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  <p:sldId id="257" r:id="rId3"/>
    <p:sldId id="258" r:id="rId4"/>
    <p:sldId id="262" r:id="rId5"/>
    <p:sldId id="264" r:id="rId6"/>
    <p:sldId id="265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3165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5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8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12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5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7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0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53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647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156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CDFD8F7-3D4B-4108-B7B6-B5420825C6E0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044E587-DDE4-490F-8199-D7F06D1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53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Кла</a:t>
            </a:r>
            <a:r>
              <a:rPr lang="uk-UA" dirty="0" err="1" smtClean="0"/>
              <a:t>сифікація</a:t>
            </a:r>
            <a:r>
              <a:rPr lang="uk-UA" dirty="0" smtClean="0"/>
              <a:t> дитячого фольклору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Тема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3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ДИТЯ́ЧИЙ ФОЛЬКЛО́Р</a:t>
            </a:r>
            <a:endParaRPr lang="en-US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400" dirty="0"/>
              <a:t> </a:t>
            </a:r>
            <a:r>
              <a:rPr lang="ru-RU" sz="2400" b="1" dirty="0" err="1" smtClean="0">
                <a:solidFill>
                  <a:srgbClr val="00B050"/>
                </a:solidFill>
              </a:rPr>
              <a:t>різножанрова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</a:rPr>
              <a:t>сукупність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</a:rPr>
              <a:t>творів</a:t>
            </a:r>
            <a:r>
              <a:rPr lang="ru-RU" sz="2400" b="1" dirty="0" smtClean="0">
                <a:solidFill>
                  <a:srgbClr val="00B050"/>
                </a:solidFill>
              </a:rPr>
              <a:t>, </a:t>
            </a:r>
            <a:r>
              <a:rPr lang="ru-RU" sz="2400" b="1" dirty="0" err="1" smtClean="0">
                <a:solidFill>
                  <a:srgbClr val="00B050"/>
                </a:solidFill>
              </a:rPr>
              <a:t>пов'язаних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</a:rPr>
              <a:t>із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</a:rPr>
              <a:t>життям</a:t>
            </a:r>
            <a:r>
              <a:rPr lang="ru-RU" sz="2400" b="1" dirty="0" smtClean="0">
                <a:solidFill>
                  <a:srgbClr val="00B050"/>
                </a:solidFill>
              </a:rPr>
              <a:t> і </a:t>
            </a:r>
            <a:r>
              <a:rPr lang="ru-RU" sz="2400" b="1" dirty="0" err="1" smtClean="0">
                <a:solidFill>
                  <a:srgbClr val="00B050"/>
                </a:solidFill>
              </a:rPr>
              <a:t>побутом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</a:rPr>
              <a:t>дітей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</a:rPr>
              <a:t>різного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</a:rPr>
              <a:t>віку</a:t>
            </a:r>
            <a:r>
              <a:rPr lang="ru-RU" sz="2400" b="1" dirty="0">
                <a:solidFill>
                  <a:srgbClr val="00B050"/>
                </a:solidFill>
              </a:rPr>
              <a:t>;</a:t>
            </a:r>
            <a:endParaRPr lang="en-US" sz="2400" b="1" dirty="0" smtClean="0">
              <a:solidFill>
                <a:srgbClr val="00B05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400" dirty="0"/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це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сукупність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зразків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усної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народної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творчості</a:t>
            </a:r>
            <a:r>
              <a:rPr lang="ru-RU" sz="2400" b="1" dirty="0" smtClean="0">
                <a:solidFill>
                  <a:srgbClr val="7030A0"/>
                </a:solidFill>
              </a:rPr>
              <a:t>, яка </a:t>
            </a:r>
            <a:r>
              <a:rPr lang="ru-RU" sz="2400" b="1" dirty="0" err="1" smtClean="0">
                <a:solidFill>
                  <a:srgbClr val="7030A0"/>
                </a:solidFill>
              </a:rPr>
              <a:t>складається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із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класичних</a:t>
            </a:r>
            <a:r>
              <a:rPr lang="ru-RU" sz="2400" b="1" dirty="0" smtClean="0">
                <a:solidFill>
                  <a:srgbClr val="7030A0"/>
                </a:solidFill>
              </a:rPr>
              <a:t> та </a:t>
            </a:r>
            <a:r>
              <a:rPr lang="ru-RU" sz="2400" b="1" dirty="0" err="1" smtClean="0">
                <a:solidFill>
                  <a:srgbClr val="7030A0"/>
                </a:solidFill>
              </a:rPr>
              <a:t>сучасних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фольклорних</a:t>
            </a:r>
            <a:r>
              <a:rPr lang="ru-RU" sz="2400" b="1" dirty="0" smtClean="0">
                <a:solidFill>
                  <a:srgbClr val="7030A0"/>
                </a:solidFill>
              </a:rPr>
              <a:t> форм і </a:t>
            </a:r>
            <a:r>
              <a:rPr lang="ru-RU" sz="2400" b="1" dirty="0" err="1" smtClean="0">
                <a:solidFill>
                  <a:srgbClr val="7030A0"/>
                </a:solidFill>
              </a:rPr>
              <a:t>функціонує</a:t>
            </a:r>
            <a:r>
              <a:rPr lang="ru-RU" sz="2400" b="1" dirty="0" smtClean="0">
                <a:solidFill>
                  <a:srgbClr val="7030A0"/>
                </a:solidFill>
              </a:rPr>
              <a:t> у </a:t>
            </a:r>
            <a:r>
              <a:rPr lang="ru-RU" sz="2400" b="1" dirty="0" err="1" smtClean="0">
                <a:solidFill>
                  <a:srgbClr val="7030A0"/>
                </a:solidFill>
              </a:rPr>
              <a:t>дитячому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середовищі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або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виконується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</a:rPr>
              <a:t>спеціально</a:t>
            </a:r>
            <a:r>
              <a:rPr lang="ru-RU" sz="2400" b="1" dirty="0" smtClean="0">
                <a:solidFill>
                  <a:srgbClr val="7030A0"/>
                </a:solidFill>
              </a:rPr>
              <a:t> для </a:t>
            </a:r>
            <a:r>
              <a:rPr lang="ru-RU" sz="2400" b="1" dirty="0" err="1" smtClean="0">
                <a:solidFill>
                  <a:srgbClr val="7030A0"/>
                </a:solidFill>
              </a:rPr>
              <a:t>дітей</a:t>
            </a:r>
            <a:r>
              <a:rPr lang="ru-RU" sz="2400" b="1" dirty="0" smtClean="0">
                <a:solidFill>
                  <a:srgbClr val="7030A0"/>
                </a:solidFill>
              </a:rPr>
              <a:t>;</a:t>
            </a:r>
            <a:endParaRPr lang="ru-RU" sz="2400" b="1" dirty="0">
              <a:solidFill>
                <a:srgbClr val="7030A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400" dirty="0"/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багатожанрова</a:t>
            </a:r>
            <a:r>
              <a:rPr lang="ru-RU" sz="2400" b="1" dirty="0" smtClean="0">
                <a:solidFill>
                  <a:srgbClr val="FFC000"/>
                </a:solidFill>
              </a:rPr>
              <a:t> система, </a:t>
            </a:r>
            <a:r>
              <a:rPr lang="ru-RU" sz="2400" b="1" dirty="0" err="1" smtClean="0">
                <a:solidFill>
                  <a:srgbClr val="FFC000"/>
                </a:solidFill>
              </a:rPr>
              <a:t>що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складається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із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прозових</a:t>
            </a:r>
            <a:r>
              <a:rPr lang="ru-RU" sz="2400" b="1" dirty="0" smtClean="0">
                <a:solidFill>
                  <a:srgbClr val="FFC000"/>
                </a:solidFill>
              </a:rPr>
              <a:t>, </a:t>
            </a:r>
            <a:r>
              <a:rPr lang="ru-RU" sz="2400" b="1" dirty="0" err="1" smtClean="0">
                <a:solidFill>
                  <a:srgbClr val="FFC000"/>
                </a:solidFill>
              </a:rPr>
              <a:t>речитативних</a:t>
            </a:r>
            <a:r>
              <a:rPr lang="ru-RU" sz="2400" b="1" dirty="0" smtClean="0">
                <a:solidFill>
                  <a:srgbClr val="FFC000"/>
                </a:solidFill>
              </a:rPr>
              <a:t>, </a:t>
            </a:r>
            <a:r>
              <a:rPr lang="ru-RU" sz="2400" b="1" dirty="0" err="1" smtClean="0">
                <a:solidFill>
                  <a:srgbClr val="FFC000"/>
                </a:solidFill>
              </a:rPr>
              <a:t>пісенних</a:t>
            </a:r>
            <a:r>
              <a:rPr lang="ru-RU" sz="2400" b="1" dirty="0" smtClean="0">
                <a:solidFill>
                  <a:srgbClr val="FFC000"/>
                </a:solidFill>
              </a:rPr>
              <a:t> та </a:t>
            </a:r>
            <a:r>
              <a:rPr lang="ru-RU" sz="2400" b="1" dirty="0" err="1" smtClean="0">
                <a:solidFill>
                  <a:srgbClr val="FFC000"/>
                </a:solidFill>
              </a:rPr>
              <a:t>ігрових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творів</a:t>
            </a:r>
            <a:r>
              <a:rPr lang="ru-RU" sz="2400" b="1" dirty="0" smtClean="0">
                <a:solidFill>
                  <a:srgbClr val="FFC000"/>
                </a:solidFill>
              </a:rPr>
              <a:t>. До </a:t>
            </a:r>
            <a:r>
              <a:rPr lang="ru-RU" sz="2400" b="1" dirty="0" err="1" smtClean="0">
                <a:solidFill>
                  <a:srgbClr val="FFC000"/>
                </a:solidFill>
              </a:rPr>
              <a:t>дитячого</a:t>
            </a:r>
            <a:r>
              <a:rPr lang="ru-RU" sz="2400" b="1" dirty="0" smtClean="0">
                <a:solidFill>
                  <a:srgbClr val="FFC000"/>
                </a:solidFill>
              </a:rPr>
              <a:t> фольклору </a:t>
            </a:r>
            <a:r>
              <a:rPr lang="ru-RU" sz="2400" b="1" dirty="0" err="1" smtClean="0">
                <a:solidFill>
                  <a:srgbClr val="FFC000"/>
                </a:solidFill>
              </a:rPr>
              <a:t>зараховують</a:t>
            </a:r>
            <a:r>
              <a:rPr lang="ru-RU" sz="2400" b="1" dirty="0" smtClean="0">
                <a:solidFill>
                  <a:srgbClr val="FFC000"/>
                </a:solidFill>
              </a:rPr>
              <a:t> як </a:t>
            </a:r>
            <a:r>
              <a:rPr lang="ru-RU" sz="2400" b="1" dirty="0" err="1" smtClean="0">
                <a:solidFill>
                  <a:srgbClr val="FFC000"/>
                </a:solidFill>
              </a:rPr>
              <a:t>творчість</a:t>
            </a:r>
            <a:r>
              <a:rPr lang="ru-RU" sz="2400" b="1" dirty="0" smtClean="0">
                <a:solidFill>
                  <a:srgbClr val="FFC000"/>
                </a:solidFill>
              </a:rPr>
              <a:t> самих </a:t>
            </a:r>
            <a:r>
              <a:rPr lang="ru-RU" sz="2400" b="1" dirty="0" err="1" smtClean="0">
                <a:solidFill>
                  <a:srgbClr val="FFC000"/>
                </a:solidFill>
              </a:rPr>
              <a:t>дітей</a:t>
            </a:r>
            <a:r>
              <a:rPr lang="ru-RU" sz="2400" b="1" dirty="0" smtClean="0">
                <a:solidFill>
                  <a:srgbClr val="FFC000"/>
                </a:solidFill>
              </a:rPr>
              <a:t>, так і твори, </a:t>
            </a:r>
            <a:r>
              <a:rPr lang="ru-RU" sz="2400" b="1" dirty="0" err="1" smtClean="0">
                <a:solidFill>
                  <a:srgbClr val="FFC000"/>
                </a:solidFill>
              </a:rPr>
              <a:t>що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виконуються</a:t>
            </a:r>
            <a:r>
              <a:rPr lang="ru-RU" sz="2400" b="1" dirty="0" smtClean="0">
                <a:solidFill>
                  <a:srgbClr val="FFC000"/>
                </a:solidFill>
              </a:rPr>
              <a:t> для </a:t>
            </a:r>
            <a:r>
              <a:rPr lang="ru-RU" sz="2400" b="1" dirty="0" err="1" smtClean="0">
                <a:solidFill>
                  <a:srgbClr val="FFC000"/>
                </a:solidFill>
              </a:rPr>
              <a:t>дітей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дорослими</a:t>
            </a:r>
            <a:r>
              <a:rPr lang="ru-RU" sz="2400" b="1" dirty="0" smtClean="0">
                <a:solidFill>
                  <a:srgbClr val="FFC000"/>
                </a:solidFill>
              </a:rPr>
              <a:t>. </a:t>
            </a:r>
            <a:endParaRPr lang="en-US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68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Класифікація дитячого фольклору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1) </a:t>
            </a:r>
            <a:r>
              <a:rPr lang="ru-RU" sz="2800" b="1" dirty="0" err="1" smtClean="0"/>
              <a:t>тексти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створені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дорослими</a:t>
            </a:r>
            <a:r>
              <a:rPr lang="ru-RU" sz="2800" b="1" dirty="0" smtClean="0"/>
              <a:t> для </a:t>
            </a:r>
            <a:r>
              <a:rPr lang="ru-RU" sz="2800" b="1" dirty="0" err="1" smtClean="0"/>
              <a:t>дітей</a:t>
            </a:r>
            <a:r>
              <a:rPr lang="ru-RU" sz="2800" b="1" dirty="0" smtClean="0"/>
              <a:t>;</a:t>
            </a:r>
          </a:p>
          <a:p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2) твори, </a:t>
            </a:r>
            <a:r>
              <a:rPr lang="ru-RU" sz="2800" b="1" dirty="0" err="1" smtClean="0"/>
              <a:t>які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перейшли</a:t>
            </a:r>
            <a:r>
              <a:rPr lang="ru-RU" sz="2800" b="1" dirty="0" smtClean="0"/>
              <a:t> у дитячий фольклор </a:t>
            </a:r>
            <a:r>
              <a:rPr lang="ru-RU" sz="2800" b="1" dirty="0" err="1" smtClean="0"/>
              <a:t>із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загального</a:t>
            </a:r>
            <a:r>
              <a:rPr lang="ru-RU" sz="2800" b="1" dirty="0" smtClean="0"/>
              <a:t> фольклорного </a:t>
            </a:r>
            <a:r>
              <a:rPr lang="ru-RU" sz="2800" b="1" dirty="0" err="1" smtClean="0"/>
              <a:t>доробку</a:t>
            </a:r>
            <a:r>
              <a:rPr lang="ru-RU" sz="2800" b="1" dirty="0" smtClean="0"/>
              <a:t>;</a:t>
            </a:r>
          </a:p>
          <a:p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3) твори самих </a:t>
            </a:r>
            <a:r>
              <a:rPr lang="ru-RU" sz="2800" b="1" dirty="0" err="1" smtClean="0"/>
              <a:t>дітей</a:t>
            </a:r>
            <a:r>
              <a:rPr lang="ru-RU" sz="2800" b="1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7695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Фольклор </a:t>
            </a:r>
            <a:r>
              <a:rPr lang="ru-RU" dirty="0" err="1" smtClean="0"/>
              <a:t>дорослих</a:t>
            </a:r>
            <a:r>
              <a:rPr lang="ru-RU" dirty="0" smtClean="0"/>
              <a:t> для </a:t>
            </a:r>
            <a:r>
              <a:rPr lang="ru-RU" dirty="0" err="1" smtClean="0"/>
              <a:t>дітей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u="sng" dirty="0" smtClean="0">
                <a:solidFill>
                  <a:srgbClr val="FFC000"/>
                </a:solidFill>
              </a:rPr>
              <a:t>КОЛИСКОВІ ПІСНІ (колисанки, </a:t>
            </a:r>
            <a:r>
              <a:rPr lang="uk-UA" b="1" u="sng" dirty="0" err="1" smtClean="0">
                <a:solidFill>
                  <a:srgbClr val="FFC000"/>
                </a:solidFill>
              </a:rPr>
              <a:t>колиханки</a:t>
            </a:r>
            <a:r>
              <a:rPr lang="uk-UA" b="1" u="sng" dirty="0" smtClean="0">
                <a:solidFill>
                  <a:srgbClr val="FFC000"/>
                </a:solidFill>
              </a:rPr>
              <a:t>)</a:t>
            </a:r>
          </a:p>
          <a:p>
            <a:r>
              <a:rPr lang="ru-RU" dirty="0"/>
              <a:t>– жанр </a:t>
            </a:r>
            <a:r>
              <a:rPr lang="ru-RU" dirty="0" err="1"/>
              <a:t>народної</a:t>
            </a:r>
            <a:r>
              <a:rPr lang="ru-RU" dirty="0"/>
              <a:t> </a:t>
            </a:r>
            <a:r>
              <a:rPr lang="ru-RU" dirty="0" err="1"/>
              <a:t>пісенної</a:t>
            </a:r>
            <a:r>
              <a:rPr lang="ru-RU" dirty="0"/>
              <a:t> </a:t>
            </a:r>
            <a:r>
              <a:rPr lang="ru-RU" dirty="0" err="1"/>
              <a:t>творчості</a:t>
            </a:r>
            <a:r>
              <a:rPr lang="ru-RU" dirty="0"/>
              <a:t>. </a:t>
            </a:r>
            <a:r>
              <a:rPr lang="ru-RU" dirty="0" smtClean="0"/>
              <a:t>З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застереженнями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зарахувати</a:t>
            </a:r>
            <a:r>
              <a:rPr lang="ru-RU" dirty="0"/>
              <a:t> до </a:t>
            </a:r>
            <a:r>
              <a:rPr lang="ru-RU" dirty="0" err="1" smtClean="0"/>
              <a:t>дитячого</a:t>
            </a:r>
            <a:r>
              <a:rPr lang="ru-RU" dirty="0" smtClean="0"/>
              <a:t> фольклору,</a:t>
            </a:r>
          </a:p>
          <a:p>
            <a:r>
              <a:rPr lang="ru-RU" dirty="0"/>
              <a:t>— жанр </a:t>
            </a:r>
            <a:r>
              <a:rPr lang="ru-RU" dirty="0" err="1"/>
              <a:t>народної</a:t>
            </a:r>
            <a:r>
              <a:rPr lang="ru-RU" dirty="0"/>
              <a:t> </a:t>
            </a:r>
            <a:r>
              <a:rPr lang="ru-RU" dirty="0" err="1"/>
              <a:t>родинної</a:t>
            </a:r>
            <a:r>
              <a:rPr lang="ru-RU" dirty="0"/>
              <a:t> </a:t>
            </a:r>
            <a:r>
              <a:rPr lang="ru-RU" dirty="0" err="1"/>
              <a:t>лірики</a:t>
            </a:r>
            <a:r>
              <a:rPr lang="ru-RU" dirty="0"/>
              <a:t>, </a:t>
            </a:r>
            <a:r>
              <a:rPr lang="ru-RU" dirty="0" err="1"/>
              <a:t>специфічний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і форма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функціонально</a:t>
            </a:r>
            <a:r>
              <a:rPr lang="ru-RU" dirty="0"/>
              <a:t> </a:t>
            </a:r>
            <a:r>
              <a:rPr lang="ru-RU" dirty="0" err="1"/>
              <a:t>зумовлені</a:t>
            </a:r>
            <a:r>
              <a:rPr lang="ru-RU" dirty="0"/>
              <a:t> </a:t>
            </a:r>
            <a:r>
              <a:rPr lang="ru-RU" dirty="0" err="1"/>
              <a:t>присиплянням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в </a:t>
            </a:r>
            <a:r>
              <a:rPr lang="ru-RU" dirty="0" err="1"/>
              <a:t>колисці</a:t>
            </a:r>
            <a:r>
              <a:rPr lang="ru-RU" dirty="0"/>
              <a:t>. </a:t>
            </a:r>
            <a:r>
              <a:rPr lang="ru-RU" dirty="0" err="1"/>
              <a:t>Визначальний</a:t>
            </a:r>
            <a:r>
              <a:rPr lang="ru-RU" dirty="0"/>
              <a:t> у </a:t>
            </a:r>
            <a:r>
              <a:rPr lang="ru-RU" dirty="0" err="1"/>
              <a:t>колисковій</a:t>
            </a:r>
            <a:r>
              <a:rPr lang="ru-RU" dirty="0"/>
              <a:t> </a:t>
            </a:r>
            <a:r>
              <a:rPr lang="ru-RU" dirty="0" err="1"/>
              <a:t>пісні</a:t>
            </a:r>
            <a:r>
              <a:rPr lang="ru-RU" dirty="0"/>
              <a:t> не </a:t>
            </a:r>
            <a:r>
              <a:rPr lang="ru-RU" dirty="0" err="1"/>
              <a:t>змістовий</a:t>
            </a:r>
            <a:r>
              <a:rPr lang="ru-RU" dirty="0"/>
              <a:t>, а </a:t>
            </a:r>
            <a:r>
              <a:rPr lang="ru-RU" dirty="0" err="1"/>
              <a:t>звуковий</a:t>
            </a:r>
            <a:r>
              <a:rPr lang="ru-RU" dirty="0"/>
              <a:t> (</a:t>
            </a:r>
            <a:r>
              <a:rPr lang="ru-RU" dirty="0" err="1" smtClean="0"/>
              <a:t>ритмо-мелодійний</a:t>
            </a:r>
            <a:r>
              <a:rPr lang="ru-RU" dirty="0"/>
              <a:t>) </a:t>
            </a:r>
            <a:r>
              <a:rPr lang="ru-RU" dirty="0" smtClean="0"/>
              <a:t>компонент,</a:t>
            </a:r>
          </a:p>
          <a:p>
            <a:r>
              <a:rPr lang="ru-RU" dirty="0"/>
              <a:t>— </a:t>
            </a:r>
            <a:r>
              <a:rPr lang="ru-RU" dirty="0" err="1"/>
              <a:t>ліричні</a:t>
            </a:r>
            <a:r>
              <a:rPr lang="ru-RU" dirty="0"/>
              <a:t> </a:t>
            </a:r>
            <a:r>
              <a:rPr lang="ru-RU" dirty="0" err="1"/>
              <a:t>пісенні</a:t>
            </a:r>
            <a:r>
              <a:rPr lang="ru-RU" dirty="0"/>
              <a:t> твори,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</a:t>
            </a:r>
            <a:r>
              <a:rPr lang="ru-RU" dirty="0" err="1"/>
              <a:t>матір’ю</a:t>
            </a:r>
            <a:r>
              <a:rPr lang="ru-RU" dirty="0"/>
              <a:t> (</a:t>
            </a:r>
            <a:r>
              <a:rPr lang="ru-RU" dirty="0" err="1"/>
              <a:t>рідним</a:t>
            </a:r>
            <a:r>
              <a:rPr lang="ru-RU" dirty="0"/>
              <a:t> </a:t>
            </a:r>
            <a:r>
              <a:rPr lang="ru-RU" dirty="0" err="1"/>
              <a:t>батьком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членами </a:t>
            </a:r>
            <a:r>
              <a:rPr lang="ru-RU" dirty="0" err="1"/>
              <a:t>родини</a:t>
            </a:r>
            <a:r>
              <a:rPr lang="ru-RU" dirty="0"/>
              <a:t>) над </a:t>
            </a:r>
            <a:r>
              <a:rPr lang="ru-RU" dirty="0" err="1"/>
              <a:t>колискою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приспати</a:t>
            </a:r>
            <a:r>
              <a:rPr lang="ru-RU" dirty="0" smtClean="0"/>
              <a:t>. </a:t>
            </a:r>
            <a:r>
              <a:rPr lang="ru-RU" b="1" u="sng" dirty="0" smtClean="0">
                <a:solidFill>
                  <a:srgbClr val="FFC000"/>
                </a:solidFill>
              </a:rPr>
              <a:t>ЗАБАВЛЯНКИ </a:t>
            </a:r>
            <a:r>
              <a:rPr lang="ru-RU" b="1" u="sng" dirty="0" smtClean="0">
                <a:solidFill>
                  <a:srgbClr val="FFC000"/>
                </a:solidFill>
              </a:rPr>
              <a:t>(</a:t>
            </a:r>
            <a:r>
              <a:rPr lang="ru-RU" b="1" dirty="0" err="1" smtClean="0">
                <a:solidFill>
                  <a:srgbClr val="FFC000"/>
                </a:solidFill>
              </a:rPr>
              <a:t>утішки</a:t>
            </a:r>
            <a:r>
              <a:rPr lang="ru-RU" b="1" dirty="0" smtClean="0">
                <a:solidFill>
                  <a:srgbClr val="FFC000"/>
                </a:solidFill>
              </a:rPr>
              <a:t>, </a:t>
            </a:r>
            <a:r>
              <a:rPr lang="ru-RU" b="1" dirty="0" err="1" smtClean="0">
                <a:solidFill>
                  <a:srgbClr val="FFC000"/>
                </a:solidFill>
              </a:rPr>
              <a:t>чукикалки</a:t>
            </a:r>
            <a:r>
              <a:rPr lang="ru-RU" b="1" dirty="0" smtClean="0">
                <a:solidFill>
                  <a:srgbClr val="FFC000"/>
                </a:solidFill>
              </a:rPr>
              <a:t>)</a:t>
            </a:r>
            <a:endParaRPr lang="ru-RU" b="1" u="sng" dirty="0" smtClean="0">
              <a:solidFill>
                <a:srgbClr val="FFC000"/>
              </a:solidFill>
            </a:endParaRPr>
          </a:p>
          <a:p>
            <a:r>
              <a:rPr lang="ru-RU" dirty="0"/>
              <a:t>— </a:t>
            </a:r>
            <a:r>
              <a:rPr lang="ru-RU" dirty="0" err="1"/>
              <a:t>музично-поетичний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ритмізований</a:t>
            </a:r>
            <a:r>
              <a:rPr lang="ru-RU" dirty="0"/>
              <a:t> </a:t>
            </a:r>
            <a:r>
              <a:rPr lang="ru-RU" dirty="0" err="1"/>
              <a:t>твір</a:t>
            </a:r>
            <a:r>
              <a:rPr lang="ru-RU" dirty="0"/>
              <a:t>,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—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фізичний</a:t>
            </a:r>
            <a:r>
              <a:rPr lang="ru-RU" dirty="0"/>
              <a:t> та </a:t>
            </a:r>
            <a:r>
              <a:rPr lang="ru-RU" dirty="0" err="1"/>
              <a:t>духовний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 smtClean="0"/>
              <a:t>дитини</a:t>
            </a:r>
            <a:r>
              <a:rPr lang="ru-RU" dirty="0" smtClean="0"/>
              <a:t>,</a:t>
            </a:r>
          </a:p>
          <a:p>
            <a:r>
              <a:rPr lang="ru-RU" dirty="0"/>
              <a:t>– жанр </a:t>
            </a:r>
            <a:r>
              <a:rPr lang="ru-RU" dirty="0" err="1"/>
              <a:t>дитячого</a:t>
            </a:r>
            <a:r>
              <a:rPr lang="ru-RU" dirty="0"/>
              <a:t> </a:t>
            </a:r>
            <a:r>
              <a:rPr lang="ru-RU" dirty="0" smtClean="0"/>
              <a:t>фольклору.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віршов</a:t>
            </a:r>
            <a:r>
              <a:rPr lang="ru-RU" dirty="0"/>
              <a:t>. твори,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речитативом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наспівують</a:t>
            </a:r>
            <a:r>
              <a:rPr lang="ru-RU" dirty="0"/>
              <a:t> на </a:t>
            </a:r>
            <a:r>
              <a:rPr lang="ru-RU" dirty="0" err="1"/>
              <a:t>простеньку</a:t>
            </a:r>
            <a:r>
              <a:rPr lang="ru-RU" dirty="0"/>
              <a:t> </a:t>
            </a:r>
            <a:r>
              <a:rPr lang="ru-RU" dirty="0" err="1"/>
              <a:t>мелодію</a:t>
            </a:r>
            <a:r>
              <a:rPr lang="ru-RU" dirty="0"/>
              <a:t>; </a:t>
            </a:r>
            <a:r>
              <a:rPr lang="ru-RU" dirty="0" err="1"/>
              <a:t>адресують</a:t>
            </a:r>
            <a:r>
              <a:rPr lang="ru-RU" dirty="0"/>
              <a:t> </a:t>
            </a:r>
            <a:r>
              <a:rPr lang="ru-RU" dirty="0" err="1"/>
              <a:t>немовлятам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сприймають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як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приєм</a:t>
            </a:r>
            <a:r>
              <a:rPr lang="ru-RU" dirty="0"/>
              <a:t>. </a:t>
            </a:r>
            <a:r>
              <a:rPr lang="ru-RU" dirty="0" err="1"/>
              <a:t>звуків</a:t>
            </a:r>
            <a:r>
              <a:rPr lang="ru-RU" dirty="0"/>
              <a:t> і </a:t>
            </a:r>
            <a:r>
              <a:rPr lang="ru-RU" dirty="0" err="1"/>
              <a:t>рухів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дітям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розуміють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звернених</a:t>
            </a:r>
            <a:r>
              <a:rPr lang="ru-RU" dirty="0"/>
              <a:t> до них </a:t>
            </a:r>
            <a:r>
              <a:rPr lang="ru-RU" dirty="0" err="1"/>
              <a:t>слів</a:t>
            </a:r>
            <a:r>
              <a:rPr lang="ru-RU" dirty="0"/>
              <a:t>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99418" y="2253312"/>
            <a:ext cx="2527762" cy="3505200"/>
          </a:xfrm>
        </p:spPr>
        <p:txBody>
          <a:bodyPr/>
          <a:lstStyle/>
          <a:p>
            <a:endParaRPr lang="uk-UA" dirty="0" smtClean="0"/>
          </a:p>
          <a:p>
            <a:r>
              <a:rPr lang="uk-UA" sz="2400" b="1" dirty="0" smtClean="0">
                <a:solidFill>
                  <a:srgbClr val="C00000"/>
                </a:solidFill>
              </a:rPr>
              <a:t>Материнський фольклор,</a:t>
            </a:r>
          </a:p>
          <a:p>
            <a:r>
              <a:rPr lang="uk-UA" sz="2400" b="1" dirty="0" smtClean="0">
                <a:solidFill>
                  <a:srgbClr val="C00000"/>
                </a:solidFill>
              </a:rPr>
              <a:t>Материнська поезія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0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rgbClr val="00B050"/>
                </a:solidFill>
              </a:rPr>
              <a:t>Твори, що перейшли до дитячого репертуару із репертуару дорослих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>
            <a:normAutofit fontScale="92500" lnSpcReduction="10000"/>
          </a:bodyPr>
          <a:lstStyle/>
          <a:p>
            <a:r>
              <a:rPr lang="uk-UA" b="1" dirty="0" smtClean="0"/>
              <a:t>1. </a:t>
            </a:r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Обрядовий фольклор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b="1" dirty="0" err="1" smtClean="0"/>
              <a:t>Заклички</a:t>
            </a:r>
            <a:r>
              <a:rPr lang="uk-UA" sz="2400" b="1" dirty="0" smtClean="0"/>
              <a:t>, примовки, ???????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b="1" dirty="0" smtClean="0"/>
              <a:t>Календарні обрядові пісні, хороводи, танці</a:t>
            </a:r>
          </a:p>
          <a:p>
            <a:pPr>
              <a:buFont typeface="Wingdings" panose="05000000000000000000" pitchFamily="2" charset="2"/>
              <a:buChar char="q"/>
            </a:pPr>
            <a:endParaRPr lang="uk-UA" sz="2400" b="1" dirty="0" smtClean="0"/>
          </a:p>
          <a:p>
            <a:r>
              <a:rPr lang="uk-UA" sz="2400" b="1" dirty="0" smtClean="0"/>
              <a:t>2. </a:t>
            </a:r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Паремійні форми</a:t>
            </a:r>
          </a:p>
          <a:p>
            <a:r>
              <a:rPr lang="uk-UA" sz="2400" b="1" dirty="0" smtClean="0"/>
              <a:t>Скоромовка, загадка</a:t>
            </a:r>
          </a:p>
          <a:p>
            <a:endParaRPr lang="uk-UA" sz="2400" b="1" dirty="0" smtClean="0"/>
          </a:p>
          <a:p>
            <a:r>
              <a:rPr lang="uk-UA" sz="2400" b="1" dirty="0" smtClean="0"/>
              <a:t>3. </a:t>
            </a:r>
            <a:r>
              <a:rPr lang="uk-UA" sz="2400" b="1" dirty="0">
                <a:solidFill>
                  <a:schemeClr val="tx2">
                    <a:lumMod val="75000"/>
                  </a:schemeClr>
                </a:solidFill>
              </a:rPr>
              <a:t>П</a:t>
            </a:r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розаїчні твори</a:t>
            </a:r>
          </a:p>
          <a:p>
            <a:r>
              <a:rPr lang="uk-UA" sz="2400" b="1" dirty="0" smtClean="0"/>
              <a:t>Казки, анекдоти </a:t>
            </a:r>
            <a:r>
              <a:rPr lang="uk-UA" dirty="0" smtClean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Власне дитячий фольклор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uk-UA" sz="2400" dirty="0" smtClean="0"/>
              <a:t> </a:t>
            </a:r>
            <a:r>
              <a:rPr lang="uk-UA" sz="2400" b="1" dirty="0" smtClean="0">
                <a:solidFill>
                  <a:srgbClr val="C00000"/>
                </a:solidFill>
              </a:rPr>
              <a:t>Ігрові вірші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b="1" dirty="0" smtClean="0"/>
              <a:t> </a:t>
            </a:r>
            <a:r>
              <a:rPr lang="uk-UA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Ігрові пісні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b="1" dirty="0" smtClean="0"/>
              <a:t> </a:t>
            </a:r>
            <a:r>
              <a:rPr lang="uk-UA" sz="2400" b="1" dirty="0" smtClean="0">
                <a:solidFill>
                  <a:srgbClr val="00B050"/>
                </a:solidFill>
              </a:rPr>
              <a:t>Страшилки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b="1" dirty="0" smtClean="0"/>
              <a:t> </a:t>
            </a:r>
            <a:r>
              <a:rPr lang="uk-UA" sz="2400" b="1" dirty="0" err="1" smtClean="0">
                <a:solidFill>
                  <a:schemeClr val="bg2">
                    <a:lumMod val="50000"/>
                  </a:schemeClr>
                </a:solidFill>
              </a:rPr>
              <a:t>Дражнилки</a:t>
            </a:r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</a:rPr>
              <a:t> (</a:t>
            </a:r>
            <a:r>
              <a:rPr lang="uk-UA" sz="2400" b="1" dirty="0" err="1" smtClean="0">
                <a:solidFill>
                  <a:schemeClr val="bg2">
                    <a:lumMod val="50000"/>
                  </a:schemeClr>
                </a:solidFill>
              </a:rPr>
              <a:t>прозивалки</a:t>
            </a:r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400" b="1" dirty="0" smtClean="0"/>
              <a:t> </a:t>
            </a:r>
            <a:r>
              <a:rPr lang="uk-UA" sz="2400" b="1" dirty="0" err="1" smtClean="0">
                <a:solidFill>
                  <a:srgbClr val="D60093"/>
                </a:solidFill>
              </a:rPr>
              <a:t>Мирилки</a:t>
            </a:r>
            <a:r>
              <a:rPr lang="uk-UA" sz="2400" b="1" dirty="0" smtClean="0">
                <a:solidFill>
                  <a:srgbClr val="D60093"/>
                </a:solidFill>
              </a:rPr>
              <a:t>           </a:t>
            </a:r>
            <a:r>
              <a:rPr lang="uk-UA" sz="2400" b="1" dirty="0" smtClean="0">
                <a:solidFill>
                  <a:srgbClr val="D60093"/>
                </a:solidFill>
              </a:rPr>
              <a:t> </a:t>
            </a:r>
            <a:endParaRPr lang="uk-UA" sz="2400" b="1" dirty="0" smtClean="0">
              <a:solidFill>
                <a:srgbClr val="D60093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14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За характером виконання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/>
              <a:t>Ігровий фольклор</a:t>
            </a:r>
          </a:p>
          <a:p>
            <a:pPr marL="0" indent="0">
              <a:buNone/>
            </a:pPr>
            <a:r>
              <a:rPr lang="ru-RU" dirty="0" err="1" smtClean="0"/>
              <a:t>Дитячі</a:t>
            </a:r>
            <a:r>
              <a:rPr lang="ru-RU" dirty="0" smtClean="0"/>
              <a:t> </a:t>
            </a:r>
            <a:r>
              <a:rPr lang="ru-RU" dirty="0" err="1" smtClean="0"/>
              <a:t>рольові</a:t>
            </a:r>
            <a:r>
              <a:rPr lang="ru-RU" dirty="0" smtClean="0"/>
              <a:t> </a:t>
            </a:r>
            <a:r>
              <a:rPr lang="ru-RU" dirty="0" err="1" smtClean="0"/>
              <a:t>ігри</a:t>
            </a:r>
            <a:r>
              <a:rPr lang="ru-RU" dirty="0" smtClean="0"/>
              <a:t> та «</a:t>
            </a:r>
            <a:r>
              <a:rPr lang="ru-RU" dirty="0" err="1" smtClean="0"/>
              <a:t>ігрові</a:t>
            </a:r>
            <a:r>
              <a:rPr lang="ru-RU" dirty="0" smtClean="0"/>
              <a:t> </a:t>
            </a:r>
            <a:r>
              <a:rPr lang="ru-RU" dirty="0" err="1" smtClean="0"/>
              <a:t>прелюдії</a:t>
            </a:r>
            <a:r>
              <a:rPr lang="ru-RU" dirty="0" smtClean="0"/>
              <a:t>», «</a:t>
            </a:r>
            <a:r>
              <a:rPr lang="ru-RU" dirty="0" err="1" smtClean="0"/>
              <a:t>забави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пов’язані</a:t>
            </a:r>
            <a:r>
              <a:rPr lang="ru-RU" dirty="0" smtClean="0"/>
              <a:t> з </a:t>
            </a:r>
            <a:r>
              <a:rPr lang="ru-RU" dirty="0" err="1" smtClean="0"/>
              <a:t>драматичними</a:t>
            </a:r>
            <a:r>
              <a:rPr lang="ru-RU" dirty="0" smtClean="0"/>
              <a:t> </a:t>
            </a:r>
            <a:r>
              <a:rPr lang="ru-RU" dirty="0" err="1" smtClean="0"/>
              <a:t>діями</a:t>
            </a:r>
            <a:r>
              <a:rPr lang="ru-RU" dirty="0" smtClean="0"/>
              <a:t>». </a:t>
            </a:r>
          </a:p>
          <a:p>
            <a:pPr marL="0" indent="0">
              <a:buNone/>
            </a:pPr>
            <a:r>
              <a:rPr lang="ru-RU" dirty="0" smtClean="0"/>
              <a:t>(за </a:t>
            </a:r>
            <a:r>
              <a:rPr lang="ru-RU" dirty="0" err="1" smtClean="0"/>
              <a:t>Г.С.Виноградовим</a:t>
            </a:r>
            <a:r>
              <a:rPr lang="ru-RU" dirty="0" smtClean="0"/>
              <a:t>)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/>
              <a:t>Неігровий фольклор</a:t>
            </a:r>
          </a:p>
          <a:p>
            <a:r>
              <a:rPr lang="uk-UA" dirty="0"/>
              <a:t>Д</a:t>
            </a:r>
            <a:r>
              <a:rPr lang="uk-UA" dirty="0" smtClean="0"/>
              <a:t>итячий фольклор, що не пов’язаний з ігровою діяльністю.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19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Ігровий фольклор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Ігрова основа виявляється у словах та допоміжних діях</a:t>
            </a:r>
          </a:p>
          <a:p>
            <a:pPr marL="0" indent="0">
              <a:buNone/>
            </a:pPr>
            <a:r>
              <a:rPr lang="uk-UA" dirty="0" smtClean="0"/>
              <a:t>(лічилки, жеребкування …)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3200" b="1" dirty="0" smtClean="0">
                <a:solidFill>
                  <a:srgbClr val="0070C0"/>
                </a:solidFill>
              </a:rPr>
              <a:t>Ігрова основа виключно у словах</a:t>
            </a:r>
          </a:p>
          <a:p>
            <a:pPr marL="0" indent="0">
              <a:buNone/>
            </a:pPr>
            <a:r>
              <a:rPr lang="uk-UA" dirty="0" smtClean="0"/>
              <a:t>(словесні ігри, мовчанки, </a:t>
            </a:r>
            <a:r>
              <a:rPr lang="uk-UA" dirty="0" err="1" smtClean="0"/>
              <a:t>мирилки</a:t>
            </a:r>
            <a:r>
              <a:rPr lang="uk-UA" dirty="0" smtClean="0"/>
              <a:t>, скоромовки та ін.)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75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0070C0"/>
                </a:solidFill>
              </a:rPr>
              <a:t>Неігровий фольклор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6072" y="1911927"/>
            <a:ext cx="2424545" cy="3616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Сатирична поезія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uk-UA" sz="2400" dirty="0" err="1" smtClean="0"/>
              <a:t>Дражнилки</a:t>
            </a:r>
            <a:endParaRPr lang="uk-UA" sz="2400" dirty="0" smtClean="0"/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uk-UA" sz="2400" dirty="0" err="1" smtClean="0"/>
              <a:t>Піддьовки</a:t>
            </a:r>
            <a:endParaRPr lang="en-US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50873" y="3158836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4613564" y="1911925"/>
            <a:ext cx="2493818" cy="3616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sz="2400" b="1" dirty="0" smtClean="0">
              <a:solidFill>
                <a:srgbClr val="FF0000"/>
              </a:solidFill>
            </a:endParaRPr>
          </a:p>
          <a:p>
            <a:pPr algn="ctr"/>
            <a:endParaRPr lang="uk-UA" sz="2400" b="1" dirty="0">
              <a:solidFill>
                <a:srgbClr val="FF0000"/>
              </a:solidFill>
            </a:endParaRPr>
          </a:p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Календарний фольклор</a:t>
            </a:r>
          </a:p>
          <a:p>
            <a:pPr algn="ctr"/>
            <a:endParaRPr lang="uk-UA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b="1" dirty="0" smtClean="0"/>
              <a:t>Дитячий обрядовий фольклор,</a:t>
            </a:r>
            <a:endParaRPr lang="uk-UA" sz="24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b="1" dirty="0" err="1" smtClean="0"/>
              <a:t>Заклички</a:t>
            </a:r>
            <a:r>
              <a:rPr lang="uk-UA" sz="2400" b="1" dirty="0" smtClean="0"/>
              <a:t>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b="1" dirty="0" smtClean="0"/>
              <a:t>Примовки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pPr algn="ctr"/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797636" y="3463636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8354291" y="1911925"/>
            <a:ext cx="2396835" cy="3616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Побутовий фольклор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400" b="1" dirty="0" smtClean="0"/>
              <a:t>Казки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400" b="1" dirty="0" smtClean="0"/>
              <a:t>Пісні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400" b="1" dirty="0" smtClean="0"/>
              <a:t>Загадки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400" b="1" dirty="0" smtClean="0"/>
              <a:t>страшилки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5619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318</TotalTime>
  <Words>427</Words>
  <Application>Microsoft Office PowerPoint</Application>
  <PresentationFormat>Широкоэкранный</PresentationFormat>
  <Paragraphs>76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Century Gothic</vt:lpstr>
      <vt:lpstr>Garamond</vt:lpstr>
      <vt:lpstr>Wingdings</vt:lpstr>
      <vt:lpstr>Савон</vt:lpstr>
      <vt:lpstr>Класифікація дитячого фольклору</vt:lpstr>
      <vt:lpstr>ДИТЯ́ЧИЙ ФОЛЬКЛО́Р</vt:lpstr>
      <vt:lpstr>Класифікація дитячого фольклору </vt:lpstr>
      <vt:lpstr>Фольклор дорослих для дітей</vt:lpstr>
      <vt:lpstr>Твори, що перейшли до дитячого репертуару із репертуару дорослих</vt:lpstr>
      <vt:lpstr>Власне дитячий фольклор</vt:lpstr>
      <vt:lpstr>За характером виконання</vt:lpstr>
      <vt:lpstr>Ігровий фольклор</vt:lpstr>
      <vt:lpstr>Неігровий фольклор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Класифікація дитячого фольклору</dc:title>
  <dc:creator>Ирина</dc:creator>
  <cp:lastModifiedBy>Ирина</cp:lastModifiedBy>
  <cp:revision>20</cp:revision>
  <dcterms:created xsi:type="dcterms:W3CDTF">2022-09-25T18:17:27Z</dcterms:created>
  <dcterms:modified xsi:type="dcterms:W3CDTF">2024-02-04T07:32:44Z</dcterms:modified>
</cp:coreProperties>
</file>