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19.10.2021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19.10.2021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B4C71EC6-210F-42DE-9C53-41977AD35B3D}" type="datetimeFigureOut">
              <a:rPr lang="ru-RU" smtClean="0"/>
              <a:t>19.10.2021</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C71EC6-210F-42DE-9C53-41977AD35B3D}" type="datetimeFigureOut">
              <a:rPr lang="ru-RU" smtClean="0"/>
              <a:t>19.10.2021</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7992888" cy="3600986"/>
          </a:xfrm>
          <a:prstGeom prst="rect">
            <a:avLst/>
          </a:prstGeom>
          <a:noFill/>
        </p:spPr>
        <p:txBody>
          <a:bodyPr wrap="square" rtlCol="0">
            <a:spAutoFit/>
          </a:bodyPr>
          <a:lstStyle/>
          <a:p>
            <a:pPr algn="ctr"/>
            <a:r>
              <a:rPr lang="uk-UA" sz="2400" b="1" dirty="0"/>
              <a:t>Тема 2. Сировинна та паливно-енергетична </a:t>
            </a:r>
            <a:r>
              <a:rPr lang="uk-UA" sz="2400" b="1" dirty="0" smtClean="0"/>
              <a:t>бази</a:t>
            </a:r>
            <a:r>
              <a:rPr lang="uk-UA" sz="2400" b="1" smtClean="0"/>
              <a:t>. </a:t>
            </a:r>
            <a:r>
              <a:rPr lang="uk-UA" sz="2400" b="1" smtClean="0"/>
              <a:t>Оптимізація технологічних процесів</a:t>
            </a:r>
            <a:endParaRPr lang="uk-UA" sz="2400" smtClean="0"/>
          </a:p>
          <a:p>
            <a:r>
              <a:rPr lang="uk-UA" dirty="0"/>
              <a:t> </a:t>
            </a:r>
            <a:endParaRPr lang="ru-RU" dirty="0"/>
          </a:p>
          <a:p>
            <a:r>
              <a:rPr lang="uk-UA" dirty="0"/>
              <a:t>1. Класифікація </a:t>
            </a:r>
            <a:r>
              <a:rPr lang="uk-UA" dirty="0" smtClean="0"/>
              <a:t>сировини.</a:t>
            </a:r>
            <a:endParaRPr lang="ru-RU" dirty="0"/>
          </a:p>
          <a:p>
            <a:r>
              <a:rPr lang="uk-UA" dirty="0"/>
              <a:t>2. Корисні копалини та способи їх </a:t>
            </a:r>
            <a:r>
              <a:rPr lang="uk-UA" dirty="0" smtClean="0"/>
              <a:t>видобутку.</a:t>
            </a:r>
            <a:endParaRPr lang="ru-RU" dirty="0"/>
          </a:p>
          <a:p>
            <a:r>
              <a:rPr lang="uk-UA" dirty="0"/>
              <a:t>3. Підготовка сировини до </a:t>
            </a:r>
            <a:r>
              <a:rPr lang="uk-UA" dirty="0" smtClean="0"/>
              <a:t>переробки.</a:t>
            </a:r>
            <a:endParaRPr lang="ru-RU" dirty="0"/>
          </a:p>
          <a:p>
            <a:r>
              <a:rPr lang="uk-UA" dirty="0"/>
              <a:t>4. Значення якості сировини та її раціональне </a:t>
            </a:r>
            <a:r>
              <a:rPr lang="uk-UA" dirty="0" smtClean="0"/>
              <a:t>використання. </a:t>
            </a:r>
            <a:endParaRPr lang="ru-RU" dirty="0"/>
          </a:p>
          <a:p>
            <a:r>
              <a:rPr lang="uk-UA" dirty="0"/>
              <a:t>5. Характеристика </a:t>
            </a:r>
            <a:r>
              <a:rPr lang="uk-UA" dirty="0" smtClean="0"/>
              <a:t>палива.</a:t>
            </a:r>
            <a:endParaRPr lang="ru-RU" dirty="0"/>
          </a:p>
          <a:p>
            <a:r>
              <a:rPr lang="uk-UA" dirty="0"/>
              <a:t>6. Енергія, її види та </a:t>
            </a:r>
            <a:r>
              <a:rPr lang="uk-UA" dirty="0" smtClean="0"/>
              <a:t>джерела.</a:t>
            </a:r>
            <a:endParaRPr lang="ru-RU" dirty="0"/>
          </a:p>
          <a:p>
            <a:r>
              <a:rPr lang="uk-UA" dirty="0"/>
              <a:t>7. Раціональне використання </a:t>
            </a:r>
            <a:r>
              <a:rPr lang="uk-UA" dirty="0" smtClean="0"/>
              <a:t>енергії.</a:t>
            </a:r>
          </a:p>
          <a:p>
            <a:r>
              <a:rPr lang="uk-UA" dirty="0" smtClean="0"/>
              <a:t>8. Поняття про оптимізацію</a:t>
            </a:r>
            <a:r>
              <a:rPr lang="ru-RU" dirty="0" smtClean="0"/>
              <a:t>.</a:t>
            </a:r>
            <a:endParaRPr lang="uk-UA" dirty="0"/>
          </a:p>
          <a:p>
            <a:r>
              <a:rPr lang="ru-RU" dirty="0"/>
              <a:t>9</a:t>
            </a:r>
            <a:r>
              <a:rPr lang="ru-RU" dirty="0" smtClean="0"/>
              <a:t>. </a:t>
            </a:r>
            <a:r>
              <a:rPr lang="uk-UA" dirty="0" smtClean="0"/>
              <a:t>Моделювання технологічних процесів.</a:t>
            </a:r>
            <a:endParaRPr lang="uk-UA" dirty="0"/>
          </a:p>
        </p:txBody>
      </p:sp>
    </p:spTree>
    <p:extLst>
      <p:ext uri="{BB962C8B-B14F-4D97-AF65-F5344CB8AC3E}">
        <p14:creationId xmlns:p14="http://schemas.microsoft.com/office/powerpoint/2010/main" val="892542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136904" cy="5866350"/>
          </a:xfrm>
          <a:prstGeom prst="rect">
            <a:avLst/>
          </a:prstGeom>
          <a:noFill/>
        </p:spPr>
        <p:txBody>
          <a:bodyPr wrap="square" rtlCol="0">
            <a:spAutoFit/>
          </a:bodyPr>
          <a:lstStyle/>
          <a:p>
            <a:pPr indent="457200" algn="just">
              <a:lnSpc>
                <a:spcPct val="150000"/>
              </a:lnSpc>
            </a:pPr>
            <a:r>
              <a:rPr lang="uk-UA" u="sng" dirty="0"/>
              <a:t>Основні недоліки наземного способу видобутку корисних копалин</a:t>
            </a:r>
            <a:r>
              <a:rPr lang="uk-UA" dirty="0"/>
              <a:t> -руйнування родючих земель на великій території і забруднення пилом навколишнього середовища; </a:t>
            </a:r>
            <a:endParaRPr lang="ru-RU" dirty="0"/>
          </a:p>
          <a:p>
            <a:pPr indent="457200" algn="just">
              <a:lnSpc>
                <a:spcPct val="150000"/>
              </a:lnSpc>
            </a:pPr>
            <a:r>
              <a:rPr lang="uk-UA" u="sng" dirty="0"/>
              <a:t>2) підземним способом</a:t>
            </a:r>
            <a:r>
              <a:rPr lang="uk-UA" dirty="0"/>
              <a:t> добувають корисні копалини, що залягають глибоко у Землі. Цим способом добувають кам</a:t>
            </a:r>
            <a:r>
              <a:rPr lang="ru-RU" dirty="0"/>
              <a:t>’</a:t>
            </a:r>
            <a:r>
              <a:rPr lang="uk-UA" dirty="0" err="1"/>
              <a:t>яне</a:t>
            </a:r>
            <a:r>
              <a:rPr lang="uk-UA" dirty="0"/>
              <a:t> вугілля, руди різних металів, солі. </a:t>
            </a:r>
            <a:endParaRPr lang="ru-RU" dirty="0"/>
          </a:p>
          <a:p>
            <a:pPr indent="457200" algn="just">
              <a:lnSpc>
                <a:spcPct val="150000"/>
              </a:lnSpc>
            </a:pPr>
            <a:r>
              <a:rPr lang="uk-UA" b="1" dirty="0"/>
              <a:t>Копальнею</a:t>
            </a:r>
            <a:r>
              <a:rPr lang="uk-UA" dirty="0"/>
              <a:t> називають гірське підприємство, на якому добувають корисні копалини у закритих </a:t>
            </a:r>
            <a:r>
              <a:rPr lang="uk-UA" dirty="0" err="1"/>
              <a:t>виробленнях</a:t>
            </a:r>
            <a:r>
              <a:rPr lang="uk-UA" dirty="0"/>
              <a:t>. На території, що займає родовище корисної копалини, може бути одна чи кілька </a:t>
            </a:r>
            <a:r>
              <a:rPr lang="uk-UA" dirty="0" err="1"/>
              <a:t>копалень</a:t>
            </a:r>
            <a:r>
              <a:rPr lang="uk-UA" dirty="0"/>
              <a:t>.</a:t>
            </a:r>
            <a:endParaRPr lang="ru-RU" dirty="0"/>
          </a:p>
          <a:p>
            <a:pPr indent="457200" algn="just">
              <a:lnSpc>
                <a:spcPct val="150000"/>
              </a:lnSpc>
            </a:pPr>
            <a:r>
              <a:rPr lang="uk-UA" dirty="0"/>
              <a:t>Площу родовища, що розробляється однією копальнею, називають </a:t>
            </a:r>
            <a:r>
              <a:rPr lang="uk-UA" b="1" dirty="0"/>
              <a:t>копальневим полем.</a:t>
            </a:r>
            <a:r>
              <a:rPr lang="uk-UA" dirty="0"/>
              <a:t> Розмір поля залежить від потужності пласта </a:t>
            </a:r>
            <a:r>
              <a:rPr lang="uk-UA" dirty="0" smtClean="0"/>
              <a:t> </a:t>
            </a:r>
            <a:r>
              <a:rPr lang="uk-UA" dirty="0"/>
              <a:t>і кута його </a:t>
            </a:r>
            <a:r>
              <a:rPr lang="uk-UA" dirty="0" smtClean="0"/>
              <a:t>падіння. </a:t>
            </a:r>
            <a:r>
              <a:rPr lang="uk-UA" dirty="0"/>
              <a:t>У випадку побудови </a:t>
            </a:r>
            <a:r>
              <a:rPr lang="uk-UA" dirty="0" err="1"/>
              <a:t>копалень</a:t>
            </a:r>
            <a:r>
              <a:rPr lang="uk-UA" dirty="0"/>
              <a:t> в одному районі економічно вигідно мати централізоване господарство на поверхні землі для обслуговування декількох </a:t>
            </a:r>
            <a:r>
              <a:rPr lang="uk-UA" dirty="0" err="1"/>
              <a:t>копалень</a:t>
            </a:r>
            <a:r>
              <a:rPr lang="uk-UA" dirty="0"/>
              <a:t>, до якого належать компресорні, механічні майстерні, збагачувальні фабрики й </a:t>
            </a:r>
            <a:r>
              <a:rPr lang="uk-UA" dirty="0" err="1"/>
              <a:t>т.п</a:t>
            </a:r>
            <a:r>
              <a:rPr lang="uk-UA" dirty="0"/>
              <a:t>.</a:t>
            </a:r>
            <a:endParaRPr lang="ru-RU" dirty="0"/>
          </a:p>
        </p:txBody>
      </p:sp>
    </p:spTree>
    <p:extLst>
      <p:ext uri="{BB962C8B-B14F-4D97-AF65-F5344CB8AC3E}">
        <p14:creationId xmlns:p14="http://schemas.microsoft.com/office/powerpoint/2010/main" val="1884462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136904" cy="5978560"/>
          </a:xfrm>
          <a:prstGeom prst="rect">
            <a:avLst/>
          </a:prstGeom>
          <a:noFill/>
        </p:spPr>
        <p:txBody>
          <a:bodyPr wrap="square" rtlCol="0">
            <a:spAutoFit/>
          </a:bodyPr>
          <a:lstStyle/>
          <a:p>
            <a:pPr indent="457200" algn="just">
              <a:lnSpc>
                <a:spcPct val="125000"/>
              </a:lnSpc>
            </a:pPr>
            <a:r>
              <a:rPr lang="ru-RU" dirty="0"/>
              <a:t>3) </a:t>
            </a:r>
            <a:r>
              <a:rPr lang="uk-UA" u="sng" dirty="0" smtClean="0"/>
              <a:t>корисні копалини, що у родовищах знаходяться в рідкому та газоподібному станах </a:t>
            </a:r>
            <a:r>
              <a:rPr lang="uk-UA" dirty="0" smtClean="0"/>
              <a:t>(вода, нафта, розсоли, природний газ) добувають свердловинним способом. Суть його полягає в тому, що над родовищем корисної копалини бурять свердловину. Як тільки свердловина доходить до пласта, з надр Землі на поверхню виривається потік чи фонтан корисної копалини, що направляють у труби чи резервуари</a:t>
            </a:r>
            <a:r>
              <a:rPr lang="ru-RU" dirty="0" smtClean="0"/>
              <a:t> </a:t>
            </a:r>
            <a:r>
              <a:rPr lang="ru-RU" dirty="0"/>
              <a:t>(франц. </a:t>
            </a:r>
            <a:r>
              <a:rPr lang="en-US" dirty="0"/>
              <a:t>r</a:t>
            </a:r>
            <a:r>
              <a:rPr lang="ru-RU" dirty="0"/>
              <a:t>е</a:t>
            </a:r>
            <a:r>
              <a:rPr lang="en-US" dirty="0"/>
              <a:t>servo</a:t>
            </a:r>
            <a:r>
              <a:rPr lang="ru-RU" dirty="0"/>
              <a:t>і</a:t>
            </a:r>
            <a:r>
              <a:rPr lang="en-US" dirty="0"/>
              <a:t>r </a:t>
            </a:r>
            <a:r>
              <a:rPr lang="ru-RU" dirty="0" err="1"/>
              <a:t>від</a:t>
            </a:r>
            <a:r>
              <a:rPr lang="ru-RU" dirty="0"/>
              <a:t> лат. </a:t>
            </a:r>
            <a:r>
              <a:rPr lang="en-US" dirty="0"/>
              <a:t>r</a:t>
            </a:r>
            <a:r>
              <a:rPr lang="ru-RU" dirty="0"/>
              <a:t>е</a:t>
            </a:r>
            <a:r>
              <a:rPr lang="en-US" dirty="0"/>
              <a:t>servo - </a:t>
            </a:r>
            <a:r>
              <a:rPr lang="ru-RU" dirty="0" err="1"/>
              <a:t>зберігаю</a:t>
            </a:r>
            <a:r>
              <a:rPr lang="ru-RU" dirty="0"/>
              <a:t>) (</a:t>
            </a:r>
            <a:r>
              <a:rPr lang="ru-RU" dirty="0" err="1"/>
              <a:t>наприклад</a:t>
            </a:r>
            <a:r>
              <a:rPr lang="ru-RU" dirty="0"/>
              <a:t>, </a:t>
            </a:r>
            <a:r>
              <a:rPr lang="ru-RU" dirty="0" err="1"/>
              <a:t>нафта</a:t>
            </a:r>
            <a:r>
              <a:rPr lang="ru-RU" dirty="0"/>
              <a:t>, газ);</a:t>
            </a:r>
          </a:p>
          <a:p>
            <a:pPr indent="457200" algn="just">
              <a:lnSpc>
                <a:spcPct val="125000"/>
              </a:lnSpc>
            </a:pPr>
            <a:r>
              <a:rPr lang="ru-RU" dirty="0" smtClean="0"/>
              <a:t>4</a:t>
            </a:r>
            <a:r>
              <a:rPr lang="uk-UA" dirty="0" smtClean="0"/>
              <a:t>) наземний і підземний способи видобутку корисних копалин мають визначені недоліки, уникнути яких можна, використовуючи хімічні, фізико-хімічні, біохімічні та мікробіологічні способи видобутку корисних копалин, що об’єднані назвою </a:t>
            </a:r>
            <a:r>
              <a:rPr lang="uk-UA" u="sng" dirty="0" smtClean="0"/>
              <a:t>геотехнологічні способи видобутку корисних копалин чи геотехнологія</a:t>
            </a:r>
            <a:r>
              <a:rPr lang="ru-RU" dirty="0" smtClean="0"/>
              <a:t>. </a:t>
            </a:r>
            <a:r>
              <a:rPr lang="uk-UA" b="1" i="1" dirty="0" smtClean="0"/>
              <a:t>Геотехнологічні </a:t>
            </a:r>
            <a:r>
              <a:rPr lang="uk-UA" b="1" i="1" dirty="0"/>
              <a:t>способ</a:t>
            </a:r>
            <a:r>
              <a:rPr lang="uk-UA" dirty="0"/>
              <a:t>и складаються у видобутку корисних копалин без організації </a:t>
            </a:r>
            <a:r>
              <a:rPr lang="uk-UA" dirty="0" err="1"/>
              <a:t>копалень</a:t>
            </a:r>
            <a:r>
              <a:rPr lang="uk-UA" dirty="0"/>
              <a:t> і кар</a:t>
            </a:r>
            <a:r>
              <a:rPr lang="ru-RU" dirty="0"/>
              <a:t>’</a:t>
            </a:r>
            <a:r>
              <a:rPr lang="uk-UA" dirty="0" err="1"/>
              <a:t>єрів</a:t>
            </a:r>
            <a:r>
              <a:rPr lang="uk-UA" dirty="0"/>
              <a:t>. </a:t>
            </a:r>
            <a:r>
              <a:rPr lang="uk-UA" dirty="0" smtClean="0"/>
              <a:t>У </a:t>
            </a:r>
            <a:r>
              <a:rPr lang="uk-UA" dirty="0"/>
              <a:t>Земній корі над родовищем бурять свердловину, у яку заливають спеціальні речовини (холодна чи гаряча вода, водяна пара, розчини кислот, солей, бактерії і </a:t>
            </a:r>
            <a:r>
              <a:rPr lang="uk-UA" dirty="0" err="1"/>
              <a:t>т.п</a:t>
            </a:r>
            <a:r>
              <a:rPr lang="uk-UA" dirty="0"/>
              <a:t>.). Під дією цих речовин корисна копалина може перейти в пару, розчин, розплав чи гідросуміш, що помпою викачують з тих же  свердловин чи зі свердловин розташованих </a:t>
            </a:r>
            <a:r>
              <a:rPr lang="uk-UA" dirty="0" smtClean="0"/>
              <a:t>поруч.</a:t>
            </a:r>
            <a:endParaRPr lang="ru-RU" dirty="0"/>
          </a:p>
        </p:txBody>
      </p:sp>
    </p:spTree>
    <p:extLst>
      <p:ext uri="{BB962C8B-B14F-4D97-AF65-F5344CB8AC3E}">
        <p14:creationId xmlns:p14="http://schemas.microsoft.com/office/powerpoint/2010/main" val="2642909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064896" cy="6478697"/>
          </a:xfrm>
          <a:prstGeom prst="rect">
            <a:avLst/>
          </a:prstGeom>
          <a:noFill/>
        </p:spPr>
        <p:txBody>
          <a:bodyPr wrap="square" rtlCol="0">
            <a:spAutoFit/>
          </a:bodyPr>
          <a:lstStyle/>
          <a:p>
            <a:pPr algn="ctr"/>
            <a:r>
              <a:rPr lang="uk-UA" b="1" dirty="0"/>
              <a:t>2.3 Підготовка сировини до </a:t>
            </a:r>
            <a:r>
              <a:rPr lang="uk-UA" b="1" dirty="0" smtClean="0"/>
              <a:t>переробки</a:t>
            </a:r>
          </a:p>
          <a:p>
            <a:pPr algn="ctr"/>
            <a:endParaRPr lang="ru-RU" sz="1000" b="1" dirty="0"/>
          </a:p>
          <a:p>
            <a:r>
              <a:rPr lang="uk-UA" dirty="0"/>
              <a:t> </a:t>
            </a:r>
            <a:r>
              <a:rPr lang="uk-UA" dirty="0" smtClean="0"/>
              <a:t>	Кожен </a:t>
            </a:r>
            <a:r>
              <a:rPr lang="uk-UA" dirty="0"/>
              <a:t>вид сировини перш ніж з нього почнуть виготовляти продукцію вимагає </a:t>
            </a:r>
            <a:r>
              <a:rPr lang="uk-UA" u="sng" dirty="0"/>
              <a:t>відповідної підготовки:</a:t>
            </a:r>
            <a:r>
              <a:rPr lang="uk-UA" dirty="0"/>
              <a:t> </a:t>
            </a:r>
            <a:endParaRPr lang="uk-UA" dirty="0" smtClean="0"/>
          </a:p>
          <a:p>
            <a:pPr marL="342900" indent="-342900" algn="just">
              <a:lnSpc>
                <a:spcPct val="150000"/>
              </a:lnSpc>
              <a:buAutoNum type="arabicPeriod"/>
            </a:pPr>
            <a:r>
              <a:rPr lang="uk-UA" u="sng" dirty="0" smtClean="0"/>
              <a:t>Здрібнювання сировини</a:t>
            </a:r>
          </a:p>
          <a:p>
            <a:pPr algn="just">
              <a:lnSpc>
                <a:spcPct val="150000"/>
              </a:lnSpc>
            </a:pPr>
            <a:r>
              <a:rPr lang="uk-UA" u="sng" dirty="0"/>
              <a:t>2. Сортування сировини по розмірі </a:t>
            </a:r>
            <a:r>
              <a:rPr lang="uk-UA" u="sng" dirty="0" smtClean="0"/>
              <a:t>шматків.</a:t>
            </a:r>
          </a:p>
          <a:p>
            <a:pPr algn="just">
              <a:lnSpc>
                <a:spcPct val="150000"/>
              </a:lnSpc>
            </a:pPr>
            <a:r>
              <a:rPr lang="uk-UA" u="sng" dirty="0"/>
              <a:t>3. Збагачення сировини</a:t>
            </a:r>
            <a:r>
              <a:rPr lang="uk-UA" u="sng" dirty="0" smtClean="0"/>
              <a:t>.</a:t>
            </a:r>
          </a:p>
          <a:p>
            <a:pPr algn="just">
              <a:lnSpc>
                <a:spcPct val="150000"/>
              </a:lnSpc>
            </a:pPr>
            <a:r>
              <a:rPr lang="uk-UA" u="sng" dirty="0"/>
              <a:t>4. Агломерація та </a:t>
            </a:r>
            <a:r>
              <a:rPr lang="uk-UA" u="sng" dirty="0" err="1"/>
              <a:t>грудкування</a:t>
            </a:r>
            <a:r>
              <a:rPr lang="uk-UA" u="sng" dirty="0"/>
              <a:t>.</a:t>
            </a:r>
            <a:endParaRPr lang="ru-RU" dirty="0"/>
          </a:p>
          <a:p>
            <a:pPr indent="457200" algn="just">
              <a:lnSpc>
                <a:spcPct val="150000"/>
              </a:lnSpc>
            </a:pPr>
            <a:r>
              <a:rPr lang="uk-UA" u="sng" dirty="0"/>
              <a:t>1. Здрібнювання сировини</a:t>
            </a:r>
            <a:r>
              <a:rPr lang="uk-UA" dirty="0"/>
              <a:t> - це перетворення великих шматків твердої сировини в менші чи в порошок. Подрібнюють сировину для того, щоб збільшити поверхню взаємодії реагуючих речовин (складових сировини). За таких умов час перетворення сировини на продукцію зменшується.</a:t>
            </a:r>
            <a:endParaRPr lang="ru-RU" dirty="0"/>
          </a:p>
          <a:p>
            <a:pPr indent="457200" algn="just">
              <a:lnSpc>
                <a:spcPct val="150000"/>
              </a:lnSpc>
            </a:pPr>
            <a:r>
              <a:rPr lang="uk-UA" u="sng" dirty="0"/>
              <a:t>Мінеральну сировину подрібнюють розколюванням, розбиванням, розтиранням.</a:t>
            </a:r>
            <a:r>
              <a:rPr lang="uk-UA" dirty="0"/>
              <a:t> Розколюванням і розбиванням подрібнюють тверді та ламкі  речовини, розтиранням - пластичні.</a:t>
            </a:r>
            <a:endParaRPr lang="ru-RU" dirty="0"/>
          </a:p>
          <a:p>
            <a:pPr indent="457200" algn="just">
              <a:lnSpc>
                <a:spcPct val="150000"/>
              </a:lnSpc>
            </a:pPr>
            <a:r>
              <a:rPr lang="uk-UA" u="sng" dirty="0"/>
              <a:t>Сировину рослинного та тваринного походження подрібнюють різанням і помелом</a:t>
            </a:r>
            <a:r>
              <a:rPr lang="uk-UA" u="sng" dirty="0" smtClean="0"/>
              <a:t>.</a:t>
            </a:r>
            <a:endParaRPr lang="ru-RU" dirty="0"/>
          </a:p>
        </p:txBody>
      </p:sp>
    </p:spTree>
    <p:extLst>
      <p:ext uri="{BB962C8B-B14F-4D97-AF65-F5344CB8AC3E}">
        <p14:creationId xmlns:p14="http://schemas.microsoft.com/office/powerpoint/2010/main" val="372888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064896" cy="6416885"/>
          </a:xfrm>
          <a:prstGeom prst="rect">
            <a:avLst/>
          </a:prstGeom>
          <a:noFill/>
        </p:spPr>
        <p:txBody>
          <a:bodyPr wrap="square" rtlCol="0">
            <a:spAutoFit/>
          </a:bodyPr>
          <a:lstStyle/>
          <a:p>
            <a:pPr indent="457200" algn="just">
              <a:lnSpc>
                <a:spcPct val="135000"/>
              </a:lnSpc>
            </a:pPr>
            <a:r>
              <a:rPr lang="uk-UA" dirty="0"/>
              <a:t>Здрібнювання проводять у дробарках, млинах, на різаках і в </a:t>
            </a:r>
            <a:r>
              <a:rPr lang="uk-UA" dirty="0" smtClean="0"/>
              <a:t>різальних  </a:t>
            </a:r>
            <a:r>
              <a:rPr lang="uk-UA" dirty="0"/>
              <a:t>машинах. Дробарки використовують для одержання великих (300-100 мм), середніх (50-10 мм) і маленьких (10-2 мм) шматків. Конструкції  дробарок різні</a:t>
            </a:r>
            <a:r>
              <a:rPr lang="uk-UA" dirty="0" smtClean="0"/>
              <a:t>.</a:t>
            </a:r>
          </a:p>
          <a:p>
            <a:pPr indent="457200" algn="just">
              <a:lnSpc>
                <a:spcPct val="135000"/>
              </a:lnSpc>
            </a:pPr>
            <a:r>
              <a:rPr lang="uk-UA" dirty="0"/>
              <a:t>Млина використовують для здрібнювання сировини. Для здрібнювання твердої мінеральної сировини найбільш часто використовують кульові </a:t>
            </a:r>
            <a:r>
              <a:rPr lang="uk-UA" dirty="0" smtClean="0"/>
              <a:t>млини.</a:t>
            </a:r>
          </a:p>
          <a:p>
            <a:pPr indent="457200" algn="just">
              <a:lnSpc>
                <a:spcPct val="135000"/>
              </a:lnSpc>
            </a:pPr>
            <a:r>
              <a:rPr lang="uk-UA" dirty="0"/>
              <a:t>При здрібнюванні сировина може бути сухою та мокрою</a:t>
            </a:r>
            <a:r>
              <a:rPr lang="uk-UA" dirty="0" smtClean="0"/>
              <a:t>.</a:t>
            </a:r>
          </a:p>
          <a:p>
            <a:pPr indent="457200" algn="just">
              <a:lnSpc>
                <a:spcPct val="135000"/>
              </a:lnSpc>
            </a:pPr>
            <a:r>
              <a:rPr lang="uk-UA" u="sng" dirty="0" smtClean="0"/>
              <a:t>2</a:t>
            </a:r>
            <a:r>
              <a:rPr lang="uk-UA" u="sng" dirty="0"/>
              <a:t>. Сортування сировини по розмірі шматків.</a:t>
            </a:r>
            <a:r>
              <a:rPr lang="uk-UA" dirty="0"/>
              <a:t> Для нормального ходу технологічного процесу необхідно, щоб поверхня шматків реагуючих речовин (складових сировини) була оптимальною</a:t>
            </a:r>
            <a:r>
              <a:rPr lang="uk-UA" dirty="0" smtClean="0"/>
              <a:t>.</a:t>
            </a:r>
          </a:p>
          <a:p>
            <a:pPr indent="457200" algn="just">
              <a:lnSpc>
                <a:spcPct val="135000"/>
              </a:lnSpc>
            </a:pPr>
            <a:r>
              <a:rPr lang="uk-UA" b="1" dirty="0"/>
              <a:t>Сортуванням</a:t>
            </a:r>
            <a:r>
              <a:rPr lang="uk-UA" dirty="0"/>
              <a:t> називають поділ здрібненої сировини на окремі фракції за допомогою решіт і сит.</a:t>
            </a:r>
            <a:endParaRPr lang="ru-RU" dirty="0"/>
          </a:p>
          <a:p>
            <a:pPr indent="457200" algn="just">
              <a:lnSpc>
                <a:spcPct val="135000"/>
              </a:lnSpc>
            </a:pPr>
            <a:r>
              <a:rPr lang="uk-UA" b="1" dirty="0"/>
              <a:t>Фракцією</a:t>
            </a:r>
            <a:r>
              <a:rPr lang="uk-UA" dirty="0"/>
              <a:t> (від лат. </a:t>
            </a:r>
            <a:r>
              <a:rPr lang="uk-UA" dirty="0" err="1"/>
              <a:t>fractіo</a:t>
            </a:r>
            <a:r>
              <a:rPr lang="uk-UA" dirty="0"/>
              <a:t> - розламування) називають визначеного розміру часточки твердої сировини. Фракції великих по розмірі шматків одержують поділом здрібненої сировини на решетах, маленьких - на ситах. Для поділу здрібненої сировини на фракції решета та сита ставлять одне над одним. Унаслідок поділу одержують на одну фракцію більше, ніж установлено решіт і сит.</a:t>
            </a:r>
            <a:endParaRPr lang="ru-RU" dirty="0"/>
          </a:p>
        </p:txBody>
      </p:sp>
    </p:spTree>
    <p:extLst>
      <p:ext uri="{BB962C8B-B14F-4D97-AF65-F5344CB8AC3E}">
        <p14:creationId xmlns:p14="http://schemas.microsoft.com/office/powerpoint/2010/main" val="43834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208912" cy="5035353"/>
          </a:xfrm>
          <a:prstGeom prst="rect">
            <a:avLst/>
          </a:prstGeom>
          <a:noFill/>
        </p:spPr>
        <p:txBody>
          <a:bodyPr wrap="square" rtlCol="0">
            <a:spAutoFit/>
          </a:bodyPr>
          <a:lstStyle/>
          <a:p>
            <a:pPr indent="457200" algn="just">
              <a:lnSpc>
                <a:spcPct val="150000"/>
              </a:lnSpc>
            </a:pPr>
            <a:r>
              <a:rPr lang="uk-UA" u="sng" dirty="0"/>
              <a:t>3. Збагачення сировини.</a:t>
            </a:r>
            <a:r>
              <a:rPr lang="uk-UA" dirty="0"/>
              <a:t> Збагаченням називають очищення сировини від речовин, непотрібних для одержання запланованої продукції.</a:t>
            </a:r>
            <a:endParaRPr lang="ru-RU" dirty="0"/>
          </a:p>
          <a:p>
            <a:pPr indent="457200" algn="just">
              <a:lnSpc>
                <a:spcPct val="150000"/>
              </a:lnSpc>
            </a:pPr>
            <a:r>
              <a:rPr lang="uk-UA" dirty="0"/>
              <a:t>Тверді речовини збагачують промиванням водою, гравітацією, магнітною сепарацією та флотацією. Ці способи збагачення ґрунтуються на фізичних властивостях складових частин сировини, таких як щільність, здатність намагнічуватися й </a:t>
            </a:r>
            <a:r>
              <a:rPr lang="uk-UA" dirty="0" err="1"/>
              <a:t>т.п</a:t>
            </a:r>
            <a:r>
              <a:rPr lang="uk-UA" dirty="0"/>
              <a:t>.</a:t>
            </a:r>
            <a:endParaRPr lang="ru-RU" dirty="0"/>
          </a:p>
          <a:p>
            <a:pPr indent="457200" algn="just">
              <a:lnSpc>
                <a:spcPct val="150000"/>
              </a:lnSpc>
            </a:pPr>
            <a:r>
              <a:rPr lang="uk-UA" u="sng" dirty="0"/>
              <a:t>Промиванням водою</a:t>
            </a:r>
            <a:r>
              <a:rPr lang="uk-UA" dirty="0"/>
              <a:t> збагачують, наприклад, залізну руду, унаслідок чого вимивається глина. </a:t>
            </a:r>
            <a:endParaRPr lang="ru-RU" dirty="0"/>
          </a:p>
          <a:p>
            <a:pPr indent="457200" algn="just">
              <a:lnSpc>
                <a:spcPct val="150000"/>
              </a:lnSpc>
            </a:pPr>
            <a:r>
              <a:rPr lang="uk-UA" u="sng" dirty="0"/>
              <a:t>Гравітаційне</a:t>
            </a:r>
            <a:r>
              <a:rPr lang="uk-UA" dirty="0"/>
              <a:t> збагачення ґрунтується на різній швидкості падіння шматків мінералів у воді чи повітрі, оскільки вони мають різну щільність.                         </a:t>
            </a:r>
            <a:endParaRPr lang="ru-RU" dirty="0"/>
          </a:p>
          <a:p>
            <a:pPr indent="457200" algn="just">
              <a:lnSpc>
                <a:spcPct val="150000"/>
              </a:lnSpc>
            </a:pPr>
            <a:r>
              <a:rPr lang="uk-UA" u="sng" dirty="0"/>
              <a:t>Магнітною сепарацією</a:t>
            </a:r>
            <a:r>
              <a:rPr lang="uk-UA" dirty="0"/>
              <a:t> (від лат. </a:t>
            </a:r>
            <a:r>
              <a:rPr lang="en-US" dirty="0"/>
              <a:t>separator</a:t>
            </a:r>
            <a:r>
              <a:rPr lang="uk-UA" dirty="0"/>
              <a:t> – відокремити) збагачують руди, до складу яких входять мінерали, що мають магнітні властивості.</a:t>
            </a:r>
            <a:endParaRPr lang="ru-RU" dirty="0"/>
          </a:p>
        </p:txBody>
      </p:sp>
    </p:spTree>
    <p:extLst>
      <p:ext uri="{BB962C8B-B14F-4D97-AF65-F5344CB8AC3E}">
        <p14:creationId xmlns:p14="http://schemas.microsoft.com/office/powerpoint/2010/main" val="2864597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7992888" cy="5355312"/>
          </a:xfrm>
          <a:prstGeom prst="rect">
            <a:avLst/>
          </a:prstGeom>
          <a:noFill/>
        </p:spPr>
        <p:txBody>
          <a:bodyPr wrap="square" rtlCol="0">
            <a:spAutoFit/>
          </a:bodyPr>
          <a:lstStyle/>
          <a:p>
            <a:pPr indent="457200" algn="just">
              <a:lnSpc>
                <a:spcPct val="150000"/>
              </a:lnSpc>
            </a:pPr>
            <a:r>
              <a:rPr lang="uk-UA" u="sng" dirty="0"/>
              <a:t>Флотаційне (від </a:t>
            </a:r>
            <a:r>
              <a:rPr lang="uk-UA" u="sng" dirty="0" err="1"/>
              <a:t>англ</a:t>
            </a:r>
            <a:r>
              <a:rPr lang="uk-UA" u="sng" dirty="0"/>
              <a:t>. </a:t>
            </a:r>
            <a:r>
              <a:rPr lang="uk-UA" u="sng" dirty="0" err="1"/>
              <a:t>flotatіon</a:t>
            </a:r>
            <a:r>
              <a:rPr lang="uk-UA" u="sng" dirty="0"/>
              <a:t> - плавання) збагачення</a:t>
            </a:r>
            <a:r>
              <a:rPr lang="uk-UA" dirty="0"/>
              <a:t> - найбільш універсальний і досконалий спосіб збагачення. Їм збагачують майже всі мінерали. Суть цього способу складається в різних поверхневих властивостях складених мінералів. Одні краще змочуються водою та цілком занурюються в неї, інші - гірше та плавають на поверхні. Для прискорення процесу поділу використовують спеціальні речовини, що називають </a:t>
            </a:r>
            <a:r>
              <a:rPr lang="uk-UA" b="1" dirty="0" err="1"/>
              <a:t>флотореагентами</a:t>
            </a:r>
            <a:r>
              <a:rPr lang="uk-UA" b="1" dirty="0"/>
              <a:t>.</a:t>
            </a:r>
            <a:r>
              <a:rPr lang="uk-UA" dirty="0"/>
              <a:t> Збагачення проводять у флотаційних машинах. </a:t>
            </a:r>
            <a:endParaRPr lang="ru-RU" dirty="0"/>
          </a:p>
          <a:p>
            <a:pPr indent="457200" algn="just">
              <a:lnSpc>
                <a:spcPct val="150000"/>
              </a:lnSpc>
            </a:pPr>
            <a:r>
              <a:rPr lang="uk-UA" u="sng" dirty="0"/>
              <a:t>Суміші рідких речовин збагачують</a:t>
            </a:r>
            <a:r>
              <a:rPr lang="uk-UA" dirty="0"/>
              <a:t> випарюванням розчинника, виморожуванням, висаджуванням домішок і </a:t>
            </a:r>
            <a:r>
              <a:rPr lang="uk-UA" dirty="0" err="1"/>
              <a:t>т.п</a:t>
            </a:r>
            <a:r>
              <a:rPr lang="uk-UA" dirty="0"/>
              <a:t>.</a:t>
            </a:r>
            <a:endParaRPr lang="ru-RU" dirty="0"/>
          </a:p>
          <a:p>
            <a:pPr indent="457200" algn="just">
              <a:lnSpc>
                <a:spcPct val="150000"/>
              </a:lnSpc>
            </a:pPr>
            <a:r>
              <a:rPr lang="uk-UA" u="sng" dirty="0"/>
              <a:t>Суміші газоподібних речовин розділяють</a:t>
            </a:r>
            <a:r>
              <a:rPr lang="uk-UA" dirty="0"/>
              <a:t> по складу послідовною конденсацією газів при їх стисканні та зниженні температури та за допомогою мембран.</a:t>
            </a:r>
            <a:endParaRPr lang="ru-RU" dirty="0"/>
          </a:p>
          <a:p>
            <a:endParaRPr lang="ru-RU" dirty="0"/>
          </a:p>
        </p:txBody>
      </p:sp>
    </p:spTree>
    <p:extLst>
      <p:ext uri="{BB962C8B-B14F-4D97-AF65-F5344CB8AC3E}">
        <p14:creationId xmlns:p14="http://schemas.microsoft.com/office/powerpoint/2010/main" val="408770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136904" cy="6281848"/>
          </a:xfrm>
          <a:prstGeom prst="rect">
            <a:avLst/>
          </a:prstGeom>
          <a:noFill/>
        </p:spPr>
        <p:txBody>
          <a:bodyPr wrap="square" rtlCol="0">
            <a:spAutoFit/>
          </a:bodyPr>
          <a:lstStyle/>
          <a:p>
            <a:pPr indent="457200" algn="just">
              <a:lnSpc>
                <a:spcPct val="150000"/>
              </a:lnSpc>
            </a:pPr>
            <a:r>
              <a:rPr lang="uk-UA" u="sng" dirty="0"/>
              <a:t>4. Агломерація та </a:t>
            </a:r>
            <a:r>
              <a:rPr lang="uk-UA" u="sng" dirty="0" err="1"/>
              <a:t>грудкування</a:t>
            </a:r>
            <a:r>
              <a:rPr lang="uk-UA" u="sng" dirty="0"/>
              <a:t>.</a:t>
            </a:r>
            <a:r>
              <a:rPr lang="uk-UA" dirty="0"/>
              <a:t> Дуже здрібнена сировина має зменшену газопроникність, що позначається на техніко-економічних показниках роботи устаткування. Окрім того, вона виноситься з печей чи реакторів і забруднює навколишнє середовище. Щоб це запобігти дрібну сировину </a:t>
            </a:r>
            <a:r>
              <a:rPr lang="uk-UA" dirty="0" err="1"/>
              <a:t>агломеруют</a:t>
            </a:r>
            <a:r>
              <a:rPr lang="uk-UA" dirty="0"/>
              <a:t> чи </a:t>
            </a:r>
            <a:r>
              <a:rPr lang="uk-UA" dirty="0" err="1"/>
              <a:t>грудкують</a:t>
            </a:r>
            <a:r>
              <a:rPr lang="uk-UA" dirty="0"/>
              <a:t>. </a:t>
            </a:r>
            <a:endParaRPr lang="ru-RU" dirty="0"/>
          </a:p>
          <a:p>
            <a:pPr indent="457200" algn="just">
              <a:lnSpc>
                <a:spcPct val="150000"/>
              </a:lnSpc>
            </a:pPr>
            <a:r>
              <a:rPr lang="uk-UA" b="1" dirty="0"/>
              <a:t>Агломерацією</a:t>
            </a:r>
            <a:r>
              <a:rPr lang="uk-UA" dirty="0"/>
              <a:t> (від лат. </a:t>
            </a:r>
            <a:r>
              <a:rPr lang="uk-UA" dirty="0" err="1"/>
              <a:t>аgglomero</a:t>
            </a:r>
            <a:r>
              <a:rPr lang="uk-UA" dirty="0"/>
              <a:t> - накопичую, приєдную) називають спікання дрібних порошкових речовин, непридатних для використання, у купки оптимального розміру. Під час спікання сировину продувають повітрям, завдяки чому продукція стає пористою, її називають </a:t>
            </a:r>
            <a:r>
              <a:rPr lang="uk-UA" b="1" dirty="0"/>
              <a:t>агломератом</a:t>
            </a:r>
            <a:r>
              <a:rPr lang="uk-UA" dirty="0"/>
              <a:t>.</a:t>
            </a:r>
            <a:endParaRPr lang="ru-RU" dirty="0"/>
          </a:p>
          <a:p>
            <a:pPr indent="457200" algn="just">
              <a:lnSpc>
                <a:spcPct val="150000"/>
              </a:lnSpc>
            </a:pPr>
            <a:r>
              <a:rPr lang="uk-UA" b="1" dirty="0" err="1"/>
              <a:t>Грудкуванням</a:t>
            </a:r>
            <a:r>
              <a:rPr lang="uk-UA" dirty="0"/>
              <a:t> називають одержання купок (грудок) зі здрібненої руди, пилу, невеликої кількості глини чи вапняку та води з наступним висушуванням і випалом. Це досить прогресивний спосіб підготовки сировини в чорній металургії, що поліпшує якість продукції і полегшує процес одержання </a:t>
            </a:r>
            <a:r>
              <a:rPr lang="uk-UA" dirty="0" err="1"/>
              <a:t>чавуна</a:t>
            </a:r>
            <a:r>
              <a:rPr lang="uk-UA" dirty="0"/>
              <a:t> й сталі. Використання грудок при виробництві </a:t>
            </a:r>
            <a:r>
              <a:rPr lang="uk-UA" dirty="0" err="1"/>
              <a:t>чавуна</a:t>
            </a:r>
            <a:r>
              <a:rPr lang="uk-UA" dirty="0"/>
              <a:t> збільшує продуктивність </a:t>
            </a:r>
            <a:r>
              <a:rPr lang="uk-UA" dirty="0" smtClean="0"/>
              <a:t>доменної </a:t>
            </a:r>
            <a:r>
              <a:rPr lang="uk-UA" dirty="0"/>
              <a:t>печі</a:t>
            </a:r>
            <a:r>
              <a:rPr lang="uk-UA" dirty="0" smtClean="0"/>
              <a:t>.</a:t>
            </a:r>
            <a:endParaRPr lang="ru-RU" dirty="0"/>
          </a:p>
        </p:txBody>
      </p:sp>
    </p:spTree>
    <p:extLst>
      <p:ext uri="{BB962C8B-B14F-4D97-AF65-F5344CB8AC3E}">
        <p14:creationId xmlns:p14="http://schemas.microsoft.com/office/powerpoint/2010/main" val="1566486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136904" cy="5493812"/>
          </a:xfrm>
          <a:prstGeom prst="rect">
            <a:avLst/>
          </a:prstGeom>
          <a:noFill/>
        </p:spPr>
        <p:txBody>
          <a:bodyPr wrap="square" rtlCol="0">
            <a:spAutoFit/>
          </a:bodyPr>
          <a:lstStyle/>
          <a:p>
            <a:pPr indent="457200" algn="ctr">
              <a:lnSpc>
                <a:spcPct val="150000"/>
              </a:lnSpc>
            </a:pPr>
            <a:r>
              <a:rPr lang="uk-UA" b="1" dirty="0"/>
              <a:t>2.4 Значення якості сировини та її раціональне використання </a:t>
            </a:r>
            <a:endParaRPr lang="ru-RU" b="1" i="1" dirty="0"/>
          </a:p>
          <a:p>
            <a:pPr indent="457200" algn="just">
              <a:lnSpc>
                <a:spcPct val="150000"/>
              </a:lnSpc>
            </a:pPr>
            <a:r>
              <a:rPr lang="uk-UA" dirty="0"/>
              <a:t> </a:t>
            </a:r>
            <a:endParaRPr lang="ru-RU" b="1" i="1" dirty="0"/>
          </a:p>
          <a:p>
            <a:pPr indent="457200" algn="just">
              <a:lnSpc>
                <a:spcPct val="150000"/>
              </a:lnSpc>
            </a:pPr>
            <a:r>
              <a:rPr lang="uk-UA" b="1" dirty="0"/>
              <a:t>Якість сировини</a:t>
            </a:r>
            <a:r>
              <a:rPr lang="uk-UA" dirty="0"/>
              <a:t> визначається сукупністю її фізичних, механічних, хімічних і технологічних властивостей.</a:t>
            </a:r>
            <a:endParaRPr lang="ru-RU" b="1" i="1" dirty="0"/>
          </a:p>
          <a:p>
            <a:pPr indent="457200" algn="just">
              <a:lnSpc>
                <a:spcPct val="150000"/>
              </a:lnSpc>
            </a:pPr>
            <a:r>
              <a:rPr lang="uk-UA" dirty="0"/>
              <a:t>Вибір і якість сировини визначають режим роботи та продуктивність устаткування, впливають на якість і собівартість продукції. Так, для виробництва </a:t>
            </a:r>
            <a:r>
              <a:rPr lang="uk-UA" dirty="0" err="1"/>
              <a:t>чавуна</a:t>
            </a:r>
            <a:r>
              <a:rPr lang="uk-UA" dirty="0"/>
              <a:t> використовують руди з різним змістом заліза. У випадку великого змісту заліза в руді зменшуються витрати на підготовку руди до переробки та витрати палива (коксу, природного чи іншого газу), зростає продуктивність </a:t>
            </a:r>
            <a:r>
              <a:rPr lang="uk-UA" dirty="0" err="1"/>
              <a:t>домнової</a:t>
            </a:r>
            <a:r>
              <a:rPr lang="uk-UA" dirty="0"/>
              <a:t> печі та навпаки.</a:t>
            </a:r>
            <a:endParaRPr lang="ru-RU" b="1" i="1" dirty="0"/>
          </a:p>
          <a:p>
            <a:pPr indent="457200" algn="just">
              <a:lnSpc>
                <a:spcPct val="150000"/>
              </a:lnSpc>
            </a:pPr>
            <a:r>
              <a:rPr lang="uk-UA" u="sng" dirty="0"/>
              <a:t>Для виготовлення якісної продукції необхідно дотримуватися таких вимог:</a:t>
            </a:r>
            <a:r>
              <a:rPr lang="uk-UA" dirty="0"/>
              <a:t> якісна сировина й паливо; </a:t>
            </a:r>
            <a:r>
              <a:rPr lang="uk-UA" dirty="0" smtClean="0"/>
              <a:t>досконале </a:t>
            </a:r>
            <a:r>
              <a:rPr lang="uk-UA" dirty="0"/>
              <a:t>устаткування (агрегати, печі, апарати й </a:t>
            </a:r>
            <a:r>
              <a:rPr lang="uk-UA" dirty="0" err="1"/>
              <a:t>т.п</a:t>
            </a:r>
            <a:r>
              <a:rPr lang="uk-UA" dirty="0"/>
              <a:t>.) і відповідна новітня технологія. Усі ці вимоги взаємозалежні.</a:t>
            </a:r>
            <a:endParaRPr lang="ru-RU" dirty="0"/>
          </a:p>
        </p:txBody>
      </p:sp>
    </p:spTree>
    <p:extLst>
      <p:ext uri="{BB962C8B-B14F-4D97-AF65-F5344CB8AC3E}">
        <p14:creationId xmlns:p14="http://schemas.microsoft.com/office/powerpoint/2010/main" val="1955552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136904" cy="6586547"/>
          </a:xfrm>
          <a:prstGeom prst="rect">
            <a:avLst/>
          </a:prstGeom>
          <a:noFill/>
        </p:spPr>
        <p:txBody>
          <a:bodyPr wrap="square" rtlCol="0">
            <a:spAutoFit/>
          </a:bodyPr>
          <a:lstStyle/>
          <a:p>
            <a:pPr indent="457200" algn="just">
              <a:lnSpc>
                <a:spcPct val="130000"/>
              </a:lnSpc>
            </a:pPr>
            <a:r>
              <a:rPr lang="uk-UA" dirty="0"/>
              <a:t>Аналіз роботи підприємств показує, що економіка виробництва залежить від </a:t>
            </a:r>
            <a:r>
              <a:rPr lang="uk-UA" b="1" dirty="0"/>
              <a:t>раціонального</a:t>
            </a:r>
            <a:r>
              <a:rPr lang="uk-UA" dirty="0"/>
              <a:t> (від лат. </a:t>
            </a:r>
            <a:r>
              <a:rPr lang="en-US" dirty="0"/>
              <a:t>r</a:t>
            </a:r>
            <a:r>
              <a:rPr lang="uk-UA" dirty="0" err="1"/>
              <a:t>аtіonalіs</a:t>
            </a:r>
            <a:r>
              <a:rPr lang="uk-UA" dirty="0"/>
              <a:t> - розумний) і </a:t>
            </a:r>
            <a:r>
              <a:rPr lang="uk-UA" b="1" dirty="0"/>
              <a:t>комплексного</a:t>
            </a:r>
            <a:r>
              <a:rPr lang="uk-UA" dirty="0"/>
              <a:t> використання сировини.</a:t>
            </a:r>
            <a:endParaRPr lang="ru-RU" b="1" i="1" dirty="0"/>
          </a:p>
          <a:p>
            <a:pPr indent="457200" algn="just">
              <a:lnSpc>
                <a:spcPct val="130000"/>
              </a:lnSpc>
            </a:pPr>
            <a:r>
              <a:rPr lang="uk-UA" u="sng" dirty="0"/>
              <a:t>Відомо кілька шляхів раціонального використання сировини</a:t>
            </a:r>
            <a:r>
              <a:rPr lang="uk-UA" dirty="0"/>
              <a:t>. Найбільш важливий з них - належний вибір сировини, якісне збагачення, комплексна переробка та максимальне використання відходів.</a:t>
            </a:r>
            <a:endParaRPr lang="ru-RU" b="1" i="1" dirty="0"/>
          </a:p>
          <a:p>
            <a:pPr indent="457200" algn="just">
              <a:lnSpc>
                <a:spcPct val="130000"/>
              </a:lnSpc>
            </a:pPr>
            <a:r>
              <a:rPr lang="uk-UA" dirty="0"/>
              <a:t>Вибір сировини визначає тип технологічного устаткування, тривалість її переробки та впливає на техніко-економічні показники роботи підприємства. Сучасні технології дають можливість одну й ту саму продукцію виробляти з різних видів сировини. Наприклад, деякі деталі для машин виготовляють з металів, пластмас; сірчану кислоту виробляють із сірки, сірчистих мінералів і  газів, що відходять, кольорової металургії</a:t>
            </a:r>
            <a:r>
              <a:rPr lang="uk-UA" dirty="0" smtClean="0"/>
              <a:t>.</a:t>
            </a:r>
          </a:p>
          <a:p>
            <a:pPr indent="457200" algn="just">
              <a:lnSpc>
                <a:spcPct val="130000"/>
              </a:lnSpc>
            </a:pPr>
            <a:r>
              <a:rPr lang="uk-UA" dirty="0"/>
              <a:t>Д</a:t>
            </a:r>
            <a:r>
              <a:rPr lang="uk-UA" dirty="0" smtClean="0"/>
              <a:t>уже </a:t>
            </a:r>
            <a:r>
              <a:rPr lang="uk-UA" dirty="0"/>
              <a:t>важливо </a:t>
            </a:r>
            <a:r>
              <a:rPr lang="uk-UA" dirty="0" smtClean="0"/>
              <a:t>цілком (повністю) </a:t>
            </a:r>
            <a:r>
              <a:rPr lang="uk-UA" dirty="0"/>
              <a:t>використовувати мінеральну сировину: витягати усі компоненти та використовувати відходи (комплексне використання сировини). </a:t>
            </a:r>
            <a:r>
              <a:rPr lang="uk-UA" u="sng" dirty="0"/>
              <a:t>При комплексному використанні сировини зменшуються витрати на транспортування, не забруднюється навколишнє середовище та зменшується собівартість основної продукції.</a:t>
            </a:r>
            <a:endParaRPr lang="ru-RU" b="1" i="1" dirty="0"/>
          </a:p>
          <a:p>
            <a:pPr indent="457200" algn="just">
              <a:lnSpc>
                <a:spcPct val="150000"/>
              </a:lnSpc>
            </a:pPr>
            <a:endParaRPr lang="ru-RU" dirty="0"/>
          </a:p>
        </p:txBody>
      </p:sp>
    </p:spTree>
    <p:extLst>
      <p:ext uri="{BB962C8B-B14F-4D97-AF65-F5344CB8AC3E}">
        <p14:creationId xmlns:p14="http://schemas.microsoft.com/office/powerpoint/2010/main" val="3083170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136904" cy="5632311"/>
          </a:xfrm>
          <a:prstGeom prst="rect">
            <a:avLst/>
          </a:prstGeom>
          <a:noFill/>
        </p:spPr>
        <p:txBody>
          <a:bodyPr wrap="square" rtlCol="0">
            <a:spAutoFit/>
          </a:bodyPr>
          <a:lstStyle/>
          <a:p>
            <a:pPr algn="ctr"/>
            <a:r>
              <a:rPr lang="uk-UA" b="1" dirty="0"/>
              <a:t>2.5 Характеристика палива </a:t>
            </a:r>
            <a:endParaRPr lang="ru-RU" b="1" i="1" dirty="0"/>
          </a:p>
          <a:p>
            <a:r>
              <a:rPr lang="uk-UA" dirty="0"/>
              <a:t> </a:t>
            </a:r>
            <a:endParaRPr lang="ru-RU" b="1" i="1" dirty="0"/>
          </a:p>
          <a:p>
            <a:pPr indent="457200" algn="just">
              <a:lnSpc>
                <a:spcPct val="150000"/>
              </a:lnSpc>
            </a:pPr>
            <a:r>
              <a:rPr lang="uk-UA" b="1" dirty="0"/>
              <a:t>Паливом</a:t>
            </a:r>
            <a:r>
              <a:rPr lang="uk-UA" dirty="0"/>
              <a:t> називають речовини, у процесі згорання (розподілу чи з</a:t>
            </a:r>
            <a:r>
              <a:rPr lang="ru-RU" dirty="0"/>
              <a:t>’</a:t>
            </a:r>
            <a:r>
              <a:rPr lang="uk-UA" dirty="0"/>
              <a:t>єднання </a:t>
            </a:r>
            <a:r>
              <a:rPr lang="uk-UA" dirty="0" err="1"/>
              <a:t>ядер</a:t>
            </a:r>
            <a:r>
              <a:rPr lang="uk-UA" dirty="0"/>
              <a:t>) яких виділяється значна кількість теплоти.</a:t>
            </a:r>
            <a:endParaRPr lang="ru-RU" b="1" i="1" dirty="0"/>
          </a:p>
          <a:p>
            <a:pPr indent="457200" algn="just">
              <a:lnSpc>
                <a:spcPct val="150000"/>
              </a:lnSpc>
            </a:pPr>
            <a:r>
              <a:rPr lang="uk-UA" b="1" dirty="0"/>
              <a:t>Класифікація палива:</a:t>
            </a:r>
            <a:endParaRPr lang="ru-RU" b="1" i="1" dirty="0"/>
          </a:p>
          <a:p>
            <a:pPr indent="457200" algn="just">
              <a:lnSpc>
                <a:spcPct val="150000"/>
              </a:lnSpc>
            </a:pPr>
            <a:r>
              <a:rPr lang="uk-UA" u="sng" dirty="0"/>
              <a:t>1. По походженню</a:t>
            </a:r>
            <a:r>
              <a:rPr lang="uk-UA" dirty="0"/>
              <a:t> паливо розділяють на природне та штучне. До </a:t>
            </a:r>
            <a:r>
              <a:rPr lang="uk-UA" u="sng" dirty="0"/>
              <a:t>природного</a:t>
            </a:r>
            <a:r>
              <a:rPr lang="uk-UA" dirty="0"/>
              <a:t> відносять, наприклад, дрова, торф, вугілля, горючі сланці й </a:t>
            </a:r>
            <a:r>
              <a:rPr lang="uk-UA" dirty="0" err="1"/>
              <a:t>т.п</a:t>
            </a:r>
            <a:r>
              <a:rPr lang="uk-UA" dirty="0"/>
              <a:t>.</a:t>
            </a:r>
            <a:endParaRPr lang="ru-RU" b="1" i="1" dirty="0"/>
          </a:p>
          <a:p>
            <a:pPr indent="457200" algn="just">
              <a:lnSpc>
                <a:spcPct val="150000"/>
              </a:lnSpc>
            </a:pPr>
            <a:r>
              <a:rPr lang="uk-UA" u="sng" dirty="0"/>
              <a:t>Штучне</a:t>
            </a:r>
            <a:r>
              <a:rPr lang="uk-UA" dirty="0"/>
              <a:t> паливо одержують переробкою природного палива. Так, у процесі нагрівання викопного вугілля у високій температурі без доступу повітря одержують кокс, з нафти роблять мазут і </a:t>
            </a:r>
            <a:r>
              <a:rPr lang="uk-UA" dirty="0" err="1"/>
              <a:t>т.п</a:t>
            </a:r>
            <a:r>
              <a:rPr lang="uk-UA" dirty="0"/>
              <a:t>. Із твердих споживчих відходів, а також із сільськогосподарських і інших відходів одержують біогаз</a:t>
            </a:r>
            <a:r>
              <a:rPr lang="uk-UA" dirty="0" smtClean="0"/>
              <a:t>.</a:t>
            </a:r>
          </a:p>
          <a:p>
            <a:pPr indent="457200" algn="just">
              <a:lnSpc>
                <a:spcPct val="150000"/>
              </a:lnSpc>
            </a:pPr>
            <a:r>
              <a:rPr lang="uk-UA" u="sng" dirty="0"/>
              <a:t>2. По агрегатному стану</a:t>
            </a:r>
            <a:r>
              <a:rPr lang="uk-UA" dirty="0"/>
              <a:t> паливо розділяють на тверде (викопне вугілля, торф, горючі сланці, дрова), рідке (бензин, мазут, дизельне паливо й </a:t>
            </a:r>
            <a:r>
              <a:rPr lang="uk-UA" dirty="0" err="1"/>
              <a:t>т.п</a:t>
            </a:r>
            <a:r>
              <a:rPr lang="uk-UA" dirty="0"/>
              <a:t>.) і газоподібне (природний газ, водень і </a:t>
            </a:r>
            <a:r>
              <a:rPr lang="uk-UA" dirty="0" err="1"/>
              <a:t>т.п</a:t>
            </a:r>
            <a:r>
              <a:rPr lang="uk-UA" dirty="0"/>
              <a:t>.).</a:t>
            </a:r>
            <a:endParaRPr lang="ru-RU" dirty="0"/>
          </a:p>
        </p:txBody>
      </p:sp>
    </p:spTree>
    <p:extLst>
      <p:ext uri="{BB962C8B-B14F-4D97-AF65-F5344CB8AC3E}">
        <p14:creationId xmlns:p14="http://schemas.microsoft.com/office/powerpoint/2010/main" val="2943130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7992888" cy="6324808"/>
          </a:xfrm>
          <a:prstGeom prst="rect">
            <a:avLst/>
          </a:prstGeom>
          <a:noFill/>
        </p:spPr>
        <p:txBody>
          <a:bodyPr wrap="square" rtlCol="0">
            <a:spAutoFit/>
          </a:bodyPr>
          <a:lstStyle/>
          <a:p>
            <a:pPr indent="457200" algn="ctr">
              <a:lnSpc>
                <a:spcPct val="150000"/>
              </a:lnSpc>
            </a:pPr>
            <a:r>
              <a:rPr lang="uk-UA" b="1" dirty="0"/>
              <a:t>2.1 Класифікація сировини</a:t>
            </a:r>
            <a:endParaRPr lang="ru-RU" b="1" dirty="0"/>
          </a:p>
          <a:p>
            <a:pPr indent="457200" algn="just">
              <a:lnSpc>
                <a:spcPct val="150000"/>
              </a:lnSpc>
            </a:pPr>
            <a:r>
              <a:rPr lang="uk-UA" dirty="0"/>
              <a:t> </a:t>
            </a:r>
            <a:endParaRPr lang="ru-RU" dirty="0"/>
          </a:p>
          <a:p>
            <a:pPr indent="457200" algn="just">
              <a:lnSpc>
                <a:spcPct val="150000"/>
              </a:lnSpc>
            </a:pPr>
            <a:r>
              <a:rPr lang="uk-UA" b="1" dirty="0"/>
              <a:t>Сировиною</a:t>
            </a:r>
            <a:r>
              <a:rPr lang="uk-UA" dirty="0"/>
              <a:t> називають речовини, з яких роблять продукцію. Наприклад, з цукрового буряка роблять цукор, із залізної руди - чавун, із зерна - борошно. </a:t>
            </a:r>
            <a:endParaRPr lang="ru-RU" dirty="0"/>
          </a:p>
          <a:p>
            <a:pPr indent="457200" algn="just">
              <a:lnSpc>
                <a:spcPct val="150000"/>
              </a:lnSpc>
            </a:pPr>
            <a:r>
              <a:rPr lang="uk-UA" u="sng" dirty="0"/>
              <a:t>Сировину класифікують по наступних ознаках: </a:t>
            </a:r>
            <a:endParaRPr lang="uk-UA" u="sng" dirty="0" smtClean="0"/>
          </a:p>
          <a:p>
            <a:pPr marL="342900" indent="-342900" algn="just">
              <a:lnSpc>
                <a:spcPct val="150000"/>
              </a:lnSpc>
              <a:buAutoNum type="arabicPeriod"/>
            </a:pPr>
            <a:r>
              <a:rPr lang="uk-UA" b="1" dirty="0" smtClean="0"/>
              <a:t>По походженню</a:t>
            </a:r>
          </a:p>
          <a:p>
            <a:pPr marL="342900" indent="-342900" algn="just">
              <a:lnSpc>
                <a:spcPct val="150000"/>
              </a:lnSpc>
              <a:buAutoNum type="arabicPeriod"/>
            </a:pPr>
            <a:r>
              <a:rPr lang="uk-UA" b="1" dirty="0" smtClean="0"/>
              <a:t>По </a:t>
            </a:r>
            <a:r>
              <a:rPr lang="uk-UA" b="1" dirty="0"/>
              <a:t>агрегатному </a:t>
            </a:r>
            <a:r>
              <a:rPr lang="uk-UA" b="1" dirty="0" smtClean="0"/>
              <a:t>стану</a:t>
            </a:r>
          </a:p>
          <a:p>
            <a:pPr marL="342900" indent="-342900" algn="just">
              <a:lnSpc>
                <a:spcPct val="150000"/>
              </a:lnSpc>
              <a:buAutoNum type="arabicPeriod"/>
            </a:pPr>
            <a:r>
              <a:rPr lang="uk-UA" b="1" dirty="0" smtClean="0"/>
              <a:t>По </a:t>
            </a:r>
            <a:r>
              <a:rPr lang="uk-UA" b="1" dirty="0"/>
              <a:t>важливості в технологічному процесі</a:t>
            </a:r>
            <a:endParaRPr lang="ru-RU" dirty="0"/>
          </a:p>
          <a:p>
            <a:pPr indent="457200" algn="just">
              <a:lnSpc>
                <a:spcPct val="150000"/>
              </a:lnSpc>
            </a:pPr>
            <a:r>
              <a:rPr lang="uk-UA" b="1" dirty="0"/>
              <a:t>1. По походженню:</a:t>
            </a:r>
            <a:r>
              <a:rPr lang="uk-UA" dirty="0"/>
              <a:t> первинне, штучне та вторинне.</a:t>
            </a:r>
            <a:endParaRPr lang="ru-RU" dirty="0"/>
          </a:p>
          <a:p>
            <a:pPr indent="457200" algn="just">
              <a:lnSpc>
                <a:spcPct val="150000"/>
              </a:lnSpc>
            </a:pPr>
            <a:r>
              <a:rPr lang="uk-UA" u="sng" dirty="0" smtClean="0"/>
              <a:t>1.1</a:t>
            </a:r>
            <a:r>
              <a:rPr lang="uk-UA" u="sng" dirty="0"/>
              <a:t>) первинна сировина</a:t>
            </a:r>
            <a:r>
              <a:rPr lang="uk-UA" dirty="0"/>
              <a:t> - речовини природного походження, що не проходили переробку (поділяють на мінеральну, рослинну та тваринну):</a:t>
            </a:r>
            <a:endParaRPr lang="ru-RU" dirty="0"/>
          </a:p>
          <a:p>
            <a:pPr indent="457200" algn="just">
              <a:lnSpc>
                <a:spcPct val="150000"/>
              </a:lnSpc>
            </a:pPr>
            <a:r>
              <a:rPr lang="uk-UA" dirty="0"/>
              <a:t>а) </a:t>
            </a:r>
            <a:r>
              <a:rPr lang="uk-UA" i="1" dirty="0"/>
              <a:t>мінеральна сировин</a:t>
            </a:r>
            <a:r>
              <a:rPr lang="uk-UA" dirty="0"/>
              <a:t>а - корисні копалини, що добувають у надрах Землі чи на її поверхні. У залежності від мети використання мінеральну сировину розділяють на паливно-енергетичну, рудну, хімічну, будівельну та дорогоцінні  (напівкоштовні) </a:t>
            </a:r>
            <a:r>
              <a:rPr lang="uk-UA" dirty="0" err="1"/>
              <a:t>камені</a:t>
            </a:r>
            <a:r>
              <a:rPr lang="uk-UA" dirty="0"/>
              <a:t>, гідромінеральну</a:t>
            </a:r>
            <a:r>
              <a:rPr lang="uk-UA" dirty="0" smtClean="0"/>
              <a:t>.</a:t>
            </a:r>
            <a:endParaRPr lang="ru-RU" dirty="0"/>
          </a:p>
        </p:txBody>
      </p:sp>
    </p:spTree>
    <p:extLst>
      <p:ext uri="{BB962C8B-B14F-4D97-AF65-F5344CB8AC3E}">
        <p14:creationId xmlns:p14="http://schemas.microsoft.com/office/powerpoint/2010/main" val="2969737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7992888" cy="6324808"/>
          </a:xfrm>
          <a:prstGeom prst="rect">
            <a:avLst/>
          </a:prstGeom>
          <a:noFill/>
        </p:spPr>
        <p:txBody>
          <a:bodyPr wrap="square" rtlCol="0">
            <a:spAutoFit/>
          </a:bodyPr>
          <a:lstStyle/>
          <a:p>
            <a:pPr indent="457200" algn="just">
              <a:lnSpc>
                <a:spcPct val="150000"/>
              </a:lnSpc>
            </a:pPr>
            <a:r>
              <a:rPr lang="uk-UA" u="sng" dirty="0"/>
              <a:t>Властивості палива залежать в основному від його хімічного складу.</a:t>
            </a:r>
            <a:r>
              <a:rPr lang="uk-UA" dirty="0"/>
              <a:t> Основним елементом більшості видів палива є вуглець. У різних видах палива зміст вуглецю - від 30 до 95%. До складу палива входять також водень, кисень, азот, сірка та інші речовини.</a:t>
            </a:r>
            <a:endParaRPr lang="ru-RU" b="1" i="1" dirty="0"/>
          </a:p>
          <a:p>
            <a:pPr indent="457200" algn="just">
              <a:lnSpc>
                <a:spcPct val="150000"/>
              </a:lnSpc>
            </a:pPr>
            <a:r>
              <a:rPr lang="uk-UA" dirty="0"/>
              <a:t>Цінність палива визначається кількістю теплоти, що виділяється у випадку повного його згорання. Так, у процесі спалювання 1 кг дров виділяється 10,2 </a:t>
            </a:r>
            <a:r>
              <a:rPr lang="uk-UA" dirty="0" err="1"/>
              <a:t>МДж</a:t>
            </a:r>
            <a:r>
              <a:rPr lang="uk-UA" dirty="0"/>
              <a:t>/кг теплоти, кам’яного вугілля - 22 </a:t>
            </a:r>
            <a:r>
              <a:rPr lang="uk-UA" dirty="0" err="1"/>
              <a:t>МДж</a:t>
            </a:r>
            <a:r>
              <a:rPr lang="uk-UA" dirty="0"/>
              <a:t>/кг, бензину - 44 </a:t>
            </a:r>
            <a:r>
              <a:rPr lang="uk-UA" dirty="0" err="1"/>
              <a:t>МДж</a:t>
            </a:r>
            <a:r>
              <a:rPr lang="uk-UA" dirty="0"/>
              <a:t>/кг. Чим більше вуглецю та водню міститься у паливі, тим більше теплоти виділяється у процесі його згорання.</a:t>
            </a:r>
            <a:endParaRPr lang="ru-RU" b="1" i="1" dirty="0"/>
          </a:p>
          <a:p>
            <a:pPr indent="457200" algn="just">
              <a:lnSpc>
                <a:spcPct val="150000"/>
              </a:lnSpc>
            </a:pPr>
            <a:r>
              <a:rPr lang="uk-UA" i="1" dirty="0"/>
              <a:t>Під час спалювання палива виходять тверді та газоподібні речовини. Тверді - це попіл, шлак, сажа. Газоподібні - оксиди вуглецю, азоту, сірки й </a:t>
            </a:r>
            <a:r>
              <a:rPr lang="uk-UA" i="1" dirty="0" err="1"/>
              <a:t>т.п</a:t>
            </a:r>
            <a:r>
              <a:rPr lang="uk-UA" i="1" dirty="0"/>
              <a:t>. Газоподібні та частково тверді продукти згорання палива через димарі викидаються в атмосферу. Для захисту навколишнього середовища використовують різні фільтри та пристрої, що очищають чи знешкоджують шкідливі викиди</a:t>
            </a:r>
            <a:r>
              <a:rPr lang="uk-UA" i="1"/>
              <a:t>. </a:t>
            </a:r>
            <a:endParaRPr lang="ru-RU" dirty="0"/>
          </a:p>
        </p:txBody>
      </p:sp>
    </p:spTree>
    <p:extLst>
      <p:ext uri="{BB962C8B-B14F-4D97-AF65-F5344CB8AC3E}">
        <p14:creationId xmlns:p14="http://schemas.microsoft.com/office/powerpoint/2010/main" val="4228713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50500"/>
            <a:ext cx="8064896" cy="6324808"/>
          </a:xfrm>
          <a:prstGeom prst="rect">
            <a:avLst/>
          </a:prstGeom>
          <a:noFill/>
        </p:spPr>
        <p:txBody>
          <a:bodyPr wrap="square" rtlCol="0">
            <a:spAutoFit/>
          </a:bodyPr>
          <a:lstStyle/>
          <a:p>
            <a:pPr algn="ctr"/>
            <a:r>
              <a:rPr lang="uk-UA" b="1" dirty="0"/>
              <a:t>2.6 Енергія, її види та джерела</a:t>
            </a:r>
          </a:p>
          <a:p>
            <a:r>
              <a:rPr lang="uk-UA" dirty="0"/>
              <a:t> </a:t>
            </a:r>
            <a:endParaRPr lang="uk-UA" dirty="0" smtClean="0"/>
          </a:p>
          <a:p>
            <a:r>
              <a:rPr lang="uk-UA" dirty="0" smtClean="0"/>
              <a:t>	Усі </a:t>
            </a:r>
            <a:r>
              <a:rPr lang="uk-UA" dirty="0"/>
              <a:t>технологічні процеси </a:t>
            </a:r>
            <a:r>
              <a:rPr lang="uk-UA" dirty="0" smtClean="0"/>
              <a:t>зв’язані </a:t>
            </a:r>
            <a:r>
              <a:rPr lang="uk-UA" dirty="0"/>
              <a:t>із затратами або виділенням енергії</a:t>
            </a:r>
            <a:r>
              <a:rPr lang="uk-UA" dirty="0" smtClean="0"/>
              <a:t>. </a:t>
            </a:r>
          </a:p>
          <a:p>
            <a:pPr indent="457200">
              <a:lnSpc>
                <a:spcPct val="150000"/>
              </a:lnSpc>
            </a:pPr>
            <a:r>
              <a:rPr lang="uk-UA" dirty="0" smtClean="0"/>
              <a:t>При виготовленні продукції використовують сонячну, світлову, теплову, хімічну, електричну, механічну, ядерну й інші види енергії.</a:t>
            </a:r>
            <a:endParaRPr lang="uk-UA" b="1" i="1" dirty="0" smtClean="0"/>
          </a:p>
          <a:p>
            <a:pPr indent="457200">
              <a:lnSpc>
                <a:spcPct val="150000"/>
              </a:lnSpc>
            </a:pPr>
            <a:r>
              <a:rPr lang="uk-UA" u="sng" dirty="0" smtClean="0"/>
              <a:t>1</a:t>
            </a:r>
            <a:r>
              <a:rPr lang="uk-UA" u="sng" dirty="0"/>
              <a:t>. Сонячна енергія.</a:t>
            </a:r>
            <a:r>
              <a:rPr lang="uk-UA" dirty="0"/>
              <a:t> Від Сонця на Землю йде тепловий потік, енергія якого складає 1,57·10</a:t>
            </a:r>
            <a:r>
              <a:rPr lang="uk-UA" baseline="30000" dirty="0"/>
              <a:t>18</a:t>
            </a:r>
            <a:r>
              <a:rPr lang="uk-UA" dirty="0"/>
              <a:t> </a:t>
            </a:r>
            <a:r>
              <a:rPr lang="uk-UA" dirty="0" err="1"/>
              <a:t>КВт·год</a:t>
            </a:r>
            <a:r>
              <a:rPr lang="uk-UA" dirty="0"/>
              <a:t>. Цю енергію можна використовувати для нагрівання повітря, води, приміщень, сушіння сировини та готової продукції, опріснення морської води й т.п. Її можна перетворювати в електричну енергію.</a:t>
            </a:r>
            <a:endParaRPr lang="uk-UA" b="1" i="1" dirty="0"/>
          </a:p>
          <a:p>
            <a:pPr indent="457200">
              <a:lnSpc>
                <a:spcPct val="150000"/>
              </a:lnSpc>
            </a:pPr>
            <a:r>
              <a:rPr lang="uk-UA" u="sng" dirty="0"/>
              <a:t>2. Енергія світла</a:t>
            </a:r>
            <a:r>
              <a:rPr lang="uk-UA" dirty="0"/>
              <a:t> - використовують для створення фотоелементів, фотоелектричних датчиків, автоматів і т.п. За допомогою цього виду енергії реалізується велика кількість фотохімічних процесів у хімічних технологіях.</a:t>
            </a:r>
            <a:endParaRPr lang="uk-UA" b="1" i="1" dirty="0"/>
          </a:p>
          <a:p>
            <a:pPr indent="457200">
              <a:lnSpc>
                <a:spcPct val="150000"/>
              </a:lnSpc>
            </a:pPr>
            <a:r>
              <a:rPr lang="uk-UA" u="sng" dirty="0"/>
              <a:t>3. Теплова енергія.</a:t>
            </a:r>
            <a:r>
              <a:rPr lang="uk-UA" dirty="0"/>
              <a:t> Її одержують у ході спалювання палива. Вона здавна використовується для обігрівання приміщень, одержання металів і сплавів, висушування сировини та продукції і т.п. Теплову енергію перетворюють в електричну.</a:t>
            </a:r>
            <a:endParaRPr lang="uk-UA" dirty="0"/>
          </a:p>
        </p:txBody>
      </p:sp>
    </p:spTree>
    <p:extLst>
      <p:ext uri="{BB962C8B-B14F-4D97-AF65-F5344CB8AC3E}">
        <p14:creationId xmlns:p14="http://schemas.microsoft.com/office/powerpoint/2010/main" val="1072436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25780"/>
            <a:ext cx="8064896" cy="6574107"/>
          </a:xfrm>
          <a:prstGeom prst="rect">
            <a:avLst/>
          </a:prstGeom>
          <a:noFill/>
        </p:spPr>
        <p:txBody>
          <a:bodyPr wrap="square" rtlCol="0">
            <a:spAutoFit/>
          </a:bodyPr>
          <a:lstStyle/>
          <a:p>
            <a:pPr indent="457200" algn="just">
              <a:lnSpc>
                <a:spcPct val="130000"/>
              </a:lnSpc>
            </a:pPr>
            <a:r>
              <a:rPr lang="uk-UA" u="sng" dirty="0"/>
              <a:t>4. Хімічна енергія.</a:t>
            </a:r>
            <a:r>
              <a:rPr lang="uk-UA" dirty="0"/>
              <a:t> Вона виділяється в процесі екзотермічних реакцій. Хімічна енергія є джерелом теплоти для нагрівання сировини. Хімічна енергія в гальванічних елементах і акумуляторах перетворюється в електричну.</a:t>
            </a:r>
            <a:endParaRPr lang="uk-UA" b="1" i="1" dirty="0"/>
          </a:p>
          <a:p>
            <a:pPr indent="457200" algn="just">
              <a:lnSpc>
                <a:spcPct val="130000"/>
              </a:lnSpc>
            </a:pPr>
            <a:r>
              <a:rPr lang="uk-UA" u="sng" dirty="0"/>
              <a:t>5. Електрична енергія.</a:t>
            </a:r>
            <a:r>
              <a:rPr lang="uk-UA" dirty="0"/>
              <a:t> Її виробляють на електростанціях. Цей вид енергії використовують для проведення електрохімічних (електроліз розчинів і розплавів) і електротермічних (нагрівання, </a:t>
            </a:r>
            <a:r>
              <a:rPr lang="uk-UA" dirty="0" smtClean="0"/>
              <a:t>плавлення </a:t>
            </a:r>
            <a:r>
              <a:rPr lang="uk-UA" dirty="0"/>
              <a:t>й т.п.) процесів. У промисловості електричну енергію використовують у електрофільтрах для очищення газів від пилу, </a:t>
            </a:r>
            <a:r>
              <a:rPr lang="uk-UA" dirty="0" smtClean="0"/>
              <a:t>туману </a:t>
            </a:r>
            <a:r>
              <a:rPr lang="uk-UA" dirty="0"/>
              <a:t>й т.п. Електричну енергію використовують для освітлення й одержання механічної і теплової енергії.</a:t>
            </a:r>
            <a:endParaRPr lang="uk-UA" b="1" i="1" dirty="0"/>
          </a:p>
          <a:p>
            <a:pPr indent="457200" algn="just">
              <a:lnSpc>
                <a:spcPct val="130000"/>
              </a:lnSpc>
            </a:pPr>
            <a:r>
              <a:rPr lang="uk-UA" u="sng" dirty="0"/>
              <a:t>6. Механічна енергія.</a:t>
            </a:r>
            <a:r>
              <a:rPr lang="uk-UA" dirty="0"/>
              <a:t> Вона потрібна головним чином для </a:t>
            </a:r>
            <a:r>
              <a:rPr lang="uk-UA" dirty="0" err="1" smtClean="0"/>
              <a:t>подробління</a:t>
            </a:r>
            <a:r>
              <a:rPr lang="uk-UA" dirty="0"/>
              <a:t>, розмелювання та перемішування сировини, роботи компресорів, вентиляторів, а також для транспортування сировини, продукції і т.п.</a:t>
            </a:r>
            <a:endParaRPr lang="uk-UA" b="1" i="1" dirty="0"/>
          </a:p>
          <a:p>
            <a:pPr indent="457200" algn="just">
              <a:lnSpc>
                <a:spcPct val="130000"/>
              </a:lnSpc>
            </a:pPr>
            <a:r>
              <a:rPr lang="uk-UA" u="sng" dirty="0"/>
              <a:t>7. Ядерна енергія.</a:t>
            </a:r>
            <a:r>
              <a:rPr lang="uk-UA" dirty="0"/>
              <a:t> Цей вид енергії виділяється при розподілі чи з’єднанні ядер. Цю енергію використовують на атомних електростанціях для одержання електричної енергії.</a:t>
            </a:r>
            <a:endParaRPr lang="uk-UA" b="1" i="1" dirty="0"/>
          </a:p>
          <a:p>
            <a:pPr indent="457200" algn="just">
              <a:lnSpc>
                <a:spcPct val="130000"/>
              </a:lnSpc>
            </a:pPr>
            <a:r>
              <a:rPr lang="uk-UA" dirty="0"/>
              <a:t>Для одержання </a:t>
            </a:r>
            <a:r>
              <a:rPr lang="uk-UA" b="1" dirty="0"/>
              <a:t>електричної енергії </a:t>
            </a:r>
            <a:r>
              <a:rPr lang="uk-UA" dirty="0"/>
              <a:t>використовують енергію води, вітру, сонця й т.п. Ці види енергії на електростанціях перетворюють в електричну енергію. </a:t>
            </a:r>
            <a:endParaRPr lang="uk-UA" dirty="0"/>
          </a:p>
        </p:txBody>
      </p:sp>
    </p:spTree>
    <p:extLst>
      <p:ext uri="{BB962C8B-B14F-4D97-AF65-F5344CB8AC3E}">
        <p14:creationId xmlns:p14="http://schemas.microsoft.com/office/powerpoint/2010/main" val="4185971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7920880" cy="6047809"/>
          </a:xfrm>
          <a:prstGeom prst="rect">
            <a:avLst/>
          </a:prstGeom>
          <a:noFill/>
        </p:spPr>
        <p:txBody>
          <a:bodyPr wrap="square" rtlCol="0">
            <a:spAutoFit/>
          </a:bodyPr>
          <a:lstStyle/>
          <a:p>
            <a:pPr algn="ctr"/>
            <a:r>
              <a:rPr lang="uk-UA" b="1" dirty="0"/>
              <a:t>2.7 Раціональне використання енергії</a:t>
            </a:r>
          </a:p>
          <a:p>
            <a:pPr algn="ctr"/>
            <a:endParaRPr lang="uk-UA" b="1" dirty="0"/>
          </a:p>
          <a:p>
            <a:pPr indent="457200" algn="just">
              <a:lnSpc>
                <a:spcPct val="150000"/>
              </a:lnSpc>
            </a:pPr>
            <a:r>
              <a:rPr lang="uk-UA" dirty="0"/>
              <a:t>Переробні, обробні та інші галузі промисловості мають потребу у всіх видах енергії. Показником енергоємності того чи іншого технологічного процесу є витрати енергії на одиницю отриманої продукції (наприклад, 1 т, 1 м</a:t>
            </a:r>
            <a:r>
              <a:rPr lang="uk-UA" baseline="30000" dirty="0"/>
              <a:t>3</a:t>
            </a:r>
            <a:r>
              <a:rPr lang="uk-UA" dirty="0"/>
              <a:t>). Цей показник на різних підприємствах різний, навіть якщо це однакова продукція. Дуже енергоємною є продукція чорної, кольорової металургії й електрохімічних підприємств. Незначною енергоємністю характеризуються біохімічні, деякі фізико-хімічні (наприклад, адсорбція, мембранні процеси), хімічні (одержання деяких видів мінеральних добрив) та інші процеси. Наприклад, виробництво 1 т алюмінію вимагає майже 20000 </a:t>
            </a:r>
            <a:r>
              <a:rPr lang="uk-UA" dirty="0" err="1"/>
              <a:t>КВт·год</a:t>
            </a:r>
            <a:r>
              <a:rPr lang="uk-UA" dirty="0"/>
              <a:t>. електроенергії, 1 т магнію - 18000 </a:t>
            </a:r>
            <a:r>
              <a:rPr lang="uk-UA" dirty="0" err="1"/>
              <a:t>КВт·год</a:t>
            </a:r>
            <a:r>
              <a:rPr lang="uk-UA" dirty="0"/>
              <a:t>., 1 т фосфору в середньому 15000 </a:t>
            </a:r>
            <a:r>
              <a:rPr lang="uk-UA" dirty="0" err="1"/>
              <a:t>КВт·год</a:t>
            </a:r>
            <a:r>
              <a:rPr lang="uk-UA" dirty="0"/>
              <a:t>., 1 т аміачної селітри - 10 </a:t>
            </a:r>
            <a:r>
              <a:rPr lang="uk-UA" dirty="0" err="1"/>
              <a:t>КВт·год</a:t>
            </a:r>
            <a:r>
              <a:rPr lang="uk-UA" dirty="0"/>
              <a:t>.</a:t>
            </a:r>
          </a:p>
          <a:p>
            <a:pPr algn="just"/>
            <a:r>
              <a:rPr lang="uk-UA" dirty="0" smtClean="0"/>
              <a:t>	</a:t>
            </a:r>
            <a:r>
              <a:rPr lang="uk-UA" i="1" dirty="0" smtClean="0"/>
              <a:t>Чим менше енергії витрачається на виробництво одиниці продукції, тим менше собівартість продукції і, навпаки, у процесі виробництва металів, фосфору, хлору - це одна з головних статей витрат.</a:t>
            </a:r>
            <a:endParaRPr lang="uk-UA" i="1" dirty="0"/>
          </a:p>
        </p:txBody>
      </p:sp>
    </p:spTree>
    <p:extLst>
      <p:ext uri="{BB962C8B-B14F-4D97-AF65-F5344CB8AC3E}">
        <p14:creationId xmlns:p14="http://schemas.microsoft.com/office/powerpoint/2010/main" val="168330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280920" cy="6697346"/>
          </a:xfrm>
          <a:prstGeom prst="rect">
            <a:avLst/>
          </a:prstGeom>
          <a:noFill/>
        </p:spPr>
        <p:txBody>
          <a:bodyPr wrap="square" rtlCol="0">
            <a:spAutoFit/>
          </a:bodyPr>
          <a:lstStyle/>
          <a:p>
            <a:pPr indent="457200" algn="just">
              <a:lnSpc>
                <a:spcPct val="150000"/>
              </a:lnSpc>
            </a:pPr>
            <a:r>
              <a:rPr lang="uk-UA" u="sng" dirty="0"/>
              <a:t>Зменшити енергоємність продукції можна різними шляхами:</a:t>
            </a:r>
            <a:r>
              <a:rPr lang="uk-UA" dirty="0"/>
              <a:t> використанням вторинних енергоресурсів, удосконаленням технологічного устаткування, заміною енергоємних технологічних процесів процесами незначної енергоємності, кращою підготовкою сировини до переробки й т.п.</a:t>
            </a:r>
          </a:p>
          <a:p>
            <a:pPr indent="457200" algn="just">
              <a:lnSpc>
                <a:spcPct val="150000"/>
              </a:lnSpc>
            </a:pPr>
            <a:r>
              <a:rPr lang="uk-UA" u="sng" dirty="0"/>
              <a:t>Використання вторинних енергоресурсів.</a:t>
            </a:r>
            <a:r>
              <a:rPr lang="uk-UA" dirty="0"/>
              <a:t> Продукція, що виходить з реактора, у більшості випадків, нагріта до високої температури. Тепло продукції можна використовувати для попереднього нагрівання сировини, що надійде в той же реактор. Теплообмін між нагрітою продукцією та холодною сировиною відбувається в агрегатах, що називають рекуператорами, регенераторами, теплообмінниками.</a:t>
            </a:r>
          </a:p>
          <a:p>
            <a:pPr indent="457200" algn="just">
              <a:lnSpc>
                <a:spcPct val="150000"/>
              </a:lnSpc>
            </a:pPr>
            <a:r>
              <a:rPr lang="uk-UA" b="1" dirty="0"/>
              <a:t>Рекуператором</a:t>
            </a:r>
            <a:r>
              <a:rPr lang="uk-UA" dirty="0"/>
              <a:t> (від лат. </a:t>
            </a:r>
            <a:r>
              <a:rPr lang="en-US" dirty="0"/>
              <a:t>r</a:t>
            </a:r>
            <a:r>
              <a:rPr lang="uk-UA" dirty="0" err="1"/>
              <a:t>ес</a:t>
            </a:r>
            <a:r>
              <a:rPr lang="en-US" dirty="0"/>
              <a:t>u</a:t>
            </a:r>
            <a:r>
              <a:rPr lang="uk-UA" dirty="0"/>
              <a:t>ре</a:t>
            </a:r>
            <a:r>
              <a:rPr lang="en-US" dirty="0"/>
              <a:t>r</a:t>
            </a:r>
            <a:r>
              <a:rPr lang="uk-UA" dirty="0" err="1"/>
              <a:t>аtо</a:t>
            </a:r>
            <a:r>
              <a:rPr lang="en-US" dirty="0"/>
              <a:t>r</a:t>
            </a:r>
            <a:r>
              <a:rPr lang="uk-UA" dirty="0"/>
              <a:t> - той, що одержує назад) називають теплообмінний апарат, у якому обмінюються теплотою продукція та сировина. Обмін теплом відбувається через стінки рекуператора, у якому сировина та продукція рухаються назустріч. Наприклад, у процесі виробництва сірчаної кислоти: газ SO</a:t>
            </a:r>
            <a:r>
              <a:rPr lang="uk-UA" baseline="-25000" dirty="0"/>
              <a:t>2</a:t>
            </a:r>
            <a:r>
              <a:rPr lang="uk-UA" dirty="0"/>
              <a:t> нагрівають теплотою, що віддає йому в рекуператорі газ SO</a:t>
            </a:r>
            <a:r>
              <a:rPr lang="uk-UA" baseline="-25000" dirty="0"/>
              <a:t>3</a:t>
            </a:r>
            <a:r>
              <a:rPr lang="uk-UA" dirty="0"/>
              <a:t>, що виходить з контактного </a:t>
            </a:r>
            <a:r>
              <a:rPr lang="uk-UA" dirty="0" smtClean="0"/>
              <a:t>апарата.</a:t>
            </a:r>
            <a:endParaRPr lang="uk-UA" dirty="0"/>
          </a:p>
        </p:txBody>
      </p:sp>
    </p:spTree>
    <p:extLst>
      <p:ext uri="{BB962C8B-B14F-4D97-AF65-F5344CB8AC3E}">
        <p14:creationId xmlns:p14="http://schemas.microsoft.com/office/powerpoint/2010/main" val="1434841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7920880" cy="4619854"/>
          </a:xfrm>
          <a:prstGeom prst="rect">
            <a:avLst/>
          </a:prstGeom>
          <a:noFill/>
        </p:spPr>
        <p:txBody>
          <a:bodyPr wrap="square" rtlCol="0">
            <a:spAutoFit/>
          </a:bodyPr>
          <a:lstStyle/>
          <a:p>
            <a:pPr indent="457200" algn="just">
              <a:lnSpc>
                <a:spcPct val="150000"/>
              </a:lnSpc>
            </a:pPr>
            <a:r>
              <a:rPr lang="uk-UA" b="1" dirty="0"/>
              <a:t>Регенератором</a:t>
            </a:r>
            <a:r>
              <a:rPr lang="uk-UA" dirty="0"/>
              <a:t> (від лат. </a:t>
            </a:r>
            <a:r>
              <a:rPr lang="en-US" dirty="0"/>
              <a:t>r</a:t>
            </a:r>
            <a:r>
              <a:rPr lang="uk-UA" dirty="0" err="1"/>
              <a:t>еgenero</a:t>
            </a:r>
            <a:r>
              <a:rPr lang="uk-UA" dirty="0"/>
              <a:t> - відновлюю) називають теплообмінний апарат, що складається з однієї чи декількох камер, покритих </a:t>
            </a:r>
            <a:r>
              <a:rPr lang="uk-UA" dirty="0" err="1"/>
              <a:t>вогнетривною</a:t>
            </a:r>
            <a:r>
              <a:rPr lang="uk-UA" dirty="0"/>
              <a:t> цеглою, для уловлювання та використання теплоти газів, що відходять. Наприклад, у мартенівських печах регенератори служать для нагрівання газового палива та повітря теплотою пічних газів, що направляються до димаря. Спочатку пічні гази нагрівають камеру, яка </a:t>
            </a:r>
            <a:r>
              <a:rPr lang="uk-UA" dirty="0" err="1"/>
              <a:t>виложена</a:t>
            </a:r>
            <a:r>
              <a:rPr lang="uk-UA" dirty="0"/>
              <a:t> </a:t>
            </a:r>
            <a:r>
              <a:rPr lang="uk-UA" dirty="0" err="1"/>
              <a:t>вогнетривною</a:t>
            </a:r>
            <a:r>
              <a:rPr lang="uk-UA" dirty="0"/>
              <a:t> цеглою, до температури 1100-1200°С, а потім холодне повітря та газове паливо нагріваються теплотою, що вони забирають у вогнетривів, і так по черзі. Щоб наблизити періодичний процес до безперервного, потрібно мати два-три регенератора. Теплоту отриманої продукції використовують також для висушування, випару, дистиляції, опалення й інших потреб підприємства.</a:t>
            </a:r>
            <a:endParaRPr lang="uk-UA" dirty="0"/>
          </a:p>
        </p:txBody>
      </p:sp>
    </p:spTree>
    <p:extLst>
      <p:ext uri="{BB962C8B-B14F-4D97-AF65-F5344CB8AC3E}">
        <p14:creationId xmlns:p14="http://schemas.microsoft.com/office/powerpoint/2010/main" val="2959992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60648"/>
            <a:ext cx="8136904" cy="4619854"/>
          </a:xfrm>
          <a:prstGeom prst="rect">
            <a:avLst/>
          </a:prstGeom>
          <a:noFill/>
        </p:spPr>
        <p:txBody>
          <a:bodyPr wrap="square" rtlCol="0">
            <a:spAutoFit/>
          </a:bodyPr>
          <a:lstStyle/>
          <a:p>
            <a:pPr indent="457200" algn="just">
              <a:lnSpc>
                <a:spcPct val="150000"/>
              </a:lnSpc>
            </a:pPr>
            <a:r>
              <a:rPr lang="uk-UA" u="sng" dirty="0"/>
              <a:t>Вторинні енергетичні ресурси (ВЕР) являють собою величезний резерв підвищення економічності паливно-енергетичного комплексу (ПЕК).</a:t>
            </a:r>
            <a:r>
              <a:rPr lang="uk-UA" dirty="0"/>
              <a:t> По деяких експертних оцінках, їх залучення в паливно-енергетичний баланс країни в 10 разів дешевше, ніж збільшення видобутку природних енергоресурсів. </a:t>
            </a:r>
          </a:p>
          <a:p>
            <a:pPr indent="457200" algn="just">
              <a:lnSpc>
                <a:spcPct val="150000"/>
              </a:lnSpc>
            </a:pPr>
            <a:r>
              <a:rPr lang="uk-UA" dirty="0"/>
              <a:t>Виробництво та використання вторинних енергетичних ресурсів у національному господарстві є одним з найважливіших і, мабуть, найефективнішим напрямком енергозбереження.</a:t>
            </a:r>
          </a:p>
          <a:p>
            <a:pPr indent="457200" algn="just">
              <a:lnSpc>
                <a:spcPct val="150000"/>
              </a:lnSpc>
            </a:pPr>
            <a:r>
              <a:rPr lang="uk-UA" dirty="0"/>
              <a:t>Зменшити енергоємність технологічних процесів можна заміною їх на </a:t>
            </a:r>
            <a:r>
              <a:rPr lang="uk-UA" dirty="0" err="1"/>
              <a:t>каталізні</a:t>
            </a:r>
            <a:r>
              <a:rPr lang="uk-UA" dirty="0"/>
              <a:t> чи інші процеси, для виконання яких потрібно менше витрати енергії, чи застосуванням ультразвуку, магнітного полю, вакууму й т.п. Наприклад, високотемпературний крекінг нафтопродуктів замінили на </a:t>
            </a:r>
            <a:r>
              <a:rPr lang="uk-UA" dirty="0" err="1"/>
              <a:t>каталізний</a:t>
            </a:r>
            <a:r>
              <a:rPr lang="uk-UA" dirty="0"/>
              <a:t>.</a:t>
            </a:r>
            <a:endParaRPr lang="uk-UA" dirty="0"/>
          </a:p>
        </p:txBody>
      </p:sp>
    </p:spTree>
    <p:extLst>
      <p:ext uri="{BB962C8B-B14F-4D97-AF65-F5344CB8AC3E}">
        <p14:creationId xmlns:p14="http://schemas.microsoft.com/office/powerpoint/2010/main" val="4276674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064896" cy="6601807"/>
          </a:xfrm>
          <a:prstGeom prst="rect">
            <a:avLst/>
          </a:prstGeom>
          <a:noFill/>
        </p:spPr>
        <p:txBody>
          <a:bodyPr wrap="square" rtlCol="0">
            <a:spAutoFit/>
          </a:bodyPr>
          <a:lstStyle/>
          <a:p>
            <a:pPr algn="ctr"/>
            <a:r>
              <a:rPr lang="uk-UA" b="1" dirty="0" smtClean="0"/>
              <a:t>2.8 </a:t>
            </a:r>
            <a:r>
              <a:rPr lang="uk-UA" b="1" dirty="0"/>
              <a:t>Поняття про </a:t>
            </a:r>
            <a:r>
              <a:rPr lang="uk-UA" b="1" dirty="0" smtClean="0"/>
              <a:t>оптимізацію</a:t>
            </a:r>
            <a:r>
              <a:rPr lang="uk-UA" dirty="0"/>
              <a:t> </a:t>
            </a:r>
            <a:endParaRPr lang="uk-UA" sz="1050" dirty="0" smtClean="0"/>
          </a:p>
          <a:p>
            <a:pPr indent="457200" algn="just">
              <a:lnSpc>
                <a:spcPct val="150000"/>
              </a:lnSpc>
            </a:pPr>
            <a:r>
              <a:rPr lang="uk-UA" dirty="0" smtClean="0"/>
              <a:t>З кожним днем актуальнішими стають економія сировини, палива, енергії,   збільшення продуктивності технологічного обладнання, отримання якісної недорогої продукції, охорона довкілля. Досягти цього можна, якщо підтримувати такий технологічний режим (температуру, тиск, час, порядок виконання робіт тощо), який був би найкращим з усіх можливих, тобто оптимальним.</a:t>
            </a:r>
          </a:p>
          <a:p>
            <a:pPr indent="457200" algn="just">
              <a:lnSpc>
                <a:spcPct val="150000"/>
              </a:lnSpc>
            </a:pPr>
            <a:r>
              <a:rPr lang="uk-UA" b="1" dirty="0" smtClean="0"/>
              <a:t>Оптимізацією</a:t>
            </a:r>
            <a:r>
              <a:rPr lang="uk-UA" dirty="0" smtClean="0"/>
              <a:t> </a:t>
            </a:r>
            <a:r>
              <a:rPr lang="uk-UA" dirty="0"/>
              <a:t>(від лат. </a:t>
            </a:r>
            <a:r>
              <a:rPr lang="uk-UA" dirty="0" err="1"/>
              <a:t>орtіmus</a:t>
            </a:r>
            <a:r>
              <a:rPr lang="uk-UA" dirty="0"/>
              <a:t> - найкращий) технологіч­ного процесу називають спрямовану діяльність людини на пошук такого технологічного режиму, за якого буде отримано найкращий результат.</a:t>
            </a:r>
          </a:p>
          <a:p>
            <a:pPr indent="457200" algn="just">
              <a:lnSpc>
                <a:spcPct val="150000"/>
              </a:lnSpc>
            </a:pPr>
            <a:r>
              <a:rPr lang="uk-UA" dirty="0"/>
              <a:t>Таким результатом можуть бути найменші витрати сировини, палива, енергії; найбільша кількість вироблюваної продукції; найліпша її якість тощо</a:t>
            </a:r>
            <a:r>
              <a:rPr lang="uk-UA" dirty="0" smtClean="0"/>
              <a:t>.</a:t>
            </a:r>
          </a:p>
          <a:p>
            <a:pPr indent="457200" algn="just">
              <a:lnSpc>
                <a:spcPct val="150000"/>
              </a:lnSpc>
            </a:pPr>
            <a:r>
              <a:rPr lang="uk-UA" dirty="0"/>
              <a:t>Щоб вибрати метод оптимізації, який найкраще підходить для конкретного технологічного процесу, треба знати природу процесу (детермінований – заданий чи стохастичний (від </a:t>
            </a:r>
            <a:r>
              <a:rPr lang="uk-UA" dirty="0" err="1"/>
              <a:t>грецьк</a:t>
            </a:r>
            <a:r>
              <a:rPr lang="uk-UA" dirty="0"/>
              <a:t>. - випадковий, імовірний)), характер моделі (графік, рисунок, формула тощо) та мати про нього певну інформацію.</a:t>
            </a:r>
            <a:endParaRPr lang="uk-UA" dirty="0"/>
          </a:p>
        </p:txBody>
      </p:sp>
    </p:spTree>
    <p:extLst>
      <p:ext uri="{BB962C8B-B14F-4D97-AF65-F5344CB8AC3E}">
        <p14:creationId xmlns:p14="http://schemas.microsoft.com/office/powerpoint/2010/main" val="2907126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064896" cy="6004849"/>
          </a:xfrm>
          <a:prstGeom prst="rect">
            <a:avLst/>
          </a:prstGeom>
          <a:noFill/>
        </p:spPr>
        <p:txBody>
          <a:bodyPr wrap="square" rtlCol="0">
            <a:spAutoFit/>
          </a:bodyPr>
          <a:lstStyle/>
          <a:p>
            <a:pPr algn="ctr"/>
            <a:r>
              <a:rPr lang="uk-UA" b="1" dirty="0" smtClean="0"/>
              <a:t>2.9 </a:t>
            </a:r>
            <a:r>
              <a:rPr lang="uk-UA" b="1" dirty="0"/>
              <a:t>Моделювання технологічних процесів</a:t>
            </a:r>
            <a:endParaRPr lang="uk-UA" b="1" i="1" dirty="0"/>
          </a:p>
          <a:p>
            <a:pPr algn="ctr"/>
            <a:r>
              <a:rPr lang="uk-UA" b="1" dirty="0"/>
              <a:t> </a:t>
            </a:r>
          </a:p>
          <a:p>
            <a:pPr indent="457200" algn="just">
              <a:lnSpc>
                <a:spcPct val="150000"/>
              </a:lnSpc>
            </a:pPr>
            <a:r>
              <a:rPr lang="uk-UA" dirty="0"/>
              <a:t>Для визначення найкращого результату технологічний процес зображують у вигляді певної моделі.</a:t>
            </a:r>
          </a:p>
          <a:p>
            <a:pPr indent="457200" algn="just">
              <a:lnSpc>
                <a:spcPct val="150000"/>
              </a:lnSpc>
            </a:pPr>
            <a:r>
              <a:rPr lang="uk-UA" b="1" dirty="0"/>
              <a:t>Моделлю називають</a:t>
            </a:r>
            <a:r>
              <a:rPr lang="uk-UA" dirty="0"/>
              <a:t> спрощене зображення досліджуваного </a:t>
            </a:r>
            <a:r>
              <a:rPr lang="uk-UA" dirty="0" smtClean="0"/>
              <a:t>об</a:t>
            </a:r>
            <a:r>
              <a:rPr lang="ru-RU" dirty="0" smtClean="0"/>
              <a:t>’</a:t>
            </a:r>
            <a:r>
              <a:rPr lang="uk-UA" dirty="0" err="1" smtClean="0"/>
              <a:t>єкта</a:t>
            </a:r>
            <a:r>
              <a:rPr lang="uk-UA" dirty="0"/>
              <a:t>. У процесі дослідження модель замінює досліджуваний </a:t>
            </a:r>
            <a:r>
              <a:rPr lang="uk-UA" dirty="0" smtClean="0"/>
              <a:t>об</a:t>
            </a:r>
            <a:r>
              <a:rPr lang="ru-RU" dirty="0" smtClean="0"/>
              <a:t>’</a:t>
            </a:r>
            <a:r>
              <a:rPr lang="uk-UA" dirty="0" err="1" smtClean="0"/>
              <a:t>єкт</a:t>
            </a:r>
            <a:r>
              <a:rPr lang="uk-UA" dirty="0"/>
              <a:t>, дає нові пізнання про нього. Моделі можуть мати вигляд графіків, рисунків, макетів, пристроїв (механічних, електричних) і формул. Модель завжди наближена до досліджуваного </a:t>
            </a:r>
            <a:r>
              <a:rPr lang="uk-UA" dirty="0" smtClean="0"/>
              <a:t>об’єкта</a:t>
            </a:r>
            <a:r>
              <a:rPr lang="uk-UA" dirty="0"/>
              <a:t>. Вона може не враховувати деяких явищ, які відбуваються в </a:t>
            </a:r>
            <a:r>
              <a:rPr lang="uk-UA" dirty="0" smtClean="0"/>
              <a:t>об'єкті, </a:t>
            </a:r>
            <a:r>
              <a:rPr lang="uk-UA" dirty="0"/>
              <a:t>і в той самий час успішно використовуватись для визначення дії на нього.</a:t>
            </a:r>
            <a:endParaRPr lang="uk-UA" b="1" i="1" dirty="0"/>
          </a:p>
          <a:p>
            <a:pPr indent="457200" algn="just">
              <a:lnSpc>
                <a:spcPct val="150000"/>
              </a:lnSpc>
            </a:pPr>
            <a:r>
              <a:rPr lang="uk-UA" dirty="0"/>
              <a:t>Процес побудови моделі досліджуваного об’єкта називають </a:t>
            </a:r>
            <a:r>
              <a:rPr lang="uk-UA" b="1" dirty="0"/>
              <a:t>моделюванням</a:t>
            </a:r>
            <a:r>
              <a:rPr lang="uk-UA" dirty="0"/>
              <a:t>. Математична модель складається із системи формул, нерівностей або рівнянь, які з більшою або з меншою точністю описують явища, які відбуваються в об’єкти.</a:t>
            </a:r>
            <a:endParaRPr lang="uk-UA" dirty="0"/>
          </a:p>
        </p:txBody>
      </p:sp>
    </p:spTree>
    <p:extLst>
      <p:ext uri="{BB962C8B-B14F-4D97-AF65-F5344CB8AC3E}">
        <p14:creationId xmlns:p14="http://schemas.microsoft.com/office/powerpoint/2010/main" val="3671476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7992888" cy="5909310"/>
          </a:xfrm>
          <a:prstGeom prst="rect">
            <a:avLst/>
          </a:prstGeom>
          <a:noFill/>
        </p:spPr>
        <p:txBody>
          <a:bodyPr wrap="square" rtlCol="0">
            <a:spAutoFit/>
          </a:bodyPr>
          <a:lstStyle/>
          <a:p>
            <a:pPr indent="457200" algn="just">
              <a:lnSpc>
                <a:spcPct val="150000"/>
              </a:lnSpc>
            </a:pPr>
            <a:r>
              <a:rPr lang="uk-UA" u="sng" dirty="0"/>
              <a:t>Побудова математичної моделі технологічного процесу зводиться до знаходження виду залежності </a:t>
            </a:r>
            <a:r>
              <a:rPr lang="uk-UA" b="1" u="sng" dirty="0"/>
              <a:t>вихідних параметрів технологічного процесу від параметрів, які впливають на його хід.</a:t>
            </a:r>
            <a:endParaRPr lang="uk-UA" dirty="0"/>
          </a:p>
          <a:p>
            <a:pPr indent="457200" algn="just">
              <a:lnSpc>
                <a:spcPct val="150000"/>
              </a:lnSpc>
            </a:pPr>
            <a:r>
              <a:rPr lang="uk-UA" u="sng" dirty="0"/>
              <a:t>На хід технологічного процесу впливають</a:t>
            </a:r>
            <a:r>
              <a:rPr lang="uk-UA" dirty="0"/>
              <a:t> вхідні параметри, збурення та керуючі параметри.</a:t>
            </a:r>
          </a:p>
          <a:p>
            <a:pPr indent="457200" algn="just">
              <a:lnSpc>
                <a:spcPct val="150000"/>
              </a:lnSpc>
            </a:pPr>
            <a:r>
              <a:rPr lang="uk-UA" u="sng" dirty="0"/>
              <a:t>Вхідними</a:t>
            </a:r>
            <a:r>
              <a:rPr lang="uk-UA" dirty="0"/>
              <a:t> параметрами є склад сировини, необхідний для виготовлення продукції, її кількість і т.п. </a:t>
            </a:r>
          </a:p>
          <a:p>
            <a:pPr indent="457200" algn="just">
              <a:lnSpc>
                <a:spcPct val="150000"/>
              </a:lnSpc>
            </a:pPr>
            <a:r>
              <a:rPr lang="uk-UA" u="sng" dirty="0"/>
              <a:t>Збуреннями</a:t>
            </a:r>
            <a:r>
              <a:rPr lang="uk-UA" dirty="0"/>
              <a:t> можуть бути домішки, які містяться в сировині, тощо. Їх  значення випадково змінюється з часом</a:t>
            </a:r>
            <a:r>
              <a:rPr lang="uk-UA" dirty="0" smtClean="0"/>
              <a:t>.</a:t>
            </a:r>
          </a:p>
          <a:p>
            <a:pPr indent="457200" algn="just">
              <a:lnSpc>
                <a:spcPct val="150000"/>
              </a:lnSpc>
            </a:pPr>
            <a:r>
              <a:rPr lang="uk-UA" u="sng" dirty="0" smtClean="0"/>
              <a:t>Керуючі</a:t>
            </a:r>
            <a:r>
              <a:rPr lang="uk-UA" dirty="0" smtClean="0"/>
              <a:t> параметри, до яких належить температура, тиск тощо</a:t>
            </a:r>
          </a:p>
          <a:p>
            <a:pPr indent="457200" algn="just">
              <a:lnSpc>
                <a:spcPct val="150000"/>
              </a:lnSpc>
            </a:pPr>
            <a:r>
              <a:rPr lang="uk-UA" u="sng" dirty="0" smtClean="0"/>
              <a:t>Вихідні </a:t>
            </a:r>
            <a:r>
              <a:rPr lang="uk-UA" u="sng" dirty="0"/>
              <a:t>параметри</a:t>
            </a:r>
            <a:r>
              <a:rPr lang="uk-UA" dirty="0"/>
              <a:t> - до них належать кількість проміжної чи готової продукції, побічної продукції, якщо вона є, відходів тощо; визначаються станом технологічного процесу, який залежить від вхідних і керуючих параметрів та збурень.</a:t>
            </a:r>
            <a:endParaRPr lang="uk-UA" dirty="0"/>
          </a:p>
        </p:txBody>
      </p:sp>
    </p:spTree>
    <p:extLst>
      <p:ext uri="{BB962C8B-B14F-4D97-AF65-F5344CB8AC3E}">
        <p14:creationId xmlns:p14="http://schemas.microsoft.com/office/powerpoint/2010/main" val="4218093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60648"/>
            <a:ext cx="8136904" cy="6324808"/>
          </a:xfrm>
          <a:prstGeom prst="rect">
            <a:avLst/>
          </a:prstGeom>
          <a:noFill/>
        </p:spPr>
        <p:txBody>
          <a:bodyPr wrap="square" rtlCol="0">
            <a:spAutoFit/>
          </a:bodyPr>
          <a:lstStyle/>
          <a:p>
            <a:pPr indent="457200" algn="just">
              <a:lnSpc>
                <a:spcPct val="150000"/>
              </a:lnSpc>
            </a:pPr>
            <a:r>
              <a:rPr lang="uk-UA" i="1" dirty="0"/>
              <a:t>Паливно-енергетична сировина</a:t>
            </a:r>
            <a:r>
              <a:rPr lang="uk-UA" dirty="0"/>
              <a:t> - це вугілля, нафта, торф, природний газ, пальні сланці, уран і ін. Вона є не тільки джерелом теплової енергії, а і сировиною для хімічної, металургійної і інших галузей промисловості.</a:t>
            </a:r>
            <a:endParaRPr lang="ru-RU" dirty="0"/>
          </a:p>
          <a:p>
            <a:pPr indent="457200" algn="just">
              <a:lnSpc>
                <a:spcPct val="150000"/>
              </a:lnSpc>
            </a:pPr>
            <a:r>
              <a:rPr lang="uk-UA" i="1" dirty="0" smtClean="0"/>
              <a:t>Рудна сировина</a:t>
            </a:r>
            <a:r>
              <a:rPr lang="uk-UA" dirty="0" smtClean="0"/>
              <a:t> - це залізні, мідні, хромові та інші руди. Промислові руди містять один чи кілька металів. Зміст металів у цих рудах різний. У рудах метали знаходяться у виді оксидів (наприклад, залізна руда містить залізо у виді оксиді</a:t>
            </a:r>
            <a:r>
              <a:rPr lang="ru-RU" dirty="0" smtClean="0"/>
              <a:t>в </a:t>
            </a:r>
            <a:r>
              <a:rPr lang="ru-RU" dirty="0"/>
              <a:t>(</a:t>
            </a:r>
            <a:r>
              <a:rPr lang="en-US" dirty="0"/>
              <a:t>Fe2O3, Fe3O4</a:t>
            </a:r>
            <a:r>
              <a:rPr lang="en-US" dirty="0" smtClean="0"/>
              <a:t>), </a:t>
            </a:r>
            <a:r>
              <a:rPr lang="uk-UA" dirty="0" smtClean="0"/>
              <a:t>сульфідів. Дуже </a:t>
            </a:r>
            <a:r>
              <a:rPr lang="uk-UA" dirty="0" err="1" smtClean="0"/>
              <a:t>рідко</a:t>
            </a:r>
            <a:r>
              <a:rPr lang="uk-UA" dirty="0" smtClean="0"/>
              <a:t> в природі зустрічаються руди, у яких метали знаходяться у вільному стані, - це золотоносні та платинові руди</a:t>
            </a:r>
            <a:r>
              <a:rPr lang="ru-RU" dirty="0" smtClean="0"/>
              <a:t>.</a:t>
            </a:r>
            <a:endParaRPr lang="ru-RU" dirty="0"/>
          </a:p>
          <a:p>
            <a:pPr indent="457200" algn="just">
              <a:lnSpc>
                <a:spcPct val="150000"/>
              </a:lnSpc>
            </a:pPr>
            <a:r>
              <a:rPr lang="uk-UA" i="1" dirty="0" smtClean="0"/>
              <a:t>Хімічна сировина</a:t>
            </a:r>
            <a:r>
              <a:rPr lang="uk-UA" dirty="0" smtClean="0"/>
              <a:t> - це мінерали з малим змістом металів. Тому її часто називають </a:t>
            </a:r>
            <a:r>
              <a:rPr lang="uk-UA" dirty="0" err="1" smtClean="0"/>
              <a:t>мінералохімічною</a:t>
            </a:r>
            <a:r>
              <a:rPr lang="uk-UA" dirty="0" smtClean="0"/>
              <a:t> сировиною. Це калійні солі, сірка, апатити й </a:t>
            </a:r>
            <a:r>
              <a:rPr lang="uk-UA" dirty="0" err="1" smtClean="0"/>
              <a:t>т.п</a:t>
            </a:r>
            <a:r>
              <a:rPr lang="uk-UA" dirty="0" smtClean="0"/>
              <a:t>.</a:t>
            </a:r>
          </a:p>
          <a:p>
            <a:pPr indent="457200" algn="just">
              <a:lnSpc>
                <a:spcPct val="150000"/>
              </a:lnSpc>
            </a:pPr>
            <a:r>
              <a:rPr lang="uk-UA" i="1" dirty="0" smtClean="0"/>
              <a:t>Будівельна сировина та дорогоцінні (напівкоштовні) каміння</a:t>
            </a:r>
            <a:r>
              <a:rPr lang="uk-UA" dirty="0" smtClean="0"/>
              <a:t>. До будівельної сировини належать: граніт, вапняк, пісок, глина й </a:t>
            </a:r>
            <a:r>
              <a:rPr lang="uk-UA" dirty="0" err="1" smtClean="0"/>
              <a:t>т.п</a:t>
            </a:r>
            <a:r>
              <a:rPr lang="uk-UA" dirty="0" smtClean="0"/>
              <a:t>. З цієї сировини виготовляють продукцію, необхідну для будівельного виробництва. Дорогоцінні та напівкоштовні каміння (алмаз, янтар, кришталевий кварц, аметист і </a:t>
            </a:r>
            <a:r>
              <a:rPr lang="uk-UA" dirty="0" err="1" smtClean="0"/>
              <a:t>т.п</a:t>
            </a:r>
            <a:r>
              <a:rPr lang="uk-UA" dirty="0" smtClean="0"/>
              <a:t>.) в основному є сировиною для ювелірної промисловості.</a:t>
            </a:r>
            <a:endParaRPr lang="ru-RU" dirty="0"/>
          </a:p>
        </p:txBody>
      </p:sp>
    </p:spTree>
    <p:extLst>
      <p:ext uri="{BB962C8B-B14F-4D97-AF65-F5344CB8AC3E}">
        <p14:creationId xmlns:p14="http://schemas.microsoft.com/office/powerpoint/2010/main" val="3256704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280920" cy="5355312"/>
          </a:xfrm>
          <a:prstGeom prst="rect">
            <a:avLst/>
          </a:prstGeom>
          <a:noFill/>
        </p:spPr>
        <p:txBody>
          <a:bodyPr wrap="square" rtlCol="0">
            <a:spAutoFit/>
          </a:bodyPr>
          <a:lstStyle/>
          <a:p>
            <a:pPr indent="457200" algn="just">
              <a:lnSpc>
                <a:spcPct val="150000"/>
              </a:lnSpc>
            </a:pPr>
            <a:r>
              <a:rPr lang="uk-UA" dirty="0"/>
              <a:t>б) </a:t>
            </a:r>
            <a:r>
              <a:rPr lang="uk-UA" i="1" dirty="0"/>
              <a:t>рослинна сировина </a:t>
            </a:r>
            <a:r>
              <a:rPr lang="uk-UA" dirty="0"/>
              <a:t>- наземна та підземна частина рослин (листя, стовбур, квіти, насіння, плоди, корінь і </a:t>
            </a:r>
            <a:r>
              <a:rPr lang="uk-UA" dirty="0" err="1"/>
              <a:t>т.п</a:t>
            </a:r>
            <a:r>
              <a:rPr lang="uk-UA" dirty="0"/>
              <a:t>.). До рослинної сировини належить льон, цукровий буряк, бавовна, деревина, зерно й </a:t>
            </a:r>
            <a:r>
              <a:rPr lang="uk-UA" dirty="0" err="1"/>
              <a:t>т.п</a:t>
            </a:r>
            <a:r>
              <a:rPr lang="uk-UA" dirty="0"/>
              <a:t>. З неї роблять продукти харчування та продукцію промислового та побутового призначення; </a:t>
            </a:r>
            <a:endParaRPr lang="ru-RU" dirty="0"/>
          </a:p>
          <a:p>
            <a:pPr indent="457200" algn="just">
              <a:lnSpc>
                <a:spcPct val="150000"/>
              </a:lnSpc>
            </a:pPr>
            <a:r>
              <a:rPr lang="uk-UA" dirty="0"/>
              <a:t>в) </a:t>
            </a:r>
            <a:r>
              <a:rPr lang="uk-UA" i="1" dirty="0"/>
              <a:t>тваринна сировина</a:t>
            </a:r>
            <a:r>
              <a:rPr lang="uk-UA" dirty="0"/>
              <a:t> - вовна, шкіра, шовк, молоко, хутро й </a:t>
            </a:r>
            <a:r>
              <a:rPr lang="uk-UA" dirty="0" err="1"/>
              <a:t>т.п</a:t>
            </a:r>
            <a:r>
              <a:rPr lang="uk-UA" dirty="0"/>
              <a:t>. Переробляючи сировину тваринного походження, одержують продукти харчування та продукцію побутового та промислового призначення.</a:t>
            </a:r>
            <a:endParaRPr lang="ru-RU" dirty="0"/>
          </a:p>
          <a:p>
            <a:pPr indent="457200" algn="just">
              <a:lnSpc>
                <a:spcPct val="150000"/>
              </a:lnSpc>
            </a:pPr>
            <a:r>
              <a:rPr lang="uk-UA" i="1" dirty="0"/>
              <a:t>Рослинна та тваринна сировина на відміну від мінеральної вимагає швидкої переробки, оскільки з часом її склад і якість змінюються. Для збереження рослинної і тваринної сировини протягом тривалого часу її висушують, заморожують, консервують, стерилізують, зберігають в атмосфері захисних газів і </a:t>
            </a:r>
            <a:r>
              <a:rPr lang="uk-UA" i="1" dirty="0" err="1"/>
              <a:t>т.п</a:t>
            </a:r>
            <a:r>
              <a:rPr lang="uk-UA" i="1" dirty="0"/>
              <a:t>.</a:t>
            </a:r>
            <a:endParaRPr lang="ru-RU" i="1" dirty="0"/>
          </a:p>
          <a:p>
            <a:endParaRPr lang="ru-RU" dirty="0"/>
          </a:p>
        </p:txBody>
      </p:sp>
    </p:spTree>
    <p:extLst>
      <p:ext uri="{BB962C8B-B14F-4D97-AF65-F5344CB8AC3E}">
        <p14:creationId xmlns:p14="http://schemas.microsoft.com/office/powerpoint/2010/main" val="3425496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88640"/>
            <a:ext cx="8136904" cy="6740307"/>
          </a:xfrm>
          <a:prstGeom prst="rect">
            <a:avLst/>
          </a:prstGeom>
          <a:noFill/>
        </p:spPr>
        <p:txBody>
          <a:bodyPr wrap="square" rtlCol="0">
            <a:spAutoFit/>
          </a:bodyPr>
          <a:lstStyle/>
          <a:p>
            <a:pPr indent="457200" algn="just">
              <a:lnSpc>
                <a:spcPct val="150000"/>
              </a:lnSpc>
            </a:pPr>
            <a:r>
              <a:rPr lang="uk-UA" u="sng" dirty="0" smtClean="0"/>
              <a:t>1.2</a:t>
            </a:r>
            <a:r>
              <a:rPr lang="uk-UA" u="sng" dirty="0"/>
              <a:t>) штучна сировина.</a:t>
            </a:r>
            <a:r>
              <a:rPr lang="uk-UA" dirty="0"/>
              <a:t> Штучною сировиною називають продукцію чи напівфабрикати, виготовлені на інших підприємствах чи в окремих підрозділах даного підприємства. Наприклад, готова продукція </a:t>
            </a:r>
            <a:r>
              <a:rPr lang="uk-UA" dirty="0" smtClean="0"/>
              <a:t>доменного </a:t>
            </a:r>
            <a:r>
              <a:rPr lang="uk-UA" dirty="0"/>
              <a:t>цеху - чавун, є сировиною для одержання сталі; готова продукція ткацького цеху - тканина, є сировиною для пошиття одягу й </a:t>
            </a:r>
            <a:r>
              <a:rPr lang="uk-UA" dirty="0" err="1"/>
              <a:t>т.д</a:t>
            </a:r>
            <a:r>
              <a:rPr lang="uk-UA" dirty="0"/>
              <a:t>.;</a:t>
            </a:r>
            <a:endParaRPr lang="ru-RU" dirty="0"/>
          </a:p>
          <a:p>
            <a:pPr indent="457200" algn="just">
              <a:lnSpc>
                <a:spcPct val="150000"/>
              </a:lnSpc>
            </a:pPr>
            <a:r>
              <a:rPr lang="uk-UA" u="sng" dirty="0" smtClean="0"/>
              <a:t>1.3</a:t>
            </a:r>
            <a:r>
              <a:rPr lang="uk-UA" u="sng" dirty="0"/>
              <a:t>) вторинна сировина</a:t>
            </a:r>
            <a:r>
              <a:rPr lang="uk-UA" dirty="0"/>
              <a:t> - це промислові та споживчі відходи й побічна продукція: </a:t>
            </a:r>
            <a:endParaRPr lang="ru-RU" dirty="0"/>
          </a:p>
          <a:p>
            <a:pPr indent="457200" algn="just">
              <a:lnSpc>
                <a:spcPct val="150000"/>
              </a:lnSpc>
            </a:pPr>
            <a:r>
              <a:rPr lang="uk-UA" dirty="0"/>
              <a:t>а) промисловими відходами називають залишки сировини та напівфабрикатів, що утворилися в процесі виготовлення основної продукції і які частково чи цілком втратили свої властивості та не відповідають установленим стандартам. Промислові відходи після переробки, а іноді й без неї можуть бути використані в виробництві чи споживанні</a:t>
            </a:r>
            <a:r>
              <a:rPr lang="uk-UA" dirty="0" smtClean="0"/>
              <a:t>;</a:t>
            </a:r>
          </a:p>
          <a:p>
            <a:pPr indent="457200" algn="just">
              <a:lnSpc>
                <a:spcPct val="150000"/>
              </a:lnSpc>
            </a:pPr>
            <a:r>
              <a:rPr lang="uk-UA" dirty="0"/>
              <a:t>б) споживчими відходами називають вироби та речовини, що у процесі користування ними утратили свої властивості. Наприклад, вироби з металів (праска, каструля й </a:t>
            </a:r>
            <a:r>
              <a:rPr lang="uk-UA" dirty="0" err="1"/>
              <a:t>т.п</a:t>
            </a:r>
            <a:r>
              <a:rPr lang="uk-UA" dirty="0"/>
              <a:t>.) утратили придатність до використання та являють собою  металобрухт;</a:t>
            </a:r>
            <a:endParaRPr lang="ru-RU" dirty="0"/>
          </a:p>
        </p:txBody>
      </p:sp>
    </p:spTree>
    <p:extLst>
      <p:ext uri="{BB962C8B-B14F-4D97-AF65-F5344CB8AC3E}">
        <p14:creationId xmlns:p14="http://schemas.microsoft.com/office/powerpoint/2010/main" val="3034618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29290"/>
            <a:ext cx="8064896" cy="4619854"/>
          </a:xfrm>
          <a:prstGeom prst="rect">
            <a:avLst/>
          </a:prstGeom>
          <a:noFill/>
        </p:spPr>
        <p:txBody>
          <a:bodyPr wrap="square" rtlCol="0">
            <a:spAutoFit/>
          </a:bodyPr>
          <a:lstStyle/>
          <a:p>
            <a:pPr indent="457200" algn="just">
              <a:lnSpc>
                <a:spcPct val="150000"/>
              </a:lnSpc>
            </a:pPr>
            <a:r>
              <a:rPr lang="uk-UA" dirty="0"/>
              <a:t>в) побічною продукцією називають таку продукцію, що утворилася разом з основною у процесі переробки сировини, але не була метою виробництва. На побічну продукцію встановлюють стандарти, технічні умови, ціни. Побічну продукцію часто використовують як готову продукцію або вона є сировиною для виготовлення іншої. Наприклад, у процесі виробництва </a:t>
            </a:r>
            <a:r>
              <a:rPr lang="uk-UA" dirty="0" err="1"/>
              <a:t>чавуна</a:t>
            </a:r>
            <a:r>
              <a:rPr lang="uk-UA" dirty="0"/>
              <a:t> (основна продукція) одержують шлак (побічна продукція), що є сировиною для виготовлення будівельних матеріалів (шлакоцемент, шлаковата й </a:t>
            </a:r>
            <a:r>
              <a:rPr lang="uk-UA" dirty="0" err="1"/>
              <a:t>т.п</a:t>
            </a:r>
            <a:r>
              <a:rPr lang="uk-UA" dirty="0"/>
              <a:t>.).                                                  </a:t>
            </a:r>
            <a:endParaRPr lang="ru-RU" dirty="0"/>
          </a:p>
          <a:p>
            <a:pPr indent="457200" algn="just">
              <a:lnSpc>
                <a:spcPct val="150000"/>
              </a:lnSpc>
            </a:pPr>
            <a:r>
              <a:rPr lang="uk-UA" i="1" dirty="0"/>
              <a:t>Вторинна сировина цілком чи частково заміняє первинну сировину при виготовленні продукції. Це економічно й екологічно вигідно: продукція стає більш дешевою та менше забруднюється навколишнє середовище.       </a:t>
            </a:r>
            <a:endParaRPr lang="ru-RU" i="1" dirty="0"/>
          </a:p>
          <a:p>
            <a:pPr indent="457200" algn="just">
              <a:lnSpc>
                <a:spcPct val="150000"/>
              </a:lnSpc>
            </a:pPr>
            <a:r>
              <a:rPr lang="uk-UA" dirty="0"/>
              <a:t>Штучну та вторинну сировину звичайно називають </a:t>
            </a:r>
            <a:r>
              <a:rPr lang="uk-UA" b="1" dirty="0"/>
              <a:t>матеріалами.</a:t>
            </a:r>
            <a:r>
              <a:rPr lang="uk-UA" dirty="0"/>
              <a:t>       </a:t>
            </a:r>
            <a:endParaRPr lang="ru-RU" dirty="0"/>
          </a:p>
        </p:txBody>
      </p:sp>
    </p:spTree>
    <p:extLst>
      <p:ext uri="{BB962C8B-B14F-4D97-AF65-F5344CB8AC3E}">
        <p14:creationId xmlns:p14="http://schemas.microsoft.com/office/powerpoint/2010/main" val="4115493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7920880" cy="5035353"/>
          </a:xfrm>
          <a:prstGeom prst="rect">
            <a:avLst/>
          </a:prstGeom>
          <a:noFill/>
        </p:spPr>
        <p:txBody>
          <a:bodyPr wrap="square" rtlCol="0">
            <a:spAutoFit/>
          </a:bodyPr>
          <a:lstStyle/>
          <a:p>
            <a:pPr indent="457200" algn="just">
              <a:lnSpc>
                <a:spcPct val="150000"/>
              </a:lnSpc>
            </a:pPr>
            <a:r>
              <a:rPr lang="uk-UA" b="1" dirty="0"/>
              <a:t>2. По агрегатному стану:</a:t>
            </a:r>
            <a:r>
              <a:rPr lang="uk-UA" dirty="0"/>
              <a:t> тверде, рідке й газоподібне. Прикладом твердої сировини є металеві руди, вугілля, пісок, льон, зерно; рідкої - нафта, вода, соляні розсоли, молоко; газоподібною - повітря, природний і промисловий гази.</a:t>
            </a:r>
            <a:endParaRPr lang="ru-RU" dirty="0"/>
          </a:p>
          <a:p>
            <a:pPr indent="457200" algn="just">
              <a:lnSpc>
                <a:spcPct val="150000"/>
              </a:lnSpc>
            </a:pPr>
            <a:r>
              <a:rPr lang="uk-UA" b="1" dirty="0"/>
              <a:t>3. По важливості в технологічному процесі</a:t>
            </a:r>
            <a:r>
              <a:rPr lang="uk-UA" dirty="0"/>
              <a:t>: основна та допоміжна.</a:t>
            </a:r>
            <a:endParaRPr lang="ru-RU" dirty="0"/>
          </a:p>
          <a:p>
            <a:pPr indent="457200" algn="just">
              <a:lnSpc>
                <a:spcPct val="150000"/>
              </a:lnSpc>
            </a:pPr>
            <a:r>
              <a:rPr lang="uk-UA" u="sng" dirty="0"/>
              <a:t>Основною сировиною</a:t>
            </a:r>
            <a:r>
              <a:rPr lang="uk-UA" dirty="0"/>
              <a:t> називають ту, що є основою виробленої продукції. Наприклад, залізна руда є основою для одержання </a:t>
            </a:r>
            <a:r>
              <a:rPr lang="uk-UA" dirty="0" err="1"/>
              <a:t>чавуна</a:t>
            </a:r>
            <a:r>
              <a:rPr lang="uk-UA" dirty="0"/>
              <a:t>, цукровий буряк - для одержання цукру, тканини - для пошиття одягу.</a:t>
            </a:r>
            <a:endParaRPr lang="ru-RU" dirty="0"/>
          </a:p>
          <a:p>
            <a:pPr indent="457200" algn="just">
              <a:lnSpc>
                <a:spcPct val="150000"/>
              </a:lnSpc>
            </a:pPr>
            <a:r>
              <a:rPr lang="uk-UA" u="sng" dirty="0"/>
              <a:t>Допоміжною</a:t>
            </a:r>
            <a:r>
              <a:rPr lang="uk-UA" dirty="0"/>
              <a:t> - та, що додає продукції визначені властивості чи забезпечує нормальний хід технологічного процесу. Наприклад, мастила забезпечують надійну роботу вузлів оснащення; каталізатор - нормальний хід технологічного процесу; фарби - додають тканині відповідний колір.</a:t>
            </a:r>
            <a:endParaRPr lang="ru-RU" dirty="0"/>
          </a:p>
        </p:txBody>
      </p:sp>
    </p:spTree>
    <p:extLst>
      <p:ext uri="{BB962C8B-B14F-4D97-AF65-F5344CB8AC3E}">
        <p14:creationId xmlns:p14="http://schemas.microsoft.com/office/powerpoint/2010/main" val="3806977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136904" cy="6601807"/>
          </a:xfrm>
          <a:prstGeom prst="rect">
            <a:avLst/>
          </a:prstGeom>
          <a:noFill/>
        </p:spPr>
        <p:txBody>
          <a:bodyPr wrap="square" rtlCol="0">
            <a:spAutoFit/>
          </a:bodyPr>
          <a:lstStyle/>
          <a:p>
            <a:pPr algn="ctr"/>
            <a:r>
              <a:rPr lang="uk-UA" b="1" dirty="0"/>
              <a:t>2.2 Корисні копалини та способи їх </a:t>
            </a:r>
            <a:r>
              <a:rPr lang="uk-UA" b="1" dirty="0" smtClean="0"/>
              <a:t>видобутку</a:t>
            </a:r>
            <a:r>
              <a:rPr lang="uk-UA" dirty="0"/>
              <a:t> </a:t>
            </a:r>
            <a:endParaRPr lang="ru-RU" sz="800" dirty="0" smtClean="0"/>
          </a:p>
          <a:p>
            <a:pPr indent="457200" algn="just">
              <a:lnSpc>
                <a:spcPct val="150000"/>
              </a:lnSpc>
            </a:pPr>
            <a:r>
              <a:rPr lang="uk-UA" b="1" dirty="0" smtClean="0"/>
              <a:t>Корисними копалинами</a:t>
            </a:r>
            <a:r>
              <a:rPr lang="uk-UA" dirty="0" smtClean="0"/>
              <a:t> називають речовини, що знаходяться у надрах Землі чи на її поверхні та використовуються людьми для задоволення своїх потреб. Ці речовини використовують без чи після переробки. Разом з корисними копалинами у земній корі залягають породи.</a:t>
            </a:r>
            <a:endParaRPr lang="ru-RU" dirty="0" smtClean="0"/>
          </a:p>
          <a:p>
            <a:pPr indent="457200" algn="just">
              <a:lnSpc>
                <a:spcPct val="150000"/>
              </a:lnSpc>
            </a:pPr>
            <a:r>
              <a:rPr lang="uk-UA" b="1" dirty="0" smtClean="0"/>
              <a:t>Породою</a:t>
            </a:r>
            <a:r>
              <a:rPr lang="uk-UA" dirty="0" smtClean="0"/>
              <a:t> </a:t>
            </a:r>
            <a:r>
              <a:rPr lang="uk-UA" dirty="0"/>
              <a:t>називають речовину, що не містить основного компонента корисної копалини. </a:t>
            </a:r>
            <a:r>
              <a:rPr lang="uk-UA" dirty="0" smtClean="0"/>
              <a:t> </a:t>
            </a:r>
            <a:r>
              <a:rPr lang="uk-UA" i="1" dirty="0" smtClean="0"/>
              <a:t>Наприклад</a:t>
            </a:r>
            <a:r>
              <a:rPr lang="uk-UA" i="1" dirty="0"/>
              <a:t>, у залізних рудах основним компонентом є залізо, що міститься  у руді у виді оксидів і інших </a:t>
            </a:r>
            <a:r>
              <a:rPr lang="uk-UA" i="1" dirty="0" err="1"/>
              <a:t>сполук</a:t>
            </a:r>
            <a:r>
              <a:rPr lang="uk-UA" i="1" dirty="0"/>
              <a:t> заліза. Порода в залізних рудах складається, в основному, з піску та глини.</a:t>
            </a:r>
            <a:endParaRPr lang="ru-RU" i="1" dirty="0"/>
          </a:p>
          <a:p>
            <a:pPr indent="457200" algn="just">
              <a:lnSpc>
                <a:spcPct val="150000"/>
              </a:lnSpc>
            </a:pPr>
            <a:r>
              <a:rPr lang="uk-UA" dirty="0"/>
              <a:t>Природні зосередження корисних копалин у надрах Землі називають </a:t>
            </a:r>
            <a:r>
              <a:rPr lang="uk-UA" b="1" dirty="0"/>
              <a:t>родовищем</a:t>
            </a:r>
            <a:r>
              <a:rPr lang="uk-UA" b="1" dirty="0" smtClean="0"/>
              <a:t>.</a:t>
            </a:r>
            <a:r>
              <a:rPr lang="uk-UA" dirty="0"/>
              <a:t> У родовищах корисні копалини залягають у виді пластів, жил, гнізд і </a:t>
            </a:r>
            <a:r>
              <a:rPr lang="uk-UA" dirty="0" err="1"/>
              <a:t>т.п</a:t>
            </a:r>
            <a:r>
              <a:rPr lang="uk-UA" dirty="0"/>
              <a:t>. Пласти та жили можуть бути горизонтальними, положистими та </a:t>
            </a:r>
            <a:r>
              <a:rPr lang="uk-UA" dirty="0" smtClean="0"/>
              <a:t>похилими.</a:t>
            </a:r>
            <a:endParaRPr lang="ru-RU" dirty="0"/>
          </a:p>
          <a:p>
            <a:pPr indent="457200" algn="just">
              <a:lnSpc>
                <a:spcPct val="150000"/>
              </a:lnSpc>
            </a:pPr>
            <a:r>
              <a:rPr lang="uk-UA" dirty="0"/>
              <a:t>У залежності від характеру робіт і виду корисних копалин, що добуваються з родовища, останнє має визначену назву, що склалося історично. Наприклад, залізні, мідні та інші руди, кам’яне вугілля, золото, солі добувають на копальнях; вапняк, пісок, глину - у кар’єрах; камінь, граніт - у каменоломнях</a:t>
            </a:r>
            <a:r>
              <a:rPr lang="uk-UA" dirty="0" smtClean="0"/>
              <a:t>. </a:t>
            </a:r>
            <a:endParaRPr lang="ru-RU" dirty="0"/>
          </a:p>
        </p:txBody>
      </p:sp>
    </p:spTree>
    <p:extLst>
      <p:ext uri="{BB962C8B-B14F-4D97-AF65-F5344CB8AC3E}">
        <p14:creationId xmlns:p14="http://schemas.microsoft.com/office/powerpoint/2010/main" val="790570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7992888" cy="6324808"/>
          </a:xfrm>
          <a:prstGeom prst="rect">
            <a:avLst/>
          </a:prstGeom>
          <a:noFill/>
        </p:spPr>
        <p:txBody>
          <a:bodyPr wrap="square" rtlCol="0">
            <a:spAutoFit/>
          </a:bodyPr>
          <a:lstStyle/>
          <a:p>
            <a:pPr indent="457200" algn="just">
              <a:lnSpc>
                <a:spcPct val="150000"/>
              </a:lnSpc>
            </a:pPr>
            <a:r>
              <a:rPr lang="uk-UA" b="1" dirty="0"/>
              <a:t>Корисні копалини добувають такими способами:</a:t>
            </a:r>
            <a:endParaRPr lang="ru-RU" dirty="0"/>
          </a:p>
          <a:p>
            <a:pPr indent="457200" algn="just">
              <a:lnSpc>
                <a:spcPct val="150000"/>
              </a:lnSpc>
            </a:pPr>
            <a:r>
              <a:rPr lang="uk-UA" u="sng" dirty="0"/>
              <a:t>1) наземним способом</a:t>
            </a:r>
            <a:r>
              <a:rPr lang="uk-UA" dirty="0"/>
              <a:t> корисні копалини добувають у випадку, якщо вони залягають неглибоко у Землі (пісок, глина, камінь, галька, буре вугілля, руди й </a:t>
            </a:r>
            <a:r>
              <a:rPr lang="uk-UA" dirty="0" err="1"/>
              <a:t>т.п</a:t>
            </a:r>
            <a:r>
              <a:rPr lang="uk-UA" dirty="0"/>
              <a:t>.). Видобутку корисних копалин передує підготовча робота, що складається з вирубці лісів, чагарників, висушуванні боліт, відводі води й </a:t>
            </a:r>
            <a:r>
              <a:rPr lang="uk-UA" dirty="0" err="1"/>
              <a:t>т.п</a:t>
            </a:r>
            <a:r>
              <a:rPr lang="uk-UA" dirty="0"/>
              <a:t>. Ці роботи проводять у разі потреби. Потім зрізують шари ґрунту та породи, що лежать над корисними копалинами, і транспортують їх до смітників. </a:t>
            </a:r>
            <a:endParaRPr lang="ru-RU" dirty="0"/>
          </a:p>
          <a:p>
            <a:pPr indent="457200" algn="just">
              <a:lnSpc>
                <a:spcPct val="150000"/>
              </a:lnSpc>
            </a:pPr>
            <a:r>
              <a:rPr lang="uk-UA" dirty="0"/>
              <a:t>Роботи з видобутку складаються з виїмки корисної копалини та породи, їх навантаження на транспортні засоби, транспортування до місця переробки та розвантаження.</a:t>
            </a:r>
            <a:endParaRPr lang="ru-RU" dirty="0"/>
          </a:p>
          <a:p>
            <a:pPr indent="457200" algn="just">
              <a:lnSpc>
                <a:spcPct val="150000"/>
              </a:lnSpc>
            </a:pPr>
            <a:r>
              <a:rPr lang="uk-UA" b="1" dirty="0"/>
              <a:t>Кар'єром</a:t>
            </a:r>
            <a:r>
              <a:rPr lang="uk-UA" dirty="0"/>
              <a:t> називають сукупність відкритих </a:t>
            </a:r>
            <a:r>
              <a:rPr lang="uk-UA" dirty="0" err="1"/>
              <a:t>вироблень</a:t>
            </a:r>
            <a:r>
              <a:rPr lang="uk-UA" dirty="0"/>
              <a:t>, обладнаних для видобутку корисних копалин. Зверху кар</a:t>
            </a:r>
            <a:r>
              <a:rPr lang="ru-RU" dirty="0"/>
              <a:t>’</a:t>
            </a:r>
            <a:r>
              <a:rPr lang="uk-UA" dirty="0" err="1"/>
              <a:t>єр</a:t>
            </a:r>
            <a:r>
              <a:rPr lang="uk-UA" dirty="0"/>
              <a:t> виглядає як величезна яма, схили якої нагадують </a:t>
            </a:r>
            <a:r>
              <a:rPr lang="uk-UA" dirty="0" smtClean="0"/>
              <a:t>сходинки. </a:t>
            </a:r>
            <a:r>
              <a:rPr lang="uk-UA" dirty="0"/>
              <a:t>Ці сходинки називають уступами. Ширина уступів досягає декількох десятків метрів</a:t>
            </a:r>
            <a:r>
              <a:rPr lang="uk-UA" dirty="0" smtClean="0"/>
              <a:t>. </a:t>
            </a:r>
            <a:r>
              <a:rPr lang="uk-UA" dirty="0"/>
              <a:t>На уступах прокладають дороги, іноді монтують могутні стрічкові конвеєри.</a:t>
            </a:r>
            <a:endParaRPr lang="ru-RU" dirty="0"/>
          </a:p>
        </p:txBody>
      </p:sp>
    </p:spTree>
    <p:extLst>
      <p:ext uri="{BB962C8B-B14F-4D97-AF65-F5344CB8AC3E}">
        <p14:creationId xmlns:p14="http://schemas.microsoft.com/office/powerpoint/2010/main" val="36019441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109</TotalTime>
  <Words>2941</Words>
  <Application>Microsoft Office PowerPoint</Application>
  <PresentationFormat>Экран (4:3)</PresentationFormat>
  <Paragraphs>139</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Соседство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VoronMob</cp:lastModifiedBy>
  <cp:revision>26</cp:revision>
  <dcterms:created xsi:type="dcterms:W3CDTF">2021-10-13T11:57:39Z</dcterms:created>
  <dcterms:modified xsi:type="dcterms:W3CDTF">2021-10-19T19:14:20Z</dcterms:modified>
</cp:coreProperties>
</file>