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C526A0-14C4-49D8-B0EE-8E402A677EE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DEFB21F-3175-4D72-B54A-F1F80C19C8F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ДЕТОКСИКАЦІЯ ОРГАНІЗМУ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8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75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Сорбція</a:t>
            </a:r>
            <a:r>
              <a:rPr lang="ru-RU" dirty="0"/>
              <a:t> -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поглинання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, </a:t>
            </a:r>
            <a:r>
              <a:rPr lang="ru-RU" dirty="0" err="1"/>
              <a:t>парів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розчинених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 твердого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рідиною</a:t>
            </a:r>
            <a:r>
              <a:rPr lang="ru-RU" dirty="0"/>
              <a:t>. </a:t>
            </a:r>
            <a:r>
              <a:rPr lang="ru-RU" dirty="0" err="1"/>
              <a:t>Найбільшими</a:t>
            </a:r>
            <a:r>
              <a:rPr lang="ru-RU" dirty="0"/>
              <a:t> </a:t>
            </a:r>
            <a:r>
              <a:rPr lang="ru-RU" dirty="0" err="1"/>
              <a:t>сорбційніми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сумарну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білки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фаз 8200 мкм2 в 1 мкм3 </a:t>
            </a:r>
            <a:r>
              <a:rPr lang="ru-RU" dirty="0" err="1"/>
              <a:t>крові</a:t>
            </a:r>
            <a:r>
              <a:rPr lang="ru-RU" dirty="0"/>
              <a:t>. 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,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штучні</a:t>
            </a:r>
            <a:r>
              <a:rPr lang="ru-RU" dirty="0"/>
              <a:t> </a:t>
            </a:r>
            <a:r>
              <a:rPr lang="ru-RU" dirty="0" err="1"/>
              <a:t>сорбенти</a:t>
            </a:r>
            <a:r>
              <a:rPr lang="ru-RU" dirty="0"/>
              <a:t>. У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сорбції</a:t>
            </a:r>
            <a:r>
              <a:rPr lang="ru-RU" dirty="0"/>
              <a:t> </a:t>
            </a:r>
            <a:r>
              <a:rPr lang="ru-RU" dirty="0" err="1"/>
              <a:t>виняткову</a:t>
            </a:r>
            <a:r>
              <a:rPr lang="ru-RU" dirty="0"/>
              <a:t> роль </a:t>
            </a:r>
            <a:r>
              <a:rPr lang="ru-RU" dirty="0" err="1"/>
              <a:t>грає</a:t>
            </a:r>
            <a:r>
              <a:rPr lang="ru-RU" dirty="0"/>
              <a:t> </a:t>
            </a:r>
            <a:r>
              <a:rPr lang="ru-RU" dirty="0" err="1"/>
              <a:t>альбумін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сорбентів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широко </a:t>
            </a:r>
            <a:r>
              <a:rPr lang="ru-RU" dirty="0" err="1"/>
              <a:t>використовується</a:t>
            </a:r>
            <a:r>
              <a:rPr lang="ru-RU" dirty="0"/>
              <a:t> деревне </a:t>
            </a:r>
            <a:r>
              <a:rPr lang="ru-RU" dirty="0" err="1"/>
              <a:t>активоване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. В </a:t>
            </a:r>
            <a:r>
              <a:rPr lang="ru-RU" dirty="0" err="1"/>
              <a:t>останні</a:t>
            </a:r>
            <a:r>
              <a:rPr lang="ru-RU" dirty="0"/>
              <a:t> роки для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створено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сорбентів</a:t>
            </a:r>
            <a:r>
              <a:rPr lang="ru-RU" dirty="0"/>
              <a:t>. У </a:t>
            </a:r>
            <a:r>
              <a:rPr lang="ru-RU" dirty="0" err="1"/>
              <a:t>медичній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сорбенти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СКТ-6а, ИГИ </a:t>
            </a:r>
            <a:r>
              <a:rPr lang="ru-RU" dirty="0" err="1"/>
              <a:t>і</a:t>
            </a:r>
            <a:r>
              <a:rPr lang="ru-RU" dirty="0"/>
              <a:t> т.д.,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штучні</a:t>
            </a:r>
            <a:r>
              <a:rPr lang="ru-RU" dirty="0"/>
              <a:t> - СГУС, СКН та </a:t>
            </a:r>
            <a:r>
              <a:rPr lang="ru-RU" dirty="0" err="1"/>
              <a:t>ін</a:t>
            </a:r>
            <a:r>
              <a:rPr lang="ru-RU" dirty="0"/>
              <a:t>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діалізу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фільтрації</a:t>
            </a:r>
            <a:r>
              <a:rPr lang="ru-RU" dirty="0"/>
              <a:t> при </a:t>
            </a:r>
            <a:r>
              <a:rPr lang="ru-RU" dirty="0" err="1"/>
              <a:t>гемосорбції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сорбентів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великою молекулярною </a:t>
            </a:r>
            <a:r>
              <a:rPr lang="ru-RU" dirty="0" err="1"/>
              <a:t>масою</a:t>
            </a:r>
            <a:r>
              <a:rPr lang="ru-RU" dirty="0"/>
              <a:t>. </a:t>
            </a:r>
            <a:r>
              <a:rPr lang="ru-RU" dirty="0" err="1"/>
              <a:t>Сорбенти</a:t>
            </a:r>
            <a:r>
              <a:rPr lang="ru-RU" dirty="0"/>
              <a:t> </a:t>
            </a:r>
            <a:r>
              <a:rPr lang="ru-RU" dirty="0" err="1"/>
              <a:t>вводяться</a:t>
            </a:r>
            <a:r>
              <a:rPr lang="ru-RU" dirty="0"/>
              <a:t> через рот,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шляхом.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b="1" dirty="0" err="1"/>
              <a:t>Антидотна</a:t>
            </a:r>
            <a:r>
              <a:rPr lang="ru-RU" b="1" dirty="0"/>
              <a:t> (</a:t>
            </a:r>
            <a:r>
              <a:rPr lang="ru-RU" b="1" dirty="0" err="1"/>
              <a:t>фармакологічна</a:t>
            </a:r>
            <a:r>
              <a:rPr lang="ru-RU" b="1" dirty="0"/>
              <a:t>) </a:t>
            </a:r>
            <a:r>
              <a:rPr lang="ru-RU" b="1" dirty="0" err="1"/>
              <a:t>терапія</a:t>
            </a:r>
            <a:r>
              <a:rPr lang="ru-RU" b="1" dirty="0"/>
              <a:t> </a:t>
            </a:r>
          </a:p>
          <a:p>
            <a:r>
              <a:rPr lang="ru-RU" dirty="0"/>
              <a:t>Основоположником </a:t>
            </a:r>
            <a:r>
              <a:rPr lang="ru-RU" dirty="0" err="1"/>
              <a:t>антидотної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, очевидно,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Парацельса (1493-1541), </a:t>
            </a:r>
            <a:r>
              <a:rPr lang="ru-RU" dirty="0" err="1"/>
              <a:t>який</a:t>
            </a:r>
            <a:r>
              <a:rPr lang="ru-RU" dirty="0"/>
              <a:t> заклав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токсикології</a:t>
            </a:r>
            <a:r>
              <a:rPr lang="ru-RU" dirty="0"/>
              <a:t>, </a:t>
            </a:r>
            <a:r>
              <a:rPr lang="ru-RU" dirty="0" err="1"/>
              <a:t>довівши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отрута</a:t>
            </a:r>
            <a:r>
              <a:rPr lang="ru-RU" dirty="0"/>
              <a:t> -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структурою,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лікарської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величиною </a:t>
            </a:r>
            <a:r>
              <a:rPr lang="ru-RU" dirty="0" err="1"/>
              <a:t>дози</a:t>
            </a:r>
            <a:r>
              <a:rPr lang="ru-RU" dirty="0"/>
              <a:t>. </a:t>
            </a:r>
          </a:p>
          <a:p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 та </a:t>
            </a:r>
            <a:r>
              <a:rPr lang="ru-RU" dirty="0" err="1"/>
              <a:t>біології</a:t>
            </a:r>
            <a:r>
              <a:rPr lang="ru-RU" dirty="0"/>
              <a:t> дозволив </a:t>
            </a:r>
            <a:r>
              <a:rPr lang="ru-RU" dirty="0" err="1"/>
              <a:t>запропонувати</a:t>
            </a:r>
            <a:r>
              <a:rPr lang="ru-RU" dirty="0"/>
              <a:t> для </a:t>
            </a:r>
            <a:r>
              <a:rPr lang="ru-RU" dirty="0" err="1"/>
              <a:t>лікувальних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число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.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тваринними</a:t>
            </a:r>
            <a:r>
              <a:rPr lang="ru-RU" dirty="0"/>
              <a:t>, </a:t>
            </a:r>
            <a:r>
              <a:rPr lang="ru-RU" dirty="0" err="1"/>
              <a:t>рослинними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етіології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антидотів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протиотрут</a:t>
            </a:r>
            <a:r>
              <a:rPr lang="ru-RU" dirty="0"/>
              <a:t>, а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- </a:t>
            </a:r>
            <a:r>
              <a:rPr lang="ru-RU" dirty="0" err="1"/>
              <a:t>антидотною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. </a:t>
            </a:r>
          </a:p>
          <a:p>
            <a:r>
              <a:rPr lang="ru-RU" dirty="0" err="1"/>
              <a:t>Антидоти</a:t>
            </a:r>
            <a:r>
              <a:rPr lang="ru-RU" dirty="0"/>
              <a:t> за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Запобігають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кров; </a:t>
            </a:r>
          </a:p>
          <a:p>
            <a:r>
              <a:rPr lang="ru-RU" dirty="0"/>
              <a:t>-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детоксикацію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на </a:t>
            </a:r>
            <a:r>
              <a:rPr lang="ru-RU" dirty="0" err="1"/>
              <a:t>стадіях</a:t>
            </a:r>
            <a:r>
              <a:rPr lang="ru-RU" dirty="0"/>
              <a:t> транспорту до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мішеней</a:t>
            </a:r>
            <a:r>
              <a:rPr lang="ru-RU" dirty="0"/>
              <a:t>, </a:t>
            </a:r>
            <a:r>
              <a:rPr lang="ru-RU" dirty="0" err="1"/>
              <a:t>вступаючи</a:t>
            </a:r>
            <a:r>
              <a:rPr lang="ru-RU" dirty="0"/>
              <a:t> у </a:t>
            </a:r>
            <a:r>
              <a:rPr lang="ru-RU" dirty="0" err="1"/>
              <a:t>фізико-хімічну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Проявляють</a:t>
            </a:r>
            <a:r>
              <a:rPr lang="ru-RU" dirty="0"/>
              <a:t> </a:t>
            </a:r>
            <a:r>
              <a:rPr lang="ru-RU" dirty="0" err="1"/>
              <a:t>фізіологічний</a:t>
            </a:r>
            <a:r>
              <a:rPr lang="ru-RU" dirty="0"/>
              <a:t> </a:t>
            </a:r>
            <a:r>
              <a:rPr lang="ru-RU" dirty="0" err="1"/>
              <a:t>антагонізм</a:t>
            </a:r>
            <a:r>
              <a:rPr lang="ru-RU" dirty="0"/>
              <a:t> до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конкретною </a:t>
            </a:r>
            <a:r>
              <a:rPr lang="ru-RU" dirty="0" err="1"/>
              <a:t>дією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Реактивує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мішені</a:t>
            </a:r>
            <a:r>
              <a:rPr lang="ru-RU" dirty="0"/>
              <a:t>, </a:t>
            </a:r>
            <a:r>
              <a:rPr lang="ru-RU" dirty="0" err="1"/>
              <a:t>уражені</a:t>
            </a:r>
            <a:r>
              <a:rPr lang="ru-RU" dirty="0"/>
              <a:t> токсином; </a:t>
            </a:r>
          </a:p>
          <a:p>
            <a:r>
              <a:rPr lang="ru-RU" dirty="0"/>
              <a:t>- </a:t>
            </a:r>
            <a:r>
              <a:rPr lang="ru-RU" dirty="0" err="1"/>
              <a:t>Стимулюючі</a:t>
            </a:r>
            <a:r>
              <a:rPr lang="ru-RU" dirty="0"/>
              <a:t> </a:t>
            </a:r>
            <a:r>
              <a:rPr lang="ru-RU" dirty="0" err="1"/>
              <a:t>біогенне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реактиваторів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біогенних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запаси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виснажуються</a:t>
            </a:r>
            <a:r>
              <a:rPr lang="ru-RU" dirty="0"/>
              <a:t> при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інтоксикаціях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виведенню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Докладне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токсикокінетики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,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токсичного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дозволило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антидотної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як при </a:t>
            </a:r>
            <a:r>
              <a:rPr lang="ru-RU" dirty="0" err="1"/>
              <a:t>гострих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при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. </a:t>
            </a:r>
          </a:p>
          <a:p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антидотна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ефективна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токсикогенній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,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токсикокінетичних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отруйної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Найбільша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антидотної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сполуками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(8-12 </a:t>
            </a:r>
            <a:r>
              <a:rPr lang="ru-RU" dirty="0" err="1"/>
              <a:t>діб</a:t>
            </a:r>
            <a:r>
              <a:rPr lang="ru-RU" dirty="0"/>
              <a:t>.), </a:t>
            </a:r>
            <a:r>
              <a:rPr lang="ru-RU" dirty="0" err="1"/>
              <a:t>найменша</a:t>
            </a:r>
            <a:r>
              <a:rPr lang="ru-RU" dirty="0"/>
              <a:t> - при </a:t>
            </a:r>
            <a:r>
              <a:rPr lang="ru-RU" dirty="0" err="1"/>
              <a:t>впливі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високотоксичних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метаболізуючих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ціанідів</a:t>
            </a:r>
            <a:r>
              <a:rPr lang="ru-RU" dirty="0"/>
              <a:t>, ФОС, </a:t>
            </a:r>
            <a:r>
              <a:rPr lang="ru-RU" dirty="0" err="1"/>
              <a:t>хлорованих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dirty="0" err="1"/>
              <a:t>Антидотна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специфічністю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тому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достовірного</a:t>
            </a:r>
            <a:r>
              <a:rPr lang="ru-RU" dirty="0"/>
              <a:t> </a:t>
            </a:r>
            <a:r>
              <a:rPr lang="ru-RU" dirty="0" err="1"/>
              <a:t>клініко-лабораторного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виду </a:t>
            </a:r>
            <a:r>
              <a:rPr lang="ru-RU" dirty="0" err="1"/>
              <a:t>гострого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.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(при </a:t>
            </a:r>
            <a:r>
              <a:rPr lang="ru-RU" dirty="0" err="1"/>
              <a:t>помилковому</a:t>
            </a:r>
            <a:r>
              <a:rPr lang="ru-RU" dirty="0"/>
              <a:t> </a:t>
            </a:r>
            <a:r>
              <a:rPr lang="ru-RU" dirty="0" err="1"/>
              <a:t>введенні</a:t>
            </a:r>
            <a:r>
              <a:rPr lang="ru-RU" dirty="0"/>
              <a:t> антидоту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дозі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проявитися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токсична </a:t>
            </a:r>
            <a:r>
              <a:rPr lang="ru-RU" dirty="0" err="1"/>
              <a:t>дія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ускладнить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антидотної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при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 та </a:t>
            </a:r>
            <a:r>
              <a:rPr lang="ru-RU" dirty="0" err="1"/>
              <a:t>газообміну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одночасного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реанімаційних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</a:t>
            </a:r>
          </a:p>
          <a:p>
            <a:r>
              <a:rPr lang="ru-RU" dirty="0" err="1"/>
              <a:t>Антидотна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грає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роль в </a:t>
            </a:r>
            <a:r>
              <a:rPr lang="ru-RU" dirty="0" err="1"/>
              <a:t>профілактиці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</a:t>
            </a:r>
            <a:r>
              <a:rPr lang="ru-RU" dirty="0" err="1"/>
              <a:t>незворотності</a:t>
            </a:r>
            <a:r>
              <a:rPr lang="ru-RU" dirty="0"/>
              <a:t>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помітного</a:t>
            </a:r>
            <a:r>
              <a:rPr lang="ru-RU" dirty="0"/>
              <a:t> </a:t>
            </a:r>
            <a:r>
              <a:rPr lang="ru-RU" dirty="0" err="1"/>
              <a:t>лікувального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при </a:t>
            </a:r>
            <a:r>
              <a:rPr lang="ru-RU" dirty="0" err="1"/>
              <a:t>їхньому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особливо в </a:t>
            </a:r>
            <a:r>
              <a:rPr lang="ru-RU" dirty="0" err="1"/>
              <a:t>соматогенній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. </a:t>
            </a:r>
            <a:r>
              <a:rPr lang="ru-RU" dirty="0" err="1"/>
              <a:t>Соматогенна</a:t>
            </a:r>
            <a:r>
              <a:rPr lang="ru-RU" dirty="0"/>
              <a:t> фаза </a:t>
            </a:r>
            <a:r>
              <a:rPr lang="ru-RU" dirty="0" err="1"/>
              <a:t>характеризується</a:t>
            </a:r>
            <a:r>
              <a:rPr lang="ru-RU" dirty="0"/>
              <a:t> практичною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ускладненнями</a:t>
            </a:r>
            <a:r>
              <a:rPr lang="ru-RU" dirty="0"/>
              <a:t> – </a:t>
            </a:r>
            <a:r>
              <a:rPr lang="ru-RU" dirty="0" err="1"/>
              <a:t>серцево-судинною</a:t>
            </a:r>
            <a:r>
              <a:rPr lang="ru-RU" dirty="0"/>
              <a:t> </a:t>
            </a:r>
            <a:r>
              <a:rPr lang="ru-RU" dirty="0" err="1"/>
              <a:t>недостатністю</a:t>
            </a:r>
            <a:r>
              <a:rPr lang="ru-RU" dirty="0"/>
              <a:t>, </a:t>
            </a:r>
            <a:r>
              <a:rPr lang="ru-RU" dirty="0" err="1"/>
              <a:t>запаленням</a:t>
            </a:r>
            <a:r>
              <a:rPr lang="ru-RU" dirty="0"/>
              <a:t> </a:t>
            </a:r>
            <a:r>
              <a:rPr lang="ru-RU" dirty="0" err="1"/>
              <a:t>легенів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 д. </a:t>
            </a:r>
          </a:p>
          <a:p>
            <a:r>
              <a:rPr lang="ru-RU" dirty="0" err="1"/>
              <a:t>Антидотна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при </a:t>
            </a:r>
            <a:r>
              <a:rPr lang="ru-RU" dirty="0" err="1"/>
              <a:t>підгострих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По-перше,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утруднено в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депонування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органах </a:t>
            </a:r>
            <a:r>
              <a:rPr lang="ru-RU" dirty="0" err="1"/>
              <a:t>і</a:t>
            </a:r>
            <a:r>
              <a:rPr lang="ru-RU" dirty="0"/>
              <a:t> тканинах, так як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структурами </a:t>
            </a:r>
            <a:r>
              <a:rPr lang="ru-RU" dirty="0" err="1"/>
              <a:t>клітин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розповсюджені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прискореного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гемодіаліз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гемосорбція</a:t>
            </a:r>
            <a:r>
              <a:rPr lang="ru-RU" dirty="0"/>
              <a:t>,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малоефективними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антидотна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методом </a:t>
            </a:r>
            <a:r>
              <a:rPr lang="ru-RU" dirty="0" err="1"/>
              <a:t>детоксикації</a:t>
            </a:r>
            <a:r>
              <a:rPr lang="ru-RU" dirty="0"/>
              <a:t>. </a:t>
            </a:r>
          </a:p>
          <a:p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лікуванні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ксенобіотик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</a:p>
          <a:p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антидот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повторними</a:t>
            </a:r>
            <a:r>
              <a:rPr lang="ru-RU" dirty="0"/>
              <a:t> курсами. </a:t>
            </a:r>
          </a:p>
          <a:p>
            <a:r>
              <a:rPr lang="ru-RU" dirty="0" err="1"/>
              <a:t>Деякі</a:t>
            </a:r>
            <a:r>
              <a:rPr lang="ru-RU" dirty="0"/>
              <a:t> широко </a:t>
            </a:r>
            <a:r>
              <a:rPr lang="ru-RU" dirty="0" err="1"/>
              <a:t>розповсюджені</a:t>
            </a:r>
            <a:r>
              <a:rPr lang="ru-RU" dirty="0"/>
              <a:t> </a:t>
            </a:r>
            <a:r>
              <a:rPr lang="ru-RU" dirty="0" err="1"/>
              <a:t>антидоти</a:t>
            </a:r>
            <a:r>
              <a:rPr lang="ru-RU" dirty="0"/>
              <a:t>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в табл</a:t>
            </a:r>
            <a:r>
              <a:rPr lang="ru-RU" dirty="0" smtClean="0"/>
              <a:t>..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429000"/>
            <a:ext cx="57831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антидотів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вступають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в </a:t>
            </a:r>
            <a:r>
              <a:rPr lang="ru-RU" dirty="0" err="1"/>
              <a:t>хімічну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нешкідливі</a:t>
            </a:r>
            <a:r>
              <a:rPr lang="ru-RU" dirty="0"/>
              <a:t> для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сечею </a:t>
            </a:r>
            <a:r>
              <a:rPr lang="ru-RU" dirty="0" err="1"/>
              <a:t>або</a:t>
            </a:r>
            <a:r>
              <a:rPr lang="ru-RU" dirty="0"/>
              <a:t> калом.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антидотів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застосовуватися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вводяться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err="1"/>
              <a:t>Наведемо</a:t>
            </a:r>
            <a:r>
              <a:rPr lang="ru-RU" sz="1500" dirty="0"/>
              <a:t> </a:t>
            </a:r>
            <a:r>
              <a:rPr lang="ru-RU" sz="1500" dirty="0" err="1"/>
              <a:t>коротку</a:t>
            </a:r>
            <a:r>
              <a:rPr lang="ru-RU" sz="1500" dirty="0"/>
              <a:t> характеристику </a:t>
            </a:r>
            <a:r>
              <a:rPr lang="ru-RU" sz="1500" dirty="0" err="1"/>
              <a:t>найбільш</a:t>
            </a:r>
            <a:r>
              <a:rPr lang="ru-RU" sz="1500" dirty="0"/>
              <a:t> </a:t>
            </a:r>
            <a:r>
              <a:rPr lang="ru-RU" sz="1500" dirty="0" err="1"/>
              <a:t>поширених</a:t>
            </a:r>
            <a:r>
              <a:rPr lang="ru-RU" sz="1500" dirty="0"/>
              <a:t> </a:t>
            </a:r>
            <a:r>
              <a:rPr lang="ru-RU" sz="1500" dirty="0" err="1"/>
              <a:t>антидотів</a:t>
            </a:r>
            <a:r>
              <a:rPr lang="ru-RU" sz="1500" dirty="0"/>
              <a:t>. </a:t>
            </a:r>
          </a:p>
          <a:p>
            <a:pPr algn="just"/>
            <a:r>
              <a:rPr lang="ru-RU" sz="1500" i="1" dirty="0" err="1"/>
              <a:t>Амілнітрит</a:t>
            </a:r>
            <a:r>
              <a:rPr lang="ru-RU" sz="1500" i="1" dirty="0"/>
              <a:t> (</a:t>
            </a:r>
            <a:r>
              <a:rPr lang="ru-RU" sz="1500" i="1" dirty="0" err="1"/>
              <a:t>ізоаміловий</a:t>
            </a:r>
            <a:r>
              <a:rPr lang="ru-RU" sz="1500" i="1" dirty="0"/>
              <a:t> </a:t>
            </a:r>
            <a:r>
              <a:rPr lang="ru-RU" sz="1500" i="1" dirty="0" err="1"/>
              <a:t>ефір</a:t>
            </a:r>
            <a:r>
              <a:rPr lang="ru-RU" sz="1500" i="1" dirty="0"/>
              <a:t> </a:t>
            </a:r>
            <a:r>
              <a:rPr lang="ru-RU" sz="1500" i="1" dirty="0" err="1"/>
              <a:t>азотистої</a:t>
            </a:r>
            <a:r>
              <a:rPr lang="ru-RU" sz="1500" i="1" dirty="0"/>
              <a:t> </a:t>
            </a:r>
            <a:r>
              <a:rPr lang="ru-RU" sz="1500" i="1" dirty="0" err="1"/>
              <a:t>кислоти</a:t>
            </a:r>
            <a:r>
              <a:rPr lang="ru-RU" sz="1500" i="1" dirty="0"/>
              <a:t>) - </a:t>
            </a:r>
            <a:r>
              <a:rPr lang="ru-RU" sz="1500" i="1" dirty="0" err="1"/>
              <a:t>є</a:t>
            </a:r>
            <a:r>
              <a:rPr lang="ru-RU" sz="1500" i="1" dirty="0"/>
              <a:t> </a:t>
            </a:r>
            <a:r>
              <a:rPr lang="ru-RU" sz="1500" i="1" dirty="0" err="1"/>
              <a:t>ефективним</a:t>
            </a:r>
            <a:r>
              <a:rPr lang="ru-RU" sz="1500" i="1" dirty="0"/>
              <a:t> антидотом </a:t>
            </a:r>
            <a:r>
              <a:rPr lang="ru-RU" sz="1500" i="1" dirty="0" err="1"/>
              <a:t>синильної</a:t>
            </a:r>
            <a:r>
              <a:rPr lang="ru-RU" sz="1500" i="1" dirty="0"/>
              <a:t> </a:t>
            </a:r>
            <a:r>
              <a:rPr lang="ru-RU" sz="1500" i="1" dirty="0" err="1"/>
              <a:t>кислоти</a:t>
            </a:r>
            <a:r>
              <a:rPr lang="ru-RU" sz="1500" i="1" dirty="0"/>
              <a:t> НС</a:t>
            </a:r>
            <a:r>
              <a:rPr lang="en-US" sz="1500" i="1" dirty="0"/>
              <a:t>N, </a:t>
            </a:r>
            <a:r>
              <a:rPr lang="ru-RU" sz="1500" i="1" dirty="0"/>
              <a:t>токсична </a:t>
            </a:r>
            <a:r>
              <a:rPr lang="ru-RU" sz="1500" i="1" dirty="0" err="1"/>
              <a:t>дія</a:t>
            </a:r>
            <a:r>
              <a:rPr lang="ru-RU" sz="1500" i="1" dirty="0"/>
              <a:t> </a:t>
            </a:r>
            <a:r>
              <a:rPr lang="ru-RU" sz="1500" i="1" dirty="0" err="1"/>
              <a:t>якого</a:t>
            </a:r>
            <a:r>
              <a:rPr lang="ru-RU" sz="1500" i="1" dirty="0"/>
              <a:t> </a:t>
            </a:r>
            <a:r>
              <a:rPr lang="ru-RU" sz="1500" i="1" dirty="0" err="1"/>
              <a:t>полягає</a:t>
            </a:r>
            <a:r>
              <a:rPr lang="ru-RU" sz="1500" i="1" dirty="0"/>
              <a:t> в </a:t>
            </a:r>
            <a:r>
              <a:rPr lang="ru-RU" sz="1500" i="1" dirty="0" err="1"/>
              <a:t>придушенні</a:t>
            </a:r>
            <a:r>
              <a:rPr lang="ru-RU" sz="1500" i="1" dirty="0"/>
              <a:t> </a:t>
            </a:r>
            <a:r>
              <a:rPr lang="ru-RU" sz="1500" i="1" dirty="0" err="1"/>
              <a:t>залізовмісних</a:t>
            </a:r>
            <a:r>
              <a:rPr lang="ru-RU" sz="1500" i="1" dirty="0"/>
              <a:t> </a:t>
            </a:r>
            <a:r>
              <a:rPr lang="ru-RU" sz="1500" i="1" dirty="0" err="1"/>
              <a:t>дихальних</a:t>
            </a:r>
            <a:r>
              <a:rPr lang="ru-RU" sz="1500" i="1" dirty="0"/>
              <a:t> </a:t>
            </a:r>
            <a:r>
              <a:rPr lang="ru-RU" sz="1500" i="1" dirty="0" err="1"/>
              <a:t>ферментів</a:t>
            </a:r>
            <a:r>
              <a:rPr lang="ru-RU" sz="1500" i="1" dirty="0"/>
              <a:t> </a:t>
            </a:r>
            <a:r>
              <a:rPr lang="ru-RU" sz="1500" i="1" dirty="0" err="1"/>
              <a:t>клітин</a:t>
            </a:r>
            <a:r>
              <a:rPr lang="ru-RU" sz="1500" i="1" dirty="0"/>
              <a:t> за </a:t>
            </a:r>
            <a:r>
              <a:rPr lang="ru-RU" sz="1500" i="1" dirty="0" err="1"/>
              <a:t>рахунок</a:t>
            </a:r>
            <a:r>
              <a:rPr lang="ru-RU" sz="1500" i="1" dirty="0"/>
              <a:t> </a:t>
            </a:r>
            <a:r>
              <a:rPr lang="ru-RU" sz="1500" i="1" dirty="0" err="1"/>
              <a:t>зв'язування</a:t>
            </a:r>
            <a:r>
              <a:rPr lang="ru-RU" sz="1500" i="1" dirty="0"/>
              <a:t> </a:t>
            </a:r>
            <a:r>
              <a:rPr lang="ru-RU" sz="1500" i="1" dirty="0" err="1"/>
              <a:t>тривалентного</a:t>
            </a:r>
            <a:r>
              <a:rPr lang="ru-RU" sz="1500" i="1" dirty="0"/>
              <a:t> атома </a:t>
            </a:r>
            <a:r>
              <a:rPr lang="ru-RU" sz="1500" i="1" dirty="0" err="1"/>
              <a:t>заліза</a:t>
            </a:r>
            <a:r>
              <a:rPr lang="ru-RU" sz="1500" i="1" dirty="0"/>
              <a:t> </a:t>
            </a:r>
            <a:r>
              <a:rPr lang="ru-RU" sz="1500" i="1" dirty="0" err="1"/>
              <a:t>цих</a:t>
            </a:r>
            <a:r>
              <a:rPr lang="ru-RU" sz="1500" i="1" dirty="0"/>
              <a:t> </a:t>
            </a:r>
            <a:r>
              <a:rPr lang="ru-RU" sz="1500" i="1" dirty="0" err="1"/>
              <a:t>ферментів</a:t>
            </a:r>
            <a:r>
              <a:rPr lang="ru-RU" sz="1500" i="1" dirty="0"/>
              <a:t>. </a:t>
            </a:r>
            <a:r>
              <a:rPr lang="ru-RU" sz="1500" i="1" dirty="0" err="1"/>
              <a:t>Амілнітрит</a:t>
            </a:r>
            <a:r>
              <a:rPr lang="ru-RU" sz="1500" i="1" dirty="0"/>
              <a:t> </a:t>
            </a:r>
            <a:r>
              <a:rPr lang="ru-RU" sz="1500" i="1" dirty="0" err="1"/>
              <a:t>перетворює</a:t>
            </a:r>
            <a:r>
              <a:rPr lang="ru-RU" sz="1500" i="1" dirty="0"/>
              <a:t> </a:t>
            </a:r>
            <a:r>
              <a:rPr lang="ru-RU" sz="1500" i="1" dirty="0" err="1"/>
              <a:t>частину</a:t>
            </a:r>
            <a:r>
              <a:rPr lang="ru-RU" sz="1500" i="1" dirty="0"/>
              <a:t> </a:t>
            </a:r>
            <a:r>
              <a:rPr lang="ru-RU" sz="1500" i="1" dirty="0" err="1"/>
              <a:t>гемоглобіну</a:t>
            </a:r>
            <a:r>
              <a:rPr lang="ru-RU" sz="1500" i="1" dirty="0"/>
              <a:t> </a:t>
            </a:r>
            <a:r>
              <a:rPr lang="ru-RU" sz="1500" i="1" dirty="0" err="1"/>
              <a:t>крові</a:t>
            </a:r>
            <a:r>
              <a:rPr lang="ru-RU" sz="1500" i="1" dirty="0"/>
              <a:t> в </a:t>
            </a:r>
            <a:r>
              <a:rPr lang="ru-RU" sz="1500" i="1" dirty="0" err="1"/>
              <a:t>метгемоглобін</a:t>
            </a:r>
            <a:r>
              <a:rPr lang="ru-RU" sz="1500" i="1" dirty="0"/>
              <a:t>, </a:t>
            </a:r>
            <a:r>
              <a:rPr lang="ru-RU" sz="1500" i="1" dirty="0" err="1"/>
              <a:t>здатний</a:t>
            </a:r>
            <a:r>
              <a:rPr lang="ru-RU" sz="1500" i="1" dirty="0"/>
              <a:t> «</a:t>
            </a:r>
            <a:r>
              <a:rPr lang="ru-RU" sz="1500" i="1" dirty="0" err="1"/>
              <a:t>знімати</a:t>
            </a:r>
            <a:r>
              <a:rPr lang="ru-RU" sz="1500" i="1" dirty="0"/>
              <a:t>» НС</a:t>
            </a:r>
            <a:r>
              <a:rPr lang="en-US" sz="1500" i="1" dirty="0"/>
              <a:t>N </a:t>
            </a:r>
            <a:r>
              <a:rPr lang="ru-RU" sz="1500" i="1" dirty="0" err="1"/>
              <a:t>з</a:t>
            </a:r>
            <a:r>
              <a:rPr lang="ru-RU" sz="1500" i="1" dirty="0"/>
              <a:t> </a:t>
            </a:r>
            <a:r>
              <a:rPr lang="ru-RU" sz="1500" i="1" dirty="0" err="1"/>
              <a:t>блокованих</a:t>
            </a:r>
            <a:r>
              <a:rPr lang="ru-RU" sz="1500" i="1" dirty="0"/>
              <a:t> нею </a:t>
            </a:r>
            <a:r>
              <a:rPr lang="ru-RU" sz="1500" i="1" dirty="0" err="1"/>
              <a:t>залізовмісних</a:t>
            </a:r>
            <a:r>
              <a:rPr lang="ru-RU" sz="1500" i="1" dirty="0"/>
              <a:t> </a:t>
            </a:r>
            <a:r>
              <a:rPr lang="ru-RU" sz="1500" i="1" dirty="0" err="1"/>
              <a:t>ферментів</a:t>
            </a:r>
            <a:r>
              <a:rPr lang="ru-RU" sz="1500" i="1" dirty="0"/>
              <a:t> </a:t>
            </a:r>
            <a:r>
              <a:rPr lang="ru-RU" sz="1500" i="1" dirty="0" err="1"/>
              <a:t>з</a:t>
            </a:r>
            <a:r>
              <a:rPr lang="ru-RU" sz="1500" i="1" dirty="0"/>
              <a:t> </a:t>
            </a:r>
            <a:r>
              <a:rPr lang="ru-RU" sz="1500" i="1" dirty="0" err="1"/>
              <a:t>утворенням</a:t>
            </a:r>
            <a:r>
              <a:rPr lang="ru-RU" sz="1500" i="1" dirty="0"/>
              <a:t> </a:t>
            </a:r>
            <a:r>
              <a:rPr lang="ru-RU" sz="1500" i="1" dirty="0" err="1"/>
              <a:t>ціанметгемоглобіну</a:t>
            </a:r>
            <a:r>
              <a:rPr lang="ru-RU" sz="1500" i="1" dirty="0"/>
              <a:t>, в </a:t>
            </a:r>
            <a:r>
              <a:rPr lang="ru-RU" sz="1500" i="1" dirty="0" err="1"/>
              <a:t>результаті</a:t>
            </a:r>
            <a:r>
              <a:rPr lang="ru-RU" sz="1500" i="1" dirty="0"/>
              <a:t> </a:t>
            </a:r>
            <a:r>
              <a:rPr lang="ru-RU" sz="1500" i="1" dirty="0" err="1"/>
              <a:t>чого</a:t>
            </a:r>
            <a:r>
              <a:rPr lang="ru-RU" sz="1500" i="1" dirty="0"/>
              <a:t> </a:t>
            </a:r>
            <a:r>
              <a:rPr lang="ru-RU" sz="1500" i="1" dirty="0" err="1"/>
              <a:t>синильна</a:t>
            </a:r>
            <a:r>
              <a:rPr lang="ru-RU" sz="1500" i="1" dirty="0"/>
              <a:t> кислота </a:t>
            </a:r>
            <a:r>
              <a:rPr lang="ru-RU" sz="1500" i="1" dirty="0" err="1"/>
              <a:t>виводиться</a:t>
            </a:r>
            <a:r>
              <a:rPr lang="ru-RU" sz="1500" i="1" dirty="0"/>
              <a:t> у </a:t>
            </a:r>
            <a:r>
              <a:rPr lang="ru-RU" sz="1500" i="1" dirty="0" err="1"/>
              <a:t>вигляді</a:t>
            </a:r>
            <a:r>
              <a:rPr lang="ru-RU" sz="1500" i="1" dirty="0"/>
              <a:t> </a:t>
            </a:r>
            <a:r>
              <a:rPr lang="ru-RU" sz="1500" i="1" dirty="0" err="1"/>
              <a:t>нешкідливих</a:t>
            </a:r>
            <a:r>
              <a:rPr lang="ru-RU" sz="1500" i="1" dirty="0"/>
              <a:t> </a:t>
            </a:r>
            <a:r>
              <a:rPr lang="ru-RU" sz="1500" i="1" dirty="0" err="1"/>
              <a:t>роданідів</a:t>
            </a:r>
            <a:r>
              <a:rPr lang="ru-RU" sz="1500" i="1" dirty="0"/>
              <a:t>. </a:t>
            </a:r>
            <a:r>
              <a:rPr lang="ru-RU" sz="1500" i="1" dirty="0" err="1"/>
              <a:t>Амілнітрит</a:t>
            </a:r>
            <a:r>
              <a:rPr lang="ru-RU" sz="1500" i="1" dirty="0"/>
              <a:t> </a:t>
            </a:r>
            <a:r>
              <a:rPr lang="ru-RU" sz="1500" i="1" dirty="0" err="1"/>
              <a:t>являється</a:t>
            </a:r>
            <a:r>
              <a:rPr lang="ru-RU" sz="1500" i="1" dirty="0"/>
              <a:t> </a:t>
            </a:r>
            <a:r>
              <a:rPr lang="ru-RU" sz="1500" i="1" dirty="0" err="1"/>
              <a:t>судиннорозчинним</a:t>
            </a:r>
            <a:r>
              <a:rPr lang="ru-RU" sz="1500" i="1" dirty="0"/>
              <a:t> </a:t>
            </a:r>
            <a:r>
              <a:rPr lang="ru-RU" sz="1500" i="1" dirty="0" err="1"/>
              <a:t>засобом</a:t>
            </a:r>
            <a:r>
              <a:rPr lang="ru-RU" sz="1500" i="1" dirty="0"/>
              <a:t>. </a:t>
            </a:r>
          </a:p>
          <a:p>
            <a:pPr algn="just"/>
            <a:r>
              <a:rPr lang="ru-RU" sz="1500" i="1" dirty="0"/>
              <a:t>Антидот ТУМ - </a:t>
            </a:r>
            <a:r>
              <a:rPr lang="ru-RU" sz="1500" i="1" dirty="0" err="1"/>
              <a:t>змішана</a:t>
            </a:r>
            <a:r>
              <a:rPr lang="ru-RU" sz="1500" i="1" dirty="0"/>
              <a:t> </a:t>
            </a:r>
            <a:r>
              <a:rPr lang="ru-RU" sz="1500" i="1" dirty="0" err="1"/>
              <a:t>протиотрута</a:t>
            </a:r>
            <a:r>
              <a:rPr lang="ru-RU" sz="1500" i="1" dirty="0"/>
              <a:t>, </a:t>
            </a:r>
            <a:r>
              <a:rPr lang="ru-RU" sz="1500" i="1" dirty="0" err="1"/>
              <a:t>що</a:t>
            </a:r>
            <a:r>
              <a:rPr lang="ru-RU" sz="1500" i="1" dirty="0"/>
              <a:t> </a:t>
            </a:r>
            <a:r>
              <a:rPr lang="ru-RU" sz="1500" i="1" dirty="0" err="1"/>
              <a:t>складається</a:t>
            </a:r>
            <a:r>
              <a:rPr lang="ru-RU" sz="1500" i="1" dirty="0"/>
              <a:t> </a:t>
            </a:r>
            <a:r>
              <a:rPr lang="ru-RU" sz="1500" i="1" dirty="0" err="1"/>
              <a:t>з</a:t>
            </a:r>
            <a:r>
              <a:rPr lang="ru-RU" sz="1500" i="1" dirty="0"/>
              <a:t> 25 г </a:t>
            </a:r>
            <a:r>
              <a:rPr lang="ru-RU" sz="1500" i="1" dirty="0" err="1"/>
              <a:t>таніну</a:t>
            </a:r>
            <a:r>
              <a:rPr lang="ru-RU" sz="1500" i="1" dirty="0"/>
              <a:t>, 50 г </a:t>
            </a:r>
            <a:r>
              <a:rPr lang="ru-RU" sz="1500" i="1" dirty="0" err="1"/>
              <a:t>активованого</a:t>
            </a:r>
            <a:r>
              <a:rPr lang="ru-RU" sz="1500" i="1" dirty="0"/>
              <a:t> </a:t>
            </a:r>
            <a:r>
              <a:rPr lang="ru-RU" sz="1500" i="1" dirty="0" err="1"/>
              <a:t>вугілля</a:t>
            </a:r>
            <a:r>
              <a:rPr lang="ru-RU" sz="1500" i="1" dirty="0"/>
              <a:t> </a:t>
            </a:r>
            <a:r>
              <a:rPr lang="ru-RU" sz="1500" i="1" dirty="0" err="1"/>
              <a:t>і</a:t>
            </a:r>
            <a:r>
              <a:rPr lang="ru-RU" sz="1500" i="1" dirty="0"/>
              <a:t> 25 г </a:t>
            </a:r>
            <a:r>
              <a:rPr lang="ru-RU" sz="1500" i="1" dirty="0" err="1"/>
              <a:t>паленої</a:t>
            </a:r>
            <a:r>
              <a:rPr lang="ru-RU" sz="1500" i="1" dirty="0"/>
              <a:t> </a:t>
            </a:r>
            <a:r>
              <a:rPr lang="ru-RU" sz="1500" i="1" dirty="0" err="1"/>
              <a:t>магнезії</a:t>
            </a:r>
            <a:r>
              <a:rPr lang="ru-RU" sz="1500" i="1" dirty="0"/>
              <a:t> (оксиду </a:t>
            </a:r>
            <a:r>
              <a:rPr lang="ru-RU" sz="1500" i="1" dirty="0" err="1"/>
              <a:t>магнію</a:t>
            </a:r>
            <a:r>
              <a:rPr lang="ru-RU" sz="1500" i="1" dirty="0"/>
              <a:t>). </a:t>
            </a:r>
            <a:r>
              <a:rPr lang="ru-RU" sz="1500" i="1" dirty="0" err="1"/>
              <a:t>Застосовується</a:t>
            </a:r>
            <a:r>
              <a:rPr lang="ru-RU" sz="1500" i="1" dirty="0"/>
              <a:t> при </a:t>
            </a:r>
            <a:r>
              <a:rPr lang="ru-RU" sz="1500" i="1" dirty="0" err="1"/>
              <a:t>отруєнні</a:t>
            </a:r>
            <a:r>
              <a:rPr lang="ru-RU" sz="1500" i="1" dirty="0"/>
              <a:t> </a:t>
            </a:r>
            <a:r>
              <a:rPr lang="ru-RU" sz="1500" i="1" dirty="0" err="1"/>
              <a:t>алкалоїдами</a:t>
            </a:r>
            <a:r>
              <a:rPr lang="ru-RU" sz="1500" i="1" dirty="0"/>
              <a:t> (</a:t>
            </a:r>
            <a:r>
              <a:rPr lang="ru-RU" sz="1500" i="1" dirty="0" err="1"/>
              <a:t>нікотин</a:t>
            </a:r>
            <a:r>
              <a:rPr lang="ru-RU" sz="1500" i="1" dirty="0"/>
              <a:t>, </a:t>
            </a:r>
            <a:r>
              <a:rPr lang="ru-RU" sz="1500" i="1" dirty="0" err="1"/>
              <a:t>атропін</a:t>
            </a:r>
            <a:r>
              <a:rPr lang="ru-RU" sz="1500" i="1" dirty="0"/>
              <a:t> </a:t>
            </a:r>
            <a:r>
              <a:rPr lang="ru-RU" sz="1500" i="1" dirty="0" err="1"/>
              <a:t>тощо</a:t>
            </a:r>
            <a:r>
              <a:rPr lang="ru-RU" sz="1500" i="1" dirty="0"/>
              <a:t>). </a:t>
            </a:r>
            <a:r>
              <a:rPr lang="ru-RU" sz="1500" i="1" dirty="0" err="1"/>
              <a:t>Однак</a:t>
            </a:r>
            <a:r>
              <a:rPr lang="ru-RU" sz="1500" i="1" dirty="0"/>
              <a:t> </a:t>
            </a:r>
            <a:r>
              <a:rPr lang="ru-RU" sz="1500" i="1" dirty="0" err="1"/>
              <a:t>цей</a:t>
            </a:r>
            <a:r>
              <a:rPr lang="ru-RU" sz="1500" i="1" dirty="0"/>
              <a:t> так званий </a:t>
            </a:r>
            <a:r>
              <a:rPr lang="ru-RU" sz="1500" i="1" dirty="0" err="1"/>
              <a:t>універсальний</a:t>
            </a:r>
            <a:r>
              <a:rPr lang="ru-RU" sz="1500" i="1" dirty="0"/>
              <a:t> </a:t>
            </a:r>
            <a:r>
              <a:rPr lang="ru-RU" sz="1500" dirty="0"/>
              <a:t>антидот </a:t>
            </a:r>
            <a:r>
              <a:rPr lang="ru-RU" sz="1500" dirty="0" err="1"/>
              <a:t>виявився</a:t>
            </a:r>
            <a:r>
              <a:rPr lang="ru-RU" sz="1500" dirty="0"/>
              <a:t> </a:t>
            </a:r>
            <a:r>
              <a:rPr lang="ru-RU" sz="1500" dirty="0" err="1"/>
              <a:t>малоефективним</a:t>
            </a:r>
            <a:r>
              <a:rPr lang="ru-RU" sz="1500" dirty="0"/>
              <a:t>, </a:t>
            </a:r>
            <a:r>
              <a:rPr lang="ru-RU" sz="1500" dirty="0" err="1"/>
              <a:t>оскільки</a:t>
            </a:r>
            <a:r>
              <a:rPr lang="ru-RU" sz="1500" dirty="0"/>
              <a:t> </a:t>
            </a:r>
            <a:r>
              <a:rPr lang="ru-RU" sz="1500" dirty="0" err="1"/>
              <a:t>його</a:t>
            </a:r>
            <a:r>
              <a:rPr lang="ru-RU" sz="1500" dirty="0"/>
              <a:t> </a:t>
            </a:r>
            <a:r>
              <a:rPr lang="ru-RU" sz="1500" dirty="0" err="1"/>
              <a:t>компоненти</a:t>
            </a:r>
            <a:r>
              <a:rPr lang="ru-RU" sz="1500" dirty="0"/>
              <a:t> </a:t>
            </a:r>
            <a:r>
              <a:rPr lang="ru-RU" sz="1500" dirty="0" err="1"/>
              <a:t>частково</a:t>
            </a:r>
            <a:r>
              <a:rPr lang="ru-RU" sz="1500" dirty="0"/>
              <a:t> </a:t>
            </a:r>
            <a:r>
              <a:rPr lang="ru-RU" sz="1500" dirty="0" err="1"/>
              <a:t>нейтралізують</a:t>
            </a:r>
            <a:r>
              <a:rPr lang="ru-RU" sz="1500" dirty="0"/>
              <a:t> один одного. </a:t>
            </a:r>
          </a:p>
          <a:p>
            <a:pPr algn="just"/>
            <a:r>
              <a:rPr lang="ru-RU" sz="1500" i="1" dirty="0"/>
              <a:t>Антидот </a:t>
            </a:r>
            <a:r>
              <a:rPr lang="ru-RU" sz="1500" i="1" dirty="0" err="1"/>
              <a:t>метиленовий</a:t>
            </a:r>
            <a:r>
              <a:rPr lang="ru-RU" sz="1500" i="1" dirty="0"/>
              <a:t> </a:t>
            </a:r>
            <a:r>
              <a:rPr lang="ru-RU" sz="1500" i="1" dirty="0" err="1"/>
              <a:t>синій</a:t>
            </a:r>
            <a:r>
              <a:rPr lang="ru-RU" sz="1500" i="1" dirty="0"/>
              <a:t> (1%-ний </a:t>
            </a:r>
            <a:r>
              <a:rPr lang="ru-RU" sz="1500" i="1" dirty="0" err="1"/>
              <a:t>розчин</a:t>
            </a:r>
            <a:r>
              <a:rPr lang="ru-RU" sz="1500" i="1" dirty="0"/>
              <a:t>) </a:t>
            </a:r>
            <a:r>
              <a:rPr lang="ru-RU" sz="1500" i="1" dirty="0" err="1"/>
              <a:t>застосовують</a:t>
            </a:r>
            <a:r>
              <a:rPr lang="ru-RU" sz="1500" i="1" dirty="0"/>
              <a:t> при </a:t>
            </a:r>
            <a:r>
              <a:rPr lang="ru-RU" sz="1500" i="1" dirty="0" err="1"/>
              <a:t>отруєннях</a:t>
            </a:r>
            <a:r>
              <a:rPr lang="ru-RU" sz="1500" i="1" dirty="0"/>
              <a:t> </a:t>
            </a:r>
            <a:r>
              <a:rPr lang="ru-RU" sz="1500" i="1" dirty="0" err="1"/>
              <a:t>метгемоглобіноутворювачами</a:t>
            </a:r>
            <a:r>
              <a:rPr lang="ru-RU" sz="1500" i="1" dirty="0"/>
              <a:t> (</a:t>
            </a:r>
            <a:r>
              <a:rPr lang="ru-RU" sz="1500" i="1" dirty="0" err="1"/>
              <a:t>аніліном</a:t>
            </a:r>
            <a:r>
              <a:rPr lang="ru-RU" sz="1500" i="1" dirty="0"/>
              <a:t> </a:t>
            </a:r>
            <a:r>
              <a:rPr lang="ru-RU" sz="1500" i="1" dirty="0" err="1"/>
              <a:t>і</a:t>
            </a:r>
            <a:r>
              <a:rPr lang="ru-RU" sz="1500" i="1" dirty="0"/>
              <a:t> </a:t>
            </a:r>
            <a:r>
              <a:rPr lang="ru-RU" sz="1500" i="1" dirty="0" err="1"/>
              <a:t>його</a:t>
            </a:r>
            <a:r>
              <a:rPr lang="ru-RU" sz="1500" i="1" dirty="0"/>
              <a:t> </a:t>
            </a:r>
            <a:r>
              <a:rPr lang="ru-RU" sz="1500" i="1" dirty="0" err="1"/>
              <a:t>похідними</a:t>
            </a:r>
            <a:r>
              <a:rPr lang="ru-RU" sz="1500" i="1" dirty="0"/>
              <a:t>, </a:t>
            </a:r>
            <a:r>
              <a:rPr lang="ru-RU" sz="1500" i="1" dirty="0" err="1"/>
              <a:t>нітратами</a:t>
            </a:r>
            <a:r>
              <a:rPr lang="ru-RU" sz="1500" i="1" dirty="0"/>
              <a:t>, </a:t>
            </a:r>
            <a:r>
              <a:rPr lang="ru-RU" sz="1500" i="1" dirty="0" err="1"/>
              <a:t>нітритами</a:t>
            </a:r>
            <a:r>
              <a:rPr lang="ru-RU" sz="1500" i="1" dirty="0"/>
              <a:t>, </a:t>
            </a:r>
            <a:r>
              <a:rPr lang="ru-RU" sz="1500" i="1" dirty="0" err="1"/>
              <a:t>ціанідами</a:t>
            </a:r>
            <a:r>
              <a:rPr lang="ru-RU" sz="1500" i="1" dirty="0"/>
              <a:t>, в тому </a:t>
            </a:r>
            <a:r>
              <a:rPr lang="ru-RU" sz="1500" i="1" dirty="0" err="1"/>
              <a:t>числі</a:t>
            </a:r>
            <a:r>
              <a:rPr lang="ru-RU" sz="1500" i="1" dirty="0"/>
              <a:t> синильною кислотою, оксидом </a:t>
            </a:r>
            <a:r>
              <a:rPr lang="ru-RU" sz="1500" i="1" dirty="0" err="1"/>
              <a:t>вуглецю</a:t>
            </a:r>
            <a:r>
              <a:rPr lang="ru-RU" sz="1500" i="1" dirty="0"/>
              <a:t>(</a:t>
            </a:r>
            <a:r>
              <a:rPr lang="en-US" sz="1500" i="1" dirty="0"/>
              <a:t>II), </a:t>
            </a:r>
            <a:r>
              <a:rPr lang="ru-RU" sz="1500" i="1" dirty="0" err="1"/>
              <a:t>сірководнем</a:t>
            </a:r>
            <a:r>
              <a:rPr lang="ru-RU" sz="1500" i="1" dirty="0"/>
              <a:t>). Широко </a:t>
            </a:r>
            <a:r>
              <a:rPr lang="ru-RU" sz="1500" i="1" dirty="0" err="1"/>
              <a:t>застосовується</a:t>
            </a:r>
            <a:r>
              <a:rPr lang="ru-RU" sz="1500" i="1" dirty="0"/>
              <a:t> як антисептик у </a:t>
            </a:r>
            <a:r>
              <a:rPr lang="ru-RU" sz="1500" i="1" dirty="0" err="1"/>
              <a:t>вигляді</a:t>
            </a:r>
            <a:r>
              <a:rPr lang="ru-RU" sz="1500" i="1" dirty="0"/>
              <a:t> 1-3%-ного спиртового </a:t>
            </a:r>
            <a:r>
              <a:rPr lang="ru-RU" sz="1500" i="1" dirty="0" err="1"/>
              <a:t>розчину</a:t>
            </a:r>
            <a:r>
              <a:rPr lang="ru-RU" sz="1500" i="1" dirty="0"/>
              <a:t> при </a:t>
            </a:r>
            <a:r>
              <a:rPr lang="ru-RU" sz="1500" i="1" dirty="0" err="1"/>
              <a:t>опіках</a:t>
            </a:r>
            <a:r>
              <a:rPr lang="ru-RU" sz="1500" i="1" dirty="0"/>
              <a:t>, </a:t>
            </a:r>
            <a:r>
              <a:rPr lang="ru-RU" sz="1500" i="1" dirty="0" err="1"/>
              <a:t>фолікуліту</a:t>
            </a:r>
            <a:r>
              <a:rPr lang="ru-RU" sz="1500" i="1" dirty="0"/>
              <a:t> та </a:t>
            </a:r>
            <a:r>
              <a:rPr lang="ru-RU" sz="1500" i="1" dirty="0" err="1"/>
              <a:t>ін</a:t>
            </a:r>
            <a:r>
              <a:rPr lang="ru-RU" sz="1500" i="1" dirty="0"/>
              <a:t>. </a:t>
            </a:r>
            <a:r>
              <a:rPr lang="ru-RU" sz="1500" i="1" dirty="0" err="1"/>
              <a:t>Володіє</a:t>
            </a:r>
            <a:r>
              <a:rPr lang="ru-RU" sz="1500" i="1" dirty="0"/>
              <a:t> </a:t>
            </a:r>
            <a:r>
              <a:rPr lang="ru-RU" sz="1500" i="1" dirty="0" err="1"/>
              <a:t>окислювально-відновними</a:t>
            </a:r>
            <a:r>
              <a:rPr lang="ru-RU" sz="1500" i="1" dirty="0"/>
              <a:t> </a:t>
            </a:r>
            <a:r>
              <a:rPr lang="ru-RU" sz="1500" i="1" dirty="0" err="1"/>
              <a:t>властивостями</a:t>
            </a:r>
            <a:r>
              <a:rPr lang="ru-RU" sz="1500" i="1" dirty="0"/>
              <a:t>, в </a:t>
            </a:r>
            <a:r>
              <a:rPr lang="ru-RU" sz="1500" i="1" dirty="0" err="1"/>
              <a:t>організмі</a:t>
            </a:r>
            <a:r>
              <a:rPr lang="ru-RU" sz="1500" i="1" dirty="0"/>
              <a:t> </a:t>
            </a:r>
            <a:r>
              <a:rPr lang="ru-RU" sz="1500" i="1" dirty="0" err="1"/>
              <a:t>може</a:t>
            </a:r>
            <a:r>
              <a:rPr lang="ru-RU" sz="1500" i="1" dirty="0"/>
              <a:t> </a:t>
            </a:r>
            <a:r>
              <a:rPr lang="ru-RU" sz="1500" i="1" dirty="0" err="1"/>
              <a:t>перетворювати</a:t>
            </a:r>
            <a:r>
              <a:rPr lang="ru-RU" sz="1500" i="1" dirty="0"/>
              <a:t> </a:t>
            </a:r>
            <a:r>
              <a:rPr lang="ru-RU" sz="1500" i="1" dirty="0" err="1"/>
              <a:t>гемоглобін</a:t>
            </a:r>
            <a:r>
              <a:rPr lang="ru-RU" sz="1500" i="1" dirty="0"/>
              <a:t> </a:t>
            </a:r>
            <a:r>
              <a:rPr lang="ru-RU" sz="1500" i="1" dirty="0" err="1"/>
              <a:t>в</a:t>
            </a:r>
            <a:r>
              <a:rPr lang="ru-RU" sz="1500" i="1" dirty="0"/>
              <a:t> </a:t>
            </a:r>
            <a:r>
              <a:rPr lang="ru-RU" sz="1500" i="1" dirty="0" err="1"/>
              <a:t>метгемоглобін</a:t>
            </a:r>
            <a:r>
              <a:rPr lang="ru-RU" sz="1500" i="1" dirty="0"/>
              <a:t> </a:t>
            </a:r>
            <a:r>
              <a:rPr lang="ru-RU" sz="1500" i="1" dirty="0" err="1"/>
              <a:t>і</a:t>
            </a:r>
            <a:r>
              <a:rPr lang="ru-RU" sz="1500" i="1" dirty="0"/>
              <a:t> назад. На </a:t>
            </a:r>
            <a:r>
              <a:rPr lang="ru-RU" sz="1500" i="1" dirty="0" err="1"/>
              <a:t>цьому</a:t>
            </a:r>
            <a:r>
              <a:rPr lang="ru-RU" sz="1500" i="1" dirty="0"/>
              <a:t> </a:t>
            </a:r>
            <a:r>
              <a:rPr lang="ru-RU" sz="1500" i="1" dirty="0" err="1"/>
              <a:t>засноване</a:t>
            </a:r>
            <a:r>
              <a:rPr lang="ru-RU" sz="1500" i="1" dirty="0"/>
              <a:t> </a:t>
            </a:r>
            <a:r>
              <a:rPr lang="ru-RU" sz="1500" i="1" dirty="0" err="1"/>
              <a:t>застосування</a:t>
            </a:r>
            <a:r>
              <a:rPr lang="ru-RU" sz="1500" i="1" dirty="0"/>
              <a:t> метиленового </a:t>
            </a:r>
            <a:r>
              <a:rPr lang="ru-RU" sz="1500" i="1" dirty="0" err="1"/>
              <a:t>синього</a:t>
            </a:r>
            <a:r>
              <a:rPr lang="ru-RU" sz="1500" i="1" dirty="0"/>
              <a:t> в </a:t>
            </a:r>
            <a:r>
              <a:rPr lang="ru-RU" sz="1500" i="1" dirty="0" err="1"/>
              <a:t>якості</a:t>
            </a:r>
            <a:r>
              <a:rPr lang="ru-RU" sz="1500" i="1" dirty="0"/>
              <a:t> антидоту при </a:t>
            </a:r>
            <a:r>
              <a:rPr lang="ru-RU" sz="1500" i="1" dirty="0" err="1"/>
              <a:t>отруєнні</a:t>
            </a:r>
            <a:r>
              <a:rPr lang="ru-RU" sz="1500" i="1" dirty="0"/>
              <a:t> </a:t>
            </a:r>
            <a:r>
              <a:rPr lang="ru-RU" sz="1500" i="1" dirty="0" err="1"/>
              <a:t>зазначеними</a:t>
            </a:r>
            <a:r>
              <a:rPr lang="ru-RU" sz="1500" i="1" dirty="0"/>
              <a:t> </a:t>
            </a:r>
            <a:r>
              <a:rPr lang="ru-RU" sz="1500" i="1" dirty="0" err="1"/>
              <a:t>вище</a:t>
            </a:r>
            <a:r>
              <a:rPr lang="ru-RU" sz="1500" i="1" dirty="0"/>
              <a:t> </a:t>
            </a:r>
            <a:r>
              <a:rPr lang="ru-RU" sz="1500" i="1" dirty="0" err="1"/>
              <a:t>отруйними</a:t>
            </a:r>
            <a:r>
              <a:rPr lang="ru-RU" sz="1500" i="1" dirty="0"/>
              <a:t> </a:t>
            </a:r>
            <a:r>
              <a:rPr lang="ru-RU" sz="1500" i="1" dirty="0" err="1"/>
              <a:t>речовинами</a:t>
            </a:r>
            <a:r>
              <a:rPr lang="ru-RU" sz="1500" i="1" dirty="0"/>
              <a:t>. У </a:t>
            </a:r>
            <a:r>
              <a:rPr lang="ru-RU" sz="1500" i="1" dirty="0" err="1"/>
              <a:t>малих</a:t>
            </a:r>
            <a:r>
              <a:rPr lang="ru-RU" sz="1500" i="1" dirty="0"/>
              <a:t> дозах </a:t>
            </a:r>
            <a:r>
              <a:rPr lang="ru-RU" sz="1500" i="1" dirty="0" err="1"/>
              <a:t>метиловий</a:t>
            </a:r>
            <a:r>
              <a:rPr lang="ru-RU" sz="1500" i="1" dirty="0"/>
              <a:t> </a:t>
            </a:r>
            <a:r>
              <a:rPr lang="ru-RU" sz="1500" i="1" dirty="0" err="1"/>
              <a:t>синій</a:t>
            </a:r>
            <a:r>
              <a:rPr lang="ru-RU" sz="1500" i="1" dirty="0"/>
              <a:t> антидот </a:t>
            </a:r>
            <a:r>
              <a:rPr lang="ru-RU" sz="1500" i="1" dirty="0" err="1"/>
              <a:t>відновлює</a:t>
            </a:r>
            <a:r>
              <a:rPr lang="ru-RU" sz="1500" i="1" dirty="0"/>
              <a:t> </a:t>
            </a:r>
            <a:r>
              <a:rPr lang="ru-RU" sz="1500" i="1" dirty="0" err="1"/>
              <a:t>порушену</a:t>
            </a:r>
            <a:r>
              <a:rPr lang="ru-RU" sz="1500" i="1" dirty="0"/>
              <a:t> </a:t>
            </a:r>
            <a:r>
              <a:rPr lang="ru-RU" sz="1500" i="1" dirty="0" err="1"/>
              <a:t>дихальну</a:t>
            </a:r>
            <a:r>
              <a:rPr lang="ru-RU" sz="1500" i="1" dirty="0"/>
              <a:t> </a:t>
            </a:r>
            <a:r>
              <a:rPr lang="ru-RU" sz="1500" i="1" dirty="0" err="1"/>
              <a:t>функцію</a:t>
            </a:r>
            <a:r>
              <a:rPr lang="ru-RU" sz="1500" i="1" dirty="0"/>
              <a:t> тканин, </a:t>
            </a:r>
            <a:r>
              <a:rPr lang="ru-RU" sz="1500" i="1" dirty="0" err="1"/>
              <a:t>відіграє</a:t>
            </a:r>
            <a:r>
              <a:rPr lang="ru-RU" sz="1500" i="1" dirty="0"/>
              <a:t> роль </a:t>
            </a:r>
            <a:r>
              <a:rPr lang="ru-RU" sz="1500" i="1" dirty="0" err="1"/>
              <a:t>каталізатора</a:t>
            </a:r>
            <a:r>
              <a:rPr lang="ru-RU" sz="1500" i="1" dirty="0"/>
              <a:t> при </a:t>
            </a:r>
            <a:r>
              <a:rPr lang="ru-RU" sz="1500" i="1" dirty="0" err="1"/>
              <a:t>перетворенні</a:t>
            </a:r>
            <a:r>
              <a:rPr lang="ru-RU" sz="1500" i="1" dirty="0"/>
              <a:t> </a:t>
            </a:r>
            <a:r>
              <a:rPr lang="ru-RU" sz="1500" i="1" dirty="0" err="1"/>
              <a:t>метгемоглобіну</a:t>
            </a:r>
            <a:r>
              <a:rPr lang="ru-RU" sz="1500" i="1" dirty="0"/>
              <a:t> в </a:t>
            </a:r>
            <a:r>
              <a:rPr lang="ru-RU" sz="1500" i="1" dirty="0" err="1"/>
              <a:t>гемоглобін</a:t>
            </a:r>
            <a:r>
              <a:rPr lang="ru-RU" sz="1500" i="1" dirty="0"/>
              <a:t>, </a:t>
            </a:r>
            <a:r>
              <a:rPr lang="ru-RU" sz="1500" i="1" dirty="0" err="1"/>
              <a:t>послаблює</a:t>
            </a:r>
            <a:r>
              <a:rPr lang="ru-RU" sz="1500" i="1" dirty="0"/>
              <a:t> </a:t>
            </a:r>
            <a:r>
              <a:rPr lang="ru-RU" sz="1500" i="1" dirty="0" err="1"/>
              <a:t>утворення</a:t>
            </a:r>
            <a:r>
              <a:rPr lang="ru-RU" sz="1500" i="1" dirty="0"/>
              <a:t> </a:t>
            </a:r>
            <a:r>
              <a:rPr lang="ru-RU" sz="1500" i="1" dirty="0" err="1"/>
              <a:t>тиреотропного</a:t>
            </a:r>
            <a:r>
              <a:rPr lang="ru-RU" sz="1500" i="1" dirty="0"/>
              <a:t> гормону (</a:t>
            </a:r>
            <a:r>
              <a:rPr lang="ru-RU" sz="1500" i="1" dirty="0" err="1"/>
              <a:t>що</a:t>
            </a:r>
            <a:r>
              <a:rPr lang="ru-RU" sz="1500" i="1" dirty="0"/>
              <a:t> </a:t>
            </a:r>
            <a:r>
              <a:rPr lang="ru-RU" sz="1500" i="1" dirty="0" err="1"/>
              <a:t>викликає</a:t>
            </a:r>
            <a:r>
              <a:rPr lang="ru-RU" sz="1500" i="1" dirty="0"/>
              <a:t> </a:t>
            </a:r>
            <a:r>
              <a:rPr lang="ru-RU" sz="1500" i="1" dirty="0" err="1"/>
              <a:t>каліцтва</a:t>
            </a:r>
            <a:r>
              <a:rPr lang="ru-RU" sz="1500" i="1" dirty="0"/>
              <a:t> </a:t>
            </a:r>
            <a:r>
              <a:rPr lang="ru-RU" sz="1500" i="1" dirty="0" err="1"/>
              <a:t>організмів</a:t>
            </a:r>
            <a:r>
              <a:rPr lang="ru-RU" sz="1500" i="1" dirty="0"/>
              <a:t>) </a:t>
            </a:r>
            <a:r>
              <a:rPr lang="ru-RU" sz="1500" i="1" dirty="0" err="1"/>
              <a:t>гіпофіза</a:t>
            </a:r>
            <a:r>
              <a:rPr lang="ru-RU" sz="1500" i="1" dirty="0"/>
              <a:t>. </a:t>
            </a:r>
            <a:r>
              <a:rPr lang="ru-RU" sz="1500" i="1" dirty="0" err="1"/>
              <a:t>Метиленовий</a:t>
            </a:r>
            <a:r>
              <a:rPr lang="ru-RU" sz="1500" i="1" dirty="0"/>
              <a:t> </a:t>
            </a:r>
            <a:r>
              <a:rPr lang="ru-RU" sz="1500" i="1" dirty="0" err="1"/>
              <a:t>синій</a:t>
            </a:r>
            <a:r>
              <a:rPr lang="ru-RU" sz="1500" i="1" dirty="0"/>
              <a:t> антидот у великих дозах - </a:t>
            </a:r>
            <a:r>
              <a:rPr lang="ru-RU" sz="1500" i="1" dirty="0" err="1"/>
              <a:t>гемолітична</a:t>
            </a:r>
            <a:r>
              <a:rPr lang="ru-RU" sz="1500" i="1" dirty="0"/>
              <a:t> («</a:t>
            </a:r>
            <a:r>
              <a:rPr lang="ru-RU" sz="1500" i="1" dirty="0" err="1"/>
              <a:t>кров'яна</a:t>
            </a:r>
            <a:r>
              <a:rPr lang="ru-RU" sz="1500" i="1" dirty="0"/>
              <a:t>») </a:t>
            </a:r>
            <a:r>
              <a:rPr lang="ru-RU" sz="1500" i="1" dirty="0" err="1"/>
              <a:t>отрута</a:t>
            </a:r>
            <a:r>
              <a:rPr lang="ru-RU" sz="1500" i="1" dirty="0"/>
              <a:t>. </a:t>
            </a:r>
          </a:p>
          <a:p>
            <a:pPr algn="just"/>
            <a:r>
              <a:rPr lang="ru-RU" sz="1500" i="1" dirty="0" err="1"/>
              <a:t>Атропін</a:t>
            </a:r>
            <a:r>
              <a:rPr lang="ru-RU" sz="1500" i="1" dirty="0"/>
              <a:t> та </a:t>
            </a:r>
            <a:r>
              <a:rPr lang="ru-RU" sz="1500" i="1" dirty="0" err="1"/>
              <a:t>деякі</a:t>
            </a:r>
            <a:r>
              <a:rPr lang="ru-RU" sz="1500" i="1" dirty="0"/>
              <a:t> </a:t>
            </a:r>
            <a:r>
              <a:rPr lang="ru-RU" sz="1500" i="1" dirty="0" err="1"/>
              <a:t>похідні</a:t>
            </a:r>
            <a:r>
              <a:rPr lang="ru-RU" sz="1500" i="1" dirty="0"/>
              <a:t> </a:t>
            </a:r>
            <a:r>
              <a:rPr lang="ru-RU" sz="1500" i="1" dirty="0" err="1"/>
              <a:t>гідроксиламіну</a:t>
            </a:r>
            <a:r>
              <a:rPr lang="ru-RU" sz="1500" i="1" dirty="0"/>
              <a:t> </a:t>
            </a:r>
            <a:r>
              <a:rPr lang="en-US" sz="1500" i="1" dirty="0"/>
              <a:t>NH2OH </a:t>
            </a:r>
            <a:r>
              <a:rPr lang="ru-RU" sz="1500" i="1" dirty="0" err="1"/>
              <a:t>є</a:t>
            </a:r>
            <a:r>
              <a:rPr lang="ru-RU" sz="1500" i="1" dirty="0"/>
              <a:t> антидотами </a:t>
            </a:r>
            <a:r>
              <a:rPr lang="ru-RU" sz="1500" i="1" dirty="0" err="1"/>
              <a:t>проти</a:t>
            </a:r>
            <a:r>
              <a:rPr lang="ru-RU" sz="1500" i="1" dirty="0"/>
              <a:t> </a:t>
            </a:r>
            <a:r>
              <a:rPr lang="ru-RU" sz="1500" i="1" dirty="0" err="1"/>
              <a:t>отруйних</a:t>
            </a:r>
            <a:r>
              <a:rPr lang="ru-RU" sz="1500" i="1" dirty="0"/>
              <a:t> ФОС. </a:t>
            </a:r>
            <a:r>
              <a:rPr lang="ru-RU" sz="1500" i="1" dirty="0" err="1"/>
              <a:t>Останні</a:t>
            </a:r>
            <a:r>
              <a:rPr lang="ru-RU" sz="1500" i="1" dirty="0"/>
              <a:t> </a:t>
            </a:r>
            <a:r>
              <a:rPr lang="ru-RU" sz="1500" i="1" dirty="0" err="1"/>
              <a:t>придушують</a:t>
            </a:r>
            <a:r>
              <a:rPr lang="ru-RU" sz="1500" i="1" dirty="0"/>
              <a:t> фермент </a:t>
            </a:r>
            <a:r>
              <a:rPr lang="ru-RU" sz="1500" i="1" dirty="0" err="1"/>
              <a:t>холінестеразу</a:t>
            </a:r>
            <a:r>
              <a:rPr lang="ru-RU" sz="1500" i="1" dirty="0"/>
              <a:t>, </a:t>
            </a:r>
            <a:r>
              <a:rPr lang="ru-RU" sz="1500" i="1" dirty="0" err="1"/>
              <a:t>регулюючу</a:t>
            </a:r>
            <a:r>
              <a:rPr lang="ru-RU" sz="1500" i="1" dirty="0"/>
              <a:t> </a:t>
            </a:r>
            <a:r>
              <a:rPr lang="ru-RU" sz="1500" i="1" dirty="0" err="1"/>
              <a:t>вміст</a:t>
            </a:r>
            <a:r>
              <a:rPr lang="ru-RU" sz="1500" i="1" dirty="0"/>
              <a:t> </a:t>
            </a:r>
            <a:r>
              <a:rPr lang="ru-RU" sz="1500" i="1" dirty="0" err="1"/>
              <a:t>ацетилхоліну</a:t>
            </a:r>
            <a:r>
              <a:rPr lang="ru-RU" sz="1500" i="1" dirty="0"/>
              <a:t>, </a:t>
            </a:r>
            <a:r>
              <a:rPr lang="ru-RU" sz="1500" i="1" dirty="0" err="1"/>
              <a:t>який</a:t>
            </a:r>
            <a:r>
              <a:rPr lang="ru-RU" sz="1500" i="1" dirty="0"/>
              <a:t>, </a:t>
            </a:r>
            <a:r>
              <a:rPr lang="ru-RU" sz="1500" i="1" dirty="0" err="1"/>
              <a:t>накопичуючись</a:t>
            </a:r>
            <a:r>
              <a:rPr lang="ru-RU" sz="1500" i="1" dirty="0"/>
              <a:t> в </a:t>
            </a:r>
            <a:r>
              <a:rPr lang="ru-RU" sz="1500" i="1" dirty="0" err="1"/>
              <a:t>організмі</a:t>
            </a:r>
            <a:r>
              <a:rPr lang="ru-RU" sz="1500" i="1" dirty="0"/>
              <a:t>, </a:t>
            </a:r>
            <a:r>
              <a:rPr lang="ru-RU" sz="1500" i="1" dirty="0" err="1"/>
              <a:t>призводить</a:t>
            </a:r>
            <a:r>
              <a:rPr lang="ru-RU" sz="1500" i="1" dirty="0"/>
              <a:t> до </a:t>
            </a:r>
            <a:r>
              <a:rPr lang="ru-RU" sz="1500" i="1" dirty="0" err="1"/>
              <a:t>отруєння</a:t>
            </a:r>
            <a:r>
              <a:rPr lang="ru-RU" sz="1500" i="1" dirty="0"/>
              <a:t>. </a:t>
            </a:r>
            <a:r>
              <a:rPr lang="ru-RU" sz="1500" i="1" dirty="0" err="1"/>
              <a:t>Ацетилхолін</a:t>
            </a:r>
            <a:r>
              <a:rPr lang="ru-RU" sz="1500" i="1" dirty="0"/>
              <a:t> </a:t>
            </a:r>
            <a:r>
              <a:rPr lang="ru-RU" sz="1500" i="1" dirty="0" err="1"/>
              <a:t>грає</a:t>
            </a:r>
            <a:r>
              <a:rPr lang="ru-RU" sz="1500" i="1" dirty="0"/>
              <a:t> </a:t>
            </a:r>
            <a:r>
              <a:rPr lang="ru-RU" sz="1500" i="1" dirty="0" err="1"/>
              <a:t>важливу</a:t>
            </a:r>
            <a:r>
              <a:rPr lang="ru-RU" sz="1500" i="1" dirty="0"/>
              <a:t> роль в </a:t>
            </a:r>
            <a:r>
              <a:rPr lang="ru-RU" sz="1500" i="1" dirty="0" err="1"/>
              <a:t>процесі</a:t>
            </a:r>
            <a:r>
              <a:rPr lang="ru-RU" sz="1500" i="1" dirty="0"/>
              <a:t> </a:t>
            </a:r>
            <a:r>
              <a:rPr lang="ru-RU" sz="1500" i="1" dirty="0" err="1"/>
              <a:t>нервової</a:t>
            </a:r>
            <a:r>
              <a:rPr lang="ru-RU" sz="1500" i="1" dirty="0"/>
              <a:t> </a:t>
            </a:r>
            <a:r>
              <a:rPr lang="ru-RU" sz="1500" i="1" dirty="0" err="1"/>
              <a:t>діяльності</a:t>
            </a:r>
            <a:r>
              <a:rPr lang="ru-RU" sz="1500" i="1" dirty="0"/>
              <a:t> </a:t>
            </a:r>
            <a:r>
              <a:rPr lang="ru-RU" sz="1500" i="1" dirty="0" err="1"/>
              <a:t>людини</a:t>
            </a:r>
            <a:r>
              <a:rPr lang="ru-RU" sz="1500" i="1" dirty="0"/>
              <a:t> </a:t>
            </a:r>
            <a:r>
              <a:rPr lang="ru-RU" sz="1500" i="1" dirty="0" err="1"/>
              <a:t>і</a:t>
            </a:r>
            <a:r>
              <a:rPr lang="ru-RU" sz="1500" i="1" dirty="0"/>
              <a:t> </a:t>
            </a:r>
            <a:r>
              <a:rPr lang="ru-RU" sz="1500" i="1" dirty="0" err="1"/>
              <a:t>тварин</a:t>
            </a:r>
            <a:r>
              <a:rPr lang="ru-RU" sz="1500" i="1" dirty="0"/>
              <a:t>, будучи передатчиком (</a:t>
            </a:r>
            <a:r>
              <a:rPr lang="ru-RU" sz="1500" i="1" dirty="0" err="1"/>
              <a:t>медіатором</a:t>
            </a:r>
            <a:r>
              <a:rPr lang="ru-RU" sz="1500" i="1" dirty="0"/>
              <a:t>) </a:t>
            </a:r>
            <a:r>
              <a:rPr lang="ru-RU" sz="1500" i="1" dirty="0" err="1"/>
              <a:t>нервових</a:t>
            </a:r>
            <a:r>
              <a:rPr lang="ru-RU" sz="1500" i="1" dirty="0"/>
              <a:t> </a:t>
            </a:r>
            <a:r>
              <a:rPr lang="ru-RU" sz="1500" i="1" dirty="0" err="1"/>
              <a:t>імпульсів</a:t>
            </a:r>
            <a:r>
              <a:rPr lang="ru-RU" sz="1500" i="1" dirty="0"/>
              <a:t>. </a:t>
            </a:r>
            <a:r>
              <a:rPr lang="ru-RU" sz="1500" i="1" dirty="0" err="1"/>
              <a:t>Дія</a:t>
            </a:r>
            <a:r>
              <a:rPr lang="ru-RU" sz="1500" i="1" dirty="0"/>
              <a:t> </a:t>
            </a:r>
            <a:r>
              <a:rPr lang="ru-RU" sz="1500" i="1" dirty="0" err="1"/>
              <a:t>похідних</a:t>
            </a:r>
            <a:r>
              <a:rPr lang="ru-RU" sz="1500" i="1" dirty="0"/>
              <a:t> </a:t>
            </a:r>
            <a:r>
              <a:rPr lang="ru-RU" sz="1500" i="1" dirty="0" err="1"/>
              <a:t>гідроксиламіну</a:t>
            </a:r>
            <a:r>
              <a:rPr lang="ru-RU" sz="1500" i="1" dirty="0"/>
              <a:t> </a:t>
            </a:r>
            <a:r>
              <a:rPr lang="ru-RU" sz="1500" i="1" dirty="0" err="1"/>
              <a:t>і</a:t>
            </a:r>
            <a:r>
              <a:rPr lang="ru-RU" sz="1500" i="1" dirty="0"/>
              <a:t> </a:t>
            </a:r>
            <a:r>
              <a:rPr lang="ru-RU" sz="1500" i="1" dirty="0" err="1"/>
              <a:t>йому</a:t>
            </a:r>
            <a:r>
              <a:rPr lang="ru-RU" sz="1500" i="1" dirty="0"/>
              <a:t> </a:t>
            </a:r>
            <a:r>
              <a:rPr lang="ru-RU" sz="1500" i="1" dirty="0" err="1"/>
              <a:t>подібних</a:t>
            </a:r>
            <a:r>
              <a:rPr lang="ru-RU" sz="1500" i="1" dirty="0"/>
              <a:t> </a:t>
            </a:r>
            <a:r>
              <a:rPr lang="ru-RU" sz="1500" i="1" dirty="0" err="1"/>
              <a:t>речовин</a:t>
            </a:r>
            <a:r>
              <a:rPr lang="ru-RU" sz="1500" i="1" dirty="0"/>
              <a:t> </a:t>
            </a:r>
            <a:r>
              <a:rPr lang="ru-RU" sz="1500" i="1" dirty="0" err="1"/>
              <a:t>виражається</a:t>
            </a:r>
            <a:r>
              <a:rPr lang="ru-RU" sz="1500" i="1" dirty="0"/>
              <a:t> в основному у </a:t>
            </a:r>
            <a:r>
              <a:rPr lang="ru-RU" sz="1500" i="1" dirty="0" err="1"/>
              <a:t>відновленні</a:t>
            </a:r>
            <a:r>
              <a:rPr lang="ru-RU" sz="1500" i="1" dirty="0"/>
              <a:t> </a:t>
            </a:r>
            <a:r>
              <a:rPr lang="ru-RU" sz="1500" i="1" dirty="0" err="1"/>
              <a:t>активності</a:t>
            </a:r>
            <a:r>
              <a:rPr lang="ru-RU" sz="1500" i="1" dirty="0"/>
              <a:t> </a:t>
            </a:r>
            <a:r>
              <a:rPr lang="ru-RU" sz="1500" i="1" dirty="0" err="1"/>
              <a:t>самої</a:t>
            </a:r>
            <a:r>
              <a:rPr lang="ru-RU" sz="1500" i="1" dirty="0"/>
              <a:t> </a:t>
            </a:r>
            <a:r>
              <a:rPr lang="ru-RU" sz="1500" i="1" dirty="0" err="1"/>
              <a:t>холінестерази</a:t>
            </a:r>
            <a:r>
              <a:rPr lang="ru-RU" sz="1500" i="1" dirty="0"/>
              <a:t>. </a:t>
            </a:r>
            <a:endParaRPr lang="ru-RU" sz="1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Вітамін</a:t>
            </a:r>
            <a:r>
              <a:rPr lang="ru-RU" i="1" dirty="0"/>
              <a:t> В6 (</a:t>
            </a:r>
            <a:r>
              <a:rPr lang="ru-RU" i="1" dirty="0" err="1"/>
              <a:t>пірідоксол</a:t>
            </a:r>
            <a:r>
              <a:rPr lang="ru-RU" i="1" dirty="0"/>
              <a:t>) </a:t>
            </a:r>
            <a:r>
              <a:rPr lang="ru-RU" i="1" dirty="0" err="1"/>
              <a:t>є</a:t>
            </a:r>
            <a:r>
              <a:rPr lang="ru-RU" i="1" dirty="0"/>
              <a:t> антидотом </a:t>
            </a:r>
            <a:r>
              <a:rPr lang="ru-RU" i="1" dirty="0" err="1"/>
              <a:t>тубазіда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фтивазида</a:t>
            </a:r>
            <a:r>
              <a:rPr lang="ru-RU" i="1" dirty="0"/>
              <a:t> (</a:t>
            </a:r>
            <a:r>
              <a:rPr lang="ru-RU" i="1" dirty="0" err="1"/>
              <a:t>останній</a:t>
            </a:r>
            <a:r>
              <a:rPr lang="ru-RU" i="1" dirty="0"/>
              <a:t> за </a:t>
            </a:r>
            <a:r>
              <a:rPr lang="ru-RU" i="1" dirty="0" err="1"/>
              <a:t>хімеотерапевтичній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близький</a:t>
            </a:r>
            <a:r>
              <a:rPr lang="ru-RU" i="1" dirty="0"/>
              <a:t> до </a:t>
            </a:r>
            <a:r>
              <a:rPr lang="ru-RU" i="1" dirty="0" err="1"/>
              <a:t>тубазіда</a:t>
            </a:r>
            <a:r>
              <a:rPr lang="ru-RU" i="1" dirty="0"/>
              <a:t>, </a:t>
            </a:r>
            <a:r>
              <a:rPr lang="ru-RU" i="1" dirty="0" err="1"/>
              <a:t>але</a:t>
            </a:r>
            <a:r>
              <a:rPr lang="ru-RU" i="1" dirty="0"/>
              <a:t> </a:t>
            </a:r>
            <a:r>
              <a:rPr lang="ru-RU" i="1" dirty="0" err="1"/>
              <a:t>менш</a:t>
            </a:r>
            <a:r>
              <a:rPr lang="ru-RU" i="1" dirty="0"/>
              <a:t> </a:t>
            </a:r>
            <a:r>
              <a:rPr lang="ru-RU" i="1" dirty="0" err="1"/>
              <a:t>токсичний</a:t>
            </a:r>
            <a:r>
              <a:rPr lang="ru-RU" i="1" dirty="0"/>
              <a:t>). </a:t>
            </a:r>
            <a:r>
              <a:rPr lang="ru-RU" i="1" dirty="0" err="1"/>
              <a:t>Вітамін</a:t>
            </a:r>
            <a:r>
              <a:rPr lang="ru-RU" i="1" dirty="0"/>
              <a:t> В6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антидотом </a:t>
            </a:r>
            <a:r>
              <a:rPr lang="ru-RU" i="1" dirty="0" err="1"/>
              <a:t>пара-аміносаліцилової</a:t>
            </a:r>
            <a:r>
              <a:rPr lang="ru-RU" i="1" dirty="0"/>
              <a:t> </a:t>
            </a:r>
            <a:r>
              <a:rPr lang="ru-RU" i="1" dirty="0" err="1"/>
              <a:t>кислоти</a:t>
            </a:r>
            <a:r>
              <a:rPr lang="ru-RU" i="1" dirty="0"/>
              <a:t> (ПАСК), </a:t>
            </a:r>
            <a:r>
              <a:rPr lang="ru-RU" i="1" dirty="0" err="1"/>
              <a:t>застосовуваної</a:t>
            </a:r>
            <a:r>
              <a:rPr lang="ru-RU" i="1" dirty="0"/>
              <a:t> при </a:t>
            </a:r>
            <a:r>
              <a:rPr lang="ru-RU" i="1" dirty="0" err="1"/>
              <a:t>лікуванні</a:t>
            </a:r>
            <a:r>
              <a:rPr lang="ru-RU" i="1" dirty="0"/>
              <a:t> </a:t>
            </a:r>
            <a:r>
              <a:rPr lang="ru-RU" i="1" dirty="0" err="1"/>
              <a:t>туберкульозу</a:t>
            </a:r>
            <a:r>
              <a:rPr lang="ru-RU" i="1" dirty="0"/>
              <a:t>. </a:t>
            </a:r>
            <a:r>
              <a:rPr lang="ru-RU" i="1" dirty="0" err="1"/>
              <a:t>Вітамін</a:t>
            </a:r>
            <a:r>
              <a:rPr lang="ru-RU" i="1" dirty="0"/>
              <a:t> В6 </a:t>
            </a:r>
            <a:r>
              <a:rPr lang="ru-RU" i="1" dirty="0" err="1"/>
              <a:t>володіє</a:t>
            </a:r>
            <a:r>
              <a:rPr lang="ru-RU" i="1" dirty="0"/>
              <a:t> </a:t>
            </a:r>
            <a:r>
              <a:rPr lang="ru-RU" i="1" dirty="0" err="1"/>
              <a:t>високою</a:t>
            </a:r>
            <a:r>
              <a:rPr lang="ru-RU" i="1" dirty="0"/>
              <a:t> </a:t>
            </a:r>
            <a:r>
              <a:rPr lang="ru-RU" i="1" dirty="0" err="1"/>
              <a:t>бактеріологічною</a:t>
            </a:r>
            <a:r>
              <a:rPr lang="ru-RU" i="1" dirty="0"/>
              <a:t> </a:t>
            </a:r>
            <a:r>
              <a:rPr lang="ru-RU" i="1" dirty="0" err="1"/>
              <a:t>активністю</a:t>
            </a:r>
            <a:r>
              <a:rPr lang="ru-RU" i="1" dirty="0"/>
              <a:t> по </a:t>
            </a:r>
            <a:r>
              <a:rPr lang="ru-RU" i="1" dirty="0" err="1"/>
              <a:t>відношенню</a:t>
            </a:r>
            <a:r>
              <a:rPr lang="ru-RU" i="1" dirty="0"/>
              <a:t> до </a:t>
            </a:r>
            <a:r>
              <a:rPr lang="ru-RU" i="1" dirty="0" err="1"/>
              <a:t>бактерій</a:t>
            </a:r>
            <a:r>
              <a:rPr lang="ru-RU" i="1" dirty="0"/>
              <a:t> </a:t>
            </a:r>
            <a:r>
              <a:rPr lang="ru-RU" i="1" dirty="0" err="1"/>
              <a:t>туберкульозу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перший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похідних</a:t>
            </a:r>
            <a:r>
              <a:rPr lang="ru-RU" i="1" dirty="0"/>
              <a:t> </a:t>
            </a:r>
            <a:r>
              <a:rPr lang="ru-RU" i="1" dirty="0" err="1"/>
              <a:t>ізонікотинової</a:t>
            </a:r>
            <a:r>
              <a:rPr lang="ru-RU" i="1" dirty="0"/>
              <a:t> </a:t>
            </a:r>
            <a:r>
              <a:rPr lang="ru-RU" i="1" dirty="0" err="1"/>
              <a:t>кислоти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знайшов</a:t>
            </a:r>
            <a:r>
              <a:rPr lang="ru-RU" i="1" dirty="0"/>
              <a:t> </a:t>
            </a:r>
            <a:r>
              <a:rPr lang="ru-RU" i="1" dirty="0" err="1"/>
              <a:t>застосування</a:t>
            </a:r>
            <a:r>
              <a:rPr lang="ru-RU" i="1" dirty="0"/>
              <a:t> як </a:t>
            </a:r>
            <a:r>
              <a:rPr lang="ru-RU" i="1" dirty="0" err="1"/>
              <a:t>протитуберкульозний</a:t>
            </a:r>
            <a:r>
              <a:rPr lang="ru-RU" i="1" dirty="0"/>
              <a:t> </a:t>
            </a:r>
            <a:r>
              <a:rPr lang="ru-RU" i="1" dirty="0" err="1"/>
              <a:t>засіб</a:t>
            </a:r>
            <a:r>
              <a:rPr lang="ru-RU" i="1" dirty="0"/>
              <a:t>. На </a:t>
            </a:r>
            <a:r>
              <a:rPr lang="ru-RU" i="1" dirty="0" err="1"/>
              <a:t>виробництві</a:t>
            </a:r>
            <a:r>
              <a:rPr lang="ru-RU" i="1" dirty="0"/>
              <a:t> </a:t>
            </a:r>
            <a:r>
              <a:rPr lang="ru-RU" i="1" dirty="0" err="1"/>
              <a:t>вітамін</a:t>
            </a:r>
            <a:r>
              <a:rPr lang="ru-RU" i="1" dirty="0"/>
              <a:t> В6 </a:t>
            </a:r>
            <a:r>
              <a:rPr lang="ru-RU" i="1" dirty="0" err="1"/>
              <a:t>викликав</a:t>
            </a:r>
            <a:r>
              <a:rPr lang="ru-RU" i="1" dirty="0"/>
              <a:t> </a:t>
            </a:r>
            <a:r>
              <a:rPr lang="ru-RU" i="1" dirty="0" err="1"/>
              <a:t>контактні</a:t>
            </a:r>
            <a:r>
              <a:rPr lang="ru-RU" i="1" dirty="0"/>
              <a:t> </a:t>
            </a:r>
            <a:r>
              <a:rPr lang="ru-RU" i="1" dirty="0" err="1"/>
              <a:t>дерматити</a:t>
            </a:r>
            <a:r>
              <a:rPr lang="ru-RU" i="1" dirty="0"/>
              <a:t> (</a:t>
            </a:r>
            <a:r>
              <a:rPr lang="ru-RU" i="1" dirty="0" err="1"/>
              <a:t>шкірні</a:t>
            </a:r>
            <a:r>
              <a:rPr lang="ru-RU" i="1" dirty="0"/>
              <a:t> </a:t>
            </a:r>
            <a:r>
              <a:rPr lang="ru-RU" i="1" dirty="0" err="1"/>
              <a:t>захворювання</a:t>
            </a:r>
            <a:r>
              <a:rPr lang="ru-RU" i="1" dirty="0"/>
              <a:t>)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сенсібілізацію</a:t>
            </a:r>
            <a:r>
              <a:rPr lang="ru-RU" i="1" dirty="0"/>
              <a:t> </a:t>
            </a:r>
            <a:r>
              <a:rPr lang="ru-RU" i="1" dirty="0" err="1"/>
              <a:t>шкіри</a:t>
            </a:r>
            <a:r>
              <a:rPr lang="ru-RU" i="1" dirty="0"/>
              <a:t> (</a:t>
            </a:r>
            <a:r>
              <a:rPr lang="ru-RU" i="1" dirty="0" err="1"/>
              <a:t>підвищення</a:t>
            </a:r>
            <a:r>
              <a:rPr lang="ru-RU" i="1" dirty="0"/>
              <a:t> </a:t>
            </a:r>
            <a:r>
              <a:rPr lang="ru-RU" i="1" dirty="0" err="1"/>
              <a:t>чутливості</a:t>
            </a:r>
            <a:r>
              <a:rPr lang="ru-RU" i="1" dirty="0"/>
              <a:t> до </a:t>
            </a:r>
            <a:r>
              <a:rPr lang="ru-RU" i="1" dirty="0" err="1"/>
              <a:t>шкідливих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). </a:t>
            </a:r>
          </a:p>
          <a:p>
            <a:r>
              <a:rPr lang="ru-RU" i="1" dirty="0" err="1"/>
              <a:t>Ліпоєва</a:t>
            </a:r>
            <a:r>
              <a:rPr lang="ru-RU" i="1" dirty="0"/>
              <a:t> кислота - антидот </a:t>
            </a:r>
            <a:r>
              <a:rPr lang="ru-RU" i="1" dirty="0" err="1"/>
              <a:t>отрути</a:t>
            </a:r>
            <a:r>
              <a:rPr lang="ru-RU" i="1" dirty="0"/>
              <a:t> </a:t>
            </a:r>
            <a:r>
              <a:rPr lang="ru-RU" i="1" dirty="0" err="1"/>
              <a:t>блідої</a:t>
            </a:r>
            <a:r>
              <a:rPr lang="ru-RU" i="1" dirty="0"/>
              <a:t> поганки. </a:t>
            </a:r>
            <a:r>
              <a:rPr lang="ru-RU" i="1" dirty="0" err="1"/>
              <a:t>Відіграє</a:t>
            </a:r>
            <a:r>
              <a:rPr lang="ru-RU" i="1" dirty="0"/>
              <a:t> </a:t>
            </a:r>
            <a:r>
              <a:rPr lang="ru-RU" i="1" dirty="0" err="1"/>
              <a:t>важливу</a:t>
            </a:r>
            <a:r>
              <a:rPr lang="ru-RU" i="1" dirty="0"/>
              <a:t> роль в </a:t>
            </a:r>
            <a:r>
              <a:rPr lang="ru-RU" i="1" dirty="0" err="1"/>
              <a:t>біохімічних</a:t>
            </a:r>
            <a:r>
              <a:rPr lang="ru-RU" i="1" dirty="0"/>
              <a:t> </a:t>
            </a:r>
            <a:r>
              <a:rPr lang="ru-RU" i="1" dirty="0" err="1"/>
              <a:t>перетвореннях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протікають</a:t>
            </a:r>
            <a:r>
              <a:rPr lang="ru-RU" i="1" dirty="0"/>
              <a:t>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живій</a:t>
            </a:r>
            <a:r>
              <a:rPr lang="ru-RU" i="1" dirty="0"/>
              <a:t> </a:t>
            </a:r>
            <a:r>
              <a:rPr lang="ru-RU" i="1" dirty="0" err="1"/>
              <a:t>клітині</a:t>
            </a:r>
            <a:r>
              <a:rPr lang="ru-RU" i="1" dirty="0"/>
              <a:t>, </a:t>
            </a:r>
            <a:r>
              <a:rPr lang="ru-RU" i="1" dirty="0" err="1"/>
              <a:t>функціонуючи</a:t>
            </a:r>
            <a:r>
              <a:rPr lang="ru-RU" i="1" dirty="0"/>
              <a:t>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коферменту систем,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здійснюють</a:t>
            </a:r>
            <a:r>
              <a:rPr lang="ru-RU" i="1" dirty="0"/>
              <a:t> </a:t>
            </a:r>
            <a:r>
              <a:rPr lang="ru-RU" i="1" dirty="0" err="1"/>
              <a:t>окисне</a:t>
            </a:r>
            <a:r>
              <a:rPr lang="ru-RU" i="1" dirty="0"/>
              <a:t> </a:t>
            </a:r>
            <a:r>
              <a:rPr lang="ru-RU" i="1" dirty="0" err="1"/>
              <a:t>декарбоксилювання</a:t>
            </a:r>
            <a:r>
              <a:rPr lang="ru-RU" i="1" dirty="0"/>
              <a:t> </a:t>
            </a:r>
            <a:r>
              <a:rPr lang="el-GR" i="1" dirty="0"/>
              <a:t>α-</a:t>
            </a:r>
            <a:r>
              <a:rPr lang="ru-RU" i="1" dirty="0"/>
              <a:t>кетокислот. Роль </a:t>
            </a:r>
            <a:r>
              <a:rPr lang="ru-RU" i="1" dirty="0" err="1"/>
              <a:t>ліпоєвої</a:t>
            </a:r>
            <a:r>
              <a:rPr lang="ru-RU" i="1" dirty="0"/>
              <a:t> </a:t>
            </a:r>
            <a:r>
              <a:rPr lang="ru-RU" i="1" dirty="0" err="1"/>
              <a:t>кислоти</a:t>
            </a:r>
            <a:r>
              <a:rPr lang="ru-RU" i="1" dirty="0"/>
              <a:t> в </a:t>
            </a:r>
            <a:r>
              <a:rPr lang="ru-RU" i="1" dirty="0" err="1"/>
              <a:t>цих</a:t>
            </a:r>
            <a:r>
              <a:rPr lang="ru-RU" i="1" dirty="0"/>
              <a:t> системах </a:t>
            </a:r>
            <a:r>
              <a:rPr lang="ru-RU" i="1" dirty="0" err="1"/>
              <a:t>полягає</a:t>
            </a:r>
            <a:r>
              <a:rPr lang="ru-RU" i="1" dirty="0"/>
              <a:t> в </a:t>
            </a:r>
            <a:r>
              <a:rPr lang="ru-RU" i="1" dirty="0" err="1"/>
              <a:t>проміжному</a:t>
            </a:r>
            <a:r>
              <a:rPr lang="ru-RU" i="1" dirty="0"/>
              <a:t> </a:t>
            </a:r>
            <a:r>
              <a:rPr lang="ru-RU" i="1" dirty="0" err="1"/>
              <a:t>перенесенні</a:t>
            </a:r>
            <a:r>
              <a:rPr lang="ru-RU" i="1" dirty="0"/>
              <a:t> </a:t>
            </a:r>
            <a:r>
              <a:rPr lang="ru-RU" i="1" dirty="0" err="1"/>
              <a:t>водню</a:t>
            </a:r>
            <a:r>
              <a:rPr lang="ru-RU" i="1" dirty="0"/>
              <a:t> та </a:t>
            </a:r>
            <a:r>
              <a:rPr lang="ru-RU" i="1" dirty="0" err="1"/>
              <a:t>ацильних</a:t>
            </a:r>
            <a:r>
              <a:rPr lang="ru-RU" i="1" dirty="0"/>
              <a:t> </a:t>
            </a:r>
            <a:r>
              <a:rPr lang="ru-RU" i="1" dirty="0" err="1"/>
              <a:t>залишків</a:t>
            </a:r>
            <a:r>
              <a:rPr lang="ru-RU" i="1" dirty="0"/>
              <a:t>. </a:t>
            </a:r>
            <a:r>
              <a:rPr lang="ru-RU" i="1" dirty="0" err="1"/>
              <a:t>Виокремлюють</a:t>
            </a:r>
            <a:r>
              <a:rPr lang="ru-RU" i="1" dirty="0"/>
              <a:t> </a:t>
            </a:r>
            <a:r>
              <a:rPr lang="ru-RU" i="1" dirty="0" err="1"/>
              <a:t>ліпоєву</a:t>
            </a:r>
            <a:r>
              <a:rPr lang="ru-RU" i="1" dirty="0"/>
              <a:t> кислоту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печінки</a:t>
            </a:r>
            <a:r>
              <a:rPr lang="ru-RU" i="1" dirty="0"/>
              <a:t> </a:t>
            </a:r>
            <a:r>
              <a:rPr lang="ru-RU" i="1" dirty="0" err="1"/>
              <a:t>великої</a:t>
            </a:r>
            <a:r>
              <a:rPr lang="ru-RU" i="1" dirty="0"/>
              <a:t> </a:t>
            </a:r>
            <a:r>
              <a:rPr lang="ru-RU" i="1" dirty="0" err="1"/>
              <a:t>рогатої</a:t>
            </a:r>
            <a:r>
              <a:rPr lang="ru-RU" i="1" dirty="0"/>
              <a:t> </a:t>
            </a:r>
            <a:r>
              <a:rPr lang="ru-RU" i="1" dirty="0" err="1"/>
              <a:t>худоби</a:t>
            </a:r>
            <a:r>
              <a:rPr lang="ru-RU" i="1" dirty="0"/>
              <a:t> шляхом </a:t>
            </a:r>
            <a:r>
              <a:rPr lang="ru-RU" i="1" dirty="0" err="1"/>
              <a:t>гідролізу</a:t>
            </a:r>
            <a:r>
              <a:rPr lang="ru-RU" i="1" dirty="0"/>
              <a:t> </a:t>
            </a:r>
            <a:r>
              <a:rPr lang="ru-RU" i="1" dirty="0" err="1"/>
              <a:t>розбавленою</a:t>
            </a:r>
            <a:r>
              <a:rPr lang="ru-RU" i="1" dirty="0"/>
              <a:t> </a:t>
            </a:r>
            <a:r>
              <a:rPr lang="ru-RU" i="1" dirty="0" err="1"/>
              <a:t>сірчаною</a:t>
            </a:r>
            <a:r>
              <a:rPr lang="ru-RU" i="1" dirty="0"/>
              <a:t> кислотою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наступною</a:t>
            </a:r>
            <a:r>
              <a:rPr lang="ru-RU" i="1" dirty="0"/>
              <a:t> </a:t>
            </a:r>
            <a:r>
              <a:rPr lang="ru-RU" i="1" dirty="0" err="1"/>
              <a:t>екстракцією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очищенням</a:t>
            </a:r>
            <a:r>
              <a:rPr lang="ru-RU" i="1" dirty="0"/>
              <a:t> на </a:t>
            </a:r>
            <a:r>
              <a:rPr lang="ru-RU" i="1" dirty="0" err="1"/>
              <a:t>оксиді</a:t>
            </a:r>
            <a:r>
              <a:rPr lang="ru-RU" i="1" dirty="0"/>
              <a:t> </a:t>
            </a:r>
            <a:r>
              <a:rPr lang="ru-RU" i="1" dirty="0" err="1"/>
              <a:t>алюмінію</a:t>
            </a:r>
            <a:r>
              <a:rPr lang="ru-RU" i="1" dirty="0"/>
              <a:t>. З 10 т </a:t>
            </a:r>
            <a:r>
              <a:rPr lang="ru-RU" i="1" dirty="0" err="1"/>
              <a:t>вихідної</a:t>
            </a:r>
            <a:r>
              <a:rPr lang="ru-RU" i="1" dirty="0"/>
              <a:t> </a:t>
            </a:r>
            <a:r>
              <a:rPr lang="ru-RU" i="1" dirty="0" err="1"/>
              <a:t>сировини</a:t>
            </a:r>
            <a:r>
              <a:rPr lang="ru-RU" i="1" dirty="0"/>
              <a:t> </a:t>
            </a:r>
            <a:r>
              <a:rPr lang="ru-RU" i="1" dirty="0" err="1"/>
              <a:t>отримують</a:t>
            </a:r>
            <a:r>
              <a:rPr lang="ru-RU" i="1" dirty="0"/>
              <a:t> </a:t>
            </a:r>
            <a:r>
              <a:rPr lang="ru-RU" i="1" dirty="0" err="1"/>
              <a:t>близько</a:t>
            </a:r>
            <a:r>
              <a:rPr lang="ru-RU" i="1" dirty="0"/>
              <a:t> 30 мг </a:t>
            </a:r>
            <a:r>
              <a:rPr lang="ru-RU" i="1" dirty="0" err="1"/>
              <a:t>кристалічного</a:t>
            </a:r>
            <a:r>
              <a:rPr lang="ru-RU" i="1" dirty="0"/>
              <a:t> продукту. </a:t>
            </a:r>
          </a:p>
          <a:p>
            <a:r>
              <a:rPr lang="ru-RU" i="1" dirty="0" err="1"/>
              <a:t>Натрію</a:t>
            </a:r>
            <a:r>
              <a:rPr lang="ru-RU" i="1" dirty="0"/>
              <a:t> </a:t>
            </a:r>
            <a:r>
              <a:rPr lang="ru-RU" i="1" dirty="0" err="1"/>
              <a:t>тіосульфат</a:t>
            </a:r>
            <a:r>
              <a:rPr lang="ru-RU" i="1" dirty="0"/>
              <a:t> </a:t>
            </a:r>
            <a:r>
              <a:rPr lang="ru-RU" i="1" dirty="0" err="1"/>
              <a:t>застосовується</a:t>
            </a:r>
            <a:r>
              <a:rPr lang="ru-RU" i="1" dirty="0"/>
              <a:t> як антидот при </a:t>
            </a:r>
            <a:r>
              <a:rPr lang="ru-RU" i="1" dirty="0" err="1"/>
              <a:t>отруєннях</a:t>
            </a:r>
            <a:r>
              <a:rPr lang="ru-RU" i="1" dirty="0"/>
              <a:t> </a:t>
            </a:r>
            <a:r>
              <a:rPr lang="ru-RU" i="1" dirty="0" err="1"/>
              <a:t>сполуками</a:t>
            </a:r>
            <a:r>
              <a:rPr lang="ru-RU" i="1" dirty="0"/>
              <a:t> </a:t>
            </a:r>
            <a:r>
              <a:rPr lang="ru-RU" i="1" dirty="0" err="1"/>
              <a:t>важких</a:t>
            </a:r>
            <a:r>
              <a:rPr lang="ru-RU" i="1" dirty="0"/>
              <a:t> </a:t>
            </a:r>
            <a:r>
              <a:rPr lang="ru-RU" i="1" dirty="0" err="1"/>
              <a:t>металів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як </a:t>
            </a:r>
            <a:r>
              <a:rPr lang="ru-RU" i="1" dirty="0" err="1"/>
              <a:t>антихлорний</a:t>
            </a:r>
            <a:r>
              <a:rPr lang="ru-RU" i="1" dirty="0"/>
              <a:t> </a:t>
            </a:r>
            <a:r>
              <a:rPr lang="ru-RU" i="1" dirty="0" err="1"/>
              <a:t>засіб</a:t>
            </a:r>
            <a:r>
              <a:rPr lang="ru-RU" i="1" dirty="0"/>
              <a:t>. </a:t>
            </a:r>
            <a:r>
              <a:rPr lang="ru-RU" i="1" dirty="0" err="1"/>
              <a:t>Тіосульфат-іон</a:t>
            </a:r>
            <a:r>
              <a:rPr lang="ru-RU" i="1" dirty="0"/>
              <a:t> легко </a:t>
            </a:r>
            <a:r>
              <a:rPr lang="ru-RU" i="1" dirty="0" err="1"/>
              <a:t>окислюється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іншими</a:t>
            </a:r>
            <a:r>
              <a:rPr lang="ru-RU" i="1" dirty="0"/>
              <a:t> галогенами до </a:t>
            </a:r>
            <a:r>
              <a:rPr lang="ru-RU" i="1" dirty="0" err="1"/>
              <a:t>тетратионат-іона</a:t>
            </a:r>
            <a:r>
              <a:rPr lang="ru-RU" i="1" dirty="0"/>
              <a:t>: </a:t>
            </a:r>
          </a:p>
          <a:p>
            <a:r>
              <a:rPr lang="en-US" dirty="0"/>
              <a:t>2Na2S2</a:t>
            </a:r>
            <a:r>
              <a:rPr lang="ru-RU" dirty="0"/>
              <a:t>О3 + С12 = </a:t>
            </a:r>
            <a:r>
              <a:rPr lang="en-US" dirty="0"/>
              <a:t>Na2S4</a:t>
            </a:r>
            <a:r>
              <a:rPr lang="ru-RU" dirty="0"/>
              <a:t>О6 + 2</a:t>
            </a:r>
            <a:r>
              <a:rPr lang="en-US" dirty="0" err="1"/>
              <a:t>NaCl</a:t>
            </a:r>
            <a:r>
              <a:rPr lang="en-US" dirty="0"/>
              <a:t>. </a:t>
            </a:r>
          </a:p>
          <a:p>
            <a:r>
              <a:rPr lang="ru-RU" dirty="0" err="1"/>
              <a:t>Взаємодія</a:t>
            </a:r>
            <a:r>
              <a:rPr lang="ru-RU" dirty="0"/>
              <a:t> хлору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тіосульфатом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використана</a:t>
            </a:r>
            <a:r>
              <a:rPr lang="ru-RU" dirty="0"/>
              <a:t> для </a:t>
            </a:r>
            <a:r>
              <a:rPr lang="ru-RU" dirty="0" err="1"/>
              <a:t>нейтралізації</a:t>
            </a:r>
            <a:r>
              <a:rPr lang="ru-RU" dirty="0"/>
              <a:t> великих </a:t>
            </a:r>
            <a:r>
              <a:rPr lang="ru-RU" dirty="0" err="1"/>
              <a:t>кількостей</a:t>
            </a:r>
            <a:r>
              <a:rPr lang="ru-RU" dirty="0"/>
              <a:t> </a:t>
            </a:r>
            <a:r>
              <a:rPr lang="ru-RU" dirty="0" err="1"/>
              <a:t>рідкого</a:t>
            </a:r>
            <a:r>
              <a:rPr lang="ru-RU" dirty="0"/>
              <a:t> хлору в </a:t>
            </a:r>
            <a:r>
              <a:rPr lang="ru-RU" dirty="0" err="1"/>
              <a:t>аварійних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: </a:t>
            </a:r>
          </a:p>
          <a:p>
            <a:r>
              <a:rPr lang="ru-RU" dirty="0"/>
              <a:t>Na2S2О3 + 4С12 + 5Н2О = 2Na2SО4 + H2SО4 + 8 </a:t>
            </a:r>
            <a:r>
              <a:rPr lang="ru-RU" dirty="0" err="1"/>
              <a:t>HCl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кисле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подальшій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аварійного</a:t>
            </a:r>
            <a:r>
              <a:rPr lang="ru-RU" dirty="0"/>
              <a:t> </a:t>
            </a:r>
            <a:r>
              <a:rPr lang="ru-RU" dirty="0" err="1"/>
              <a:t>викиду</a:t>
            </a:r>
            <a:r>
              <a:rPr lang="ru-RU" dirty="0"/>
              <a:t> (розливу) хлору.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Унітіол</a:t>
            </a:r>
            <a:r>
              <a:rPr lang="ru-RU" i="1" dirty="0"/>
              <a:t>, 5%-ний </a:t>
            </a:r>
            <a:r>
              <a:rPr lang="ru-RU" i="1" dirty="0" err="1"/>
              <a:t>розчин</a:t>
            </a:r>
            <a:r>
              <a:rPr lang="ru-RU" i="1" dirty="0"/>
              <a:t> (2,3-димеркаптопропансульфонат </a:t>
            </a:r>
            <a:r>
              <a:rPr lang="ru-RU" i="1" dirty="0" err="1"/>
              <a:t>натрію</a:t>
            </a:r>
            <a:r>
              <a:rPr lang="ru-RU" i="1" dirty="0"/>
              <a:t>) - антидот </a:t>
            </a:r>
            <a:r>
              <a:rPr lang="ru-RU" i="1" dirty="0" err="1"/>
              <a:t>сполук</a:t>
            </a:r>
            <a:r>
              <a:rPr lang="ru-RU" i="1" dirty="0"/>
              <a:t> </a:t>
            </a:r>
            <a:r>
              <a:rPr lang="ru-RU" i="1" dirty="0" err="1"/>
              <a:t>важких</a:t>
            </a:r>
            <a:r>
              <a:rPr lang="ru-RU" i="1" dirty="0"/>
              <a:t> </a:t>
            </a:r>
            <a:r>
              <a:rPr lang="ru-RU" i="1" dirty="0" err="1"/>
              <a:t>металів</a:t>
            </a:r>
            <a:r>
              <a:rPr lang="ru-RU" i="1" dirty="0"/>
              <a:t>: </a:t>
            </a:r>
            <a:r>
              <a:rPr lang="ru-RU" i="1" dirty="0" err="1"/>
              <a:t>ртуті</a:t>
            </a:r>
            <a:r>
              <a:rPr lang="ru-RU" i="1" dirty="0"/>
              <a:t>, </a:t>
            </a:r>
            <a:r>
              <a:rPr lang="ru-RU" i="1" dirty="0" err="1"/>
              <a:t>міді</a:t>
            </a:r>
            <a:r>
              <a:rPr lang="ru-RU" i="1" dirty="0"/>
              <a:t>, хрому,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миш'яку</a:t>
            </a:r>
            <a:r>
              <a:rPr lang="ru-RU" i="1" dirty="0"/>
              <a:t>, </a:t>
            </a:r>
            <a:r>
              <a:rPr lang="ru-RU" i="1" dirty="0" err="1"/>
              <a:t>вісмуту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інших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(</a:t>
            </a:r>
            <a:r>
              <a:rPr lang="ru-RU" i="1" dirty="0" err="1"/>
              <a:t>але</a:t>
            </a:r>
            <a:r>
              <a:rPr lang="ru-RU" i="1" dirty="0"/>
              <a:t> не </a:t>
            </a:r>
            <a:r>
              <a:rPr lang="ru-RU" i="1" dirty="0" err="1"/>
              <a:t>свинцю</a:t>
            </a:r>
            <a:r>
              <a:rPr lang="ru-RU" i="1" dirty="0"/>
              <a:t>!). </a:t>
            </a:r>
            <a:r>
              <a:rPr lang="ru-RU" i="1" dirty="0" err="1"/>
              <a:t>Близький</a:t>
            </a:r>
            <a:r>
              <a:rPr lang="ru-RU" i="1" dirty="0"/>
              <a:t> до 2,3-дімеркаптопропанолу (БАЛ), </a:t>
            </a:r>
            <a:r>
              <a:rPr lang="ru-RU" i="1" dirty="0" err="1"/>
              <a:t>але</a:t>
            </a:r>
            <a:r>
              <a:rPr lang="ru-RU" i="1" dirty="0"/>
              <a:t> </a:t>
            </a:r>
            <a:r>
              <a:rPr lang="ru-RU" i="1" dirty="0" err="1"/>
              <a:t>менш</a:t>
            </a:r>
            <a:r>
              <a:rPr lang="ru-RU" i="1" dirty="0"/>
              <a:t> </a:t>
            </a:r>
            <a:r>
              <a:rPr lang="ru-RU" i="1" dirty="0" err="1"/>
              <a:t>токсичний</a:t>
            </a:r>
            <a:r>
              <a:rPr lang="ru-RU" i="1" dirty="0"/>
              <a:t>, </a:t>
            </a:r>
            <a:r>
              <a:rPr lang="ru-RU" i="1" dirty="0" err="1"/>
              <a:t>ніж</a:t>
            </a:r>
            <a:r>
              <a:rPr lang="ru-RU" i="1" dirty="0"/>
              <a:t> </a:t>
            </a:r>
            <a:r>
              <a:rPr lang="ru-RU" i="1" dirty="0" err="1"/>
              <a:t>останній</a:t>
            </a:r>
            <a:r>
              <a:rPr lang="ru-RU" i="1" dirty="0"/>
              <a:t>,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гарній</a:t>
            </a:r>
            <a:r>
              <a:rPr lang="ru-RU" i="1" dirty="0"/>
              <a:t> </a:t>
            </a:r>
            <a:r>
              <a:rPr lang="ru-RU" i="1" dirty="0" err="1"/>
              <a:t>розчинності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 </a:t>
            </a:r>
            <a:r>
              <a:rPr lang="ru-RU" i="1" dirty="0" err="1"/>
              <a:t>швидше</a:t>
            </a:r>
            <a:r>
              <a:rPr lang="ru-RU" i="1" dirty="0"/>
              <a:t> </a:t>
            </a:r>
            <a:r>
              <a:rPr lang="ru-RU" i="1" dirty="0" err="1"/>
              <a:t>всмоктується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. </a:t>
            </a:r>
            <a:r>
              <a:rPr lang="ru-RU" i="1" dirty="0" err="1"/>
              <a:t>Унітіол</a:t>
            </a:r>
            <a:r>
              <a:rPr lang="ru-RU" i="1" dirty="0"/>
              <a:t> </a:t>
            </a:r>
            <a:r>
              <a:rPr lang="ru-RU" i="1" dirty="0" err="1"/>
              <a:t>належить</a:t>
            </a:r>
            <a:r>
              <a:rPr lang="ru-RU" i="1" dirty="0"/>
              <a:t> до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меркаптосполук</a:t>
            </a:r>
            <a:r>
              <a:rPr lang="ru-RU" i="1" dirty="0"/>
              <a:t>. </a:t>
            </a: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містить</a:t>
            </a:r>
            <a:r>
              <a:rPr lang="ru-RU" i="1" dirty="0"/>
              <a:t> у </a:t>
            </a:r>
            <a:r>
              <a:rPr lang="ru-RU" i="1" dirty="0" err="1"/>
              <a:t>молекулі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сульфгідрильні</a:t>
            </a:r>
            <a:r>
              <a:rPr lang="ru-RU" i="1" dirty="0"/>
              <a:t> </a:t>
            </a:r>
            <a:r>
              <a:rPr lang="en-US" i="1" dirty="0"/>
              <a:t>SH-</a:t>
            </a:r>
            <a:r>
              <a:rPr lang="ru-RU" i="1" dirty="0" err="1"/>
              <a:t>групи</a:t>
            </a:r>
            <a:r>
              <a:rPr lang="ru-RU" i="1" dirty="0"/>
              <a:t>, </a:t>
            </a:r>
            <a:r>
              <a:rPr lang="ru-RU" i="1" dirty="0" err="1"/>
              <a:t>здатні</a:t>
            </a:r>
            <a:r>
              <a:rPr lang="ru-RU" i="1" dirty="0"/>
              <a:t> </a:t>
            </a:r>
            <a:r>
              <a:rPr lang="ru-RU" i="1" dirty="0" err="1"/>
              <a:t>взаємодіяти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іонами</a:t>
            </a:r>
            <a:r>
              <a:rPr lang="ru-RU" i="1" dirty="0"/>
              <a:t> </a:t>
            </a:r>
            <a:r>
              <a:rPr lang="ru-RU" i="1" dirty="0" err="1"/>
              <a:t>багатьох</a:t>
            </a:r>
            <a:r>
              <a:rPr lang="ru-RU" i="1" dirty="0"/>
              <a:t> </a:t>
            </a:r>
            <a:r>
              <a:rPr lang="ru-RU" i="1" dirty="0" err="1"/>
              <a:t>металів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утворенням</a:t>
            </a:r>
            <a:r>
              <a:rPr lang="ru-RU" i="1" dirty="0"/>
              <a:t> </a:t>
            </a:r>
            <a:r>
              <a:rPr lang="ru-RU" i="1" dirty="0" err="1"/>
              <a:t>міцних</a:t>
            </a:r>
            <a:r>
              <a:rPr lang="ru-RU" i="1" dirty="0"/>
              <a:t> </a:t>
            </a:r>
            <a:r>
              <a:rPr lang="ru-RU" i="1" dirty="0" err="1"/>
              <a:t>сполук</a:t>
            </a:r>
            <a:r>
              <a:rPr lang="ru-RU" i="1" dirty="0"/>
              <a:t>. </a:t>
            </a:r>
            <a:r>
              <a:rPr lang="ru-RU" i="1" dirty="0" err="1"/>
              <a:t>Унітіол</a:t>
            </a:r>
            <a:r>
              <a:rPr lang="ru-RU" i="1" dirty="0"/>
              <a:t> </a:t>
            </a:r>
            <a:r>
              <a:rPr lang="ru-RU" i="1" dirty="0" err="1"/>
              <a:t>використовують</a:t>
            </a:r>
            <a:r>
              <a:rPr lang="ru-RU" i="1" dirty="0"/>
              <a:t> </a:t>
            </a:r>
            <a:r>
              <a:rPr lang="ru-RU" i="1" dirty="0" err="1"/>
              <a:t>також</a:t>
            </a:r>
            <a:r>
              <a:rPr lang="ru-RU" i="1" dirty="0"/>
              <a:t> при </a:t>
            </a:r>
            <a:r>
              <a:rPr lang="ru-RU" i="1" dirty="0" err="1"/>
              <a:t>лікуванні</a:t>
            </a:r>
            <a:r>
              <a:rPr lang="ru-RU" i="1" dirty="0"/>
              <a:t> </a:t>
            </a:r>
            <a:r>
              <a:rPr lang="ru-RU" i="1" dirty="0" err="1"/>
              <a:t>гепатолентикулярної</a:t>
            </a:r>
            <a:r>
              <a:rPr lang="ru-RU" i="1" dirty="0"/>
              <a:t> </a:t>
            </a:r>
            <a:r>
              <a:rPr lang="ru-RU" dirty="0" err="1"/>
              <a:t>дегенерації</a:t>
            </a:r>
            <a:r>
              <a:rPr lang="ru-RU" dirty="0"/>
              <a:t> (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пов'язаного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). </a:t>
            </a:r>
            <a:r>
              <a:rPr lang="ru-RU" dirty="0" err="1"/>
              <a:t>Унітіол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тіолові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при </a:t>
            </a:r>
            <a:r>
              <a:rPr lang="ru-RU" dirty="0" err="1"/>
              <a:t>ураженнях</a:t>
            </a:r>
            <a:r>
              <a:rPr lang="ru-RU" dirty="0"/>
              <a:t> </a:t>
            </a:r>
            <a:r>
              <a:rPr lang="ru-RU" dirty="0" err="1"/>
              <a:t>галогенарсинами</a:t>
            </a:r>
            <a:r>
              <a:rPr lang="ru-RU" dirty="0"/>
              <a:t>, </a:t>
            </a:r>
            <a:r>
              <a:rPr lang="ru-RU" dirty="0" err="1"/>
              <a:t>люізітом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блокуючими</a:t>
            </a:r>
            <a:r>
              <a:rPr lang="ru-RU" dirty="0"/>
              <a:t> </a:t>
            </a:r>
            <a:r>
              <a:rPr lang="ru-RU" dirty="0" err="1"/>
              <a:t>сульфгідрильні</a:t>
            </a:r>
            <a:r>
              <a:rPr lang="ru-RU" dirty="0"/>
              <a:t> </a:t>
            </a:r>
            <a:r>
              <a:rPr lang="en-US" dirty="0"/>
              <a:t>SH-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ферментативних</a:t>
            </a:r>
            <a:r>
              <a:rPr lang="ru-RU" dirty="0"/>
              <a:t> систем, а </a:t>
            </a:r>
            <a:r>
              <a:rPr lang="ru-RU" dirty="0" err="1"/>
              <a:t>тіолові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регенерують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відновлюючи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нормальну</a:t>
            </a:r>
            <a:r>
              <a:rPr lang="ru-RU" dirty="0"/>
              <a:t> </a:t>
            </a:r>
            <a:r>
              <a:rPr lang="ru-RU" dirty="0" err="1"/>
              <a:t>біохімічну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</a:p>
          <a:p>
            <a:r>
              <a:rPr lang="ru-RU" dirty="0" err="1"/>
              <a:t>Унітіол</a:t>
            </a:r>
            <a:r>
              <a:rPr lang="ru-RU" dirty="0"/>
              <a:t> </a:t>
            </a:r>
            <a:r>
              <a:rPr lang="ru-RU" dirty="0" err="1"/>
              <a:t>взаємодіє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сполуками</a:t>
            </a:r>
            <a:r>
              <a:rPr lang="ru-RU" dirty="0"/>
              <a:t> </a:t>
            </a:r>
            <a:r>
              <a:rPr lang="ru-RU" dirty="0" err="1"/>
              <a:t>миш'яку</a:t>
            </a:r>
            <a:r>
              <a:rPr lang="ru-RU" dirty="0"/>
              <a:t> та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вступили у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ферментами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білковими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звільняються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en-US" dirty="0"/>
              <a:t>SH-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відновлюються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унітіолу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тих же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en-US" dirty="0"/>
              <a:t>SH-</a:t>
            </a:r>
            <a:r>
              <a:rPr lang="ru-RU" dirty="0" err="1"/>
              <a:t>групами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.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унітіолу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малотоксичними</a:t>
            </a:r>
            <a:r>
              <a:rPr lang="ru-RU" dirty="0"/>
              <a:t>, </a:t>
            </a:r>
            <a:r>
              <a:rPr lang="ru-RU" dirty="0" err="1"/>
              <a:t>водорозчинними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тому легко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сечею.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Димеркаптоянтарна</a:t>
            </a:r>
            <a:r>
              <a:rPr lang="ru-RU" i="1" dirty="0"/>
              <a:t> кислота (так званий </a:t>
            </a:r>
            <a:r>
              <a:rPr lang="ru-RU" i="1" dirty="0" err="1"/>
              <a:t>сукцімер</a:t>
            </a:r>
            <a:r>
              <a:rPr lang="ru-RU" i="1" dirty="0"/>
              <a:t>) </a:t>
            </a:r>
            <a:r>
              <a:rPr lang="ru-RU" i="1" dirty="0" err="1"/>
              <a:t>містить</a:t>
            </a:r>
            <a:r>
              <a:rPr lang="ru-RU" i="1" dirty="0"/>
              <a:t> в </a:t>
            </a:r>
            <a:r>
              <a:rPr lang="ru-RU" i="1" dirty="0" err="1"/>
              <a:t>молекулі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SH-групи</a:t>
            </a:r>
            <a:r>
              <a:rPr lang="ru-RU" i="1" dirty="0"/>
              <a:t> та </a:t>
            </a:r>
            <a:r>
              <a:rPr lang="ru-RU" i="1" dirty="0" err="1"/>
              <a:t>діє</a:t>
            </a:r>
            <a:r>
              <a:rPr lang="ru-RU" i="1" dirty="0"/>
              <a:t> </a:t>
            </a:r>
            <a:r>
              <a:rPr lang="ru-RU" i="1" dirty="0" err="1"/>
              <a:t>аналогічно</a:t>
            </a:r>
            <a:r>
              <a:rPr lang="ru-RU" i="1" dirty="0"/>
              <a:t> </a:t>
            </a:r>
            <a:r>
              <a:rPr lang="ru-RU" i="1" dirty="0" err="1"/>
              <a:t>унітіолу</a:t>
            </a:r>
            <a:r>
              <a:rPr lang="ru-RU" i="1" dirty="0"/>
              <a:t>. </a:t>
            </a:r>
          </a:p>
          <a:p>
            <a:r>
              <a:rPr lang="ru-RU" i="1" dirty="0" err="1"/>
              <a:t>Пеніциламін</a:t>
            </a:r>
            <a:r>
              <a:rPr lang="ru-RU" i="1" dirty="0"/>
              <a:t> (</a:t>
            </a:r>
            <a:r>
              <a:rPr lang="ru-RU" i="1" dirty="0" err="1"/>
              <a:t>диметилцистеин</a:t>
            </a:r>
            <a:r>
              <a:rPr lang="ru-RU" i="1" dirty="0"/>
              <a:t>)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відноситься</a:t>
            </a:r>
            <a:r>
              <a:rPr lang="ru-RU" i="1" dirty="0"/>
              <a:t> до </a:t>
            </a:r>
            <a:r>
              <a:rPr lang="ru-RU" i="1" dirty="0" err="1"/>
              <a:t>антидотів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містять</a:t>
            </a:r>
            <a:r>
              <a:rPr lang="ru-RU" i="1" dirty="0"/>
              <a:t> </a:t>
            </a:r>
            <a:r>
              <a:rPr lang="en-US" i="1" dirty="0"/>
              <a:t>SH-</a:t>
            </a:r>
            <a:r>
              <a:rPr lang="ru-RU" i="1" dirty="0" err="1"/>
              <a:t>групи</a:t>
            </a:r>
            <a:r>
              <a:rPr lang="ru-RU" i="1" dirty="0"/>
              <a:t>. </a:t>
            </a:r>
            <a:r>
              <a:rPr lang="ru-RU" i="1" dirty="0" err="1"/>
              <a:t>Крім</a:t>
            </a:r>
            <a:r>
              <a:rPr lang="ru-RU" i="1" dirty="0"/>
              <a:t> того, в молекулу </a:t>
            </a:r>
            <a:r>
              <a:rPr lang="ru-RU" i="1" dirty="0" err="1"/>
              <a:t>пеніцилламіна</a:t>
            </a:r>
            <a:r>
              <a:rPr lang="ru-RU" i="1" dirty="0"/>
              <a:t> </a:t>
            </a:r>
            <a:r>
              <a:rPr lang="ru-RU" i="1" dirty="0" err="1"/>
              <a:t>включені</a:t>
            </a:r>
            <a:r>
              <a:rPr lang="ru-RU" i="1" dirty="0"/>
              <a:t> </a:t>
            </a:r>
            <a:r>
              <a:rPr lang="ru-RU" i="1" dirty="0" err="1"/>
              <a:t>аміногрупи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карбоксильна</a:t>
            </a:r>
            <a:r>
              <a:rPr lang="ru-RU" i="1" dirty="0"/>
              <a:t> </a:t>
            </a:r>
            <a:r>
              <a:rPr lang="ru-RU" i="1" dirty="0" err="1"/>
              <a:t>група</a:t>
            </a:r>
            <a:r>
              <a:rPr lang="ru-RU" i="1" dirty="0"/>
              <a:t>. У </a:t>
            </a:r>
            <a:r>
              <a:rPr lang="ru-RU" i="1" dirty="0" err="1"/>
              <a:t>зв'язку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наявністю</a:t>
            </a:r>
            <a:r>
              <a:rPr lang="ru-RU" i="1" dirty="0"/>
              <a:t> </a:t>
            </a:r>
            <a:r>
              <a:rPr lang="ru-RU" i="1" dirty="0" err="1"/>
              <a:t>зазначених</a:t>
            </a:r>
            <a:r>
              <a:rPr lang="ru-RU" i="1" dirty="0"/>
              <a:t> </a:t>
            </a:r>
            <a:r>
              <a:rPr lang="ru-RU" i="1" dirty="0" err="1"/>
              <a:t>функціональних</a:t>
            </a:r>
            <a:r>
              <a:rPr lang="ru-RU" i="1" dirty="0"/>
              <a:t> </a:t>
            </a:r>
            <a:r>
              <a:rPr lang="ru-RU" i="1" dirty="0" err="1"/>
              <a:t>груп</a:t>
            </a:r>
            <a:r>
              <a:rPr lang="ru-RU" i="1" dirty="0"/>
              <a:t> </a:t>
            </a:r>
            <a:r>
              <a:rPr lang="ru-RU" i="1" dirty="0" err="1"/>
              <a:t>пеніциламін</a:t>
            </a:r>
            <a:r>
              <a:rPr lang="ru-RU" i="1" dirty="0"/>
              <a:t> легко </a:t>
            </a:r>
            <a:r>
              <a:rPr lang="ru-RU" i="1" dirty="0" err="1"/>
              <a:t>утворює</a:t>
            </a:r>
            <a:r>
              <a:rPr lang="ru-RU" i="1" dirty="0"/>
              <a:t> </a:t>
            </a:r>
            <a:r>
              <a:rPr lang="ru-RU" i="1" dirty="0" err="1"/>
              <a:t>міцні</a:t>
            </a:r>
            <a:r>
              <a:rPr lang="ru-RU" i="1" dirty="0"/>
              <a:t> </a:t>
            </a:r>
            <a:r>
              <a:rPr lang="ru-RU" i="1" dirty="0" err="1"/>
              <a:t>сполуки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металами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володіють</a:t>
            </a:r>
            <a:r>
              <a:rPr lang="ru-RU" i="1" dirty="0"/>
              <a:t> </a:t>
            </a:r>
            <a:r>
              <a:rPr lang="ru-RU" i="1" dirty="0" err="1"/>
              <a:t>токсичними</a:t>
            </a:r>
            <a:r>
              <a:rPr lang="ru-RU" i="1" dirty="0"/>
              <a:t> </a:t>
            </a:r>
            <a:r>
              <a:rPr lang="ru-RU" i="1" dirty="0" err="1"/>
              <a:t>властивостями</a:t>
            </a:r>
            <a:r>
              <a:rPr lang="ru-RU" i="1" dirty="0"/>
              <a:t>. </a:t>
            </a:r>
            <a:r>
              <a:rPr lang="ru-RU" i="1" dirty="0" err="1"/>
              <a:t>Пеніциламін</a:t>
            </a:r>
            <a:r>
              <a:rPr lang="ru-RU" i="1" dirty="0"/>
              <a:t> </a:t>
            </a:r>
            <a:r>
              <a:rPr lang="ru-RU" i="1" dirty="0" err="1"/>
              <a:t>використовується</a:t>
            </a:r>
            <a:r>
              <a:rPr lang="ru-RU" i="1" dirty="0"/>
              <a:t> як антидот при </a:t>
            </a:r>
            <a:r>
              <a:rPr lang="ru-RU" i="1" dirty="0" err="1"/>
              <a:t>отруєннях</a:t>
            </a:r>
            <a:r>
              <a:rPr lang="ru-RU" i="1" dirty="0"/>
              <a:t> </a:t>
            </a:r>
            <a:r>
              <a:rPr lang="ru-RU" i="1" dirty="0" err="1"/>
              <a:t>сполуками</a:t>
            </a:r>
            <a:r>
              <a:rPr lang="ru-RU" i="1" dirty="0"/>
              <a:t> </a:t>
            </a:r>
            <a:r>
              <a:rPr lang="ru-RU" i="1" dirty="0" err="1"/>
              <a:t>свинцю</a:t>
            </a:r>
            <a:r>
              <a:rPr lang="ru-RU" i="1" dirty="0"/>
              <a:t> та </a:t>
            </a:r>
            <a:r>
              <a:rPr lang="ru-RU" i="1" dirty="0" err="1"/>
              <a:t>ртуті</a:t>
            </a:r>
            <a:r>
              <a:rPr lang="ru-RU" i="1" dirty="0"/>
              <a:t>. </a:t>
            </a:r>
          </a:p>
          <a:p>
            <a:r>
              <a:rPr lang="ru-RU" i="1" dirty="0" err="1"/>
              <a:t>Цистеїн</a:t>
            </a:r>
            <a:r>
              <a:rPr lang="ru-RU" i="1" dirty="0"/>
              <a:t> - </a:t>
            </a:r>
            <a:r>
              <a:rPr lang="ru-RU" i="1" dirty="0" err="1"/>
              <a:t>сірковмісна</a:t>
            </a:r>
            <a:r>
              <a:rPr lang="ru-RU" i="1" dirty="0"/>
              <a:t> </a:t>
            </a:r>
            <a:r>
              <a:rPr lang="ru-RU" i="1" dirty="0" err="1"/>
              <a:t>амінокислота</a:t>
            </a:r>
            <a:r>
              <a:rPr lang="ru-RU" i="1" dirty="0"/>
              <a:t>. Є </a:t>
            </a:r>
            <a:r>
              <a:rPr lang="ru-RU" i="1" dirty="0" err="1"/>
              <a:t>ефективним</a:t>
            </a:r>
            <a:r>
              <a:rPr lang="ru-RU" i="1" dirty="0"/>
              <a:t> антидотом при </a:t>
            </a:r>
            <a:r>
              <a:rPr lang="ru-RU" i="1" dirty="0" err="1"/>
              <a:t>отруєнні</a:t>
            </a:r>
            <a:r>
              <a:rPr lang="ru-RU" i="1" dirty="0"/>
              <a:t> </a:t>
            </a:r>
            <a:r>
              <a:rPr lang="ru-RU" i="1" dirty="0" err="1"/>
              <a:t>однозаміщений</a:t>
            </a:r>
            <a:r>
              <a:rPr lang="ru-RU" i="1" dirty="0"/>
              <a:t> </a:t>
            </a:r>
            <a:r>
              <a:rPr lang="ru-RU" i="1" dirty="0" err="1"/>
              <a:t>галоідопроізводние</a:t>
            </a:r>
            <a:r>
              <a:rPr lang="ru-RU" i="1" dirty="0"/>
              <a:t> </a:t>
            </a:r>
            <a:r>
              <a:rPr lang="ru-RU" i="1" dirty="0" err="1"/>
              <a:t>алі</a:t>
            </a:r>
            <a:r>
              <a:rPr lang="ru-RU" i="1" dirty="0"/>
              <a:t> ¬ </a:t>
            </a:r>
            <a:r>
              <a:rPr lang="ru-RU" i="1" dirty="0" err="1"/>
              <a:t>фатіческій</a:t>
            </a:r>
            <a:r>
              <a:rPr lang="ru-RU" i="1" dirty="0"/>
              <a:t> </a:t>
            </a:r>
            <a:r>
              <a:rPr lang="ru-RU" i="1" dirty="0" err="1"/>
              <a:t>вуглеводнів</a:t>
            </a:r>
            <a:r>
              <a:rPr lang="ru-RU" i="1" dirty="0"/>
              <a:t> (</a:t>
            </a:r>
            <a:r>
              <a:rPr lang="ru-RU" i="1" dirty="0" err="1"/>
              <a:t>бромистий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іодістий</a:t>
            </a:r>
            <a:r>
              <a:rPr lang="ru-RU" i="1" dirty="0"/>
              <a:t> метил, </a:t>
            </a:r>
            <a:r>
              <a:rPr lang="ru-RU" i="1" dirty="0" err="1"/>
              <a:t>хлористий</a:t>
            </a:r>
            <a:r>
              <a:rPr lang="ru-RU" i="1" dirty="0"/>
              <a:t> </a:t>
            </a:r>
            <a:r>
              <a:rPr lang="ru-RU" i="1" dirty="0" err="1"/>
              <a:t>етил</a:t>
            </a:r>
            <a:r>
              <a:rPr lang="ru-RU" i="1" dirty="0"/>
              <a:t> та </a:t>
            </a:r>
            <a:r>
              <a:rPr lang="ru-RU" i="1" dirty="0" err="1"/>
              <a:t>ін</a:t>
            </a:r>
            <a:r>
              <a:rPr lang="ru-RU" i="1" dirty="0"/>
              <a:t>.) </a:t>
            </a:r>
            <a:r>
              <a:rPr lang="ru-RU" i="1" dirty="0" err="1"/>
              <a:t>Ці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</a:t>
            </a:r>
            <a:r>
              <a:rPr lang="ru-RU" i="1" dirty="0" err="1"/>
              <a:t>утворюють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цистеїном</a:t>
            </a:r>
            <a:r>
              <a:rPr lang="ru-RU" i="1" dirty="0"/>
              <a:t> </a:t>
            </a:r>
            <a:r>
              <a:rPr lang="ru-RU" i="1" dirty="0" err="1"/>
              <a:t>з'єднання</a:t>
            </a:r>
            <a:r>
              <a:rPr lang="ru-RU" i="1" dirty="0"/>
              <a:t>, у </a:t>
            </a:r>
            <a:r>
              <a:rPr lang="ru-RU" i="1" dirty="0" err="1"/>
              <a:t>вигляді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вони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виводяться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сечею. </a:t>
            </a:r>
            <a:r>
              <a:rPr lang="ru-RU" i="1" dirty="0" err="1"/>
              <a:t>Зі</a:t>
            </a:r>
            <a:r>
              <a:rPr lang="ru-RU" i="1" dirty="0"/>
              <a:t> </a:t>
            </a:r>
            <a:r>
              <a:rPr lang="ru-RU" i="1" dirty="0" err="1"/>
              <a:t>збільшенням</a:t>
            </a:r>
            <a:r>
              <a:rPr lang="ru-RU" i="1" dirty="0"/>
              <a:t> </a:t>
            </a:r>
            <a:r>
              <a:rPr lang="ru-RU" i="1" dirty="0" err="1"/>
              <a:t>кількості</a:t>
            </a:r>
            <a:r>
              <a:rPr lang="ru-RU" i="1" dirty="0"/>
              <a:t> </a:t>
            </a:r>
            <a:r>
              <a:rPr lang="ru-RU" i="1" dirty="0" err="1"/>
              <a:t>атомів</a:t>
            </a:r>
            <a:r>
              <a:rPr lang="ru-RU" i="1" dirty="0"/>
              <a:t> галоида в молекулах </a:t>
            </a:r>
            <a:r>
              <a:rPr lang="ru-RU" i="1" dirty="0" err="1"/>
              <a:t>галоїдопохідних</a:t>
            </a:r>
            <a:r>
              <a:rPr lang="ru-RU" i="1" dirty="0"/>
              <a:t> </a:t>
            </a:r>
            <a:r>
              <a:rPr lang="ru-RU" i="1" dirty="0" err="1"/>
              <a:t>вуглеводнів</a:t>
            </a:r>
            <a:r>
              <a:rPr lang="ru-RU" i="1" dirty="0"/>
              <a:t> </a:t>
            </a:r>
            <a:r>
              <a:rPr lang="ru-RU" i="1" dirty="0" err="1"/>
              <a:t>ефективність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цистеїну</a:t>
            </a:r>
            <a:r>
              <a:rPr lang="ru-RU" i="1" dirty="0"/>
              <a:t> як антидоту </a:t>
            </a:r>
            <a:r>
              <a:rPr lang="ru-RU" i="1" dirty="0" err="1"/>
              <a:t>знижується</a:t>
            </a:r>
            <a:r>
              <a:rPr lang="ru-RU" i="1" dirty="0"/>
              <a:t>. </a:t>
            </a:r>
          </a:p>
          <a:p>
            <a:r>
              <a:rPr lang="ru-RU" dirty="0" err="1"/>
              <a:t>Ацетилцистеїн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ефективним</a:t>
            </a:r>
            <a:r>
              <a:rPr lang="ru-RU" dirty="0"/>
              <a:t> антидотом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дігалоідопроізводнимі</a:t>
            </a:r>
            <a:r>
              <a:rPr lang="ru-RU" dirty="0"/>
              <a:t> </a:t>
            </a:r>
            <a:r>
              <a:rPr lang="ru-RU" dirty="0" err="1"/>
              <a:t>аліфатичних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. </a:t>
            </a:r>
          </a:p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антидотів</a:t>
            </a:r>
            <a:r>
              <a:rPr lang="ru-RU" dirty="0"/>
              <a:t> широко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ОН, СООН, </a:t>
            </a:r>
            <a:r>
              <a:rPr lang="en-US" dirty="0"/>
              <a:t>S</a:t>
            </a:r>
            <a:r>
              <a:rPr lang="ru-RU" dirty="0"/>
              <a:t>Н, </a:t>
            </a:r>
            <a:r>
              <a:rPr lang="en-US" dirty="0"/>
              <a:t>N</a:t>
            </a:r>
            <a:r>
              <a:rPr lang="ru-RU" dirty="0"/>
              <a:t>Н2,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утворювати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внутрішньокомплексні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(</a:t>
            </a:r>
            <a:r>
              <a:rPr lang="ru-RU" dirty="0" err="1"/>
              <a:t>хелати</a:t>
            </a:r>
            <a:r>
              <a:rPr lang="ru-RU" dirty="0"/>
              <a:t>). </a:t>
            </a:r>
          </a:p>
          <a:p>
            <a:r>
              <a:rPr lang="ru-RU" i="1" dirty="0" err="1"/>
              <a:t>Тетацин-кальцій</a:t>
            </a:r>
            <a:r>
              <a:rPr lang="ru-RU" i="1" dirty="0"/>
              <a:t> (ЕДТА) </a:t>
            </a:r>
            <a:r>
              <a:rPr lang="ru-RU" i="1" dirty="0" err="1"/>
              <a:t>відноситься</a:t>
            </a:r>
            <a:r>
              <a:rPr lang="ru-RU" i="1" dirty="0"/>
              <a:t> до </a:t>
            </a:r>
            <a:r>
              <a:rPr lang="ru-RU" i="1" dirty="0" err="1"/>
              <a:t>антидотів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утворюють</a:t>
            </a:r>
            <a:r>
              <a:rPr lang="ru-RU" i="1" dirty="0"/>
              <a:t> </a:t>
            </a:r>
            <a:r>
              <a:rPr lang="ru-RU" i="1" dirty="0" err="1"/>
              <a:t>хелати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іонами</a:t>
            </a:r>
            <a:r>
              <a:rPr lang="ru-RU" i="1" dirty="0"/>
              <a:t> </a:t>
            </a:r>
            <a:r>
              <a:rPr lang="ru-RU" i="1" dirty="0" err="1"/>
              <a:t>важких</a:t>
            </a:r>
            <a:r>
              <a:rPr lang="ru-RU" i="1" dirty="0"/>
              <a:t> </a:t>
            </a:r>
            <a:r>
              <a:rPr lang="ru-RU" i="1" dirty="0" err="1"/>
              <a:t>металів</a:t>
            </a:r>
            <a:r>
              <a:rPr lang="ru-RU" i="1" dirty="0"/>
              <a:t>. </a:t>
            </a:r>
            <a:r>
              <a:rPr lang="ru-RU" i="1" dirty="0" err="1"/>
              <a:t>Тетацин-кальцій</a:t>
            </a:r>
            <a:r>
              <a:rPr lang="ru-RU" i="1" dirty="0"/>
              <a:t> добре </a:t>
            </a:r>
            <a:r>
              <a:rPr lang="ru-RU" i="1" dirty="0" err="1"/>
              <a:t>розчинний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, </a:t>
            </a:r>
            <a:r>
              <a:rPr lang="ru-RU" i="1" dirty="0" err="1"/>
              <a:t>розчині</a:t>
            </a:r>
            <a:r>
              <a:rPr lang="ru-RU" i="1" dirty="0"/>
              <a:t> </a:t>
            </a:r>
            <a:r>
              <a:rPr lang="ru-RU" i="1" dirty="0" err="1"/>
              <a:t>глюкози</a:t>
            </a:r>
            <a:r>
              <a:rPr lang="ru-RU" i="1" dirty="0"/>
              <a:t>, тому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вводять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</a:t>
            </a:r>
            <a:r>
              <a:rPr lang="ru-RU" i="1" dirty="0" err="1"/>
              <a:t>внутрішньовенно</a:t>
            </a:r>
            <a:r>
              <a:rPr lang="ru-RU" i="1" dirty="0"/>
              <a:t> (</a:t>
            </a:r>
            <a:r>
              <a:rPr lang="ru-RU" i="1" dirty="0" err="1"/>
              <a:t>крапельно</a:t>
            </a:r>
            <a:r>
              <a:rPr lang="ru-RU" i="1" dirty="0"/>
              <a:t>)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призначають</a:t>
            </a:r>
            <a:r>
              <a:rPr lang="ru-RU" i="1" dirty="0"/>
              <a:t> </a:t>
            </a:r>
            <a:r>
              <a:rPr lang="ru-RU" i="1" dirty="0" err="1"/>
              <a:t>внутрішньо</a:t>
            </a:r>
            <a:r>
              <a:rPr lang="ru-RU" i="1" dirty="0"/>
              <a:t> у </a:t>
            </a:r>
            <a:r>
              <a:rPr lang="ru-RU" i="1" dirty="0" err="1"/>
              <a:t>вигляді</a:t>
            </a:r>
            <a:r>
              <a:rPr lang="ru-RU" i="1" dirty="0"/>
              <a:t> таблеток. </a:t>
            </a:r>
          </a:p>
          <a:p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антидотів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в </a:t>
            </a:r>
            <a:r>
              <a:rPr lang="ru-RU" dirty="0" err="1"/>
              <a:t>спеціальній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довідковій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700808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Детоксикацією</a:t>
            </a:r>
            <a:r>
              <a:rPr lang="ru-RU" i="1" dirty="0"/>
              <a:t> </a:t>
            </a:r>
            <a:r>
              <a:rPr lang="ru-RU" i="1" dirty="0" err="1"/>
              <a:t>називають</a:t>
            </a:r>
            <a:r>
              <a:rPr lang="ru-RU" i="1" dirty="0"/>
              <a:t> </a:t>
            </a:r>
            <a:r>
              <a:rPr lang="ru-RU" i="1" dirty="0" err="1"/>
              <a:t>хімічні</a:t>
            </a:r>
            <a:r>
              <a:rPr lang="ru-RU" i="1" dirty="0"/>
              <a:t> </a:t>
            </a:r>
            <a:r>
              <a:rPr lang="ru-RU" i="1" dirty="0" err="1"/>
              <a:t>перетворення</a:t>
            </a:r>
            <a:r>
              <a:rPr lang="ru-RU" i="1" dirty="0"/>
              <a:t>, в </a:t>
            </a:r>
            <a:r>
              <a:rPr lang="ru-RU" i="1" dirty="0" err="1"/>
              <a:t>результаті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отруйні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сторонні</a:t>
            </a:r>
            <a:r>
              <a:rPr lang="ru-RU" i="1" dirty="0"/>
              <a:t> для </a:t>
            </a:r>
            <a:r>
              <a:rPr lang="ru-RU" i="1" dirty="0" err="1"/>
              <a:t>організму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(</a:t>
            </a:r>
            <a:r>
              <a:rPr lang="ru-RU" i="1" dirty="0" err="1"/>
              <a:t>ксенобіотики</a:t>
            </a:r>
            <a:r>
              <a:rPr lang="ru-RU" i="1" dirty="0"/>
              <a:t>),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надходять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зовнішнього</a:t>
            </a:r>
            <a:r>
              <a:rPr lang="ru-RU" i="1" dirty="0"/>
              <a:t> </a:t>
            </a:r>
            <a:r>
              <a:rPr lang="ru-RU" i="1" dirty="0" err="1"/>
              <a:t>середовища</a:t>
            </a:r>
            <a:r>
              <a:rPr lang="ru-RU" i="1" dirty="0"/>
              <a:t> (</a:t>
            </a:r>
            <a:r>
              <a:rPr lang="ru-RU" i="1" dirty="0" err="1"/>
              <a:t>їжа</a:t>
            </a:r>
            <a:r>
              <a:rPr lang="ru-RU" i="1" dirty="0"/>
              <a:t>, </a:t>
            </a:r>
            <a:r>
              <a:rPr lang="ru-RU" i="1" dirty="0" err="1"/>
              <a:t>повітря</a:t>
            </a:r>
            <a:r>
              <a:rPr lang="ru-RU" i="1" dirty="0"/>
              <a:t>, вода </a:t>
            </a:r>
            <a:r>
              <a:rPr lang="ru-RU" i="1" dirty="0" err="1"/>
              <a:t>і</a:t>
            </a:r>
            <a:r>
              <a:rPr lang="ru-RU" i="1" dirty="0"/>
              <a:t> т.д.)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утворюються</a:t>
            </a:r>
            <a:r>
              <a:rPr lang="ru-RU" i="1" dirty="0"/>
              <a:t> в </a:t>
            </a:r>
            <a:r>
              <a:rPr lang="ru-RU" i="1" dirty="0" err="1"/>
              <a:t>процесі</a:t>
            </a:r>
            <a:r>
              <a:rPr lang="ru-RU" i="1" dirty="0"/>
              <a:t> </a:t>
            </a:r>
            <a:r>
              <a:rPr lang="ru-RU" i="1" dirty="0" err="1"/>
              <a:t>метаболізму</a:t>
            </a:r>
            <a:r>
              <a:rPr lang="ru-RU" i="1" dirty="0"/>
              <a:t>, </a:t>
            </a:r>
            <a:r>
              <a:rPr lang="ru-RU" i="1" dirty="0" err="1"/>
              <a:t>переводяться</a:t>
            </a:r>
            <a:r>
              <a:rPr lang="ru-RU" i="1" dirty="0"/>
              <a:t>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нешкідливі</a:t>
            </a:r>
            <a:r>
              <a:rPr lang="ru-RU" i="1" dirty="0"/>
              <a:t> </a:t>
            </a:r>
            <a:r>
              <a:rPr lang="ru-RU" i="1" dirty="0" err="1"/>
              <a:t>продукти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виводяться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. </a:t>
            </a:r>
            <a:r>
              <a:rPr lang="ru-RU" i="1" dirty="0" err="1"/>
              <a:t>Природна</a:t>
            </a:r>
            <a:r>
              <a:rPr lang="ru-RU" i="1" dirty="0"/>
              <a:t> </a:t>
            </a:r>
            <a:r>
              <a:rPr lang="ru-RU" i="1" dirty="0" err="1"/>
              <a:t>детоксикація</a:t>
            </a:r>
            <a:r>
              <a:rPr lang="ru-RU" i="1" dirty="0"/>
              <a:t> </a:t>
            </a:r>
            <a:r>
              <a:rPr lang="ru-RU" i="1" dirty="0" err="1"/>
              <a:t>відбувається</a:t>
            </a:r>
            <a:r>
              <a:rPr lang="ru-RU" i="1" dirty="0"/>
              <a:t> в основному в </a:t>
            </a:r>
            <a:r>
              <a:rPr lang="ru-RU" i="1" dirty="0" err="1"/>
              <a:t>печінці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до </a:t>
            </a:r>
            <a:r>
              <a:rPr lang="ru-RU" i="1" dirty="0" err="1"/>
              <a:t>деякої</a:t>
            </a:r>
            <a:r>
              <a:rPr lang="ru-RU" i="1" dirty="0"/>
              <a:t> </a:t>
            </a:r>
            <a:r>
              <a:rPr lang="ru-RU" i="1" dirty="0" err="1"/>
              <a:t>міри</a:t>
            </a:r>
            <a:r>
              <a:rPr lang="ru-RU" i="1" dirty="0"/>
              <a:t> в </a:t>
            </a:r>
            <a:r>
              <a:rPr lang="ru-RU" i="1" dirty="0" err="1"/>
              <a:t>нирках</a:t>
            </a:r>
            <a:r>
              <a:rPr lang="ru-RU" i="1" dirty="0"/>
              <a:t>. </a:t>
            </a:r>
            <a:r>
              <a:rPr lang="ru-RU" i="1" dirty="0" err="1"/>
              <a:t>Хімічні</a:t>
            </a:r>
            <a:r>
              <a:rPr lang="ru-RU" i="1" dirty="0"/>
              <a:t> </a:t>
            </a:r>
            <a:r>
              <a:rPr lang="ru-RU" i="1" dirty="0" err="1"/>
              <a:t>реакції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каталізуються</a:t>
            </a:r>
            <a:r>
              <a:rPr lang="ru-RU" i="1" dirty="0"/>
              <a:t> ферментами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відбуваються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дією</a:t>
            </a:r>
            <a:r>
              <a:rPr lang="ru-RU" i="1" dirty="0"/>
              <a:t> </a:t>
            </a:r>
            <a:r>
              <a:rPr lang="ru-RU" i="1" dirty="0" err="1"/>
              <a:t>інших</a:t>
            </a:r>
            <a:r>
              <a:rPr lang="ru-RU" i="1" dirty="0"/>
              <a:t> </a:t>
            </a:r>
            <a:r>
              <a:rPr lang="ru-RU" i="1" dirty="0" err="1"/>
              <a:t>агентів</a:t>
            </a:r>
            <a:r>
              <a:rPr lang="ru-RU" i="1" dirty="0"/>
              <a:t>, в </a:t>
            </a:r>
            <a:r>
              <a:rPr lang="ru-RU" i="1" dirty="0" err="1"/>
              <a:t>результаті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шкідливі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</a:t>
            </a:r>
            <a:r>
              <a:rPr lang="ru-RU" i="1" dirty="0" err="1"/>
              <a:t>видаляються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,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поділити</a:t>
            </a:r>
            <a:r>
              <a:rPr lang="ru-RU" i="1" dirty="0"/>
              <a:t> на </a:t>
            </a:r>
            <a:r>
              <a:rPr lang="ru-RU" i="1" dirty="0" err="1"/>
              <a:t>кілька</a:t>
            </a:r>
            <a:r>
              <a:rPr lang="ru-RU" i="1" dirty="0"/>
              <a:t> </a:t>
            </a:r>
            <a:r>
              <a:rPr lang="ru-RU" i="1" dirty="0" err="1"/>
              <a:t>типів</a:t>
            </a:r>
            <a:r>
              <a:rPr lang="ru-RU" i="1" dirty="0"/>
              <a:t>,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чотири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основними</a:t>
            </a:r>
            <a:r>
              <a:rPr lang="ru-RU" i="1" dirty="0"/>
              <a:t>: </a:t>
            </a:r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окислення</a:t>
            </a:r>
            <a:r>
              <a:rPr lang="ru-RU" i="1" dirty="0"/>
              <a:t>, </a:t>
            </a:r>
            <a:r>
              <a:rPr lang="ru-RU" i="1" dirty="0" err="1"/>
              <a:t>відновлення</a:t>
            </a:r>
            <a:r>
              <a:rPr lang="ru-RU" i="1" dirty="0"/>
              <a:t>, </a:t>
            </a:r>
            <a:r>
              <a:rPr lang="ru-RU" i="1" dirty="0" err="1"/>
              <a:t>гідролізу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синтезу.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окислення</a:t>
            </a:r>
            <a:r>
              <a:rPr lang="ru-RU" i="1" dirty="0"/>
              <a:t> </a:t>
            </a:r>
            <a:r>
              <a:rPr lang="ru-RU" i="1" dirty="0" err="1"/>
              <a:t>відбуваються</a:t>
            </a:r>
            <a:r>
              <a:rPr lang="ru-RU" i="1" dirty="0"/>
              <a:t> у </a:t>
            </a:r>
            <a:r>
              <a:rPr lang="ru-RU" i="1" dirty="0" err="1"/>
              <a:t>всіх</a:t>
            </a:r>
            <a:r>
              <a:rPr lang="ru-RU" i="1" dirty="0"/>
              <a:t> тканинах </a:t>
            </a:r>
            <a:r>
              <a:rPr lang="ru-RU" i="1" dirty="0" err="1"/>
              <a:t>організму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дією</a:t>
            </a:r>
            <a:r>
              <a:rPr lang="ru-RU" i="1" dirty="0"/>
              <a:t> </a:t>
            </a:r>
            <a:r>
              <a:rPr lang="ru-RU" i="1" dirty="0" err="1"/>
              <a:t>кисню</a:t>
            </a:r>
            <a:r>
              <a:rPr lang="ru-RU" i="1" dirty="0"/>
              <a:t>, </a:t>
            </a:r>
            <a:r>
              <a:rPr lang="ru-RU" i="1" dirty="0" err="1"/>
              <a:t>переносником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гемоглобін</a:t>
            </a:r>
            <a:r>
              <a:rPr lang="ru-RU" i="1" dirty="0"/>
              <a:t> </a:t>
            </a:r>
            <a:r>
              <a:rPr lang="ru-RU" i="1" dirty="0" err="1"/>
              <a:t>крові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за </a:t>
            </a:r>
            <a:r>
              <a:rPr lang="ru-RU" i="1" dirty="0" err="1"/>
              <a:t>рахунок</a:t>
            </a:r>
            <a:r>
              <a:rPr lang="ru-RU" i="1" dirty="0"/>
              <a:t> </a:t>
            </a:r>
            <a:r>
              <a:rPr lang="ru-RU" i="1" dirty="0" err="1"/>
              <a:t>кисню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виділяється</a:t>
            </a:r>
            <a:r>
              <a:rPr lang="ru-RU" i="1" dirty="0"/>
              <a:t> при </a:t>
            </a:r>
            <a:r>
              <a:rPr lang="ru-RU" i="1" dirty="0" err="1"/>
              <a:t>розпаді</a:t>
            </a:r>
            <a:r>
              <a:rPr lang="ru-RU" i="1" dirty="0"/>
              <a:t> </a:t>
            </a:r>
            <a:r>
              <a:rPr lang="ru-RU" i="1" dirty="0" err="1"/>
              <a:t>пероксидних</a:t>
            </a:r>
            <a:r>
              <a:rPr lang="ru-RU" i="1" dirty="0"/>
              <a:t> </a:t>
            </a:r>
            <a:r>
              <a:rPr lang="ru-RU" i="1" dirty="0" err="1"/>
              <a:t>сполук</a:t>
            </a:r>
            <a:r>
              <a:rPr lang="ru-RU" i="1" dirty="0"/>
              <a:t>. </a:t>
            </a:r>
            <a:r>
              <a:rPr lang="ru-RU" i="1" dirty="0" err="1"/>
              <a:t>Велику</a:t>
            </a:r>
            <a:r>
              <a:rPr lang="ru-RU" i="1" dirty="0"/>
              <a:t> роль в </a:t>
            </a:r>
            <a:r>
              <a:rPr lang="ru-RU" i="1" dirty="0" err="1"/>
              <a:t>процесах</a:t>
            </a:r>
            <a:r>
              <a:rPr lang="ru-RU" i="1" dirty="0"/>
              <a:t> </a:t>
            </a:r>
            <a:r>
              <a:rPr lang="ru-RU" i="1" dirty="0" err="1"/>
              <a:t>окислення</a:t>
            </a:r>
            <a:r>
              <a:rPr lang="ru-RU" i="1" dirty="0"/>
              <a:t> </a:t>
            </a:r>
            <a:r>
              <a:rPr lang="ru-RU" i="1" dirty="0" err="1"/>
              <a:t>відіграють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оксиданти</a:t>
            </a:r>
            <a:r>
              <a:rPr lang="ru-RU" i="1" dirty="0"/>
              <a:t>, </a:t>
            </a:r>
            <a:r>
              <a:rPr lang="ru-RU" i="1" dirty="0" err="1"/>
              <a:t>наприклад</a:t>
            </a:r>
            <a:r>
              <a:rPr lang="ru-RU" i="1" dirty="0"/>
              <a:t> </a:t>
            </a:r>
            <a:r>
              <a:rPr lang="ru-RU" i="1" dirty="0" err="1"/>
              <a:t>радикали</a:t>
            </a:r>
            <a:r>
              <a:rPr lang="ru-RU" i="1" dirty="0"/>
              <a:t>. </a:t>
            </a:r>
            <a:r>
              <a:rPr lang="ru-RU" i="1" dirty="0" err="1"/>
              <a:t>Типовим</a:t>
            </a:r>
            <a:r>
              <a:rPr lang="ru-RU" i="1" dirty="0"/>
              <a:t> прикладом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окислення</a:t>
            </a:r>
            <a:r>
              <a:rPr lang="ru-RU" i="1" dirty="0"/>
              <a:t> бензолу за схемою: </a:t>
            </a:r>
          </a:p>
          <a:p>
            <a:r>
              <a:rPr lang="ru-RU" dirty="0"/>
              <a:t>бензол → фенол → </a:t>
            </a:r>
            <a:r>
              <a:rPr lang="ru-RU" dirty="0" err="1"/>
              <a:t>гідрохінон</a:t>
            </a:r>
            <a:r>
              <a:rPr lang="ru-RU" dirty="0"/>
              <a:t> + пирокатехин → </a:t>
            </a:r>
            <a:r>
              <a:rPr lang="ru-RU" dirty="0" err="1"/>
              <a:t>муконовой</a:t>
            </a:r>
            <a:r>
              <a:rPr lang="ru-RU" dirty="0"/>
              <a:t> кислота </a:t>
            </a:r>
          </a:p>
          <a:p>
            <a:r>
              <a:rPr lang="ru-RU" dirty="0" err="1"/>
              <a:t>ароматичні</a:t>
            </a:r>
            <a:r>
              <a:rPr lang="ru-RU" dirty="0"/>
              <a:t> та </a:t>
            </a:r>
            <a:r>
              <a:rPr lang="ru-RU" dirty="0" err="1"/>
              <a:t>аліфатичні</a:t>
            </a:r>
            <a:r>
              <a:rPr lang="ru-RU" dirty="0"/>
              <a:t> </a:t>
            </a:r>
            <a:r>
              <a:rPr lang="ru-RU" dirty="0" err="1"/>
              <a:t>спирти</a:t>
            </a:r>
            <a:r>
              <a:rPr lang="ru-RU" dirty="0"/>
              <a:t> </a:t>
            </a:r>
            <a:r>
              <a:rPr lang="ru-RU" dirty="0" err="1"/>
              <a:t>окислюються</a:t>
            </a:r>
            <a:r>
              <a:rPr lang="ru-RU" dirty="0"/>
              <a:t> до кислот: </a:t>
            </a:r>
          </a:p>
          <a:p>
            <a:r>
              <a:rPr lang="ru-RU" dirty="0" err="1"/>
              <a:t>фенілпропанол</a:t>
            </a:r>
            <a:r>
              <a:rPr lang="ru-RU" dirty="0"/>
              <a:t> → </a:t>
            </a:r>
            <a:r>
              <a:rPr lang="ru-RU" dirty="0" err="1"/>
              <a:t>фенілпропанова</a:t>
            </a:r>
            <a:r>
              <a:rPr lang="ru-RU" dirty="0"/>
              <a:t> кислота → </a:t>
            </a:r>
            <a:r>
              <a:rPr lang="ru-RU" dirty="0" err="1"/>
              <a:t>бензойна</a:t>
            </a:r>
            <a:r>
              <a:rPr lang="ru-RU" dirty="0"/>
              <a:t> </a:t>
            </a:r>
            <a:r>
              <a:rPr lang="ru-RU" dirty="0" err="1"/>
              <a:t>кислота</a:t>
            </a:r>
            <a:r>
              <a:rPr lang="ru-RU" dirty="0"/>
              <a:t>. </a:t>
            </a:r>
          </a:p>
          <a:p>
            <a:r>
              <a:rPr lang="ru-RU" dirty="0" err="1"/>
              <a:t>Кофеїн</a:t>
            </a:r>
            <a:r>
              <a:rPr lang="ru-RU" dirty="0"/>
              <a:t> </a:t>
            </a:r>
            <a:r>
              <a:rPr lang="ru-RU" dirty="0" err="1"/>
              <a:t>окислюється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в </a:t>
            </a:r>
            <a:r>
              <a:rPr lang="ru-RU" dirty="0" err="1"/>
              <a:t>метильовану</a:t>
            </a:r>
            <a:r>
              <a:rPr lang="ru-RU" dirty="0"/>
              <a:t> </a:t>
            </a:r>
            <a:r>
              <a:rPr lang="ru-RU" dirty="0" err="1"/>
              <a:t>сечову</a:t>
            </a:r>
            <a:r>
              <a:rPr lang="ru-RU" dirty="0"/>
              <a:t> кислоту. </a:t>
            </a:r>
            <a:r>
              <a:rPr lang="ru-RU" dirty="0" err="1"/>
              <a:t>Метальні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легко </a:t>
            </a:r>
            <a:r>
              <a:rPr lang="ru-RU" dirty="0" err="1"/>
              <a:t>окислюються</a:t>
            </a:r>
            <a:r>
              <a:rPr lang="ru-RU" dirty="0"/>
              <a:t> в </a:t>
            </a:r>
            <a:r>
              <a:rPr lang="ru-RU" dirty="0" err="1"/>
              <a:t>карбоксильні</a:t>
            </a:r>
            <a:r>
              <a:rPr lang="ru-RU" dirty="0"/>
              <a:t>;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алкоголі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альдегіди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проміжними</a:t>
            </a:r>
            <a:r>
              <a:rPr lang="ru-RU" dirty="0"/>
              <a:t> продуктами: </a:t>
            </a:r>
          </a:p>
          <a:p>
            <a:r>
              <a:rPr lang="en-US" dirty="0"/>
              <a:t>R-</a:t>
            </a:r>
            <a:r>
              <a:rPr lang="ru-RU" dirty="0"/>
              <a:t>СН3 → </a:t>
            </a:r>
            <a:r>
              <a:rPr lang="en-US" dirty="0"/>
              <a:t>R-</a:t>
            </a:r>
            <a:r>
              <a:rPr lang="ru-RU" dirty="0"/>
              <a:t>СН2ОН → </a:t>
            </a:r>
            <a:r>
              <a:rPr lang="en-US" dirty="0"/>
              <a:t>R-</a:t>
            </a:r>
            <a:r>
              <a:rPr lang="ru-RU" dirty="0"/>
              <a:t>СОН → </a:t>
            </a:r>
            <a:r>
              <a:rPr lang="en-US" dirty="0"/>
              <a:t>R-</a:t>
            </a:r>
            <a:r>
              <a:rPr lang="ru-RU" dirty="0"/>
              <a:t>СООН. </a:t>
            </a:r>
          </a:p>
          <a:p>
            <a:r>
              <a:rPr lang="ru-RU" dirty="0"/>
              <a:t>З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так званий </a:t>
            </a:r>
            <a:r>
              <a:rPr lang="ru-RU" dirty="0" err="1"/>
              <a:t>летальний</a:t>
            </a:r>
            <a:r>
              <a:rPr lang="ru-RU" dirty="0"/>
              <a:t> синтез.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, як метанол, </a:t>
            </a:r>
            <a:r>
              <a:rPr lang="ru-RU" dirty="0" err="1"/>
              <a:t>етиленгліколь</a:t>
            </a:r>
            <a:r>
              <a:rPr lang="ru-RU" dirty="0"/>
              <a:t>, </a:t>
            </a:r>
            <a:r>
              <a:rPr lang="ru-RU" dirty="0" err="1"/>
              <a:t>анілін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окислюються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до </a:t>
            </a:r>
            <a:r>
              <a:rPr lang="ru-RU" dirty="0" err="1"/>
              <a:t>метаболітів</a:t>
            </a:r>
            <a:r>
              <a:rPr lang="ru-RU" dirty="0"/>
              <a:t>, за </a:t>
            </a:r>
            <a:r>
              <a:rPr lang="ru-RU" dirty="0" err="1"/>
              <a:t>токсичністю</a:t>
            </a:r>
            <a:r>
              <a:rPr lang="ru-RU" dirty="0"/>
              <a:t> </a:t>
            </a:r>
            <a:r>
              <a:rPr lang="ru-RU" dirty="0" err="1"/>
              <a:t>перевершують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попередників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формальдегід</a:t>
            </a:r>
            <a:r>
              <a:rPr lang="ru-RU" dirty="0"/>
              <a:t> </a:t>
            </a:r>
            <a:r>
              <a:rPr lang="ru-RU" dirty="0" err="1"/>
              <a:t>токсичніший</a:t>
            </a:r>
            <a:r>
              <a:rPr lang="ru-RU" dirty="0"/>
              <a:t> метанолу. </a:t>
            </a:r>
          </a:p>
          <a:p>
            <a:r>
              <a:rPr lang="ru-RU" dirty="0" err="1"/>
              <a:t>Ферменти</a:t>
            </a:r>
            <a:r>
              <a:rPr lang="ru-RU" dirty="0"/>
              <a:t> типу оксидаз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організму</a:t>
            </a:r>
            <a:r>
              <a:rPr lang="ru-RU" dirty="0"/>
              <a:t>, так як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використанні</a:t>
            </a:r>
            <a:r>
              <a:rPr lang="ru-RU" dirty="0"/>
              <a:t> молекулярного </a:t>
            </a:r>
            <a:r>
              <a:rPr lang="ru-RU" dirty="0" err="1"/>
              <a:t>кисню</a:t>
            </a:r>
            <a:r>
              <a:rPr lang="ru-RU" dirty="0"/>
              <a:t>. Так, </a:t>
            </a:r>
            <a:r>
              <a:rPr lang="ru-RU" dirty="0" err="1"/>
              <a:t>пероксидаза</a:t>
            </a:r>
            <a:r>
              <a:rPr lang="ru-RU" dirty="0"/>
              <a:t> </a:t>
            </a:r>
            <a:r>
              <a:rPr lang="ru-RU" dirty="0" err="1"/>
              <a:t>розкладає</a:t>
            </a:r>
            <a:r>
              <a:rPr lang="ru-RU" dirty="0"/>
              <a:t> </a:t>
            </a:r>
            <a:r>
              <a:rPr lang="ru-RU" dirty="0" err="1"/>
              <a:t>пероксид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до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: </a:t>
            </a:r>
          </a:p>
          <a:p>
            <a:r>
              <a:rPr lang="ru-RU" dirty="0"/>
              <a:t>2Н2О2 → 2Н2О + О2. </a:t>
            </a:r>
          </a:p>
          <a:p>
            <a:r>
              <a:rPr lang="ru-RU" dirty="0" err="1"/>
              <a:t>Пероксидаза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пероксид</a:t>
            </a:r>
            <a:r>
              <a:rPr lang="ru-RU" dirty="0"/>
              <a:t> дню як </a:t>
            </a:r>
            <a:r>
              <a:rPr lang="ru-RU" dirty="0" err="1"/>
              <a:t>агента-окислювача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 Н2О2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пероксидних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радикалів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відновлення</a:t>
            </a:r>
            <a:r>
              <a:rPr lang="ru-RU" i="1" dirty="0"/>
              <a:t> </a:t>
            </a:r>
            <a:r>
              <a:rPr lang="ru-RU" i="1" dirty="0" err="1"/>
              <a:t>характерні</a:t>
            </a:r>
            <a:r>
              <a:rPr lang="ru-RU" i="1" dirty="0"/>
              <a:t> для </a:t>
            </a:r>
            <a:r>
              <a:rPr lang="ru-RU" i="1" dirty="0" err="1"/>
              <a:t>ароматичних</a:t>
            </a:r>
            <a:r>
              <a:rPr lang="ru-RU" i="1" dirty="0"/>
              <a:t> </a:t>
            </a:r>
            <a:r>
              <a:rPr lang="ru-RU" i="1" dirty="0" err="1"/>
              <a:t>нітросполук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пікринова</a:t>
            </a:r>
            <a:r>
              <a:rPr lang="ru-RU" i="1" dirty="0"/>
              <a:t> кислота (2,4,6-тринітрофенолу) </a:t>
            </a:r>
            <a:r>
              <a:rPr lang="ru-RU" i="1" dirty="0" err="1"/>
              <a:t>відновлюється</a:t>
            </a:r>
            <a:r>
              <a:rPr lang="ru-RU" i="1" dirty="0"/>
              <a:t> до </a:t>
            </a:r>
            <a:r>
              <a:rPr lang="ru-RU" i="1" dirty="0" err="1"/>
              <a:t>пікрамінової</a:t>
            </a:r>
            <a:r>
              <a:rPr lang="ru-RU" i="1" dirty="0"/>
              <a:t> кислот (2,6-динитро-4-аминофенол). </a:t>
            </a:r>
          </a:p>
          <a:p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гідролізу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гідролізу</a:t>
            </a:r>
            <a:r>
              <a:rPr lang="ru-RU" dirty="0"/>
              <a:t> ОР,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; </a:t>
            </a:r>
            <a:r>
              <a:rPr lang="ru-RU" dirty="0" err="1"/>
              <a:t>активну</a:t>
            </a:r>
            <a:r>
              <a:rPr lang="ru-RU" dirty="0"/>
              <a:t> участь в них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гідролази</a:t>
            </a:r>
            <a:r>
              <a:rPr lang="ru-RU" dirty="0"/>
              <a:t> (</a:t>
            </a:r>
            <a:r>
              <a:rPr lang="ru-RU" dirty="0" err="1"/>
              <a:t>естерази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каталізують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ефірів</a:t>
            </a:r>
            <a:r>
              <a:rPr lang="ru-RU" dirty="0"/>
              <a:t> </a:t>
            </a:r>
            <a:r>
              <a:rPr lang="ru-RU" dirty="0" err="1"/>
              <a:t>карбонових</a:t>
            </a:r>
            <a:r>
              <a:rPr lang="ru-RU" dirty="0"/>
              <a:t> кислот,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аліестерази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каналізують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аліфатичних</a:t>
            </a:r>
            <a:r>
              <a:rPr lang="ru-RU" dirty="0"/>
              <a:t> </a:t>
            </a:r>
            <a:r>
              <a:rPr lang="ru-RU" dirty="0" err="1"/>
              <a:t>спиртів</a:t>
            </a:r>
            <a:r>
              <a:rPr lang="ru-RU" dirty="0"/>
              <a:t>. </a:t>
            </a:r>
            <a:r>
              <a:rPr lang="ru-RU" dirty="0" err="1"/>
              <a:t>Арилестерази</a:t>
            </a:r>
            <a:r>
              <a:rPr lang="ru-RU" dirty="0"/>
              <a:t> </a:t>
            </a:r>
            <a:r>
              <a:rPr lang="ru-RU" dirty="0" err="1"/>
              <a:t>каталізують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фенолів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. </a:t>
            </a:r>
            <a:r>
              <a:rPr lang="ru-RU" dirty="0" err="1"/>
              <a:t>Холінесгераза</a:t>
            </a:r>
            <a:r>
              <a:rPr lang="ru-RU" dirty="0"/>
              <a:t> </a:t>
            </a:r>
            <a:r>
              <a:rPr lang="ru-RU" dirty="0" err="1"/>
              <a:t>гідролізує</a:t>
            </a:r>
            <a:r>
              <a:rPr lang="ru-RU" dirty="0"/>
              <a:t> </a:t>
            </a:r>
            <a:r>
              <a:rPr lang="ru-RU" dirty="0" err="1"/>
              <a:t>ацетилхолін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естерази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ефіри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 </a:t>
            </a:r>
          </a:p>
          <a:p>
            <a:r>
              <a:rPr lang="en-US" dirty="0"/>
              <a:t>R-</a:t>
            </a:r>
            <a:r>
              <a:rPr lang="ru-RU" dirty="0"/>
              <a:t>СОО-</a:t>
            </a:r>
            <a:r>
              <a:rPr lang="en-US" dirty="0"/>
              <a:t>R' + </a:t>
            </a:r>
            <a:r>
              <a:rPr lang="ru-RU" dirty="0"/>
              <a:t>Н2О → </a:t>
            </a:r>
            <a:r>
              <a:rPr lang="en-US" dirty="0"/>
              <a:t>R-</a:t>
            </a:r>
            <a:r>
              <a:rPr lang="ru-RU" dirty="0"/>
              <a:t>СООН + </a:t>
            </a:r>
            <a:r>
              <a:rPr lang="en-US" dirty="0"/>
              <a:t>R'</a:t>
            </a:r>
            <a:r>
              <a:rPr lang="ru-RU" dirty="0"/>
              <a:t>ОН. </a:t>
            </a:r>
          </a:p>
          <a:p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атропіну</a:t>
            </a:r>
            <a:r>
              <a:rPr lang="ru-RU" dirty="0"/>
              <a:t>, </a:t>
            </a:r>
            <a:r>
              <a:rPr lang="ru-RU" dirty="0" err="1"/>
              <a:t>аспірину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прокаїну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естераз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: </a:t>
            </a:r>
          </a:p>
          <a:p>
            <a:r>
              <a:rPr lang="ru-RU" dirty="0" err="1"/>
              <a:t>ацетилсаліцилова</a:t>
            </a:r>
            <a:r>
              <a:rPr lang="ru-RU" dirty="0"/>
              <a:t> кислота (</a:t>
            </a:r>
            <a:r>
              <a:rPr lang="ru-RU" dirty="0" err="1"/>
              <a:t>аспірин</a:t>
            </a:r>
            <a:r>
              <a:rPr lang="ru-RU" dirty="0"/>
              <a:t>) → </a:t>
            </a:r>
            <a:r>
              <a:rPr lang="ru-RU" dirty="0" err="1"/>
              <a:t>саліцилова</a:t>
            </a:r>
            <a:r>
              <a:rPr lang="ru-RU" dirty="0"/>
              <a:t> </a:t>
            </a:r>
            <a:r>
              <a:rPr lang="ru-RU" dirty="0" err="1"/>
              <a:t>кислота</a:t>
            </a:r>
            <a:r>
              <a:rPr lang="ru-RU" dirty="0"/>
              <a:t> → </a:t>
            </a:r>
            <a:r>
              <a:rPr lang="ru-RU" dirty="0" err="1"/>
              <a:t>оцтова</a:t>
            </a:r>
            <a:r>
              <a:rPr lang="ru-RU" dirty="0"/>
              <a:t> </a:t>
            </a:r>
            <a:r>
              <a:rPr lang="ru-RU" dirty="0" err="1"/>
              <a:t>кислота</a:t>
            </a:r>
            <a:r>
              <a:rPr lang="ru-RU" dirty="0"/>
              <a:t>. </a:t>
            </a:r>
          </a:p>
          <a:p>
            <a:r>
              <a:rPr lang="ru-RU" dirty="0" err="1"/>
              <a:t>Протеолітичні</a:t>
            </a:r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 (пепсин, трипсин, </a:t>
            </a:r>
            <a:r>
              <a:rPr lang="ru-RU" dirty="0" err="1"/>
              <a:t>хімотрипсин</a:t>
            </a:r>
            <a:r>
              <a:rPr lang="ru-RU" dirty="0"/>
              <a:t>,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травні</a:t>
            </a:r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)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пептидного </a:t>
            </a:r>
            <a:r>
              <a:rPr lang="ru-RU" dirty="0" err="1"/>
              <a:t>зв'язку</a:t>
            </a:r>
            <a:r>
              <a:rPr lang="ru-RU" dirty="0"/>
              <a:t> -С(О)</a:t>
            </a:r>
            <a:r>
              <a:rPr lang="en-US" dirty="0"/>
              <a:t>NH- </a:t>
            </a:r>
            <a:r>
              <a:rPr lang="ru-RU" dirty="0"/>
              <a:t>в </a:t>
            </a:r>
            <a:r>
              <a:rPr lang="ru-RU" dirty="0" err="1"/>
              <a:t>білках</a:t>
            </a:r>
            <a:r>
              <a:rPr lang="ru-RU" dirty="0"/>
              <a:t>: </a:t>
            </a:r>
          </a:p>
          <a:p>
            <a:r>
              <a:rPr lang="ru-RU" dirty="0"/>
              <a:t>R-С(О)NH-R' + Н2О → R-СООН + R'-NH2.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Реакції</a:t>
            </a:r>
            <a:r>
              <a:rPr lang="ru-RU" dirty="0"/>
              <a:t> синтезу,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при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нетоксичних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являється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форм </a:t>
            </a:r>
            <a:r>
              <a:rPr lang="ru-RU" dirty="0" err="1"/>
              <a:t>детоксикації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як фенол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бензойна</a:t>
            </a:r>
            <a:r>
              <a:rPr lang="ru-RU" dirty="0"/>
              <a:t> кислота, </a:t>
            </a:r>
            <a:r>
              <a:rPr lang="ru-RU" dirty="0" err="1"/>
              <a:t>видаляються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організму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глюкуриновою</a:t>
            </a:r>
            <a:r>
              <a:rPr lang="ru-RU" dirty="0"/>
              <a:t> кислотою,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ефіри</a:t>
            </a:r>
            <a:r>
              <a:rPr lang="ru-RU" dirty="0"/>
              <a:t>. </a:t>
            </a:r>
          </a:p>
          <a:p>
            <a:r>
              <a:rPr lang="ru-RU" dirty="0" err="1"/>
              <a:t>Сірчана</a:t>
            </a:r>
            <a:r>
              <a:rPr lang="ru-RU" dirty="0"/>
              <a:t> кислота </a:t>
            </a:r>
            <a:r>
              <a:rPr lang="ru-RU" dirty="0" err="1"/>
              <a:t>зв'язує</a:t>
            </a:r>
            <a:r>
              <a:rPr lang="ru-RU" dirty="0"/>
              <a:t> фенол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ефіру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виводиться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сечею: </a:t>
            </a:r>
          </a:p>
          <a:p>
            <a:r>
              <a:rPr lang="ru-RU" dirty="0"/>
              <a:t>С6Н5ОН + </a:t>
            </a:r>
            <a:r>
              <a:rPr lang="en-US" dirty="0"/>
              <a:t>H2SO4 → </a:t>
            </a:r>
            <a:r>
              <a:rPr lang="ru-RU" dirty="0"/>
              <a:t>С6Н5-</a:t>
            </a:r>
            <a:r>
              <a:rPr lang="en-US" dirty="0"/>
              <a:t>O-SO3</a:t>
            </a:r>
            <a:r>
              <a:rPr lang="ru-RU" dirty="0"/>
              <a:t>Н + Н2</a:t>
            </a:r>
            <a:r>
              <a:rPr lang="en-US" dirty="0"/>
              <a:t>O. </a:t>
            </a:r>
          </a:p>
          <a:p>
            <a:r>
              <a:rPr lang="ru-RU" dirty="0" smtClean="0"/>
              <a:t>Фенол                             </a:t>
            </a:r>
            <a:r>
              <a:rPr lang="ru-RU" dirty="0" err="1"/>
              <a:t>Фенілсульфат</a:t>
            </a:r>
            <a:r>
              <a:rPr lang="ru-RU" dirty="0"/>
              <a:t> </a:t>
            </a:r>
          </a:p>
          <a:p>
            <a:r>
              <a:rPr lang="ru-RU" dirty="0" err="1"/>
              <a:t>Амінокислота</a:t>
            </a:r>
            <a:r>
              <a:rPr lang="ru-RU" dirty="0"/>
              <a:t> </a:t>
            </a:r>
            <a:r>
              <a:rPr lang="ru-RU" dirty="0" err="1"/>
              <a:t>гліцин</a:t>
            </a:r>
            <a:r>
              <a:rPr lang="ru-RU" dirty="0"/>
              <a:t> </a:t>
            </a:r>
            <a:r>
              <a:rPr lang="ru-RU" dirty="0" err="1"/>
              <a:t>взаємодіє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аміногрупою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карбоксильною </a:t>
            </a:r>
            <a:r>
              <a:rPr lang="ru-RU" dirty="0" err="1"/>
              <a:t>групою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у </a:t>
            </a:r>
            <a:r>
              <a:rPr lang="ru-RU" dirty="0" err="1"/>
              <a:t>бензольного</a:t>
            </a:r>
            <a:r>
              <a:rPr lang="ru-RU" dirty="0"/>
              <a:t>, фуранового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піридинового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сечею. </a:t>
            </a:r>
            <a:endParaRPr lang="ru-RU" dirty="0" smtClean="0"/>
          </a:p>
          <a:p>
            <a:r>
              <a:rPr lang="ru-RU" dirty="0" err="1" smtClean="0"/>
              <a:t>Саліцилова</a:t>
            </a:r>
            <a:r>
              <a:rPr lang="ru-RU" dirty="0" smtClean="0"/>
              <a:t> </a:t>
            </a:r>
            <a:r>
              <a:rPr lang="ru-RU" dirty="0"/>
              <a:t>кислота </a:t>
            </a:r>
            <a:r>
              <a:rPr lang="ru-RU" dirty="0" err="1"/>
              <a:t>реагує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гліцином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саліцилоілгліцину</a:t>
            </a:r>
            <a:r>
              <a:rPr lang="ru-RU" dirty="0"/>
              <a:t>: </a:t>
            </a:r>
          </a:p>
          <a:p>
            <a:r>
              <a:rPr lang="ru-RU" dirty="0" err="1"/>
              <a:t>гліцин</a:t>
            </a:r>
            <a:r>
              <a:rPr lang="ru-RU" dirty="0"/>
              <a:t> + </a:t>
            </a:r>
            <a:r>
              <a:rPr lang="ru-RU" dirty="0" err="1"/>
              <a:t>саліцилова</a:t>
            </a:r>
            <a:r>
              <a:rPr lang="ru-RU" dirty="0"/>
              <a:t> кислота → </a:t>
            </a:r>
            <a:r>
              <a:rPr lang="ru-RU" dirty="0" err="1"/>
              <a:t>саліцілоілгліцин</a:t>
            </a:r>
            <a:r>
              <a:rPr lang="ru-RU" dirty="0"/>
              <a:t> + Н2О. </a:t>
            </a:r>
          </a:p>
          <a:p>
            <a:r>
              <a:rPr lang="ru-RU" dirty="0"/>
              <a:t>Таким чином,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лежать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отрут </a:t>
            </a:r>
            <a:r>
              <a:rPr lang="ru-RU" dirty="0" err="1"/>
              <a:t>з</a:t>
            </a:r>
            <a:r>
              <a:rPr lang="ru-RU" dirty="0"/>
              <a:t> ферментами, </a:t>
            </a:r>
            <a:r>
              <a:rPr lang="ru-RU" dirty="0" err="1"/>
              <a:t>білками</a:t>
            </a:r>
            <a:r>
              <a:rPr lang="ru-RU" dirty="0"/>
              <a:t>, </a:t>
            </a:r>
            <a:r>
              <a:rPr lang="ru-RU" dirty="0" err="1"/>
              <a:t>вуглеводами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, та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розкладу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синтезу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таких </a:t>
            </a:r>
            <a:r>
              <a:rPr lang="ru-RU" dirty="0" err="1"/>
              <a:t>речовин</a:t>
            </a:r>
            <a:r>
              <a:rPr lang="ru-RU" dirty="0"/>
              <a:t> на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істот</a:t>
            </a:r>
            <a:r>
              <a:rPr lang="ru-RU" dirty="0"/>
              <a:t>. Тому так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97346"/>
            <a:ext cx="8964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/>
              <a:t>активної</a:t>
            </a:r>
            <a:r>
              <a:rPr lang="ru-RU" b="1" dirty="0"/>
              <a:t> </a:t>
            </a:r>
            <a:r>
              <a:rPr lang="ru-RU" b="1" dirty="0" err="1"/>
              <a:t>детоксикації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endParaRPr lang="ru-RU" b="1" dirty="0" smtClean="0"/>
          </a:p>
          <a:p>
            <a:pPr marL="342900" indent="-342900">
              <a:buAutoNum type="arabicPeriod"/>
            </a:pPr>
            <a:endParaRPr lang="ru-RU" b="1" dirty="0"/>
          </a:p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широко </a:t>
            </a:r>
            <a:r>
              <a:rPr lang="ru-RU" dirty="0" err="1"/>
              <a:t>застосовуються</a:t>
            </a:r>
            <a:r>
              <a:rPr lang="ru-RU" dirty="0"/>
              <a:t> як </a:t>
            </a:r>
            <a:r>
              <a:rPr lang="ru-RU" dirty="0" err="1"/>
              <a:t>випробувані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досягненнях</a:t>
            </a:r>
            <a:r>
              <a:rPr lang="ru-RU" dirty="0"/>
              <a:t> науки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За принципом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антидотної</a:t>
            </a:r>
            <a:r>
              <a:rPr lang="ru-RU" dirty="0"/>
              <a:t> (</a:t>
            </a:r>
            <a:r>
              <a:rPr lang="ru-RU" dirty="0" err="1"/>
              <a:t>фармакологічної</a:t>
            </a:r>
            <a:r>
              <a:rPr lang="ru-RU" dirty="0"/>
              <a:t>) </a:t>
            </a:r>
            <a:r>
              <a:rPr lang="ru-RU" dirty="0" err="1"/>
              <a:t>детоксикації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один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ефективністю</a:t>
            </a:r>
            <a:r>
              <a:rPr lang="ru-RU" dirty="0"/>
              <a:t> та </a:t>
            </a:r>
            <a:r>
              <a:rPr lang="ru-RU" dirty="0" err="1"/>
              <a:t>складністю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диктується</a:t>
            </a:r>
            <a:r>
              <a:rPr lang="ru-RU" dirty="0"/>
              <a:t> </a:t>
            </a:r>
            <a:r>
              <a:rPr lang="ru-RU" dirty="0" err="1"/>
              <a:t>конкретними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. При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постраждалим</a:t>
            </a:r>
            <a:r>
              <a:rPr lang="ru-RU" dirty="0"/>
              <a:t> </a:t>
            </a:r>
            <a:r>
              <a:rPr lang="ru-RU" dirty="0" err="1"/>
              <a:t>невідкладної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та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77072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шлунково-кишкового</a:t>
            </a:r>
            <a:r>
              <a:rPr lang="ru-RU" dirty="0"/>
              <a:t> тракту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рвотних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апоморфін</a:t>
            </a:r>
            <a:r>
              <a:rPr lang="ru-RU" dirty="0"/>
              <a:t>, </a:t>
            </a:r>
            <a:r>
              <a:rPr lang="ru-RU" dirty="0" err="1"/>
              <a:t>іпекуана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Промивання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(</a:t>
            </a:r>
            <a:r>
              <a:rPr lang="ru-RU" dirty="0" err="1"/>
              <a:t>просте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зондове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Промивання</a:t>
            </a:r>
            <a:r>
              <a:rPr lang="ru-RU" dirty="0"/>
              <a:t> кишечника (</a:t>
            </a:r>
            <a:r>
              <a:rPr lang="ru-RU" dirty="0" err="1"/>
              <a:t>зондовий</a:t>
            </a:r>
            <a:r>
              <a:rPr lang="ru-RU" dirty="0"/>
              <a:t> </a:t>
            </a:r>
            <a:r>
              <a:rPr lang="ru-RU" dirty="0" err="1"/>
              <a:t>лаваж</a:t>
            </a:r>
            <a:r>
              <a:rPr lang="ru-RU" dirty="0"/>
              <a:t>, </a:t>
            </a:r>
            <a:r>
              <a:rPr lang="ru-RU" dirty="0" err="1"/>
              <a:t>клізма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Проносні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сольові</a:t>
            </a:r>
            <a:r>
              <a:rPr lang="ru-RU" dirty="0"/>
              <a:t>, </a:t>
            </a:r>
            <a:r>
              <a:rPr lang="ru-RU" dirty="0" err="1"/>
              <a:t>масляні</a:t>
            </a:r>
            <a:r>
              <a:rPr lang="ru-RU" dirty="0"/>
              <a:t>, </a:t>
            </a:r>
            <a:r>
              <a:rPr lang="ru-RU" dirty="0" err="1"/>
              <a:t>рослинні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Електростимуляція</a:t>
            </a:r>
            <a:r>
              <a:rPr lang="ru-RU" dirty="0"/>
              <a:t> кишечника.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Виклик</a:t>
            </a:r>
            <a:r>
              <a:rPr lang="ru-RU" dirty="0"/>
              <a:t> </a:t>
            </a:r>
            <a:r>
              <a:rPr lang="ru-RU" dirty="0" err="1"/>
              <a:t>блювотного</a:t>
            </a:r>
            <a:r>
              <a:rPr lang="ru-RU" dirty="0"/>
              <a:t> рефлексу проводиться для </a:t>
            </a:r>
            <a:r>
              <a:rPr lang="ru-RU" dirty="0" err="1"/>
              <a:t>якнайшвидшого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шлунку</a:t>
            </a:r>
            <a:r>
              <a:rPr lang="ru-RU" dirty="0"/>
              <a:t>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опіковими</a:t>
            </a:r>
            <a:r>
              <a:rPr lang="ru-RU" dirty="0"/>
              <a:t> (</a:t>
            </a:r>
            <a:r>
              <a:rPr lang="ru-RU" dirty="0" err="1"/>
              <a:t>їдкими</a:t>
            </a:r>
            <a:r>
              <a:rPr lang="ru-RU" dirty="0"/>
              <a:t>) </a:t>
            </a:r>
            <a:r>
              <a:rPr lang="ru-RU" dirty="0" err="1"/>
              <a:t>рідинами</a:t>
            </a:r>
            <a:r>
              <a:rPr lang="ru-RU" dirty="0"/>
              <a:t> - кислотами, лугами та </a:t>
            </a:r>
            <a:r>
              <a:rPr lang="ru-RU" dirty="0" err="1"/>
              <a:t>іншими</a:t>
            </a:r>
            <a:r>
              <a:rPr lang="ru-RU" dirty="0"/>
              <a:t> - </a:t>
            </a:r>
            <a:r>
              <a:rPr lang="ru-RU" dirty="0" err="1"/>
              <a:t>блювотний</a:t>
            </a:r>
            <a:r>
              <a:rPr lang="ru-RU" dirty="0"/>
              <a:t> рефлекс </a:t>
            </a:r>
            <a:r>
              <a:rPr lang="ru-RU" dirty="0" err="1"/>
              <a:t>небезпечний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таких </a:t>
            </a:r>
            <a:r>
              <a:rPr lang="ru-RU" dirty="0" err="1"/>
              <a:t>рідин</a:t>
            </a:r>
            <a:r>
              <a:rPr lang="ru-RU" dirty="0"/>
              <a:t> по </a:t>
            </a:r>
            <a:r>
              <a:rPr lang="ru-RU" dirty="0" err="1"/>
              <a:t>стравоходу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підсилити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опік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, на нашу думку, при </a:t>
            </a:r>
            <a:r>
              <a:rPr lang="ru-RU" dirty="0" err="1"/>
              <a:t>природній</a:t>
            </a:r>
            <a:r>
              <a:rPr lang="ru-RU" dirty="0"/>
              <a:t> </a:t>
            </a:r>
            <a:r>
              <a:rPr lang="ru-RU" dirty="0" err="1"/>
              <a:t>нейтралізації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час контакту </a:t>
            </a:r>
            <a:r>
              <a:rPr lang="ru-RU" dirty="0" err="1"/>
              <a:t>з</a:t>
            </a:r>
            <a:r>
              <a:rPr lang="ru-RU" dirty="0"/>
              <a:t> тканинами </a:t>
            </a:r>
            <a:r>
              <a:rPr lang="ru-RU" dirty="0" err="1"/>
              <a:t>шлунку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негативний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їдких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на </a:t>
            </a:r>
            <a:r>
              <a:rPr lang="ru-RU" dirty="0" err="1"/>
              <a:t>шлунок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</a:p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небезпека</a:t>
            </a:r>
            <a:r>
              <a:rPr lang="ru-RU" dirty="0"/>
              <a:t> </a:t>
            </a:r>
            <a:r>
              <a:rPr lang="ru-RU" dirty="0" err="1"/>
              <a:t>потрапляння</a:t>
            </a:r>
            <a:r>
              <a:rPr lang="ru-RU" dirty="0"/>
              <a:t> </a:t>
            </a:r>
            <a:r>
              <a:rPr lang="ru-RU" dirty="0" err="1"/>
              <a:t>опікової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в </a:t>
            </a:r>
            <a:r>
              <a:rPr lang="ru-RU" dirty="0" err="1"/>
              <a:t>легені</a:t>
            </a:r>
            <a:r>
              <a:rPr lang="ru-RU" dirty="0"/>
              <a:t> (</a:t>
            </a:r>
            <a:r>
              <a:rPr lang="ru-RU" dirty="0" err="1"/>
              <a:t>аспірація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важкого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. В </a:t>
            </a:r>
            <a:r>
              <a:rPr lang="ru-RU" dirty="0" err="1"/>
              <a:t>токсичній</a:t>
            </a:r>
            <a:r>
              <a:rPr lang="ru-RU" dirty="0"/>
              <a:t> </a:t>
            </a:r>
            <a:r>
              <a:rPr lang="ru-RU" dirty="0" err="1"/>
              <a:t>комі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аспірації</a:t>
            </a:r>
            <a:r>
              <a:rPr lang="ru-RU" dirty="0"/>
              <a:t> </a:t>
            </a:r>
            <a:r>
              <a:rPr lang="ru-RU" dirty="0" err="1"/>
              <a:t>шлункового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блювоти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. </a:t>
            </a:r>
          </a:p>
          <a:p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блювотний</a:t>
            </a:r>
            <a:r>
              <a:rPr lang="ru-RU" dirty="0"/>
              <a:t> рефлекс </a:t>
            </a:r>
            <a:r>
              <a:rPr lang="ru-RU" dirty="0" err="1"/>
              <a:t>можна</a:t>
            </a:r>
            <a:r>
              <a:rPr lang="ru-RU" dirty="0"/>
              <a:t>, </a:t>
            </a:r>
            <a:r>
              <a:rPr lang="ru-RU" dirty="0" err="1"/>
              <a:t>натискаючи</a:t>
            </a:r>
            <a:r>
              <a:rPr lang="ru-RU" dirty="0"/>
              <a:t> на </a:t>
            </a:r>
            <a:r>
              <a:rPr lang="ru-RU" dirty="0" err="1"/>
              <a:t>корінь</a:t>
            </a:r>
            <a:r>
              <a:rPr lang="ru-RU" dirty="0"/>
              <a:t> </a:t>
            </a:r>
            <a:r>
              <a:rPr lang="ru-RU" dirty="0" err="1"/>
              <a:t>язика</a:t>
            </a:r>
            <a:r>
              <a:rPr lang="ru-RU" dirty="0"/>
              <a:t> пальцем </a:t>
            </a:r>
            <a:r>
              <a:rPr lang="ru-RU" dirty="0" err="1"/>
              <a:t>або</a:t>
            </a:r>
            <a:r>
              <a:rPr lang="ru-RU" dirty="0"/>
              <a:t> ложкою. </a:t>
            </a:r>
          </a:p>
          <a:p>
            <a:r>
              <a:rPr lang="ru-RU" dirty="0" err="1"/>
              <a:t>Зондовий</a:t>
            </a:r>
            <a:r>
              <a:rPr lang="ru-RU" dirty="0"/>
              <a:t> метод </a:t>
            </a:r>
            <a:r>
              <a:rPr lang="ru-RU" dirty="0" err="1"/>
              <a:t>промивання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заходами </a:t>
            </a:r>
            <a:r>
              <a:rPr lang="ru-RU" dirty="0" err="1"/>
              <a:t>застороги</a:t>
            </a:r>
            <a:r>
              <a:rPr lang="ru-RU" dirty="0"/>
              <a:t>, особливо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, коли </a:t>
            </a:r>
            <a:r>
              <a:rPr lang="ru-RU" dirty="0" err="1"/>
              <a:t>потерпілий</a:t>
            </a:r>
            <a:r>
              <a:rPr lang="ru-RU" dirty="0"/>
              <a:t> находиться в коматозному </a:t>
            </a:r>
            <a:r>
              <a:rPr lang="ru-RU" dirty="0" err="1"/>
              <a:t>стані</a:t>
            </a:r>
            <a:r>
              <a:rPr lang="ru-RU" dirty="0"/>
              <a:t>.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потрапляння</a:t>
            </a:r>
            <a:r>
              <a:rPr lang="ru-RU" dirty="0"/>
              <a:t> </a:t>
            </a:r>
            <a:r>
              <a:rPr lang="ru-RU" dirty="0" err="1"/>
              <a:t>блювотних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 в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необхідна</a:t>
            </a:r>
            <a:r>
              <a:rPr lang="ru-RU" dirty="0"/>
              <a:t> </a:t>
            </a:r>
            <a:r>
              <a:rPr lang="ru-RU" dirty="0" err="1"/>
              <a:t>інтубація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(</a:t>
            </a:r>
            <a:r>
              <a:rPr lang="ru-RU" dirty="0" err="1"/>
              <a:t>введення</a:t>
            </a:r>
            <a:r>
              <a:rPr lang="ru-RU" dirty="0"/>
              <a:t> трубки). Процедура зондового </a:t>
            </a:r>
            <a:r>
              <a:rPr lang="ru-RU" dirty="0" err="1"/>
              <a:t>промивання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повинна </a:t>
            </a:r>
            <a:r>
              <a:rPr lang="ru-RU" dirty="0" err="1"/>
              <a:t>проводитися</a:t>
            </a:r>
            <a:r>
              <a:rPr lang="ru-RU" dirty="0"/>
              <a:t> </a:t>
            </a:r>
            <a:r>
              <a:rPr lang="ru-RU" dirty="0" err="1"/>
              <a:t>медичним</a:t>
            </a:r>
            <a:r>
              <a:rPr lang="ru-RU" dirty="0"/>
              <a:t> персоналом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. </a:t>
            </a:r>
          </a:p>
          <a:p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проносних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виправданим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сольові</a:t>
            </a:r>
            <a:r>
              <a:rPr lang="ru-RU" dirty="0"/>
              <a:t> </a:t>
            </a:r>
            <a:r>
              <a:rPr lang="ru-RU" dirty="0" err="1"/>
              <a:t>проносні</a:t>
            </a:r>
            <a:r>
              <a:rPr lang="ru-RU" dirty="0"/>
              <a:t> </a:t>
            </a:r>
            <a:r>
              <a:rPr lang="ru-RU" dirty="0" err="1"/>
              <a:t>сульфати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 (</a:t>
            </a:r>
            <a:r>
              <a:rPr lang="en-US" dirty="0"/>
              <a:t>N</a:t>
            </a:r>
            <a:r>
              <a:rPr lang="ru-RU" dirty="0"/>
              <a:t>а2</a:t>
            </a:r>
            <a:r>
              <a:rPr lang="en-US" dirty="0"/>
              <a:t>SO4)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магнію</a:t>
            </a:r>
            <a:r>
              <a:rPr lang="ru-RU" dirty="0"/>
              <a:t>(</a:t>
            </a:r>
            <a:r>
              <a:rPr lang="en-US" dirty="0"/>
              <a:t>MgSO4, </a:t>
            </a:r>
            <a:r>
              <a:rPr lang="ru-RU" dirty="0" err="1"/>
              <a:t>сірчанокисла</a:t>
            </a:r>
            <a:r>
              <a:rPr lang="ru-RU" dirty="0"/>
              <a:t> </a:t>
            </a:r>
            <a:r>
              <a:rPr lang="ru-RU" dirty="0" err="1"/>
              <a:t>магнезія</a:t>
            </a:r>
            <a:r>
              <a:rPr lang="ru-RU" dirty="0"/>
              <a:t>)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через </a:t>
            </a:r>
            <a:r>
              <a:rPr lang="ru-RU" dirty="0" err="1"/>
              <a:t>чотири-шість</a:t>
            </a:r>
            <a:r>
              <a:rPr lang="ru-RU" dirty="0"/>
              <a:t> годин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. Тому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вони </a:t>
            </a:r>
            <a:r>
              <a:rPr lang="ru-RU" dirty="0" err="1"/>
              <a:t>неефективні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штучної</a:t>
            </a:r>
            <a:r>
              <a:rPr lang="ru-RU" b="1" dirty="0"/>
              <a:t> </a:t>
            </a:r>
            <a:r>
              <a:rPr lang="ru-RU" b="1" dirty="0" err="1"/>
              <a:t>детоксикації</a:t>
            </a:r>
            <a:r>
              <a:rPr lang="ru-RU" b="1" dirty="0"/>
              <a:t> </a:t>
            </a:r>
          </a:p>
          <a:p>
            <a:r>
              <a:rPr lang="ru-RU" dirty="0"/>
              <a:t>До </a:t>
            </a:r>
            <a:r>
              <a:rPr lang="ru-RU" dirty="0" err="1"/>
              <a:t>теперішнього</a:t>
            </a:r>
            <a:r>
              <a:rPr lang="ru-RU" dirty="0"/>
              <a:t> часу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використані</a:t>
            </a:r>
            <a:r>
              <a:rPr lang="ru-RU" dirty="0"/>
              <a:t> в </a:t>
            </a:r>
            <a:r>
              <a:rPr lang="ru-RU" dirty="0" err="1"/>
              <a:t>стаціонарних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апаратури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кваліфікованим</a:t>
            </a:r>
            <a:r>
              <a:rPr lang="ru-RU" dirty="0"/>
              <a:t> </a:t>
            </a:r>
            <a:r>
              <a:rPr lang="ru-RU" dirty="0" err="1"/>
              <a:t>медичним</a:t>
            </a:r>
            <a:r>
              <a:rPr lang="ru-RU" dirty="0"/>
              <a:t> персоналом.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доповнюють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при </a:t>
            </a:r>
            <a:r>
              <a:rPr lang="ru-RU" dirty="0" err="1"/>
              <a:t>пошкодженні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систем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Наведемо</a:t>
            </a:r>
            <a:r>
              <a:rPr lang="ru-RU" dirty="0"/>
              <a:t> </a:t>
            </a:r>
            <a:r>
              <a:rPr lang="ru-RU" dirty="0" err="1"/>
              <a:t>коротку</a:t>
            </a:r>
            <a:r>
              <a:rPr lang="ru-RU" dirty="0"/>
              <a:t> характеристику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r>
              <a:rPr lang="ru-RU" b="1" dirty="0" err="1"/>
              <a:t>Форсований</a:t>
            </a:r>
            <a:r>
              <a:rPr lang="ru-RU" b="1" dirty="0"/>
              <a:t> </a:t>
            </a:r>
            <a:r>
              <a:rPr lang="ru-RU" b="1" dirty="0" err="1"/>
              <a:t>діурез</a:t>
            </a:r>
            <a:r>
              <a:rPr lang="ru-RU" b="1" dirty="0"/>
              <a:t> - </a:t>
            </a:r>
            <a:r>
              <a:rPr lang="ru-RU" b="1" dirty="0" err="1"/>
              <a:t>спосіб</a:t>
            </a:r>
            <a:r>
              <a:rPr lang="ru-RU" b="1" dirty="0"/>
              <a:t> </a:t>
            </a:r>
            <a:r>
              <a:rPr lang="ru-RU" b="1" dirty="0" err="1"/>
              <a:t>прискореного</a:t>
            </a:r>
            <a:r>
              <a:rPr lang="ru-RU" b="1" dirty="0"/>
              <a:t> </a:t>
            </a:r>
            <a:r>
              <a:rPr lang="ru-RU" b="1" dirty="0" err="1"/>
              <a:t>виведення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сечею. Цей метод </a:t>
            </a:r>
            <a:r>
              <a:rPr lang="ru-RU" b="1" dirty="0" err="1"/>
              <a:t>дозволяє</a:t>
            </a:r>
            <a:r>
              <a:rPr lang="ru-RU" b="1" dirty="0"/>
              <a:t> </a:t>
            </a:r>
            <a:r>
              <a:rPr lang="ru-RU" b="1" dirty="0" err="1"/>
              <a:t>видалити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кровоносної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отруту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вже</a:t>
            </a:r>
            <a:r>
              <a:rPr lang="ru-RU" b="1" dirty="0"/>
              <a:t> </a:t>
            </a:r>
            <a:r>
              <a:rPr lang="ru-RU" b="1" dirty="0" err="1"/>
              <a:t>всмокталася</a:t>
            </a:r>
            <a:r>
              <a:rPr lang="ru-RU" b="1" dirty="0"/>
              <a:t>. </a:t>
            </a:r>
            <a:r>
              <a:rPr lang="ru-RU" b="1" dirty="0" err="1"/>
              <a:t>Форсований</a:t>
            </a:r>
            <a:r>
              <a:rPr lang="ru-RU" b="1" dirty="0"/>
              <a:t> </a:t>
            </a:r>
            <a:r>
              <a:rPr lang="ru-RU" b="1" dirty="0" err="1"/>
              <a:t>діурез</a:t>
            </a:r>
            <a:r>
              <a:rPr lang="ru-RU" b="1" dirty="0"/>
              <a:t> </a:t>
            </a:r>
            <a:r>
              <a:rPr lang="ru-RU" b="1" dirty="0" err="1"/>
              <a:t>застосовується</a:t>
            </a:r>
            <a:r>
              <a:rPr lang="ru-RU" b="1" dirty="0"/>
              <a:t> в основному при </a:t>
            </a:r>
            <a:r>
              <a:rPr lang="ru-RU" b="1" dirty="0" err="1"/>
              <a:t>отруєнні</a:t>
            </a:r>
            <a:r>
              <a:rPr lang="ru-RU" b="1" dirty="0"/>
              <a:t> </a:t>
            </a:r>
            <a:r>
              <a:rPr lang="ru-RU" b="1" dirty="0" err="1"/>
              <a:t>речовинами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легко </a:t>
            </a:r>
            <a:r>
              <a:rPr lang="ru-RU" b="1" dirty="0" err="1"/>
              <a:t>виводяться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нирками</a:t>
            </a:r>
            <a:r>
              <a:rPr lang="ru-RU" b="1" dirty="0"/>
              <a:t>. </a:t>
            </a:r>
            <a:r>
              <a:rPr lang="ru-RU" b="1" dirty="0" err="1"/>
              <a:t>Однак</a:t>
            </a:r>
            <a:r>
              <a:rPr lang="ru-RU" b="1" dirty="0"/>
              <a:t> </a:t>
            </a:r>
            <a:r>
              <a:rPr lang="ru-RU" b="1" dirty="0" err="1"/>
              <a:t>цей</a:t>
            </a:r>
            <a:r>
              <a:rPr lang="ru-RU" b="1" dirty="0"/>
              <a:t> метод </a:t>
            </a:r>
            <a:r>
              <a:rPr lang="ru-RU" b="1" dirty="0" err="1"/>
              <a:t>малоефективний</a:t>
            </a:r>
            <a:r>
              <a:rPr lang="ru-RU" b="1" dirty="0"/>
              <a:t>,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токсичні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 </a:t>
            </a:r>
            <a:r>
              <a:rPr lang="ru-RU" b="1" dirty="0" err="1"/>
              <a:t>звязані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білками</a:t>
            </a:r>
            <a:r>
              <a:rPr lang="ru-RU" b="1" dirty="0"/>
              <a:t> </a:t>
            </a:r>
            <a:r>
              <a:rPr lang="ru-RU" b="1" dirty="0" err="1"/>
              <a:t>міцними</a:t>
            </a:r>
            <a:r>
              <a:rPr lang="ru-RU" b="1" dirty="0"/>
              <a:t> </a:t>
            </a:r>
            <a:r>
              <a:rPr lang="ru-RU" b="1" dirty="0" err="1"/>
              <a:t>зв'язками</a:t>
            </a:r>
            <a:r>
              <a:rPr lang="ru-RU" b="1" dirty="0"/>
              <a:t>, 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отрути</a:t>
            </a:r>
            <a:r>
              <a:rPr lang="ru-RU" b="1" dirty="0"/>
              <a:t> належать до </a:t>
            </a:r>
            <a:r>
              <a:rPr lang="ru-RU" b="1" dirty="0" err="1"/>
              <a:t>жиророзчинних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. </a:t>
            </a:r>
            <a:r>
              <a:rPr lang="ru-RU" b="1" dirty="0" err="1"/>
              <a:t>Швидкість</a:t>
            </a:r>
            <a:r>
              <a:rPr lang="ru-RU" b="1" dirty="0"/>
              <a:t> </a:t>
            </a:r>
            <a:r>
              <a:rPr lang="ru-RU" b="1" dirty="0" err="1"/>
              <a:t>виведення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отрут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залежить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en-US" b="1" dirty="0"/>
              <a:t>pH </a:t>
            </a:r>
            <a:r>
              <a:rPr lang="ru-RU" b="1" dirty="0" err="1"/>
              <a:t>сечі</a:t>
            </a:r>
            <a:r>
              <a:rPr lang="ru-RU" b="1" dirty="0"/>
              <a:t>. </a:t>
            </a:r>
            <a:r>
              <a:rPr lang="ru-RU" b="1" dirty="0" err="1"/>
              <a:t>Щоб</a:t>
            </a:r>
            <a:r>
              <a:rPr lang="ru-RU" b="1" dirty="0"/>
              <a:t> сеча мала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виражену</a:t>
            </a:r>
            <a:r>
              <a:rPr lang="ru-RU" b="1" dirty="0"/>
              <a:t> </a:t>
            </a:r>
            <a:r>
              <a:rPr lang="ru-RU" b="1" dirty="0" err="1"/>
              <a:t>лужну</a:t>
            </a:r>
            <a:r>
              <a:rPr lang="ru-RU" b="1" dirty="0"/>
              <a:t> </a:t>
            </a:r>
            <a:r>
              <a:rPr lang="ru-RU" b="1" dirty="0" err="1"/>
              <a:t>реакцію</a:t>
            </a:r>
            <a:r>
              <a:rPr lang="ru-RU" b="1" dirty="0"/>
              <a:t>, </a:t>
            </a:r>
            <a:r>
              <a:rPr lang="ru-RU" b="1" dirty="0" err="1"/>
              <a:t>постраждалим</a:t>
            </a:r>
            <a:r>
              <a:rPr lang="ru-RU" b="1" dirty="0"/>
              <a:t> </a:t>
            </a:r>
            <a:r>
              <a:rPr lang="ru-RU" b="1" dirty="0" err="1"/>
              <a:t>внутрішньовенно</a:t>
            </a:r>
            <a:r>
              <a:rPr lang="ru-RU" b="1" dirty="0"/>
              <a:t> </a:t>
            </a:r>
            <a:r>
              <a:rPr lang="ru-RU" b="1" dirty="0" err="1"/>
              <a:t>вводять</a:t>
            </a:r>
            <a:r>
              <a:rPr lang="ru-RU" b="1" dirty="0"/>
              <a:t> </a:t>
            </a:r>
            <a:r>
              <a:rPr lang="ru-RU" b="1" dirty="0" err="1"/>
              <a:t>розчини</a:t>
            </a:r>
            <a:r>
              <a:rPr lang="ru-RU" b="1" dirty="0"/>
              <a:t> </a:t>
            </a:r>
            <a:r>
              <a:rPr lang="ru-RU" b="1" dirty="0" err="1"/>
              <a:t>лактату</a:t>
            </a:r>
            <a:r>
              <a:rPr lang="ru-RU" b="1" dirty="0"/>
              <a:t> </a:t>
            </a:r>
            <a:r>
              <a:rPr lang="ru-RU" b="1" dirty="0" err="1"/>
              <a:t>натрію</a:t>
            </a:r>
            <a:r>
              <a:rPr lang="ru-RU" b="1" dirty="0"/>
              <a:t>, </a:t>
            </a:r>
            <a:r>
              <a:rPr lang="ru-RU" b="1" dirty="0" err="1"/>
              <a:t>гідрокарбонату</a:t>
            </a:r>
            <a:r>
              <a:rPr lang="ru-RU" b="1" dirty="0"/>
              <a:t> </a:t>
            </a:r>
            <a:r>
              <a:rPr lang="ru-RU" b="1" dirty="0" err="1"/>
              <a:t>натрію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трісамін</a:t>
            </a:r>
            <a:r>
              <a:rPr lang="ru-RU" b="1" dirty="0"/>
              <a:t>. Для </a:t>
            </a:r>
            <a:r>
              <a:rPr lang="ru-RU" b="1" dirty="0" err="1"/>
              <a:t>стимуляції</a:t>
            </a:r>
            <a:r>
              <a:rPr lang="ru-RU" b="1" dirty="0"/>
              <a:t> </a:t>
            </a:r>
            <a:r>
              <a:rPr lang="ru-RU" b="1" dirty="0" err="1"/>
              <a:t>діурезу</a:t>
            </a:r>
            <a:r>
              <a:rPr lang="ru-RU" b="1" dirty="0"/>
              <a:t> </a:t>
            </a:r>
            <a:r>
              <a:rPr lang="ru-RU" b="1" dirty="0" err="1"/>
              <a:t>застосовують</a:t>
            </a:r>
            <a:r>
              <a:rPr lang="ru-RU" b="1" dirty="0"/>
              <a:t> </a:t>
            </a:r>
            <a:r>
              <a:rPr lang="ru-RU" b="1" dirty="0" err="1"/>
              <a:t>розчини</a:t>
            </a:r>
            <a:r>
              <a:rPr lang="ru-RU" b="1" dirty="0"/>
              <a:t> </a:t>
            </a:r>
            <a:r>
              <a:rPr lang="ru-RU" b="1" dirty="0" err="1"/>
              <a:t>сечовини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маніту</a:t>
            </a:r>
            <a:r>
              <a:rPr lang="ru-RU" b="1" dirty="0"/>
              <a:t>. </a:t>
            </a:r>
          </a:p>
          <a:p>
            <a:r>
              <a:rPr lang="ru-RU" b="1" dirty="0" err="1"/>
              <a:t>Гіпервентиляція</a:t>
            </a:r>
            <a:r>
              <a:rPr lang="ru-RU" b="1" dirty="0"/>
              <a:t> (</a:t>
            </a:r>
            <a:r>
              <a:rPr lang="ru-RU" b="1" dirty="0" err="1"/>
              <a:t>форсоване</a:t>
            </a:r>
            <a:r>
              <a:rPr lang="ru-RU" b="1" dirty="0"/>
              <a:t> </a:t>
            </a:r>
            <a:r>
              <a:rPr lang="ru-RU" b="1" dirty="0" err="1"/>
              <a:t>дихання</a:t>
            </a:r>
            <a:r>
              <a:rPr lang="ru-RU" b="1" dirty="0"/>
              <a:t>) </a:t>
            </a:r>
            <a:r>
              <a:rPr lang="ru-RU" b="1" dirty="0" err="1"/>
              <a:t>ефективна</a:t>
            </a:r>
            <a:r>
              <a:rPr lang="ru-RU" b="1" dirty="0"/>
              <a:t> при </a:t>
            </a:r>
            <a:r>
              <a:rPr lang="ru-RU" b="1" dirty="0" err="1"/>
              <a:t>отруєнні</a:t>
            </a:r>
            <a:r>
              <a:rPr lang="ru-RU" b="1" dirty="0"/>
              <a:t> </a:t>
            </a:r>
            <a:r>
              <a:rPr lang="ru-RU" b="1" dirty="0" err="1"/>
              <a:t>летючими</a:t>
            </a:r>
            <a:r>
              <a:rPr lang="ru-RU" b="1" dirty="0"/>
              <a:t> ОР,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певною</a:t>
            </a:r>
            <a:r>
              <a:rPr lang="ru-RU" b="1" dirty="0"/>
              <a:t> </a:t>
            </a:r>
            <a:r>
              <a:rPr lang="ru-RU" b="1" dirty="0" err="1"/>
              <a:t>мірою</a:t>
            </a:r>
            <a:r>
              <a:rPr lang="ru-RU" b="1" dirty="0"/>
              <a:t> </a:t>
            </a:r>
            <a:r>
              <a:rPr lang="ru-RU" b="1" dirty="0" err="1"/>
              <a:t>виводяться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через </a:t>
            </a:r>
            <a:r>
              <a:rPr lang="ru-RU" b="1" dirty="0" err="1"/>
              <a:t>легені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повітрям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видихається</a:t>
            </a:r>
            <a:r>
              <a:rPr lang="ru-RU" b="1" dirty="0"/>
              <a:t>. Для </a:t>
            </a:r>
            <a:r>
              <a:rPr lang="ru-RU" b="1" dirty="0" err="1"/>
              <a:t>гіпервентиляції</a:t>
            </a:r>
            <a:r>
              <a:rPr lang="ru-RU" b="1" dirty="0"/>
              <a:t> </a:t>
            </a:r>
            <a:r>
              <a:rPr lang="ru-RU" b="1" dirty="0" err="1"/>
              <a:t>застосовують</a:t>
            </a:r>
            <a:r>
              <a:rPr lang="ru-RU" b="1" dirty="0"/>
              <a:t> </a:t>
            </a:r>
            <a:r>
              <a:rPr lang="ru-RU" b="1" dirty="0" err="1"/>
              <a:t>апарат</a:t>
            </a:r>
            <a:r>
              <a:rPr lang="ru-RU" b="1" dirty="0"/>
              <a:t> штучного </a:t>
            </a:r>
            <a:r>
              <a:rPr lang="ru-RU" b="1" dirty="0" err="1"/>
              <a:t>дихання</a:t>
            </a:r>
            <a:r>
              <a:rPr lang="ru-RU" b="1" dirty="0"/>
              <a:t>. Цей метод показаний при </a:t>
            </a:r>
            <a:r>
              <a:rPr lang="ru-RU" b="1" dirty="0" err="1"/>
              <a:t>отруєнні</a:t>
            </a:r>
            <a:r>
              <a:rPr lang="ru-RU" b="1" dirty="0"/>
              <a:t> спиртами, бензином, ацетоном, </a:t>
            </a:r>
            <a:r>
              <a:rPr lang="ru-RU" b="1" dirty="0" err="1"/>
              <a:t>трихлоретиленом</a:t>
            </a:r>
            <a:r>
              <a:rPr lang="ru-RU" b="1" dirty="0"/>
              <a:t>, оксидом </a:t>
            </a:r>
            <a:r>
              <a:rPr lang="ru-RU" b="1" dirty="0" err="1"/>
              <a:t>вуглецю</a:t>
            </a:r>
            <a:r>
              <a:rPr lang="ru-RU" b="1" dirty="0"/>
              <a:t> (</a:t>
            </a:r>
            <a:r>
              <a:rPr lang="en-US" b="1" dirty="0"/>
              <a:t>II), </a:t>
            </a:r>
            <a:r>
              <a:rPr lang="ru-RU" b="1" dirty="0" err="1"/>
              <a:t>розчинниками</a:t>
            </a:r>
            <a:r>
              <a:rPr lang="ru-RU" b="1" dirty="0"/>
              <a:t> </a:t>
            </a:r>
            <a:r>
              <a:rPr lang="ru-RU" b="1" dirty="0" err="1"/>
              <a:t>фарб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ін</a:t>
            </a:r>
            <a:r>
              <a:rPr lang="ru-RU" b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Гемодіаліз</a:t>
            </a:r>
            <a:r>
              <a:rPr lang="ru-RU" b="1" dirty="0"/>
              <a:t> - </a:t>
            </a:r>
            <a:r>
              <a:rPr lang="ru-RU" b="1" dirty="0" err="1"/>
              <a:t>ефективний</a:t>
            </a:r>
            <a:r>
              <a:rPr lang="ru-RU" b="1" dirty="0"/>
              <a:t> метод </a:t>
            </a:r>
            <a:r>
              <a:rPr lang="ru-RU" b="1" dirty="0" err="1"/>
              <a:t>прискореного</a:t>
            </a:r>
            <a:r>
              <a:rPr lang="ru-RU" b="1" dirty="0"/>
              <a:t> </a:t>
            </a:r>
            <a:r>
              <a:rPr lang="ru-RU" b="1" dirty="0" err="1"/>
              <a:t>виведення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. </a:t>
            </a:r>
            <a:r>
              <a:rPr lang="ru-RU" b="1" dirty="0" err="1"/>
              <a:t>Він</a:t>
            </a:r>
            <a:r>
              <a:rPr lang="ru-RU" b="1" dirty="0"/>
              <a:t> </a:t>
            </a:r>
            <a:r>
              <a:rPr lang="ru-RU" b="1" dirty="0" err="1"/>
              <a:t>заснований</a:t>
            </a:r>
            <a:r>
              <a:rPr lang="ru-RU" b="1" dirty="0"/>
              <a:t> на </a:t>
            </a:r>
            <a:r>
              <a:rPr lang="ru-RU" b="1" dirty="0" err="1"/>
              <a:t>явищі</a:t>
            </a:r>
            <a:r>
              <a:rPr lang="ru-RU" b="1" dirty="0"/>
              <a:t> </a:t>
            </a:r>
            <a:r>
              <a:rPr lang="ru-RU" b="1" dirty="0" err="1"/>
              <a:t>діалізу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використовується</a:t>
            </a:r>
            <a:r>
              <a:rPr lang="ru-RU" b="1" dirty="0"/>
              <a:t> для </a:t>
            </a:r>
            <a:r>
              <a:rPr lang="ru-RU" b="1" dirty="0" err="1"/>
              <a:t>звільнення</a:t>
            </a:r>
            <a:r>
              <a:rPr lang="ru-RU" b="1" dirty="0"/>
              <a:t> </a:t>
            </a:r>
            <a:r>
              <a:rPr lang="ru-RU" b="1" dirty="0" err="1"/>
              <a:t>крові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отрут </a:t>
            </a:r>
            <a:r>
              <a:rPr lang="ru-RU" b="1" dirty="0" err="1"/>
              <a:t>і</a:t>
            </a:r>
            <a:r>
              <a:rPr lang="ru-RU" b="1" dirty="0"/>
              <a:t> проводиться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err="1"/>
              <a:t>апарата</a:t>
            </a:r>
            <a:r>
              <a:rPr lang="ru-RU" b="1" dirty="0"/>
              <a:t> «</a:t>
            </a:r>
            <a:r>
              <a:rPr lang="ru-RU" b="1" dirty="0" err="1"/>
              <a:t>штучна</a:t>
            </a:r>
            <a:r>
              <a:rPr lang="ru-RU" b="1" dirty="0"/>
              <a:t> </a:t>
            </a:r>
            <a:r>
              <a:rPr lang="ru-RU" b="1" dirty="0" err="1"/>
              <a:t>нирка</a:t>
            </a:r>
            <a:r>
              <a:rPr lang="ru-RU" b="1" dirty="0"/>
              <a:t>». Цей </a:t>
            </a:r>
            <a:r>
              <a:rPr lang="ru-RU" b="1" dirty="0" err="1"/>
              <a:t>апарат</a:t>
            </a:r>
            <a:r>
              <a:rPr lang="ru-RU" b="1" dirty="0"/>
              <a:t> </a:t>
            </a:r>
            <a:r>
              <a:rPr lang="ru-RU" b="1" dirty="0" err="1"/>
              <a:t>забезпечений</a:t>
            </a:r>
            <a:r>
              <a:rPr lang="ru-RU" b="1" dirty="0"/>
              <a:t> </a:t>
            </a:r>
            <a:r>
              <a:rPr lang="ru-RU" b="1" dirty="0" err="1"/>
              <a:t>напівпроникною</a:t>
            </a:r>
            <a:r>
              <a:rPr lang="ru-RU" b="1" dirty="0"/>
              <a:t> мембраною, </a:t>
            </a:r>
            <a:r>
              <a:rPr lang="ru-RU" b="1" dirty="0" err="1"/>
              <a:t>здатною</a:t>
            </a:r>
            <a:r>
              <a:rPr lang="ru-RU" b="1" dirty="0"/>
              <a:t> </a:t>
            </a:r>
            <a:r>
              <a:rPr lang="ru-RU" b="1" dirty="0" err="1"/>
              <a:t>пропускати</a:t>
            </a:r>
            <a:r>
              <a:rPr lang="ru-RU" b="1" dirty="0"/>
              <a:t> </a:t>
            </a:r>
            <a:r>
              <a:rPr lang="ru-RU" b="1" dirty="0" err="1"/>
              <a:t>низькомолекулярні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іони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відповідають</a:t>
            </a:r>
            <a:r>
              <a:rPr lang="ru-RU" b="1" dirty="0"/>
              <a:t> </a:t>
            </a:r>
            <a:r>
              <a:rPr lang="ru-RU" b="1" dirty="0" err="1"/>
              <a:t>розмірам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пор </a:t>
            </a:r>
            <a:r>
              <a:rPr lang="ru-RU" b="1" dirty="0" err="1"/>
              <a:t>розміром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пор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затримувати</a:t>
            </a:r>
            <a:r>
              <a:rPr lang="ru-RU" b="1" dirty="0"/>
              <a:t> </a:t>
            </a:r>
            <a:r>
              <a:rPr lang="ru-RU" b="1" dirty="0" err="1"/>
              <a:t>більші</a:t>
            </a:r>
            <a:r>
              <a:rPr lang="ru-RU" b="1" dirty="0"/>
              <a:t> </a:t>
            </a:r>
            <a:r>
              <a:rPr lang="ru-RU" b="1" dirty="0" err="1"/>
              <a:t>макромолекули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колоїдні</a:t>
            </a:r>
            <a:r>
              <a:rPr lang="ru-RU" b="1" dirty="0"/>
              <a:t> </a:t>
            </a:r>
            <a:r>
              <a:rPr lang="ru-RU" b="1" dirty="0" err="1"/>
              <a:t>частинки</a:t>
            </a:r>
            <a:r>
              <a:rPr lang="ru-RU" b="1" dirty="0"/>
              <a:t>. Як </a:t>
            </a:r>
            <a:r>
              <a:rPr lang="ru-RU" b="1" dirty="0" err="1"/>
              <a:t>напівпроникні</a:t>
            </a:r>
            <a:r>
              <a:rPr lang="ru-RU" b="1" dirty="0"/>
              <a:t> </a:t>
            </a:r>
            <a:r>
              <a:rPr lang="ru-RU" b="1" dirty="0" err="1"/>
              <a:t>мембрани</a:t>
            </a:r>
            <a:r>
              <a:rPr lang="ru-RU" b="1" dirty="0"/>
              <a:t> </a:t>
            </a:r>
            <a:r>
              <a:rPr lang="ru-RU" b="1" dirty="0" err="1"/>
              <a:t>використовують</a:t>
            </a:r>
            <a:r>
              <a:rPr lang="ru-RU" b="1" dirty="0"/>
              <a:t> </a:t>
            </a:r>
            <a:r>
              <a:rPr lang="ru-RU" b="1" dirty="0" err="1"/>
              <a:t>природні</a:t>
            </a:r>
            <a:r>
              <a:rPr lang="ru-RU" b="1" dirty="0"/>
              <a:t> (</a:t>
            </a:r>
            <a:r>
              <a:rPr lang="ru-RU" b="1" dirty="0" err="1"/>
              <a:t>серозні</a:t>
            </a:r>
            <a:r>
              <a:rPr lang="ru-RU" b="1" dirty="0"/>
              <a:t> </a:t>
            </a:r>
            <a:r>
              <a:rPr lang="ru-RU" b="1" dirty="0" err="1"/>
              <a:t>оболонки</a:t>
            </a:r>
            <a:r>
              <a:rPr lang="ru-RU" b="1" dirty="0"/>
              <a:t>)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штучні</a:t>
            </a:r>
            <a:r>
              <a:rPr lang="ru-RU" b="1" dirty="0"/>
              <a:t> (</a:t>
            </a:r>
            <a:r>
              <a:rPr lang="ru-RU" b="1" dirty="0" err="1"/>
              <a:t>целофан</a:t>
            </a:r>
            <a:r>
              <a:rPr lang="ru-RU" b="1" dirty="0"/>
              <a:t>, </a:t>
            </a:r>
            <a:r>
              <a:rPr lang="ru-RU" b="1" dirty="0" err="1"/>
              <a:t>купфоран</a:t>
            </a:r>
            <a:r>
              <a:rPr lang="ru-RU" b="1" dirty="0"/>
              <a:t> та </a:t>
            </a:r>
            <a:r>
              <a:rPr lang="ru-RU" b="1" dirty="0" err="1"/>
              <a:t>ін</a:t>
            </a:r>
            <a:r>
              <a:rPr lang="ru-RU" b="1" dirty="0"/>
              <a:t>.) </a:t>
            </a:r>
            <a:r>
              <a:rPr lang="ru-RU" b="1" dirty="0" err="1"/>
              <a:t>Сучасні</a:t>
            </a:r>
            <a:r>
              <a:rPr lang="ru-RU" b="1" dirty="0"/>
              <a:t> </a:t>
            </a:r>
            <a:r>
              <a:rPr lang="ru-RU" b="1" dirty="0" err="1"/>
              <a:t>прилади</a:t>
            </a:r>
            <a:r>
              <a:rPr lang="ru-RU" b="1" dirty="0"/>
              <a:t> для </a:t>
            </a:r>
            <a:r>
              <a:rPr lang="ru-RU" b="1" dirty="0" err="1"/>
              <a:t>гемодіалізу</a:t>
            </a:r>
            <a:r>
              <a:rPr lang="ru-RU" b="1" dirty="0"/>
              <a:t> </a:t>
            </a:r>
            <a:r>
              <a:rPr lang="ru-RU" b="1" dirty="0" err="1"/>
              <a:t>забезпечені</a:t>
            </a:r>
            <a:r>
              <a:rPr lang="ru-RU" b="1" dirty="0"/>
              <a:t> </a:t>
            </a:r>
            <a:r>
              <a:rPr lang="ru-RU" b="1" dirty="0" err="1"/>
              <a:t>високопроникною</a:t>
            </a:r>
            <a:r>
              <a:rPr lang="ru-RU" b="1" dirty="0"/>
              <a:t> </a:t>
            </a:r>
            <a:r>
              <a:rPr lang="ru-RU" b="1" dirty="0" err="1"/>
              <a:t>полісульфоновою</a:t>
            </a:r>
            <a:r>
              <a:rPr lang="ru-RU" b="1" dirty="0"/>
              <a:t> мембраною, тому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використовувати</a:t>
            </a:r>
            <a:r>
              <a:rPr lang="ru-RU" b="1" dirty="0"/>
              <a:t> для </a:t>
            </a:r>
            <a:r>
              <a:rPr lang="ru-RU" b="1" dirty="0" err="1"/>
              <a:t>ультрафільтрації</a:t>
            </a:r>
            <a:r>
              <a:rPr lang="ru-RU" b="1" dirty="0"/>
              <a:t>. </a:t>
            </a:r>
          </a:p>
          <a:p>
            <a:r>
              <a:rPr lang="ru-RU" dirty="0"/>
              <a:t>Метод </a:t>
            </a:r>
            <a:r>
              <a:rPr lang="ru-RU" dirty="0" err="1"/>
              <a:t>гемодіалізу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для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барбітуратів</a:t>
            </a:r>
            <a:r>
              <a:rPr lang="ru-RU" dirty="0"/>
              <a:t> (</a:t>
            </a:r>
            <a:r>
              <a:rPr lang="ru-RU" dirty="0" err="1"/>
              <a:t>снодійні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), </a:t>
            </a:r>
            <a:r>
              <a:rPr lang="ru-RU" dirty="0" err="1"/>
              <a:t>етиленгліколю</a:t>
            </a:r>
            <a:r>
              <a:rPr lang="ru-RU" dirty="0"/>
              <a:t>, </a:t>
            </a:r>
            <a:r>
              <a:rPr lang="ru-RU" dirty="0" err="1"/>
              <a:t>чотирихлористого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, </a:t>
            </a:r>
            <a:r>
              <a:rPr lang="ru-RU" dirty="0" err="1"/>
              <a:t>аніліну</a:t>
            </a:r>
            <a:r>
              <a:rPr lang="ru-RU" dirty="0"/>
              <a:t>, </a:t>
            </a:r>
            <a:r>
              <a:rPr lang="ru-RU" dirty="0" err="1"/>
              <a:t>розчинних</a:t>
            </a:r>
            <a:r>
              <a:rPr lang="ru-RU" dirty="0"/>
              <a:t> солей </a:t>
            </a:r>
            <a:r>
              <a:rPr lang="ru-RU" dirty="0" err="1"/>
              <a:t>ртуті</a:t>
            </a:r>
            <a:r>
              <a:rPr lang="ru-RU" dirty="0"/>
              <a:t>, </a:t>
            </a:r>
            <a:r>
              <a:rPr lang="ru-RU" dirty="0" err="1"/>
              <a:t>миш'яку</a:t>
            </a:r>
            <a:r>
              <a:rPr lang="ru-RU" dirty="0"/>
              <a:t>, </a:t>
            </a:r>
            <a:r>
              <a:rPr lang="ru-RU" dirty="0" err="1"/>
              <a:t>кадмію</a:t>
            </a:r>
            <a:r>
              <a:rPr lang="ru-RU" dirty="0"/>
              <a:t>, </a:t>
            </a:r>
            <a:r>
              <a:rPr lang="ru-RU" dirty="0" err="1"/>
              <a:t>свинцю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Особливо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гемодіаліз</a:t>
            </a:r>
            <a:r>
              <a:rPr lang="ru-RU" dirty="0"/>
              <a:t> на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. </a:t>
            </a:r>
          </a:p>
          <a:p>
            <a:r>
              <a:rPr lang="ru-RU" b="1" dirty="0"/>
              <a:t>Метод </a:t>
            </a:r>
            <a:r>
              <a:rPr lang="ru-RU" b="1" dirty="0" err="1"/>
              <a:t>розведення</a:t>
            </a:r>
            <a:r>
              <a:rPr lang="ru-RU" b="1" dirty="0"/>
              <a:t> - </a:t>
            </a:r>
            <a:r>
              <a:rPr lang="ru-RU" b="1" dirty="0" err="1"/>
              <a:t>процес</a:t>
            </a:r>
            <a:r>
              <a:rPr lang="ru-RU" b="1" dirty="0"/>
              <a:t> </a:t>
            </a:r>
            <a:r>
              <a:rPr lang="ru-RU" b="1" dirty="0" err="1"/>
              <a:t>розведення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заміщення</a:t>
            </a:r>
            <a:r>
              <a:rPr lang="ru-RU" b="1" dirty="0"/>
              <a:t> </a:t>
            </a:r>
            <a:r>
              <a:rPr lang="ru-RU" b="1" dirty="0" err="1"/>
              <a:t>біологічної</a:t>
            </a:r>
            <a:r>
              <a:rPr lang="ru-RU" b="1" dirty="0"/>
              <a:t> </a:t>
            </a:r>
            <a:r>
              <a:rPr lang="ru-RU" b="1" dirty="0" err="1"/>
              <a:t>рідини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містить</a:t>
            </a:r>
            <a:r>
              <a:rPr lang="ru-RU" b="1" dirty="0"/>
              <a:t> </a:t>
            </a:r>
            <a:r>
              <a:rPr lang="ru-RU" b="1" dirty="0" err="1"/>
              <a:t>токсичні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, </a:t>
            </a:r>
            <a:r>
              <a:rPr lang="ru-RU" b="1" dirty="0" err="1"/>
              <a:t>іншою</a:t>
            </a:r>
            <a:r>
              <a:rPr lang="ru-RU" b="1" dirty="0"/>
              <a:t> </a:t>
            </a:r>
            <a:r>
              <a:rPr lang="ru-RU" b="1" dirty="0" err="1"/>
              <a:t>подібною</a:t>
            </a:r>
            <a:r>
              <a:rPr lang="ru-RU" b="1" dirty="0"/>
              <a:t> </a:t>
            </a:r>
            <a:r>
              <a:rPr lang="ru-RU" b="1" dirty="0" err="1"/>
              <a:t>їй</a:t>
            </a:r>
            <a:r>
              <a:rPr lang="ru-RU" b="1" dirty="0"/>
              <a:t> </a:t>
            </a:r>
            <a:r>
              <a:rPr lang="ru-RU" b="1" dirty="0" err="1"/>
              <a:t>біологічною</a:t>
            </a:r>
            <a:r>
              <a:rPr lang="ru-RU" b="1" dirty="0"/>
              <a:t> </a:t>
            </a:r>
            <a:r>
              <a:rPr lang="ru-RU" b="1" dirty="0" err="1"/>
              <a:t>рідиною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штучним</a:t>
            </a:r>
            <a:r>
              <a:rPr lang="ru-RU" b="1" dirty="0"/>
              <a:t> </a:t>
            </a:r>
            <a:r>
              <a:rPr lang="ru-RU" b="1" dirty="0" err="1"/>
              <a:t>середовищем</a:t>
            </a:r>
            <a:r>
              <a:rPr lang="ru-RU" b="1" dirty="0"/>
              <a:t> для </a:t>
            </a:r>
            <a:r>
              <a:rPr lang="ru-RU" b="1" dirty="0" err="1"/>
              <a:t>зниження</a:t>
            </a:r>
            <a:r>
              <a:rPr lang="ru-RU" b="1" dirty="0"/>
              <a:t> </a:t>
            </a:r>
            <a:r>
              <a:rPr lang="ru-RU" b="1" dirty="0" err="1"/>
              <a:t>концентрації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виведення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. До </a:t>
            </a:r>
            <a:r>
              <a:rPr lang="ru-RU" b="1" dirty="0" err="1"/>
              <a:t>процесів</a:t>
            </a:r>
            <a:r>
              <a:rPr lang="ru-RU" b="1" dirty="0"/>
              <a:t> </a:t>
            </a:r>
            <a:r>
              <a:rPr lang="ru-RU" b="1" dirty="0" err="1"/>
              <a:t>розведення</a:t>
            </a:r>
            <a:r>
              <a:rPr lang="ru-RU" b="1" dirty="0"/>
              <a:t> </a:t>
            </a:r>
            <a:r>
              <a:rPr lang="ru-RU" b="1" dirty="0" err="1"/>
              <a:t>відносяться</a:t>
            </a:r>
            <a:r>
              <a:rPr lang="ru-RU" b="1" dirty="0"/>
              <a:t> </a:t>
            </a:r>
            <a:r>
              <a:rPr lang="ru-RU" b="1" dirty="0" err="1"/>
              <a:t>плазмоферез</a:t>
            </a:r>
            <a:r>
              <a:rPr lang="ru-RU" b="1" dirty="0"/>
              <a:t>, </a:t>
            </a:r>
            <a:r>
              <a:rPr lang="ru-RU" b="1" dirty="0" err="1"/>
              <a:t>лікувальна</a:t>
            </a:r>
            <a:r>
              <a:rPr lang="ru-RU" b="1" dirty="0"/>
              <a:t> </a:t>
            </a:r>
            <a:r>
              <a:rPr lang="ru-RU" b="1" dirty="0" err="1"/>
              <a:t>лімфорея</a:t>
            </a:r>
            <a:r>
              <a:rPr lang="ru-RU" b="1" dirty="0"/>
              <a:t>, </a:t>
            </a:r>
            <a:r>
              <a:rPr lang="ru-RU" b="1" dirty="0" err="1"/>
              <a:t>перфузія</a:t>
            </a:r>
            <a:r>
              <a:rPr lang="ru-RU" b="1" dirty="0"/>
              <a:t> </a:t>
            </a:r>
            <a:r>
              <a:rPr lang="ru-RU" b="1" dirty="0" err="1"/>
              <a:t>лімфатичної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, </a:t>
            </a:r>
            <a:r>
              <a:rPr lang="ru-RU" b="1" dirty="0" err="1"/>
              <a:t>лімфостимуляція</a:t>
            </a:r>
            <a:r>
              <a:rPr lang="ru-RU" b="1" dirty="0"/>
              <a:t>. </a:t>
            </a:r>
            <a:r>
              <a:rPr lang="ru-RU" b="1" dirty="0" err="1"/>
              <a:t>Зазвичай</a:t>
            </a:r>
            <a:r>
              <a:rPr lang="ru-RU" b="1" dirty="0"/>
              <a:t> метод </a:t>
            </a:r>
            <a:r>
              <a:rPr lang="ru-RU" b="1" dirty="0" err="1"/>
              <a:t>розведення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основою для </a:t>
            </a:r>
            <a:r>
              <a:rPr lang="ru-RU" b="1" dirty="0" err="1"/>
              <a:t>форсованого</a:t>
            </a:r>
            <a:r>
              <a:rPr lang="ru-RU" b="1" dirty="0"/>
              <a:t> </a:t>
            </a:r>
            <a:r>
              <a:rPr lang="ru-RU" b="1" dirty="0" err="1"/>
              <a:t>діурезу</a:t>
            </a:r>
            <a:r>
              <a:rPr lang="ru-RU" b="1" dirty="0"/>
              <a:t>, </a:t>
            </a:r>
            <a:r>
              <a:rPr lang="ru-RU" b="1" dirty="0" err="1"/>
              <a:t>діалізу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сорбції</a:t>
            </a:r>
            <a:r>
              <a:rPr lang="ru-RU" b="1" dirty="0"/>
              <a:t>. </a:t>
            </a:r>
          </a:p>
          <a:p>
            <a:r>
              <a:rPr lang="ru-RU" dirty="0" err="1"/>
              <a:t>Обмінне</a:t>
            </a:r>
            <a:r>
              <a:rPr lang="ru-RU" dirty="0"/>
              <a:t>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засноване</a:t>
            </a:r>
            <a:r>
              <a:rPr lang="ru-RU" dirty="0"/>
              <a:t> на </a:t>
            </a:r>
            <a:r>
              <a:rPr lang="ru-RU" dirty="0" err="1"/>
              <a:t>кровопусканні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заміщенні</a:t>
            </a:r>
            <a:r>
              <a:rPr lang="ru-RU" dirty="0"/>
              <a:t> </a:t>
            </a:r>
            <a:r>
              <a:rPr lang="ru-RU" dirty="0" err="1"/>
              <a:t>видаленої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одногрупною</a:t>
            </a:r>
            <a:r>
              <a:rPr lang="ru-RU" dirty="0"/>
              <a:t> </a:t>
            </a:r>
            <a:r>
              <a:rPr lang="ru-RU" dirty="0" err="1"/>
              <a:t>кров'ю</a:t>
            </a:r>
            <a:r>
              <a:rPr lang="ru-RU" dirty="0"/>
              <a:t> донора.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плазми</a:t>
            </a:r>
            <a:r>
              <a:rPr lang="ru-RU" dirty="0"/>
              <a:t> хворого плазмою </a:t>
            </a:r>
            <a:r>
              <a:rPr lang="ru-RU" dirty="0" err="1"/>
              <a:t>донорів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плазмозамінника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</TotalTime>
  <Words>3314</Words>
  <Application>Microsoft Office PowerPoint</Application>
  <PresentationFormat>Экран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Лекція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8</dc:title>
  <dc:creator>Руслан Аминов</dc:creator>
  <cp:lastModifiedBy>Руслан Аминов</cp:lastModifiedBy>
  <cp:revision>6</cp:revision>
  <dcterms:created xsi:type="dcterms:W3CDTF">2022-11-01T16:52:06Z</dcterms:created>
  <dcterms:modified xsi:type="dcterms:W3CDTF">2022-11-01T17:09:20Z</dcterms:modified>
</cp:coreProperties>
</file>