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73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F0FA-BFB5-497C-A0A7-6C3872EF2DEF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E47AA5-4CC9-4880-B506-B85F0EC2FB6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F0FA-BFB5-497C-A0A7-6C3872EF2DEF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7AA5-4CC9-4880-B506-B85F0EC2FB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F0FA-BFB5-497C-A0A7-6C3872EF2DEF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7AA5-4CC9-4880-B506-B85F0EC2FB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F0FA-BFB5-497C-A0A7-6C3872EF2DEF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7AA5-4CC9-4880-B506-B85F0EC2FB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F0FA-BFB5-497C-A0A7-6C3872EF2DEF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7AA5-4CC9-4880-B506-B85F0EC2FB6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F0FA-BFB5-497C-A0A7-6C3872EF2DEF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7AA5-4CC9-4880-B506-B85F0EC2FB6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F0FA-BFB5-497C-A0A7-6C3872EF2DEF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7AA5-4CC9-4880-B506-B85F0EC2FB6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F0FA-BFB5-497C-A0A7-6C3872EF2DEF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7AA5-4CC9-4880-B506-B85F0EC2FB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F0FA-BFB5-497C-A0A7-6C3872EF2DEF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7AA5-4CC9-4880-B506-B85F0EC2FB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F0FA-BFB5-497C-A0A7-6C3872EF2DEF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7AA5-4CC9-4880-B506-B85F0EC2FB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F0FA-BFB5-497C-A0A7-6C3872EF2DEF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7AA5-4CC9-4880-B506-B85F0EC2FB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7ADF0FA-BFB5-497C-A0A7-6C3872EF2DEF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4E47AA5-4CC9-4880-B506-B85F0EC2FB6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1" smtClean="0">
                <a:effectLst/>
              </a:rPr>
              <a:t>Лекція </a:t>
            </a:r>
            <a:r>
              <a:rPr lang="ru-RU" sz="4000" b="1" dirty="0">
                <a:effectLst/>
              </a:rPr>
              <a:t>5. </a:t>
            </a:r>
            <a:r>
              <a:rPr lang="ru-RU" sz="4000" b="1" dirty="0" smtClean="0">
                <a:effectLst/>
              </a:rPr>
              <a:t/>
            </a:r>
            <a:br>
              <a:rPr lang="ru-RU" sz="4000" b="1" dirty="0" smtClean="0">
                <a:effectLst/>
              </a:rPr>
            </a:br>
            <a:r>
              <a:rPr lang="uk-UA" sz="4000" b="1" dirty="0" smtClean="0">
                <a:effectLst/>
              </a:rPr>
              <a:t>Взаємовідносини</a:t>
            </a:r>
            <a:r>
              <a:rPr lang="ru-RU" sz="4000" b="1" dirty="0" smtClean="0">
                <a:effectLst/>
              </a:rPr>
              <a:t> </a:t>
            </a:r>
            <a:br>
              <a:rPr lang="ru-RU" sz="4000" b="1" dirty="0" smtClean="0">
                <a:effectLst/>
              </a:rPr>
            </a:br>
            <a:r>
              <a:rPr lang="ru-RU" sz="4000" b="1" dirty="0" err="1" smtClean="0">
                <a:effectLst/>
              </a:rPr>
              <a:t>із</a:t>
            </a:r>
            <a:r>
              <a:rPr lang="ru-RU" sz="4000" b="1" dirty="0" smtClean="0">
                <a:effectLst/>
              </a:rPr>
              <a:t> </a:t>
            </a:r>
            <a:r>
              <a:rPr lang="ru-RU" sz="4000" b="1" dirty="0" err="1">
                <a:effectLst/>
              </a:rPr>
              <a:t>засобами</a:t>
            </a:r>
            <a:r>
              <a:rPr lang="ru-RU" sz="4000" b="1" dirty="0">
                <a:effectLst/>
              </a:rPr>
              <a:t> </a:t>
            </a:r>
            <a:r>
              <a:rPr lang="ru-RU" sz="4000" b="1" dirty="0" err="1">
                <a:effectLst/>
              </a:rPr>
              <a:t>масової</a:t>
            </a:r>
            <a:r>
              <a:rPr lang="ru-RU" sz="4000" b="1" dirty="0">
                <a:effectLst/>
              </a:rPr>
              <a:t> </a:t>
            </a:r>
            <a:r>
              <a:rPr lang="ru-RU" sz="4000" b="1" dirty="0" err="1">
                <a:effectLst/>
              </a:rPr>
              <a:t>інформації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9640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360039"/>
          </a:xfrm>
        </p:spPr>
        <p:txBody>
          <a:bodyPr anchor="ctr">
            <a:normAutofit fontScale="90000"/>
          </a:bodyPr>
          <a:lstStyle/>
          <a:p>
            <a:pPr algn="r"/>
            <a:r>
              <a:rPr lang="uk-UA" sz="1800" b="1" i="1" dirty="0">
                <a:effectLst/>
              </a:rPr>
              <a:t>Етапи управління інформацією</a:t>
            </a:r>
            <a:r>
              <a:rPr lang="ru-RU" sz="1800" dirty="0" smtClean="0">
                <a:effectLst/>
              </a:rPr>
              <a:t>.</a:t>
            </a:r>
            <a:endParaRPr lang="ru-RU" sz="18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764704"/>
            <a:ext cx="8352928" cy="5407496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Прийоми перетворення незначної </a:t>
            </a:r>
            <a:r>
              <a:rPr lang="uk-UA" b="1" dirty="0">
                <a:solidFill>
                  <a:schemeClr val="tx1"/>
                </a:solidFill>
              </a:rPr>
              <a:t>інформацію </a:t>
            </a:r>
            <a:r>
              <a:rPr lang="uk-UA" b="1" dirty="0" smtClean="0">
                <a:solidFill>
                  <a:schemeClr val="tx1"/>
                </a:solidFill>
              </a:rPr>
              <a:t>на новину</a:t>
            </a:r>
          </a:p>
          <a:p>
            <a:pPr marL="457200" indent="-457200" algn="l">
              <a:buAutoNum type="arabicPeriod"/>
            </a:pPr>
            <a:r>
              <a:rPr lang="ru-RU" dirty="0" err="1">
                <a:solidFill>
                  <a:schemeClr val="tx1"/>
                </a:solidFill>
              </a:rPr>
              <a:t>Прив'язка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новини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 err="1">
                <a:solidFill>
                  <a:schemeClr val="tx1"/>
                </a:solidFill>
              </a:rPr>
              <a:t>круглої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дати</a:t>
            </a:r>
            <a:r>
              <a:rPr lang="uk-UA" dirty="0" smtClean="0">
                <a:solidFill>
                  <a:schemeClr val="tx1"/>
                </a:solidFill>
              </a:rPr>
              <a:t>. </a:t>
            </a:r>
          </a:p>
          <a:p>
            <a:pPr marL="457200" indent="-457200" algn="l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Творче </a:t>
            </a:r>
            <a:r>
              <a:rPr lang="uk-UA" dirty="0">
                <a:solidFill>
                  <a:schemeClr val="tx1"/>
                </a:solidFill>
              </a:rPr>
              <a:t>створення події, свята і пов'язаної з ним дати.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uk-UA" dirty="0">
                <a:solidFill>
                  <a:schemeClr val="tx1"/>
                </a:solidFill>
              </a:rPr>
              <a:t>3. Пропозиція події на вибір.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uk-UA" dirty="0">
                <a:solidFill>
                  <a:schemeClr val="tx1"/>
                </a:solidFill>
              </a:rPr>
              <a:t>4. Паралельне акцентування різних складових одного події.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uk-UA" dirty="0">
                <a:solidFill>
                  <a:schemeClr val="tx1"/>
                </a:solidFill>
              </a:rPr>
              <a:t>5. Демонстрація різних підходів до однієї проблеми (наприклад, куріння – виробники </a:t>
            </a:r>
            <a:r>
              <a:rPr lang="uk-UA" dirty="0" err="1">
                <a:solidFill>
                  <a:schemeClr val="tx1"/>
                </a:solidFill>
              </a:rPr>
              <a:t>табачної</a:t>
            </a:r>
            <a:r>
              <a:rPr lang="uk-UA" dirty="0">
                <a:solidFill>
                  <a:schemeClr val="tx1"/>
                </a:solidFill>
              </a:rPr>
              <a:t> продукції та їх противники).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uk-UA" dirty="0">
                <a:solidFill>
                  <a:schemeClr val="tx1"/>
                </a:solidFill>
              </a:rPr>
              <a:t>6. </a:t>
            </a:r>
            <a:r>
              <a:rPr lang="uk-UA" dirty="0" smtClean="0">
                <a:solidFill>
                  <a:schemeClr val="tx1"/>
                </a:solidFill>
              </a:rPr>
              <a:t>Посилення </a:t>
            </a:r>
            <a:r>
              <a:rPr lang="uk-UA" dirty="0">
                <a:solidFill>
                  <a:schemeClr val="tx1"/>
                </a:solidFill>
              </a:rPr>
              <a:t>новин за рахунок присутності впливових людей.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uk-UA" dirty="0">
                <a:solidFill>
                  <a:schemeClr val="tx1"/>
                </a:solidFill>
              </a:rPr>
              <a:t>7. </a:t>
            </a:r>
            <a:r>
              <a:rPr lang="uk-UA" dirty="0">
                <a:solidFill>
                  <a:schemeClr val="tx1"/>
                </a:solidFill>
              </a:rPr>
              <a:t>Поєднання </a:t>
            </a:r>
            <a:r>
              <a:rPr lang="uk-UA" dirty="0" smtClean="0">
                <a:solidFill>
                  <a:schemeClr val="tx1"/>
                </a:solidFill>
              </a:rPr>
              <a:t>новин </a:t>
            </a:r>
            <a:r>
              <a:rPr lang="uk-UA" dirty="0">
                <a:solidFill>
                  <a:schemeClr val="tx1"/>
                </a:solidFill>
              </a:rPr>
              <a:t>з суспільно важливою проблемою або звернення проблеми в суспільно значиму. </a:t>
            </a:r>
            <a:endParaRPr lang="uk-UA" dirty="0" smtClean="0">
              <a:solidFill>
                <a:schemeClr val="tx1"/>
              </a:solidFill>
            </a:endParaRPr>
          </a:p>
          <a:p>
            <a:pPr algn="l"/>
            <a:r>
              <a:rPr lang="uk-UA" dirty="0" smtClean="0">
                <a:solidFill>
                  <a:schemeClr val="tx1"/>
                </a:solidFill>
              </a:rPr>
              <a:t>8</a:t>
            </a:r>
            <a:r>
              <a:rPr lang="uk-UA" dirty="0">
                <a:solidFill>
                  <a:schemeClr val="tx1"/>
                </a:solidFill>
              </a:rPr>
              <a:t>. Інтрига або скандал.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702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360039"/>
          </a:xfrm>
        </p:spPr>
        <p:txBody>
          <a:bodyPr anchor="ctr">
            <a:normAutofit fontScale="90000"/>
          </a:bodyPr>
          <a:lstStyle/>
          <a:p>
            <a:pPr algn="r"/>
            <a:r>
              <a:rPr lang="uk-UA" sz="1800" b="1" i="1" dirty="0">
                <a:effectLst/>
              </a:rPr>
              <a:t>Етапи управління інформацією</a:t>
            </a:r>
            <a:r>
              <a:rPr lang="ru-RU" sz="1800" dirty="0" smtClean="0">
                <a:effectLst/>
              </a:rPr>
              <a:t>.</a:t>
            </a:r>
            <a:endParaRPr lang="ru-RU" sz="18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352928" cy="497544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983828"/>
              </p:ext>
            </p:extLst>
          </p:nvPr>
        </p:nvGraphicFramePr>
        <p:xfrm>
          <a:off x="251520" y="980727"/>
          <a:ext cx="8712968" cy="56166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84449"/>
                <a:gridCol w="5728519"/>
              </a:tblGrid>
              <a:tr h="8023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Етапи життєвого циклу події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Коментарі</a:t>
                      </a:r>
                      <a:r>
                        <a:rPr lang="ru-RU" sz="1600" dirty="0" smtClean="0">
                          <a:effectLst/>
                        </a:rPr>
                        <a:t> до </a:t>
                      </a:r>
                      <a:r>
                        <a:rPr lang="ru-RU" sz="1600" dirty="0" err="1" smtClean="0">
                          <a:effectLst/>
                        </a:rPr>
                        <a:t>змісту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етапу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023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Підготовка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очікування</a:t>
                      </a:r>
                      <a:r>
                        <a:rPr lang="ru-RU" sz="1600" dirty="0" smtClean="0">
                          <a:effectLst/>
                        </a:rPr>
                        <a:t> на </a:t>
                      </a:r>
                      <a:r>
                        <a:rPr lang="ru-RU" sz="1600" dirty="0" err="1" smtClean="0">
                          <a:effectLst/>
                        </a:rPr>
                        <a:t>події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Включає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внутрішньоорганізаційну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підготовку</a:t>
                      </a:r>
                      <a:r>
                        <a:rPr lang="ru-RU" sz="1600" dirty="0" smtClean="0">
                          <a:effectLst/>
                        </a:rPr>
                        <a:t> та </a:t>
                      </a:r>
                      <a:r>
                        <a:rPr lang="ru-RU" sz="1600" dirty="0" err="1" smtClean="0">
                          <a:effectLst/>
                        </a:rPr>
                        <a:t>підготовку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громадськості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023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ru-RU" sz="1600" dirty="0" err="1" smtClean="0">
                          <a:effectLst/>
                        </a:rPr>
                        <a:t>Здійснення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події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ru-RU" sz="1600" dirty="0" err="1" smtClean="0">
                          <a:effectLst/>
                        </a:rPr>
                        <a:t>Паралельно</a:t>
                      </a:r>
                      <a:r>
                        <a:rPr lang="ru-RU" sz="1600" dirty="0" smtClean="0">
                          <a:effectLst/>
                        </a:rPr>
                        <a:t> проводиться </a:t>
                      </a:r>
                      <a:r>
                        <a:rPr lang="ru-RU" sz="1600" dirty="0" err="1" smtClean="0">
                          <a:effectLst/>
                        </a:rPr>
                        <a:t>керування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подіями</a:t>
                      </a:r>
                      <a:r>
                        <a:rPr lang="ru-RU" sz="1600" dirty="0" smtClean="0">
                          <a:effectLst/>
                        </a:rPr>
                        <a:t>, </a:t>
                      </a:r>
                      <a:r>
                        <a:rPr lang="ru-RU" sz="1600" dirty="0" err="1" smtClean="0">
                          <a:effectLst/>
                        </a:rPr>
                        <a:t>що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виходять</a:t>
                      </a:r>
                      <a:r>
                        <a:rPr lang="ru-RU" sz="1600" dirty="0" smtClean="0">
                          <a:effectLst/>
                        </a:rPr>
                        <a:t> з-</a:t>
                      </a:r>
                      <a:r>
                        <a:rPr lang="ru-RU" sz="1600" dirty="0" err="1" smtClean="0">
                          <a:effectLst/>
                        </a:rPr>
                        <a:t>під</a:t>
                      </a:r>
                      <a:r>
                        <a:rPr lang="ru-RU" sz="1600" dirty="0" smtClean="0">
                          <a:effectLst/>
                        </a:rPr>
                        <a:t> контролю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023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ru-RU" sz="1600" dirty="0" err="1" smtClean="0">
                          <a:effectLst/>
                        </a:rPr>
                        <a:t>Висвітлення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події</a:t>
                      </a:r>
                      <a:r>
                        <a:rPr lang="ru-RU" sz="1600" dirty="0" smtClean="0">
                          <a:effectLst/>
                        </a:rPr>
                        <a:t> у </a:t>
                      </a:r>
                      <a:r>
                        <a:rPr lang="ru-RU" sz="1600" dirty="0" err="1" smtClean="0">
                          <a:effectLst/>
                        </a:rPr>
                        <a:t>ЗМІ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ru-RU" sz="1600" dirty="0" err="1" smtClean="0">
                          <a:effectLst/>
                        </a:rPr>
                        <a:t>Передбачає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наведення</a:t>
                      </a:r>
                      <a:r>
                        <a:rPr lang="ru-RU" sz="1600" dirty="0" smtClean="0">
                          <a:effectLst/>
                        </a:rPr>
                        <a:t> на </a:t>
                      </a:r>
                      <a:r>
                        <a:rPr lang="ru-RU" sz="1600" dirty="0" err="1" smtClean="0">
                          <a:effectLst/>
                        </a:rPr>
                        <a:t>подію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певного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блиску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035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ru-RU" sz="1600" dirty="0" err="1" smtClean="0">
                          <a:effectLst/>
                        </a:rPr>
                        <a:t>Коментарі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події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ru-RU" sz="1600" dirty="0" err="1" smtClean="0">
                          <a:effectLst/>
                        </a:rPr>
                        <a:t>Можна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використовувати</a:t>
                      </a:r>
                      <a:r>
                        <a:rPr lang="ru-RU" sz="1600" dirty="0" smtClean="0">
                          <a:effectLst/>
                        </a:rPr>
                        <a:t> для </a:t>
                      </a:r>
                      <a:r>
                        <a:rPr lang="ru-RU" sz="1600" dirty="0" err="1" smtClean="0">
                          <a:effectLst/>
                        </a:rPr>
                        <a:t>переведення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суспільного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інтересу</a:t>
                      </a:r>
                      <a:r>
                        <a:rPr lang="ru-RU" sz="1600" dirty="0" smtClean="0">
                          <a:effectLst/>
                        </a:rPr>
                        <a:t> в </a:t>
                      </a:r>
                      <a:r>
                        <a:rPr lang="ru-RU" sz="1600" dirty="0" err="1" smtClean="0">
                          <a:effectLst/>
                        </a:rPr>
                        <a:t>іншу</a:t>
                      </a:r>
                      <a:r>
                        <a:rPr lang="ru-RU" sz="1600" dirty="0" smtClean="0">
                          <a:effectLst/>
                        </a:rPr>
                        <a:t> сферу, </a:t>
                      </a:r>
                      <a:r>
                        <a:rPr lang="ru-RU" sz="1600" dirty="0" err="1" smtClean="0">
                          <a:effectLst/>
                        </a:rPr>
                        <a:t>якщо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цього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вимагає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ситуація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035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ru-RU" sz="1600" dirty="0" err="1" smtClean="0">
                          <a:effectLst/>
                        </a:rPr>
                        <a:t>Розгляд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події</a:t>
                      </a:r>
                      <a:r>
                        <a:rPr lang="ru-RU" sz="1600" dirty="0" smtClean="0">
                          <a:effectLst/>
                        </a:rPr>
                        <a:t> у списку </a:t>
                      </a:r>
                      <a:r>
                        <a:rPr lang="ru-RU" sz="1600" dirty="0" err="1" smtClean="0">
                          <a:effectLst/>
                        </a:rPr>
                        <a:t>однорідних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подій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ru-RU" sz="1600" dirty="0" err="1" smtClean="0">
                          <a:effectLst/>
                        </a:rPr>
                        <a:t>Дозволяє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посилатися</a:t>
                      </a:r>
                      <a:r>
                        <a:rPr lang="ru-RU" sz="1600" dirty="0" smtClean="0">
                          <a:effectLst/>
                        </a:rPr>
                        <a:t> на </a:t>
                      </a:r>
                      <a:r>
                        <a:rPr lang="ru-RU" sz="1600" dirty="0" err="1" smtClean="0">
                          <a:effectLst/>
                        </a:rPr>
                        <a:t>подію</a:t>
                      </a:r>
                      <a:r>
                        <a:rPr lang="ru-RU" sz="1600" dirty="0" smtClean="0">
                          <a:effectLst/>
                        </a:rPr>
                        <a:t> як </a:t>
                      </a:r>
                      <a:r>
                        <a:rPr lang="ru-RU" sz="1600" dirty="0" err="1" smtClean="0">
                          <a:effectLst/>
                        </a:rPr>
                        <a:t>підтвердження</a:t>
                      </a:r>
                      <a:r>
                        <a:rPr lang="ru-RU" sz="1600" dirty="0" smtClean="0">
                          <a:effectLst/>
                        </a:rPr>
                        <a:t> будь-</a:t>
                      </a:r>
                      <a:r>
                        <a:rPr lang="ru-RU" sz="1600" dirty="0" err="1" smtClean="0">
                          <a:effectLst/>
                        </a:rPr>
                        <a:t>якої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тенденції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2140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360039"/>
          </a:xfrm>
        </p:spPr>
        <p:txBody>
          <a:bodyPr anchor="ctr">
            <a:normAutofit fontScale="90000"/>
          </a:bodyPr>
          <a:lstStyle/>
          <a:p>
            <a:pPr algn="r"/>
            <a:r>
              <a:rPr lang="ru-RU" sz="1600" b="1" i="1" dirty="0" err="1">
                <a:solidFill>
                  <a:schemeClr val="tx1"/>
                </a:solidFill>
                <a:effectLst/>
              </a:rPr>
              <a:t>Форми</a:t>
            </a:r>
            <a:r>
              <a:rPr lang="ru-RU" sz="1600" b="1" i="1" dirty="0">
                <a:solidFill>
                  <a:schemeClr val="tx1"/>
                </a:solidFill>
                <a:effectLst/>
              </a:rPr>
              <a:t> </a:t>
            </a:r>
            <a:r>
              <a:rPr lang="ru-RU" sz="1600" b="1" i="1" dirty="0" err="1">
                <a:solidFill>
                  <a:schemeClr val="tx1"/>
                </a:solidFill>
                <a:effectLst/>
              </a:rPr>
              <a:t>подання</a:t>
            </a:r>
            <a:r>
              <a:rPr lang="ru-RU" sz="1600" b="1" i="1" dirty="0">
                <a:solidFill>
                  <a:schemeClr val="tx1"/>
                </a:solidFill>
                <a:effectLst/>
              </a:rPr>
              <a:t> </a:t>
            </a:r>
            <a:r>
              <a:rPr lang="ru-RU" sz="1600" b="1" i="1" dirty="0" err="1">
                <a:solidFill>
                  <a:schemeClr val="tx1"/>
                </a:solidFill>
                <a:effectLst/>
              </a:rPr>
              <a:t>информаційних</a:t>
            </a:r>
            <a:r>
              <a:rPr lang="ru-RU" sz="1600" b="1" i="1" dirty="0">
                <a:solidFill>
                  <a:schemeClr val="tx1"/>
                </a:solidFill>
                <a:effectLst/>
              </a:rPr>
              <a:t> </a:t>
            </a:r>
            <a:r>
              <a:rPr lang="ru-RU" sz="1600" b="1" i="1" dirty="0" err="1">
                <a:solidFill>
                  <a:schemeClr val="tx1"/>
                </a:solidFill>
                <a:effectLst/>
              </a:rPr>
              <a:t>материалів</a:t>
            </a:r>
            <a:r>
              <a:rPr lang="ru-RU" sz="1600" dirty="0">
                <a:solidFill>
                  <a:schemeClr val="tx1"/>
                </a:solidFill>
              </a:rPr>
              <a:t>. 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800" dirty="0" smtClean="0">
                <a:effectLst/>
              </a:rPr>
              <a:t>.</a:t>
            </a:r>
            <a:endParaRPr lang="ru-RU" sz="18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764704"/>
            <a:ext cx="8352928" cy="5407496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chemeClr val="tx1"/>
                </a:solidFill>
              </a:rPr>
              <a:t>етапи підготовки та проведення подібної прес-конференції</a:t>
            </a:r>
            <a:r>
              <a:rPr lang="uk-UA" dirty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uk-UA" dirty="0">
                <a:solidFill>
                  <a:schemeClr val="tx1"/>
                </a:solidFill>
              </a:rPr>
              <a:t>1. Планування.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uk-UA" dirty="0" smtClean="0">
                <a:solidFill>
                  <a:schemeClr val="tx1"/>
                </a:solidFill>
              </a:rPr>
              <a:t>2</a:t>
            </a:r>
            <a:r>
              <a:rPr lang="uk-UA" dirty="0">
                <a:solidFill>
                  <a:schemeClr val="tx1"/>
                </a:solidFill>
              </a:rPr>
              <a:t>. Проведення.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uk-UA" dirty="0" smtClean="0">
                <a:solidFill>
                  <a:schemeClr val="tx1"/>
                </a:solidFill>
              </a:rPr>
              <a:t>3</a:t>
            </a:r>
            <a:r>
              <a:rPr lang="uk-UA" dirty="0">
                <a:solidFill>
                  <a:schemeClr val="tx1"/>
                </a:solidFill>
              </a:rPr>
              <a:t>. </a:t>
            </a:r>
            <a:r>
              <a:rPr lang="uk-UA" dirty="0" err="1">
                <a:solidFill>
                  <a:schemeClr val="tx1"/>
                </a:solidFill>
              </a:rPr>
              <a:t>Завершение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</a:p>
          <a:p>
            <a:endParaRPr lang="uk-UA" b="1" dirty="0" smtClean="0">
              <a:solidFill>
                <a:schemeClr val="tx1"/>
              </a:solidFill>
            </a:endParaRPr>
          </a:p>
          <a:p>
            <a:endParaRPr lang="uk-UA" b="1" dirty="0">
              <a:solidFill>
                <a:schemeClr val="tx1"/>
              </a:solidFill>
            </a:endParaRPr>
          </a:p>
          <a:p>
            <a:r>
              <a:rPr lang="uk-UA" b="1" dirty="0" smtClean="0">
                <a:solidFill>
                  <a:schemeClr val="tx1"/>
                </a:solidFill>
              </a:rPr>
              <a:t>ролі виступаючих: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</a:rPr>
              <a:t>ведучий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</a:rPr>
              <a:t>експерт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uk-UA" dirty="0" err="1" smtClean="0">
                <a:solidFill>
                  <a:schemeClr val="tx1"/>
                </a:solidFill>
              </a:rPr>
              <a:t>ньюсмейкер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uk-UA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5209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360039"/>
          </a:xfrm>
        </p:spPr>
        <p:txBody>
          <a:bodyPr anchor="ctr">
            <a:normAutofit fontScale="90000"/>
          </a:bodyPr>
          <a:lstStyle/>
          <a:p>
            <a:pPr algn="r"/>
            <a:r>
              <a:rPr lang="ru-RU" sz="1600" b="1" i="1" dirty="0" err="1">
                <a:solidFill>
                  <a:schemeClr val="tx1"/>
                </a:solidFill>
                <a:effectLst/>
              </a:rPr>
              <a:t>Форми</a:t>
            </a:r>
            <a:r>
              <a:rPr lang="ru-RU" sz="1600" b="1" i="1" dirty="0">
                <a:solidFill>
                  <a:schemeClr val="tx1"/>
                </a:solidFill>
                <a:effectLst/>
              </a:rPr>
              <a:t> </a:t>
            </a:r>
            <a:r>
              <a:rPr lang="ru-RU" sz="1600" b="1" i="1" dirty="0" err="1">
                <a:solidFill>
                  <a:schemeClr val="tx1"/>
                </a:solidFill>
                <a:effectLst/>
              </a:rPr>
              <a:t>подання</a:t>
            </a:r>
            <a:r>
              <a:rPr lang="ru-RU" sz="1600" b="1" i="1" dirty="0">
                <a:solidFill>
                  <a:schemeClr val="tx1"/>
                </a:solidFill>
                <a:effectLst/>
              </a:rPr>
              <a:t> </a:t>
            </a:r>
            <a:r>
              <a:rPr lang="ru-RU" sz="1600" b="1" i="1" dirty="0" err="1">
                <a:solidFill>
                  <a:schemeClr val="tx1"/>
                </a:solidFill>
                <a:effectLst/>
              </a:rPr>
              <a:t>информаційних</a:t>
            </a:r>
            <a:r>
              <a:rPr lang="ru-RU" sz="1600" b="1" i="1" dirty="0">
                <a:solidFill>
                  <a:schemeClr val="tx1"/>
                </a:solidFill>
                <a:effectLst/>
              </a:rPr>
              <a:t> </a:t>
            </a:r>
            <a:r>
              <a:rPr lang="ru-RU" sz="1600" b="1" i="1" dirty="0" err="1">
                <a:solidFill>
                  <a:schemeClr val="tx1"/>
                </a:solidFill>
                <a:effectLst/>
              </a:rPr>
              <a:t>материалів</a:t>
            </a:r>
            <a:r>
              <a:rPr lang="ru-RU" sz="1600" b="1" i="1" dirty="0">
                <a:solidFill>
                  <a:schemeClr val="tx1"/>
                </a:solidFill>
                <a:effectLst/>
              </a:rPr>
              <a:t>. </a:t>
            </a:r>
            <a:br>
              <a:rPr lang="ru-RU" sz="1600" b="1" i="1" dirty="0">
                <a:solidFill>
                  <a:schemeClr val="tx1"/>
                </a:solidFill>
                <a:effectLst/>
              </a:rPr>
            </a:br>
            <a:r>
              <a:rPr lang="ru-RU" sz="1800" dirty="0" smtClean="0">
                <a:effectLst/>
              </a:rPr>
              <a:t>.</a:t>
            </a:r>
            <a:endParaRPr lang="ru-RU" sz="18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764704"/>
            <a:ext cx="8352928" cy="5407496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види </a:t>
            </a:r>
            <a:r>
              <a:rPr lang="uk-UA" b="1" dirty="0">
                <a:solidFill>
                  <a:schemeClr val="tx1"/>
                </a:solidFill>
              </a:rPr>
              <a:t>інтерв'ю:</a:t>
            </a:r>
            <a:endParaRPr lang="ru-RU" b="1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Інтерв'ю-</a:t>
            </a:r>
            <a:r>
              <a:rPr lang="uk-UA" dirty="0" err="1" smtClean="0">
                <a:solidFill>
                  <a:schemeClr val="tx1"/>
                </a:solidFill>
              </a:rPr>
              <a:t>мнение</a:t>
            </a:r>
            <a:endParaRPr lang="uk-UA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Інтерв'ю-бесіда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Інтерв'ю-</a:t>
            </a:r>
            <a:r>
              <a:rPr lang="uk-UA" dirty="0" err="1" smtClean="0">
                <a:solidFill>
                  <a:schemeClr val="tx1"/>
                </a:solidFill>
              </a:rPr>
              <a:t>воспоминание</a:t>
            </a:r>
            <a:endParaRPr lang="uk-UA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Міні-інтерв'ю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інтерв'ю-повідомлення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інтерв'ю-монолог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групове </a:t>
            </a:r>
            <a:r>
              <a:rPr lang="uk-UA" dirty="0">
                <a:solidFill>
                  <a:schemeClr val="tx1"/>
                </a:solidFill>
              </a:rPr>
              <a:t>інтерв'ю та ін.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209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360039"/>
          </a:xfrm>
        </p:spPr>
        <p:txBody>
          <a:bodyPr anchor="ctr">
            <a:normAutofit fontScale="90000"/>
          </a:bodyPr>
          <a:lstStyle/>
          <a:p>
            <a:pPr algn="r"/>
            <a:r>
              <a:rPr lang="uk-UA" sz="1600" b="1" i="1" dirty="0">
                <a:effectLst/>
              </a:rPr>
              <a:t>Правила взаємодії зі ЗМІ</a:t>
            </a:r>
            <a:r>
              <a:rPr lang="ru-RU" sz="1600" dirty="0">
                <a:effectLst/>
              </a:rPr>
              <a:t/>
            </a:r>
            <a:br>
              <a:rPr lang="ru-RU" sz="1600" dirty="0">
                <a:effectLst/>
              </a:rPr>
            </a:br>
            <a:r>
              <a:rPr lang="ru-RU" sz="1800" dirty="0" smtClean="0">
                <a:effectLst/>
              </a:rPr>
              <a:t>.</a:t>
            </a:r>
            <a:endParaRPr lang="ru-RU" sz="18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764704"/>
            <a:ext cx="8352928" cy="5407496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відомості </a:t>
            </a:r>
            <a:r>
              <a:rPr lang="uk-UA" dirty="0">
                <a:solidFill>
                  <a:schemeClr val="tx1"/>
                </a:solidFill>
              </a:rPr>
              <a:t>завжди повинні бути чесними, достовірними і </a:t>
            </a:r>
            <a:r>
              <a:rPr lang="uk-UA" dirty="0" err="1">
                <a:solidFill>
                  <a:schemeClr val="tx1"/>
                </a:solidFill>
              </a:rPr>
              <a:t>заслуговуючими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довірами</a:t>
            </a:r>
            <a:r>
              <a:rPr lang="uk-UA" dirty="0">
                <a:solidFill>
                  <a:schemeClr val="tx1"/>
                </a:solidFill>
              </a:rPr>
              <a:t>. </a:t>
            </a:r>
            <a:endParaRPr lang="uk-UA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поєднання </a:t>
            </a:r>
            <a:r>
              <a:rPr lang="uk-UA" dirty="0">
                <a:solidFill>
                  <a:schemeClr val="tx1"/>
                </a:solidFill>
              </a:rPr>
              <a:t>справжнього розподілу інформації між різними незалежними (або навіть конкурентними) </a:t>
            </a:r>
            <a:r>
              <a:rPr lang="uk-UA" dirty="0" err="1">
                <a:solidFill>
                  <a:schemeClr val="tx1"/>
                </a:solidFill>
              </a:rPr>
              <a:t>СМІ</a:t>
            </a:r>
            <a:r>
              <a:rPr lang="uk-UA" dirty="0">
                <a:solidFill>
                  <a:schemeClr val="tx1"/>
                </a:solidFill>
              </a:rPr>
              <a:t> та </a:t>
            </a:r>
            <a:r>
              <a:rPr lang="uk-UA" dirty="0" smtClean="0">
                <a:solidFill>
                  <a:schemeClr val="tx1"/>
                </a:solidFill>
              </a:rPr>
              <a:t>ексклюзивності. </a:t>
            </a:r>
          </a:p>
          <a:p>
            <a:pPr marL="457200" indent="-457200" algn="l">
              <a:buFont typeface="+mj-lt"/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розроблений </a:t>
            </a:r>
            <a:r>
              <a:rPr lang="uk-UA" dirty="0">
                <a:solidFill>
                  <a:schemeClr val="tx1"/>
                </a:solidFill>
              </a:rPr>
              <a:t>план роботи з мас-медіа повинен бути </a:t>
            </a:r>
            <a:r>
              <a:rPr lang="uk-UA" dirty="0" smtClean="0">
                <a:solidFill>
                  <a:schemeClr val="tx1"/>
                </a:solidFill>
              </a:rPr>
              <a:t>гнучким </a:t>
            </a:r>
            <a:r>
              <a:rPr lang="uk-UA" dirty="0">
                <a:solidFill>
                  <a:schemeClr val="tx1"/>
                </a:solidFill>
              </a:rPr>
              <a:t>і піддаватися корекції в максимально короткі терміни. </a:t>
            </a:r>
            <a:endParaRPr lang="uk-UA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Розмовляти із </a:t>
            </a:r>
            <a:r>
              <a:rPr lang="uk-UA" dirty="0">
                <a:solidFill>
                  <a:schemeClr val="tx1"/>
                </a:solidFill>
              </a:rPr>
              <a:t>ЗМІ необхідним одним голосом. </a:t>
            </a:r>
            <a:endParaRPr lang="uk-UA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Найкраще </a:t>
            </a:r>
            <a:r>
              <a:rPr lang="uk-UA" dirty="0">
                <a:solidFill>
                  <a:schemeClr val="tx1"/>
                </a:solidFill>
              </a:rPr>
              <a:t>всього </a:t>
            </a:r>
            <a:r>
              <a:rPr lang="uk-UA" dirty="0" smtClean="0">
                <a:solidFill>
                  <a:schemeClr val="tx1"/>
                </a:solidFill>
              </a:rPr>
              <a:t>звертатися </a:t>
            </a:r>
            <a:r>
              <a:rPr lang="uk-UA" dirty="0">
                <a:solidFill>
                  <a:schemeClr val="tx1"/>
                </a:solidFill>
              </a:rPr>
              <a:t>до обмеженого числа придатних за тематикою видань і враховувати місцеву специфіку. </a:t>
            </a:r>
            <a:endParaRPr lang="uk-UA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Передаючи </a:t>
            </a:r>
            <a:r>
              <a:rPr lang="uk-UA" dirty="0">
                <a:solidFill>
                  <a:schemeClr val="tx1"/>
                </a:solidFill>
              </a:rPr>
              <a:t>в процесі комунікації певне повідомлення, не варто зосереджувати увагу виключно на позитивних фактах і аргументах.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209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360039"/>
          </a:xfrm>
        </p:spPr>
        <p:txBody>
          <a:bodyPr anchor="ctr">
            <a:normAutofit fontScale="90000"/>
          </a:bodyPr>
          <a:lstStyle/>
          <a:p>
            <a:pPr algn="r"/>
            <a:r>
              <a:rPr lang="uk-UA" sz="1600" b="1" i="1" dirty="0">
                <a:effectLst/>
              </a:rPr>
              <a:t>Типи реакцій на прояв негативних фактів при організації</a:t>
            </a:r>
            <a:r>
              <a:rPr lang="ru-RU" sz="1800" dirty="0" smtClean="0">
                <a:effectLst/>
              </a:rPr>
              <a:t>.</a:t>
            </a:r>
            <a:endParaRPr lang="ru-RU" sz="18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764704"/>
            <a:ext cx="8352928" cy="540749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386473"/>
              </p:ext>
            </p:extLst>
          </p:nvPr>
        </p:nvGraphicFramePr>
        <p:xfrm>
          <a:off x="251520" y="764704"/>
          <a:ext cx="8568952" cy="57606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5050"/>
                <a:gridCol w="5763902"/>
              </a:tblGrid>
              <a:tr h="338862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реакції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Ефективність з точки зору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331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Інстинктивна реакція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Найчастіше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перша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реакція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заперечення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достовірності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інформації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відповідає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тактиці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поведінки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deny, deny, deny –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заперечуй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Один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із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найменш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ефективних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варіантів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поведінки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165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Кам'яна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стіна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Менеджер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помічає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проблеми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бореться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відразу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всіх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фронтах.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Також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неефективний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шлях.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77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Формальна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відповідь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Часто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використовується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офіційними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структурами та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зменшує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довіру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громадськості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організації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943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Перехоплення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ініціативи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Агресивна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контратака,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перехоплює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негативні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новини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того, як вони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завдали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шкоди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організації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Вважається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найбільш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ефективною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перерахованих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реакцій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5209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b="1" dirty="0" smtClean="0">
                <a:solidFill>
                  <a:schemeClr val="tx1"/>
                </a:solidFill>
              </a:rPr>
              <a:t>ПЛАН</a:t>
            </a:r>
            <a:endParaRPr lang="en-US" b="1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Канали </a:t>
            </a:r>
            <a:r>
              <a:rPr lang="ru-RU" dirty="0" err="1">
                <a:solidFill>
                  <a:schemeClr val="tx1"/>
                </a:solidFill>
              </a:rPr>
              <a:t>PR-комунікацій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>
                <a:solidFill>
                  <a:schemeClr val="tx1"/>
                </a:solidFill>
              </a:rPr>
              <a:t>Необхідність взаємодії із засобами масової інформації. </a:t>
            </a:r>
            <a:r>
              <a:rPr lang="ru-RU" dirty="0" err="1" smtClean="0">
                <a:solidFill>
                  <a:schemeClr val="tx1"/>
                </a:solidFill>
              </a:rPr>
              <a:t>Етапи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управління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інформацією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>
                <a:solidFill>
                  <a:schemeClr val="tx1"/>
                </a:solidFill>
              </a:rPr>
              <a:t>Форми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подання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информаційних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материалів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>
                <a:solidFill>
                  <a:schemeClr val="tx1"/>
                </a:solidFill>
              </a:rPr>
              <a:t>Інформаційний</a:t>
            </a:r>
            <a:r>
              <a:rPr lang="ru-RU" dirty="0">
                <a:solidFill>
                  <a:schemeClr val="tx1"/>
                </a:solidFill>
              </a:rPr>
              <a:t> пакет для </a:t>
            </a:r>
            <a:r>
              <a:rPr lang="ru-RU" dirty="0" err="1">
                <a:solidFill>
                  <a:schemeClr val="tx1"/>
                </a:solidFill>
              </a:rPr>
              <a:t>преси</a:t>
            </a:r>
            <a:r>
              <a:rPr lang="ru-RU" dirty="0">
                <a:solidFill>
                  <a:schemeClr val="tx1"/>
                </a:solidFill>
              </a:rPr>
              <a:t>. Правила </a:t>
            </a:r>
            <a:r>
              <a:rPr lang="ru-RU" dirty="0" err="1">
                <a:solidFill>
                  <a:schemeClr val="tx1"/>
                </a:solidFill>
              </a:rPr>
              <a:t>взаємодії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ЗМІ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591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360039"/>
          </a:xfrm>
        </p:spPr>
        <p:txBody>
          <a:bodyPr anchor="ctr">
            <a:normAutofit fontScale="90000"/>
          </a:bodyPr>
          <a:lstStyle/>
          <a:p>
            <a:pPr algn="r"/>
            <a:r>
              <a:rPr lang="ru-RU" sz="1800" b="1" i="1" dirty="0">
                <a:effectLst/>
              </a:rPr>
              <a:t>Канали </a:t>
            </a:r>
            <a:r>
              <a:rPr lang="ru-RU" sz="1800" b="1" i="1" dirty="0" err="1">
                <a:effectLst/>
              </a:rPr>
              <a:t>PR-комунікацій</a:t>
            </a:r>
            <a:r>
              <a:rPr lang="ru-RU" sz="1800" dirty="0">
                <a:effectLst/>
              </a:rPr>
              <a:t>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352928" cy="4975448"/>
          </a:xfrm>
        </p:spPr>
        <p:txBody>
          <a:bodyPr/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В </a:t>
            </a:r>
            <a:r>
              <a:rPr lang="ru-RU" dirty="0" err="1">
                <a:solidFill>
                  <a:schemeClr val="tx1"/>
                </a:solidFill>
              </a:rPr>
              <a:t>ході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обміну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інформацією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відбувається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формування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певного</a:t>
            </a:r>
            <a:r>
              <a:rPr lang="ru-RU" dirty="0">
                <a:solidFill>
                  <a:schemeClr val="tx1"/>
                </a:solidFill>
              </a:rPr>
              <a:t> образу </a:t>
            </a:r>
            <a:r>
              <a:rPr lang="ru-RU" dirty="0" err="1">
                <a:solidFill>
                  <a:schemeClr val="tx1"/>
                </a:solidFill>
              </a:rPr>
              <a:t>організації</a:t>
            </a:r>
            <a:r>
              <a:rPr lang="ru-RU" dirty="0" smtClean="0">
                <a:solidFill>
                  <a:schemeClr val="tx1"/>
                </a:solidFill>
              </a:rPr>
              <a:t>,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встановлюються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взаємовідношення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групами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громадськості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підвищується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стійкість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PR-об'єкта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 err="1">
                <a:solidFill>
                  <a:schemeClr val="tx1"/>
                </a:solidFill>
              </a:rPr>
              <a:t>впливу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навколишнього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середовища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910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360039"/>
          </a:xfrm>
        </p:spPr>
        <p:txBody>
          <a:bodyPr anchor="ctr">
            <a:normAutofit fontScale="90000"/>
          </a:bodyPr>
          <a:lstStyle/>
          <a:p>
            <a:pPr algn="r"/>
            <a:r>
              <a:rPr lang="ru-RU" sz="1800" b="1" i="1" dirty="0">
                <a:effectLst/>
              </a:rPr>
              <a:t>Канали </a:t>
            </a:r>
            <a:r>
              <a:rPr lang="ru-RU" sz="1800" b="1" i="1" dirty="0" err="1">
                <a:effectLst/>
              </a:rPr>
              <a:t>PR-комунікацій</a:t>
            </a:r>
            <a:r>
              <a:rPr lang="ru-RU" sz="1800" dirty="0">
                <a:effectLst/>
              </a:rPr>
              <a:t>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352928" cy="4975448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В </a:t>
            </a:r>
            <a:r>
              <a:rPr lang="ru-RU" dirty="0" err="1">
                <a:solidFill>
                  <a:schemeClr val="tx1"/>
                </a:solidFill>
              </a:rPr>
              <a:t>теорії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комунікацій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виділяють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особисті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та </a:t>
            </a:r>
            <a:r>
              <a:rPr lang="ru-RU" b="1" i="1" dirty="0" err="1" smtClean="0">
                <a:solidFill>
                  <a:schemeClr val="tx1"/>
                </a:solidFill>
              </a:rPr>
              <a:t>безособисті</a:t>
            </a:r>
            <a:r>
              <a:rPr lang="ru-RU" dirty="0" smtClean="0">
                <a:solidFill>
                  <a:schemeClr val="tx1"/>
                </a:solidFill>
              </a:rPr>
              <a:t> канали </a:t>
            </a:r>
            <a:r>
              <a:rPr lang="ru-RU" dirty="0" err="1">
                <a:solidFill>
                  <a:schemeClr val="tx1"/>
                </a:solidFill>
              </a:rPr>
              <a:t>передачі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повідомлень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b="1" i="1" dirty="0" err="1" smtClean="0">
                <a:solidFill>
                  <a:schemeClr val="tx1"/>
                </a:solidFill>
              </a:rPr>
              <a:t>Особисті</a:t>
            </a:r>
            <a:r>
              <a:rPr lang="ru-RU" dirty="0" smtClean="0">
                <a:solidFill>
                  <a:schemeClr val="tx1"/>
                </a:solidFill>
              </a:rPr>
              <a:t> каналы </a:t>
            </a:r>
            <a:r>
              <a:rPr lang="ru-RU" dirty="0">
                <a:solidFill>
                  <a:schemeClr val="tx1"/>
                </a:solidFill>
              </a:rPr>
              <a:t>связи </a:t>
            </a:r>
            <a:r>
              <a:rPr lang="ru-RU" dirty="0" err="1">
                <a:solidFill>
                  <a:schemeClr val="tx1"/>
                </a:solidFill>
              </a:rPr>
              <a:t>включають</a:t>
            </a:r>
            <a:r>
              <a:rPr lang="ru-RU" dirty="0">
                <a:solidFill>
                  <a:schemeClr val="tx1"/>
                </a:solidFill>
              </a:rPr>
              <a:t> двух или более человек, непосредственно взаимодействующих друг с другим. 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b="1" i="1" dirty="0" err="1" smtClean="0">
                <a:solidFill>
                  <a:schemeClr val="tx1"/>
                </a:solidFill>
              </a:rPr>
              <a:t>Безособисті</a:t>
            </a:r>
            <a:r>
              <a:rPr lang="ru-RU" dirty="0" smtClean="0">
                <a:solidFill>
                  <a:schemeClr val="tx1"/>
                </a:solidFill>
              </a:rPr>
              <a:t> канали </a:t>
            </a:r>
            <a:r>
              <a:rPr lang="ru-RU" dirty="0" err="1">
                <a:solidFill>
                  <a:schemeClr val="tx1"/>
                </a:solidFill>
              </a:rPr>
              <a:t>комунікацій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представляють</a:t>
            </a:r>
            <a:r>
              <a:rPr lang="ru-RU" dirty="0">
                <a:solidFill>
                  <a:schemeClr val="tx1"/>
                </a:solidFill>
              </a:rPr>
              <a:t> собою </a:t>
            </a:r>
            <a:r>
              <a:rPr lang="ru-RU" dirty="0" err="1">
                <a:solidFill>
                  <a:schemeClr val="tx1"/>
                </a:solidFill>
              </a:rPr>
              <a:t>засоби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інформації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які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передають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повідомлення</a:t>
            </a:r>
            <a:r>
              <a:rPr lang="ru-RU" dirty="0">
                <a:solidFill>
                  <a:schemeClr val="tx1"/>
                </a:solidFill>
              </a:rPr>
              <a:t> без </a:t>
            </a:r>
            <a:r>
              <a:rPr lang="ru-RU" dirty="0" err="1">
                <a:solidFill>
                  <a:schemeClr val="tx1"/>
                </a:solidFill>
              </a:rPr>
              <a:t>особистого</a:t>
            </a:r>
            <a:r>
              <a:rPr lang="ru-RU" dirty="0">
                <a:solidFill>
                  <a:schemeClr val="tx1"/>
                </a:solidFill>
              </a:rPr>
              <a:t> контакту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взаємодії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140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360039"/>
          </a:xfrm>
        </p:spPr>
        <p:txBody>
          <a:bodyPr anchor="ctr">
            <a:normAutofit/>
          </a:bodyPr>
          <a:lstStyle/>
          <a:p>
            <a:pPr algn="r"/>
            <a:r>
              <a:rPr lang="ru-RU" sz="1600" b="1" i="1" dirty="0" err="1">
                <a:effectLst/>
              </a:rPr>
              <a:t>Необхідність</a:t>
            </a:r>
            <a:r>
              <a:rPr lang="ru-RU" sz="1600" b="1" i="1" dirty="0">
                <a:effectLst/>
              </a:rPr>
              <a:t> </a:t>
            </a:r>
            <a:r>
              <a:rPr lang="ru-RU" sz="1600" b="1" i="1" dirty="0" err="1">
                <a:effectLst/>
              </a:rPr>
              <a:t>взаємодії</a:t>
            </a:r>
            <a:r>
              <a:rPr lang="ru-RU" sz="1600" b="1" i="1" dirty="0">
                <a:effectLst/>
              </a:rPr>
              <a:t> </a:t>
            </a:r>
            <a:r>
              <a:rPr lang="ru-RU" sz="1600" b="1" i="1" dirty="0" err="1">
                <a:effectLst/>
              </a:rPr>
              <a:t>із</a:t>
            </a:r>
            <a:r>
              <a:rPr lang="ru-RU" sz="1600" b="1" i="1" dirty="0">
                <a:effectLst/>
              </a:rPr>
              <a:t> </a:t>
            </a:r>
            <a:r>
              <a:rPr lang="ru-RU" sz="1600" b="1" i="1" dirty="0" err="1">
                <a:effectLst/>
              </a:rPr>
              <a:t>засобами</a:t>
            </a:r>
            <a:r>
              <a:rPr lang="ru-RU" sz="1600" b="1" i="1" dirty="0">
                <a:effectLst/>
              </a:rPr>
              <a:t> </a:t>
            </a:r>
            <a:r>
              <a:rPr lang="ru-RU" sz="1600" b="1" i="1" dirty="0" err="1">
                <a:effectLst/>
              </a:rPr>
              <a:t>масової</a:t>
            </a:r>
            <a:r>
              <a:rPr lang="ru-RU" sz="1600" b="1" i="1" dirty="0">
                <a:effectLst/>
              </a:rPr>
              <a:t> </a:t>
            </a:r>
            <a:r>
              <a:rPr lang="ru-RU" sz="1600" b="1" i="1" dirty="0" err="1">
                <a:effectLst/>
              </a:rPr>
              <a:t>інформації</a:t>
            </a:r>
            <a:endParaRPr lang="ru-RU" sz="1800" b="1" i="1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352928" cy="4975448"/>
          </a:xfrm>
        </p:spPr>
        <p:txBody>
          <a:bodyPr>
            <a:normAutofit lnSpcReduction="10000"/>
          </a:bodyPr>
          <a:lstStyle/>
          <a:p>
            <a:pPr algn="l"/>
            <a:r>
              <a:rPr lang="uk-UA" dirty="0" smtClean="0">
                <a:solidFill>
                  <a:schemeClr val="tx1"/>
                </a:solidFill>
              </a:rPr>
              <a:t>Для побудови взаємовигідних відносин </a:t>
            </a:r>
            <a:r>
              <a:rPr lang="uk-UA" dirty="0">
                <a:solidFill>
                  <a:schemeClr val="tx1"/>
                </a:solidFill>
              </a:rPr>
              <a:t>з пресою, необхідно провести аналіз, в результаті якого визначаються підходи до співпраці </a:t>
            </a:r>
            <a:r>
              <a:rPr lang="uk-UA" dirty="0" err="1">
                <a:solidFill>
                  <a:schemeClr val="tx1"/>
                </a:solidFill>
              </a:rPr>
              <a:t>СМІ</a:t>
            </a:r>
            <a:r>
              <a:rPr lang="uk-UA" dirty="0">
                <a:solidFill>
                  <a:schemeClr val="tx1"/>
                </a:solidFill>
              </a:rPr>
              <a:t> з урахуванням: </a:t>
            </a:r>
            <a:endParaRPr lang="uk-UA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тематичної </a:t>
            </a:r>
            <a:r>
              <a:rPr lang="uk-UA" dirty="0">
                <a:solidFill>
                  <a:schemeClr val="tx1"/>
                </a:solidFill>
              </a:rPr>
              <a:t>спрямованості, </a:t>
            </a:r>
            <a:endParaRPr lang="uk-UA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типу </a:t>
            </a:r>
            <a:r>
              <a:rPr lang="uk-UA" dirty="0">
                <a:solidFill>
                  <a:schemeClr val="tx1"/>
                </a:solidFill>
              </a:rPr>
              <a:t>мас-медіа, </a:t>
            </a:r>
            <a:endParaRPr lang="uk-UA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частоти </a:t>
            </a:r>
            <a:r>
              <a:rPr lang="uk-UA" dirty="0">
                <a:solidFill>
                  <a:schemeClr val="tx1"/>
                </a:solidFill>
              </a:rPr>
              <a:t>публікацій (або виходів в ефір), </a:t>
            </a:r>
            <a:endParaRPr lang="uk-UA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самого </a:t>
            </a:r>
            <a:r>
              <a:rPr lang="uk-UA" dirty="0">
                <a:solidFill>
                  <a:schemeClr val="tx1"/>
                </a:solidFill>
              </a:rPr>
              <a:t>останнього терміну подачі матеріалу або інформації, </a:t>
            </a:r>
            <a:endParaRPr lang="uk-UA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території поширення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потенційної </a:t>
            </a:r>
            <a:r>
              <a:rPr lang="uk-UA" dirty="0">
                <a:solidFill>
                  <a:schemeClr val="tx1"/>
                </a:solidFill>
              </a:rPr>
              <a:t>аудиторії </a:t>
            </a:r>
            <a:endParaRPr lang="uk-UA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способу </a:t>
            </a:r>
            <a:r>
              <a:rPr lang="uk-UA" dirty="0">
                <a:solidFill>
                  <a:schemeClr val="tx1"/>
                </a:solidFill>
              </a:rPr>
              <a:t>поширення (платно, безкоштовно)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140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360039"/>
          </a:xfrm>
        </p:spPr>
        <p:txBody>
          <a:bodyPr anchor="ctr">
            <a:normAutofit fontScale="90000"/>
          </a:bodyPr>
          <a:lstStyle/>
          <a:p>
            <a:pPr algn="r"/>
            <a:r>
              <a:rPr lang="ru-RU" sz="1800" b="1" i="1" dirty="0">
                <a:effectLst/>
              </a:rPr>
              <a:t>Канали </a:t>
            </a:r>
            <a:r>
              <a:rPr lang="ru-RU" sz="1800" b="1" i="1" dirty="0" err="1">
                <a:effectLst/>
              </a:rPr>
              <a:t>PR-комунікацій</a:t>
            </a:r>
            <a:r>
              <a:rPr lang="ru-RU" sz="1800" dirty="0">
                <a:effectLst/>
              </a:rPr>
              <a:t>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764704"/>
            <a:ext cx="8856984" cy="5976664"/>
          </a:xfrm>
        </p:spPr>
        <p:txBody>
          <a:bodyPr>
            <a:normAutofit/>
          </a:bodyPr>
          <a:lstStyle/>
          <a:p>
            <a:pPr algn="l"/>
            <a:r>
              <a:rPr lang="uk-UA" b="1" dirty="0" smtClean="0">
                <a:solidFill>
                  <a:schemeClr val="tx1"/>
                </a:solidFill>
              </a:rPr>
              <a:t>специфіка </a:t>
            </a:r>
            <a:r>
              <a:rPr lang="uk-UA" b="1" dirty="0">
                <a:solidFill>
                  <a:schemeClr val="tx1"/>
                </a:solidFill>
              </a:rPr>
              <a:t>використання </a:t>
            </a:r>
            <a:r>
              <a:rPr lang="uk-UA" b="1" dirty="0" smtClean="0">
                <a:solidFill>
                  <a:schemeClr val="tx1"/>
                </a:solidFill>
              </a:rPr>
              <a:t>безособових каналів </a:t>
            </a:r>
            <a:r>
              <a:rPr lang="uk-UA" b="1" dirty="0">
                <a:solidFill>
                  <a:schemeClr val="tx1"/>
                </a:solidFill>
              </a:rPr>
              <a:t>комунікацій</a:t>
            </a:r>
            <a:r>
              <a:rPr lang="uk-UA" dirty="0">
                <a:solidFill>
                  <a:schemeClr val="tx1"/>
                </a:solidFill>
              </a:rPr>
              <a:t>. </a:t>
            </a:r>
            <a:endParaRPr lang="uk-UA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масова </a:t>
            </a:r>
            <a:r>
              <a:rPr lang="uk-UA" dirty="0">
                <a:solidFill>
                  <a:schemeClr val="tx1"/>
                </a:solidFill>
              </a:rPr>
              <a:t>комунікація не надає негайного впливу на </a:t>
            </a:r>
            <a:r>
              <a:rPr lang="uk-UA" dirty="0" smtClean="0">
                <a:solidFill>
                  <a:schemeClr val="tx1"/>
                </a:solidFill>
              </a:rPr>
              <a:t>аудиторію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ЗМІ </a:t>
            </a:r>
            <a:r>
              <a:rPr lang="uk-UA" dirty="0">
                <a:solidFill>
                  <a:schemeClr val="tx1"/>
                </a:solidFill>
              </a:rPr>
              <a:t>відіграють головну роль у процесі прийняття рішень шляхом інформування громадськості про наявність продуктів, послуг, компаній чи </a:t>
            </a:r>
            <a:r>
              <a:rPr lang="uk-UA" dirty="0" smtClean="0">
                <a:solidFill>
                  <a:schemeClr val="tx1"/>
                </a:solidFill>
              </a:rPr>
              <a:t>ідей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ЗМІ </a:t>
            </a:r>
            <a:r>
              <a:rPr lang="uk-UA" dirty="0">
                <a:solidFill>
                  <a:schemeClr val="tx1"/>
                </a:solidFill>
              </a:rPr>
              <a:t>завжди віддають перевагу негативним подіям, скандалам і </a:t>
            </a:r>
            <a:r>
              <a:rPr lang="uk-UA" dirty="0" smtClean="0">
                <a:solidFill>
                  <a:schemeClr val="tx1"/>
                </a:solidFill>
              </a:rPr>
              <a:t>катастрофам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140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360039"/>
          </a:xfrm>
        </p:spPr>
        <p:txBody>
          <a:bodyPr anchor="ctr">
            <a:normAutofit fontScale="90000"/>
          </a:bodyPr>
          <a:lstStyle/>
          <a:p>
            <a:pPr algn="r"/>
            <a:r>
              <a:rPr lang="uk-UA" sz="1600" b="1" i="1" dirty="0">
                <a:effectLst/>
              </a:rPr>
              <a:t>Етапи управління інформацією</a:t>
            </a:r>
            <a:r>
              <a:rPr lang="ru-RU" sz="1800" dirty="0" smtClean="0">
                <a:effectLst/>
              </a:rPr>
              <a:t>.</a:t>
            </a:r>
            <a:endParaRPr lang="ru-RU" sz="18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8352928" cy="5335488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етапи </a:t>
            </a:r>
            <a:r>
              <a:rPr lang="uk-UA" b="1" dirty="0">
                <a:solidFill>
                  <a:schemeClr val="tx1"/>
                </a:solidFill>
              </a:rPr>
              <a:t>управління інформацією </a:t>
            </a:r>
            <a:endParaRPr lang="uk-UA" b="1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Формування </a:t>
            </a:r>
            <a:r>
              <a:rPr lang="uk-UA" dirty="0">
                <a:solidFill>
                  <a:schemeClr val="tx1"/>
                </a:solidFill>
              </a:rPr>
              <a:t>власного інформаційного потоку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l">
              <a:buAutoNum type="arabicPeriod"/>
            </a:pPr>
            <a:endParaRPr lang="uk-UA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Сегментування </a:t>
            </a:r>
            <a:r>
              <a:rPr lang="uk-UA" dirty="0">
                <a:solidFill>
                  <a:schemeClr val="tx1"/>
                </a:solidFill>
              </a:rPr>
              <a:t>інформаційного потоку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l">
              <a:buFontTx/>
              <a:buChar char="-"/>
            </a:pPr>
            <a:r>
              <a:rPr lang="uk-UA" dirty="0" smtClean="0">
                <a:solidFill>
                  <a:schemeClr val="tx1"/>
                </a:solidFill>
              </a:rPr>
              <a:t>замовчування </a:t>
            </a:r>
          </a:p>
          <a:p>
            <a:pPr marL="342900" indent="-342900" algn="l">
              <a:buFontTx/>
              <a:buChar char="-"/>
            </a:pPr>
            <a:r>
              <a:rPr lang="uk-UA" dirty="0" smtClean="0">
                <a:solidFill>
                  <a:schemeClr val="tx1"/>
                </a:solidFill>
              </a:rPr>
              <a:t>перестановка </a:t>
            </a:r>
          </a:p>
          <a:p>
            <a:pPr marL="342900" indent="-342900" algn="l">
              <a:buFontTx/>
              <a:buChar char="-"/>
            </a:pPr>
            <a:r>
              <a:rPr lang="uk-UA" dirty="0" smtClean="0">
                <a:solidFill>
                  <a:schemeClr val="tx1"/>
                </a:solidFill>
              </a:rPr>
              <a:t>підгонка </a:t>
            </a:r>
            <a:r>
              <a:rPr lang="uk-UA" dirty="0">
                <a:solidFill>
                  <a:schemeClr val="tx1"/>
                </a:solidFill>
              </a:rPr>
              <a:t>пропозицій і рейтингів </a:t>
            </a:r>
            <a:endParaRPr lang="uk-UA" dirty="0" smtClean="0">
              <a:solidFill>
                <a:schemeClr val="tx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uk-UA" dirty="0" smtClean="0">
                <a:solidFill>
                  <a:schemeClr val="tx1"/>
                </a:solidFill>
              </a:rPr>
              <a:t>підбір </a:t>
            </a:r>
            <a:r>
              <a:rPr lang="uk-UA" dirty="0">
                <a:solidFill>
                  <a:schemeClr val="tx1"/>
                </a:solidFill>
              </a:rPr>
              <a:t>цитат </a:t>
            </a:r>
            <a:endParaRPr lang="uk-UA" dirty="0" smtClean="0">
              <a:solidFill>
                <a:schemeClr val="tx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uk-UA" dirty="0" smtClean="0">
                <a:solidFill>
                  <a:schemeClr val="tx1"/>
                </a:solidFill>
              </a:rPr>
              <a:t>емоційне </a:t>
            </a:r>
            <a:r>
              <a:rPr lang="uk-UA" dirty="0">
                <a:solidFill>
                  <a:schemeClr val="tx1"/>
                </a:solidFill>
              </a:rPr>
              <a:t>наповнення </a:t>
            </a:r>
            <a:endParaRPr lang="uk-UA" dirty="0" smtClean="0">
              <a:solidFill>
                <a:schemeClr val="tx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uk-UA" dirty="0" smtClean="0">
                <a:solidFill>
                  <a:schemeClr val="tx1"/>
                </a:solidFill>
              </a:rPr>
              <a:t>монтаж </a:t>
            </a:r>
          </a:p>
          <a:p>
            <a:pPr marL="457200" indent="-457200" algn="l">
              <a:buFont typeface="Arial" pitchFamily="34" charset="0"/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uk-UA" dirty="0">
                <a:solidFill>
                  <a:schemeClr val="tx1"/>
                </a:solidFill>
              </a:rPr>
              <a:t>3. Інформаційне партнерство.</a:t>
            </a:r>
            <a:endParaRPr lang="ru-RU" dirty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2140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360039"/>
          </a:xfrm>
        </p:spPr>
        <p:txBody>
          <a:bodyPr anchor="ctr">
            <a:normAutofit fontScale="90000"/>
          </a:bodyPr>
          <a:lstStyle/>
          <a:p>
            <a:pPr algn="r"/>
            <a:r>
              <a:rPr lang="uk-UA" sz="1800" b="1" i="1" dirty="0">
                <a:effectLst/>
              </a:rPr>
              <a:t>Етапи управління інформацією</a:t>
            </a:r>
            <a:r>
              <a:rPr lang="ru-RU" sz="1800" dirty="0" smtClean="0">
                <a:effectLst/>
              </a:rPr>
              <a:t>.</a:t>
            </a:r>
            <a:endParaRPr lang="ru-RU" sz="18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764704"/>
            <a:ext cx="8352928" cy="5407496"/>
          </a:xfrm>
        </p:spPr>
        <p:txBody>
          <a:bodyPr>
            <a:normAutofit fontScale="85000" lnSpcReduction="1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Заходи налагодження </a:t>
            </a:r>
            <a:r>
              <a:rPr lang="uk-UA" b="1" dirty="0">
                <a:solidFill>
                  <a:schemeClr val="tx1"/>
                </a:solidFill>
              </a:rPr>
              <a:t>взаємодії із </a:t>
            </a:r>
            <a:r>
              <a:rPr lang="uk-UA" b="1" dirty="0" smtClean="0">
                <a:solidFill>
                  <a:schemeClr val="tx1"/>
                </a:solidFill>
              </a:rPr>
              <a:t>ЗМІ:</a:t>
            </a:r>
            <a:endParaRPr lang="ru-RU" b="1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розсилати </a:t>
            </a:r>
            <a:r>
              <a:rPr lang="uk-UA" dirty="0">
                <a:solidFill>
                  <a:schemeClr val="tx1"/>
                </a:solidFill>
              </a:rPr>
              <a:t>в редакціях місцевих </a:t>
            </a:r>
            <a:r>
              <a:rPr lang="uk-UA" dirty="0" smtClean="0">
                <a:solidFill>
                  <a:schemeClr val="tx1"/>
                </a:solidFill>
              </a:rPr>
              <a:t>ЗМІ розклад заходів;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якщо </a:t>
            </a:r>
            <a:r>
              <a:rPr lang="uk-UA" dirty="0">
                <a:solidFill>
                  <a:schemeClr val="tx1"/>
                </a:solidFill>
              </a:rPr>
              <a:t>організація </a:t>
            </a:r>
            <a:r>
              <a:rPr lang="uk-UA" dirty="0" smtClean="0">
                <a:solidFill>
                  <a:schemeClr val="tx1"/>
                </a:solidFill>
              </a:rPr>
              <a:t>має власне </a:t>
            </a:r>
            <a:r>
              <a:rPr lang="uk-UA" dirty="0">
                <a:solidFill>
                  <a:schemeClr val="tx1"/>
                </a:solidFill>
              </a:rPr>
              <a:t>видання, його екземпляр </a:t>
            </a:r>
            <a:r>
              <a:rPr lang="uk-UA" dirty="0" smtClean="0">
                <a:solidFill>
                  <a:schemeClr val="tx1"/>
                </a:solidFill>
              </a:rPr>
              <a:t>необхідно регулярно </a:t>
            </a:r>
            <a:r>
              <a:rPr lang="uk-UA" dirty="0">
                <a:solidFill>
                  <a:schemeClr val="tx1"/>
                </a:solidFill>
              </a:rPr>
              <a:t>відправляти в </a:t>
            </a:r>
            <a:r>
              <a:rPr lang="uk-UA" dirty="0" smtClean="0">
                <a:solidFill>
                  <a:schemeClr val="tx1"/>
                </a:solidFill>
              </a:rPr>
              <a:t>ЗМІ;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аналізувати </a:t>
            </a:r>
            <a:r>
              <a:rPr lang="uk-UA" dirty="0">
                <a:solidFill>
                  <a:schemeClr val="tx1"/>
                </a:solidFill>
              </a:rPr>
              <a:t>події, що знаходяться в регіоні, і </a:t>
            </a:r>
            <a:r>
              <a:rPr lang="uk-UA" dirty="0" smtClean="0">
                <a:solidFill>
                  <a:schemeClr val="tx1"/>
                </a:solidFill>
              </a:rPr>
              <a:t>брати участь в </a:t>
            </a:r>
            <a:r>
              <a:rPr lang="uk-UA" dirty="0">
                <a:solidFill>
                  <a:schemeClr val="tx1"/>
                </a:solidFill>
              </a:rPr>
              <a:t>тих із них, які обов'язково будуть освідчуватися ЗМІ;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навіть </a:t>
            </a:r>
            <a:r>
              <a:rPr lang="uk-UA" dirty="0">
                <a:solidFill>
                  <a:schemeClr val="tx1"/>
                </a:solidFill>
              </a:rPr>
              <a:t>розміщена організацією платна інформація повинна складатися так, щоб викликати бажання репортера доповнити її безкоштовним </a:t>
            </a:r>
            <a:r>
              <a:rPr lang="uk-UA" dirty="0" smtClean="0">
                <a:solidFill>
                  <a:schemeClr val="tx1"/>
                </a:solidFill>
              </a:rPr>
              <a:t>матеріалом;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аналізувати </a:t>
            </a:r>
            <a:r>
              <a:rPr lang="uk-UA" dirty="0">
                <a:solidFill>
                  <a:schemeClr val="tx1"/>
                </a:solidFill>
              </a:rPr>
              <a:t>зміст місцевих </a:t>
            </a:r>
            <a:r>
              <a:rPr lang="uk-UA" dirty="0" smtClean="0">
                <a:solidFill>
                  <a:schemeClr val="tx1"/>
                </a:solidFill>
              </a:rPr>
              <a:t>ЗМІ;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відкликатися </a:t>
            </a:r>
            <a:r>
              <a:rPr lang="uk-UA" dirty="0">
                <a:solidFill>
                  <a:schemeClr val="tx1"/>
                </a:solidFill>
              </a:rPr>
              <a:t>на розумні </a:t>
            </a:r>
            <a:r>
              <a:rPr lang="uk-UA" dirty="0" smtClean="0">
                <a:solidFill>
                  <a:schemeClr val="tx1"/>
                </a:solidFill>
              </a:rPr>
              <a:t>прохання журналістів </a:t>
            </a:r>
            <a:r>
              <a:rPr lang="uk-UA" dirty="0">
                <a:solidFill>
                  <a:schemeClr val="tx1"/>
                </a:solidFill>
              </a:rPr>
              <a:t>і на їх публікації; </a:t>
            </a:r>
            <a:endParaRPr lang="uk-UA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</a:rPr>
              <a:t>спостерігати за настроями </a:t>
            </a:r>
            <a:r>
              <a:rPr lang="uk-UA" dirty="0" smtClean="0">
                <a:solidFill>
                  <a:schemeClr val="tx1"/>
                </a:solidFill>
              </a:rPr>
              <a:t>населення;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проводити </a:t>
            </a:r>
            <a:r>
              <a:rPr lang="uk-UA" dirty="0">
                <a:solidFill>
                  <a:schemeClr val="tx1"/>
                </a:solidFill>
              </a:rPr>
              <a:t>громадські </a:t>
            </a:r>
            <a:r>
              <a:rPr lang="uk-UA" dirty="0" smtClean="0">
                <a:solidFill>
                  <a:schemeClr val="tx1"/>
                </a:solidFill>
              </a:rPr>
              <a:t>кампанії;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постійно </a:t>
            </a:r>
            <a:r>
              <a:rPr lang="uk-UA" dirty="0">
                <a:solidFill>
                  <a:schemeClr val="tx1"/>
                </a:solidFill>
              </a:rPr>
              <a:t>створювати, доповнювати та розширювати друковані, фото-, відео- та </a:t>
            </a:r>
            <a:r>
              <a:rPr lang="uk-UA" dirty="0" err="1" smtClean="0">
                <a:solidFill>
                  <a:schemeClr val="tx1"/>
                </a:solidFill>
              </a:rPr>
              <a:t>аудіоархіви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>
                <a:solidFill>
                  <a:schemeClr val="tx1"/>
                </a:solidFill>
              </a:rPr>
              <a:t>організації, щоб у потрібний момент передавати інформацію ЗМІ.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2140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360039"/>
          </a:xfrm>
        </p:spPr>
        <p:txBody>
          <a:bodyPr anchor="ctr">
            <a:normAutofit fontScale="90000"/>
          </a:bodyPr>
          <a:lstStyle/>
          <a:p>
            <a:pPr algn="r"/>
            <a:r>
              <a:rPr lang="uk-UA" sz="1800" b="1" i="1" dirty="0">
                <a:effectLst/>
              </a:rPr>
              <a:t>Етапи управління інформацією</a:t>
            </a:r>
            <a:r>
              <a:rPr lang="ru-RU" sz="1800" dirty="0" smtClean="0">
                <a:effectLst/>
              </a:rPr>
              <a:t>.</a:t>
            </a:r>
            <a:endParaRPr lang="ru-RU" sz="18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764704"/>
            <a:ext cx="8352928" cy="5407496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chemeClr val="tx1"/>
                </a:solidFill>
              </a:rPr>
              <a:t>Основний критерій відбору інформації – її новинний характер</a:t>
            </a:r>
            <a:r>
              <a:rPr lang="uk-UA" b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Новина – </a:t>
            </a:r>
            <a:r>
              <a:rPr lang="ru-RU" dirty="0" err="1">
                <a:solidFill>
                  <a:schemeClr val="tx1"/>
                </a:solidFill>
              </a:rPr>
              <a:t>спосіб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залучення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уваги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веде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 err="1">
                <a:solidFill>
                  <a:schemeClr val="tx1"/>
                </a:solidFill>
              </a:rPr>
              <a:t>встановлення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позитивних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взаємин</a:t>
            </a:r>
            <a:r>
              <a:rPr lang="ru-RU" dirty="0">
                <a:solidFill>
                  <a:schemeClr val="tx1"/>
                </a:solidFill>
              </a:rPr>
              <a:t> у рамках </a:t>
            </a:r>
            <a:r>
              <a:rPr lang="ru-RU" dirty="0" err="1">
                <a:solidFill>
                  <a:schemeClr val="tx1"/>
                </a:solidFill>
              </a:rPr>
              <a:t>суспільних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зв'язків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Новина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незвичайна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зміна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чогось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важливого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своєчаса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корисна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для </a:t>
            </a:r>
            <a:r>
              <a:rPr lang="ru-RU" dirty="0" smtClean="0">
                <a:solidFill>
                  <a:schemeClr val="tx1"/>
                </a:solidFill>
              </a:rPr>
              <a:t>людей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будь-</a:t>
            </a:r>
            <a:r>
              <a:rPr lang="ru-RU" dirty="0" err="1" smtClean="0">
                <a:solidFill>
                  <a:schemeClr val="tx1"/>
                </a:solidFill>
              </a:rPr>
              <a:t>який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конфлікт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7027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387</TotalTime>
  <Words>813</Words>
  <Application>Microsoft Office PowerPoint</Application>
  <PresentationFormat>Экран (4:3)</PresentationFormat>
  <Paragraphs>128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Исполнительная</vt:lpstr>
      <vt:lpstr>Лекція 5.  Взаємовідносини  із засобами масової інформації </vt:lpstr>
      <vt:lpstr>Презентация PowerPoint</vt:lpstr>
      <vt:lpstr>Канали PR-комунікацій.</vt:lpstr>
      <vt:lpstr>Канали PR-комунікацій.</vt:lpstr>
      <vt:lpstr>Необхідність взаємодії із засобами масової інформації</vt:lpstr>
      <vt:lpstr>Канали PR-комунікацій.</vt:lpstr>
      <vt:lpstr>Етапи управління інформацією.</vt:lpstr>
      <vt:lpstr>Етапи управління інформацією.</vt:lpstr>
      <vt:lpstr>Етапи управління інформацією.</vt:lpstr>
      <vt:lpstr>Етапи управління інформацією.</vt:lpstr>
      <vt:lpstr>Етапи управління інформацією.</vt:lpstr>
      <vt:lpstr>Форми подання информаційних материалів.  .</vt:lpstr>
      <vt:lpstr>Форми подання информаційних материалів.  .</vt:lpstr>
      <vt:lpstr>Правила взаємодії зі ЗМІ .</vt:lpstr>
      <vt:lpstr>Типи реакцій на прояв негативних фактів при організації.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Глава 5. Взаємовідносини із засобами масової інформації</dc:title>
  <dc:creator>Пользователь Windows</dc:creator>
  <cp:lastModifiedBy>Пользователь Windows</cp:lastModifiedBy>
  <cp:revision>24</cp:revision>
  <dcterms:created xsi:type="dcterms:W3CDTF">2023-10-10T13:04:52Z</dcterms:created>
  <dcterms:modified xsi:type="dcterms:W3CDTF">2023-10-10T19:32:19Z</dcterms:modified>
</cp:coreProperties>
</file>