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3"/>
  </p:notesMasterIdLst>
  <p:sldIdLst>
    <p:sldId id="258" r:id="rId2"/>
    <p:sldId id="259" r:id="rId3"/>
    <p:sldId id="269" r:id="rId4"/>
    <p:sldId id="270" r:id="rId5"/>
    <p:sldId id="271" r:id="rId6"/>
    <p:sldId id="273" r:id="rId7"/>
    <p:sldId id="292" r:id="rId8"/>
    <p:sldId id="283" r:id="rId9"/>
    <p:sldId id="274" r:id="rId10"/>
    <p:sldId id="275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6" r:id="rId20"/>
    <p:sldId id="277" r:id="rId21"/>
    <p:sldId id="278" r:id="rId22"/>
    <p:sldId id="279" r:id="rId23"/>
    <p:sldId id="282" r:id="rId24"/>
    <p:sldId id="280" r:id="rId25"/>
    <p:sldId id="281" r:id="rId26"/>
    <p:sldId id="285" r:id="rId27"/>
    <p:sldId id="286" r:id="rId28"/>
    <p:sldId id="290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46" autoAdjust="0"/>
    <p:restoredTop sz="94628" autoAdjust="0"/>
  </p:normalViewPr>
  <p:slideViewPr>
    <p:cSldViewPr>
      <p:cViewPr>
        <p:scale>
          <a:sx n="100" d="100"/>
          <a:sy n="100" d="100"/>
        </p:scale>
        <p:origin x="-468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30.03.2021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30.03.2021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9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8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1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1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1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1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2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0" name="Rectangle 2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вектору відбиття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790305"/>
              </p:ext>
            </p:extLst>
          </p:nvPr>
        </p:nvGraphicFramePr>
        <p:xfrm>
          <a:off x="2555776" y="1844824"/>
          <a:ext cx="2952328" cy="554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Формула" r:id="rId3" imgW="1358310" imgH="266584" progId="Equation.3">
                  <p:embed/>
                </p:oleObj>
              </mc:Choice>
              <mc:Fallback>
                <p:oleObj name="Формула" r:id="rId3" imgW="1358310" imgH="266584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844824"/>
                        <a:ext cx="2952328" cy="5547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432258"/>
              </p:ext>
            </p:extLst>
          </p:nvPr>
        </p:nvGraphicFramePr>
        <p:xfrm>
          <a:off x="683568" y="3356992"/>
          <a:ext cx="2768600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Формула" r:id="rId5" imgW="1854000" imgH="1155600" progId="Equation.3">
                  <p:embed/>
                </p:oleObj>
              </mc:Choice>
              <mc:Fallback>
                <p:oleObj name="Формула" r:id="rId5" imgW="1854000" imgH="1155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356992"/>
                        <a:ext cx="2768600" cy="201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289534"/>
              </p:ext>
            </p:extLst>
          </p:nvPr>
        </p:nvGraphicFramePr>
        <p:xfrm>
          <a:off x="4427984" y="3284984"/>
          <a:ext cx="3718445" cy="2016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Формула" r:id="rId7" imgW="2006280" imgH="1155600" progId="Equation.3">
                  <p:embed/>
                </p:oleObj>
              </mc:Choice>
              <mc:Fallback>
                <p:oleObj name="Формула" r:id="rId7" imgW="2006280" imgH="1155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284984"/>
                        <a:ext cx="3718445" cy="20163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4437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Моделі зафарбування</a:t>
            </a:r>
            <a:r>
              <a:rPr lang="uk-UA" u="sng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кроком у побудові зображень є зафарбування . Як і раніше вважаємо, що візуалізації підлягає набір, багатокутників, що мають свої геометричні і кольорові атрибути.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кілька моделей зафарбування, що відрізняються як по ступені необхідних ресурсів, необхідних для їхньої реалізації, так і по якості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85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Однотонна модель зафарбування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ще має назву гранування (faceting), є оптимальною з позиції кількості операцій, але є найгіршою по ступеню реалістичності. У цьому випадку зафарбування в межах даного багатокутника проводиться з постійною інтенсивністю, що приводить до відсутності ефекту глибини, тому що нормаль, а значить і інтенсивність, будуть  постійними для всієї грані. Крім цього отримане зображення не виглядає плавним.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80240"/>
              </p:ext>
            </p:extLst>
          </p:nvPr>
        </p:nvGraphicFramePr>
        <p:xfrm>
          <a:off x="1043608" y="5301208"/>
          <a:ext cx="1800200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Формула" r:id="rId3" imgW="1155199" imgH="266584" progId="Equation.3">
                  <p:embed/>
                </p:oleObj>
              </mc:Choice>
              <mc:Fallback>
                <p:oleObj name="Формула" r:id="rId3" imgW="1155199" imgH="266584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301208"/>
                        <a:ext cx="1800200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824495"/>
              </p:ext>
            </p:extLst>
          </p:nvPr>
        </p:nvGraphicFramePr>
        <p:xfrm>
          <a:off x="3779912" y="5157192"/>
          <a:ext cx="1872208" cy="730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Формула" r:id="rId5" imgW="1320227" imgH="520474" progId="Equation.3">
                  <p:embed/>
                </p:oleObj>
              </mc:Choice>
              <mc:Fallback>
                <p:oleObj name="Формула" r:id="rId5" imgW="1320227" imgH="520474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157192"/>
                        <a:ext cx="1872208" cy="730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944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Гуро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Гуро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побудована на ідеї лінійної інтерполяції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інтенсивності у внутрішніх точках багатокутника по її значеннях у вершинах.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Вважається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 інтенсивності у вершинах трикутника відомі і рівні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708920"/>
            <a:ext cx="2232248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351422"/>
              </p:ext>
            </p:extLst>
          </p:nvPr>
        </p:nvGraphicFramePr>
        <p:xfrm>
          <a:off x="3815916" y="5517232"/>
          <a:ext cx="9366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4" imgW="761669" imgH="241195" progId="Equation.3">
                  <p:embed/>
                </p:oleObj>
              </mc:Choice>
              <mc:Fallback>
                <p:oleObj name="Формула" r:id="rId4" imgW="761669" imgH="241195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916" y="5517232"/>
                        <a:ext cx="9366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9256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Гуро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інтенсивність висвітлення в межах відрізка  визначається 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параметр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Аналогічно для відрізків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972341"/>
              </p:ext>
            </p:extLst>
          </p:nvPr>
        </p:nvGraphicFramePr>
        <p:xfrm>
          <a:off x="3419872" y="2564904"/>
          <a:ext cx="252028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Формула" r:id="rId3" imgW="1587500" imgH="241300" progId="Equation.3">
                  <p:embed/>
                </p:oleObj>
              </mc:Choice>
              <mc:Fallback>
                <p:oleObj name="Формула" r:id="rId3" imgW="1587500" imgH="2413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564904"/>
                        <a:ext cx="252028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91840"/>
              </p:ext>
            </p:extLst>
          </p:nvPr>
        </p:nvGraphicFramePr>
        <p:xfrm>
          <a:off x="2627784" y="3356992"/>
          <a:ext cx="6477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Формула" r:id="rId5" imgW="507780" imgH="215806" progId="Equation.3">
                  <p:embed/>
                </p:oleObj>
              </mc:Choice>
              <mc:Fallback>
                <p:oleObj name="Формула" r:id="rId5" imgW="507780" imgH="215806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356992"/>
                        <a:ext cx="6477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214531"/>
              </p:ext>
            </p:extLst>
          </p:nvPr>
        </p:nvGraphicFramePr>
        <p:xfrm>
          <a:off x="827584" y="4653136"/>
          <a:ext cx="24987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Формула" r:id="rId7" imgW="1562040" imgH="241200" progId="Equation.3">
                  <p:embed/>
                </p:oleObj>
              </mc:Choice>
              <mc:Fallback>
                <p:oleObj name="Формула" r:id="rId7" imgW="1562040" imgH="241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653136"/>
                        <a:ext cx="24987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782711"/>
              </p:ext>
            </p:extLst>
          </p:nvPr>
        </p:nvGraphicFramePr>
        <p:xfrm>
          <a:off x="3779912" y="4581128"/>
          <a:ext cx="26924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" name="Формула" r:id="rId9" imgW="1562040" imgH="266400" progId="Equation.3">
                  <p:embed/>
                </p:oleObj>
              </mc:Choice>
              <mc:Fallback>
                <p:oleObj name="Формула" r:id="rId9" imgW="1562040" imgH="2664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581128"/>
                        <a:ext cx="269240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233139"/>
              </p:ext>
            </p:extLst>
          </p:nvPr>
        </p:nvGraphicFramePr>
        <p:xfrm>
          <a:off x="6948264" y="4653136"/>
          <a:ext cx="1114524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4" name="Формула" r:id="rId11" imgW="787320" imgH="228600" progId="Equation.3">
                  <p:embed/>
                </p:oleObj>
              </mc:Choice>
              <mc:Fallback>
                <p:oleObj name="Формула" r:id="rId11" imgW="78732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4653136"/>
                        <a:ext cx="1114524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5217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Гуро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для обчислення інтенсивності на відрізку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y-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 скануючого рядка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909173"/>
              </p:ext>
            </p:extLst>
          </p:nvPr>
        </p:nvGraphicFramePr>
        <p:xfrm>
          <a:off x="1547664" y="2564904"/>
          <a:ext cx="4464496" cy="555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Формула" r:id="rId3" imgW="3136680" imgH="266400" progId="Equation.3">
                  <p:embed/>
                </p:oleObj>
              </mc:Choice>
              <mc:Fallback>
                <p:oleObj name="Формула" r:id="rId3" imgW="3136680" imgH="2664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564904"/>
                        <a:ext cx="4464496" cy="5551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149004"/>
              </p:ext>
            </p:extLst>
          </p:nvPr>
        </p:nvGraphicFramePr>
        <p:xfrm>
          <a:off x="2123728" y="3573016"/>
          <a:ext cx="26638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Формула" r:id="rId5" imgW="2120900" imgH="495300" progId="Equation.3">
                  <p:embed/>
                </p:oleObj>
              </mc:Choice>
              <mc:Fallback>
                <p:oleObj name="Формула" r:id="rId5" imgW="2120900" imgH="495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573016"/>
                        <a:ext cx="266382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97310"/>
              </p:ext>
            </p:extLst>
          </p:nvPr>
        </p:nvGraphicFramePr>
        <p:xfrm>
          <a:off x="827584" y="4653136"/>
          <a:ext cx="3603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Формула" r:id="rId7" imgW="203112" imgH="241195" progId="Equation.3">
                  <p:embed/>
                </p:oleObj>
              </mc:Choice>
              <mc:Fallback>
                <p:oleObj name="Формула" r:id="rId7" imgW="203112" imgH="24119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653136"/>
                        <a:ext cx="3603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5502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Гуро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яскравість і колірна насиченість елементів кожного багатокутника плавно змінюються в інтервалі між значеннями, обчисленими в його вершинах. При цьому поверхні відтворених предметів набувають ідеальну сюрреалістичну гладкість, начебто ми бачимо їх при непрямому освітленні.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дефектом в розглянутих способах зафарбування є смуги Маха, які проявляються у розриві неперервності інтенсивності на ребрах суміжних граней.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861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Фонга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Формально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Фонга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відрізняється від моделі Гуро тільки тим, що в приведених вище робочих формулах, значення інтенсивності необхідно поміняти на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компоненти вектора нормалі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випадку отримуємо більш реалістичні зображення , але кількість операцій, необхідних для її реалізації, різко зростає, постільки для кожного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обчислювати інтенсивність за формулами моделей освітлення.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002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Фонга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Зафарбовування по Фонгу вирішує проблеми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смуг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Маха, оскільки забезпечує плавну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яскравості і насиченості не тільки уздовж ребер кожного багатокутника, але і по самій поверхні. При цьому навіть дзеркальні відблиски на поверхнях виглядають цілком правдоподібно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266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ефекти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побудові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реальному світі існують прозорі об’єкти, які пропускають світло(вода, скло і т.п.). При переході з одного середовища до іншого , наприклад з повітря у воду, світловий промінь переломлюється. Переломлення описується законом Сінеліуса, згідно якого </a:t>
            </a:r>
            <a:endParaRPr lang="en-US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показники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переломлення середовищ,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кут падіння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кут переломлення.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666620"/>
              </p:ext>
            </p:extLst>
          </p:nvPr>
        </p:nvGraphicFramePr>
        <p:xfrm>
          <a:off x="2627784" y="4149080"/>
          <a:ext cx="24495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Формула" r:id="rId3" imgW="1269720" imgH="241200" progId="Equation.3">
                  <p:embed/>
                </p:oleObj>
              </mc:Choice>
              <mc:Fallback>
                <p:oleObj name="Формула" r:id="rId3" imgW="12697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149080"/>
                        <a:ext cx="2449512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47107"/>
              </p:ext>
            </p:extLst>
          </p:nvPr>
        </p:nvGraphicFramePr>
        <p:xfrm>
          <a:off x="1403648" y="5229200"/>
          <a:ext cx="5762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Формула" r:id="rId5" imgW="431613" imgH="241195" progId="Equation.3">
                  <p:embed/>
                </p:oleObj>
              </mc:Choice>
              <mc:Fallback>
                <p:oleObj name="Формула" r:id="rId5" imgW="431613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229200"/>
                        <a:ext cx="5762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91968"/>
              </p:ext>
            </p:extLst>
          </p:nvPr>
        </p:nvGraphicFramePr>
        <p:xfrm>
          <a:off x="7452320" y="5301208"/>
          <a:ext cx="28733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Формула" r:id="rId7" imgW="139639" imgH="190417" progId="Equation.3">
                  <p:embed/>
                </p:oleObj>
              </mc:Choice>
              <mc:Fallback>
                <p:oleObj name="Формула" r:id="rId7" imgW="139639" imgH="190417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5301208"/>
                        <a:ext cx="287337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433476"/>
              </p:ext>
            </p:extLst>
          </p:nvPr>
        </p:nvGraphicFramePr>
        <p:xfrm>
          <a:off x="1979712" y="5589240"/>
          <a:ext cx="36036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Формула" r:id="rId9" imgW="190417" imgH="203112" progId="Equation.3">
                  <p:embed/>
                </p:oleObj>
              </mc:Choice>
              <mc:Fallback>
                <p:oleObj name="Формула" r:id="rId9" imgW="190417" imgH="203112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589240"/>
                        <a:ext cx="36036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925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векторів нормалі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відбиття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зафарбування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ефекти 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побудові зображень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04864"/>
            <a:ext cx="345638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4280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Жодна речовина не пропускає все світло, що падає, частина його відбивається. Переломлення світла приводить до незвичних ефектів: видимі поверхні можуть стати невидимими, освітлені неосвітленими і навпаки.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766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Проходячи через прозорий матеріал, промінь потерпає природне ослаблення з коефіцієнтом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довжина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шляху всередині матеріалу,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 прозорості. Але такий підхід є досить трудомістким за визначення величини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практиці частіше для обчислення інтенсивності освітлення променя, що проходить через прозоре середовище застосовується наступна формула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974242"/>
              </p:ext>
            </p:extLst>
          </p:nvPr>
        </p:nvGraphicFramePr>
        <p:xfrm>
          <a:off x="2339752" y="4869160"/>
          <a:ext cx="2664296" cy="599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Формула" r:id="rId3" imgW="1485720" imgH="241200" progId="Equation.3">
                  <p:embed/>
                </p:oleObj>
              </mc:Choice>
              <mc:Fallback>
                <p:oleObj name="Формула" r:id="rId3" imgW="1485720" imgH="241200" progId="Equation.3">
                  <p:embed/>
                  <p:pic>
                    <p:nvPicPr>
                      <p:cNvPr id="0" name="Объект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869160"/>
                        <a:ext cx="2664296" cy="5996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880058"/>
              </p:ext>
            </p:extLst>
          </p:nvPr>
        </p:nvGraphicFramePr>
        <p:xfrm>
          <a:off x="6876256" y="2420888"/>
          <a:ext cx="3603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Формула" r:id="rId5" imgW="164885" imgH="215619" progId="Equation.3">
                  <p:embed/>
                </p:oleObj>
              </mc:Choice>
              <mc:Fallback>
                <p:oleObj name="Формула" r:id="rId5" imgW="164885" imgH="215619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420888"/>
                        <a:ext cx="360362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702633"/>
              </p:ext>
            </p:extLst>
          </p:nvPr>
        </p:nvGraphicFramePr>
        <p:xfrm>
          <a:off x="7524328" y="1916832"/>
          <a:ext cx="7191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Формула" r:id="rId7" imgW="558558" imgH="241195" progId="Equation.3">
                  <p:embed/>
                </p:oleObj>
              </mc:Choice>
              <mc:Fallback>
                <p:oleObj name="Формула" r:id="rId7" imgW="558558" imgH="241195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1916832"/>
                        <a:ext cx="71913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968949"/>
              </p:ext>
            </p:extLst>
          </p:nvPr>
        </p:nvGraphicFramePr>
        <p:xfrm>
          <a:off x="6300192" y="3140968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Формула" r:id="rId9" imgW="101556" imgH="190417" progId="Equation.3">
                  <p:embed/>
                </p:oleObj>
              </mc:Choice>
              <mc:Fallback>
                <p:oleObj name="Формула" r:id="rId9" imgW="101556" imgH="190417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140968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773251"/>
              </p:ext>
            </p:extLst>
          </p:nvPr>
        </p:nvGraphicFramePr>
        <p:xfrm>
          <a:off x="1403648" y="2420888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Формула" r:id="rId11" imgW="101556" imgH="190417" progId="Equation.3">
                  <p:embed/>
                </p:oleObj>
              </mc:Choice>
              <mc:Fallback>
                <p:oleObj name="Формула" r:id="rId11" imgW="101556" imgH="190417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0888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5911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             Френеля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наступним чином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розв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язок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побудови зображень з врахуванням прозорості і переломлення променів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 за допомогою метода трасування.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207260"/>
              </p:ext>
            </p:extLst>
          </p:nvPr>
        </p:nvGraphicFramePr>
        <p:xfrm>
          <a:off x="2051720" y="1700808"/>
          <a:ext cx="8636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Формула" r:id="rId3" imgW="558800" imgH="228600" progId="Equation.3">
                  <p:embed/>
                </p:oleObj>
              </mc:Choice>
              <mc:Fallback>
                <p:oleObj name="Формула" r:id="rId3" imgW="558800" imgH="228600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700808"/>
                        <a:ext cx="8636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470877"/>
              </p:ext>
            </p:extLst>
          </p:nvPr>
        </p:nvGraphicFramePr>
        <p:xfrm>
          <a:off x="971600" y="2708920"/>
          <a:ext cx="6048672" cy="1152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Формула" r:id="rId5" imgW="3848100" imgH="647700" progId="Equation.3">
                  <p:embed/>
                </p:oleObj>
              </mc:Choice>
              <mc:Fallback>
                <p:oleObj name="Формула" r:id="rId5" imgW="3848100" imgH="6477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08920"/>
                        <a:ext cx="6048672" cy="1152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2690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Прозорість.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найпростішій моделі прозорості переломлення не розглядається і не враховується довжина шляху променя у середовищі, тобто зменшення його інтенсивності. При розрахунках по такій моделі можуть використовуватися будь-який алгоритми видалення невидимих поверхонь, що враховують порядок розташування багатокутників.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Прозорі багатокутники помічаються і якщо видима грань є прозорою то буфер кадру  заповнюється лінійною комбінацією двох найближчих площин.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3022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інтенсивність визначається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інтенсивність видимої площини,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інтенсивність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площини, що розташована безпосередньо за нею,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прозорості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ближнього багатокутника.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= 1, то він непрозорий . Якщо ж k = 0, то ближній багатокутник є цілком прозорим.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668498"/>
              </p:ext>
            </p:extLst>
          </p:nvPr>
        </p:nvGraphicFramePr>
        <p:xfrm>
          <a:off x="3131840" y="2132856"/>
          <a:ext cx="2232248" cy="526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Формула" r:id="rId3" imgW="1282700" imgH="241300" progId="Equation.3">
                  <p:embed/>
                </p:oleObj>
              </mc:Choice>
              <mc:Fallback>
                <p:oleObj name="Формула" r:id="rId3" imgW="1282700" imgH="2413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132856"/>
                        <a:ext cx="2232248" cy="5266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608776"/>
              </p:ext>
            </p:extLst>
          </p:nvPr>
        </p:nvGraphicFramePr>
        <p:xfrm>
          <a:off x="899592" y="3789040"/>
          <a:ext cx="11525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Формула" r:id="rId5" imgW="634725" imgH="190417" progId="Equation.3">
                  <p:embed/>
                </p:oleObj>
              </mc:Choice>
              <mc:Fallback>
                <p:oleObj name="Формула" r:id="rId5" imgW="634725" imgH="190417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89040"/>
                        <a:ext cx="115252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698211"/>
              </p:ext>
            </p:extLst>
          </p:nvPr>
        </p:nvGraphicFramePr>
        <p:xfrm>
          <a:off x="1187624" y="2996952"/>
          <a:ext cx="288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Формула" r:id="rId7" imgW="164957" imgH="241091" progId="Equation.3">
                  <p:embed/>
                </p:oleObj>
              </mc:Choice>
              <mc:Fallback>
                <p:oleObj name="Формула" r:id="rId7" imgW="164957" imgH="241091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996952"/>
                        <a:ext cx="288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675832"/>
              </p:ext>
            </p:extLst>
          </p:nvPr>
        </p:nvGraphicFramePr>
        <p:xfrm>
          <a:off x="6228184" y="2996952"/>
          <a:ext cx="3714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Формула" r:id="rId9" imgW="190440" imgH="241200" progId="Equation.3">
                  <p:embed/>
                </p:oleObj>
              </mc:Choice>
              <mc:Fallback>
                <p:oleObj name="Формула" r:id="rId9" imgW="190440" imgH="241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996952"/>
                        <a:ext cx="3714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0252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побудованими тінями мають більш реалістичний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вигляд, і, крім цього є досить важливими для моделювання. Наприклад, об’єкт, що нас цікавить може бути невидимим тому, що на нього падає тінь.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технічних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застосуваннях, зокрема в будівництві, проектуванні космічних апаратів, тінь повинна враховуватися при визначенні сонячної енергії.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Хоча тінь складається з двох частин: повної, при точковому освітленні і півтіні, при розподіленому освітленні, побудова проводиться звичайно для першого випадку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951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Іноді тіні ділять на власну і проекційну. Власна тінь виходить коли сам об'єкт перешкоджає потрапляння світла на деякі його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грані.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побудови тіні аналогічний алгоритму видалення нелицьових поверхонь. Якщо один об'єкт перешкоджає попаданню світла на інший, то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проекційну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тінь.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тіні можна будувати за допомогою формул отриманих для центральних проекцій.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86784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Власна і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проекційна тінь.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pic>
        <p:nvPicPr>
          <p:cNvPr id="5" name="Picture 2" descr="C:\Users\Владелец\Desktop\КГ_Презентація\тени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380" y="2753657"/>
            <a:ext cx="6095239" cy="2219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7849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точка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визначає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 джерела світла, а точка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яка відкидає тінь. Тоді напрям променя освітлення визначається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знаходження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коефіцієнтів рівняння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площини, на яку падає тінь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нормування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(Лекція 6)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614995"/>
              </p:ext>
            </p:extLst>
          </p:nvPr>
        </p:nvGraphicFramePr>
        <p:xfrm>
          <a:off x="2051720" y="4869160"/>
          <a:ext cx="4320480" cy="553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Формула" r:id="rId3" imgW="3098800" imgH="266700" progId="Equation.3">
                  <p:embed/>
                </p:oleObj>
              </mc:Choice>
              <mc:Fallback>
                <p:oleObj name="Формула" r:id="rId3" imgW="3098800" imgH="266700" progId="Equation.3">
                  <p:embed/>
                  <p:pic>
                    <p:nvPicPr>
                      <p:cNvPr id="0" name="Объект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869160"/>
                        <a:ext cx="4320480" cy="553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764370"/>
              </p:ext>
            </p:extLst>
          </p:nvPr>
        </p:nvGraphicFramePr>
        <p:xfrm>
          <a:off x="2771800" y="1700808"/>
          <a:ext cx="9271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Формула" r:id="rId5" imgW="939600" imgH="241200" progId="Equation.3">
                  <p:embed/>
                </p:oleObj>
              </mc:Choice>
              <mc:Fallback>
                <p:oleObj name="Формула" r:id="rId5" imgW="939600" imgH="241200" progId="Equation.3">
                  <p:embed/>
                  <p:pic>
                    <p:nvPicPr>
                      <p:cNvPr id="0" name="Объект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700808"/>
                        <a:ext cx="927100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094668"/>
              </p:ext>
            </p:extLst>
          </p:nvPr>
        </p:nvGraphicFramePr>
        <p:xfrm>
          <a:off x="2987824" y="2060848"/>
          <a:ext cx="10001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Формула" r:id="rId7" imgW="1016000" imgH="241300" progId="Equation.3">
                  <p:embed/>
                </p:oleObj>
              </mc:Choice>
              <mc:Fallback>
                <p:oleObj name="Формула" r:id="rId7" imgW="1016000" imgH="241300" progId="Equation.3">
                  <p:embed/>
                  <p:pic>
                    <p:nvPicPr>
                      <p:cNvPr id="0" name="Объект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060848"/>
                        <a:ext cx="100012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769401"/>
              </p:ext>
            </p:extLst>
          </p:nvPr>
        </p:nvGraphicFramePr>
        <p:xfrm>
          <a:off x="2339752" y="2996952"/>
          <a:ext cx="25923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Формула" r:id="rId9" imgW="2044700" imgH="241300" progId="Equation.3">
                  <p:embed/>
                </p:oleObj>
              </mc:Choice>
              <mc:Fallback>
                <p:oleObj name="Формула" r:id="rId9" imgW="2044700" imgH="241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996952"/>
                        <a:ext cx="25923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564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векторів нормалі і відбиття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 , щоб використати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розрахунку інтенсивності необхідно знайти вектор відбиття  і вектор нормалі по заданому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вектору.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 вектор нормалі для граней тіла вже є знайденим, нижче при зафарбуванні нам знадобиться його значення у вершинах.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рівняння площини , що сходяться у даній вершині відомі і мають вид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Ax+By+Cz+D=0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компоненти нормаль у цій вершині можуть бути обчислені як проста сума відповідних коефіцієнтів 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5942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практиці досить часто необхідно будувати так звану тінь «на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землю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тобто на площину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 . В цьому випадку формули суттєво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спрощуються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відповідна точка в тіні визначається як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157437"/>
              </p:ext>
            </p:extLst>
          </p:nvPr>
        </p:nvGraphicFramePr>
        <p:xfrm>
          <a:off x="1979712" y="3789040"/>
          <a:ext cx="3671888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Формула" r:id="rId3" imgW="2768600" imgH="520700" progId="Equation.3">
                  <p:embed/>
                </p:oleObj>
              </mc:Choice>
              <mc:Fallback>
                <p:oleObj name="Формула" r:id="rId3" imgW="2768600" imgH="520700" progId="Equation.3">
                  <p:embed/>
                  <p:pic>
                    <p:nvPicPr>
                      <p:cNvPr id="0" name="Объект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789040"/>
                        <a:ext cx="3671888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4489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суті визначення об'єктів, що потрапили в тінь є задачею видалення невидимих поверхонь для того випадку , коли точка спостереження 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точкою, у якій знаходиться джерело освітлення. 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 цієї задачі можна проводити на основі алгоритмів вилучення невидимих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поверхонь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застосовуються в два етапи – визначення видимості спочатку з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спостереження, а потім з точки освітлення.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32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векторів нормалі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нормувати цей вектор, то вклад граней з більшою площею буде виявлятися сильніше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окремих випадках рівняння граней невідомо, а заданий набір ребер, що сходяться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вершині. 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випадку, приведеного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 у вершині V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буде обчислюватись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535174"/>
              </p:ext>
            </p:extLst>
          </p:nvPr>
        </p:nvGraphicFramePr>
        <p:xfrm>
          <a:off x="2411760" y="1772816"/>
          <a:ext cx="3024336" cy="739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Формула" r:id="rId3" imgW="2120900" imgH="520700" progId="Equation.3">
                  <p:embed/>
                </p:oleObj>
              </mc:Choice>
              <mc:Fallback>
                <p:oleObj name="Формула" r:id="rId3" imgW="2120900" imgH="5207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772816"/>
                        <a:ext cx="3024336" cy="739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67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векторів нормалі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4274979" cy="262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287405"/>
              </p:ext>
            </p:extLst>
          </p:nvPr>
        </p:nvGraphicFramePr>
        <p:xfrm>
          <a:off x="1619672" y="4941168"/>
          <a:ext cx="51133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Формула" r:id="rId4" imgW="3263900" imgH="254000" progId="Equation.3">
                  <p:embed/>
                </p:oleObj>
              </mc:Choice>
              <mc:Fallback>
                <p:oleObj name="Формула" r:id="rId4" imgW="3263900" imgH="2540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941168"/>
                        <a:ext cx="511333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05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вектору відбиття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визначені вектора відбиття необхідного у моделі дзеркального відбиття  підходи до рішення цієї задачі залежать від положення вектора освітлення і нормалі відносно системи координат. У випадку ,що часто зустрічається , коли світло падає уздовж осі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0z  L(0,0,1)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091895"/>
              </p:ext>
            </p:extLst>
          </p:nvPr>
        </p:nvGraphicFramePr>
        <p:xfrm>
          <a:off x="2123728" y="3933056"/>
          <a:ext cx="4176464" cy="64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Формула" r:id="rId3" imgW="2146300" imgH="292100" progId="Equation.3">
                  <p:embed/>
                </p:oleObj>
              </mc:Choice>
              <mc:Fallback>
                <p:oleObj name="Формула" r:id="rId3" imgW="2146300" imgH="2921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933056"/>
                        <a:ext cx="4176464" cy="645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83213"/>
              </p:ext>
            </p:extLst>
          </p:nvPr>
        </p:nvGraphicFramePr>
        <p:xfrm>
          <a:off x="3059832" y="5085184"/>
          <a:ext cx="1584176" cy="558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Формула" r:id="rId5" imgW="723600" imgH="241200" progId="Equation.3">
                  <p:embed/>
                </p:oleObj>
              </mc:Choice>
              <mc:Fallback>
                <p:oleObj name="Формула" r:id="rId5" imgW="7236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085184"/>
                        <a:ext cx="1584176" cy="558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85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вектору відбиття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142" y="2058419"/>
            <a:ext cx="3285715" cy="360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870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вектору відбиття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Виходячи з співвідношень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компонент вектора відбиття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545826"/>
              </p:ext>
            </p:extLst>
          </p:nvPr>
        </p:nvGraphicFramePr>
        <p:xfrm>
          <a:off x="1547664" y="5301208"/>
          <a:ext cx="439261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Формула" r:id="rId3" imgW="2641600" imgH="304800" progId="Equation.3">
                  <p:embed/>
                </p:oleObj>
              </mc:Choice>
              <mc:Fallback>
                <p:oleObj name="Формула" r:id="rId3" imgW="2641600" imgH="3048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301208"/>
                        <a:ext cx="439261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600053"/>
              </p:ext>
            </p:extLst>
          </p:nvPr>
        </p:nvGraphicFramePr>
        <p:xfrm>
          <a:off x="1259632" y="2276872"/>
          <a:ext cx="33115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Формула" r:id="rId5" imgW="2578100" imgH="241300" progId="Equation.3">
                  <p:embed/>
                </p:oleObj>
              </mc:Choice>
              <mc:Fallback>
                <p:oleObj name="Формула" r:id="rId5" imgW="2578100" imgH="2413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276872"/>
                        <a:ext cx="33115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345465"/>
              </p:ext>
            </p:extLst>
          </p:nvPr>
        </p:nvGraphicFramePr>
        <p:xfrm>
          <a:off x="2267744" y="2852936"/>
          <a:ext cx="15128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Формула" r:id="rId7" imgW="660113" imgH="520474" progId="Equation.3">
                  <p:embed/>
                </p:oleObj>
              </mc:Choice>
              <mc:Fallback>
                <p:oleObj name="Формула" r:id="rId7" imgW="660113" imgH="520474" progId="Equation.3">
                  <p:embed/>
                  <p:pic>
                    <p:nvPicPr>
                      <p:cNvPr id="0" name="Объект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852936"/>
                        <a:ext cx="15128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13079"/>
              </p:ext>
            </p:extLst>
          </p:nvPr>
        </p:nvGraphicFramePr>
        <p:xfrm>
          <a:off x="1331640" y="4005064"/>
          <a:ext cx="367188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Формула" r:id="rId9" imgW="2425700" imgH="304800" progId="Equation.3">
                  <p:embed/>
                </p:oleObj>
              </mc:Choice>
              <mc:Fallback>
                <p:oleObj name="Формула" r:id="rId9" imgW="2425700" imgH="304800" progId="Equation.3">
                  <p:embed/>
                  <p:pic>
                    <p:nvPicPr>
                      <p:cNvPr id="0" name="Объект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005064"/>
                        <a:ext cx="3671887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7546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вектору відбиття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коли вісь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0z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нормаллю,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довільному випадку освітлення, вектор відбиття можна одержати з закону Френеля, склавши відповідні рівності векторних і скалярних добутків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064163"/>
              </p:ext>
            </p:extLst>
          </p:nvPr>
        </p:nvGraphicFramePr>
        <p:xfrm>
          <a:off x="2439988" y="2252663"/>
          <a:ext cx="296862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Формула" r:id="rId3" imgW="1993680" imgH="266400" progId="Equation.3">
                  <p:embed/>
                </p:oleObj>
              </mc:Choice>
              <mc:Fallback>
                <p:oleObj name="Формула" r:id="rId3" imgW="1993680" imgH="266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2252663"/>
                        <a:ext cx="2968625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614921"/>
              </p:ext>
            </p:extLst>
          </p:nvPr>
        </p:nvGraphicFramePr>
        <p:xfrm>
          <a:off x="2493963" y="4508500"/>
          <a:ext cx="40830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Формула" r:id="rId5" imgW="1714320" imgH="215640" progId="Equation.3">
                  <p:embed/>
                </p:oleObj>
              </mc:Choice>
              <mc:Fallback>
                <p:oleObj name="Формула" r:id="rId5" imgW="1714320" imgH="2156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4508500"/>
                        <a:ext cx="40830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74800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2147</TotalTime>
  <Words>1141</Words>
  <Application>Microsoft Office PowerPoint</Application>
  <PresentationFormat>Экран (4:3)</PresentationFormat>
  <Paragraphs>151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Паркет</vt:lpstr>
      <vt:lpstr>Формула</vt:lpstr>
      <vt:lpstr>Microsoft Equation 3.0</vt:lpstr>
      <vt:lpstr>КОМП’ЮТЕРНА ГРАФІКА</vt:lpstr>
      <vt:lpstr>ЛЕКЦІЯ 9</vt:lpstr>
      <vt:lpstr>Визначення векторів нормалі і відбиття</vt:lpstr>
      <vt:lpstr>Визначення векторів нормалі</vt:lpstr>
      <vt:lpstr>Визначення векторів нормалі</vt:lpstr>
      <vt:lpstr>Визначення вектору відбиття</vt:lpstr>
      <vt:lpstr>Визначення вектору відбиття</vt:lpstr>
      <vt:lpstr>Визначення вектору відбиття</vt:lpstr>
      <vt:lpstr>Визначення вектору відбиття</vt:lpstr>
      <vt:lpstr>Визначення вектору відбиття</vt:lpstr>
      <vt:lpstr>Моделі зафарбування. </vt:lpstr>
      <vt:lpstr>Однотонна модель зафарбування</vt:lpstr>
      <vt:lpstr>Метод Гуро</vt:lpstr>
      <vt:lpstr>Метод Гуро</vt:lpstr>
      <vt:lpstr>Метод Гуро</vt:lpstr>
      <vt:lpstr>Метод Гуро</vt:lpstr>
      <vt:lpstr>Метод Фонга</vt:lpstr>
      <vt:lpstr>Метод Фонга</vt:lpstr>
      <vt:lpstr>Спеціальні ефекти при побудові зображень</vt:lpstr>
      <vt:lpstr>Прозорість.</vt:lpstr>
      <vt:lpstr>Прозорість.</vt:lpstr>
      <vt:lpstr>Прозорість.</vt:lpstr>
      <vt:lpstr>Прозорість.</vt:lpstr>
      <vt:lpstr>Прозорість.</vt:lpstr>
      <vt:lpstr>Презентация PowerPoint</vt:lpstr>
      <vt:lpstr>Тіні</vt:lpstr>
      <vt:lpstr>Тіні</vt:lpstr>
      <vt:lpstr>Власна і проекційна тінь.</vt:lpstr>
      <vt:lpstr>Тіні</vt:lpstr>
      <vt:lpstr>Тіні</vt:lpstr>
      <vt:lpstr>Тіні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194</cp:revision>
  <dcterms:created xsi:type="dcterms:W3CDTF">2018-09-10T07:12:08Z</dcterms:created>
  <dcterms:modified xsi:type="dcterms:W3CDTF">2021-03-30T07:30:55Z</dcterms:modified>
</cp:coreProperties>
</file>