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337" r:id="rId3"/>
    <p:sldId id="387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296" r:id="rId2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F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7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4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7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5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57B0F3-A8E0-41BC-8EE0-80EDA743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3C74F552-9B88-AA3C-072F-B54938020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2BD0CA-AB68-4EF2-9E2A-C4E24BD45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2057400"/>
            <a:ext cx="6781800" cy="27432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CDDD2-AA22-4828-D52E-A99CF12AF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900" y="2516094"/>
            <a:ext cx="5448300" cy="1057099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2"/>
                </a:solidFill>
              </a:rPr>
              <a:t>Фізіологія рослин</a:t>
            </a:r>
            <a:endParaRPr lang="ru-UA" sz="32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CD8D67-D42A-2F9C-84CB-E3E35BF2F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900" y="3713871"/>
            <a:ext cx="5448300" cy="750554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Лекція 10. </a:t>
            </a:r>
            <a:r>
              <a:rPr lang="uk-UA" sz="18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Регуляція онтогенезу: зовнішні чинники</a:t>
            </a:r>
            <a:endParaRPr lang="ru-UA" sz="2000" dirty="0">
              <a:solidFill>
                <a:schemeClr val="bg1"/>
              </a:solidFill>
            </a:endParaRPr>
          </a:p>
        </p:txBody>
      </p:sp>
      <p:pic>
        <p:nvPicPr>
          <p:cNvPr id="5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7242804-30DF-612B-3768-21C2F763F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90" y="5984621"/>
            <a:ext cx="1802190" cy="8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0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54B80C-DE63-D13C-8666-2A7A996E016F}"/>
              </a:ext>
            </a:extLst>
          </p:cNvPr>
          <p:cNvSpPr txBox="1"/>
          <p:nvPr/>
        </p:nvSpPr>
        <p:spPr>
          <a:xfrm>
            <a:off x="205273" y="367681"/>
            <a:ext cx="11747241" cy="584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фотоперіодизму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UA" sz="2400" b="1" kern="100" spc="2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2400" b="1" kern="100" dirty="0">
              <a:solidFill>
                <a:srgbClr val="FFC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Довгоденні</a:t>
            </a:r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рослини</a:t>
            </a:r>
            <a:r>
              <a:rPr lang="uk-UA" sz="2400" b="1" i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(ДДР) – жито, ячмінь, пшениця й ін. – вимагають для свого розвитку довгого дня і короткої ночі, зацвітають при довжині дня більше певної (критичної) тривалості.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Короткоденні</a:t>
            </a:r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рослини</a:t>
            </a:r>
            <a:r>
              <a:rPr lang="uk-UA" sz="2400" b="1" i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(КДР)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просо, соя, рис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ін. –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вимагають для свого розвитку довгої ночі і короткого дня, зацвітають при довжині дня менше певної (критичної) тривалості.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Нейтральні рослини</a:t>
            </a:r>
            <a:r>
              <a:rPr lang="uk-UA" sz="2400" b="1" i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томат, деякі сорти бавовнику й ін. – зацвітають при будь-якій довжині дня.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Існують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проміжні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варіанти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для озимого жита і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пшениці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перехід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 стану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зрілості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індукується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спочатку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коротким днем,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що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пізніше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має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бути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змінений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довгим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днем.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Їх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називають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коротко-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довгоденними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рослинами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А для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топінамбура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потрібний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зворотний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режим.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Це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довго-короткоденна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рослина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solidFill>
                <a:srgbClr val="FFC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5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0DBDB-B907-12F7-B808-9D689C25363E}"/>
              </a:ext>
            </a:extLst>
          </p:cNvPr>
          <p:cNvSpPr txBox="1"/>
          <p:nvPr/>
        </p:nvSpPr>
        <p:spPr>
          <a:xfrm>
            <a:off x="149290" y="474345"/>
            <a:ext cx="1183121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Довгоденні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короткоденні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рослини, що не одержали потрібного їм фотоперіоду, не можуть перейти у фазу цвітіння і плодоношення. Навіть нейтральні види, хоча й зберігають здатність до цвітіння і плодоношення незалежно від довжини дня, проте за формою особин і термінами зацвітання істотно відрізняються. Наприклад, нейтральний вид гречка на короткому дні формує невисокі особини, які швидко переходять до цвітіння, а на довгому - більші, які починають репродукцію пізніше.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Дослідження показали, що у фотоперіодизмі фізіологічно значимий саме </a:t>
            </a:r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ритм чергування дня і ночі,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причому для рослин </a:t>
            </a:r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важливіша саме тривалість ночі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темного періоду доби. Вона сприймається молодими листками рослин і «транспортується» у конуси наростання і майбутні генеративні бруньки.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Фотоперіодична реакція рослин найбільш успішно проходить у променях певних довжин хвиль, що збігаються зі спектром дії фітохрому.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1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B7314-2251-1394-0322-789ACEED9725}"/>
              </a:ext>
            </a:extLst>
          </p:cNvPr>
          <p:cNvSpPr txBox="1"/>
          <p:nvPr/>
        </p:nvSpPr>
        <p:spPr>
          <a:xfrm>
            <a:off x="93306" y="202870"/>
            <a:ext cx="94425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Фітохром синтезується у формі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Фч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що є фізіологічно неактивною.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Фч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під дією червоного світла (вдень на світлі) перетворюється у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Фдч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що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 фізіологічно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активним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(гальмує цвітіння). У темряві фітохром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Фдч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перетворюється знову у форму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Фч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 сприяє початку реакцій, що сприяють переходу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короткоденних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 до цвітіння. Отже, для переходу до цвітіння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короткодненних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рослин потрібно менший вміст активного фітохрому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Фдч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– для руйнування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Фдч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потрібна довша ніч, тоді як для переходу до цвітіння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довгоденним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необхідно його більш високий вміст – потрібна коротка ніч.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F4B01914-A2B2-036F-9B5E-2E1971EC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171" y="914400"/>
            <a:ext cx="2492069" cy="468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0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DFC40E-3ADB-504B-DD63-10F9D5969C5C}"/>
              </a:ext>
            </a:extLst>
          </p:cNvPr>
          <p:cNvSpPr txBox="1"/>
          <p:nvPr/>
        </p:nvSpPr>
        <p:spPr>
          <a:xfrm>
            <a:off x="278363" y="163458"/>
            <a:ext cx="11635274" cy="653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SzPts val="1400"/>
              <a:tabLst>
                <a:tab pos="650240" algn="l"/>
              </a:tabLst>
            </a:pPr>
            <a:r>
              <a:rPr lang="ru-UA" sz="2200" b="1" kern="100" spc="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Гормональна</a:t>
            </a:r>
            <a:r>
              <a:rPr lang="ru-UA" sz="2200" b="1" kern="100" spc="-7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200" b="1" kern="100" spc="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UA" sz="2200" b="1" kern="100" spc="-45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200" b="1" kern="100" spc="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UA" sz="2200" b="1" kern="100" spc="-55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200" b="1" kern="100" spc="-1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endParaRPr lang="ru-UA" sz="2200" b="1" kern="100" spc="0" dirty="0">
              <a:solidFill>
                <a:srgbClr val="FFC000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1937 р. М.Х.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Чайлахян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висунув </a:t>
            </a:r>
            <a:r>
              <a:rPr lang="uk-UA" sz="22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гормональну теорію розвитку рослин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Чайлахян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висунув гіпотезу, що цвітіння настає тільки тоді, коли у рослині в достатній кількості нагромадиться</a:t>
            </a:r>
            <a:r>
              <a:rPr lang="uk-UA" sz="22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гормон </a:t>
            </a:r>
            <a:r>
              <a:rPr lang="uk-UA" sz="2200" b="1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флориген</a:t>
            </a:r>
            <a:r>
              <a:rPr lang="uk-UA" sz="22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Але експериментально це довести не вдавалося до сьогоднішніх днів, буквально до 2007 року.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Відкриття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Ланга (1956 р.)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ролі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гіберелінів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у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формуванні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квітконосного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пагону, дозволило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Чайлахяну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змінити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флоригенну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гіпотезу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Він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висловив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припущення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що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флориген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має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бікомпонентну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природу і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складається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гіберелінів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антезинів</a:t>
            </a:r>
            <a:r>
              <a:rPr lang="ru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Гібереліни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при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цьому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зумовлюють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утворення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ріст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квіткових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пагонів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тоді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як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антезини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індукують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закладання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квіток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Гібереліни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синтезуються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достатньо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умовах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довгого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дня. Тому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довгоденні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не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зацвітають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умовах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короткого дня.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Короткоденні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встигають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накопичити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гібереліни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і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мають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багато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антезинів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тому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зацвітають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 короткого</a:t>
            </a:r>
            <a:r>
              <a:rPr lang="ru-UA" sz="2200" b="1" kern="100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дня.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Якщо</a:t>
            </a:r>
            <a:r>
              <a:rPr lang="ru-UA" sz="22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ж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помістити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коротко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денні</a:t>
            </a:r>
            <a:r>
              <a:rPr lang="ru-UA" sz="22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умови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довгого</a:t>
            </a:r>
            <a:r>
              <a:rPr lang="ru-UA" sz="22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дня, то вони не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зацвітуть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оскільки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у них не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вистачатиме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андезинів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що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утворюються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лише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ru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умовах</a:t>
            </a:r>
            <a:r>
              <a:rPr lang="ru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короткого дня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2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A885D-1B2B-60EE-3A29-18E0C66FD95A}"/>
              </a:ext>
            </a:extLst>
          </p:cNvPr>
          <p:cNvSpPr txBox="1"/>
          <p:nvPr/>
        </p:nvSpPr>
        <p:spPr>
          <a:xfrm>
            <a:off x="0" y="523031"/>
            <a:ext cx="90530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Ріст рослин можливий у порівняно широкому діапазоні температур і визначається географічним походженням даного виду. Вимоги рослини до температури міняються з віком і різні в окремих органах рослини (листя, корені,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плодоелементи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й ін.). Для росту більшості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сільськогосподарських рослин нижня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температурна границя відповідає температурі замерзання клітинного соку (біля</a:t>
            </a:r>
            <a:r>
              <a:rPr lang="uk-UA" sz="2400" b="1" spc="10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–1... – 3 °С),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 верхня – коагуляції білків протоплазми (близько 60 °С). Згадаємо,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 температура впливає на біохімічні процеси дихання, фотосинтезу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й інших метаболічних систем рослин, а графіки залежності росту рослин і активності ферментів від температури близькі за формою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дзвоноподібна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крива).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64C5C372-465F-3BDD-FAFF-0B52F183C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25" y="858416"/>
            <a:ext cx="2727277" cy="51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9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AC31CC-0692-974D-2D75-05E0A759679A}"/>
              </a:ext>
            </a:extLst>
          </p:cNvPr>
          <p:cNvSpPr txBox="1"/>
          <p:nvPr/>
        </p:nvSpPr>
        <p:spPr>
          <a:xfrm>
            <a:off x="129074" y="316994"/>
            <a:ext cx="9761376" cy="622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Термоперіодизм</a:t>
            </a:r>
            <a:r>
              <a:rPr lang="ru-UA" sz="2400" b="1" i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індукція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цвітіння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температурним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режимом.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u="sng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Відносно</a:t>
            </a:r>
            <a:r>
              <a:rPr lang="ru-UA" sz="2400" b="1" u="sng" kern="100" spc="-45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u="sng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термоперіоду</a:t>
            </a:r>
            <a:r>
              <a:rPr lang="ru-UA" sz="2400" b="1" u="sng" kern="100" spc="-3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u="sng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виділяють</a:t>
            </a:r>
            <a:r>
              <a:rPr lang="ru-UA" sz="2400" b="1" u="sng" kern="100" spc="-4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u="sng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чотири</a:t>
            </a:r>
            <a:r>
              <a:rPr lang="ru-UA" sz="2400" b="1" u="sng" kern="100" spc="-25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u="sng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групи</a:t>
            </a:r>
            <a:r>
              <a:rPr lang="ru-UA" sz="2400" b="1" u="sng" kern="100" spc="-6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u="sng" kern="100" spc="-1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</a:t>
            </a:r>
            <a:r>
              <a:rPr lang="ru-UA" sz="2400" b="1" u="sng" kern="100" spc="-1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UA" sz="2400" b="1" kern="100" dirty="0">
              <a:solidFill>
                <a:srgbClr val="FFC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701675" algn="l"/>
              </a:tabLst>
            </a:pP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Індукція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режимом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підвищеної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(соя, шпинат,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айстра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701675" algn="l"/>
              </a:tabLst>
            </a:pP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Індукція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режимом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знижених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температур (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буряк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капуста та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710565" algn="l"/>
              </a:tabLst>
            </a:pP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Прискорення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знижених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температур (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озимі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зернові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салат, редис та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659130" algn="l"/>
              </a:tabLst>
            </a:pP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Нейтральні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температурного режиму як фактора переходу до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репродукції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Т.Д.</a:t>
            </a:r>
            <a:r>
              <a:rPr lang="ru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Лисенко</a:t>
            </a:r>
            <a:r>
              <a:rPr lang="ru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(1928</a:t>
            </a:r>
            <a:r>
              <a:rPr lang="ru-UA" sz="2400" b="1" kern="100" spc="1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р.)</a:t>
            </a:r>
            <a:r>
              <a:rPr lang="ru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випадки</a:t>
            </a:r>
            <a:r>
              <a:rPr lang="ru-UA" sz="2400" b="1" kern="100" spc="-1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 назвав </a:t>
            </a:r>
            <a:r>
              <a:rPr lang="ru-UA" sz="2400" b="1" kern="100" spc="-1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яровизацією</a:t>
            </a:r>
            <a:r>
              <a:rPr lang="ru-UA" sz="2400" b="1" i="1" kern="100" spc="-1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solidFill>
                <a:srgbClr val="FFC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Термометр оконный. Купить термометр оконный уличный/наружный. Прожажа  оконных термометров на липучке от магазина Лмар">
            <a:extLst>
              <a:ext uri="{FF2B5EF4-FFF2-40B4-BE49-F238E27FC236}">
                <a16:creationId xmlns:a16="http://schemas.microsoft.com/office/drawing/2014/main" id="{521337BB-3629-0B00-65E6-91054C1A1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9" r="37024"/>
          <a:stretch/>
        </p:blipFill>
        <p:spPr bwMode="auto">
          <a:xfrm>
            <a:off x="10390188" y="316994"/>
            <a:ext cx="1351885" cy="549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8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FDB391-D32E-2ACD-C034-0716E7EED060}"/>
              </a:ext>
            </a:extLst>
          </p:cNvPr>
          <p:cNvSpPr txBox="1"/>
          <p:nvPr/>
        </p:nvSpPr>
        <p:spPr>
          <a:xfrm>
            <a:off x="139959" y="746393"/>
            <a:ext cx="117285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2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Яровизація </a:t>
            </a:r>
            <a:r>
              <a:rPr lang="uk-UA" sz="22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залежність переходу рослин до репродукції від знижених температур.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Яровизація</a:t>
            </a:r>
            <a:r>
              <a:rPr lang="uk-UA" sz="22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вперше</a:t>
            </a:r>
            <a:r>
              <a:rPr lang="uk-UA" sz="2200" b="1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виявлена</a:t>
            </a:r>
            <a:r>
              <a:rPr lang="uk-UA" sz="22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злакових</a:t>
            </a:r>
            <a:r>
              <a:rPr lang="uk-UA" sz="22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культурах.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Яровизація</a:t>
            </a:r>
            <a:r>
              <a:rPr lang="uk-UA" sz="22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властива</a:t>
            </a:r>
            <a:r>
              <a:rPr lang="uk-UA" sz="22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багатьом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видам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трав, а</a:t>
            </a:r>
            <a:r>
              <a:rPr lang="uk-UA" sz="22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22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 (за</a:t>
            </a:r>
            <a:r>
              <a:rPr lang="uk-UA" sz="22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винятком маслини) вона поки що не виявлена. Останнім часом прийнято говорити про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термоперіодизм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таких рослин. Якщо такі рослини не були яровизованими (не зазнали впливу знижених температур), то протягом повного вегетаційного періоду вони залишаються у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вегетуючому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стані. Злаки, наприклад, залишаються у фазі кущіння.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Яровизація (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термоперіод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у</a:t>
            </a:r>
            <a:r>
              <a:rPr lang="uk-UA" sz="22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чутливих до</a:t>
            </a:r>
            <a:r>
              <a:rPr lang="uk-UA" sz="22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неї рослин відбувається при температурі в амплітуді від 0°С до +8°С і сприймається або насінням, що починає проростання (озимі зернові), або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вегетуючими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рослинами (капуста, селера).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всіх цих випадках сприйнятливі до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термоперіоду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тільки верхівкові меристеми пагонів. Яровизована тканина передає свій стан усім новим тканинам.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9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17F63B-A568-320E-0AF5-70FECD2FB37D}"/>
              </a:ext>
            </a:extLst>
          </p:cNvPr>
          <p:cNvSpPr txBox="1"/>
          <p:nvPr/>
        </p:nvSpPr>
        <p:spPr>
          <a:xfrm>
            <a:off x="0" y="243519"/>
            <a:ext cx="11737910" cy="4170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Середня тривалість яровизації складає від 2 до 7 тижнів. У озимих злаків – 2-3 місяці.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Оптимальна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</a:t>
            </a:r>
            <a:r>
              <a:rPr lang="uk-UA" sz="2400" b="1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проходження</a:t>
            </a:r>
            <a:r>
              <a:rPr lang="uk-UA" sz="2400" b="1" spc="-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стадії</a:t>
            </a:r>
            <a:r>
              <a:rPr lang="uk-UA" sz="2400" b="1" spc="-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яровизації: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Times New Roman" panose="02020603050405020304" pitchFamily="18" charset="0"/>
              <a:buChar char="-"/>
              <a:tabLst>
                <a:tab pos="867410" algn="l"/>
              </a:tabLst>
            </a:pP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UA" sz="2400" b="1" kern="1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озимих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злаків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UA" sz="2400" b="1" kern="1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0-5</a:t>
            </a:r>
            <a:r>
              <a:rPr lang="ru-UA" sz="2400" b="1" kern="100" spc="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С,</a:t>
            </a:r>
            <a:r>
              <a:rPr lang="ru-UA" sz="2400" b="1" kern="1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UA" sz="2400" b="1" kern="100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UA" sz="2400" b="1" kern="1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і</a:t>
            </a:r>
            <a:r>
              <a:rPr lang="ru-UA" sz="2400" b="1" kern="1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UA" sz="2400" b="1" kern="100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UA" sz="2400" b="1" kern="1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UA" sz="2400" b="1" kern="100" spc="-2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С;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Times New Roman" panose="02020603050405020304" pitchFamily="18" charset="0"/>
              <a:buChar char="-"/>
              <a:tabLst>
                <a:tab pos="867410" algn="l"/>
              </a:tabLst>
            </a:pP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ярих</a:t>
            </a:r>
            <a:r>
              <a:rPr lang="ru-UA" sz="2400" b="1" kern="100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культур:</a:t>
            </a:r>
            <a:r>
              <a:rPr lang="ru-UA" sz="2400" b="1" kern="100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≈8-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UA" sz="2400" b="1" kern="100" spc="-2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С;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Times New Roman" panose="02020603050405020304" pitchFamily="18" charset="0"/>
              <a:buChar char="-"/>
              <a:tabLst>
                <a:tab pos="867410" algn="l"/>
              </a:tabLst>
            </a:pP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UA" sz="2400" b="1" kern="1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південних</a:t>
            </a:r>
            <a:r>
              <a:rPr lang="ru-UA" sz="2400" b="1" kern="1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широт:</a:t>
            </a:r>
            <a:r>
              <a:rPr lang="ru-UA" sz="2400" b="1" kern="100" spc="-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≈20</a:t>
            </a:r>
            <a:r>
              <a:rPr lang="ru-UA" sz="2400" b="1" kern="100" spc="-1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Екологічне значення яровизації досить зрозуміле: це пристосування до перезимівлі в умовах помірного клімату, що запобігає передчасному осінньому цвітінню рослин, яке спричинило б марну загибель генеративних бруньок і квіток.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Науковці виявили нові особливості яровизації">
            <a:extLst>
              <a:ext uri="{FF2B5EF4-FFF2-40B4-BE49-F238E27FC236}">
                <a16:creationId xmlns:a16="http://schemas.microsoft.com/office/drawing/2014/main" id="{134A105F-6722-28DB-C25B-E8AED6E0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63" y="4411855"/>
            <a:ext cx="4254782" cy="23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Яровизация - YouTube">
            <a:extLst>
              <a:ext uri="{FF2B5EF4-FFF2-40B4-BE49-F238E27FC236}">
                <a16:creationId xmlns:a16="http://schemas.microsoft.com/office/drawing/2014/main" id="{08E9293B-A4AB-A524-5F31-F9D9745A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5" y="4414469"/>
            <a:ext cx="3088433" cy="23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Що таке яровизация насіння, для">
            <a:extLst>
              <a:ext uri="{FF2B5EF4-FFF2-40B4-BE49-F238E27FC236}">
                <a16:creationId xmlns:a16="http://schemas.microsoft.com/office/drawing/2014/main" id="{6218C191-D2EA-6D94-64E6-42B4AFB0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38" y="4372482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4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BC829-B835-D6C4-75CE-5D9F45E296BB}"/>
              </a:ext>
            </a:extLst>
          </p:cNvPr>
          <p:cNvSpPr txBox="1"/>
          <p:nvPr/>
        </p:nvSpPr>
        <p:spPr>
          <a:xfrm>
            <a:off x="74645" y="335845"/>
            <a:ext cx="11887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Біохімія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термоперіодизму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досі вивчена недостатньо. Якогось спеціального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фітогормону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відповідального за яровизацію, не виявлено, хоча є факти, що вказують на зв’язок процесів яровизації з фітогормонами. Висловлювалося припущення про існування особливого гормону яровизації –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верналіну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який, швидше за все, є неактивною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формою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гібереліну. Так, у</a:t>
            </a:r>
            <a:r>
              <a:rPr lang="uk-UA" sz="22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ряду</a:t>
            </a:r>
            <a:r>
              <a:rPr lang="uk-UA" sz="22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дворічних</a:t>
            </a:r>
            <a:r>
              <a:rPr lang="uk-UA" sz="22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 обробка гібереліном замінює яровизацію. Але в більшості інших видів рослин такого</a:t>
            </a:r>
            <a:r>
              <a:rPr lang="uk-UA" sz="22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ефекту</a:t>
            </a:r>
            <a:r>
              <a:rPr lang="uk-UA" sz="22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немає. Більш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того, гіберелін</a:t>
            </a:r>
            <a:r>
              <a:rPr lang="uk-UA" sz="22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рухливий,</a:t>
            </a:r>
            <a:r>
              <a:rPr lang="uk-UA" sz="22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</a:t>
            </a:r>
            <a:r>
              <a:rPr lang="uk-UA" sz="2200" b="1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стан </a:t>
            </a:r>
            <a:r>
              <a:rPr lang="uk-UA" sz="22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яровизації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«не переміщується» по рослині і не передається з щепленнями. Зате з яровизованих</a:t>
            </a:r>
            <a:r>
              <a:rPr lang="uk-UA" sz="22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конусів наростання завжди</a:t>
            </a:r>
            <a:r>
              <a:rPr lang="uk-UA" sz="22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формується вже</a:t>
            </a:r>
            <a:r>
              <a:rPr lang="uk-UA" sz="22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яровизована тканина. Але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стан яровизації може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бути і знято; в озимих</a:t>
            </a:r>
            <a:r>
              <a:rPr lang="uk-UA" sz="22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зернових він знімається за одну</a:t>
            </a:r>
            <a:r>
              <a:rPr lang="uk-UA" sz="22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добу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після перебування</a:t>
            </a:r>
            <a:r>
              <a:rPr lang="uk-UA" sz="22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проростаючого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насіння</a:t>
            </a:r>
            <a:r>
              <a:rPr lang="uk-UA" sz="22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 температурі +35 °С, а цибулини звичайної цибулі втрачають стан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яровизованості</a:t>
            </a:r>
            <a:r>
              <a:rPr lang="uk-UA" sz="2200" b="1" spc="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після</a:t>
            </a:r>
            <a:r>
              <a:rPr lang="uk-UA" sz="2200" b="1" spc="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перебування</a:t>
            </a:r>
            <a:r>
              <a:rPr lang="uk-UA" sz="2200" b="1" spc="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z="2200" b="1" spc="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</a:t>
            </a:r>
            <a:r>
              <a:rPr lang="uk-UA" sz="2200" b="1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тижнів</a:t>
            </a:r>
            <a:r>
              <a:rPr lang="uk-UA" sz="2200" b="1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</a:t>
            </a:r>
            <a:r>
              <a:rPr lang="uk-UA" sz="2200" b="1" spc="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температурі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+30</a:t>
            </a:r>
            <a:r>
              <a:rPr lang="uk-UA" sz="22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baseline="30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2200" b="1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Тому</a:t>
            </a:r>
            <a:r>
              <a:rPr lang="uk-UA" sz="22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більшість</a:t>
            </a:r>
            <a:r>
              <a:rPr lang="uk-UA" sz="22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фахівців</a:t>
            </a:r>
            <a:r>
              <a:rPr lang="uk-UA" sz="22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вважають, що</a:t>
            </a:r>
            <a:r>
              <a:rPr lang="uk-UA" sz="22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22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основному</a:t>
            </a:r>
            <a:r>
              <a:rPr lang="uk-UA" sz="22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яровизація полягає в зміні стану мембран клітин і, можливо, активації певних ферментних систем або навіть експресії раніше заблокованих ділянок </a:t>
            </a:r>
            <a:r>
              <a:rPr lang="uk-UA" sz="2200" b="1" spc="-1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генома</a:t>
            </a:r>
            <a:r>
              <a:rPr lang="uk-UA" sz="22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2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A5946A-0DB6-5D61-8799-2CE022EB0E6C}"/>
              </a:ext>
            </a:extLst>
          </p:cNvPr>
          <p:cNvSpPr txBox="1"/>
          <p:nvPr/>
        </p:nvSpPr>
        <p:spPr>
          <a:xfrm>
            <a:off x="102637" y="315410"/>
            <a:ext cx="118498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Той чи інший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термоперіодизм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рослин не пов’язаний з їх теплолюбністю чи холодостійкістю. Це різні властивості.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 аналізі росту рослин виділяють три кардинальні температурні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точки: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мінімальну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(ріст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тільки починається), оптимальну (найбільш сприятлива для росту) і максимальну температуру (ріст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припиняється).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Закон толерантності Шелфорда - Wikiwand">
            <a:extLst>
              <a:ext uri="{FF2B5EF4-FFF2-40B4-BE49-F238E27FC236}">
                <a16:creationId xmlns:a16="http://schemas.microsoft.com/office/drawing/2014/main" id="{A4B9DFCC-7A9A-B2F6-46F6-CA962B42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" y="2740631"/>
            <a:ext cx="5141168" cy="40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оростання насіння, умови його проростання. Агровіта">
            <a:extLst>
              <a:ext uri="{FF2B5EF4-FFF2-40B4-BE49-F238E27FC236}">
                <a16:creationId xmlns:a16="http://schemas.microsoft.com/office/drawing/2014/main" id="{97D35568-B0E6-F1CA-8242-2EC23170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05" y="2623734"/>
            <a:ext cx="5000483" cy="41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9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26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5FAFDCEB-8FB4-6279-4E02-86BF1CB6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468" y="2108719"/>
            <a:ext cx="1986586" cy="37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8FDE7-2639-7E1A-962F-2BAE72302DC6}"/>
              </a:ext>
            </a:extLst>
          </p:cNvPr>
          <p:cNvSpPr txBox="1"/>
          <p:nvPr/>
        </p:nvSpPr>
        <p:spPr>
          <a:xfrm>
            <a:off x="-91178" y="209689"/>
            <a:ext cx="10201448" cy="643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>
              <a:tabLst>
                <a:tab pos="958850" algn="l"/>
                <a:tab pos="1424305" algn="l"/>
                <a:tab pos="2209800" algn="l"/>
                <a:tab pos="2736850" algn="l"/>
                <a:tab pos="3683635" algn="l"/>
              </a:tabLst>
            </a:pP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Весь ритм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життєвого 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циклу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визначається спадковими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властивостями, які розвиваються в єдності із зовнішнім середовищем.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Фактори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зовнішнього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середовища,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впливають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ріст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 розвиток рослин можна поділити на 3 групи: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656590" algn="l"/>
              </a:tabLst>
            </a:pPr>
            <a:r>
              <a:rPr lang="ru-UA" sz="2400" b="1" kern="100" spc="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UA" sz="2400" b="1" kern="1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UA" sz="2400" b="1" kern="100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температура,</a:t>
            </a:r>
            <a:r>
              <a:rPr lang="ru-UA" sz="2400" b="1" kern="100" spc="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вода,</a:t>
            </a:r>
            <a:r>
              <a:rPr lang="ru-UA" sz="2400" b="1" kern="100" spc="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газовий</a:t>
            </a:r>
            <a:r>
              <a:rPr lang="ru-UA" sz="2400" b="1" kern="100" spc="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</a:t>
            </a:r>
            <a:r>
              <a:rPr lang="ru-UA" sz="2400" b="1" kern="100" spc="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повітря,ін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656590" algn="l"/>
              </a:tabLst>
            </a:pPr>
            <a:r>
              <a:rPr lang="ru-UA" sz="2400" b="1" kern="100" spc="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Едафічні</a:t>
            </a:r>
            <a:r>
              <a:rPr lang="ru-UA" sz="2400" b="1" kern="100" spc="-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(структура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грунту,</a:t>
            </a:r>
            <a:r>
              <a:rPr lang="ru-UA" sz="2400" b="1" kern="1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UA" sz="2400" b="1" kern="100" spc="-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фізико-хімічні</a:t>
            </a:r>
            <a:r>
              <a:rPr lang="ru-UA" sz="2400" b="1" kern="100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246380" algn="l"/>
              </a:tabLst>
            </a:pPr>
            <a:r>
              <a:rPr lang="ru-UA" sz="2400" b="1" kern="100" spc="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Біотичні</a:t>
            </a:r>
            <a:r>
              <a:rPr lang="ru-UA" sz="2400" b="1" kern="100" spc="-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UA" sz="2400" b="1" kern="100" spc="-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UA" sz="2400" b="1" kern="1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UA" sz="2400" b="1" kern="100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тварин).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Всі ці фактори діють в сукупності, їх дія взаємообумовлена. Рослинні організми</a:t>
            </a:r>
            <a:r>
              <a:rPr lang="uk-UA" sz="2400" b="1" spc="1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здатні використовувати світло</a:t>
            </a:r>
            <a:r>
              <a:rPr lang="uk-UA" sz="2400" b="1" spc="1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 тільки як джерело енергії, але і як ефективний фактор, з допомогою якого здійснюється регуляція процесів росту і розвитку рослини.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3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FE3885-5E9B-5F04-5995-1CB99DD56C61}"/>
              </a:ext>
            </a:extLst>
          </p:cNvPr>
          <p:cNvSpPr txBox="1"/>
          <p:nvPr/>
        </p:nvSpPr>
        <p:spPr>
          <a:xfrm>
            <a:off x="0" y="505122"/>
            <a:ext cx="1194318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Розрізняють рослини </a:t>
            </a:r>
            <a:r>
              <a:rPr lang="uk-UA" sz="22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теплолюбні</a:t>
            </a:r>
            <a:r>
              <a:rPr lang="uk-UA" sz="22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з мінімальними температурами для росту більш 10 °С і оптимальними 30–35 °С (кукурудза, огірок, диня, гарбуз), </a:t>
            </a:r>
            <a:r>
              <a:rPr lang="uk-UA" sz="22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холодостійкі</a:t>
            </a:r>
            <a:r>
              <a:rPr lang="uk-UA" sz="22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з мінімальними температурами для росту в межах 0–5 °С і оптимальними 25–31 °С. Максимальні температури для більшості рослин 37–44 °С, для південних 44–50 °С. При збільшенні температури на 10 °С в зоні оптимальних значень швидкість росту збільшується у 2–3 рази. Підвищення температури вище оптимальної сповільнює ріст і скорочує його період. Оптимальна температура для росту кореневих систем нижча, ніж для надземних органів. Оптимум для росту вищий, ніж для фотосинтезу. Можна припустити, що</a:t>
            </a:r>
            <a:r>
              <a:rPr lang="uk-UA" sz="22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 високій температурі має місце нестача АТФ і НАДФ·Н, необхідних для відновних</a:t>
            </a:r>
            <a:r>
              <a:rPr lang="uk-UA" sz="22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процесів, що викликає гальмування росту. Температура, оптимальна для росту, може бути несприятливою для розвитку рослини. Оптимум для росту міняється протягом вегетаційного періоду і протягом доби, що пояснюється закріпленою в генотипі рослин потребою до зміни температур, що мала місце на історичній батьківщині рослин. Більшість рослин інтенсивніше ростуть у нічний період доби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02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6EB945-13AD-4774-F28C-742DDB140254}"/>
              </a:ext>
            </a:extLst>
          </p:cNvPr>
          <p:cNvSpPr txBox="1"/>
          <p:nvPr/>
        </p:nvSpPr>
        <p:spPr>
          <a:xfrm>
            <a:off x="261257" y="300516"/>
            <a:ext cx="11765902" cy="607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UA" sz="2400" b="1" kern="100" spc="-3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UA" sz="2400" b="1" kern="100" spc="-35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UA" sz="2400" b="1" kern="100" spc="-25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UA" sz="2400" b="1" kern="100" spc="-25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endParaRPr lang="ru-UA" sz="2400" b="1" kern="100" dirty="0">
              <a:solidFill>
                <a:srgbClr val="FFC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 нестачі води гальмування росту настає раніше всіх інших фізіологічних</a:t>
            </a:r>
            <a:r>
              <a:rPr lang="uk-UA" sz="2400" b="1" spc="3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z="2400" b="1" spc="3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3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функцій.</a:t>
            </a:r>
            <a:r>
              <a:rPr lang="uk-UA" sz="2400" b="1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Тому</a:t>
            </a:r>
            <a:r>
              <a:rPr lang="uk-UA" sz="2400" b="1" spc="3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хороше</a:t>
            </a:r>
            <a:r>
              <a:rPr lang="uk-UA" sz="2400" b="1" spc="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водопостачання</a:t>
            </a:r>
            <a:r>
              <a:rPr lang="uk-UA" sz="2400" b="1" spc="3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обов’язковою умовою інтенсивного росту і продуктивності сільськогосподарських рослин. При тривалій нестачі води розтягування клітин у рослин закінчується занадто рано, формується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ксероморфна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структура. Сприятливі для росту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умови складаються при вологості ґрунту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60–80 %. При більшій вологості порушується аерація ґрунту, ріст рослин пригнічується. Вологе повітря стимулює ріст стебла, а сухе обмежує, навіть при гарному водопостачанні через корені. До насиченості водою дуже чутливі клітини апексів пагонів і коренів. Якщо апекси пагонів захищені стуленими листочками з розвинутою кутикулою, то точки росту кореня не мають такого захисту. Тому корені можуть рости тільки в досить вологому ґрунті, з осмотичним тиском ґрунтового розчину, що не перевищує 1,0–1,5 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МПа.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4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7F965D-3E6E-9ED1-5956-5319CEA7C1E6}"/>
              </a:ext>
            </a:extLst>
          </p:cNvPr>
          <p:cNvSpPr txBox="1"/>
          <p:nvPr/>
        </p:nvSpPr>
        <p:spPr>
          <a:xfrm>
            <a:off x="65313" y="439015"/>
            <a:ext cx="12027159" cy="5709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Газовий</a:t>
            </a:r>
            <a:r>
              <a:rPr lang="ru-UA" sz="2400" b="1" kern="100" spc="-2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</a:t>
            </a:r>
            <a:r>
              <a:rPr lang="ru-UA" sz="2400" b="1" kern="100" spc="-3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UA" sz="2400" b="1" kern="100" spc="-15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UA" sz="2400" b="1" kern="100" spc="-4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аерації</a:t>
            </a:r>
            <a:r>
              <a:rPr lang="ru-UA" sz="2400" b="1" kern="100" spc="-1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b="1" kern="100" dirty="0">
              <a:solidFill>
                <a:srgbClr val="FFC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Вміст кисню.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Ріст рослин різко гальмується при зниженні в повітрі вмісту кисню до 5 % (об’ємних), а в безкисневому середовищі припиняється. Причини цього – в порушенні енергетичного балансу і збільшенні в тканинах рослини вмісту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продуктів анаеробного дихання (спирт, молочна кислота й ін.). Надлишкова концентрація кисню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також гнітить ріст. Так, при вмісті кисню вище 30 % (об’ємних) проростання бульб картоплі припиняється, а при 80 % паростки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гинуть через кілька днів. Росту коренів сприяє вміст кисню в ґрунтовому повітрі 10–12 %, а мінімальний вміст кисню для життєдіяльності коренів – 3–5 %. При підвищенні температури ґрунту потреба коренів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24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кисні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зростає. При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затопленні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ґрунту</a:t>
            </a:r>
            <a:r>
              <a:rPr lang="uk-UA" sz="24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якийсь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час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ріст коренів продовжується завдяки використанню кисню нітратів, утворенню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повітроносних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тканин і ін. Насіння деяких рослин проростає під шаром води.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59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811BA2-13E0-3038-0934-B74686E7E3E3}"/>
              </a:ext>
            </a:extLst>
          </p:cNvPr>
          <p:cNvSpPr txBox="1"/>
          <p:nvPr/>
        </p:nvSpPr>
        <p:spPr>
          <a:xfrm>
            <a:off x="102636" y="504370"/>
            <a:ext cx="894105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Вміст СО2.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Вміст СО2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повітрі (0,03 %) недостатній для оптимального фотосинтезу, а отже, і росту. Однак надлишок СО2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повітрі, знижуючи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клітинних стінок, індукує короткочасний ріст тканин, що поряд із затіненням може бути причиною витягування нижніх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міжвузлів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хлібних злаків у загущених посівах та їхнього полягання. При зберіганні плодів і овочів висока концентрація СО2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газовому середовищі поліпшує їх лежкість, тому що інгібує ріст і інші фізіологічні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процеси рослин. Корені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 у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добре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аерованому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ґрунті довгі,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світлозабарвлені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численними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кореневими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волосками.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 нестачі кисню корені коротшають, товщають, темніють, кореневих волосків утворюється мало.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632EDA0F-EB36-8D00-AA3B-CCF8D5BB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94" y="727788"/>
            <a:ext cx="2796771" cy="525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09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32D956-845A-BDB2-26C1-73E8CF7529A7}"/>
              </a:ext>
            </a:extLst>
          </p:cNvPr>
          <p:cNvSpPr txBox="1"/>
          <p:nvPr/>
        </p:nvSpPr>
        <p:spPr>
          <a:xfrm>
            <a:off x="0" y="204944"/>
            <a:ext cx="9308724" cy="386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Мінеральне</a:t>
            </a:r>
            <a:r>
              <a:rPr lang="ru-UA" sz="2400" b="1" kern="100" spc="-5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endParaRPr lang="ru-UA" sz="2400" b="1" kern="100" dirty="0">
              <a:solidFill>
                <a:srgbClr val="FFC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Нормальний ріст можливий лише при достатньому збалансованому постачанні рослини необхідними елементами мінерального живлення. Однак високий рівень мінерального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(особливо азотного) живлення призводить до росту вегетативних органів на шкоду генеративним, що корисно при вирощуванні багаторічних трав на корм і зелених овочевих рослин, однак знижує врожай насіння та його якість.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711C012D-7DD7-10F6-CB54-8942743E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96" y="914214"/>
            <a:ext cx="2675732" cy="502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Живлення рослин">
            <a:extLst>
              <a:ext uri="{FF2B5EF4-FFF2-40B4-BE49-F238E27FC236}">
                <a16:creationId xmlns:a16="http://schemas.microsoft.com/office/drawing/2014/main" id="{06B20436-0AB2-45FB-3564-E479B7FF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3" y="3974423"/>
            <a:ext cx="4750198" cy="27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інеральне живлення соняшника. Мікроелементи B Mn Cu Zn Mo -Поради агроному">
            <a:extLst>
              <a:ext uri="{FF2B5EF4-FFF2-40B4-BE49-F238E27FC236}">
                <a16:creationId xmlns:a16="http://schemas.microsoft.com/office/drawing/2014/main" id="{415196A9-3C6E-630F-8213-4B8535E7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07" y="3745340"/>
            <a:ext cx="3017595" cy="30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0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30907-E8A7-5603-5A87-11F8670C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90" y="5984621"/>
            <a:ext cx="1802190" cy="87336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7D86C6-9AE7-129A-2D45-0F09515C624D}"/>
              </a:ext>
            </a:extLst>
          </p:cNvPr>
          <p:cNvSpPr/>
          <p:nvPr/>
        </p:nvSpPr>
        <p:spPr>
          <a:xfrm>
            <a:off x="1729421" y="1903149"/>
            <a:ext cx="61193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Дякую за увагу</a:t>
            </a:r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FF1189-6786-C249-5EE1-1888329515A2}"/>
              </a:ext>
            </a:extLst>
          </p:cNvPr>
          <p:cNvSpPr/>
          <p:nvPr/>
        </p:nvSpPr>
        <p:spPr>
          <a:xfrm>
            <a:off x="2207722" y="5934660"/>
            <a:ext cx="8182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Очікую на Ваші запитання</a:t>
            </a:r>
          </a:p>
        </p:txBody>
      </p:sp>
      <p:pic>
        <p:nvPicPr>
          <p:cNvPr id="8" name="Рисунок 7" descr="Изображение выглядит как Человеческое лицо, человек, улыб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396D0AE-0B24-ECDE-292F-4D6EF220B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30" y="342752"/>
            <a:ext cx="4453541" cy="5566927"/>
          </a:xfrm>
          <a:prstGeom prst="rect">
            <a:avLst/>
          </a:prstGeom>
        </p:spPr>
      </p:pic>
      <p:pic>
        <p:nvPicPr>
          <p:cNvPr id="26626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6432BB15-381A-09E1-49D6-AAAD66E7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62" y="1523612"/>
            <a:ext cx="253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7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2E2E7-3D79-3796-A610-4B9623E406F8}"/>
              </a:ext>
            </a:extLst>
          </p:cNvPr>
          <p:cNvSpPr txBox="1"/>
          <p:nvPr/>
        </p:nvSpPr>
        <p:spPr>
          <a:xfrm>
            <a:off x="3816221" y="0"/>
            <a:ext cx="8222601" cy="401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Дія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світла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на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рослину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підрозділяється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на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фотосинтетичну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регуляторно-фотоморфогенетичну</a:t>
            </a:r>
            <a:r>
              <a:rPr lang="ru-UA" sz="2400" b="1" kern="10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теплову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Стосовно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інтенсивності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освітлення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рослини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поділяються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на </a:t>
            </a:r>
            <a:r>
              <a:rPr lang="ru-UA" sz="2400" b="1" kern="10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світлолюбні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ru-UA" sz="2400" b="1" kern="100" spc="-10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тіньовитривалі</a:t>
            </a:r>
            <a:r>
              <a:rPr lang="ru-UA" sz="2400" b="1" kern="100" spc="-10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solidFill>
                <a:srgbClr val="FFC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Світло обумовлює багато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фотобіологічних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явищ: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фотоперіодизм,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фотоморфогенез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фототаксиси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фототропізми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фотонастії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тощо. Найбільш активно регулюють ріст червоні і синьо- фіолетові промені.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5847653A-2531-2704-2196-2926BA95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45" y="3361034"/>
            <a:ext cx="1833276" cy="34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anolux - искусственное солнце для растений">
            <a:extLst>
              <a:ext uri="{FF2B5EF4-FFF2-40B4-BE49-F238E27FC236}">
                <a16:creationId xmlns:a16="http://schemas.microsoft.com/office/drawing/2014/main" id="{4EDBD175-E6AD-CC0B-AC78-1F934799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70" y="3936448"/>
            <a:ext cx="3300142" cy="27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овжини хвиль світла і їх вплив на фотосинтез.. Статті компанії  «интернет-магазин &quot;Led-Svitlo&quot;»">
            <a:extLst>
              <a:ext uri="{FF2B5EF4-FFF2-40B4-BE49-F238E27FC236}">
                <a16:creationId xmlns:a16="http://schemas.microsoft.com/office/drawing/2014/main" id="{3DD948D3-5971-8A7B-C159-93C748D7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42" y="3914562"/>
            <a:ext cx="5100346" cy="28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Факты о Солнце. Новый год - ещё один оборот | Новини">
            <a:extLst>
              <a:ext uri="{FF2B5EF4-FFF2-40B4-BE49-F238E27FC236}">
                <a16:creationId xmlns:a16="http://schemas.microsoft.com/office/drawing/2014/main" id="{3043792C-6D26-F3EB-F1C4-1F1119A4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" y="500689"/>
            <a:ext cx="3764860" cy="235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9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A28B8D-8B42-9E2B-2733-63AA7E560748}"/>
              </a:ext>
            </a:extLst>
          </p:cNvPr>
          <p:cNvSpPr txBox="1"/>
          <p:nvPr/>
        </p:nvSpPr>
        <p:spPr>
          <a:xfrm>
            <a:off x="93307" y="797510"/>
            <a:ext cx="98251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Фотоморфогенез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це залежні від світла процеси росту і диференціювання рослин, що визначають його форму і структуру. У ході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фотоморфогенезу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рослина здобуває оптимальну форму для поглинання світла в конкретних умовах росту. Так, на інтенсивному світлі</a:t>
            </a:r>
            <a:r>
              <a:rPr lang="uk-UA" sz="2400" b="1" spc="1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ріст</a:t>
            </a:r>
            <a:r>
              <a:rPr lang="uk-UA" sz="2400" b="1" spc="19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стебла</a:t>
            </a:r>
            <a:r>
              <a:rPr lang="uk-UA" sz="2400" b="1" spc="2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зменшується.</a:t>
            </a:r>
            <a:r>
              <a:rPr lang="uk-UA" sz="2400" b="1" spc="20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2400" b="1" spc="18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тіні</a:t>
            </a:r>
            <a:r>
              <a:rPr lang="uk-UA" sz="2400" b="1" spc="1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листки</a:t>
            </a:r>
            <a:r>
              <a:rPr lang="uk-UA" sz="2400" b="1" spc="18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виростають</a:t>
            </a:r>
            <a:r>
              <a:rPr lang="uk-UA" sz="2400" b="1" spc="19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крупніші,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ніж на світлі, що доводить гальмуючий вплив світла на ріст. У рослинах виявлено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дві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пігментні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системи фоторецепторів – </a:t>
            </a:r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фітохром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що поглинає червоне світло, і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криптохром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що поглинає синє світло,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 участю яких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індукуються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реакції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фотоморфогенезу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Ці пігменти поглинають незначну частину падаючого сонячного випромінювання, що використовується для переключення метаболічних шляхів.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E9A4E321-1AF8-E120-733F-3A722298E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211" y="1804390"/>
            <a:ext cx="2224018" cy="41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2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0FBB72-40AA-DBB8-534D-E945BBB3B353}"/>
              </a:ext>
            </a:extLst>
          </p:cNvPr>
          <p:cNvSpPr txBox="1"/>
          <p:nvPr/>
        </p:nvSpPr>
        <p:spPr>
          <a:xfrm>
            <a:off x="2258009" y="655118"/>
            <a:ext cx="976915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Фотоморфогенетичний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вплив червоного світла на рослину здійснюється через фітохром. </a:t>
            </a:r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Фітохром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хромопротеїд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що має синьо-зелене забарвлення.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Фітохром існує в рослинах у двох формах (Ф600 і Ф730), які можуть переходити одна в іншу, змінюючи свою фізіологічну активність. При опроміненні червоним світлом (ЧС – 660 нм)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фітохром Ф660 (чи ФЧ) переходить у форму Ф730 (чи ФДК). Трансформація приводить до оборотних змін конфігурації хромофора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 поверхні білка. Форма Ф730 фізіологічно активна, контролює багато реакцій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морфогенетичні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процеси в ростучій рослині, темпи метаболізму, активність ферментів, ростові рухи, швидкість росту і диференціацію тощо.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9A769B0B-4100-57F8-22D9-977973FF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9" y="2146041"/>
            <a:ext cx="2447394" cy="460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4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8A337A-C42A-C463-31B1-14654F537ACA}"/>
              </a:ext>
            </a:extLst>
          </p:cNvPr>
          <p:cNvSpPr txBox="1"/>
          <p:nvPr/>
        </p:nvSpPr>
        <p:spPr>
          <a:xfrm>
            <a:off x="195943" y="505122"/>
            <a:ext cx="11597951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Фітохром виявлений у клітин всіх органів, хоча його більше у меристематичних тканинах. У клітинах</a:t>
            </a:r>
            <a:r>
              <a:rPr lang="uk-UA" sz="22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фітохром, мабуть, зв’язаний із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плазмалемою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іншими мембранами. Фітохром бере участь у регуляції багатьох сторін життєдіяльності рослин: проростанні світлочутливого насіння, відкритті гачка і подовженні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гіпокотилю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проростків, розгортанні сім’ядоль, диференціації епідермісу й продихів, диференціації тканин і органів, орієнтації в клітині хлоропластів, синтезі антоціану і хлорофілу. Червоне світло гальмує поділ і сприяє подовженню клітин, рослини витягаються, стають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тонкостебловими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(густий ліс, загущений посів). Згадаємо, що на червоному світлі як первинні продукти фотосинтезу утворюються переважно вуглеводи, а на синьому – амінокислоти. Фітохром визначає фотоперіодичну реакцію рослин, регулює початок цвітіння, опадання листя, старіння і перехід у стан спокою. У теплицях червоне світло сприяє утворенню коренеплодів у редьки, потовщенню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стеблеплодів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кольрабі. Фітохром бере участь у регуляції метаболізму фітогормонів у різних органах </a:t>
            </a:r>
            <a:r>
              <a:rPr lang="uk-UA" sz="22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рослини.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1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00BCE0-373C-B1E1-A507-30E710002876}"/>
              </a:ext>
            </a:extLst>
          </p:cNvPr>
          <p:cNvSpPr txBox="1"/>
          <p:nvPr/>
        </p:nvSpPr>
        <p:spPr>
          <a:xfrm>
            <a:off x="102637" y="612844"/>
            <a:ext cx="88570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Вплив синього світла на ріст рослин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Синє світло також регулює багато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фотоморфогенетичних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метаболічних реакцій рослин. Фоторецепторами синього світла вважаються флавіни і каротиноїди. 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Криптохром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</a:t>
            </a:r>
            <a:r>
              <a:rPr lang="uk-UA" sz="2400" b="1" spc="-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жовтий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пігмент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рибофлавін, що</a:t>
            </a:r>
            <a:r>
              <a:rPr lang="uk-UA" sz="24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рецептує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синє – ближнє ультрафіолетове світло, присутній у всіх рослин. Рецептори зазнають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редокс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-перетворення, швидко передаючи електрони іншим акцепторам. Фототропізм рослин визначається рецепторним комплексом стеблового апекса, що включає, очевидно,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криптохром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каротиноїди. Рецептори синього світла є у клітинах усіх тканин, локалізовані в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плазмалемі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й в інших мембранах.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Физиология растения | Суперсилы Вики | Fandom">
            <a:extLst>
              <a:ext uri="{FF2B5EF4-FFF2-40B4-BE49-F238E27FC236}">
                <a16:creationId xmlns:a16="http://schemas.microsoft.com/office/drawing/2014/main" id="{6C0FA4AC-B3C7-733E-A3B4-425DDAD7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577" y="998376"/>
            <a:ext cx="2710479" cy="50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4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55640D-52EC-C06B-4A6C-6BE4590391BC}"/>
              </a:ext>
            </a:extLst>
          </p:cNvPr>
          <p:cNvSpPr txBox="1"/>
          <p:nvPr/>
        </p:nvSpPr>
        <p:spPr>
          <a:xfrm>
            <a:off x="217714" y="243512"/>
            <a:ext cx="1175657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Сині і фіолетові промені стимулюють поділ, але затримують розтягання клітин. З цієї причини рослини високогірних альпійських луків зазвичай низькорослі, часто розеткові. Синє світло викликає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фототропічний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вигин проростка й інших осьових органів рослин шляхом індукції латерального транспорту ауксину. Рослини при нестачі синього кольору витягаються, вилягають. Це явище має місце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загущених посівах і посадках, у теплицях, скло яких затримує сині і синьо-фіолетові промені. Додаткове освітлення синім світлом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дозволяє в теплицях одержати високий урожай листя салату, коренеплодів редиски. Синє світло впливає також на багато інших процесів: пригнічує проростання насіння, відкривання продихів, рух цитоплазми і хлоропластів, розвиток листка й ін. Ультрафіолетові промені звичайно затримують ріст, однак у невеликих дозах можуть стимулювати його. Жорстке ультрафіолетове світло (коротше 300 нм) має мутагенну і часом навіть летальну дію, що актуально у зв’язку з потоншенням озонового шару Землі.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7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BEA985-C06C-447D-5498-0F54A8679CEC}"/>
              </a:ext>
            </a:extLst>
          </p:cNvPr>
          <p:cNvSpPr txBox="1"/>
          <p:nvPr/>
        </p:nvSpPr>
        <p:spPr>
          <a:xfrm>
            <a:off x="236375" y="721896"/>
            <a:ext cx="1171924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 освітлення рослини залежать її перехід до цвітіння та плодоутворення. Однак головним є не інтенсивність освітлення, а тривалість періодів дня і ночі.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Реакція рослинних організмів на добовий ритм освітлення,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тобто тривалості дня і ночі, що виражається зміною процесів росту і розвитку, називається </a:t>
            </a:r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фотоперіодизмом.</a:t>
            </a:r>
            <a:endParaRPr lang="ru-UA" sz="24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Фотоперіодизм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це здатність рослин переходити до цвітіння тільки при певному співвідношенні довжини темного і світлого періоду доби.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Фотоперіодизм являє собою пристосувальну реакцію, що дозволяє рослинам зацвітати в певний сприятливий період. Як правило,</a:t>
            </a:r>
            <a:r>
              <a:rPr lang="uk-UA" sz="2400" b="1" spc="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довгоденні</a:t>
            </a:r>
            <a:r>
              <a:rPr lang="uk-UA" sz="2400" b="1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рослини</a:t>
            </a:r>
            <a:r>
              <a:rPr lang="uk-UA" sz="2400" b="1" spc="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північні,</a:t>
            </a:r>
            <a:r>
              <a:rPr lang="uk-UA" sz="2400" b="1" spc="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</a:t>
            </a:r>
            <a:r>
              <a:rPr lang="uk-UA" sz="2400" b="1" spc="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короткоденні</a:t>
            </a:r>
            <a:r>
              <a:rPr lang="uk-UA" sz="2400" b="1" spc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2400" b="1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південні.</a:t>
            </a:r>
            <a:r>
              <a:rPr lang="uk-UA" sz="2400" b="1" spc="8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короткоденних</a:t>
            </a:r>
            <a:r>
              <a:rPr lang="uk-UA" sz="24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більш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сприятливі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підвищені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нічні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температури, тоді як для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довгоденним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знижені.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3922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2741</Words>
  <Application>Microsoft Office PowerPoint</Application>
  <PresentationFormat>Широкоэкранный</PresentationFormat>
  <Paragraphs>66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Bookman Old Style</vt:lpstr>
      <vt:lpstr>Gill Sans MT</vt:lpstr>
      <vt:lpstr>Goudy Old Style</vt:lpstr>
      <vt:lpstr>Times New Roman</vt:lpstr>
      <vt:lpstr>ClassicFrameVTI</vt:lpstr>
      <vt:lpstr>Фізіологія рослин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рослин</dc:title>
  <dc:creator>Olena Boika</dc:creator>
  <cp:lastModifiedBy>Olena Boika</cp:lastModifiedBy>
  <cp:revision>14</cp:revision>
  <dcterms:created xsi:type="dcterms:W3CDTF">2024-01-29T14:08:06Z</dcterms:created>
  <dcterms:modified xsi:type="dcterms:W3CDTF">2024-04-14T18:05:02Z</dcterms:modified>
</cp:coreProperties>
</file>