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57" r:id="rId5"/>
    <p:sldId id="258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60" r:id="rId14"/>
    <p:sldId id="270" r:id="rId15"/>
    <p:sldId id="261" r:id="rId16"/>
    <p:sldId id="26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63" r:id="rId29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336">
          <p15:clr>
            <a:srgbClr val="A4A3A4"/>
          </p15:clr>
        </p15:guide>
        <p15:guide id="5" orient="horz" pos="1920">
          <p15:clr>
            <a:srgbClr val="A4A3A4"/>
          </p15:clr>
        </p15:guide>
        <p15:guide id="6" orient="horz" pos="3984">
          <p15:clr>
            <a:srgbClr val="A4A3A4"/>
          </p15:clr>
        </p15:guide>
        <p15:guide id="7" orient="horz" pos="1152">
          <p15:clr>
            <a:srgbClr val="A4A3A4"/>
          </p15:clr>
        </p15:guide>
        <p15:guide id="8" pos="3839">
          <p15:clr>
            <a:srgbClr val="A4A3A4"/>
          </p15:clr>
        </p15:guide>
        <p15:guide id="9" pos="671">
          <p15:clr>
            <a:srgbClr val="A4A3A4"/>
          </p15:clr>
        </p15:guide>
        <p15:guide id="10" pos="7007">
          <p15:clr>
            <a:srgbClr val="A4A3A4"/>
          </p15:clr>
        </p15:guide>
        <p15:guide id="11" pos="6143">
          <p15:clr>
            <a:srgbClr val="A4A3A4"/>
          </p15:clr>
        </p15:guide>
        <p15:guide id="12" pos="3263">
          <p15:clr>
            <a:srgbClr val="A4A3A4"/>
          </p15:clr>
        </p15:guide>
        <p15:guide id="13" pos="7391">
          <p15:clr>
            <a:srgbClr val="A4A3A4"/>
          </p15:clr>
        </p15:guide>
        <p15:guide id="14" pos="36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470" autoAdjust="0"/>
  </p:normalViewPr>
  <p:slideViewPr>
    <p:cSldViewPr showGuides="1">
      <p:cViewPr varScale="1">
        <p:scale>
          <a:sx n="70" d="100"/>
          <a:sy n="70" d="100"/>
        </p:scale>
        <p:origin x="536" y="56"/>
      </p:cViewPr>
      <p:guideLst>
        <p:guide orient="horz" pos="2160"/>
        <p:guide orient="horz" pos="1008"/>
        <p:guide orient="horz" pos="3792"/>
        <p:guide orient="horz" pos="336"/>
        <p:guide orient="horz" pos="1920"/>
        <p:guide orient="horz" pos="3984"/>
        <p:guide orient="horz" pos="1152"/>
        <p:guide pos="3839"/>
        <p:guide pos="671"/>
        <p:guide pos="7007"/>
        <p:guide pos="6143"/>
        <p:guide pos="3263"/>
        <p:guide pos="7391"/>
        <p:guide pos="36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359215F-A780-46AA-9ECE-5E3415E21A0F}" type="datetime1">
              <a:rPr lang="ru-RU" smtClean="0"/>
              <a:t>23.09.2020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52B5AE9-EF18-4BD2-BEA8-A187E00F080A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BB98AFB-CB0D-4DFE-87B9-B4B0D0DE73C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401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318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54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205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6311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BB98AFB-CB0D-4DFE-87B9-B4B0D0DE73CD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93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5214" y="533400"/>
            <a:ext cx="5029200" cy="2514601"/>
          </a:xfrm>
        </p:spPr>
        <p:txBody>
          <a:bodyPr rtlCol="0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5212" y="3403600"/>
            <a:ext cx="5029201" cy="1397000"/>
          </a:xfrm>
        </p:spPr>
        <p:txBody>
          <a:bodyPr rtlCol="0">
            <a:normAutofit/>
          </a:bodyPr>
          <a:lstStyle>
            <a:lvl1pPr marL="0" indent="0" algn="l"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065213" y="6432551"/>
            <a:ext cx="5653087" cy="273049"/>
          </a:xfrm>
        </p:spPr>
        <p:txBody>
          <a:bodyPr rtlCol="0"/>
          <a:lstStyle>
            <a:lvl1pPr>
              <a:defRPr>
                <a:effectLst/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>
          <a:xfrm>
            <a:off x="6932612" y="6432551"/>
            <a:ext cx="1371600" cy="273049"/>
          </a:xfrm>
        </p:spPr>
        <p:txBody>
          <a:bodyPr rtlCol="0"/>
          <a:lstStyle/>
          <a:p>
            <a:pPr rtl="0"/>
            <a:fld id="{C3F28CFA-1F4F-49FC-A194-A02DE2BBEB31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32812" y="6432551"/>
            <a:ext cx="1219201" cy="273049"/>
          </a:xfrm>
        </p:spPr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0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B4A544-D0C4-45DC-A0D8-D610886771A3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4147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880653-C5DC-4AB4-BB4B-BBA182DFA49B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35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3DB544-3ABF-4C3C-9834-89D2505D2F95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06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4" y="533400"/>
            <a:ext cx="8686800" cy="2286000"/>
          </a:xfrm>
        </p:spPr>
        <p:txBody>
          <a:bodyPr rtlCol="0" anchor="b">
            <a:normAutofit/>
          </a:bodyPr>
          <a:lstStyle>
            <a:lvl1pPr algn="l">
              <a:defRPr sz="5400" b="1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3124200"/>
            <a:ext cx="8686800" cy="13716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86979-C828-42D4-82EF-CACA504FF063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2563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64598" y="1828800"/>
            <a:ext cx="4251960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A6B4E9-B51E-4818-B60A-E1761D5B5A50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40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1" y="533400"/>
            <a:ext cx="8686802" cy="10668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521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0053" y="1828799"/>
            <a:ext cx="4251960" cy="685801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00053" y="2590800"/>
            <a:ext cx="4251960" cy="3429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F318B6-E8E0-4168-8D5C-123542E2155B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015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415BC7-69F3-46B8-ADA5-7DF3AACDD8B0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7030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8318A-8E0B-4A88-9269-7A86C5BD0E58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882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5813" y="533400"/>
            <a:ext cx="58674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E344C9-0B6B-4F52-B63C-096C733A73E1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AEAE4A8-A6E5-453E-B946-FB774B73F48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008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3" y="533400"/>
            <a:ext cx="4114800" cy="1524000"/>
          </a:xfrm>
        </p:spPr>
        <p:txBody>
          <a:bodyPr rtlCol="0" anchor="b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865812" y="533400"/>
            <a:ext cx="5780173" cy="5791200"/>
          </a:xfrm>
          <a:ln w="50800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65213" y="2209800"/>
            <a:ext cx="4114800" cy="38100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728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65212" y="5334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2" y="1828800"/>
            <a:ext cx="8686801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065213" y="6155267"/>
            <a:ext cx="5653087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6932612" y="6155267"/>
            <a:ext cx="13716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EC021FF-AB57-4586-84F8-E7B58F4C688D}" type="datetime1">
              <a:rPr lang="ru-RU" noProof="0" smtClean="0"/>
              <a:t>23.09.2020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32812" y="6155267"/>
            <a:ext cx="12192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AEAE4A8-A6E5-453E-B946-FB774B73F48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276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65000"/>
            <a:lumOff val="35000"/>
          </a:schemeClr>
        </a:buClr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65214" y="533401"/>
            <a:ext cx="7117430" cy="1455440"/>
          </a:xfrm>
        </p:spPr>
        <p:txBody>
          <a:bodyPr rtlCol="0"/>
          <a:lstStyle/>
          <a:p>
            <a:r>
              <a:rPr lang="ru-RU" dirty="0"/>
              <a:t>ТЕМА 1. МУЗЕЄЗНАВСТВО ЯК НАУКОВА ДИСЦИПЛІНА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>
          <a:xfrm>
            <a:off x="1065212" y="2492896"/>
            <a:ext cx="6613376" cy="2880320"/>
          </a:xfrm>
        </p:spPr>
        <p:txBody>
          <a:bodyPr rtlCol="0">
            <a:normAutofit fontScale="92500" lnSpcReduction="10000"/>
          </a:bodyPr>
          <a:lstStyle/>
          <a:p>
            <a:r>
              <a:rPr lang="ru-RU" dirty="0" smtClean="0"/>
              <a:t>1.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/>
              <a:t>поняття</a:t>
            </a:r>
            <a:r>
              <a:rPr lang="ru-RU" dirty="0"/>
              <a:t> </a:t>
            </a:r>
            <a:r>
              <a:rPr lang="ru-RU" dirty="0" err="1"/>
              <a:t>музеєзнавство</a:t>
            </a:r>
            <a:r>
              <a:rPr lang="ru-RU" dirty="0"/>
              <a:t>. </a:t>
            </a:r>
            <a:r>
              <a:rPr lang="ru-RU" dirty="0" err="1"/>
              <a:t>Об'єкт</a:t>
            </a:r>
            <a:r>
              <a:rPr lang="ru-RU" dirty="0"/>
              <a:t> і предмет </a:t>
            </a:r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музеєзнавства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.  </a:t>
            </a:r>
            <a:endParaRPr lang="ru-RU" dirty="0" smtClean="0"/>
          </a:p>
          <a:p>
            <a:pPr marL="457200" indent="-457200">
              <a:buAutoNum type="arabicPeriod"/>
            </a:pPr>
            <a:endParaRPr lang="ru-RU" dirty="0"/>
          </a:p>
          <a:p>
            <a:r>
              <a:rPr lang="ru-RU" dirty="0"/>
              <a:t>2. </a:t>
            </a:r>
            <a:r>
              <a:rPr lang="ru-RU" dirty="0" err="1"/>
              <a:t>Основна</a:t>
            </a:r>
            <a:r>
              <a:rPr lang="ru-RU" dirty="0"/>
              <a:t> </a:t>
            </a:r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. Структура </a:t>
            </a:r>
            <a:r>
              <a:rPr lang="ru-RU" dirty="0" err="1"/>
              <a:t>краєзнавчого</a:t>
            </a:r>
            <a:r>
              <a:rPr lang="ru-RU" dirty="0"/>
              <a:t> музею.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3. </a:t>
            </a:r>
            <a:r>
              <a:rPr lang="ru-RU" dirty="0" err="1"/>
              <a:t>Законодавство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про </a:t>
            </a:r>
            <a:r>
              <a:rPr lang="ru-RU" dirty="0" err="1"/>
              <a:t>музеї</a:t>
            </a:r>
            <a:r>
              <a:rPr lang="ru-RU" dirty="0"/>
              <a:t> та </a:t>
            </a:r>
            <a:r>
              <a:rPr lang="ru-RU" dirty="0" err="1"/>
              <a:t>музейну</a:t>
            </a:r>
            <a:r>
              <a:rPr lang="ru-RU" dirty="0"/>
              <a:t> справу. </a:t>
            </a: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1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-31960"/>
            <a:ext cx="11521280" cy="102339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2800" dirty="0" smtClean="0"/>
              <a:t>У </a:t>
            </a:r>
            <a:r>
              <a:rPr lang="ru-RU" sz="2800" dirty="0" err="1"/>
              <a:t>Законі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«Про </a:t>
            </a:r>
            <a:r>
              <a:rPr lang="ru-RU" sz="2800" dirty="0" err="1"/>
              <a:t>музеї</a:t>
            </a:r>
            <a:r>
              <a:rPr lang="ru-RU" sz="2800" dirty="0"/>
              <a:t> та </a:t>
            </a:r>
            <a:r>
              <a:rPr lang="ru-RU" sz="2800" dirty="0" err="1"/>
              <a:t>музейну</a:t>
            </a:r>
            <a:r>
              <a:rPr lang="ru-RU" sz="2800" dirty="0"/>
              <a:t> справу» </a:t>
            </a:r>
            <a:r>
              <a:rPr lang="ru-RU" sz="2800" dirty="0" err="1"/>
              <a:t>від</a:t>
            </a:r>
            <a:r>
              <a:rPr lang="ru-RU" sz="2800" dirty="0"/>
              <a:t> 29 </a:t>
            </a:r>
            <a:r>
              <a:rPr lang="ru-RU" sz="2800" dirty="0" err="1"/>
              <a:t>червня</a:t>
            </a:r>
            <a:r>
              <a:rPr lang="ru-RU" sz="2800" dirty="0"/>
              <a:t> 1995 </a:t>
            </a:r>
            <a:r>
              <a:rPr lang="en-US" sz="2800" dirty="0"/>
              <a:t>p. № 249/95-</a:t>
            </a:r>
            <a:r>
              <a:rPr lang="ru-RU" sz="2800" dirty="0"/>
              <a:t>ВР, ст. 5 </a:t>
            </a:r>
            <a:r>
              <a:rPr lang="ru-RU" sz="2800" dirty="0" err="1" smtClean="0"/>
              <a:t>визначається</a:t>
            </a:r>
            <a:r>
              <a:rPr lang="ru-RU" sz="2800" dirty="0" smtClean="0"/>
              <a:t> </a:t>
            </a:r>
            <a:r>
              <a:rPr lang="ru-RU" sz="2800" dirty="0" err="1"/>
              <a:t>така</a:t>
            </a:r>
            <a:r>
              <a:rPr lang="ru-RU" sz="2800" dirty="0"/>
              <a:t> </a:t>
            </a:r>
            <a:r>
              <a:rPr lang="ru-RU" sz="2800" dirty="0" err="1"/>
              <a:t>класифікація</a:t>
            </a:r>
            <a:r>
              <a:rPr lang="ru-RU" sz="2800" dirty="0"/>
              <a:t> </a:t>
            </a:r>
            <a:r>
              <a:rPr lang="ru-RU" sz="2800" dirty="0" err="1"/>
              <a:t>музеїв</a:t>
            </a:r>
            <a:r>
              <a:rPr lang="ru-RU" sz="2800" dirty="0"/>
              <a:t> </a:t>
            </a:r>
            <a:r>
              <a:rPr lang="ru-RU" sz="2800" u="sng" dirty="0"/>
              <a:t>за видами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9876" y="1025736"/>
            <a:ext cx="9687219" cy="548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533400"/>
            <a:ext cx="10513168" cy="663352"/>
          </a:xfrm>
        </p:spPr>
        <p:txBody>
          <a:bodyPr/>
          <a:lstStyle/>
          <a:p>
            <a:r>
              <a:rPr lang="ru-RU" dirty="0" smtClean="0"/>
              <a:t>За формою </a:t>
            </a:r>
            <a:r>
              <a:rPr lang="ru-RU" dirty="0" err="1" smtClean="0"/>
              <a:t>власності</a:t>
            </a:r>
            <a:r>
              <a:rPr lang="ru-RU" dirty="0" smtClean="0"/>
              <a:t> </a:t>
            </a:r>
            <a:r>
              <a:rPr lang="ru-RU" dirty="0" err="1" smtClean="0"/>
              <a:t>музеї</a:t>
            </a:r>
            <a:r>
              <a:rPr lang="ru-RU" dirty="0" smtClean="0"/>
              <a:t> </a:t>
            </a:r>
            <a:r>
              <a:rPr lang="ru-RU" dirty="0" err="1"/>
              <a:t>можуть</a:t>
            </a:r>
            <a:r>
              <a:rPr lang="ru-RU" dirty="0"/>
              <a:t> бути: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1828800"/>
            <a:ext cx="9061648" cy="4191000"/>
          </a:xfrm>
        </p:spPr>
        <p:txBody>
          <a:bodyPr>
            <a:normAutofit/>
          </a:bodyPr>
          <a:lstStyle/>
          <a:p>
            <a:r>
              <a:rPr lang="ru-RU" sz="3200" b="1" i="1" dirty="0" err="1" smtClean="0"/>
              <a:t>державні</a:t>
            </a:r>
            <a:r>
              <a:rPr lang="ru-RU" sz="3200" b="1" i="1" dirty="0" smtClean="0"/>
              <a:t> </a:t>
            </a:r>
            <a:r>
              <a:rPr lang="ru-RU" sz="3200" dirty="0"/>
              <a:t>– </a:t>
            </a:r>
            <a:r>
              <a:rPr lang="ru-RU" sz="3200" dirty="0" err="1"/>
              <a:t>засновниками</a:t>
            </a:r>
            <a:r>
              <a:rPr lang="ru-RU" sz="3200" dirty="0"/>
              <a:t> </a:t>
            </a:r>
            <a:r>
              <a:rPr lang="ru-RU" sz="3200" dirty="0" err="1"/>
              <a:t>яких</a:t>
            </a:r>
            <a:r>
              <a:rPr lang="ru-RU" sz="3200" dirty="0"/>
              <a:t> є </a:t>
            </a:r>
            <a:r>
              <a:rPr lang="ru-RU" sz="3200" dirty="0" err="1"/>
              <a:t>центральні</a:t>
            </a:r>
            <a:r>
              <a:rPr lang="ru-RU" sz="3200" dirty="0"/>
              <a:t> </a:t>
            </a:r>
            <a:r>
              <a:rPr lang="ru-RU" sz="3200" dirty="0" err="1"/>
              <a:t>органи</a:t>
            </a:r>
            <a:r>
              <a:rPr lang="ru-RU" sz="3200" dirty="0"/>
              <a:t> </a:t>
            </a:r>
            <a:r>
              <a:rPr lang="ru-RU" sz="3200" dirty="0" err="1"/>
              <a:t>виконавчої</a:t>
            </a:r>
            <a:r>
              <a:rPr lang="ru-RU" sz="3200" dirty="0"/>
              <a:t> </a:t>
            </a:r>
            <a:r>
              <a:rPr lang="ru-RU" sz="3200" dirty="0" err="1"/>
              <a:t>державної</a:t>
            </a:r>
            <a:r>
              <a:rPr lang="ru-RU" sz="3200" dirty="0"/>
              <a:t> </a:t>
            </a:r>
            <a:r>
              <a:rPr lang="ru-RU" sz="3200" dirty="0" err="1"/>
              <a:t>влади</a:t>
            </a:r>
            <a:r>
              <a:rPr lang="ru-RU" sz="3200" dirty="0"/>
              <a:t>; </a:t>
            </a:r>
            <a:endParaRPr lang="ru-RU" sz="3200" dirty="0" smtClean="0"/>
          </a:p>
          <a:p>
            <a:r>
              <a:rPr lang="ru-RU" sz="3200" b="1" i="1" dirty="0" err="1" smtClean="0"/>
              <a:t>місцеві</a:t>
            </a:r>
            <a:r>
              <a:rPr lang="ru-RU" sz="3200" dirty="0" smtClean="0"/>
              <a:t> </a:t>
            </a:r>
            <a:r>
              <a:rPr lang="ru-RU" sz="3200" dirty="0"/>
              <a:t>– </a:t>
            </a:r>
            <a:r>
              <a:rPr lang="ru-RU" sz="3200" dirty="0" err="1"/>
              <a:t>засновниками</a:t>
            </a:r>
            <a:r>
              <a:rPr lang="ru-RU" sz="3200" dirty="0"/>
              <a:t> </a:t>
            </a:r>
            <a:r>
              <a:rPr lang="ru-RU" sz="3200" dirty="0" err="1"/>
              <a:t>яких</a:t>
            </a:r>
            <a:r>
              <a:rPr lang="ru-RU" sz="3200" dirty="0"/>
              <a:t> є </a:t>
            </a:r>
            <a:r>
              <a:rPr lang="ru-RU" sz="3200" dirty="0" err="1"/>
              <a:t>відповідні</a:t>
            </a:r>
            <a:r>
              <a:rPr lang="ru-RU" sz="3200" dirty="0"/>
              <a:t> </a:t>
            </a:r>
            <a:r>
              <a:rPr lang="ru-RU" sz="3200" dirty="0" err="1"/>
              <a:t>місцеві</a:t>
            </a:r>
            <a:r>
              <a:rPr lang="ru-RU" sz="3200" dirty="0"/>
              <a:t> </a:t>
            </a:r>
            <a:r>
              <a:rPr lang="ru-RU" sz="3200" dirty="0" err="1"/>
              <a:t>органи</a:t>
            </a:r>
            <a:r>
              <a:rPr lang="ru-RU" sz="3200" dirty="0"/>
              <a:t> </a:t>
            </a:r>
            <a:r>
              <a:rPr lang="ru-RU" sz="3200" dirty="0" err="1"/>
              <a:t>державної</a:t>
            </a:r>
            <a:r>
              <a:rPr lang="ru-RU" sz="3200" dirty="0"/>
              <a:t> </a:t>
            </a:r>
            <a:r>
              <a:rPr lang="ru-RU" sz="3200" dirty="0" err="1"/>
              <a:t>виконавчої</a:t>
            </a:r>
            <a:r>
              <a:rPr lang="ru-RU" sz="3200" dirty="0"/>
              <a:t> </a:t>
            </a:r>
            <a:r>
              <a:rPr lang="ru-RU" sz="3200" dirty="0" err="1"/>
              <a:t>влади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органи</a:t>
            </a:r>
            <a:r>
              <a:rPr lang="ru-RU" sz="3200" dirty="0"/>
              <a:t> </a:t>
            </a:r>
            <a:r>
              <a:rPr lang="ru-RU" sz="3200" dirty="0" err="1"/>
              <a:t>місцевого</a:t>
            </a:r>
            <a:r>
              <a:rPr lang="ru-RU" sz="3200" dirty="0"/>
              <a:t> </a:t>
            </a:r>
            <a:r>
              <a:rPr lang="ru-RU" sz="3200" dirty="0" err="1"/>
              <a:t>самоврядування</a:t>
            </a:r>
            <a:r>
              <a:rPr lang="ru-RU" sz="3200" dirty="0"/>
              <a:t>, </a:t>
            </a:r>
            <a:r>
              <a:rPr lang="ru-RU" sz="3200" dirty="0" err="1"/>
              <a:t>підприємства</a:t>
            </a:r>
            <a:r>
              <a:rPr lang="ru-RU" sz="3200" dirty="0"/>
              <a:t>, установи, </a:t>
            </a:r>
            <a:r>
              <a:rPr lang="ru-RU" sz="3200" dirty="0" err="1"/>
              <a:t>організації</a:t>
            </a:r>
            <a:r>
              <a:rPr lang="ru-RU" sz="3200" dirty="0"/>
              <a:t>, </a:t>
            </a:r>
            <a:r>
              <a:rPr lang="ru-RU" sz="3200" dirty="0" err="1"/>
              <a:t>громадяни</a:t>
            </a:r>
            <a:r>
              <a:rPr lang="ru-RU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07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997752" cy="1887488"/>
          </a:xfrm>
        </p:spPr>
        <p:txBody>
          <a:bodyPr rtlCol="0">
            <a:normAutofit/>
          </a:bodyPr>
          <a:lstStyle/>
          <a:p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історичного</a:t>
            </a:r>
            <a:r>
              <a:rPr lang="ru-RU" dirty="0"/>
              <a:t> </a:t>
            </a:r>
            <a:r>
              <a:rPr lang="ru-RU" dirty="0" err="1" smtClean="0"/>
              <a:t>профілю</a:t>
            </a:r>
            <a:r>
              <a:rPr lang="ru-RU" dirty="0" smtClean="0"/>
              <a:t> - </a:t>
            </a:r>
            <a:r>
              <a:rPr lang="ru-RU" dirty="0" err="1" smtClean="0"/>
              <a:t>музеї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збирають</a:t>
            </a:r>
            <a:r>
              <a:rPr lang="ru-RU" dirty="0"/>
              <a:t>, </a:t>
            </a:r>
            <a:r>
              <a:rPr lang="ru-RU" dirty="0" err="1"/>
              <a:t>зберігають</a:t>
            </a:r>
            <a:r>
              <a:rPr lang="ru-RU" dirty="0"/>
              <a:t>, </a:t>
            </a:r>
            <a:r>
              <a:rPr lang="ru-RU" dirty="0" err="1"/>
              <a:t>вивчають</a:t>
            </a:r>
            <a:r>
              <a:rPr lang="ru-RU" dirty="0"/>
              <a:t> і </a:t>
            </a:r>
            <a:r>
              <a:rPr lang="ru-RU" dirty="0" err="1"/>
              <a:t>популяризують</a:t>
            </a:r>
            <a:r>
              <a:rPr lang="ru-RU" dirty="0"/>
              <a:t> </a:t>
            </a:r>
            <a:r>
              <a:rPr lang="ru-RU" dirty="0" err="1"/>
              <a:t>пам'ятки</a:t>
            </a:r>
            <a:r>
              <a:rPr lang="ru-RU" dirty="0"/>
              <a:t> </a:t>
            </a:r>
            <a:r>
              <a:rPr lang="ru-RU" dirty="0" err="1"/>
              <a:t>матеріальної</a:t>
            </a:r>
            <a:r>
              <a:rPr lang="ru-RU" dirty="0"/>
              <a:t> та </a:t>
            </a:r>
            <a:r>
              <a:rPr lang="ru-RU" dirty="0" err="1"/>
              <a:t>духовної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народу.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2852936"/>
            <a:ext cx="9346233" cy="3166864"/>
          </a:xfrm>
        </p:spPr>
        <p:txBody>
          <a:bodyPr rtlCol="0"/>
          <a:lstStyle/>
          <a:p>
            <a:pPr rtl="0"/>
            <a:r>
              <a:rPr lang="uk-UA" dirty="0" smtClean="0"/>
              <a:t>Національний музей України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52" y="2918872"/>
            <a:ext cx="653406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908720"/>
            <a:ext cx="10657184" cy="1210816"/>
          </a:xfrm>
        </p:spPr>
        <p:txBody>
          <a:bodyPr rtlCol="0">
            <a:normAutofit fontScale="90000"/>
          </a:bodyPr>
          <a:lstStyle/>
          <a:p>
            <a:r>
              <a:rPr lang="ru-RU" dirty="0" err="1"/>
              <a:t>Краєзнавчі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збирають</a:t>
            </a:r>
            <a:r>
              <a:rPr lang="ru-RU" dirty="0"/>
              <a:t>, </a:t>
            </a:r>
            <a:r>
              <a:rPr lang="ru-RU" dirty="0" err="1"/>
              <a:t>зберігають</a:t>
            </a:r>
            <a:r>
              <a:rPr lang="ru-RU" dirty="0"/>
              <a:t>, </a:t>
            </a:r>
            <a:r>
              <a:rPr lang="ru-RU" dirty="0" err="1"/>
              <a:t>вивчають</a:t>
            </a:r>
            <a:r>
              <a:rPr lang="ru-RU" dirty="0"/>
              <a:t> і </a:t>
            </a:r>
            <a:r>
              <a:rPr lang="ru-RU" dirty="0" err="1"/>
              <a:t>експонують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розповідають</a:t>
            </a:r>
            <a:r>
              <a:rPr lang="ru-RU" dirty="0"/>
              <a:t> про природу, </a:t>
            </a:r>
            <a:r>
              <a:rPr lang="ru-RU" dirty="0" err="1"/>
              <a:t>економіку</a:t>
            </a:r>
            <a:r>
              <a:rPr lang="ru-RU" dirty="0"/>
              <a:t>, </a:t>
            </a:r>
            <a:r>
              <a:rPr lang="ru-RU" dirty="0" err="1"/>
              <a:t>історію</a:t>
            </a:r>
            <a:r>
              <a:rPr lang="ru-RU" dirty="0"/>
              <a:t> і культуру </a:t>
            </a:r>
            <a:r>
              <a:rPr lang="ru-RU" dirty="0" err="1"/>
              <a:t>певного</a:t>
            </a:r>
            <a:r>
              <a:rPr lang="ru-RU" dirty="0"/>
              <a:t> краю (</a:t>
            </a:r>
            <a:r>
              <a:rPr lang="ru-RU" dirty="0" err="1"/>
              <a:t>області</a:t>
            </a:r>
            <a:r>
              <a:rPr lang="ru-RU" dirty="0"/>
              <a:t>, району, </a:t>
            </a:r>
            <a:r>
              <a:rPr lang="ru-RU" dirty="0" err="1"/>
              <a:t>міста</a:t>
            </a:r>
            <a:r>
              <a:rPr lang="ru-RU" dirty="0"/>
              <a:t>, села).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2492896"/>
            <a:ext cx="8686801" cy="3526904"/>
          </a:xfrm>
        </p:spPr>
        <p:txBody>
          <a:bodyPr rtlCol="0"/>
          <a:lstStyle/>
          <a:p>
            <a:pPr rtl="0"/>
            <a:r>
              <a:rPr lang="ru-RU" dirty="0" err="1" smtClean="0"/>
              <a:t>Запорізький</a:t>
            </a:r>
            <a:r>
              <a:rPr lang="ru-RU" dirty="0" smtClean="0"/>
              <a:t> </a:t>
            </a:r>
            <a:r>
              <a:rPr lang="ru-RU" dirty="0" err="1" smtClean="0"/>
              <a:t>обласний</a:t>
            </a:r>
            <a:r>
              <a:rPr lang="ru-RU" dirty="0" smtClean="0"/>
              <a:t> </a:t>
            </a:r>
            <a:r>
              <a:rPr lang="ru-RU" dirty="0" err="1"/>
              <a:t>к</a:t>
            </a:r>
            <a:r>
              <a:rPr lang="ru-RU" dirty="0" err="1" smtClean="0"/>
              <a:t>раєзнавчий</a:t>
            </a:r>
            <a:r>
              <a:rPr lang="ru-RU" dirty="0" smtClean="0"/>
              <a:t> музей </a:t>
            </a:r>
            <a:r>
              <a:rPr lang="ru-RU" dirty="0" err="1" smtClean="0"/>
              <a:t>Запоріжжя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356" y="3284985"/>
            <a:ext cx="5983351" cy="2977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32" y="3242674"/>
            <a:ext cx="4005124" cy="29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591344"/>
          </a:xfrm>
        </p:spPr>
        <p:txBody>
          <a:bodyPr/>
          <a:lstStyle/>
          <a:p>
            <a:r>
              <a:rPr lang="ru-RU" dirty="0"/>
              <a:t>Структура </a:t>
            </a:r>
            <a:r>
              <a:rPr lang="ru-RU" dirty="0" err="1"/>
              <a:t>краєзнавчого</a:t>
            </a:r>
            <a:r>
              <a:rPr lang="ru-RU" dirty="0"/>
              <a:t> музею: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1268760"/>
            <a:ext cx="9925744" cy="5040560"/>
          </a:xfrm>
        </p:spPr>
        <p:txBody>
          <a:bodyPr>
            <a:normAutofit fontScale="92500"/>
          </a:bodyPr>
          <a:lstStyle/>
          <a:p>
            <a:r>
              <a:rPr lang="ru-RU" dirty="0"/>
              <a:t>а) </a:t>
            </a:r>
            <a:r>
              <a:rPr lang="ru-RU" dirty="0" err="1"/>
              <a:t>адміністрація</a:t>
            </a:r>
            <a:r>
              <a:rPr lang="ru-RU" dirty="0"/>
              <a:t> – директор, замдиректора, </a:t>
            </a:r>
            <a:r>
              <a:rPr lang="ru-RU" dirty="0" err="1"/>
              <a:t>вчений</a:t>
            </a:r>
            <a:r>
              <a:rPr lang="ru-RU" dirty="0"/>
              <a:t> </a:t>
            </a:r>
            <a:r>
              <a:rPr lang="ru-RU" dirty="0" err="1"/>
              <a:t>секретар</a:t>
            </a:r>
            <a:r>
              <a:rPr lang="ru-RU" dirty="0"/>
              <a:t>, та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зберігач</a:t>
            </a:r>
            <a:r>
              <a:rPr lang="ru-RU" dirty="0"/>
              <a:t> </a:t>
            </a:r>
            <a:r>
              <a:rPr lang="ru-RU" dirty="0" err="1"/>
              <a:t>фондів</a:t>
            </a:r>
            <a:r>
              <a:rPr lang="ru-RU" dirty="0"/>
              <a:t>; </a:t>
            </a:r>
          </a:p>
          <a:p>
            <a:r>
              <a:rPr lang="ru-RU" dirty="0"/>
              <a:t>б) </a:t>
            </a:r>
            <a:r>
              <a:rPr lang="ru-RU" dirty="0" err="1"/>
              <a:t>експозиційні</a:t>
            </a:r>
            <a:r>
              <a:rPr lang="ru-RU" dirty="0"/>
              <a:t> </a:t>
            </a:r>
            <a:r>
              <a:rPr lang="ru-RU" dirty="0" err="1"/>
              <a:t>відділи</a:t>
            </a:r>
            <a:r>
              <a:rPr lang="ru-RU" dirty="0"/>
              <a:t> (</a:t>
            </a:r>
            <a:r>
              <a:rPr lang="ru-RU" dirty="0" err="1"/>
              <a:t>природи</a:t>
            </a:r>
            <a:r>
              <a:rPr lang="ru-RU" dirty="0"/>
              <a:t>, </a:t>
            </a:r>
            <a:r>
              <a:rPr lang="ru-RU" dirty="0" err="1"/>
              <a:t>стародавньої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краю, </a:t>
            </a:r>
            <a:r>
              <a:rPr lang="ru-RU" dirty="0" err="1"/>
              <a:t>археології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): </a:t>
            </a:r>
            <a:r>
              <a:rPr lang="ru-RU" dirty="0" err="1"/>
              <a:t>завідуючий</a:t>
            </a:r>
            <a:r>
              <a:rPr lang="ru-RU" dirty="0"/>
              <a:t> та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співробітники</a:t>
            </a:r>
            <a:r>
              <a:rPr lang="ru-RU" dirty="0"/>
              <a:t> (старший </a:t>
            </a:r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співробітник</a:t>
            </a:r>
            <a:r>
              <a:rPr lang="ru-RU" dirty="0"/>
              <a:t>, </a:t>
            </a:r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співробітник</a:t>
            </a:r>
            <a:r>
              <a:rPr lang="ru-RU" dirty="0"/>
              <a:t> та </a:t>
            </a:r>
            <a:r>
              <a:rPr lang="ru-RU" dirty="0" err="1"/>
              <a:t>молодший</a:t>
            </a:r>
            <a:r>
              <a:rPr lang="ru-RU" dirty="0"/>
              <a:t> </a:t>
            </a:r>
            <a:r>
              <a:rPr lang="ru-RU" dirty="0" err="1"/>
              <a:t>науковий</a:t>
            </a:r>
            <a:r>
              <a:rPr lang="ru-RU" dirty="0"/>
              <a:t> </a:t>
            </a:r>
            <a:r>
              <a:rPr lang="ru-RU" dirty="0" err="1"/>
              <a:t>співробітник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на </a:t>
            </a:r>
            <a:r>
              <a:rPr lang="ru-RU" dirty="0" err="1"/>
              <a:t>основі</a:t>
            </a:r>
            <a:r>
              <a:rPr lang="ru-RU" dirty="0"/>
              <a:t> </a:t>
            </a:r>
            <a:r>
              <a:rPr lang="ru-RU" dirty="0" err="1"/>
              <a:t>спеціального</a:t>
            </a:r>
            <a:r>
              <a:rPr lang="ru-RU" dirty="0"/>
              <a:t> плану </a:t>
            </a:r>
            <a:r>
              <a:rPr lang="ru-RU" dirty="0" err="1"/>
              <a:t>збирають</a:t>
            </a:r>
            <a:r>
              <a:rPr lang="ru-RU" dirty="0"/>
              <a:t>, </a:t>
            </a:r>
            <a:r>
              <a:rPr lang="ru-RU" dirty="0" err="1"/>
              <a:t>систематизують</a:t>
            </a:r>
            <a:r>
              <a:rPr lang="ru-RU" dirty="0"/>
              <a:t> та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наукову</a:t>
            </a:r>
            <a:r>
              <a:rPr lang="ru-RU" dirty="0"/>
              <a:t> </a:t>
            </a:r>
            <a:r>
              <a:rPr lang="ru-RU" dirty="0" err="1"/>
              <a:t>обробку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експонатів</a:t>
            </a:r>
            <a:r>
              <a:rPr lang="ru-RU" dirty="0"/>
              <a:t>; </a:t>
            </a:r>
          </a:p>
          <a:p>
            <a:r>
              <a:rPr lang="ru-RU" dirty="0"/>
              <a:t>в) </a:t>
            </a:r>
            <a:r>
              <a:rPr lang="ru-RU" dirty="0" err="1"/>
              <a:t>відділ</a:t>
            </a:r>
            <a:r>
              <a:rPr lang="ru-RU" dirty="0"/>
              <a:t> </a:t>
            </a:r>
            <a:r>
              <a:rPr lang="ru-RU" dirty="0" err="1"/>
              <a:t>фондів</a:t>
            </a:r>
            <a:r>
              <a:rPr lang="ru-RU" dirty="0"/>
              <a:t> та </a:t>
            </a:r>
            <a:r>
              <a:rPr lang="ru-RU" dirty="0" err="1"/>
              <a:t>реставрації</a:t>
            </a:r>
            <a:r>
              <a:rPr lang="ru-RU" dirty="0"/>
              <a:t>: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зберігач</a:t>
            </a:r>
            <a:r>
              <a:rPr lang="ru-RU" dirty="0"/>
              <a:t> фонду,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співробітники</a:t>
            </a:r>
            <a:r>
              <a:rPr lang="ru-RU" dirty="0"/>
              <a:t>, реставратор, фотограф, художник – </a:t>
            </a:r>
            <a:r>
              <a:rPr lang="ru-RU" dirty="0" err="1"/>
              <a:t>займаються</a:t>
            </a:r>
            <a:r>
              <a:rPr lang="ru-RU" dirty="0"/>
              <a:t> </a:t>
            </a:r>
            <a:r>
              <a:rPr lang="ru-RU" dirty="0" err="1"/>
              <a:t>збором</a:t>
            </a:r>
            <a:r>
              <a:rPr lang="ru-RU" dirty="0"/>
              <a:t>, </a:t>
            </a:r>
            <a:r>
              <a:rPr lang="ru-RU" dirty="0" err="1"/>
              <a:t>реєстрацією</a:t>
            </a:r>
            <a:r>
              <a:rPr lang="ru-RU" dirty="0"/>
              <a:t>, </a:t>
            </a:r>
            <a:r>
              <a:rPr lang="ru-RU" dirty="0" err="1"/>
              <a:t>описом</a:t>
            </a:r>
            <a:r>
              <a:rPr lang="ru-RU" dirty="0"/>
              <a:t>, </a:t>
            </a:r>
            <a:r>
              <a:rPr lang="ru-RU" dirty="0" err="1"/>
              <a:t>реставрацією</a:t>
            </a:r>
            <a:r>
              <a:rPr lang="ru-RU" dirty="0"/>
              <a:t> та </a:t>
            </a:r>
            <a:r>
              <a:rPr lang="ru-RU" dirty="0" err="1"/>
              <a:t>зберіганням</a:t>
            </a:r>
            <a:r>
              <a:rPr lang="ru-RU" dirty="0"/>
              <a:t>, </a:t>
            </a:r>
            <a:r>
              <a:rPr lang="ru-RU" dirty="0" err="1"/>
              <a:t>технічною</a:t>
            </a:r>
            <a:r>
              <a:rPr lang="ru-RU" dirty="0"/>
              <a:t> </a:t>
            </a:r>
            <a:r>
              <a:rPr lang="ru-RU" dirty="0" err="1"/>
              <a:t>обробкою</a:t>
            </a:r>
            <a:r>
              <a:rPr lang="ru-RU" dirty="0"/>
              <a:t> </a:t>
            </a:r>
            <a:r>
              <a:rPr lang="ru-RU" dirty="0" err="1"/>
              <a:t>пам’яток</a:t>
            </a:r>
            <a:r>
              <a:rPr lang="ru-RU" dirty="0"/>
              <a:t>;</a:t>
            </a:r>
          </a:p>
          <a:p>
            <a:r>
              <a:rPr lang="ru-RU" dirty="0"/>
              <a:t> г) культурно-</a:t>
            </a:r>
            <a:r>
              <a:rPr lang="ru-RU" dirty="0" err="1"/>
              <a:t>масовий</a:t>
            </a:r>
            <a:r>
              <a:rPr lang="ru-RU" dirty="0"/>
              <a:t> </a:t>
            </a:r>
            <a:r>
              <a:rPr lang="ru-RU" dirty="0" err="1"/>
              <a:t>відділ</a:t>
            </a:r>
            <a:r>
              <a:rPr lang="ru-RU" dirty="0"/>
              <a:t> – </a:t>
            </a:r>
            <a:r>
              <a:rPr lang="ru-RU" dirty="0" err="1"/>
              <a:t>завідуючий</a:t>
            </a:r>
            <a:r>
              <a:rPr lang="ru-RU" dirty="0"/>
              <a:t>, </a:t>
            </a:r>
            <a:r>
              <a:rPr lang="ru-RU" dirty="0" err="1"/>
              <a:t>наукові</a:t>
            </a:r>
            <a:r>
              <a:rPr lang="ru-RU" dirty="0"/>
              <a:t> </a:t>
            </a:r>
            <a:r>
              <a:rPr lang="ru-RU" dirty="0" err="1"/>
              <a:t>співробітники</a:t>
            </a:r>
            <a:r>
              <a:rPr lang="ru-RU" dirty="0"/>
              <a:t>, </a:t>
            </a:r>
            <a:r>
              <a:rPr lang="ru-RU" dirty="0" err="1"/>
              <a:t>екскурсоводи</a:t>
            </a:r>
            <a:r>
              <a:rPr lang="ru-RU" dirty="0"/>
              <a:t> – </a:t>
            </a:r>
            <a:r>
              <a:rPr lang="ru-RU" dirty="0" err="1"/>
              <a:t>займаються</a:t>
            </a:r>
            <a:r>
              <a:rPr lang="ru-RU" dirty="0"/>
              <a:t> </a:t>
            </a:r>
            <a:r>
              <a:rPr lang="ru-RU" dirty="0" err="1"/>
              <a:t>випуском</a:t>
            </a:r>
            <a:r>
              <a:rPr lang="ru-RU" dirty="0"/>
              <a:t> </a:t>
            </a:r>
            <a:r>
              <a:rPr lang="ru-RU" dirty="0" err="1"/>
              <a:t>путівників</a:t>
            </a:r>
            <a:r>
              <a:rPr lang="ru-RU" dirty="0"/>
              <a:t>, </a:t>
            </a:r>
            <a:r>
              <a:rPr lang="ru-RU" dirty="0" err="1"/>
              <a:t>буклетів</a:t>
            </a:r>
            <a:r>
              <a:rPr lang="ru-RU" dirty="0"/>
              <a:t>, </a:t>
            </a:r>
            <a:r>
              <a:rPr lang="ru-RU" dirty="0" err="1"/>
              <a:t>проспектів</a:t>
            </a:r>
            <a:r>
              <a:rPr lang="ru-RU" dirty="0"/>
              <a:t>, </a:t>
            </a:r>
            <a:r>
              <a:rPr lang="ru-RU" dirty="0" err="1"/>
              <a:t>проводять</a:t>
            </a:r>
            <a:r>
              <a:rPr lang="ru-RU" dirty="0"/>
              <a:t> </a:t>
            </a:r>
            <a:r>
              <a:rPr lang="ru-RU" dirty="0" err="1"/>
              <a:t>екскурсійну</a:t>
            </a:r>
            <a:r>
              <a:rPr lang="ru-RU" dirty="0"/>
              <a:t> та </a:t>
            </a:r>
            <a:r>
              <a:rPr lang="ru-RU" dirty="0" err="1"/>
              <a:t>лекційну</a:t>
            </a:r>
            <a:r>
              <a:rPr lang="ru-RU" dirty="0"/>
              <a:t> роботу; </a:t>
            </a:r>
          </a:p>
          <a:p>
            <a:r>
              <a:rPr lang="ru-RU" dirty="0"/>
              <a:t>д) </a:t>
            </a:r>
            <a:r>
              <a:rPr lang="ru-RU" dirty="0" err="1"/>
              <a:t>відділ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 </a:t>
            </a:r>
            <a:r>
              <a:rPr lang="ru-RU" dirty="0" err="1"/>
              <a:t>пам’яток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та </a:t>
            </a:r>
            <a:r>
              <a:rPr lang="ru-RU" dirty="0" err="1"/>
              <a:t>культури</a:t>
            </a:r>
            <a:r>
              <a:rPr lang="ru-RU" dirty="0"/>
              <a:t>: </a:t>
            </a:r>
            <a:r>
              <a:rPr lang="ru-RU" dirty="0" err="1"/>
              <a:t>здійснюють</a:t>
            </a:r>
            <a:r>
              <a:rPr lang="ru-RU" dirty="0"/>
              <a:t> </a:t>
            </a:r>
            <a:r>
              <a:rPr lang="ru-RU" dirty="0" err="1"/>
              <a:t>виявлення</a:t>
            </a:r>
            <a:r>
              <a:rPr lang="ru-RU" dirty="0"/>
              <a:t>, </a:t>
            </a:r>
            <a:r>
              <a:rPr lang="ru-RU" dirty="0" err="1"/>
              <a:t>державну</a:t>
            </a:r>
            <a:r>
              <a:rPr lang="ru-RU" dirty="0"/>
              <a:t> </a:t>
            </a:r>
            <a:r>
              <a:rPr lang="ru-RU" dirty="0" err="1"/>
              <a:t>реєстрацію</a:t>
            </a:r>
            <a:r>
              <a:rPr lang="ru-RU" dirty="0"/>
              <a:t>, пропаганду, </a:t>
            </a:r>
            <a:r>
              <a:rPr lang="ru-RU" dirty="0" err="1"/>
              <a:t>паспортизацію</a:t>
            </a:r>
            <a:r>
              <a:rPr lang="ru-RU" dirty="0"/>
              <a:t> </a:t>
            </a:r>
            <a:r>
              <a:rPr lang="ru-RU" dirty="0" err="1"/>
              <a:t>пам’яток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та </a:t>
            </a:r>
            <a:r>
              <a:rPr lang="ru-RU" dirty="0" err="1"/>
              <a:t>культури</a:t>
            </a:r>
            <a:r>
              <a:rPr lang="ru-RU" dirty="0"/>
              <a:t> краю.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18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10573816" cy="95138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літературного</a:t>
            </a:r>
            <a:r>
              <a:rPr lang="ru-RU" dirty="0"/>
              <a:t> </a:t>
            </a:r>
            <a:r>
              <a:rPr lang="ru-RU" dirty="0" err="1"/>
              <a:t>профілю</a:t>
            </a:r>
            <a:r>
              <a:rPr lang="ru-RU" dirty="0"/>
              <a:t> </a:t>
            </a:r>
            <a:r>
              <a:rPr lang="ru-RU" dirty="0" err="1"/>
              <a:t>об'єднують</a:t>
            </a:r>
            <a:r>
              <a:rPr lang="ru-RU" dirty="0"/>
              <a:t> </a:t>
            </a:r>
            <a:r>
              <a:rPr lang="ru-RU" dirty="0" err="1"/>
              <a:t>суто</a:t>
            </a:r>
            <a:r>
              <a:rPr lang="ru-RU" dirty="0"/>
              <a:t> </a:t>
            </a:r>
            <a:r>
              <a:rPr lang="ru-RU" dirty="0" err="1"/>
              <a:t>літературні</a:t>
            </a:r>
            <a:r>
              <a:rPr lang="ru-RU" dirty="0"/>
              <a:t>, </a:t>
            </a:r>
            <a:r>
              <a:rPr lang="ru-RU" dirty="0" err="1"/>
              <a:t>театральні</a:t>
            </a:r>
            <a:r>
              <a:rPr lang="ru-RU" dirty="0"/>
              <a:t>, </a:t>
            </a:r>
            <a:r>
              <a:rPr lang="ru-RU" dirty="0" err="1"/>
              <a:t>музичні</a:t>
            </a:r>
            <a:r>
              <a:rPr lang="ru-RU" dirty="0"/>
              <a:t> та </a:t>
            </a:r>
            <a:r>
              <a:rPr lang="ru-RU" dirty="0" err="1"/>
              <a:t>кіно-музеї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3776" y="1628800"/>
            <a:ext cx="6397352" cy="4191000"/>
          </a:xfrm>
        </p:spPr>
        <p:txBody>
          <a:bodyPr>
            <a:noAutofit/>
          </a:bodyPr>
          <a:lstStyle/>
          <a:p>
            <a:r>
              <a:rPr lang="ru-RU" sz="2200" b="1" dirty="0" err="1"/>
              <a:t>Національний</a:t>
            </a:r>
            <a:r>
              <a:rPr lang="ru-RU" sz="2200" b="1" dirty="0"/>
              <a:t> музей </a:t>
            </a:r>
            <a:r>
              <a:rPr lang="ru-RU" sz="2200" b="1" dirty="0" err="1"/>
              <a:t>літератури</a:t>
            </a:r>
            <a:r>
              <a:rPr lang="ru-RU" sz="2200" b="1" dirty="0"/>
              <a:t> </a:t>
            </a:r>
            <a:r>
              <a:rPr lang="ru-RU" sz="2200" b="1" dirty="0" err="1"/>
              <a:t>України</a:t>
            </a:r>
            <a:r>
              <a:rPr lang="ru-RU" sz="2200" b="1" dirty="0"/>
              <a:t> </a:t>
            </a:r>
            <a:r>
              <a:rPr lang="ru-RU" sz="2200" dirty="0"/>
              <a:t>є </a:t>
            </a:r>
            <a:r>
              <a:rPr lang="ru-RU" sz="2200" dirty="0" err="1"/>
              <a:t>центральним</a:t>
            </a:r>
            <a:r>
              <a:rPr lang="ru-RU" sz="2200" dirty="0"/>
              <a:t> </a:t>
            </a:r>
            <a:r>
              <a:rPr lang="ru-RU" sz="2200" dirty="0" err="1"/>
              <a:t>музеєм</a:t>
            </a:r>
            <a:r>
              <a:rPr lang="ru-RU" sz="2200" dirty="0"/>
              <a:t> </a:t>
            </a:r>
            <a:r>
              <a:rPr lang="ru-RU" sz="2200" dirty="0" err="1"/>
              <a:t>подібного</a:t>
            </a:r>
            <a:r>
              <a:rPr lang="ru-RU" sz="2200" dirty="0"/>
              <a:t> </a:t>
            </a:r>
            <a:r>
              <a:rPr lang="ru-RU" sz="2200" dirty="0" err="1"/>
              <a:t>профілю</a:t>
            </a:r>
            <a:r>
              <a:rPr lang="ru-RU" sz="2200" dirty="0"/>
              <a:t> на </a:t>
            </a:r>
            <a:r>
              <a:rPr lang="ru-RU" sz="2200" dirty="0" err="1"/>
              <a:t>території</a:t>
            </a:r>
            <a:r>
              <a:rPr lang="ru-RU" sz="2200" dirty="0"/>
              <a:t> </a:t>
            </a:r>
            <a:r>
              <a:rPr lang="ru-RU" sz="2200" dirty="0" err="1"/>
              <a:t>країни</a:t>
            </a:r>
            <a:r>
              <a:rPr lang="ru-RU" sz="2200" dirty="0"/>
              <a:t>. </a:t>
            </a:r>
            <a:r>
              <a:rPr lang="ru-RU" sz="2200" dirty="0" err="1"/>
              <a:t>Його</a:t>
            </a:r>
            <a:r>
              <a:rPr lang="ru-RU" sz="2200" dirty="0"/>
              <a:t> </a:t>
            </a:r>
            <a:r>
              <a:rPr lang="ru-RU" sz="2200" dirty="0" err="1"/>
              <a:t>експозиція</a:t>
            </a:r>
            <a:r>
              <a:rPr lang="ru-RU" sz="2200" dirty="0"/>
              <a:t> </a:t>
            </a:r>
            <a:r>
              <a:rPr lang="ru-RU" sz="2200" dirty="0" err="1"/>
              <a:t>досить</a:t>
            </a:r>
            <a:r>
              <a:rPr lang="ru-RU" sz="2200" dirty="0"/>
              <a:t> велика, вона </a:t>
            </a:r>
            <a:r>
              <a:rPr lang="ru-RU" sz="2200" dirty="0" err="1"/>
              <a:t>охоплює</a:t>
            </a:r>
            <a:r>
              <a:rPr lang="ru-RU" sz="2200" dirty="0"/>
              <a:t> </a:t>
            </a:r>
            <a:r>
              <a:rPr lang="ru-RU" sz="2200" dirty="0" err="1"/>
              <a:t>всі</a:t>
            </a:r>
            <a:r>
              <a:rPr lang="ru-RU" sz="2200" dirty="0"/>
              <a:t> </a:t>
            </a:r>
            <a:r>
              <a:rPr lang="ru-RU" sz="2200" dirty="0" err="1"/>
              <a:t>періоди</a:t>
            </a:r>
            <a:r>
              <a:rPr lang="ru-RU" sz="2200" dirty="0"/>
              <a:t> </a:t>
            </a:r>
            <a:r>
              <a:rPr lang="ru-RU" sz="2200" dirty="0" err="1"/>
              <a:t>розвитку</a:t>
            </a:r>
            <a:r>
              <a:rPr lang="ru-RU" sz="2200" dirty="0"/>
              <a:t> </a:t>
            </a:r>
            <a:r>
              <a:rPr lang="ru-RU" sz="2200" dirty="0" err="1"/>
              <a:t>української</a:t>
            </a:r>
            <a:r>
              <a:rPr lang="ru-RU" sz="2200" dirty="0"/>
              <a:t> </a:t>
            </a:r>
            <a:r>
              <a:rPr lang="ru-RU" sz="2200" dirty="0" err="1"/>
              <a:t>літератури</a:t>
            </a:r>
            <a:r>
              <a:rPr lang="ru-RU" sz="2200" dirty="0"/>
              <a:t>, </a:t>
            </a:r>
            <a:r>
              <a:rPr lang="ru-RU" sz="2200" dirty="0" err="1"/>
              <a:t>починаючи</a:t>
            </a:r>
            <a:r>
              <a:rPr lang="ru-RU" sz="2200" dirty="0"/>
              <a:t> </a:t>
            </a:r>
            <a:r>
              <a:rPr lang="ru-RU" sz="2200" dirty="0" err="1"/>
              <a:t>етапом</a:t>
            </a:r>
            <a:r>
              <a:rPr lang="ru-RU" sz="2200" dirty="0"/>
              <a:t> </a:t>
            </a:r>
            <a:r>
              <a:rPr lang="ru-RU" sz="2200" dirty="0" err="1"/>
              <a:t>Київської</a:t>
            </a:r>
            <a:r>
              <a:rPr lang="ru-RU" sz="2200" dirty="0"/>
              <a:t> </a:t>
            </a:r>
            <a:r>
              <a:rPr lang="ru-RU" sz="2200" dirty="0" err="1"/>
              <a:t>Русі</a:t>
            </a:r>
            <a:r>
              <a:rPr lang="ru-RU" sz="2200" dirty="0"/>
              <a:t> й </a:t>
            </a:r>
            <a:r>
              <a:rPr lang="ru-RU" sz="2200" dirty="0" err="1"/>
              <a:t>закінчуючи</a:t>
            </a:r>
            <a:r>
              <a:rPr lang="ru-RU" sz="2200" dirty="0"/>
              <a:t> </a:t>
            </a:r>
            <a:r>
              <a:rPr lang="ru-RU" sz="2200" dirty="0" err="1"/>
              <a:t>сучасністю</a:t>
            </a:r>
            <a:r>
              <a:rPr lang="ru-RU" sz="2200" dirty="0"/>
              <a:t>. </a:t>
            </a:r>
            <a:r>
              <a:rPr lang="ru-RU" sz="2200" dirty="0" err="1"/>
              <a:t>Загальна</a:t>
            </a:r>
            <a:r>
              <a:rPr lang="ru-RU" sz="2200" dirty="0"/>
              <a:t> </a:t>
            </a:r>
            <a:r>
              <a:rPr lang="ru-RU" sz="2200" dirty="0" err="1"/>
              <a:t>кількість</a:t>
            </a:r>
            <a:r>
              <a:rPr lang="ru-RU" sz="2200" dirty="0"/>
              <a:t> </a:t>
            </a:r>
            <a:r>
              <a:rPr lang="ru-RU" sz="2200" dirty="0" err="1"/>
              <a:t>виставлених</a:t>
            </a:r>
            <a:r>
              <a:rPr lang="ru-RU" sz="2200" dirty="0"/>
              <a:t> </a:t>
            </a:r>
            <a:r>
              <a:rPr lang="ru-RU" sz="2200" dirty="0" err="1"/>
              <a:t>експонатів</a:t>
            </a:r>
            <a:r>
              <a:rPr lang="ru-RU" sz="2200" dirty="0"/>
              <a:t> становить </a:t>
            </a:r>
            <a:r>
              <a:rPr lang="ru-RU" sz="2200" dirty="0" err="1"/>
              <a:t>близько</a:t>
            </a:r>
            <a:r>
              <a:rPr lang="ru-RU" sz="2200" dirty="0"/>
              <a:t> 5 </a:t>
            </a:r>
            <a:r>
              <a:rPr lang="ru-RU" sz="2200" dirty="0" err="1"/>
              <a:t>тисяч</a:t>
            </a:r>
            <a:r>
              <a:rPr lang="ru-RU" sz="2200" dirty="0"/>
              <a:t> </a:t>
            </a:r>
            <a:r>
              <a:rPr lang="ru-RU" sz="2200" dirty="0" err="1"/>
              <a:t>одиниць</a:t>
            </a:r>
            <a:r>
              <a:rPr lang="ru-RU" sz="2200" dirty="0"/>
              <a:t>, </a:t>
            </a:r>
            <a:r>
              <a:rPr lang="ru-RU" sz="2200" dirty="0" err="1"/>
              <a:t>всього</a:t>
            </a:r>
            <a:r>
              <a:rPr lang="ru-RU" sz="2200" dirty="0"/>
              <a:t> ж музей </a:t>
            </a:r>
            <a:r>
              <a:rPr lang="ru-RU" sz="2200" dirty="0" err="1"/>
              <a:t>має</a:t>
            </a:r>
            <a:r>
              <a:rPr lang="ru-RU" sz="2200" dirty="0"/>
              <a:t> в </a:t>
            </a:r>
            <a:r>
              <a:rPr lang="ru-RU" sz="2200" dirty="0" err="1"/>
              <a:t>своєму</a:t>
            </a:r>
            <a:r>
              <a:rPr lang="ru-RU" sz="2200" dirty="0"/>
              <a:t> </a:t>
            </a:r>
            <a:r>
              <a:rPr lang="ru-RU" sz="2200" dirty="0" err="1"/>
              <a:t>розпорядженні</a:t>
            </a:r>
            <a:r>
              <a:rPr lang="ru-RU" sz="2200" dirty="0"/>
              <a:t> </a:t>
            </a:r>
            <a:r>
              <a:rPr lang="ru-RU" sz="2200" dirty="0" err="1"/>
              <a:t>близько</a:t>
            </a:r>
            <a:r>
              <a:rPr lang="ru-RU" sz="2200" dirty="0"/>
              <a:t> 85 </a:t>
            </a:r>
            <a:r>
              <a:rPr lang="ru-RU" sz="2200" dirty="0" err="1"/>
              <a:t>тисяч</a:t>
            </a:r>
            <a:r>
              <a:rPr lang="ru-RU" sz="2200" dirty="0"/>
              <a:t> </a:t>
            </a:r>
            <a:r>
              <a:rPr lang="ru-RU" sz="2200" dirty="0" err="1"/>
              <a:t>одиниць</a:t>
            </a:r>
            <a:r>
              <a:rPr lang="ru-RU" sz="2200" dirty="0"/>
              <a:t> </a:t>
            </a:r>
            <a:r>
              <a:rPr lang="ru-RU" sz="2200" dirty="0" err="1"/>
              <a:t>зберігання</a:t>
            </a:r>
            <a:r>
              <a:rPr lang="ru-RU" sz="2200" dirty="0"/>
              <a:t>. </a:t>
            </a:r>
            <a:r>
              <a:rPr lang="ru-RU" sz="2200" dirty="0" err="1"/>
              <a:t>Гордістю</a:t>
            </a:r>
            <a:r>
              <a:rPr lang="ru-RU" sz="2200" dirty="0"/>
              <a:t> </a:t>
            </a:r>
            <a:r>
              <a:rPr lang="ru-RU" sz="2200" dirty="0" err="1"/>
              <a:t>колекції</a:t>
            </a:r>
            <a:r>
              <a:rPr lang="ru-RU" sz="2200" dirty="0"/>
              <a:t> музею є </a:t>
            </a:r>
            <a:r>
              <a:rPr lang="ru-RU" sz="2200" dirty="0" err="1"/>
              <a:t>зразки</a:t>
            </a:r>
            <a:r>
              <a:rPr lang="ru-RU" sz="2200" dirty="0"/>
              <a:t> </a:t>
            </a:r>
            <a:r>
              <a:rPr lang="ru-RU" sz="2200" dirty="0" err="1"/>
              <a:t>старовинних</a:t>
            </a:r>
            <a:r>
              <a:rPr lang="ru-RU" sz="2200" dirty="0"/>
              <a:t> </a:t>
            </a:r>
            <a:r>
              <a:rPr lang="ru-RU" sz="2200" dirty="0" err="1"/>
              <a:t>видань</a:t>
            </a:r>
            <a:r>
              <a:rPr lang="ru-RU" sz="2200" dirty="0"/>
              <a:t> 17-18 </a:t>
            </a:r>
            <a:r>
              <a:rPr lang="ru-RU" sz="2200" dirty="0" err="1"/>
              <a:t>століть</a:t>
            </a:r>
            <a:r>
              <a:rPr lang="ru-RU" sz="2200" dirty="0"/>
              <a:t>, </a:t>
            </a:r>
            <a:r>
              <a:rPr lang="ru-RU" sz="2200" dirty="0" err="1"/>
              <a:t>фотографії</a:t>
            </a:r>
            <a:r>
              <a:rPr lang="ru-RU" sz="2200" dirty="0"/>
              <a:t>, твори </a:t>
            </a:r>
            <a:r>
              <a:rPr lang="ru-RU" sz="2200" dirty="0" err="1"/>
              <a:t>образотворчого</a:t>
            </a:r>
            <a:r>
              <a:rPr lang="ru-RU" sz="2200" dirty="0"/>
              <a:t> та декоративно-прикладного </a:t>
            </a:r>
            <a:r>
              <a:rPr lang="ru-RU" sz="2200" dirty="0" err="1"/>
              <a:t>мистецтва</a:t>
            </a:r>
            <a:r>
              <a:rPr lang="ru-RU" sz="2200" dirty="0"/>
              <a:t>, </a:t>
            </a:r>
            <a:r>
              <a:rPr lang="ru-RU" sz="2200" dirty="0" err="1"/>
              <a:t>унікальні</a:t>
            </a:r>
            <a:r>
              <a:rPr lang="ru-RU" sz="2200" dirty="0"/>
              <a:t> </a:t>
            </a:r>
            <a:r>
              <a:rPr lang="ru-RU" sz="2200" dirty="0" err="1"/>
              <a:t>стародруки</a:t>
            </a:r>
            <a:r>
              <a:rPr lang="ru-RU" sz="2200" dirty="0"/>
              <a:t>, </a:t>
            </a:r>
            <a:r>
              <a:rPr lang="ru-RU" sz="2200" dirty="0" err="1"/>
              <a:t>зокрема</a:t>
            </a:r>
            <a:r>
              <a:rPr lang="ru-RU" sz="2200" dirty="0"/>
              <a:t> перша </a:t>
            </a:r>
            <a:r>
              <a:rPr lang="ru-RU" sz="2200" dirty="0" err="1"/>
              <a:t>друкована</a:t>
            </a:r>
            <a:r>
              <a:rPr lang="ru-RU" sz="2200" dirty="0"/>
              <a:t> книга </a:t>
            </a:r>
            <a:r>
              <a:rPr lang="ru-RU" sz="2200" dirty="0" err="1"/>
              <a:t>слов'янськими</a:t>
            </a:r>
            <a:r>
              <a:rPr lang="ru-RU" sz="2200" dirty="0"/>
              <a:t> </a:t>
            </a:r>
            <a:r>
              <a:rPr lang="ru-RU" sz="2200" dirty="0" err="1"/>
              <a:t>літерами</a:t>
            </a:r>
            <a:r>
              <a:rPr lang="ru-RU" sz="2200" dirty="0"/>
              <a:t> «Апостол» </a:t>
            </a:r>
            <a:r>
              <a:rPr lang="ru-RU" sz="2200" dirty="0" err="1"/>
              <a:t>Івана</a:t>
            </a:r>
            <a:r>
              <a:rPr lang="ru-RU" sz="2200" dirty="0"/>
              <a:t> Федорова.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24" y="4221088"/>
            <a:ext cx="4076604" cy="2326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604" y="1484784"/>
            <a:ext cx="3421956" cy="25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3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320" y="5085184"/>
            <a:ext cx="10945216" cy="10668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Архітектурні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зберігають</a:t>
            </a:r>
            <a:r>
              <a:rPr lang="ru-RU" dirty="0"/>
              <a:t> та </a:t>
            </a:r>
            <a:r>
              <a:rPr lang="ru-RU" dirty="0" err="1"/>
              <a:t>популяризують</a:t>
            </a:r>
            <a:r>
              <a:rPr lang="ru-RU" dirty="0"/>
              <a:t> </a:t>
            </a:r>
            <a:r>
              <a:rPr lang="ru-RU" dirty="0" err="1"/>
              <a:t>творіння</a:t>
            </a:r>
            <a:r>
              <a:rPr lang="ru-RU" dirty="0"/>
              <a:t> </a:t>
            </a:r>
            <a:r>
              <a:rPr lang="ru-RU" dirty="0" err="1"/>
              <a:t>людських</a:t>
            </a:r>
            <a:r>
              <a:rPr lang="ru-RU" dirty="0"/>
              <a:t> рук, </a:t>
            </a:r>
            <a:r>
              <a:rPr lang="ru-RU" dirty="0" err="1"/>
              <a:t>пов'язані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і практикою </a:t>
            </a:r>
            <a:r>
              <a:rPr lang="ru-RU" dirty="0" err="1"/>
              <a:t>архітектури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5820" y="828752"/>
            <a:ext cx="4968552" cy="4464496"/>
          </a:xfrm>
        </p:spPr>
        <p:txBody>
          <a:bodyPr>
            <a:normAutofit/>
          </a:bodyPr>
          <a:lstStyle/>
          <a:p>
            <a:r>
              <a:rPr lang="ru-RU" sz="2400" dirty="0"/>
              <a:t>«</a:t>
            </a:r>
            <a:r>
              <a:rPr lang="ru-RU" sz="2400" b="1" dirty="0" err="1"/>
              <a:t>Націона́льний</a:t>
            </a:r>
            <a:r>
              <a:rPr lang="ru-RU" sz="2400" b="1" dirty="0"/>
              <a:t> </a:t>
            </a:r>
            <a:r>
              <a:rPr lang="ru-RU" sz="2400" b="1" dirty="0" err="1"/>
              <a:t>музе́й</a:t>
            </a:r>
            <a:r>
              <a:rPr lang="ru-RU" sz="2400" b="1" dirty="0"/>
              <a:t> </a:t>
            </a:r>
            <a:r>
              <a:rPr lang="ru-RU" sz="2400" b="1" dirty="0" err="1"/>
              <a:t>наро́дної</a:t>
            </a:r>
            <a:r>
              <a:rPr lang="ru-RU" sz="2400" b="1" dirty="0"/>
              <a:t> </a:t>
            </a:r>
            <a:r>
              <a:rPr lang="ru-RU" sz="2400" b="1" dirty="0" err="1"/>
              <a:t>архітекту́ри</a:t>
            </a:r>
            <a:r>
              <a:rPr lang="ru-RU" sz="2400" b="1" dirty="0"/>
              <a:t> та </a:t>
            </a:r>
            <a:r>
              <a:rPr lang="ru-RU" sz="2400" b="1" dirty="0" err="1"/>
              <a:t>по́буту</a:t>
            </a:r>
            <a:r>
              <a:rPr lang="ru-RU" sz="2400" b="1" dirty="0"/>
              <a:t> </a:t>
            </a:r>
            <a:r>
              <a:rPr lang="ru-RU" sz="2400" b="1" dirty="0" err="1"/>
              <a:t>Украї́ни</a:t>
            </a:r>
            <a:r>
              <a:rPr lang="ru-RU" sz="2400" dirty="0" smtClean="0"/>
              <a:t>» — </a:t>
            </a:r>
            <a:r>
              <a:rPr lang="ru-RU" sz="2400" dirty="0"/>
              <a:t>музей просто неба, </a:t>
            </a:r>
            <a:r>
              <a:rPr lang="ru-RU" sz="2400" dirty="0" err="1" smtClean="0"/>
              <a:t>архітектурно-ландшафтний</a:t>
            </a:r>
            <a:r>
              <a:rPr lang="ru-RU" sz="2400" dirty="0" smtClean="0"/>
              <a:t> </a:t>
            </a:r>
            <a:r>
              <a:rPr lang="ru-RU" sz="2400" dirty="0"/>
              <a:t>комплекс </a:t>
            </a:r>
            <a:r>
              <a:rPr lang="ru-RU" sz="2400" dirty="0" err="1"/>
              <a:t>усіх</a:t>
            </a:r>
            <a:r>
              <a:rPr lang="ru-RU" sz="2400" dirty="0"/>
              <a:t> </a:t>
            </a:r>
            <a:r>
              <a:rPr lang="ru-RU" sz="2400" dirty="0" err="1"/>
              <a:t>історико-етнографічних</a:t>
            </a:r>
            <a:r>
              <a:rPr lang="ru-RU" sz="2400" dirty="0"/>
              <a:t> </a:t>
            </a:r>
            <a:r>
              <a:rPr lang="ru-RU" sz="2400" dirty="0" err="1"/>
              <a:t>регіонів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. </a:t>
            </a:r>
            <a:r>
              <a:rPr lang="ru-RU" sz="2400" dirty="0" err="1"/>
              <a:t>Розташований</a:t>
            </a:r>
            <a:r>
              <a:rPr lang="ru-RU" sz="2400" dirty="0"/>
              <a:t> на </a:t>
            </a:r>
            <a:r>
              <a:rPr lang="ru-RU" sz="2400" dirty="0" err="1"/>
              <a:t>південній</a:t>
            </a:r>
            <a:r>
              <a:rPr lang="ru-RU" sz="2400" dirty="0"/>
              <a:t> </a:t>
            </a:r>
            <a:r>
              <a:rPr lang="ru-RU" sz="2400" dirty="0" err="1"/>
              <a:t>околиці</a:t>
            </a:r>
            <a:r>
              <a:rPr lang="ru-RU" sz="2400" dirty="0"/>
              <a:t> </a:t>
            </a:r>
            <a:r>
              <a:rPr lang="ru-RU" sz="2400" dirty="0" err="1"/>
              <a:t>Києва</a:t>
            </a:r>
            <a:r>
              <a:rPr lang="ru-RU" sz="2400" dirty="0"/>
              <a:t>, у </a:t>
            </a:r>
            <a:r>
              <a:rPr lang="ru-RU" sz="2400" dirty="0" err="1"/>
              <a:t>Голосіївському</a:t>
            </a:r>
            <a:r>
              <a:rPr lang="ru-RU" sz="2400" dirty="0"/>
              <a:t> </a:t>
            </a:r>
            <a:r>
              <a:rPr lang="ru-RU" sz="2400" dirty="0" err="1"/>
              <a:t>районі</a:t>
            </a:r>
            <a:r>
              <a:rPr lang="ru-RU" sz="2400" dirty="0"/>
              <a:t>, </a:t>
            </a:r>
            <a:r>
              <a:rPr lang="ru-RU" sz="2400" dirty="0" err="1"/>
              <a:t>поблизу</a:t>
            </a:r>
            <a:r>
              <a:rPr lang="ru-RU" sz="2400" dirty="0"/>
              <a:t> </a:t>
            </a:r>
            <a:r>
              <a:rPr lang="ru-RU" sz="2400" dirty="0" err="1"/>
              <a:t>місцевості</a:t>
            </a:r>
            <a:r>
              <a:rPr lang="ru-RU" sz="2400" dirty="0"/>
              <a:t> </a:t>
            </a:r>
            <a:r>
              <a:rPr lang="ru-RU" sz="2400" dirty="0" err="1"/>
              <a:t>Пирогів</a:t>
            </a:r>
            <a:r>
              <a:rPr lang="ru-RU" sz="24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444" y="908720"/>
            <a:ext cx="493098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4692" y="620688"/>
            <a:ext cx="3211835" cy="39944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332656"/>
            <a:ext cx="11089232" cy="10668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природничого</a:t>
            </a:r>
            <a:r>
              <a:rPr lang="ru-RU" dirty="0"/>
              <a:t> </a:t>
            </a:r>
            <a:r>
              <a:rPr lang="ru-RU" dirty="0" err="1" smtClean="0"/>
              <a:t>профілю</a:t>
            </a:r>
            <a:r>
              <a:rPr lang="ru-RU" dirty="0" smtClean="0"/>
              <a:t> - </a:t>
            </a:r>
            <a:r>
              <a:rPr lang="ru-RU" dirty="0" err="1" smtClean="0"/>
              <a:t>музеї</a:t>
            </a:r>
            <a:r>
              <a:rPr lang="ru-RU" dirty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/>
              <a:t>збирають</a:t>
            </a:r>
            <a:r>
              <a:rPr lang="ru-RU" dirty="0"/>
              <a:t>, </a:t>
            </a:r>
            <a:r>
              <a:rPr lang="ru-RU" dirty="0" err="1"/>
              <a:t>зберігають</a:t>
            </a:r>
            <a:r>
              <a:rPr lang="ru-RU" dirty="0"/>
              <a:t>, </a:t>
            </a:r>
            <a:r>
              <a:rPr lang="ru-RU" dirty="0" err="1"/>
              <a:t>вивчають</a:t>
            </a:r>
            <a:r>
              <a:rPr lang="ru-RU" dirty="0"/>
              <a:t> та </a:t>
            </a:r>
            <a:r>
              <a:rPr lang="ru-RU" dirty="0" err="1"/>
              <a:t>експонують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різноманітні</a:t>
            </a:r>
            <a:r>
              <a:rPr lang="ru-RU" dirty="0" smtClean="0"/>
              <a:t> </a:t>
            </a:r>
            <a:r>
              <a:rPr lang="ru-RU" dirty="0" err="1"/>
              <a:t>природничі</a:t>
            </a:r>
            <a:r>
              <a:rPr lang="ru-RU" dirty="0"/>
              <a:t> </a:t>
            </a:r>
            <a:r>
              <a:rPr lang="ru-RU" dirty="0" err="1" smtClean="0"/>
              <a:t>матеріали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64" y="1543472"/>
            <a:ext cx="8280920" cy="3756248"/>
          </a:xfrm>
        </p:spPr>
        <p:txBody>
          <a:bodyPr>
            <a:noAutofit/>
          </a:bodyPr>
          <a:lstStyle/>
          <a:p>
            <a:r>
              <a:rPr lang="ru-RU" sz="1600" b="1" dirty="0" err="1"/>
              <a:t>Національний</a:t>
            </a:r>
            <a:r>
              <a:rPr lang="ru-RU" sz="1600" b="1" dirty="0"/>
              <a:t> </a:t>
            </a:r>
            <a:r>
              <a:rPr lang="ru-RU" sz="1600" b="1" dirty="0" err="1"/>
              <a:t>науково-природничий</a:t>
            </a:r>
            <a:r>
              <a:rPr lang="ru-RU" sz="1600" b="1" dirty="0"/>
              <a:t> музей НАН </a:t>
            </a:r>
            <a:r>
              <a:rPr lang="ru-RU" sz="1600" b="1" dirty="0" err="1"/>
              <a:t>України</a:t>
            </a:r>
            <a:r>
              <a:rPr lang="ru-RU" sz="1600" b="1" dirty="0"/>
              <a:t> </a:t>
            </a:r>
            <a:r>
              <a:rPr lang="ru-RU" sz="1600" dirty="0"/>
              <a:t>(англ. </a:t>
            </a:r>
            <a:r>
              <a:rPr lang="en-US" sz="1600" dirty="0"/>
              <a:t>The National Museum of Natural History) — </a:t>
            </a:r>
            <a:r>
              <a:rPr lang="ru-RU" sz="1600" dirty="0" err="1"/>
              <a:t>наукова</a:t>
            </a:r>
            <a:r>
              <a:rPr lang="ru-RU" sz="1600" dirty="0"/>
              <a:t> і </a:t>
            </a:r>
            <a:r>
              <a:rPr lang="ru-RU" sz="1600" dirty="0" err="1"/>
              <a:t>просвітницька</a:t>
            </a:r>
            <a:r>
              <a:rPr lang="ru-RU" sz="1600" dirty="0"/>
              <a:t> </a:t>
            </a:r>
            <a:r>
              <a:rPr lang="ru-RU" sz="1600" dirty="0" err="1"/>
              <a:t>установа</a:t>
            </a:r>
            <a:r>
              <a:rPr lang="ru-RU" sz="1600" dirty="0"/>
              <a:t>, один з </a:t>
            </a:r>
            <a:r>
              <a:rPr lang="ru-RU" sz="1600" dirty="0" err="1"/>
              <a:t>провідних</a:t>
            </a:r>
            <a:r>
              <a:rPr lang="ru-RU" sz="1600" dirty="0"/>
              <a:t> </a:t>
            </a:r>
            <a:r>
              <a:rPr lang="ru-RU" sz="1600" dirty="0" err="1"/>
              <a:t>центрів</a:t>
            </a:r>
            <a:r>
              <a:rPr lang="ru-RU" sz="1600" dirty="0"/>
              <a:t> </a:t>
            </a:r>
            <a:r>
              <a:rPr lang="ru-RU" sz="1600" dirty="0" err="1"/>
              <a:t>розвитку</a:t>
            </a:r>
            <a:r>
              <a:rPr lang="ru-RU" sz="1600" dirty="0"/>
              <a:t> </a:t>
            </a:r>
            <a:r>
              <a:rPr lang="ru-RU" sz="1600" dirty="0" err="1"/>
              <a:t>природничих</a:t>
            </a:r>
            <a:r>
              <a:rPr lang="ru-RU" sz="1600" dirty="0"/>
              <a:t> </a:t>
            </a:r>
            <a:r>
              <a:rPr lang="ru-RU" sz="1600" dirty="0" err="1"/>
              <a:t>досліджень</a:t>
            </a:r>
            <a:r>
              <a:rPr lang="ru-RU" sz="1600" dirty="0"/>
              <a:t> </a:t>
            </a:r>
            <a:r>
              <a:rPr lang="ru-RU" sz="1600" dirty="0" smtClean="0"/>
              <a:t>в </a:t>
            </a:r>
            <a:r>
              <a:rPr lang="ru-RU" sz="1600" dirty="0" err="1" smtClean="0"/>
              <a:t>Україні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діє</a:t>
            </a:r>
            <a:r>
              <a:rPr lang="ru-RU" sz="1600" dirty="0"/>
              <a:t> в </a:t>
            </a:r>
            <a:r>
              <a:rPr lang="ru-RU" sz="1600" dirty="0" err="1"/>
              <a:t>системі</a:t>
            </a:r>
            <a:r>
              <a:rPr lang="ru-RU" sz="1600" dirty="0"/>
              <a:t> </a:t>
            </a:r>
            <a:r>
              <a:rPr lang="ru-RU" sz="1600" dirty="0" err="1"/>
              <a:t>Національної</a:t>
            </a:r>
            <a:r>
              <a:rPr lang="ru-RU" sz="1600" dirty="0"/>
              <a:t> </a:t>
            </a:r>
            <a:r>
              <a:rPr lang="ru-RU" sz="1600" dirty="0" err="1"/>
              <a:t>академії</a:t>
            </a:r>
            <a:r>
              <a:rPr lang="ru-RU" sz="1600" dirty="0"/>
              <a:t> наук </a:t>
            </a:r>
            <a:r>
              <a:rPr lang="ru-RU" sz="1600" dirty="0" err="1"/>
              <a:t>України</a:t>
            </a:r>
            <a:r>
              <a:rPr lang="ru-RU" sz="1600" dirty="0"/>
              <a:t>, та </a:t>
            </a:r>
            <a:r>
              <a:rPr lang="ru-RU" sz="1600" dirty="0" err="1"/>
              <a:t>одночасно</a:t>
            </a:r>
            <a:r>
              <a:rPr lang="ru-RU" sz="1600" dirty="0"/>
              <a:t> один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найбільших</a:t>
            </a:r>
            <a:r>
              <a:rPr lang="ru-RU" sz="1600" dirty="0"/>
              <a:t> </a:t>
            </a:r>
            <a:r>
              <a:rPr lang="ru-RU" sz="1600" dirty="0" err="1"/>
              <a:t>науково-природничих</a:t>
            </a:r>
            <a:r>
              <a:rPr lang="ru-RU" sz="1600" dirty="0"/>
              <a:t> </a:t>
            </a:r>
            <a:r>
              <a:rPr lang="ru-RU" sz="1600" dirty="0" err="1"/>
              <a:t>музеїв</a:t>
            </a:r>
            <a:r>
              <a:rPr lang="ru-RU" sz="1600" dirty="0"/>
              <a:t> </a:t>
            </a:r>
            <a:r>
              <a:rPr lang="ru-RU" sz="1600" dirty="0" err="1"/>
              <a:t>світу</a:t>
            </a:r>
            <a:r>
              <a:rPr lang="ru-RU" sz="1600" dirty="0"/>
              <a:t>. </a:t>
            </a:r>
            <a:endParaRPr lang="ru-RU" sz="1600" dirty="0" smtClean="0"/>
          </a:p>
          <a:p>
            <a:r>
              <a:rPr lang="ru-RU" sz="1600" b="1" dirty="0" err="1"/>
              <a:t>Основними</a:t>
            </a:r>
            <a:r>
              <a:rPr lang="ru-RU" sz="1600" b="1" dirty="0"/>
              <a:t> </a:t>
            </a:r>
            <a:r>
              <a:rPr lang="ru-RU" sz="1600" b="1" dirty="0" err="1"/>
              <a:t>напрямками</a:t>
            </a:r>
            <a:r>
              <a:rPr lang="ru-RU" sz="1600" b="1" dirty="0"/>
              <a:t> </a:t>
            </a:r>
            <a:r>
              <a:rPr lang="ru-RU" sz="1600" b="1" dirty="0" err="1"/>
              <a:t>діяльності</a:t>
            </a:r>
            <a:r>
              <a:rPr lang="ru-RU" sz="1600" b="1" dirty="0"/>
              <a:t> </a:t>
            </a:r>
            <a:r>
              <a:rPr lang="ru-RU" sz="1600" b="1" dirty="0" smtClean="0"/>
              <a:t>музею є</a:t>
            </a:r>
            <a:r>
              <a:rPr lang="ru-RU" sz="1600" dirty="0" smtClean="0"/>
              <a:t>:</a:t>
            </a:r>
            <a:endParaRPr lang="ru-RU" sz="1600" dirty="0"/>
          </a:p>
          <a:p>
            <a:r>
              <a:rPr lang="ru-RU" sz="1600" dirty="0" err="1"/>
              <a:t>Розробка</a:t>
            </a:r>
            <a:r>
              <a:rPr lang="ru-RU" sz="1600" dirty="0"/>
              <a:t> </a:t>
            </a:r>
            <a:r>
              <a:rPr lang="ru-RU" sz="1600" dirty="0" err="1"/>
              <a:t>наукових</a:t>
            </a:r>
            <a:r>
              <a:rPr lang="ru-RU" sz="1600" dirty="0"/>
              <a:t> основ </a:t>
            </a:r>
            <a:r>
              <a:rPr lang="ru-RU" sz="1600" dirty="0" err="1"/>
              <a:t>природничої</a:t>
            </a:r>
            <a:r>
              <a:rPr lang="ru-RU" sz="1600" dirty="0"/>
              <a:t> </a:t>
            </a:r>
            <a:r>
              <a:rPr lang="ru-RU" sz="1600" dirty="0" err="1"/>
              <a:t>музеології</a:t>
            </a:r>
            <a:r>
              <a:rPr lang="ru-RU" sz="1600" dirty="0"/>
              <a:t>, </a:t>
            </a:r>
            <a:r>
              <a:rPr lang="ru-RU" sz="1600" dirty="0" err="1"/>
              <a:t>створення</a:t>
            </a:r>
            <a:r>
              <a:rPr lang="ru-RU" sz="1600" dirty="0"/>
              <a:t>, </a:t>
            </a:r>
            <a:r>
              <a:rPr lang="ru-RU" sz="1600" dirty="0" err="1"/>
              <a:t>збагачення</a:t>
            </a:r>
            <a:r>
              <a:rPr lang="ru-RU" sz="1600" dirty="0"/>
              <a:t> та </a:t>
            </a:r>
            <a:r>
              <a:rPr lang="ru-RU" sz="1600" dirty="0" err="1"/>
              <a:t>збереження</a:t>
            </a:r>
            <a:r>
              <a:rPr lang="ru-RU" sz="1600" dirty="0"/>
              <a:t> </a:t>
            </a:r>
            <a:r>
              <a:rPr lang="ru-RU" sz="1600" dirty="0" err="1"/>
              <a:t>фондових</a:t>
            </a:r>
            <a:r>
              <a:rPr lang="ru-RU" sz="1600" dirty="0"/>
              <a:t> </a:t>
            </a:r>
            <a:r>
              <a:rPr lang="ru-RU" sz="1600" dirty="0" err="1"/>
              <a:t>колекцій</a:t>
            </a:r>
            <a:r>
              <a:rPr lang="ru-RU" sz="1600" dirty="0"/>
              <a:t> </a:t>
            </a:r>
            <a:r>
              <a:rPr lang="ru-RU" sz="1600" dirty="0" smtClean="0"/>
              <a:t>і </a:t>
            </a:r>
            <a:r>
              <a:rPr lang="ru-RU" sz="1600" dirty="0" err="1"/>
              <a:t>експозицій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Вивчення</a:t>
            </a:r>
            <a:r>
              <a:rPr lang="ru-RU" sz="1600" dirty="0"/>
              <a:t> </a:t>
            </a:r>
            <a:r>
              <a:rPr lang="ru-RU" sz="1600" dirty="0" err="1"/>
              <a:t>сучасного</a:t>
            </a:r>
            <a:r>
              <a:rPr lang="ru-RU" sz="1600" dirty="0"/>
              <a:t> стану і </a:t>
            </a:r>
            <a:r>
              <a:rPr lang="ru-RU" sz="1600" dirty="0" err="1"/>
              <a:t>поширення</a:t>
            </a:r>
            <a:r>
              <a:rPr lang="ru-RU" sz="1600" dirty="0"/>
              <a:t> </a:t>
            </a:r>
            <a:r>
              <a:rPr lang="ru-RU" sz="1600" dirty="0" err="1"/>
              <a:t>представників</a:t>
            </a:r>
            <a:r>
              <a:rPr lang="ru-RU" sz="1600" dirty="0"/>
              <a:t> </a:t>
            </a:r>
            <a:r>
              <a:rPr lang="ru-RU" sz="1600" dirty="0" err="1"/>
              <a:t>флори</a:t>
            </a:r>
            <a:r>
              <a:rPr lang="ru-RU" sz="1600" dirty="0"/>
              <a:t> й </a:t>
            </a:r>
            <a:r>
              <a:rPr lang="ru-RU" sz="1600" dirty="0" err="1"/>
              <a:t>фауни</a:t>
            </a:r>
            <a:r>
              <a:rPr lang="ru-RU" sz="1600" dirty="0"/>
              <a:t>, </a:t>
            </a:r>
            <a:r>
              <a:rPr lang="ru-RU" sz="1600" dirty="0" err="1"/>
              <a:t>флористичних</a:t>
            </a:r>
            <a:r>
              <a:rPr lang="ru-RU" sz="1600" dirty="0"/>
              <a:t> і </a:t>
            </a:r>
            <a:r>
              <a:rPr lang="ru-RU" sz="1600" dirty="0" err="1"/>
              <a:t>фауністичних</a:t>
            </a:r>
            <a:r>
              <a:rPr lang="ru-RU" sz="1600" dirty="0"/>
              <a:t> </a:t>
            </a:r>
            <a:r>
              <a:rPr lang="ru-RU" sz="1600" dirty="0" err="1"/>
              <a:t>комплексів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 та </a:t>
            </a:r>
            <a:r>
              <a:rPr lang="ru-RU" sz="1600" dirty="0" err="1"/>
              <a:t>інших</a:t>
            </a:r>
            <a:r>
              <a:rPr lang="ru-RU" sz="1600" dirty="0"/>
              <a:t> </a:t>
            </a:r>
            <a:r>
              <a:rPr lang="ru-RU" sz="1600" dirty="0" err="1"/>
              <a:t>регіонів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Проведення</a:t>
            </a:r>
            <a:r>
              <a:rPr lang="ru-RU" sz="1600" dirty="0"/>
              <a:t> </a:t>
            </a:r>
            <a:r>
              <a:rPr lang="ru-RU" sz="1600" dirty="0" err="1"/>
              <a:t>досліджень</a:t>
            </a:r>
            <a:r>
              <a:rPr lang="ru-RU" sz="1600" dirty="0"/>
              <a:t> з </a:t>
            </a:r>
            <a:r>
              <a:rPr lang="ru-RU" sz="1600" dirty="0" err="1"/>
              <a:t>питань</a:t>
            </a:r>
            <a:r>
              <a:rPr lang="ru-RU" sz="1600" dirty="0"/>
              <a:t> </a:t>
            </a:r>
            <a:r>
              <a:rPr lang="ru-RU" sz="1600" dirty="0" err="1"/>
              <a:t>екології</a:t>
            </a:r>
            <a:r>
              <a:rPr lang="ru-RU" sz="1600" dirty="0"/>
              <a:t> та </a:t>
            </a:r>
            <a:r>
              <a:rPr lang="ru-RU" sz="1600" dirty="0" err="1"/>
              <a:t>еволюції</a:t>
            </a:r>
            <a:r>
              <a:rPr lang="ru-RU" sz="1600" dirty="0"/>
              <a:t> </a:t>
            </a:r>
            <a:r>
              <a:rPr lang="ru-RU" sz="1600" dirty="0" err="1" smtClean="0"/>
              <a:t>організмів</a:t>
            </a:r>
            <a:r>
              <a:rPr lang="ru-RU" sz="1600" dirty="0" smtClean="0"/>
              <a:t>, </a:t>
            </a:r>
            <a:r>
              <a:rPr lang="ru-RU" sz="1600" dirty="0" err="1" smtClean="0"/>
              <a:t>історії</a:t>
            </a:r>
            <a:r>
              <a:rPr lang="ru-RU" sz="1600" dirty="0" smtClean="0"/>
              <a:t> </a:t>
            </a:r>
            <a:r>
              <a:rPr lang="ru-RU" sz="1600" dirty="0" err="1"/>
              <a:t>флори</a:t>
            </a:r>
            <a:r>
              <a:rPr lang="ru-RU" sz="1600" dirty="0"/>
              <a:t> та </a:t>
            </a:r>
            <a:r>
              <a:rPr lang="ru-RU" sz="1600" dirty="0" err="1"/>
              <a:t>фауни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Аналіз</a:t>
            </a:r>
            <a:r>
              <a:rPr lang="ru-RU" sz="1600" dirty="0"/>
              <a:t> </a:t>
            </a:r>
            <a:r>
              <a:rPr lang="ru-RU" sz="1600" dirty="0" err="1"/>
              <a:t>сучасного</a:t>
            </a:r>
            <a:r>
              <a:rPr lang="ru-RU" sz="1600" dirty="0"/>
              <a:t> стану та </a:t>
            </a:r>
            <a:r>
              <a:rPr lang="ru-RU" sz="1600" dirty="0" err="1"/>
              <a:t>збереження</a:t>
            </a:r>
            <a:r>
              <a:rPr lang="ru-RU" sz="1600" dirty="0"/>
              <a:t> </a:t>
            </a:r>
            <a:r>
              <a:rPr lang="ru-RU" sz="1600" dirty="0" err="1"/>
              <a:t>природних</a:t>
            </a:r>
            <a:r>
              <a:rPr lang="ru-RU" sz="1600" dirty="0"/>
              <a:t> </a:t>
            </a:r>
            <a:r>
              <a:rPr lang="ru-RU" sz="1600" dirty="0" err="1"/>
              <a:t>геологічних</a:t>
            </a:r>
            <a:r>
              <a:rPr lang="ru-RU" sz="1600" dirty="0"/>
              <a:t> </a:t>
            </a:r>
            <a:r>
              <a:rPr lang="ru-RU" sz="1600" dirty="0" err="1"/>
              <a:t>пам'яток</a:t>
            </a:r>
            <a:r>
              <a:rPr lang="ru-RU" sz="1600" dirty="0"/>
              <a:t> </a:t>
            </a:r>
            <a:r>
              <a:rPr lang="ru-RU" sz="1600" dirty="0" err="1"/>
              <a:t>України</a:t>
            </a:r>
            <a:r>
              <a:rPr lang="ru-RU" sz="1600" dirty="0"/>
              <a:t>, </a:t>
            </a:r>
            <a:r>
              <a:rPr lang="ru-RU" sz="1600" dirty="0" err="1"/>
              <a:t>зокрема</a:t>
            </a:r>
            <a:r>
              <a:rPr lang="ru-RU" sz="1600" dirty="0"/>
              <a:t> </a:t>
            </a:r>
            <a:r>
              <a:rPr lang="ru-RU" sz="1600" dirty="0" err="1"/>
              <a:t>мінералогічні</a:t>
            </a:r>
            <a:r>
              <a:rPr lang="ru-RU" sz="1600" dirty="0"/>
              <a:t> </a:t>
            </a:r>
            <a:r>
              <a:rPr lang="ru-RU" sz="1600" dirty="0" err="1"/>
              <a:t>дослідження</a:t>
            </a:r>
            <a:r>
              <a:rPr lang="ru-RU" sz="1600" dirty="0"/>
              <a:t> </a:t>
            </a:r>
            <a:r>
              <a:rPr lang="ru-RU" sz="1600" dirty="0" err="1"/>
              <a:t>коштовних</a:t>
            </a:r>
            <a:r>
              <a:rPr lang="ru-RU" sz="1600" dirty="0"/>
              <a:t> </a:t>
            </a:r>
            <a:r>
              <a:rPr lang="ru-RU" sz="1600" dirty="0" smtClean="0"/>
              <a:t>і </a:t>
            </a:r>
            <a:r>
              <a:rPr lang="ru-RU" sz="1600" dirty="0" err="1"/>
              <a:t>напівкоштовних</a:t>
            </a:r>
            <a:r>
              <a:rPr lang="ru-RU" sz="1600" dirty="0"/>
              <a:t> </a:t>
            </a:r>
            <a:r>
              <a:rPr lang="ru-RU" sz="1600" dirty="0" err="1"/>
              <a:t>зразків</a:t>
            </a:r>
            <a:r>
              <a:rPr lang="ru-RU" sz="1600" dirty="0"/>
              <a:t>.</a:t>
            </a:r>
          </a:p>
          <a:p>
            <a:r>
              <a:rPr lang="ru-RU" sz="1600" dirty="0" err="1"/>
              <a:t>Проведення</a:t>
            </a:r>
            <a:r>
              <a:rPr lang="ru-RU" sz="1600" dirty="0"/>
              <a:t> </a:t>
            </a:r>
            <a:r>
              <a:rPr lang="ru-RU" sz="1600" dirty="0" err="1"/>
              <a:t>науково-освітньої</a:t>
            </a:r>
            <a:r>
              <a:rPr lang="ru-RU" sz="1600" dirty="0"/>
              <a:t>, </a:t>
            </a:r>
            <a:r>
              <a:rPr lang="ru-RU" sz="1600" dirty="0" err="1"/>
              <a:t>популяризаторської</a:t>
            </a:r>
            <a:r>
              <a:rPr lang="ru-RU" sz="1600" dirty="0"/>
              <a:t> та культурно-</a:t>
            </a:r>
            <a:r>
              <a:rPr lang="ru-RU" sz="1600" dirty="0" err="1"/>
              <a:t>просвітницької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r>
              <a:rPr lang="ru-RU" sz="1600" dirty="0"/>
              <a:t> з </a:t>
            </a:r>
            <a:r>
              <a:rPr lang="ru-RU" sz="1600" dirty="0" err="1"/>
              <a:t>природничої</a:t>
            </a:r>
            <a:r>
              <a:rPr lang="ru-RU" sz="1600" dirty="0"/>
              <a:t> тематики.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676" y="4149080"/>
            <a:ext cx="3571875" cy="26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260648"/>
            <a:ext cx="10513168" cy="174347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Екомузеєм</a:t>
            </a:r>
            <a:r>
              <a:rPr lang="ru-RU" dirty="0"/>
              <a:t> є низка </a:t>
            </a:r>
            <a:r>
              <a:rPr lang="ru-RU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приваб</a:t>
            </a:r>
            <a:r>
              <a:rPr lang="ru-RU" dirty="0"/>
              <a:t>, </a:t>
            </a:r>
            <a:r>
              <a:rPr lang="ru-RU" dirty="0" err="1"/>
              <a:t>розташованих</a:t>
            </a:r>
            <a:r>
              <a:rPr lang="ru-RU" dirty="0"/>
              <a:t> в </a:t>
            </a:r>
            <a:r>
              <a:rPr lang="ru-RU" dirty="0" err="1"/>
              <a:t>місцевості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становить </a:t>
            </a:r>
            <a:r>
              <a:rPr lang="ru-RU" dirty="0" err="1"/>
              <a:t>цілісний</a:t>
            </a:r>
            <a:r>
              <a:rPr lang="ru-RU" dirty="0"/>
              <a:t> комплекс і </a:t>
            </a:r>
            <a:r>
              <a:rPr lang="ru-RU" dirty="0" err="1"/>
              <a:t>відображає</a:t>
            </a:r>
            <a:r>
              <a:rPr lang="ru-RU" dirty="0"/>
              <a:t> </a:t>
            </a:r>
            <a:r>
              <a:rPr lang="ru-RU" dirty="0" err="1"/>
              <a:t>природничі</a:t>
            </a:r>
            <a:r>
              <a:rPr lang="ru-RU" dirty="0"/>
              <a:t> й</a:t>
            </a:r>
            <a:r>
              <a:rPr lang="ru-RU" dirty="0" smtClean="0"/>
              <a:t> </a:t>
            </a:r>
            <a:r>
              <a:rPr lang="ru-RU" dirty="0" err="1"/>
              <a:t>культурні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краю та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804" y="2348880"/>
            <a:ext cx="5472609" cy="3670920"/>
          </a:xfrm>
        </p:spPr>
        <p:txBody>
          <a:bodyPr>
            <a:normAutofit/>
          </a:bodyPr>
          <a:lstStyle/>
          <a:p>
            <a:r>
              <a:rPr lang="ru-RU" sz="2800" dirty="0" err="1"/>
              <a:t>Історико-культурний</a:t>
            </a:r>
            <a:r>
              <a:rPr lang="ru-RU" sz="2800" dirty="0"/>
              <a:t> комплекс «</a:t>
            </a:r>
            <a:r>
              <a:rPr lang="ru-RU" sz="2800" dirty="0" err="1"/>
              <a:t>Запорозька</a:t>
            </a:r>
            <a:r>
              <a:rPr lang="ru-RU" sz="2800" dirty="0"/>
              <a:t> </a:t>
            </a:r>
            <a:r>
              <a:rPr lang="ru-RU" sz="2800" dirty="0" err="1"/>
              <a:t>Січ</a:t>
            </a:r>
            <a:r>
              <a:rPr lang="ru-RU" sz="2800" dirty="0"/>
              <a:t>» на </a:t>
            </a:r>
            <a:r>
              <a:rPr lang="ru-RU" sz="2800" dirty="0" err="1"/>
              <a:t>території</a:t>
            </a:r>
            <a:r>
              <a:rPr lang="ru-RU" sz="2800" dirty="0"/>
              <a:t> </a:t>
            </a:r>
            <a:r>
              <a:rPr lang="ru-RU" sz="2800" dirty="0" err="1"/>
              <a:t>Національного</a:t>
            </a:r>
            <a:r>
              <a:rPr lang="ru-RU" sz="2800" dirty="0"/>
              <a:t> </a:t>
            </a:r>
            <a:r>
              <a:rPr lang="ru-RU" sz="2800" dirty="0" err="1"/>
              <a:t>заповідника</a:t>
            </a:r>
            <a:r>
              <a:rPr lang="ru-RU" sz="2800" dirty="0"/>
              <a:t> «</a:t>
            </a:r>
            <a:r>
              <a:rPr lang="ru-RU" sz="2800" dirty="0" err="1"/>
              <a:t>Хортиця</a:t>
            </a:r>
            <a:r>
              <a:rPr lang="ru-RU" sz="2800" dirty="0"/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4075936"/>
            <a:ext cx="5184576" cy="2600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24" y="3716430"/>
            <a:ext cx="3979143" cy="29805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796" y="2060848"/>
            <a:ext cx="3627486" cy="241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8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6" y="1700808"/>
            <a:ext cx="11161240" cy="10668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Науково-технічні</a:t>
            </a:r>
            <a:r>
              <a:rPr lang="ru-RU" dirty="0"/>
              <a:t> </a:t>
            </a:r>
            <a:r>
              <a:rPr lang="ru-RU" dirty="0" err="1" smtClean="0"/>
              <a:t>музеї</a:t>
            </a:r>
            <a:r>
              <a:rPr lang="ru-RU" dirty="0" smtClean="0"/>
              <a:t> - </a:t>
            </a:r>
            <a:r>
              <a:rPr lang="ru-RU" dirty="0" err="1" smtClean="0"/>
              <a:t>музеї</a:t>
            </a:r>
            <a:r>
              <a:rPr lang="ru-RU" dirty="0" smtClean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збирають</a:t>
            </a:r>
            <a:r>
              <a:rPr lang="ru-RU" dirty="0"/>
              <a:t>, </a:t>
            </a:r>
            <a:r>
              <a:rPr lang="ru-RU" dirty="0" err="1"/>
              <a:t>зберігають</a:t>
            </a:r>
            <a:r>
              <a:rPr lang="ru-RU" dirty="0"/>
              <a:t>, </a:t>
            </a:r>
            <a:r>
              <a:rPr lang="ru-RU" dirty="0" err="1"/>
              <a:t>вивчають</a:t>
            </a:r>
            <a:r>
              <a:rPr lang="ru-RU" dirty="0"/>
              <a:t>, </a:t>
            </a:r>
            <a:r>
              <a:rPr lang="ru-RU" dirty="0" err="1"/>
              <a:t>експонують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/>
              <a:t>популяризують</a:t>
            </a:r>
            <a:r>
              <a:rPr lang="ru-RU" dirty="0"/>
              <a:t> </a:t>
            </a:r>
            <a:r>
              <a:rPr lang="ru-RU" dirty="0" err="1"/>
              <a:t>творіння</a:t>
            </a:r>
            <a:r>
              <a:rPr lang="ru-RU" dirty="0"/>
              <a:t> </a:t>
            </a:r>
            <a:r>
              <a:rPr lang="ru-RU" dirty="0" err="1"/>
              <a:t>людських</a:t>
            </a:r>
            <a:r>
              <a:rPr lang="ru-RU" dirty="0"/>
              <a:t> рук, </a:t>
            </a:r>
            <a:r>
              <a:rPr lang="ru-RU" dirty="0" err="1"/>
              <a:t>пов'язані</a:t>
            </a:r>
            <a:r>
              <a:rPr lang="ru-RU" dirty="0"/>
              <a:t> з </a:t>
            </a:r>
            <a:r>
              <a:rPr lang="ru-RU" dirty="0" err="1"/>
              <a:t>історією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/>
              <a:t>практикою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техніки</a:t>
            </a:r>
            <a:r>
              <a:rPr lang="ru-RU" dirty="0"/>
              <a:t> </a:t>
            </a:r>
            <a:r>
              <a:rPr lang="ru-RU" dirty="0" smtClean="0"/>
              <a:t>й </a:t>
            </a:r>
            <a:r>
              <a:rPr lang="ru-RU" dirty="0" err="1"/>
              <a:t>технологій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–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творчим</a:t>
            </a:r>
            <a:r>
              <a:rPr lang="ru-RU" dirty="0"/>
              <a:t> </a:t>
            </a:r>
            <a:r>
              <a:rPr lang="ru-RU" dirty="0" err="1"/>
              <a:t>генієм</a:t>
            </a:r>
            <a:r>
              <a:rPr lang="ru-RU" dirty="0"/>
              <a:t> </a:t>
            </a:r>
            <a:r>
              <a:rPr lang="ru-RU" dirty="0" err="1"/>
              <a:t>визначних</a:t>
            </a:r>
            <a:r>
              <a:rPr lang="ru-RU" dirty="0"/>
              <a:t> </a:t>
            </a:r>
            <a:r>
              <a:rPr lang="ru-RU" dirty="0" err="1"/>
              <a:t>експериментаторів</a:t>
            </a:r>
            <a:r>
              <a:rPr lang="ru-RU" dirty="0"/>
              <a:t>, </a:t>
            </a:r>
            <a:r>
              <a:rPr lang="ru-RU" dirty="0" err="1"/>
              <a:t>винахідників</a:t>
            </a:r>
            <a:r>
              <a:rPr lang="ru-RU" dirty="0"/>
              <a:t> і </a:t>
            </a:r>
            <a:r>
              <a:rPr lang="ru-RU" dirty="0" err="1"/>
              <a:t>вчених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48" y="2852936"/>
            <a:ext cx="7776864" cy="4191000"/>
          </a:xfrm>
        </p:spPr>
        <p:txBody>
          <a:bodyPr>
            <a:normAutofit/>
          </a:bodyPr>
          <a:lstStyle/>
          <a:p>
            <a:r>
              <a:rPr lang="ru-RU" sz="2400" dirty="0"/>
              <a:t>Одним з </a:t>
            </a:r>
            <a:r>
              <a:rPr lang="ru-RU" sz="2400" dirty="0" err="1"/>
              <a:t>найвідоміших</a:t>
            </a:r>
            <a:r>
              <a:rPr lang="ru-RU" sz="2400" dirty="0"/>
              <a:t> </a:t>
            </a:r>
            <a:r>
              <a:rPr lang="ru-RU" sz="2400" dirty="0" err="1"/>
              <a:t>науково-технічних</a:t>
            </a:r>
            <a:r>
              <a:rPr lang="ru-RU" sz="2400" dirty="0"/>
              <a:t> </a:t>
            </a:r>
            <a:r>
              <a:rPr lang="ru-RU" sz="2400" dirty="0" err="1"/>
              <a:t>музеїв</a:t>
            </a:r>
            <a:r>
              <a:rPr lang="ru-RU" sz="2400" dirty="0"/>
              <a:t> </a:t>
            </a:r>
            <a:r>
              <a:rPr lang="ru-RU" sz="2400" dirty="0" err="1"/>
              <a:t>України</a:t>
            </a:r>
            <a:r>
              <a:rPr lang="ru-RU" sz="2400" dirty="0"/>
              <a:t> є </a:t>
            </a:r>
            <a:r>
              <a:rPr lang="ru-RU" sz="2400" b="1" dirty="0" err="1"/>
              <a:t>Державний</a:t>
            </a:r>
            <a:r>
              <a:rPr lang="ru-RU" sz="2400" b="1" dirty="0"/>
              <a:t> музей космонавтики </a:t>
            </a:r>
            <a:r>
              <a:rPr lang="ru-RU" sz="2400" b="1" dirty="0" err="1"/>
              <a:t>ім</a:t>
            </a:r>
            <a:r>
              <a:rPr lang="ru-RU" sz="2400" b="1" dirty="0"/>
              <a:t>. С. П. </a:t>
            </a:r>
            <a:r>
              <a:rPr lang="ru-RU" sz="2400" b="1" dirty="0" err="1"/>
              <a:t>Корольова</a:t>
            </a:r>
            <a:r>
              <a:rPr lang="ru-RU" sz="2400" b="1" dirty="0"/>
              <a:t> </a:t>
            </a:r>
            <a:r>
              <a:rPr lang="ru-RU" sz="2400" dirty="0"/>
              <a:t>(</a:t>
            </a:r>
            <a:r>
              <a:rPr lang="ru-RU" sz="2400" dirty="0" smtClean="0"/>
              <a:t>Житомир).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найбільший</a:t>
            </a:r>
            <a:r>
              <a:rPr lang="ru-RU" sz="2400" dirty="0"/>
              <a:t> </a:t>
            </a:r>
            <a:r>
              <a:rPr lang="ru-RU" sz="2400" dirty="0" err="1"/>
              <a:t>український</a:t>
            </a:r>
            <a:r>
              <a:rPr lang="ru-RU" sz="2400" dirty="0"/>
              <a:t> музей </a:t>
            </a:r>
            <a:r>
              <a:rPr lang="ru-RU" sz="2400" dirty="0" smtClean="0"/>
              <a:t>космонавтики.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складається</a:t>
            </a:r>
            <a:r>
              <a:rPr lang="ru-RU" sz="2400" dirty="0"/>
              <a:t> з </a:t>
            </a:r>
            <a:r>
              <a:rPr lang="ru-RU" sz="2400" dirty="0" err="1"/>
              <a:t>двох</a:t>
            </a:r>
            <a:r>
              <a:rPr lang="ru-RU" sz="2400" dirty="0"/>
              <a:t> </a:t>
            </a:r>
            <a:r>
              <a:rPr lang="ru-RU" sz="2400" dirty="0" err="1"/>
              <a:t>частин</a:t>
            </a:r>
            <a:r>
              <a:rPr lang="ru-RU" sz="2400" dirty="0"/>
              <a:t>: </a:t>
            </a:r>
            <a:r>
              <a:rPr lang="ru-RU" sz="2400" dirty="0" err="1"/>
              <a:t>меморіального</a:t>
            </a:r>
            <a:r>
              <a:rPr lang="ru-RU" sz="2400" dirty="0"/>
              <a:t> </a:t>
            </a:r>
            <a:r>
              <a:rPr lang="ru-RU" sz="2400" dirty="0" err="1"/>
              <a:t>будинку</a:t>
            </a:r>
            <a:r>
              <a:rPr lang="ru-RU" sz="2400" dirty="0"/>
              <a:t>-музею </a:t>
            </a:r>
            <a:r>
              <a:rPr lang="ru-RU" sz="2400" dirty="0" smtClean="0"/>
              <a:t>С</a:t>
            </a:r>
            <a:r>
              <a:rPr lang="ru-RU" sz="2400" dirty="0"/>
              <a:t>. П. </a:t>
            </a:r>
            <a:r>
              <a:rPr lang="ru-RU" sz="2400" dirty="0" err="1"/>
              <a:t>Корольова</a:t>
            </a:r>
            <a:r>
              <a:rPr lang="ru-RU" sz="2400" dirty="0"/>
              <a:t> та </a:t>
            </a:r>
            <a:r>
              <a:rPr lang="ru-RU" sz="2400" dirty="0" err="1"/>
              <a:t>павільйону</a:t>
            </a:r>
            <a:r>
              <a:rPr lang="ru-RU" sz="2400" dirty="0"/>
              <a:t> </a:t>
            </a:r>
            <a:r>
              <a:rPr lang="ru-RU" sz="2400" dirty="0" err="1"/>
              <a:t>космічної</a:t>
            </a:r>
            <a:r>
              <a:rPr lang="ru-RU" sz="2400" dirty="0"/>
              <a:t> </a:t>
            </a:r>
            <a:r>
              <a:rPr lang="ru-RU" sz="2400" dirty="0" err="1"/>
              <a:t>техніки</a:t>
            </a:r>
            <a:r>
              <a:rPr lang="ru-RU" sz="2400" dirty="0"/>
              <a:t> "Космос". У фондах музею </a:t>
            </a:r>
            <a:r>
              <a:rPr lang="ru-RU" sz="2400" dirty="0" err="1"/>
              <a:t>розміщено</a:t>
            </a:r>
            <a:r>
              <a:rPr lang="ru-RU" sz="2400" dirty="0"/>
              <a:t> </a:t>
            </a:r>
            <a:r>
              <a:rPr lang="ru-RU" sz="2400" dirty="0" err="1"/>
              <a:t>понад</a:t>
            </a:r>
            <a:r>
              <a:rPr lang="ru-RU" sz="2400" dirty="0"/>
              <a:t> 7 тис. </a:t>
            </a:r>
            <a:r>
              <a:rPr lang="ru-RU" sz="2400" dirty="0" err="1"/>
              <a:t>експонатів</a:t>
            </a:r>
            <a:r>
              <a:rPr lang="ru-RU" sz="2400" dirty="0"/>
              <a:t>, з них 1,5 тис. просто </a:t>
            </a:r>
            <a:r>
              <a:rPr lang="ru-RU" sz="2400" dirty="0" err="1"/>
              <a:t>унікальні</a:t>
            </a:r>
            <a:r>
              <a:rPr lang="ru-RU" sz="2400" dirty="0"/>
              <a:t> (не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аналогів</a:t>
            </a:r>
            <a:r>
              <a:rPr lang="ru-RU" sz="2400" dirty="0"/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596" y="2708920"/>
            <a:ext cx="4320480" cy="39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788" y="404664"/>
            <a:ext cx="10225136" cy="5544616"/>
          </a:xfrm>
        </p:spPr>
        <p:txBody>
          <a:bodyPr rtlCol="0">
            <a:normAutofit/>
          </a:bodyPr>
          <a:lstStyle/>
          <a:p>
            <a:r>
              <a:rPr lang="ru-RU" sz="2400" b="1" dirty="0" smtClean="0"/>
              <a:t>Музе</a:t>
            </a:r>
            <a:r>
              <a:rPr lang="uk-UA" sz="2400" b="1" dirty="0" err="1" smtClean="0"/>
              <a:t>єзнавство</a:t>
            </a:r>
            <a:r>
              <a:rPr lang="uk-UA" sz="2400" b="1" dirty="0" smtClean="0"/>
              <a:t> </a:t>
            </a:r>
            <a:r>
              <a:rPr lang="uk-UA" sz="2400" dirty="0" smtClean="0"/>
              <a:t>- </a:t>
            </a:r>
            <a:r>
              <a:rPr lang="ru-RU" sz="2400" dirty="0" err="1"/>
              <a:t>ц</a:t>
            </a:r>
            <a:r>
              <a:rPr lang="ru-RU" sz="2400" dirty="0" err="1" smtClean="0"/>
              <a:t>е</a:t>
            </a:r>
            <a:r>
              <a:rPr lang="ru-RU" sz="2400" dirty="0" smtClean="0"/>
              <a:t> </a:t>
            </a:r>
            <a:r>
              <a:rPr lang="ru-RU" sz="2400" dirty="0" err="1" smtClean="0"/>
              <a:t>наукова</a:t>
            </a:r>
            <a:r>
              <a:rPr lang="ru-RU" sz="2400" dirty="0" smtClean="0"/>
              <a:t> </a:t>
            </a:r>
            <a:r>
              <a:rPr lang="ru-RU" sz="2400" dirty="0" err="1"/>
              <a:t>дисципліна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вивчає</a:t>
            </a:r>
            <a:r>
              <a:rPr lang="ru-RU" sz="2400" dirty="0"/>
              <a:t> </a:t>
            </a:r>
            <a:r>
              <a:rPr lang="ru-RU" sz="2400" dirty="0" err="1"/>
              <a:t>закономірності</a:t>
            </a:r>
            <a:r>
              <a:rPr lang="ru-RU" sz="2400" dirty="0"/>
              <a:t> </a:t>
            </a:r>
            <a:r>
              <a:rPr lang="ru-RU" sz="2400" dirty="0" err="1"/>
              <a:t>виникнення</a:t>
            </a:r>
            <a:r>
              <a:rPr lang="ru-RU" sz="2400" dirty="0"/>
              <a:t> та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музеїв</a:t>
            </a:r>
            <a:r>
              <a:rPr lang="ru-RU" sz="2400" dirty="0"/>
              <a:t>,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соціальні</a:t>
            </a:r>
            <a:r>
              <a:rPr lang="ru-RU" sz="2400" dirty="0"/>
              <a:t> </a:t>
            </a:r>
            <a:r>
              <a:rPr lang="ru-RU" sz="2400" dirty="0" err="1"/>
              <a:t>функції</a:t>
            </a:r>
            <a:r>
              <a:rPr lang="ru-RU" sz="2400" dirty="0"/>
              <a:t>, </a:t>
            </a:r>
            <a:r>
              <a:rPr lang="ru-RU" sz="2400" dirty="0" err="1"/>
              <a:t>форми</a:t>
            </a:r>
            <a:r>
              <a:rPr lang="ru-RU" sz="2400" dirty="0"/>
              <a:t> та </a:t>
            </a:r>
            <a:r>
              <a:rPr lang="ru-RU" sz="2400" dirty="0" err="1"/>
              <a:t>способи</a:t>
            </a:r>
            <a:r>
              <a:rPr lang="ru-RU" sz="2400" dirty="0"/>
              <a:t> </a:t>
            </a:r>
            <a:r>
              <a:rPr lang="ru-RU" sz="2400" dirty="0" err="1"/>
              <a:t>реалізації</a:t>
            </a:r>
            <a:r>
              <a:rPr lang="ru-RU" sz="2400" dirty="0"/>
              <a:t> </a:t>
            </a:r>
            <a:r>
              <a:rPr lang="ru-RU" sz="2400" dirty="0" err="1"/>
              <a:t>цих</a:t>
            </a:r>
            <a:r>
              <a:rPr lang="ru-RU" sz="2400" dirty="0"/>
              <a:t> </a:t>
            </a:r>
            <a:r>
              <a:rPr lang="ru-RU" sz="2400" dirty="0" err="1"/>
              <a:t>функцій</a:t>
            </a:r>
            <a:r>
              <a:rPr lang="ru-RU" sz="2400" dirty="0"/>
              <a:t> на </a:t>
            </a:r>
            <a:r>
              <a:rPr lang="ru-RU" sz="2400" dirty="0" err="1"/>
              <a:t>різних</a:t>
            </a:r>
            <a:r>
              <a:rPr lang="ru-RU" sz="2400" dirty="0"/>
              <a:t> </a:t>
            </a:r>
            <a:r>
              <a:rPr lang="ru-RU" sz="2400" dirty="0" err="1"/>
              <a:t>етапах</a:t>
            </a:r>
            <a:r>
              <a:rPr lang="ru-RU" sz="2400" dirty="0"/>
              <a:t> </a:t>
            </a:r>
            <a:r>
              <a:rPr lang="ru-RU" sz="2400" dirty="0" err="1"/>
              <a:t>суспільного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. </a:t>
            </a:r>
            <a:r>
              <a:rPr lang="ru-RU" sz="2400" dirty="0" smtClean="0"/>
              <a:t>Структура </a:t>
            </a:r>
            <a:r>
              <a:rPr lang="ru-RU" sz="2400" dirty="0" err="1"/>
              <a:t>музеєзнавства</a:t>
            </a:r>
            <a:r>
              <a:rPr lang="ru-RU" sz="2400" dirty="0"/>
              <a:t> </a:t>
            </a:r>
            <a:r>
              <a:rPr lang="ru-RU" sz="2400" dirty="0" err="1"/>
              <a:t>включає</a:t>
            </a:r>
            <a:r>
              <a:rPr lang="ru-RU" sz="2400" dirty="0"/>
              <a:t> </a:t>
            </a:r>
            <a:r>
              <a:rPr lang="ru-RU" sz="2400" dirty="0" err="1"/>
              <a:t>теорію</a:t>
            </a:r>
            <a:r>
              <a:rPr lang="ru-RU" sz="2400" dirty="0"/>
              <a:t> та </a:t>
            </a:r>
            <a:r>
              <a:rPr lang="ru-RU" sz="2400" dirty="0" err="1"/>
              <a:t>історію</a:t>
            </a:r>
            <a:r>
              <a:rPr lang="ru-RU" sz="2400" dirty="0"/>
              <a:t> </a:t>
            </a:r>
            <a:r>
              <a:rPr lang="ru-RU" sz="2400" dirty="0" err="1"/>
              <a:t>музейної</a:t>
            </a:r>
            <a:r>
              <a:rPr lang="ru-RU" sz="2400" dirty="0"/>
              <a:t> </a:t>
            </a:r>
            <a:r>
              <a:rPr lang="ru-RU" sz="2400" dirty="0" err="1"/>
              <a:t>справи</a:t>
            </a:r>
            <a:r>
              <a:rPr lang="ru-RU" sz="2400" dirty="0"/>
              <a:t>, </a:t>
            </a:r>
            <a:r>
              <a:rPr lang="ru-RU" sz="2400" dirty="0" err="1"/>
              <a:t>музейне</a:t>
            </a:r>
            <a:r>
              <a:rPr lang="ru-RU" sz="2400" dirty="0"/>
              <a:t> </a:t>
            </a:r>
            <a:r>
              <a:rPr lang="ru-RU" sz="2400" dirty="0" err="1" smtClean="0"/>
              <a:t>джерелознавство</a:t>
            </a:r>
            <a:r>
              <a:rPr lang="ru-RU" sz="2400" dirty="0"/>
              <a:t>, </a:t>
            </a:r>
            <a:r>
              <a:rPr lang="ru-RU" sz="2400" dirty="0" err="1"/>
              <a:t>музеографію</a:t>
            </a:r>
            <a:r>
              <a:rPr lang="ru-RU" sz="2400" dirty="0"/>
              <a:t> та методику </a:t>
            </a:r>
            <a:r>
              <a:rPr lang="ru-RU" sz="2400" dirty="0" err="1"/>
              <a:t>музейної</a:t>
            </a:r>
            <a:r>
              <a:rPr lang="ru-RU" sz="2400" dirty="0"/>
              <a:t> </a:t>
            </a:r>
            <a:r>
              <a:rPr lang="ru-RU" sz="2400" dirty="0" err="1"/>
              <a:t>справи</a:t>
            </a:r>
            <a:r>
              <a:rPr lang="ru-RU" sz="2400" dirty="0"/>
              <a:t>. </a:t>
            </a:r>
          </a:p>
          <a:p>
            <a:r>
              <a:rPr lang="ru-RU" sz="2400" b="1" dirty="0" err="1"/>
              <a:t>Музеографія</a:t>
            </a:r>
            <a:r>
              <a:rPr lang="ru-RU" sz="2400" dirty="0"/>
              <a:t> – </a:t>
            </a:r>
            <a:r>
              <a:rPr lang="ru-RU" sz="2400" dirty="0" err="1"/>
              <a:t>галузь</a:t>
            </a:r>
            <a:r>
              <a:rPr lang="ru-RU" sz="2400" dirty="0"/>
              <a:t> </a:t>
            </a:r>
            <a:r>
              <a:rPr lang="ru-RU" sz="2400" dirty="0" err="1"/>
              <a:t>музеєзнавства</a:t>
            </a:r>
            <a:r>
              <a:rPr lang="ru-RU" sz="2400" dirty="0"/>
              <a:t>, </a:t>
            </a:r>
            <a:r>
              <a:rPr lang="ru-RU" sz="2400" dirty="0" err="1"/>
              <a:t>завдання</a:t>
            </a:r>
            <a:r>
              <a:rPr lang="ru-RU" sz="2400" dirty="0"/>
              <a:t> </a:t>
            </a:r>
            <a:r>
              <a:rPr lang="ru-RU" sz="2400" dirty="0" err="1"/>
              <a:t>якої</a:t>
            </a:r>
            <a:r>
              <a:rPr lang="ru-RU" sz="2400" dirty="0"/>
              <a:t> – </a:t>
            </a:r>
            <a:r>
              <a:rPr lang="ru-RU" sz="2400" dirty="0" err="1"/>
              <a:t>опис</a:t>
            </a:r>
            <a:r>
              <a:rPr lang="ru-RU" sz="2400" dirty="0"/>
              <a:t> </a:t>
            </a:r>
            <a:r>
              <a:rPr lang="ru-RU" sz="2400" dirty="0" err="1"/>
              <a:t>музеїв</a:t>
            </a:r>
            <a:r>
              <a:rPr lang="ru-RU" sz="2400" dirty="0"/>
              <a:t>, </a:t>
            </a:r>
            <a:r>
              <a:rPr lang="ru-RU" sz="2400" dirty="0" err="1"/>
              <a:t>експозицій</a:t>
            </a:r>
            <a:r>
              <a:rPr lang="ru-RU" sz="2400" dirty="0"/>
              <a:t>, </a:t>
            </a:r>
            <a:r>
              <a:rPr lang="ru-RU" sz="2400" dirty="0" err="1"/>
              <a:t>колекцій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 </a:t>
            </a:r>
            <a:r>
              <a:rPr lang="ru-RU" sz="2400" b="1" dirty="0" err="1"/>
              <a:t>Музейний</a:t>
            </a:r>
            <a:r>
              <a:rPr lang="ru-RU" sz="2400" b="1" dirty="0"/>
              <a:t> предмет </a:t>
            </a:r>
            <a:r>
              <a:rPr lang="ru-RU" sz="2400" dirty="0"/>
              <a:t>- </a:t>
            </a:r>
            <a:r>
              <a:rPr lang="ru-RU" sz="2400" dirty="0" err="1"/>
              <a:t>пам'ятка</a:t>
            </a:r>
            <a:r>
              <a:rPr lang="ru-RU" sz="2400" dirty="0"/>
              <a:t> </a:t>
            </a:r>
            <a:r>
              <a:rPr lang="ru-RU" sz="2400" dirty="0" err="1"/>
              <a:t>історії</a:t>
            </a:r>
            <a:r>
              <a:rPr lang="ru-RU" sz="2400" dirty="0"/>
              <a:t> </a:t>
            </a:r>
            <a:r>
              <a:rPr lang="ru-RU" sz="2400" dirty="0" err="1"/>
              <a:t>культури</a:t>
            </a:r>
            <a:r>
              <a:rPr lang="ru-RU" sz="2400" dirty="0"/>
              <a:t>, </a:t>
            </a:r>
            <a:r>
              <a:rPr lang="ru-RU" sz="2400" dirty="0" smtClean="0"/>
              <a:t>яка включена </a:t>
            </a:r>
            <a:r>
              <a:rPr lang="ru-RU" sz="2400" dirty="0"/>
              <a:t>в </a:t>
            </a:r>
            <a:r>
              <a:rPr lang="ru-RU" sz="2400" dirty="0" err="1"/>
              <a:t>музейне</a:t>
            </a:r>
            <a:r>
              <a:rPr lang="ru-RU" sz="2400" dirty="0"/>
              <a:t> </a:t>
            </a:r>
            <a:r>
              <a:rPr lang="ru-RU" sz="2400" dirty="0" err="1"/>
              <a:t>зібрання</a:t>
            </a:r>
            <a:r>
              <a:rPr lang="ru-RU" sz="2400" dirty="0"/>
              <a:t>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властивості</a:t>
            </a:r>
            <a:r>
              <a:rPr lang="ru-RU" sz="2400" dirty="0"/>
              <a:t> </a:t>
            </a:r>
            <a:r>
              <a:rPr lang="ru-RU" sz="2400" dirty="0" err="1"/>
              <a:t>характеризувати</a:t>
            </a:r>
            <a:r>
              <a:rPr lang="ru-RU" sz="2400" dirty="0"/>
              <a:t> </a:t>
            </a:r>
            <a:r>
              <a:rPr lang="ru-RU" sz="2400" dirty="0" err="1"/>
              <a:t>історичну</a:t>
            </a:r>
            <a:r>
              <a:rPr lang="ru-RU" sz="2400" dirty="0"/>
              <a:t> культуру </a:t>
            </a:r>
            <a:r>
              <a:rPr lang="ru-RU" sz="2400" dirty="0" err="1"/>
              <a:t>певного</a:t>
            </a:r>
            <a:r>
              <a:rPr lang="ru-RU" sz="2400" dirty="0"/>
              <a:t> </a:t>
            </a:r>
            <a:r>
              <a:rPr lang="ru-RU" sz="2400" dirty="0" err="1"/>
              <a:t>суспільства</a:t>
            </a:r>
            <a:r>
              <a:rPr lang="ru-RU" sz="2400" dirty="0"/>
              <a:t>, </a:t>
            </a:r>
            <a:r>
              <a:rPr lang="ru-RU" sz="2400" dirty="0" err="1"/>
              <a:t>виступає</a:t>
            </a:r>
            <a:r>
              <a:rPr lang="ru-RU" sz="2400" dirty="0"/>
              <a:t> в </a:t>
            </a:r>
            <a:r>
              <a:rPr lang="ru-RU" sz="2400" dirty="0" err="1"/>
              <a:t>музеї</a:t>
            </a:r>
            <a:r>
              <a:rPr lang="ru-RU" sz="2400" dirty="0"/>
              <a:t> як </a:t>
            </a:r>
            <a:r>
              <a:rPr lang="ru-RU" sz="2400" dirty="0" err="1"/>
              <a:t>джерело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 та </a:t>
            </a:r>
            <a:r>
              <a:rPr lang="ru-RU" sz="2400" dirty="0" err="1"/>
              <a:t>емоційного</a:t>
            </a:r>
            <a:r>
              <a:rPr lang="ru-RU" sz="2400" dirty="0"/>
              <a:t> </a:t>
            </a:r>
            <a:r>
              <a:rPr lang="ru-RU" sz="2400" dirty="0" err="1"/>
              <a:t>впливу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освіти</a:t>
            </a:r>
            <a:r>
              <a:rPr lang="ru-RU" sz="2400" dirty="0"/>
              <a:t>. </a:t>
            </a:r>
          </a:p>
          <a:p>
            <a:r>
              <a:rPr lang="ru-RU" sz="2400" b="1" dirty="0" err="1"/>
              <a:t>Експонат</a:t>
            </a:r>
            <a:r>
              <a:rPr lang="ru-RU" sz="2400" b="1" dirty="0"/>
              <a:t> </a:t>
            </a:r>
            <a:r>
              <a:rPr lang="ru-RU" sz="2400" dirty="0"/>
              <a:t>– </a:t>
            </a:r>
            <a:r>
              <a:rPr lang="ru-RU" sz="2400" dirty="0" err="1"/>
              <a:t>музейний</a:t>
            </a:r>
            <a:r>
              <a:rPr lang="ru-RU" sz="2400" dirty="0"/>
              <a:t> предмет, </a:t>
            </a:r>
            <a:r>
              <a:rPr lang="ru-RU" sz="2400" dirty="0" err="1"/>
              <a:t>виставлений</a:t>
            </a:r>
            <a:r>
              <a:rPr lang="ru-RU" sz="2400" dirty="0"/>
              <a:t> в </a:t>
            </a:r>
            <a:r>
              <a:rPr lang="ru-RU" sz="2400" dirty="0" err="1"/>
              <a:t>експозиції</a:t>
            </a:r>
            <a:r>
              <a:rPr lang="ru-RU" sz="2400" dirty="0"/>
              <a:t> музею.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3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820" y="1052736"/>
            <a:ext cx="10225136" cy="172819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Комплексні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поєднують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і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профілів</a:t>
            </a:r>
            <a:r>
              <a:rPr lang="ru-RU" dirty="0"/>
              <a:t> (</a:t>
            </a:r>
            <a:r>
              <a:rPr lang="ru-RU" dirty="0" err="1"/>
              <a:t>історико-літературні</a:t>
            </a:r>
            <a:r>
              <a:rPr lang="ru-RU" dirty="0"/>
              <a:t>, </a:t>
            </a:r>
            <a:r>
              <a:rPr lang="ru-RU" dirty="0" err="1"/>
              <a:t>археологічно-мистецькі</a:t>
            </a:r>
            <a:r>
              <a:rPr lang="ru-RU" dirty="0"/>
              <a:t>), а </a:t>
            </a:r>
            <a:r>
              <a:rPr lang="ru-RU" dirty="0" err="1"/>
              <a:t>іноді</a:t>
            </a:r>
            <a:r>
              <a:rPr lang="ru-RU" dirty="0"/>
              <a:t> і </a:t>
            </a:r>
            <a:r>
              <a:rPr lang="ru-RU" dirty="0" err="1"/>
              <a:t>профільних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. До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комплексних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віднести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краєзнавчих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, </a:t>
            </a:r>
            <a:r>
              <a:rPr lang="ru-RU" dirty="0" err="1"/>
              <a:t>музеїв-заповідників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884" y="3212976"/>
            <a:ext cx="8686801" cy="4191000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Музеї-заповідники</a:t>
            </a:r>
            <a:r>
              <a:rPr lang="ru-RU" sz="2800" b="1" dirty="0"/>
              <a:t> </a:t>
            </a:r>
            <a:r>
              <a:rPr lang="ru-RU" sz="2800" b="1" dirty="0" smtClean="0"/>
              <a:t>-</a:t>
            </a:r>
            <a:r>
              <a:rPr lang="ru-RU" sz="2800" dirty="0" smtClean="0"/>
              <a:t> </a:t>
            </a:r>
            <a:r>
              <a:rPr lang="ru-RU" sz="2800" dirty="0" err="1"/>
              <a:t>група</a:t>
            </a:r>
            <a:r>
              <a:rPr lang="ru-RU" sz="2800" dirty="0"/>
              <a:t> </a:t>
            </a:r>
            <a:r>
              <a:rPr lang="ru-RU" sz="2800" dirty="0" err="1"/>
              <a:t>музеїв</a:t>
            </a:r>
            <a:r>
              <a:rPr lang="ru-RU" sz="2800" dirty="0"/>
              <a:t> комплексного типу просто неба,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володіють</a:t>
            </a:r>
            <a:r>
              <a:rPr lang="ru-RU" sz="2800" dirty="0"/>
              <a:t> особливою </a:t>
            </a:r>
            <a:r>
              <a:rPr lang="ru-RU" sz="2800" dirty="0" err="1"/>
              <a:t>цінністю</a:t>
            </a:r>
            <a:r>
              <a:rPr lang="ru-RU" sz="2800" dirty="0"/>
              <a:t> й </a:t>
            </a:r>
            <a:r>
              <a:rPr lang="ru-RU" sz="2800" dirty="0" err="1"/>
              <a:t>отримали</a:t>
            </a:r>
            <a:r>
              <a:rPr lang="ru-RU" sz="2800" dirty="0"/>
              <a:t> статус </a:t>
            </a:r>
            <a:r>
              <a:rPr lang="ru-RU" sz="2800" dirty="0" err="1"/>
              <a:t>заповідників</a:t>
            </a:r>
            <a:r>
              <a:rPr lang="ru-RU" sz="2800" dirty="0"/>
              <a:t> </a:t>
            </a:r>
            <a:r>
              <a:rPr lang="ru-RU" sz="2800" dirty="0" err="1"/>
              <a:t>згідно</a:t>
            </a:r>
            <a:r>
              <a:rPr lang="ru-RU" sz="2800" dirty="0"/>
              <a:t> з постановами </a:t>
            </a:r>
            <a:r>
              <a:rPr lang="ru-RU" sz="2800" dirty="0" err="1"/>
              <a:t>урядових</a:t>
            </a:r>
            <a:r>
              <a:rPr lang="ru-RU" sz="2800" dirty="0"/>
              <a:t> </a:t>
            </a:r>
            <a:r>
              <a:rPr lang="ru-RU" sz="2800" dirty="0" err="1"/>
              <a:t>органів</a:t>
            </a:r>
            <a:r>
              <a:rPr lang="ru-RU" sz="2800" dirty="0"/>
              <a:t> </a:t>
            </a:r>
            <a:r>
              <a:rPr lang="ru-RU" sz="2800" dirty="0" err="1"/>
              <a:t>країни</a:t>
            </a:r>
            <a:r>
              <a:rPr lang="ru-RU" sz="2800" dirty="0"/>
              <a:t>. Вони </a:t>
            </a:r>
            <a:r>
              <a:rPr lang="ru-RU" sz="2800" dirty="0" err="1"/>
              <a:t>створюються</a:t>
            </a:r>
            <a:r>
              <a:rPr lang="ru-RU" sz="2800" dirty="0"/>
              <a:t> шляхом </a:t>
            </a:r>
            <a:r>
              <a:rPr lang="ru-RU" sz="2800" dirty="0" err="1"/>
              <a:t>музеєфікації</a:t>
            </a:r>
            <a:r>
              <a:rPr lang="ru-RU" sz="2800" dirty="0"/>
              <a:t> </a:t>
            </a:r>
            <a:r>
              <a:rPr lang="ru-RU" sz="2800" dirty="0" err="1"/>
              <a:t>винятково</a:t>
            </a:r>
            <a:r>
              <a:rPr lang="ru-RU" sz="2800" dirty="0"/>
              <a:t> </a:t>
            </a:r>
            <a:r>
              <a:rPr lang="ru-RU" sz="2800" dirty="0" err="1"/>
              <a:t>цінних</a:t>
            </a:r>
            <a:r>
              <a:rPr lang="ru-RU" sz="2800" dirty="0"/>
              <a:t> </a:t>
            </a:r>
            <a:r>
              <a:rPr lang="ru-RU" sz="2800" dirty="0" err="1"/>
              <a:t>територій</a:t>
            </a:r>
            <a:r>
              <a:rPr lang="ru-RU" sz="2800" dirty="0"/>
              <a:t>, </a:t>
            </a:r>
            <a:r>
              <a:rPr lang="ru-RU" sz="2800" dirty="0" err="1"/>
              <a:t>ансамблів</a:t>
            </a:r>
            <a:r>
              <a:rPr lang="ru-RU" sz="2800" dirty="0"/>
              <a:t>, </a:t>
            </a:r>
            <a:r>
              <a:rPr lang="ru-RU" sz="2800" dirty="0" err="1"/>
              <a:t>комплексів</a:t>
            </a:r>
            <a:r>
              <a:rPr lang="ru-RU" sz="2800" dirty="0"/>
              <a:t> і </a:t>
            </a:r>
            <a:r>
              <a:rPr lang="ru-RU" sz="2800" dirty="0" err="1"/>
              <a:t>окремих</a:t>
            </a:r>
            <a:r>
              <a:rPr lang="ru-RU" sz="2800" dirty="0"/>
              <a:t> </a:t>
            </a:r>
            <a:r>
              <a:rPr lang="ru-RU" sz="2800" dirty="0" err="1"/>
              <a:t>пам'яток</a:t>
            </a:r>
            <a:r>
              <a:rPr lang="ru-RU" sz="2800" dirty="0"/>
              <a:t> </a:t>
            </a:r>
            <a:r>
              <a:rPr lang="ru-RU" sz="2800" dirty="0" err="1"/>
              <a:t>історії</a:t>
            </a:r>
            <a:r>
              <a:rPr lang="ru-RU" sz="2800" dirty="0"/>
              <a:t>, </a:t>
            </a:r>
            <a:r>
              <a:rPr lang="ru-RU" sz="2800" dirty="0" err="1"/>
              <a:t>культури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природи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7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96" y="764704"/>
            <a:ext cx="10945216" cy="1066800"/>
          </a:xfrm>
        </p:spPr>
        <p:txBody>
          <a:bodyPr>
            <a:noAutofit/>
          </a:bodyPr>
          <a:lstStyle/>
          <a:p>
            <a:r>
              <a:rPr lang="ru-RU" sz="2400" dirty="0" err="1"/>
              <a:t>Віртуальні</a:t>
            </a:r>
            <a:r>
              <a:rPr lang="ru-RU" sz="2400" dirty="0"/>
              <a:t> </a:t>
            </a:r>
            <a:r>
              <a:rPr lang="ru-RU" sz="2400" dirty="0" err="1"/>
              <a:t>музеї</a:t>
            </a:r>
            <a:r>
              <a:rPr lang="ru-RU" sz="2400" dirty="0"/>
              <a:t> 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музеї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існують</a:t>
            </a:r>
            <a:r>
              <a:rPr lang="ru-RU" sz="2400" dirty="0"/>
              <a:t> у </a:t>
            </a:r>
            <a:r>
              <a:rPr lang="ru-RU" sz="2400" dirty="0" err="1"/>
              <a:t>глобальній</a:t>
            </a:r>
            <a:r>
              <a:rPr lang="ru-RU" sz="2400" dirty="0"/>
              <a:t> </a:t>
            </a:r>
            <a:r>
              <a:rPr lang="ru-RU" sz="2400" dirty="0" err="1"/>
              <a:t>інформаційно-комунікаційній</a:t>
            </a:r>
            <a:r>
              <a:rPr lang="ru-RU" sz="2400" dirty="0"/>
              <a:t> </a:t>
            </a:r>
            <a:r>
              <a:rPr lang="ru-RU" sz="2400" dirty="0" err="1"/>
              <a:t>мережі</a:t>
            </a:r>
            <a:r>
              <a:rPr lang="ru-RU" sz="2400" dirty="0"/>
              <a:t> </a:t>
            </a:r>
            <a:r>
              <a:rPr lang="ru-RU" sz="2400" dirty="0" err="1"/>
              <a:t>інтернет</a:t>
            </a:r>
            <a:r>
              <a:rPr lang="ru-RU" sz="2400" dirty="0"/>
              <a:t>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об'єднанню</a:t>
            </a:r>
            <a:r>
              <a:rPr lang="ru-RU" sz="2400" dirty="0"/>
              <a:t> </a:t>
            </a:r>
            <a:r>
              <a:rPr lang="ru-RU" sz="2400" dirty="0" err="1"/>
              <a:t>інформаційних</a:t>
            </a:r>
            <a:r>
              <a:rPr lang="ru-RU" sz="2400" dirty="0"/>
              <a:t> і </a:t>
            </a:r>
            <a:r>
              <a:rPr lang="ru-RU" sz="2400" dirty="0" err="1"/>
              <a:t>творчих</a:t>
            </a:r>
            <a:r>
              <a:rPr lang="ru-RU" sz="2400" dirty="0"/>
              <a:t> </a:t>
            </a:r>
            <a:r>
              <a:rPr lang="ru-RU" sz="2400" dirty="0" err="1"/>
              <a:t>ресурсів</a:t>
            </a:r>
            <a:r>
              <a:rPr lang="ru-RU" sz="2400" dirty="0"/>
              <a:t> для </a:t>
            </a:r>
            <a:r>
              <a:rPr lang="ru-RU" sz="2400" dirty="0" err="1"/>
              <a:t>створення</a:t>
            </a:r>
            <a:r>
              <a:rPr lang="ru-RU" sz="2400" dirty="0"/>
              <a:t> </a:t>
            </a:r>
            <a:r>
              <a:rPr lang="ru-RU" sz="2400" dirty="0" err="1"/>
              <a:t>принципово</a:t>
            </a:r>
            <a:r>
              <a:rPr lang="ru-RU" sz="2400" dirty="0"/>
              <a:t>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віртуальних</a:t>
            </a:r>
            <a:r>
              <a:rPr lang="ru-RU" sz="2400" dirty="0"/>
              <a:t> </a:t>
            </a:r>
            <a:r>
              <a:rPr lang="ru-RU" sz="2400" dirty="0" err="1"/>
              <a:t>продуктів</a:t>
            </a:r>
            <a:r>
              <a:rPr lang="ru-RU" sz="2400" dirty="0"/>
              <a:t>: </a:t>
            </a:r>
            <a:r>
              <a:rPr lang="ru-RU" sz="2400" dirty="0" err="1"/>
              <a:t>віртуальних</a:t>
            </a:r>
            <a:r>
              <a:rPr lang="ru-RU" sz="2400" dirty="0"/>
              <a:t> </a:t>
            </a:r>
            <a:r>
              <a:rPr lang="ru-RU" sz="2400" dirty="0" err="1"/>
              <a:t>виставок</a:t>
            </a:r>
            <a:r>
              <a:rPr lang="ru-RU" sz="2400" dirty="0"/>
              <a:t>, </a:t>
            </a:r>
            <a:r>
              <a:rPr lang="ru-RU" sz="2400" dirty="0" err="1"/>
              <a:t>колекцій</a:t>
            </a:r>
            <a:r>
              <a:rPr lang="ru-RU" sz="2400" dirty="0"/>
              <a:t>, </a:t>
            </a:r>
            <a:r>
              <a:rPr lang="ru-RU" sz="2400" dirty="0" err="1"/>
              <a:t>віртуальних</a:t>
            </a:r>
            <a:r>
              <a:rPr lang="ru-RU" sz="2400" dirty="0"/>
              <a:t> </a:t>
            </a:r>
            <a:r>
              <a:rPr lang="ru-RU" sz="2400" dirty="0" err="1"/>
              <a:t>версій</a:t>
            </a:r>
            <a:r>
              <a:rPr lang="ru-RU" sz="2400" dirty="0"/>
              <a:t> </a:t>
            </a:r>
            <a:r>
              <a:rPr lang="ru-RU" sz="2400" dirty="0" err="1"/>
              <a:t>неіснуючих</a:t>
            </a:r>
            <a:r>
              <a:rPr lang="ru-RU" sz="2400" dirty="0"/>
              <a:t> </a:t>
            </a:r>
            <a:r>
              <a:rPr lang="ru-RU" sz="2400" dirty="0" err="1"/>
              <a:t>об'єктів</a:t>
            </a:r>
            <a:r>
              <a:rPr lang="ru-RU" sz="2400" dirty="0"/>
              <a:t> та </a:t>
            </a:r>
            <a:r>
              <a:rPr lang="ru-RU" sz="2400" dirty="0" err="1"/>
              <a:t>ін</a:t>
            </a:r>
            <a:r>
              <a:rPr lang="ru-RU" sz="2400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9836" y="2060848"/>
            <a:ext cx="10153128" cy="4176464"/>
          </a:xfrm>
        </p:spPr>
        <p:txBody>
          <a:bodyPr>
            <a:normAutofit/>
          </a:bodyPr>
          <a:lstStyle/>
          <a:p>
            <a:r>
              <a:rPr lang="uk-UA" sz="2800" b="1" i="1" dirty="0" smtClean="0"/>
              <a:t>Види віртуальних музеїв:</a:t>
            </a:r>
          </a:p>
          <a:p>
            <a:r>
              <a:rPr lang="ru-RU" dirty="0"/>
              <a:t>- </a:t>
            </a:r>
            <a:r>
              <a:rPr lang="ru-RU" dirty="0" err="1"/>
              <a:t>віртуальні</a:t>
            </a:r>
            <a:r>
              <a:rPr lang="ru-RU" dirty="0"/>
              <a:t> </a:t>
            </a:r>
            <a:r>
              <a:rPr lang="ru-RU" dirty="0" err="1"/>
              <a:t>експозиційні</a:t>
            </a:r>
            <a:r>
              <a:rPr lang="ru-RU" dirty="0"/>
              <a:t> </a:t>
            </a:r>
            <a:r>
              <a:rPr lang="ru-RU" dirty="0" err="1"/>
              <a:t>галереї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тематичні</a:t>
            </a:r>
            <a:r>
              <a:rPr lang="ru-RU" dirty="0"/>
              <a:t> </a:t>
            </a:r>
            <a:r>
              <a:rPr lang="ru-RU" dirty="0" err="1"/>
              <a:t>виставки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цифровими</a:t>
            </a:r>
            <a:r>
              <a:rPr lang="ru-RU" dirty="0"/>
              <a:t> аналогами </a:t>
            </a:r>
            <a:r>
              <a:rPr lang="ru-RU" dirty="0" err="1"/>
              <a:t>реальних</a:t>
            </a:r>
            <a:r>
              <a:rPr lang="ru-RU" dirty="0"/>
              <a:t> </a:t>
            </a:r>
            <a:r>
              <a:rPr lang="ru-RU" dirty="0" err="1"/>
              <a:t>експозиційних</a:t>
            </a:r>
            <a:r>
              <a:rPr lang="ru-RU" dirty="0"/>
              <a:t> </a:t>
            </a:r>
            <a:r>
              <a:rPr lang="ru-RU" dirty="0" err="1"/>
              <a:t>залів</a:t>
            </a:r>
            <a:r>
              <a:rPr lang="ru-RU" dirty="0"/>
              <a:t>, </a:t>
            </a:r>
            <a:r>
              <a:rPr lang="ru-RU" dirty="0" err="1"/>
              <a:t>колекцій</a:t>
            </a:r>
            <a:r>
              <a:rPr lang="ru-RU" dirty="0"/>
              <a:t> та </a:t>
            </a:r>
            <a:r>
              <a:rPr lang="ru-RU" dirty="0" err="1"/>
              <a:t>виставок</a:t>
            </a:r>
            <a:r>
              <a:rPr lang="ru-RU" dirty="0"/>
              <a:t> </a:t>
            </a:r>
            <a:r>
              <a:rPr lang="ru-RU" dirty="0" err="1"/>
              <a:t>відповідного</a:t>
            </a:r>
            <a:r>
              <a:rPr lang="ru-RU" dirty="0"/>
              <a:t> музею (вони </a:t>
            </a:r>
            <a:r>
              <a:rPr lang="ru-RU" dirty="0" err="1"/>
              <a:t>репрезентовані</a:t>
            </a:r>
            <a:r>
              <a:rPr lang="ru-RU" dirty="0"/>
              <a:t> на веб-</a:t>
            </a:r>
            <a:r>
              <a:rPr lang="ru-RU" dirty="0" err="1"/>
              <a:t>сайті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музею);</a:t>
            </a:r>
          </a:p>
          <a:p>
            <a:r>
              <a:rPr lang="ru-RU" dirty="0" smtClean="0"/>
              <a:t>- </a:t>
            </a:r>
            <a:r>
              <a:rPr lang="ru-RU" dirty="0" err="1"/>
              <a:t>віртуальні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«другого </a:t>
            </a:r>
            <a:r>
              <a:rPr lang="ru-RU" dirty="0" err="1"/>
              <a:t>покоління</a:t>
            </a:r>
            <a:r>
              <a:rPr lang="ru-RU" dirty="0"/>
              <a:t>», </a:t>
            </a:r>
            <a:r>
              <a:rPr lang="ru-RU" dirty="0" err="1"/>
              <a:t>створені</a:t>
            </a:r>
            <a:r>
              <a:rPr lang="ru-RU" dirty="0"/>
              <a:t> шляхом </a:t>
            </a:r>
            <a:r>
              <a:rPr lang="ru-RU" dirty="0" err="1"/>
              <a:t>суміщення</a:t>
            </a:r>
            <a:r>
              <a:rPr lang="ru-RU" dirty="0"/>
              <a:t> </a:t>
            </a:r>
            <a:r>
              <a:rPr lang="ru-RU" dirty="0" err="1"/>
              <a:t>масштабних</a:t>
            </a:r>
            <a:r>
              <a:rPr lang="ru-RU" dirty="0"/>
              <a:t> </a:t>
            </a:r>
            <a:r>
              <a:rPr lang="ru-RU" dirty="0" err="1"/>
              <a:t>міжмузейних</a:t>
            </a:r>
            <a:r>
              <a:rPr lang="ru-RU" dirty="0"/>
              <a:t> </a:t>
            </a:r>
            <a:r>
              <a:rPr lang="ru-RU" dirty="0" err="1"/>
              <a:t>колекцій</a:t>
            </a:r>
            <a:r>
              <a:rPr lang="ru-RU" dirty="0"/>
              <a:t> та </a:t>
            </a:r>
            <a:r>
              <a:rPr lang="ru-RU" dirty="0" err="1"/>
              <a:t>експозиційних</a:t>
            </a:r>
            <a:r>
              <a:rPr lang="ru-RU" dirty="0"/>
              <a:t> галерей;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поєднують</a:t>
            </a:r>
            <a:r>
              <a:rPr lang="ru-RU" dirty="0"/>
              <a:t> у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цифрові</a:t>
            </a:r>
            <a:r>
              <a:rPr lang="ru-RU" dirty="0"/>
              <a:t> </a:t>
            </a:r>
            <a:r>
              <a:rPr lang="ru-RU" dirty="0" err="1"/>
              <a:t>зображення</a:t>
            </a:r>
            <a:r>
              <a:rPr lang="ru-RU" dirty="0"/>
              <a:t> </a:t>
            </a:r>
            <a:r>
              <a:rPr lang="ru-RU" dirty="0" err="1"/>
              <a:t>реальних</a:t>
            </a:r>
            <a:r>
              <a:rPr lang="ru-RU" dirty="0"/>
              <a:t> </a:t>
            </a:r>
            <a:r>
              <a:rPr lang="ru-RU" dirty="0" err="1"/>
              <a:t>пам'яток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зберігаються</a:t>
            </a:r>
            <a:r>
              <a:rPr lang="ru-RU" dirty="0"/>
              <a:t> й </a:t>
            </a:r>
            <a:r>
              <a:rPr lang="ru-RU" dirty="0" err="1"/>
              <a:t>експонуються</a:t>
            </a:r>
            <a:r>
              <a:rPr lang="ru-RU" dirty="0"/>
              <a:t> у сотнях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, </a:t>
            </a:r>
            <a:r>
              <a:rPr lang="ru-RU" dirty="0" err="1"/>
              <a:t>розкиданих</a:t>
            </a:r>
            <a:r>
              <a:rPr lang="ru-RU" dirty="0"/>
              <a:t> 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 smtClean="0"/>
              <a:t>;</a:t>
            </a:r>
          </a:p>
          <a:p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віртуального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(</a:t>
            </a:r>
            <a:r>
              <a:rPr lang="en-US" dirty="0"/>
              <a:t>net-art).</a:t>
            </a:r>
          </a:p>
          <a:p>
            <a:r>
              <a:rPr lang="en-US" dirty="0"/>
              <a:t>Net-art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комп'ютерне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твори </a:t>
            </a:r>
            <a:r>
              <a:rPr lang="ru-RU" dirty="0" err="1"/>
              <a:t>створені</a:t>
            </a:r>
            <a:r>
              <a:rPr lang="ru-RU" dirty="0"/>
              <a:t> в </a:t>
            </a:r>
            <a:r>
              <a:rPr lang="ru-RU" dirty="0" err="1"/>
              <a:t>Інтернеті</a:t>
            </a:r>
            <a:r>
              <a:rPr lang="ru-RU" dirty="0"/>
              <a:t> </a:t>
            </a:r>
            <a:r>
              <a:rPr lang="ru-RU" dirty="0" err="1"/>
              <a:t>спеціально</a:t>
            </a:r>
            <a:r>
              <a:rPr lang="ru-RU" dirty="0"/>
              <a:t> для </a:t>
            </a:r>
            <a:r>
              <a:rPr lang="ru-RU" dirty="0" err="1"/>
              <a:t>користувачів</a:t>
            </a:r>
            <a:r>
              <a:rPr lang="ru-RU" dirty="0"/>
              <a:t> </a:t>
            </a:r>
            <a:r>
              <a:rPr lang="ru-RU" dirty="0" err="1"/>
              <a:t>Інтернету</a:t>
            </a:r>
            <a:r>
              <a:rPr lang="ru-RU" dirty="0"/>
              <a:t>. </a:t>
            </a:r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7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804" y="332656"/>
            <a:ext cx="10801200" cy="1066800"/>
          </a:xfrm>
        </p:spPr>
        <p:txBody>
          <a:bodyPr>
            <a:normAutofit/>
          </a:bodyPr>
          <a:lstStyle/>
          <a:p>
            <a:r>
              <a:rPr lang="ru-RU" dirty="0" err="1" smtClean="0"/>
              <a:t>Існує</a:t>
            </a:r>
            <a:r>
              <a:rPr lang="ru-RU" dirty="0" smtClean="0"/>
              <a:t> </a:t>
            </a:r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 за </a:t>
            </a:r>
            <a:r>
              <a:rPr lang="ru-RU" dirty="0" err="1"/>
              <a:t>їхнім</a:t>
            </a:r>
            <a:r>
              <a:rPr lang="ru-RU" dirty="0"/>
              <a:t> </a:t>
            </a:r>
            <a:r>
              <a:rPr lang="ru-RU" dirty="0" err="1"/>
              <a:t>архітектурно-функціональним</a:t>
            </a:r>
            <a:r>
              <a:rPr lang="ru-RU" dirty="0"/>
              <a:t> </a:t>
            </a:r>
            <a:r>
              <a:rPr lang="ru-RU" dirty="0" smtClean="0"/>
              <a:t>ансамблем: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844" y="1628800"/>
            <a:ext cx="10441160" cy="49685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/>
              <a:t>замки-</a:t>
            </a:r>
            <a:r>
              <a:rPr lang="ru-RU" sz="3300" dirty="0" err="1"/>
              <a:t>музеї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smtClean="0"/>
              <a:t> </a:t>
            </a:r>
            <a:r>
              <a:rPr lang="ru-RU" sz="3300" dirty="0" err="1"/>
              <a:t>палаци-музеї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err="1" smtClean="0"/>
              <a:t>музеї-садиби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smtClean="0"/>
              <a:t> </a:t>
            </a:r>
            <a:r>
              <a:rPr lang="ru-RU" sz="3300" dirty="0" err="1"/>
              <a:t>будинки-музеї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smtClean="0"/>
              <a:t> </a:t>
            </a:r>
            <a:r>
              <a:rPr lang="ru-RU" sz="3300" dirty="0" err="1"/>
              <a:t>музеї-квартири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smtClean="0"/>
              <a:t> </a:t>
            </a:r>
            <a:r>
              <a:rPr lang="ru-RU" sz="3300" dirty="0" err="1"/>
              <a:t>музеї-монастирі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err="1" smtClean="0"/>
              <a:t>музеї-храми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smtClean="0"/>
              <a:t> </a:t>
            </a:r>
            <a:r>
              <a:rPr lang="ru-RU" sz="3300" dirty="0" err="1"/>
              <a:t>музеї-цвинтарі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err="1" smtClean="0"/>
              <a:t>музеї-підприємства</a:t>
            </a:r>
            <a:r>
              <a:rPr lang="ru-RU" sz="3300" dirty="0" smtClean="0"/>
              <a:t> </a:t>
            </a:r>
            <a:r>
              <a:rPr lang="ru-RU" sz="3300" dirty="0"/>
              <a:t>(заводи, фабрики, </a:t>
            </a:r>
            <a:r>
              <a:rPr lang="ru-RU" sz="3300" dirty="0" err="1"/>
              <a:t>вокзали</a:t>
            </a:r>
            <a:r>
              <a:rPr lang="ru-RU" sz="3300" dirty="0"/>
              <a:t>, </a:t>
            </a:r>
            <a:r>
              <a:rPr lang="ru-RU" sz="3300" dirty="0" err="1"/>
              <a:t>поштові</a:t>
            </a:r>
            <a:r>
              <a:rPr lang="ru-RU" sz="3300" dirty="0"/>
              <a:t> </a:t>
            </a:r>
            <a:r>
              <a:rPr lang="ru-RU" sz="3300" dirty="0" err="1"/>
              <a:t>станції</a:t>
            </a:r>
            <a:r>
              <a:rPr lang="ru-RU" sz="3300" dirty="0"/>
              <a:t> </a:t>
            </a:r>
            <a:r>
              <a:rPr lang="ru-RU" sz="3300" dirty="0" err="1"/>
              <a:t>тощо</a:t>
            </a:r>
            <a:r>
              <a:rPr lang="ru-RU" sz="3300" dirty="0"/>
              <a:t>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err="1" smtClean="0"/>
              <a:t>музеї-майстерні</a:t>
            </a:r>
            <a:r>
              <a:rPr lang="ru-RU" sz="33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err="1" smtClean="0"/>
              <a:t>музеї-кав'ярні</a:t>
            </a:r>
            <a:r>
              <a:rPr lang="ru-RU" sz="3300" dirty="0" smtClean="0"/>
              <a:t> </a:t>
            </a:r>
            <a:r>
              <a:rPr lang="ru-RU" sz="3300" dirty="0"/>
              <a:t>(</a:t>
            </a:r>
            <a:r>
              <a:rPr lang="ru-RU" sz="3300" dirty="0" err="1"/>
              <a:t>паби</a:t>
            </a:r>
            <a:r>
              <a:rPr lang="ru-RU" sz="3300" dirty="0"/>
              <a:t>, </a:t>
            </a:r>
            <a:r>
              <a:rPr lang="ru-RU" sz="3300" dirty="0" err="1"/>
              <a:t>винні</a:t>
            </a:r>
            <a:r>
              <a:rPr lang="ru-RU" sz="3300" dirty="0"/>
              <a:t> </a:t>
            </a:r>
            <a:r>
              <a:rPr lang="ru-RU" sz="3300" dirty="0" err="1"/>
              <a:t>підвали</a:t>
            </a:r>
            <a:r>
              <a:rPr lang="ru-RU" sz="3300" dirty="0"/>
              <a:t> та </a:t>
            </a:r>
            <a:r>
              <a:rPr lang="ru-RU" sz="3300" dirty="0" err="1"/>
              <a:t>ін</a:t>
            </a:r>
            <a:r>
              <a:rPr lang="ru-RU" sz="3300" dirty="0"/>
              <a:t>.);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300" dirty="0" err="1" smtClean="0"/>
              <a:t>музеї-кораблі</a:t>
            </a:r>
            <a:r>
              <a:rPr lang="ru-RU" sz="3300" dirty="0" smtClean="0"/>
              <a:t> </a:t>
            </a:r>
            <a:r>
              <a:rPr lang="ru-RU" sz="3300" dirty="0" err="1"/>
              <a:t>тощо</a:t>
            </a:r>
            <a:r>
              <a:rPr lang="ru-RU" sz="33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8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Музейний</a:t>
            </a:r>
            <a:r>
              <a:rPr lang="ru-RU" dirty="0"/>
              <a:t> фонд </a:t>
            </a:r>
            <a:r>
              <a:rPr lang="ru-RU" dirty="0" err="1"/>
              <a:t>України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1828800"/>
            <a:ext cx="10285784" cy="41910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Це</a:t>
            </a:r>
            <a:r>
              <a:rPr lang="ru-RU" sz="2800" dirty="0" smtClean="0"/>
              <a:t> </a:t>
            </a:r>
            <a:r>
              <a:rPr lang="ru-RU" sz="2800" dirty="0" err="1"/>
              <a:t>сукупність</a:t>
            </a:r>
            <a:r>
              <a:rPr lang="ru-RU" sz="2800" dirty="0"/>
              <a:t> </a:t>
            </a:r>
            <a:r>
              <a:rPr lang="ru-RU" sz="2800" dirty="0" err="1"/>
              <a:t>рухомих</a:t>
            </a:r>
            <a:r>
              <a:rPr lang="ru-RU" sz="2800" dirty="0"/>
              <a:t> та </a:t>
            </a:r>
            <a:r>
              <a:rPr lang="ru-RU" sz="2800" dirty="0" err="1"/>
              <a:t>нерухомих</a:t>
            </a:r>
            <a:r>
              <a:rPr lang="ru-RU" sz="2800" dirty="0"/>
              <a:t> </a:t>
            </a:r>
            <a:r>
              <a:rPr lang="ru-RU" sz="2800" dirty="0" err="1"/>
              <a:t>пам'яток</a:t>
            </a:r>
            <a:r>
              <a:rPr lang="ru-RU" sz="2800" dirty="0"/>
              <a:t> </a:t>
            </a:r>
            <a:r>
              <a:rPr lang="ru-RU" sz="2800" dirty="0" err="1"/>
              <a:t>природи</a:t>
            </a:r>
            <a:r>
              <a:rPr lang="ru-RU" sz="2800" dirty="0"/>
              <a:t>, </a:t>
            </a:r>
            <a:r>
              <a:rPr lang="ru-RU" sz="2800" dirty="0" err="1"/>
              <a:t>матеріальної</a:t>
            </a:r>
            <a:r>
              <a:rPr lang="ru-RU" sz="2800" dirty="0"/>
              <a:t> та </a:t>
            </a:r>
            <a:r>
              <a:rPr lang="ru-RU" sz="2800" dirty="0" err="1"/>
              <a:t>духовної</a:t>
            </a:r>
            <a:r>
              <a:rPr lang="ru-RU" sz="2800" dirty="0"/>
              <a:t> </a:t>
            </a:r>
            <a:r>
              <a:rPr lang="ru-RU" sz="2800" dirty="0" err="1"/>
              <a:t>культури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мають</a:t>
            </a:r>
            <a:r>
              <a:rPr lang="ru-RU" sz="2800" dirty="0"/>
              <a:t> </a:t>
            </a:r>
            <a:r>
              <a:rPr lang="ru-RU" sz="2800" dirty="0" err="1"/>
              <a:t>наукову</a:t>
            </a:r>
            <a:r>
              <a:rPr lang="ru-RU" sz="2800" dirty="0"/>
              <a:t>, </a:t>
            </a:r>
            <a:r>
              <a:rPr lang="ru-RU" sz="2800" dirty="0" err="1"/>
              <a:t>історичну</a:t>
            </a:r>
            <a:r>
              <a:rPr lang="ru-RU" sz="2800" dirty="0"/>
              <a:t>, </a:t>
            </a:r>
            <a:r>
              <a:rPr lang="ru-RU" sz="2800" dirty="0" err="1"/>
              <a:t>художню</a:t>
            </a:r>
            <a:r>
              <a:rPr lang="ru-RU" sz="2800" dirty="0"/>
              <a:t> </a:t>
            </a:r>
            <a:r>
              <a:rPr lang="ru-RU" sz="2800" dirty="0" err="1"/>
              <a:t>чи</a:t>
            </a:r>
            <a:r>
              <a:rPr lang="ru-RU" sz="2800" dirty="0"/>
              <a:t> </a:t>
            </a:r>
            <a:r>
              <a:rPr lang="ru-RU" sz="2800" dirty="0" err="1"/>
              <a:t>іншу</a:t>
            </a:r>
            <a:r>
              <a:rPr lang="ru-RU" sz="2800" dirty="0"/>
              <a:t> </a:t>
            </a:r>
            <a:r>
              <a:rPr lang="ru-RU" sz="2800" dirty="0" err="1"/>
              <a:t>культурну</a:t>
            </a:r>
            <a:r>
              <a:rPr lang="ru-RU" sz="2800" dirty="0"/>
              <a:t> </a:t>
            </a:r>
            <a:r>
              <a:rPr lang="ru-RU" sz="2800" dirty="0" err="1"/>
              <a:t>цінність</a:t>
            </a:r>
            <a:r>
              <a:rPr lang="ru-RU" sz="2800" dirty="0"/>
              <a:t> </a:t>
            </a:r>
            <a:r>
              <a:rPr lang="ru-RU" sz="2800" dirty="0" err="1"/>
              <a:t>незалежно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виду, </a:t>
            </a:r>
            <a:r>
              <a:rPr lang="ru-RU" sz="2800" dirty="0" err="1"/>
              <a:t>місця</a:t>
            </a:r>
            <a:r>
              <a:rPr lang="ru-RU" sz="2800" dirty="0"/>
              <a:t> </a:t>
            </a:r>
            <a:r>
              <a:rPr lang="ru-RU" sz="2800" dirty="0" err="1"/>
              <a:t>створення</a:t>
            </a:r>
            <a:r>
              <a:rPr lang="ru-RU" sz="2800" dirty="0"/>
              <a:t> і форм </a:t>
            </a:r>
            <a:r>
              <a:rPr lang="ru-RU" sz="2800" dirty="0" err="1"/>
              <a:t>власності</a:t>
            </a:r>
            <a:r>
              <a:rPr lang="ru-RU" sz="2800" dirty="0"/>
              <a:t> та </a:t>
            </a:r>
            <a:r>
              <a:rPr lang="ru-RU" sz="2800" dirty="0" err="1"/>
              <a:t>зберігаються</a:t>
            </a:r>
            <a:r>
              <a:rPr lang="ru-RU" sz="2800" dirty="0"/>
              <a:t> на </a:t>
            </a:r>
            <a:r>
              <a:rPr lang="ru-RU" sz="2800" dirty="0" err="1"/>
              <a:t>території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, а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нерухомих</a:t>
            </a:r>
            <a:r>
              <a:rPr lang="ru-RU" sz="2800" dirty="0"/>
              <a:t> </a:t>
            </a:r>
            <a:r>
              <a:rPr lang="ru-RU" sz="2800" dirty="0" err="1"/>
              <a:t>пам'яток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знаходяться</a:t>
            </a:r>
            <a:r>
              <a:rPr lang="ru-RU" sz="2800" dirty="0"/>
              <a:t> в музеях </a:t>
            </a:r>
            <a:r>
              <a:rPr lang="ru-RU" sz="2800" dirty="0" err="1"/>
              <a:t>України</a:t>
            </a:r>
            <a:r>
              <a:rPr lang="ru-RU" sz="2800" dirty="0"/>
              <a:t> і </a:t>
            </a:r>
            <a:r>
              <a:rPr lang="ru-RU" sz="2800" dirty="0" err="1"/>
              <a:t>обліковані</a:t>
            </a:r>
            <a:r>
              <a:rPr lang="ru-RU" sz="2800" dirty="0"/>
              <a:t> в порядку, </a:t>
            </a:r>
            <a:r>
              <a:rPr lang="ru-RU" sz="2800" dirty="0" err="1"/>
              <a:t>визначеному</a:t>
            </a:r>
            <a:r>
              <a:rPr lang="ru-RU" sz="2800" dirty="0"/>
              <a:t> законом. </a:t>
            </a:r>
            <a:r>
              <a:rPr lang="ru-RU" sz="2800" dirty="0" err="1"/>
              <a:t>Музейний</a:t>
            </a:r>
            <a:r>
              <a:rPr lang="ru-RU" sz="2800" dirty="0"/>
              <a:t> фонд </a:t>
            </a:r>
            <a:r>
              <a:rPr lang="ru-RU" sz="2800" dirty="0" err="1"/>
              <a:t>України</a:t>
            </a:r>
            <a:r>
              <a:rPr lang="ru-RU" sz="2800" dirty="0"/>
              <a:t> </a:t>
            </a:r>
            <a:r>
              <a:rPr lang="ru-RU" sz="2800" dirty="0" err="1"/>
              <a:t>складається</a:t>
            </a:r>
            <a:r>
              <a:rPr lang="ru-RU" sz="2800" dirty="0"/>
              <a:t> з </a:t>
            </a:r>
            <a:r>
              <a:rPr lang="ru-RU" sz="2800" dirty="0" err="1"/>
              <a:t>державної</a:t>
            </a:r>
            <a:r>
              <a:rPr lang="ru-RU" sz="2800" dirty="0"/>
              <a:t> і </a:t>
            </a:r>
            <a:r>
              <a:rPr lang="ru-RU" sz="2800" dirty="0" err="1"/>
              <a:t>недержавної</a:t>
            </a:r>
            <a:r>
              <a:rPr lang="ru-RU" sz="2800" dirty="0"/>
              <a:t> </a:t>
            </a:r>
            <a:r>
              <a:rPr lang="ru-RU" sz="2800" dirty="0" err="1"/>
              <a:t>частин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36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796" y="332656"/>
            <a:ext cx="10297144" cy="5687144"/>
          </a:xfrm>
        </p:spPr>
        <p:txBody>
          <a:bodyPr>
            <a:normAutofit/>
          </a:bodyPr>
          <a:lstStyle/>
          <a:p>
            <a:r>
              <a:rPr lang="ru-RU" sz="2800" dirty="0" err="1"/>
              <a:t>Законодавство</a:t>
            </a:r>
            <a:r>
              <a:rPr lang="ru-RU" sz="2800" dirty="0"/>
              <a:t> </a:t>
            </a:r>
            <a:r>
              <a:rPr lang="ru-RU" sz="2800" dirty="0" err="1"/>
              <a:t>України</a:t>
            </a:r>
            <a:r>
              <a:rPr lang="ru-RU" sz="2800" dirty="0"/>
              <a:t> про </a:t>
            </a:r>
            <a:r>
              <a:rPr lang="ru-RU" sz="2800" dirty="0" err="1"/>
              <a:t>музеї</a:t>
            </a:r>
            <a:r>
              <a:rPr lang="ru-RU" sz="2800" dirty="0"/>
              <a:t> та </a:t>
            </a:r>
            <a:r>
              <a:rPr lang="ru-RU" sz="2800" dirty="0" err="1"/>
              <a:t>музейну</a:t>
            </a:r>
            <a:r>
              <a:rPr lang="ru-RU" sz="2800" dirty="0"/>
              <a:t> справу </a:t>
            </a:r>
            <a:r>
              <a:rPr lang="ru-RU" sz="2800" dirty="0" err="1"/>
              <a:t>складається</a:t>
            </a:r>
            <a:r>
              <a:rPr lang="ru-RU" sz="2800" dirty="0"/>
              <a:t> з </a:t>
            </a:r>
            <a:r>
              <a:rPr lang="ru-RU" sz="2800" b="1" i="1" dirty="0"/>
              <a:t>Основ </a:t>
            </a:r>
            <a:r>
              <a:rPr lang="ru-RU" sz="2800" b="1" i="1" dirty="0" err="1"/>
              <a:t>законодавства</a:t>
            </a:r>
            <a:r>
              <a:rPr lang="ru-RU" sz="2800" b="1" i="1" dirty="0"/>
              <a:t> </a:t>
            </a:r>
            <a:r>
              <a:rPr lang="ru-RU" sz="2800" b="1" i="1" dirty="0" err="1"/>
              <a:t>України</a:t>
            </a:r>
            <a:r>
              <a:rPr lang="ru-RU" sz="2800" b="1" i="1" dirty="0"/>
              <a:t> про культуру, Закону «Про </a:t>
            </a:r>
            <a:r>
              <a:rPr lang="ru-RU" sz="2800" b="1" i="1" dirty="0" err="1"/>
              <a:t>музеї</a:t>
            </a:r>
            <a:r>
              <a:rPr lang="ru-RU" sz="2800" b="1" i="1" dirty="0"/>
              <a:t> та </a:t>
            </a:r>
            <a:r>
              <a:rPr lang="ru-RU" sz="2800" b="1" i="1" dirty="0" err="1"/>
              <a:t>музейну</a:t>
            </a:r>
            <a:r>
              <a:rPr lang="ru-RU" sz="2800" b="1" i="1" dirty="0"/>
              <a:t> справу» </a:t>
            </a:r>
            <a:r>
              <a:rPr lang="ru-RU" sz="2800" dirty="0"/>
              <a:t>1995 р. </a:t>
            </a:r>
            <a:r>
              <a:rPr lang="ru-RU" sz="2800" dirty="0" err="1"/>
              <a:t>регулює</a:t>
            </a:r>
            <a:r>
              <a:rPr lang="ru-RU" sz="2800" dirty="0"/>
              <a:t> </a:t>
            </a:r>
            <a:r>
              <a:rPr lang="ru-RU" sz="2800" dirty="0" err="1"/>
              <a:t>суспільні</a:t>
            </a:r>
            <a:r>
              <a:rPr lang="ru-RU" sz="2800" dirty="0"/>
              <a:t> </a:t>
            </a:r>
            <a:r>
              <a:rPr lang="ru-RU" sz="2800" dirty="0" err="1"/>
              <a:t>відносини</a:t>
            </a:r>
            <a:r>
              <a:rPr lang="ru-RU" sz="2800" dirty="0"/>
              <a:t> в </a:t>
            </a:r>
            <a:r>
              <a:rPr lang="ru-RU" sz="2800" dirty="0" err="1"/>
              <a:t>галузі</a:t>
            </a:r>
            <a:r>
              <a:rPr lang="ru-RU" sz="2800" dirty="0"/>
              <a:t> </a:t>
            </a:r>
            <a:r>
              <a:rPr lang="ru-RU" sz="2800" dirty="0" err="1"/>
              <a:t>музейної</a:t>
            </a:r>
            <a:r>
              <a:rPr lang="ru-RU" sz="2800" dirty="0"/>
              <a:t> </a:t>
            </a:r>
            <a:r>
              <a:rPr lang="ru-RU" sz="2800" dirty="0" err="1"/>
              <a:t>справи</a:t>
            </a:r>
            <a:r>
              <a:rPr lang="ru-RU" sz="2800" dirty="0"/>
              <a:t>, </a:t>
            </a:r>
            <a:r>
              <a:rPr lang="ru-RU" sz="2800" dirty="0" err="1"/>
              <a:t>встановлює</a:t>
            </a:r>
            <a:r>
              <a:rPr lang="ru-RU" sz="2800" dirty="0"/>
              <a:t> </a:t>
            </a:r>
            <a:r>
              <a:rPr lang="ru-RU" sz="2800" dirty="0" err="1"/>
              <a:t>правові</a:t>
            </a:r>
            <a:r>
              <a:rPr lang="ru-RU" sz="2800" dirty="0"/>
              <a:t>, </a:t>
            </a:r>
            <a:r>
              <a:rPr lang="ru-RU" sz="2800" dirty="0" err="1"/>
              <a:t>економічні</a:t>
            </a:r>
            <a:r>
              <a:rPr lang="ru-RU" sz="2800" dirty="0"/>
              <a:t>, </a:t>
            </a:r>
            <a:r>
              <a:rPr lang="ru-RU" sz="2800" dirty="0" err="1"/>
              <a:t>соціальні</a:t>
            </a:r>
            <a:r>
              <a:rPr lang="ru-RU" sz="2800" dirty="0"/>
              <a:t> засади </a:t>
            </a:r>
            <a:r>
              <a:rPr lang="ru-RU" sz="2800" dirty="0" err="1"/>
              <a:t>наукового</a:t>
            </a:r>
            <a:r>
              <a:rPr lang="ru-RU" sz="2800" dirty="0"/>
              <a:t> </a:t>
            </a:r>
            <a:r>
              <a:rPr lang="ru-RU" sz="2800" dirty="0" err="1"/>
              <a:t>комплектування</a:t>
            </a:r>
            <a:r>
              <a:rPr lang="ru-RU" sz="2800" dirty="0"/>
              <a:t>, </a:t>
            </a:r>
            <a:r>
              <a:rPr lang="ru-RU" sz="2800" dirty="0" err="1"/>
              <a:t>вивчення</a:t>
            </a:r>
            <a:r>
              <a:rPr lang="ru-RU" sz="2800" dirty="0"/>
              <a:t> та </a:t>
            </a:r>
            <a:r>
              <a:rPr lang="ru-RU" sz="2800" dirty="0" err="1"/>
              <a:t>використання</a:t>
            </a:r>
            <a:r>
              <a:rPr lang="ru-RU" sz="2800" dirty="0"/>
              <a:t> </a:t>
            </a:r>
            <a:r>
              <a:rPr lang="ru-RU" sz="2800" dirty="0" err="1"/>
              <a:t>пам'яток</a:t>
            </a:r>
            <a:r>
              <a:rPr lang="ru-RU" sz="2800" dirty="0"/>
              <a:t> </a:t>
            </a:r>
            <a:r>
              <a:rPr lang="ru-RU" sz="2800" dirty="0" err="1"/>
              <a:t>природи</a:t>
            </a:r>
            <a:r>
              <a:rPr lang="ru-RU" sz="2800" dirty="0"/>
              <a:t>, </a:t>
            </a:r>
            <a:r>
              <a:rPr lang="ru-RU" sz="2800" dirty="0" err="1"/>
              <a:t>матеріальної</a:t>
            </a:r>
            <a:r>
              <a:rPr lang="ru-RU" sz="2800" dirty="0"/>
              <a:t> і </a:t>
            </a:r>
            <a:r>
              <a:rPr lang="ru-RU" sz="2800" dirty="0" err="1"/>
              <a:t>духовної</a:t>
            </a:r>
            <a:r>
              <a:rPr lang="ru-RU" sz="2800" dirty="0"/>
              <a:t> </a:t>
            </a:r>
            <a:r>
              <a:rPr lang="ru-RU" sz="2800" dirty="0" err="1"/>
              <a:t>культури</a:t>
            </a:r>
            <a:r>
              <a:rPr lang="ru-RU" sz="2800" dirty="0"/>
              <a:t>, </a:t>
            </a:r>
            <a:r>
              <a:rPr lang="ru-RU" sz="2800" dirty="0" err="1"/>
              <a:t>діяльності</a:t>
            </a:r>
            <a:r>
              <a:rPr lang="ru-RU" sz="2800" dirty="0"/>
              <a:t> </a:t>
            </a:r>
            <a:r>
              <a:rPr lang="ru-RU" sz="2800" dirty="0" err="1"/>
              <a:t>музейних</a:t>
            </a:r>
            <a:r>
              <a:rPr lang="ru-RU" sz="2800" dirty="0"/>
              <a:t> </a:t>
            </a:r>
            <a:r>
              <a:rPr lang="ru-RU" sz="2800" dirty="0" err="1"/>
              <a:t>закладів</a:t>
            </a:r>
            <a:r>
              <a:rPr lang="ru-RU" sz="2800" dirty="0"/>
              <a:t> в </a:t>
            </a:r>
            <a:r>
              <a:rPr lang="ru-RU" sz="2800" dirty="0" err="1"/>
              <a:t>Україні</a:t>
            </a:r>
            <a:r>
              <a:rPr lang="ru-RU" sz="2800" dirty="0"/>
              <a:t>. </a:t>
            </a:r>
            <a:endParaRPr lang="ru-RU" sz="2800" dirty="0" smtClean="0"/>
          </a:p>
          <a:p>
            <a:pPr marL="45720" indent="0">
              <a:buNone/>
            </a:pPr>
            <a:endParaRPr lang="ru-RU" sz="2800" dirty="0" smtClean="0"/>
          </a:p>
          <a:p>
            <a:r>
              <a:rPr lang="ru-RU" sz="2800" dirty="0"/>
              <a:t>З 1978 р. ООН та ЮНЕСКО </a:t>
            </a:r>
            <a:r>
              <a:rPr lang="ru-RU" sz="2800" dirty="0" err="1"/>
              <a:t>виділили</a:t>
            </a:r>
            <a:r>
              <a:rPr lang="ru-RU" sz="2800" dirty="0"/>
              <a:t> </a:t>
            </a:r>
            <a:r>
              <a:rPr lang="ru-RU" sz="2800" b="1" i="1" dirty="0"/>
              <a:t>18 </a:t>
            </a:r>
            <a:r>
              <a:rPr lang="ru-RU" sz="2800" b="1" i="1" dirty="0" err="1"/>
              <a:t>травня</a:t>
            </a:r>
            <a:r>
              <a:rPr lang="ru-RU" sz="2800" b="1" i="1" dirty="0"/>
              <a:t> </a:t>
            </a:r>
            <a:r>
              <a:rPr lang="ru-RU" sz="2800" dirty="0"/>
              <a:t>як </a:t>
            </a:r>
            <a:r>
              <a:rPr lang="ru-RU" sz="2800" dirty="0" err="1"/>
              <a:t>міжнародний</a:t>
            </a:r>
            <a:r>
              <a:rPr lang="ru-RU" sz="2800" dirty="0"/>
              <a:t> день музею, </a:t>
            </a:r>
            <a:r>
              <a:rPr lang="ru-RU" sz="2800" dirty="0" err="1"/>
              <a:t>визнаючи</a:t>
            </a:r>
            <a:r>
              <a:rPr lang="ru-RU" sz="2800" dirty="0"/>
              <a:t> </a:t>
            </a:r>
            <a:r>
              <a:rPr lang="ru-RU" sz="2800" dirty="0" err="1"/>
              <a:t>величезну</a:t>
            </a:r>
            <a:r>
              <a:rPr lang="ru-RU" sz="2800" dirty="0"/>
              <a:t> роль </a:t>
            </a:r>
            <a:r>
              <a:rPr lang="ru-RU" sz="2800" dirty="0" err="1"/>
              <a:t>музеїв</a:t>
            </a:r>
            <a:r>
              <a:rPr lang="ru-RU" sz="2800" dirty="0"/>
              <a:t> у </a:t>
            </a:r>
            <a:r>
              <a:rPr lang="ru-RU" sz="2800" dirty="0" err="1"/>
              <a:t>розвитку</a:t>
            </a:r>
            <a:r>
              <a:rPr lang="ru-RU" sz="2800" dirty="0"/>
              <a:t> </a:t>
            </a:r>
            <a:r>
              <a:rPr lang="ru-RU" sz="2800" dirty="0" err="1"/>
              <a:t>суспільства</a:t>
            </a:r>
            <a:r>
              <a:rPr lang="ru-RU" sz="2800" dirty="0"/>
              <a:t>. </a:t>
            </a:r>
            <a:r>
              <a:rPr lang="ru-RU" sz="2800" dirty="0" err="1"/>
              <a:t>Сьогодні</a:t>
            </a:r>
            <a:r>
              <a:rPr lang="ru-RU" sz="2800" dirty="0"/>
              <a:t> в </a:t>
            </a:r>
            <a:r>
              <a:rPr lang="ru-RU" sz="2800" dirty="0" err="1"/>
              <a:t>світі</a:t>
            </a:r>
            <a:r>
              <a:rPr lang="ru-RU" sz="2800" dirty="0"/>
              <a:t> </a:t>
            </a:r>
            <a:r>
              <a:rPr lang="ru-RU" sz="2800" dirty="0" err="1"/>
              <a:t>існує</a:t>
            </a:r>
            <a:r>
              <a:rPr lang="ru-RU" sz="2800" dirty="0"/>
              <a:t> </a:t>
            </a:r>
            <a:r>
              <a:rPr lang="ru-RU" sz="2800" dirty="0" err="1"/>
              <a:t>понад</a:t>
            </a:r>
            <a:r>
              <a:rPr lang="ru-RU" sz="2800" dirty="0"/>
              <a:t> 15 тис. </a:t>
            </a:r>
            <a:r>
              <a:rPr lang="ru-RU" sz="2800" dirty="0" err="1"/>
              <a:t>музеїв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6688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1023392"/>
          </a:xfrm>
        </p:spPr>
        <p:txBody>
          <a:bodyPr rtlCol="0"/>
          <a:lstStyle/>
          <a:p>
            <a:r>
              <a:rPr lang="ru-RU" dirty="0" smtClean="0"/>
              <a:t>Практична </a:t>
            </a:r>
            <a:r>
              <a:rPr lang="ru-RU" dirty="0"/>
              <a:t>робота </a:t>
            </a:r>
            <a:r>
              <a:rPr lang="ru-RU" dirty="0" smtClean="0"/>
              <a:t>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ru-RU" sz="3200" dirty="0" err="1" smtClean="0"/>
              <a:t>Виконати</a:t>
            </a:r>
            <a:r>
              <a:rPr lang="ru-RU" sz="3200" dirty="0" smtClean="0"/>
              <a:t> </a:t>
            </a:r>
            <a:r>
              <a:rPr lang="ru-RU" sz="3200" dirty="0" err="1"/>
              <a:t>а</a:t>
            </a:r>
            <a:r>
              <a:rPr lang="ru-RU" sz="3200" dirty="0" err="1" smtClean="0"/>
              <a:t>наліз</a:t>
            </a:r>
            <a:r>
              <a:rPr lang="ru-RU" sz="3200" dirty="0" smtClean="0"/>
              <a:t> </a:t>
            </a:r>
            <a:r>
              <a:rPr lang="ru-RU" sz="3200" dirty="0" err="1"/>
              <a:t>етапів</a:t>
            </a:r>
            <a:r>
              <a:rPr lang="ru-RU" sz="3200" dirty="0"/>
              <a:t> </a:t>
            </a:r>
            <a:r>
              <a:rPr lang="ru-RU" sz="3200" dirty="0" err="1"/>
              <a:t>розвитку</a:t>
            </a:r>
            <a:r>
              <a:rPr lang="ru-RU" sz="3200" dirty="0"/>
              <a:t> </a:t>
            </a:r>
            <a:r>
              <a:rPr lang="ru-RU" sz="3200" dirty="0" err="1"/>
              <a:t>музейної</a:t>
            </a:r>
            <a:r>
              <a:rPr lang="ru-RU" sz="3200" dirty="0"/>
              <a:t> </a:t>
            </a:r>
            <a:r>
              <a:rPr lang="ru-RU" sz="3200" dirty="0" err="1"/>
              <a:t>справи</a:t>
            </a:r>
            <a:r>
              <a:rPr lang="ru-RU" sz="3200" dirty="0"/>
              <a:t> (</a:t>
            </a:r>
            <a:r>
              <a:rPr lang="ru-RU" sz="3200" dirty="0" err="1"/>
              <a:t>музеї</a:t>
            </a:r>
            <a:r>
              <a:rPr lang="ru-RU" sz="3200" dirty="0"/>
              <a:t> </a:t>
            </a:r>
            <a:r>
              <a:rPr lang="ru-RU" sz="3200" dirty="0" err="1"/>
              <a:t>античності</a:t>
            </a:r>
            <a:r>
              <a:rPr lang="ru-RU" sz="3200" dirty="0"/>
              <a:t>, </a:t>
            </a:r>
            <a:r>
              <a:rPr lang="ru-RU" sz="3200" dirty="0" err="1"/>
              <a:t>період</a:t>
            </a:r>
            <a:r>
              <a:rPr lang="ru-RU" sz="3200" dirty="0"/>
              <a:t> </a:t>
            </a:r>
            <a:r>
              <a:rPr lang="ru-RU" sz="3200" dirty="0" err="1"/>
              <a:t>Середньовіччя</a:t>
            </a:r>
            <a:r>
              <a:rPr lang="ru-RU" sz="3200" dirty="0"/>
              <a:t>, </a:t>
            </a:r>
            <a:r>
              <a:rPr lang="ru-RU" sz="3200" dirty="0" err="1"/>
              <a:t>період</a:t>
            </a:r>
            <a:r>
              <a:rPr lang="ru-RU" sz="3200" dirty="0"/>
              <a:t> </a:t>
            </a:r>
            <a:r>
              <a:rPr lang="ru-RU" sz="3200" dirty="0" err="1"/>
              <a:t>Ренесансу</a:t>
            </a:r>
            <a:r>
              <a:rPr lang="ru-RU" sz="3200" dirty="0"/>
              <a:t>, </a:t>
            </a:r>
            <a:r>
              <a:rPr lang="ru-RU" sz="3200" dirty="0" err="1"/>
              <a:t>музеї</a:t>
            </a:r>
            <a:r>
              <a:rPr lang="ru-RU" sz="3200" dirty="0"/>
              <a:t> нового типу</a:t>
            </a:r>
            <a:r>
              <a:rPr lang="ru-RU" sz="3200" dirty="0" smtClean="0"/>
              <a:t>) (у </a:t>
            </a:r>
            <a:r>
              <a:rPr lang="ru-RU" sz="3200" dirty="0" err="1" smtClean="0"/>
              <a:t>вигляді</a:t>
            </a:r>
            <a:r>
              <a:rPr lang="ru-RU" sz="3200" dirty="0" smtClean="0"/>
              <a:t> </a:t>
            </a:r>
            <a:r>
              <a:rPr lang="ru-RU" sz="3200" dirty="0" err="1" smtClean="0"/>
              <a:t>презентації</a:t>
            </a:r>
            <a:r>
              <a:rPr lang="ru-RU" sz="3200" dirty="0" smtClean="0"/>
              <a:t>). </a:t>
            </a:r>
            <a:r>
              <a:rPr lang="ru-RU" sz="3200" dirty="0" err="1" smtClean="0"/>
              <a:t>Зробити</a:t>
            </a:r>
            <a:r>
              <a:rPr lang="ru-RU" sz="3200" dirty="0" smtClean="0"/>
              <a:t> </a:t>
            </a:r>
            <a:r>
              <a:rPr lang="ru-RU" sz="3200" dirty="0" err="1" smtClean="0"/>
              <a:t>їх</a:t>
            </a:r>
            <a:r>
              <a:rPr lang="ru-RU" sz="3200" dirty="0" smtClean="0"/>
              <a:t> </a:t>
            </a:r>
            <a:r>
              <a:rPr lang="ru-RU" sz="3200" dirty="0" err="1" smtClean="0"/>
              <a:t>порівняльну</a:t>
            </a:r>
            <a:r>
              <a:rPr lang="ru-RU" sz="3200" dirty="0" smtClean="0"/>
              <a:t> характеристику.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592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812" y="548680"/>
            <a:ext cx="10225136" cy="1066800"/>
          </a:xfrm>
        </p:spPr>
        <p:txBody>
          <a:bodyPr rtlCol="0">
            <a:normAutofit fontScale="90000"/>
          </a:bodyPr>
          <a:lstStyle/>
          <a:p>
            <a:r>
              <a:rPr lang="ru-RU" dirty="0" smtClean="0"/>
              <a:t>Музей </a:t>
            </a:r>
            <a:r>
              <a:rPr lang="ru-RU" dirty="0"/>
              <a:t>– в </a:t>
            </a:r>
            <a:r>
              <a:rPr lang="ru-RU" dirty="0" err="1"/>
              <a:t>перекладі</a:t>
            </a:r>
            <a:r>
              <a:rPr lang="ru-RU" dirty="0"/>
              <a:t> з </a:t>
            </a:r>
            <a:r>
              <a:rPr lang="ru-RU" dirty="0" err="1"/>
              <a:t>давньогрецького</a:t>
            </a:r>
            <a:r>
              <a:rPr lang="ru-RU" dirty="0"/>
              <a:t> «</a:t>
            </a:r>
            <a:r>
              <a:rPr lang="ru-RU" dirty="0" err="1"/>
              <a:t>місце</a:t>
            </a:r>
            <a:r>
              <a:rPr lang="ru-RU" dirty="0"/>
              <a:t>, </a:t>
            </a:r>
            <a:r>
              <a:rPr lang="ru-RU" dirty="0" err="1"/>
              <a:t>присвячене</a:t>
            </a:r>
            <a:r>
              <a:rPr lang="ru-RU" dirty="0"/>
              <a:t> музам</a:t>
            </a:r>
            <a:r>
              <a:rPr lang="ru-RU" dirty="0" smtClean="0"/>
              <a:t>» - храм </a:t>
            </a:r>
            <a:r>
              <a:rPr lang="ru-RU" dirty="0" err="1" smtClean="0"/>
              <a:t>музи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пам</a:t>
            </a:r>
            <a:r>
              <a:rPr lang="en-US" dirty="0" smtClean="0"/>
              <a:t>’</a:t>
            </a:r>
            <a:r>
              <a:rPr lang="ru-RU" dirty="0" err="1" smtClean="0"/>
              <a:t>яті</a:t>
            </a:r>
            <a:r>
              <a:rPr lang="ru-RU" dirty="0" smtClean="0"/>
              <a:t> </a:t>
            </a:r>
            <a:r>
              <a:rPr lang="ru-RU" dirty="0" err="1" smtClean="0"/>
              <a:t>Мнемосини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9796" y="1639504"/>
            <a:ext cx="7560840" cy="2880320"/>
          </a:xfrm>
        </p:spPr>
        <p:txBody>
          <a:bodyPr rtlCol="0"/>
          <a:lstStyle/>
          <a:p>
            <a:pPr marL="45720" indent="0">
              <a:buNone/>
            </a:pPr>
            <a:r>
              <a:rPr lang="ru-RU" sz="2400" b="1" dirty="0" err="1"/>
              <a:t>Музи</a:t>
            </a:r>
            <a:r>
              <a:rPr lang="ru-RU" sz="2400" dirty="0"/>
              <a:t> –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богині-покровительки</a:t>
            </a:r>
            <a:r>
              <a:rPr lang="ru-RU" sz="2400" dirty="0"/>
              <a:t> </a:t>
            </a:r>
            <a:r>
              <a:rPr lang="ru-RU" sz="2400" dirty="0" err="1" smtClean="0"/>
              <a:t>поезії</a:t>
            </a:r>
            <a:r>
              <a:rPr lang="ru-RU" sz="2400" dirty="0" smtClean="0"/>
              <a:t>, </a:t>
            </a:r>
            <a:r>
              <a:rPr lang="ru-RU" sz="2400" dirty="0" err="1" smtClean="0"/>
              <a:t>мистецтв</a:t>
            </a:r>
            <a:r>
              <a:rPr lang="ru-RU" sz="2400" dirty="0" smtClean="0"/>
              <a:t> </a:t>
            </a:r>
            <a:r>
              <a:rPr lang="ru-RU" sz="2400" dirty="0"/>
              <a:t>і наук:</a:t>
            </a:r>
          </a:p>
          <a:p>
            <a:pPr marL="45720" indent="0">
              <a:buNone/>
            </a:pPr>
            <a:r>
              <a:rPr lang="ru-RU" sz="2400" dirty="0" smtClean="0"/>
              <a:t>1)</a:t>
            </a:r>
            <a:r>
              <a:rPr lang="ru-RU" sz="2400" b="1" dirty="0" smtClean="0"/>
              <a:t>Евтерпа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err="1"/>
              <a:t>покровителька</a:t>
            </a:r>
            <a:r>
              <a:rPr lang="ru-RU" sz="2400" dirty="0"/>
              <a:t> </a:t>
            </a:r>
            <a:r>
              <a:rPr lang="ru-RU" sz="2400" dirty="0" err="1"/>
              <a:t>ліричної</a:t>
            </a:r>
            <a:r>
              <a:rPr lang="ru-RU" sz="2400" dirty="0"/>
              <a:t> </a:t>
            </a:r>
            <a:r>
              <a:rPr lang="ru-RU" sz="2400" dirty="0" err="1"/>
              <a:t>поезії</a:t>
            </a:r>
            <a:r>
              <a:rPr lang="ru-RU" sz="2400" dirty="0" smtClean="0"/>
              <a:t>;</a:t>
            </a:r>
          </a:p>
          <a:p>
            <a:pPr marL="45720" indent="0">
              <a:buNone/>
            </a:pPr>
            <a:r>
              <a:rPr lang="ru-RU" sz="2400" dirty="0" smtClean="0"/>
              <a:t>2)</a:t>
            </a:r>
            <a:r>
              <a:rPr lang="ru-RU" sz="2400" b="1" dirty="0" err="1" smtClean="0"/>
              <a:t>Калліопа</a:t>
            </a:r>
            <a:r>
              <a:rPr lang="ru-RU" sz="2400" b="1" dirty="0" smtClean="0"/>
              <a:t> </a:t>
            </a:r>
            <a:r>
              <a:rPr lang="ru-RU" sz="2400" dirty="0"/>
              <a:t>– </a:t>
            </a:r>
            <a:r>
              <a:rPr lang="ru-RU" sz="2400" dirty="0" err="1"/>
              <a:t>епічної</a:t>
            </a:r>
            <a:r>
              <a:rPr lang="ru-RU" sz="2400" dirty="0"/>
              <a:t> </a:t>
            </a:r>
            <a:r>
              <a:rPr lang="ru-RU" sz="2400" dirty="0" err="1"/>
              <a:t>поезії</a:t>
            </a:r>
            <a:r>
              <a:rPr lang="ru-RU" sz="2400" dirty="0" smtClean="0"/>
              <a:t>;</a:t>
            </a:r>
          </a:p>
          <a:p>
            <a:pPr marL="45720" indent="0">
              <a:buNone/>
            </a:pPr>
            <a:r>
              <a:rPr lang="ru-RU" sz="2400" dirty="0" smtClean="0"/>
              <a:t>3)</a:t>
            </a:r>
            <a:r>
              <a:rPr lang="ru-RU" sz="2400" b="1" dirty="0" err="1" smtClean="0"/>
              <a:t>Кліо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err="1"/>
              <a:t>історії</a:t>
            </a:r>
            <a:r>
              <a:rPr lang="ru-RU" sz="2400" dirty="0"/>
              <a:t>;</a:t>
            </a:r>
          </a:p>
          <a:p>
            <a:pPr marL="45720" indent="0" rtl="0">
              <a:buNone/>
            </a:pPr>
            <a:endParaRPr lang="ru-RU" dirty="0" smtClean="0"/>
          </a:p>
          <a:p>
            <a:pPr rtl="0"/>
            <a:endParaRPr lang="ru-RU" dirty="0"/>
          </a:p>
        </p:txBody>
      </p:sp>
      <p:pic>
        <p:nvPicPr>
          <p:cNvPr id="2050" name="Picture 2" descr="Муза Эвтерпа - та, которая рождает музыку :: Занятия с детьми :: События ::  Новый Акрополь :: Новосибирск :: cайт Нового Акрополя в Новосибирс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538" y="760376"/>
            <a:ext cx="3151318" cy="58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ллиопа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48" y="2996952"/>
            <a:ext cx="2687228" cy="370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273" y="3685406"/>
            <a:ext cx="2244313" cy="301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5780" y="476672"/>
            <a:ext cx="8686801" cy="4191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4) </a:t>
            </a:r>
            <a:r>
              <a:rPr lang="ru-RU" sz="2400" b="1" dirty="0" smtClean="0"/>
              <a:t>Мельпомена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err="1"/>
              <a:t>трагедії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5) </a:t>
            </a:r>
            <a:r>
              <a:rPr lang="ru-RU" sz="2400" b="1" dirty="0" err="1" smtClean="0"/>
              <a:t>Полігімнія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err="1"/>
              <a:t>гімнів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6) </a:t>
            </a:r>
            <a:r>
              <a:rPr lang="ru-RU" sz="2400" b="1" dirty="0" err="1" smtClean="0"/>
              <a:t>Талія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err="1"/>
              <a:t>комедії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7) </a:t>
            </a:r>
            <a:r>
              <a:rPr lang="ru-RU" sz="2400" b="1" dirty="0" err="1" smtClean="0"/>
              <a:t>Терпсіхора</a:t>
            </a:r>
            <a:r>
              <a:rPr lang="ru-RU" sz="2400" dirty="0" smtClean="0"/>
              <a:t> </a:t>
            </a:r>
            <a:r>
              <a:rPr lang="ru-RU" sz="2400" dirty="0"/>
              <a:t>– </a:t>
            </a:r>
            <a:r>
              <a:rPr lang="ru-RU" sz="2400" dirty="0" err="1"/>
              <a:t>танців</a:t>
            </a:r>
            <a:r>
              <a:rPr lang="ru-RU" sz="2400" dirty="0"/>
              <a:t>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170" y="176634"/>
            <a:ext cx="2277392" cy="49805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16" y="908720"/>
            <a:ext cx="2520280" cy="55481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195" y="1844824"/>
            <a:ext cx="2791197" cy="5013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65" y="2557128"/>
            <a:ext cx="3007835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56" y="332656"/>
            <a:ext cx="4824536" cy="5400600"/>
          </a:xfrm>
        </p:spPr>
        <p:txBody>
          <a:bodyPr>
            <a:normAutofit/>
          </a:bodyPr>
          <a:lstStyle/>
          <a:p>
            <a:r>
              <a:rPr lang="ru-RU" sz="2400" dirty="0"/>
              <a:t>8)	</a:t>
            </a:r>
            <a:r>
              <a:rPr lang="ru-RU" sz="2400" b="1" dirty="0" err="1"/>
              <a:t>Уранія</a:t>
            </a:r>
            <a:r>
              <a:rPr lang="ru-RU" sz="2400" dirty="0"/>
              <a:t> – </a:t>
            </a:r>
            <a:r>
              <a:rPr lang="ru-RU" sz="2400" dirty="0" err="1"/>
              <a:t>астрономії</a:t>
            </a:r>
            <a:r>
              <a:rPr lang="ru-RU" sz="2400" dirty="0" smtClean="0"/>
              <a:t>;</a:t>
            </a:r>
          </a:p>
          <a:p>
            <a:r>
              <a:rPr lang="ru-RU" sz="2400" dirty="0"/>
              <a:t>9)	</a:t>
            </a:r>
            <a:r>
              <a:rPr lang="ru-RU" sz="2400" b="1" dirty="0" err="1"/>
              <a:t>Ерато</a:t>
            </a:r>
            <a:r>
              <a:rPr lang="ru-RU" sz="2400" dirty="0"/>
              <a:t> – </a:t>
            </a:r>
            <a:r>
              <a:rPr lang="ru-RU" sz="2400" dirty="0" err="1"/>
              <a:t>любовної</a:t>
            </a:r>
            <a:r>
              <a:rPr lang="ru-RU" sz="2400" dirty="0"/>
              <a:t> </a:t>
            </a:r>
            <a:r>
              <a:rPr lang="ru-RU" sz="2400" dirty="0" err="1"/>
              <a:t>поезії</a:t>
            </a:r>
            <a:r>
              <a:rPr lang="ru-RU" sz="2400" dirty="0" smtClean="0"/>
              <a:t>.</a:t>
            </a:r>
          </a:p>
          <a:p>
            <a:endParaRPr lang="ru-RU" sz="2800" dirty="0" smtClean="0"/>
          </a:p>
          <a:p>
            <a:r>
              <a:rPr lang="ru-RU" sz="2800" dirty="0" err="1" smtClean="0"/>
              <a:t>Вважаючи</a:t>
            </a:r>
            <a:r>
              <a:rPr lang="ru-RU" sz="2800" dirty="0" smtClean="0"/>
              <a:t> </a:t>
            </a:r>
            <a:r>
              <a:rPr lang="ru-RU" sz="2800" dirty="0" err="1" smtClean="0"/>
              <a:t>їх</a:t>
            </a:r>
            <a:r>
              <a:rPr lang="ru-RU" sz="2800" dirty="0" smtClean="0"/>
              <a:t> </a:t>
            </a:r>
            <a:r>
              <a:rPr lang="ru-RU" sz="2800" dirty="0" err="1" smtClean="0"/>
              <a:t>покровительками</a:t>
            </a:r>
            <a:r>
              <a:rPr lang="ru-RU" sz="2800" dirty="0" smtClean="0"/>
              <a:t> наук </a:t>
            </a:r>
            <a:r>
              <a:rPr lang="ru-RU" sz="2800" dirty="0"/>
              <a:t>і </a:t>
            </a:r>
            <a:r>
              <a:rPr lang="ru-RU" sz="2800" dirty="0" err="1"/>
              <a:t>мистецтв</a:t>
            </a:r>
            <a:r>
              <a:rPr lang="ru-RU" sz="2800" dirty="0"/>
              <a:t>, греки </a:t>
            </a:r>
            <a:r>
              <a:rPr lang="ru-RU" sz="2800" dirty="0" err="1"/>
              <a:t>будували</a:t>
            </a:r>
            <a:r>
              <a:rPr lang="ru-RU" sz="2800" dirty="0"/>
              <a:t> на </a:t>
            </a:r>
            <a:r>
              <a:rPr lang="ru-RU" sz="2800" dirty="0" err="1"/>
              <a:t>їхню</a:t>
            </a:r>
            <a:r>
              <a:rPr lang="ru-RU" sz="2800" dirty="0"/>
              <a:t> честь </a:t>
            </a:r>
            <a:r>
              <a:rPr lang="ru-RU" sz="2800" dirty="0" err="1"/>
              <a:t>храми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називали</a:t>
            </a:r>
            <a:r>
              <a:rPr lang="ru-RU" sz="2800" dirty="0"/>
              <a:t> </a:t>
            </a:r>
            <a:r>
              <a:rPr lang="ru-RU" sz="2800" b="1" i="1" dirty="0" err="1"/>
              <a:t>музейонами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 err="1" smtClean="0"/>
              <a:t>Саме</a:t>
            </a:r>
            <a:r>
              <a:rPr lang="ru-RU" sz="2800" dirty="0" smtClean="0"/>
              <a:t> </a:t>
            </a:r>
            <a:r>
              <a:rPr lang="ru-RU" sz="2800" dirty="0" err="1"/>
              <a:t>звідси</a:t>
            </a:r>
            <a:r>
              <a:rPr lang="ru-RU" sz="2800" dirty="0"/>
              <a:t> й походить </a:t>
            </a:r>
            <a:r>
              <a:rPr lang="ru-RU" sz="2800" dirty="0" err="1"/>
              <a:t>термін</a:t>
            </a:r>
            <a:r>
              <a:rPr lang="ru-RU" sz="2800" dirty="0"/>
              <a:t> </a:t>
            </a:r>
            <a:r>
              <a:rPr lang="ru-RU" sz="2800" b="1" dirty="0"/>
              <a:t>«музей».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612" y="188640"/>
            <a:ext cx="4021164" cy="6259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00" y="1052736"/>
            <a:ext cx="3384376" cy="49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Музейна</a:t>
            </a:r>
            <a:r>
              <a:rPr lang="ru-RU" dirty="0"/>
              <a:t> </a:t>
            </a:r>
            <a:r>
              <a:rPr lang="ru-RU" dirty="0" smtClean="0"/>
              <a:t>справа, як </a:t>
            </a:r>
            <a:r>
              <a:rPr lang="ru-RU" dirty="0" err="1"/>
              <a:t>особлива</a:t>
            </a:r>
            <a:r>
              <a:rPr lang="ru-RU" dirty="0"/>
              <a:t> сфера </a:t>
            </a:r>
            <a:r>
              <a:rPr lang="ru-RU" dirty="0" err="1"/>
              <a:t>суспільної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 smtClean="0"/>
              <a:t>, </a:t>
            </a:r>
            <a:r>
              <a:rPr lang="ru-RU" dirty="0" err="1"/>
              <a:t>включає</a:t>
            </a:r>
            <a:r>
              <a:rPr lang="ru-RU" dirty="0"/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5212" y="1828800"/>
            <a:ext cx="9637712" cy="4408512"/>
          </a:xfrm>
        </p:spPr>
        <p:txBody>
          <a:bodyPr/>
          <a:lstStyle/>
          <a:p>
            <a:r>
              <a:rPr lang="ru-RU" sz="2800" dirty="0"/>
              <a:t>1) </a:t>
            </a:r>
            <a:r>
              <a:rPr lang="ru-RU" sz="2800" dirty="0" err="1"/>
              <a:t>музейну</a:t>
            </a:r>
            <a:r>
              <a:rPr lang="ru-RU" sz="2800" dirty="0"/>
              <a:t> практику (</a:t>
            </a:r>
            <a:r>
              <a:rPr lang="ru-RU" sz="2800" dirty="0" err="1"/>
              <a:t>науково-фондова</a:t>
            </a:r>
            <a:r>
              <a:rPr lang="ru-RU" sz="2800" dirty="0"/>
              <a:t>, </a:t>
            </a:r>
            <a:r>
              <a:rPr lang="ru-RU" sz="2800" dirty="0" err="1"/>
              <a:t>науково-експозиційна</a:t>
            </a:r>
            <a:r>
              <a:rPr lang="ru-RU" sz="2800" dirty="0"/>
              <a:t> та </a:t>
            </a:r>
            <a:r>
              <a:rPr lang="ru-RU" sz="2800" dirty="0" err="1"/>
              <a:t>науково-освітня</a:t>
            </a:r>
            <a:r>
              <a:rPr lang="ru-RU" sz="2800" dirty="0"/>
              <a:t> робота); </a:t>
            </a:r>
            <a:endParaRPr lang="ru-RU" sz="2800" dirty="0" smtClean="0"/>
          </a:p>
          <a:p>
            <a:r>
              <a:rPr lang="ru-RU" sz="2800" dirty="0" smtClean="0"/>
              <a:t>2</a:t>
            </a:r>
            <a:r>
              <a:rPr lang="ru-RU" sz="2800" dirty="0"/>
              <a:t>) </a:t>
            </a:r>
            <a:r>
              <a:rPr lang="ru-RU" sz="2800" dirty="0" err="1" smtClean="0"/>
              <a:t>спеціальну</a:t>
            </a:r>
            <a:r>
              <a:rPr lang="ru-RU" sz="2800" dirty="0" smtClean="0"/>
              <a:t> </a:t>
            </a:r>
            <a:r>
              <a:rPr lang="ru-RU" sz="2800" dirty="0" err="1" smtClean="0"/>
              <a:t>наукову</a:t>
            </a:r>
            <a:r>
              <a:rPr lang="ru-RU" sz="2800" dirty="0" smtClean="0"/>
              <a:t> </a:t>
            </a:r>
            <a:r>
              <a:rPr lang="ru-RU" sz="2800" dirty="0" err="1" smtClean="0"/>
              <a:t>дисципліну</a:t>
            </a:r>
            <a:r>
              <a:rPr lang="ru-RU" sz="2800" dirty="0" smtClean="0"/>
              <a:t> </a:t>
            </a:r>
            <a:r>
              <a:rPr lang="ru-RU" sz="2800" dirty="0"/>
              <a:t>- </a:t>
            </a:r>
            <a:r>
              <a:rPr lang="ru-RU" sz="2800" dirty="0" err="1"/>
              <a:t>музеєзнавство</a:t>
            </a:r>
            <a:r>
              <a:rPr lang="ru-RU" sz="2800" dirty="0"/>
              <a:t>; </a:t>
            </a:r>
          </a:p>
          <a:p>
            <a:r>
              <a:rPr lang="ru-RU" sz="2800" dirty="0"/>
              <a:t>3) </a:t>
            </a:r>
            <a:r>
              <a:rPr lang="ru-RU" sz="2800" dirty="0" err="1"/>
              <a:t>музейну</a:t>
            </a:r>
            <a:r>
              <a:rPr lang="ru-RU" sz="2800" dirty="0"/>
              <a:t> </a:t>
            </a:r>
            <a:r>
              <a:rPr lang="ru-RU" sz="2800" dirty="0" err="1"/>
              <a:t>політику</a:t>
            </a:r>
            <a:r>
              <a:rPr lang="ru-RU" sz="2800" dirty="0"/>
              <a:t> (</a:t>
            </a:r>
            <a:r>
              <a:rPr lang="ru-RU" sz="2800" dirty="0" err="1"/>
              <a:t>законодавство</a:t>
            </a:r>
            <a:r>
              <a:rPr lang="ru-RU" sz="2800" dirty="0"/>
              <a:t>); </a:t>
            </a:r>
          </a:p>
          <a:p>
            <a:r>
              <a:rPr lang="ru-RU" sz="2800" dirty="0"/>
              <a:t>4) </a:t>
            </a:r>
            <a:r>
              <a:rPr lang="ru-RU" sz="2800" dirty="0" err="1"/>
              <a:t>спеціалізовану</a:t>
            </a:r>
            <a:r>
              <a:rPr lang="ru-RU" sz="2800" dirty="0"/>
              <a:t> </a:t>
            </a:r>
            <a:r>
              <a:rPr lang="ru-RU" sz="2800" dirty="0" err="1"/>
              <a:t>періодику</a:t>
            </a:r>
            <a:r>
              <a:rPr lang="ru-RU" sz="2800" dirty="0"/>
              <a:t> - </a:t>
            </a:r>
            <a:r>
              <a:rPr lang="ru-RU" sz="2800" dirty="0" err="1"/>
              <a:t>особлива</a:t>
            </a:r>
            <a:r>
              <a:rPr lang="ru-RU" sz="2800" dirty="0"/>
              <a:t> сфера </a:t>
            </a:r>
            <a:r>
              <a:rPr lang="ru-RU" sz="2800" dirty="0" err="1"/>
              <a:t>культури</a:t>
            </a:r>
            <a:r>
              <a:rPr lang="ru-RU" sz="2800" dirty="0"/>
              <a:t>, яка </a:t>
            </a:r>
            <a:r>
              <a:rPr lang="ru-RU" sz="2800" dirty="0" err="1"/>
              <a:t>охоплює</a:t>
            </a:r>
            <a:r>
              <a:rPr lang="ru-RU" sz="2800" dirty="0"/>
              <a:t> </a:t>
            </a:r>
            <a:r>
              <a:rPr lang="ru-RU" sz="2800" dirty="0" err="1"/>
              <a:t>усі</a:t>
            </a:r>
            <a:r>
              <a:rPr lang="ru-RU" sz="2800" dirty="0"/>
              <a:t> </a:t>
            </a:r>
            <a:r>
              <a:rPr lang="ru-RU" sz="2800" dirty="0" err="1"/>
              <a:t>сторони</a:t>
            </a:r>
            <a:r>
              <a:rPr lang="ru-RU" sz="2800" dirty="0"/>
              <a:t> </a:t>
            </a:r>
            <a:r>
              <a:rPr lang="ru-RU" sz="2800" dirty="0" err="1"/>
              <a:t>комплектування</a:t>
            </a:r>
            <a:r>
              <a:rPr lang="ru-RU" sz="2800" dirty="0"/>
              <a:t>, </a:t>
            </a:r>
            <a:r>
              <a:rPr lang="ru-RU" sz="2800" dirty="0" err="1"/>
              <a:t>обліку</a:t>
            </a:r>
            <a:r>
              <a:rPr lang="ru-RU" sz="2800" dirty="0"/>
              <a:t>, </a:t>
            </a:r>
            <a:r>
              <a:rPr lang="ru-RU" sz="2800" dirty="0" err="1"/>
              <a:t>зберігання</a:t>
            </a:r>
            <a:r>
              <a:rPr lang="ru-RU" sz="2800" dirty="0"/>
              <a:t>, </a:t>
            </a:r>
            <a:r>
              <a:rPr lang="ru-RU" sz="2800" dirty="0" err="1"/>
              <a:t>вивчення</a:t>
            </a:r>
            <a:r>
              <a:rPr lang="ru-RU" sz="2800" dirty="0"/>
              <a:t> та </a:t>
            </a:r>
            <a:r>
              <a:rPr lang="ru-RU" sz="2800" dirty="0" err="1"/>
              <a:t>використання</a:t>
            </a:r>
            <a:r>
              <a:rPr lang="ru-RU" sz="2800" dirty="0"/>
              <a:t> музеями </a:t>
            </a:r>
            <a:r>
              <a:rPr lang="ru-RU" sz="2800" dirty="0" err="1"/>
              <a:t>культурних</a:t>
            </a:r>
            <a:r>
              <a:rPr lang="ru-RU" sz="2800" dirty="0"/>
              <a:t> </a:t>
            </a:r>
            <a:r>
              <a:rPr lang="ru-RU" sz="2800" dirty="0" err="1"/>
              <a:t>цінностей</a:t>
            </a:r>
            <a:r>
              <a:rPr lang="ru-RU" sz="2800" dirty="0"/>
              <a:t> </a:t>
            </a:r>
            <a:r>
              <a:rPr lang="ru-RU" sz="2800" dirty="0" err="1"/>
              <a:t>країни</a:t>
            </a:r>
            <a:r>
              <a:rPr lang="ru-RU" sz="2800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28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712" y="160819"/>
            <a:ext cx="10153128" cy="252028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Отже</a:t>
            </a:r>
            <a:r>
              <a:rPr lang="ru-RU" dirty="0"/>
              <a:t>, музей – </a:t>
            </a:r>
            <a:r>
              <a:rPr lang="ru-RU" dirty="0" err="1"/>
              <a:t>науково-дослідна</a:t>
            </a:r>
            <a:r>
              <a:rPr lang="ru-RU" dirty="0"/>
              <a:t> і культурно-</a:t>
            </a:r>
            <a:r>
              <a:rPr lang="ru-RU" dirty="0" err="1"/>
              <a:t>освітня</a:t>
            </a:r>
            <a:r>
              <a:rPr lang="ru-RU" dirty="0"/>
              <a:t> </a:t>
            </a:r>
            <a:r>
              <a:rPr lang="ru-RU" dirty="0" err="1"/>
              <a:t>установа</a:t>
            </a:r>
            <a:r>
              <a:rPr lang="ru-RU" dirty="0"/>
              <a:t>, яка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суспільних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здійснює</a:t>
            </a:r>
            <a:r>
              <a:rPr lang="ru-RU" dirty="0"/>
              <a:t> </a:t>
            </a:r>
            <a:r>
              <a:rPr lang="ru-RU" dirty="0" err="1"/>
              <a:t>комплектування</a:t>
            </a:r>
            <a:r>
              <a:rPr lang="ru-RU" dirty="0"/>
              <a:t>, </a:t>
            </a:r>
            <a:r>
              <a:rPr lang="ru-RU" dirty="0" err="1"/>
              <a:t>облік</a:t>
            </a:r>
            <a:r>
              <a:rPr lang="ru-RU" dirty="0"/>
              <a:t>, </a:t>
            </a:r>
            <a:r>
              <a:rPr lang="ru-RU" dirty="0" err="1"/>
              <a:t>збереження</a:t>
            </a:r>
            <a:r>
              <a:rPr lang="ru-RU" dirty="0"/>
              <a:t>,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пам'яток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, </a:t>
            </a:r>
            <a:r>
              <a:rPr lang="ru-RU" dirty="0" err="1"/>
              <a:t>культури</a:t>
            </a:r>
            <a:r>
              <a:rPr lang="ru-RU" dirty="0"/>
              <a:t> та </a:t>
            </a:r>
            <a:r>
              <a:rPr lang="ru-RU" dirty="0" err="1"/>
              <a:t>об'єктів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012" y="2809686"/>
            <a:ext cx="7044708" cy="36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8686801" cy="663352"/>
          </a:xfrm>
        </p:spPr>
        <p:txBody>
          <a:bodyPr/>
          <a:lstStyle/>
          <a:p>
            <a:r>
              <a:rPr lang="uk-UA" dirty="0" smtClean="0"/>
              <a:t>Функції музеїв: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1844" y="1484784"/>
            <a:ext cx="10297144" cy="4896544"/>
          </a:xfrm>
        </p:spPr>
        <p:txBody>
          <a:bodyPr>
            <a:normAutofit/>
          </a:bodyPr>
          <a:lstStyle/>
          <a:p>
            <a:r>
              <a:rPr lang="ru-RU" sz="2400" dirty="0"/>
              <a:t>а) </a:t>
            </a:r>
            <a:r>
              <a:rPr lang="ru-RU" sz="2400" dirty="0" err="1"/>
              <a:t>збір</a:t>
            </a:r>
            <a:r>
              <a:rPr lang="ru-RU" sz="2400" dirty="0"/>
              <a:t>, </a:t>
            </a:r>
            <a:r>
              <a:rPr lang="ru-RU" sz="2400" dirty="0" err="1"/>
              <a:t>облік</a:t>
            </a:r>
            <a:r>
              <a:rPr lang="ru-RU" sz="2400" dirty="0"/>
              <a:t>, </a:t>
            </a:r>
            <a:r>
              <a:rPr lang="ru-RU" sz="2400" dirty="0" err="1"/>
              <a:t>вивчення</a:t>
            </a:r>
            <a:r>
              <a:rPr lang="ru-RU" sz="2400" dirty="0"/>
              <a:t>, </a:t>
            </a:r>
            <a:r>
              <a:rPr lang="ru-RU" sz="2400" dirty="0" err="1"/>
              <a:t>опис</a:t>
            </a:r>
            <a:r>
              <a:rPr lang="ru-RU" sz="2400" dirty="0"/>
              <a:t> </a:t>
            </a:r>
            <a:r>
              <a:rPr lang="ru-RU" sz="2400" dirty="0" smtClean="0"/>
              <a:t>і </a:t>
            </a:r>
            <a:r>
              <a:rPr lang="ru-RU" sz="2400" dirty="0" err="1"/>
              <a:t>класифікація</a:t>
            </a:r>
            <a:r>
              <a:rPr lang="ru-RU" sz="2400" dirty="0"/>
              <a:t> </a:t>
            </a:r>
            <a:r>
              <a:rPr lang="ru-RU" sz="2400" dirty="0" err="1"/>
              <a:t>музейних</a:t>
            </a:r>
            <a:r>
              <a:rPr lang="ru-RU" sz="2400" dirty="0"/>
              <a:t> </a:t>
            </a:r>
            <a:r>
              <a:rPr lang="ru-RU" sz="2400" dirty="0" err="1"/>
              <a:t>експонатів</a:t>
            </a:r>
            <a:r>
              <a:rPr lang="ru-RU" sz="2400" dirty="0"/>
              <a:t>; </a:t>
            </a:r>
          </a:p>
          <a:p>
            <a:r>
              <a:rPr lang="ru-RU" sz="2400" dirty="0"/>
              <a:t>б) </a:t>
            </a:r>
            <a:r>
              <a:rPr lang="ru-RU" sz="2400" dirty="0" err="1"/>
              <a:t>зберігання</a:t>
            </a:r>
            <a:r>
              <a:rPr lang="ru-RU" sz="2400" dirty="0"/>
              <a:t> </a:t>
            </a:r>
            <a:r>
              <a:rPr lang="ru-RU" sz="2400" dirty="0" err="1"/>
              <a:t>музейних</a:t>
            </a:r>
            <a:r>
              <a:rPr lang="ru-RU" sz="2400" dirty="0"/>
              <a:t> </a:t>
            </a:r>
            <a:r>
              <a:rPr lang="ru-RU" sz="2400" dirty="0" err="1"/>
              <a:t>експонатів</a:t>
            </a:r>
            <a:r>
              <a:rPr lang="ru-RU" sz="2400" dirty="0"/>
              <a:t> (</a:t>
            </a:r>
            <a:r>
              <a:rPr lang="ru-RU" sz="2400" dirty="0" err="1"/>
              <a:t>фондова</a:t>
            </a:r>
            <a:r>
              <a:rPr lang="ru-RU" sz="2400" dirty="0"/>
              <a:t> робота); </a:t>
            </a:r>
          </a:p>
          <a:p>
            <a:r>
              <a:rPr lang="ru-RU" sz="2400" dirty="0"/>
              <a:t>в) </a:t>
            </a:r>
            <a:r>
              <a:rPr lang="ru-RU" sz="2400" dirty="0" err="1"/>
              <a:t>консервація</a:t>
            </a:r>
            <a:r>
              <a:rPr lang="ru-RU" sz="2400" dirty="0"/>
              <a:t> та </a:t>
            </a:r>
            <a:r>
              <a:rPr lang="ru-RU" sz="2400" dirty="0" err="1"/>
              <a:t>реставрація</a:t>
            </a:r>
            <a:r>
              <a:rPr lang="ru-RU" sz="2400" dirty="0"/>
              <a:t> </a:t>
            </a:r>
            <a:r>
              <a:rPr lang="ru-RU" sz="2400" dirty="0" err="1"/>
              <a:t>експонатів</a:t>
            </a:r>
            <a:r>
              <a:rPr lang="ru-RU" sz="2400" dirty="0"/>
              <a:t>; </a:t>
            </a:r>
          </a:p>
          <a:p>
            <a:r>
              <a:rPr lang="ru-RU" sz="2400" dirty="0"/>
              <a:t>г) </a:t>
            </a:r>
            <a:r>
              <a:rPr lang="ru-RU" sz="2400" dirty="0" err="1"/>
              <a:t>експозиційна</a:t>
            </a:r>
            <a:r>
              <a:rPr lang="ru-RU" sz="2400" dirty="0"/>
              <a:t> робота; </a:t>
            </a:r>
          </a:p>
          <a:p>
            <a:r>
              <a:rPr lang="ru-RU" sz="2400" dirty="0"/>
              <a:t>д) </a:t>
            </a:r>
            <a:r>
              <a:rPr lang="ru-RU" sz="2400" dirty="0" err="1"/>
              <a:t>науково-дослідницька</a:t>
            </a:r>
            <a:r>
              <a:rPr lang="ru-RU" sz="2400" dirty="0"/>
              <a:t> </a:t>
            </a:r>
            <a:r>
              <a:rPr lang="ru-RU" sz="2400" dirty="0" err="1"/>
              <a:t>діяльність</a:t>
            </a:r>
            <a:r>
              <a:rPr lang="ru-RU" sz="2400" dirty="0"/>
              <a:t>; </a:t>
            </a:r>
          </a:p>
          <a:p>
            <a:r>
              <a:rPr lang="ru-RU" sz="2400" dirty="0"/>
              <a:t>е) </a:t>
            </a:r>
            <a:r>
              <a:rPr lang="ru-RU" sz="2400" dirty="0" err="1"/>
              <a:t>популяризація</a:t>
            </a:r>
            <a:r>
              <a:rPr lang="ru-RU" sz="2400" dirty="0"/>
              <a:t> </a:t>
            </a:r>
            <a:r>
              <a:rPr lang="ru-RU" sz="2400" dirty="0" err="1"/>
              <a:t>музейних</a:t>
            </a:r>
            <a:r>
              <a:rPr lang="ru-RU" sz="2400" dirty="0"/>
              <a:t> </a:t>
            </a:r>
            <a:r>
              <a:rPr lang="ru-RU" sz="2400" dirty="0" err="1"/>
              <a:t>колекцій</a:t>
            </a:r>
            <a:r>
              <a:rPr lang="ru-RU" sz="2400" dirty="0"/>
              <a:t> </a:t>
            </a:r>
            <a:r>
              <a:rPr lang="ru-RU" sz="2400" dirty="0" smtClean="0"/>
              <a:t>і </a:t>
            </a:r>
            <a:r>
              <a:rPr lang="ru-RU" sz="2400" dirty="0" err="1"/>
              <a:t>пам’яток</a:t>
            </a:r>
            <a:r>
              <a:rPr lang="ru-RU" sz="2400" dirty="0"/>
              <a:t> </a:t>
            </a:r>
            <a:r>
              <a:rPr lang="ru-RU" sz="2400" dirty="0" err="1"/>
              <a:t>історії</a:t>
            </a:r>
            <a:r>
              <a:rPr lang="ru-RU" sz="2400" dirty="0"/>
              <a:t>, </a:t>
            </a:r>
            <a:r>
              <a:rPr lang="ru-RU" sz="2400" dirty="0" err="1"/>
              <a:t>мистецтва</a:t>
            </a:r>
            <a:r>
              <a:rPr lang="ru-RU" sz="2400" dirty="0"/>
              <a:t>, </a:t>
            </a:r>
            <a:r>
              <a:rPr lang="ru-RU" sz="2400" dirty="0" err="1"/>
              <a:t>культури</a:t>
            </a:r>
            <a:r>
              <a:rPr lang="ru-RU" sz="2400" dirty="0"/>
              <a:t>; </a:t>
            </a:r>
          </a:p>
          <a:p>
            <a:r>
              <a:rPr lang="ru-RU" sz="2400" dirty="0"/>
              <a:t>є) культурно-</a:t>
            </a:r>
            <a:r>
              <a:rPr lang="ru-RU" sz="2400" dirty="0" err="1"/>
              <a:t>масова</a:t>
            </a:r>
            <a:r>
              <a:rPr lang="ru-RU" sz="2400" dirty="0"/>
              <a:t> (</a:t>
            </a:r>
            <a:r>
              <a:rPr lang="ru-RU" sz="2400" dirty="0" err="1"/>
              <a:t>екскурсійна</a:t>
            </a:r>
            <a:r>
              <a:rPr lang="ru-RU" sz="2400" dirty="0"/>
              <a:t>) робота; </a:t>
            </a:r>
          </a:p>
          <a:p>
            <a:r>
              <a:rPr lang="ru-RU" sz="2400" dirty="0"/>
              <a:t>ж) </a:t>
            </a:r>
            <a:r>
              <a:rPr lang="ru-RU" sz="2400" dirty="0" err="1"/>
              <a:t>охорона</a:t>
            </a:r>
            <a:r>
              <a:rPr lang="ru-RU" sz="2400" dirty="0"/>
              <a:t> </a:t>
            </a:r>
            <a:r>
              <a:rPr lang="ru-RU" sz="2400" dirty="0" err="1"/>
              <a:t>пам’яток</a:t>
            </a:r>
            <a:r>
              <a:rPr lang="ru-RU" sz="2400" dirty="0"/>
              <a:t> </a:t>
            </a:r>
            <a:r>
              <a:rPr lang="ru-RU" sz="2400" dirty="0" err="1"/>
              <a:t>історії</a:t>
            </a:r>
            <a:r>
              <a:rPr lang="ru-RU" sz="2400" dirty="0"/>
              <a:t> та </a:t>
            </a:r>
            <a:r>
              <a:rPr lang="ru-RU" sz="2400" dirty="0" err="1"/>
              <a:t>культури</a:t>
            </a:r>
            <a:r>
              <a:rPr lang="ru-RU" sz="2400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31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533400"/>
            <a:ext cx="9637712" cy="10668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Класифікація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поділ</a:t>
            </a:r>
            <a:r>
              <a:rPr lang="ru-RU" dirty="0"/>
              <a:t> </a:t>
            </a:r>
            <a:r>
              <a:rPr lang="ru-RU" dirty="0" err="1"/>
              <a:t>музеїв</a:t>
            </a:r>
            <a:r>
              <a:rPr lang="ru-RU" dirty="0"/>
              <a:t> на </a:t>
            </a:r>
            <a:r>
              <a:rPr lang="ru-RU" dirty="0" err="1"/>
              <a:t>групи</a:t>
            </a:r>
            <a:r>
              <a:rPr lang="ru-RU" dirty="0"/>
              <a:t> за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визначальною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декількома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788" y="1600200"/>
            <a:ext cx="11017224" cy="4191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Існують</a:t>
            </a:r>
            <a:r>
              <a:rPr lang="ru-RU" sz="2400" b="1" dirty="0"/>
              <a:t> три </a:t>
            </a:r>
            <a:r>
              <a:rPr lang="ru-RU" sz="2400" b="1" dirty="0" err="1"/>
              <a:t>типи</a:t>
            </a:r>
            <a:r>
              <a:rPr lang="ru-RU" sz="2400" b="1" dirty="0"/>
              <a:t> </a:t>
            </a:r>
            <a:r>
              <a:rPr lang="ru-RU" sz="2400" b="1" dirty="0" err="1"/>
              <a:t>музеїв</a:t>
            </a:r>
            <a:r>
              <a:rPr lang="ru-RU" sz="2400" b="1" dirty="0"/>
              <a:t> (за </a:t>
            </a:r>
            <a:r>
              <a:rPr lang="ru-RU" sz="2400" b="1" dirty="0" err="1"/>
              <a:t>категоріями</a:t>
            </a:r>
            <a:r>
              <a:rPr lang="ru-RU" sz="2400" b="1" dirty="0"/>
              <a:t> </a:t>
            </a:r>
            <a:r>
              <a:rPr lang="ru-RU" sz="2400" b="1" dirty="0" err="1"/>
              <a:t>відвідувачів</a:t>
            </a:r>
            <a:r>
              <a:rPr lang="ru-RU" sz="2400" b="1" dirty="0" smtClean="0"/>
              <a:t>):</a:t>
            </a:r>
          </a:p>
          <a:p>
            <a:pPr algn="just"/>
            <a:r>
              <a:rPr lang="uk-UA" sz="2400" dirty="0" smtClean="0"/>
              <a:t>1) </a:t>
            </a:r>
            <a:r>
              <a:rPr lang="ru-RU" sz="2400" dirty="0" err="1" smtClean="0"/>
              <a:t>науково-освітні</a:t>
            </a:r>
            <a:r>
              <a:rPr lang="ru-RU" sz="2400" dirty="0" smtClean="0"/>
              <a:t> </a:t>
            </a:r>
            <a:r>
              <a:rPr lang="ru-RU" sz="2400" dirty="0" err="1" smtClean="0"/>
              <a:t>масові</a:t>
            </a:r>
            <a:r>
              <a:rPr lang="ru-RU" sz="2400" dirty="0" smtClean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 smtClean="0"/>
              <a:t>публічні</a:t>
            </a:r>
            <a:r>
              <a:rPr lang="ru-RU" sz="2400" dirty="0" smtClean="0"/>
              <a:t> (</a:t>
            </a:r>
            <a:r>
              <a:rPr lang="ru-RU" sz="2400" dirty="0" err="1" smtClean="0"/>
              <a:t>музеї</a:t>
            </a:r>
            <a:r>
              <a:rPr lang="ru-RU" sz="2400" dirty="0" smtClean="0"/>
              <a:t> </a:t>
            </a:r>
            <a:r>
              <a:rPr lang="ru-RU" sz="2400" dirty="0" err="1"/>
              <a:t>призначені</a:t>
            </a:r>
            <a:r>
              <a:rPr lang="ru-RU" sz="2400" dirty="0"/>
              <a:t> для широкого кола </a:t>
            </a:r>
            <a:r>
              <a:rPr lang="ru-RU" sz="2400" dirty="0" err="1"/>
              <a:t>громадян</a:t>
            </a:r>
            <a:r>
              <a:rPr lang="ru-RU" sz="2400" dirty="0"/>
              <a:t> </a:t>
            </a:r>
            <a:r>
              <a:rPr lang="ru-RU" sz="2400" dirty="0" smtClean="0"/>
              <a:t>і </a:t>
            </a:r>
            <a:r>
              <a:rPr lang="ru-RU" sz="2400" dirty="0"/>
              <a:t>гостей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);</a:t>
            </a:r>
          </a:p>
          <a:p>
            <a:pPr algn="just"/>
            <a:r>
              <a:rPr lang="ru-RU" sz="2400" dirty="0" smtClean="0"/>
              <a:t>2</a:t>
            </a:r>
            <a:r>
              <a:rPr lang="ru-RU" sz="2400" dirty="0"/>
              <a:t>) </a:t>
            </a:r>
            <a:r>
              <a:rPr lang="ru-RU" sz="2400" dirty="0" err="1" smtClean="0"/>
              <a:t>науково-дослідні</a:t>
            </a:r>
            <a:r>
              <a:rPr lang="ru-RU" sz="2400" dirty="0" smtClean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академічні</a:t>
            </a:r>
            <a:r>
              <a:rPr lang="ru-RU" sz="2400" dirty="0"/>
              <a:t> (</a:t>
            </a:r>
            <a:r>
              <a:rPr lang="ru-RU" sz="2400" dirty="0" err="1" smtClean="0"/>
              <a:t>призначені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 smtClean="0"/>
              <a:t>спеціалістів</a:t>
            </a:r>
            <a:r>
              <a:rPr lang="ru-RU" sz="2400" dirty="0" smtClean="0"/>
              <a:t>; </a:t>
            </a:r>
            <a:r>
              <a:rPr lang="ru-RU" sz="2400" dirty="0" err="1" smtClean="0"/>
              <a:t>створюються</a:t>
            </a:r>
            <a:r>
              <a:rPr lang="ru-RU" sz="2400" dirty="0" smtClean="0"/>
              <a:t> </a:t>
            </a:r>
            <a:r>
              <a:rPr lang="ru-RU" sz="2400" dirty="0"/>
              <a:t>при </a:t>
            </a:r>
            <a:r>
              <a:rPr lang="ru-RU" sz="2400" dirty="0" err="1"/>
              <a:t>академіях</a:t>
            </a:r>
            <a:r>
              <a:rPr lang="ru-RU" sz="2400" dirty="0"/>
              <a:t>, </a:t>
            </a:r>
            <a:r>
              <a:rPr lang="ru-RU" sz="2400" dirty="0" err="1"/>
              <a:t>науково-дослідних</a:t>
            </a:r>
            <a:r>
              <a:rPr lang="ru-RU" sz="2400" dirty="0"/>
              <a:t> </a:t>
            </a:r>
            <a:r>
              <a:rPr lang="ru-RU" sz="2400" dirty="0" err="1" smtClean="0"/>
              <a:t>інститутах</a:t>
            </a:r>
            <a:r>
              <a:rPr lang="ru-RU" sz="2400" dirty="0" smtClean="0"/>
              <a:t> і </a:t>
            </a:r>
            <a:r>
              <a:rPr lang="ru-RU" sz="2400" dirty="0" err="1"/>
              <a:t>мають</a:t>
            </a:r>
            <a:r>
              <a:rPr lang="ru-RU" sz="2400" dirty="0"/>
              <a:t> </a:t>
            </a:r>
            <a:r>
              <a:rPr lang="ru-RU" sz="2400" dirty="0" err="1"/>
              <a:t>вузькоспеціалізований</a:t>
            </a:r>
            <a:r>
              <a:rPr lang="ru-RU" sz="2400" dirty="0"/>
              <a:t> </a:t>
            </a:r>
            <a:r>
              <a:rPr lang="ru-RU" sz="2400" dirty="0" smtClean="0"/>
              <a:t>характер);</a:t>
            </a:r>
          </a:p>
          <a:p>
            <a:pPr algn="just"/>
            <a:r>
              <a:rPr lang="ru-RU" sz="2400" dirty="0" smtClean="0"/>
              <a:t>3</a:t>
            </a:r>
            <a:r>
              <a:rPr lang="ru-RU" sz="2400" dirty="0"/>
              <a:t>) </a:t>
            </a:r>
            <a:r>
              <a:rPr lang="ru-RU" sz="2400" dirty="0" err="1"/>
              <a:t>навчальні</a:t>
            </a:r>
            <a:r>
              <a:rPr lang="ru-RU" sz="2400" dirty="0"/>
              <a:t> (</a:t>
            </a:r>
            <a:r>
              <a:rPr lang="ru-RU" sz="2400" dirty="0" err="1" smtClean="0"/>
              <a:t>призначені</a:t>
            </a:r>
            <a:r>
              <a:rPr lang="ru-RU" sz="2400" dirty="0" smtClean="0"/>
              <a:t> </a:t>
            </a:r>
            <a:r>
              <a:rPr lang="ru-RU" sz="2400" dirty="0"/>
              <a:t>для </a:t>
            </a:r>
            <a:r>
              <a:rPr lang="ru-RU" sz="2400" dirty="0" err="1"/>
              <a:t>учнів</a:t>
            </a:r>
            <a:r>
              <a:rPr lang="ru-RU" sz="2400" dirty="0"/>
              <a:t> і </a:t>
            </a:r>
            <a:r>
              <a:rPr lang="ru-RU" sz="2400" dirty="0" err="1" smtClean="0"/>
              <a:t>студентів</a:t>
            </a:r>
            <a:r>
              <a:rPr lang="ru-RU" sz="2400" dirty="0" smtClean="0"/>
              <a:t>; </a:t>
            </a:r>
            <a:r>
              <a:rPr lang="ru-RU" sz="2400" dirty="0" err="1" smtClean="0"/>
              <a:t>створюються</a:t>
            </a:r>
            <a:r>
              <a:rPr lang="ru-RU" sz="2400" dirty="0" smtClean="0"/>
              <a:t> </a:t>
            </a:r>
            <a:r>
              <a:rPr lang="ru-RU" sz="2400" dirty="0"/>
              <a:t>при школах, </a:t>
            </a:r>
            <a:r>
              <a:rPr lang="ru-RU" sz="2400" dirty="0" err="1"/>
              <a:t>середніх</a:t>
            </a:r>
            <a:r>
              <a:rPr lang="ru-RU" sz="2400" dirty="0"/>
              <a:t> </a:t>
            </a:r>
            <a:r>
              <a:rPr lang="ru-RU" sz="2400" dirty="0" err="1"/>
              <a:t>спеціальних</a:t>
            </a:r>
            <a:r>
              <a:rPr lang="ru-RU" sz="2400" dirty="0"/>
              <a:t> і </a:t>
            </a:r>
            <a:r>
              <a:rPr lang="ru-RU" sz="2400" dirty="0" err="1"/>
              <a:t>вищих</a:t>
            </a:r>
            <a:r>
              <a:rPr lang="ru-RU" sz="2400" dirty="0"/>
              <a:t> </a:t>
            </a:r>
            <a:r>
              <a:rPr lang="ru-RU" sz="2400" dirty="0" err="1"/>
              <a:t>навчальних</a:t>
            </a:r>
            <a:r>
              <a:rPr lang="ru-RU" sz="2400" dirty="0"/>
              <a:t> закладах з </a:t>
            </a:r>
            <a:r>
              <a:rPr lang="ru-RU" sz="2400" dirty="0" err="1"/>
              <a:t>освітньою</a:t>
            </a:r>
            <a:r>
              <a:rPr lang="ru-RU" sz="2400" dirty="0"/>
              <a:t> </a:t>
            </a:r>
            <a:r>
              <a:rPr lang="ru-RU" sz="2400" dirty="0" smtClean="0"/>
              <a:t>метою).</a:t>
            </a:r>
            <a:endParaRPr lang="ru-RU" sz="2400" dirty="0"/>
          </a:p>
        </p:txBody>
      </p:sp>
      <p:pic>
        <p:nvPicPr>
          <p:cNvPr id="1026" name="Picture 2" descr="Національний науково-природничий музей НАН України | Україна Інкогні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76" y="5010149"/>
            <a:ext cx="2493628" cy="18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008" y="5010149"/>
            <a:ext cx="2835399" cy="1886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23" y="5010149"/>
            <a:ext cx="2764549" cy="18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2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Презентация бизнес-стратегии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4352508_TF03460663.potx" id="{BE959834-06A1-472B-B994-02C113E9EB3A}" vid="{D38CF963-CD7E-47A1-BA40-20B2517DA913}"/>
    </a:ext>
  </a:extLst>
</a:theme>
</file>

<file path=ppt/theme/theme2.xml><?xml version="1.0" encoding="utf-8"?>
<a:theme xmlns:a="http://schemas.openxmlformats.org/drawingml/2006/main" name="Тема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FFF1070-8794-47AC-90B7-1F2E078096F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B30B94-6D3B-4C91-947C-5EB8E8EFFE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3E1689-1E09-4ADC-A5E7-6718BF79A8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бизнес-стратегии</Template>
  <TotalTime>394</TotalTime>
  <Words>1685</Words>
  <Application>Microsoft Office PowerPoint</Application>
  <PresentationFormat>Произвольный</PresentationFormat>
  <Paragraphs>109</Paragraphs>
  <Slides>25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Palatino Linotype</vt:lpstr>
      <vt:lpstr>Презентация бизнес-стратегии</vt:lpstr>
      <vt:lpstr>ТЕМА 1. МУЗЕЄЗНАВСТВО ЯК НАУКОВА ДИСЦИПЛІНА</vt:lpstr>
      <vt:lpstr>Презентация PowerPoint</vt:lpstr>
      <vt:lpstr>Музей – в перекладі з давньогрецького «місце, присвячене музам» - храм музи  пам’яті Мнемосини. </vt:lpstr>
      <vt:lpstr>Презентация PowerPoint</vt:lpstr>
      <vt:lpstr>Презентация PowerPoint</vt:lpstr>
      <vt:lpstr>Музейна справа, як особлива сфера суспільної діяльності, включає: </vt:lpstr>
      <vt:lpstr>Отже, музей – науково-дослідна і культурно-освітня установа, яка відповідно до своїх суспільних функцій здійснює комплектування, облік, збереження, вивчення пам'яток історії, культури та об'єктів природи. </vt:lpstr>
      <vt:lpstr>Функції музеїв:</vt:lpstr>
      <vt:lpstr>Класифікація музеїв – це поділ музеїв на групи за однією визначальною чи декількома ознаками. </vt:lpstr>
      <vt:lpstr>У Законі України «Про музеї та музейну справу» від 29 червня 1995 p. № 249/95-ВР, ст. 5 визначається така класифікація музеїв за видами:</vt:lpstr>
      <vt:lpstr>За формою власності музеї можуть бути: </vt:lpstr>
      <vt:lpstr>Музеї історичного профілю - музеї, які збирають, зберігають, вивчають і популяризують пам'ятки матеріальної та духовної культури українського народу. </vt:lpstr>
      <vt:lpstr>Краєзнавчі музеї збирають, зберігають, вивчають і експонують матеріали, що розповідають про природу, економіку, історію і культуру певного краю (області, району, міста, села).</vt:lpstr>
      <vt:lpstr>Структура краєзнавчого музею: </vt:lpstr>
      <vt:lpstr>Музеї літературного профілю об'єднують суто літературні, театральні, музичні та кіно-музеї.</vt:lpstr>
      <vt:lpstr>Архітектурні музеї зберігають та популяризують творіння людських рук, пов'язані з історією і практикою архітектури.</vt:lpstr>
      <vt:lpstr>Музеї природничого профілю - музеї, що збирають, зберігають, вивчають та експонують  різноманітні природничі матеріали.</vt:lpstr>
      <vt:lpstr>Екомузеєм є низка об’єктів чи приваб, розташованих в місцевості, що становить цілісний комплекс і відображає природничі й культурні цінності краю та його населення.</vt:lpstr>
      <vt:lpstr>Науково-технічні музеї - музеї, що збирають, зберігають, вивчають, експонують і популяризують творіння людських рук, пов'язані з історією та практикою розвитку техніки й технологій, а також – із життям і творчим генієм визначних експериментаторів, винахідників і вчених.</vt:lpstr>
      <vt:lpstr>Комплексні музеї – це музеї, що поєднують ознаки двох і більше профілів (історико-літературні, археологічно-мистецькі), а іноді і профільних типів. До групи комплексних музеїв варто віднести більшість краєзнавчих музеїв України, музеїв-заповідників.</vt:lpstr>
      <vt:lpstr>Віртуальні музеї - це музеї, що існують у глобальній інформаційно-комунікаційній мережі інтернет завдяки об'єднанню інформаційних і творчих ресурсів для створення принципово нових віртуальних продуктів: віртуальних виставок, колекцій, віртуальних версій неіснуючих об'єктів та ін. </vt:lpstr>
      <vt:lpstr>Існує класифікація музеїв за їхнім архітектурно-функціональним ансамблем:</vt:lpstr>
      <vt:lpstr>Музейний фонд України </vt:lpstr>
      <vt:lpstr>Презентация PowerPoint</vt:lpstr>
      <vt:lpstr>Практична робота 1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1. МУЗЕЄЗНАВСТВО ЯК НАУКОВА ДИСЦИПЛІНА</dc:title>
  <dc:creator>user</dc:creator>
  <cp:lastModifiedBy>user</cp:lastModifiedBy>
  <cp:revision>26</cp:revision>
  <dcterms:created xsi:type="dcterms:W3CDTF">2020-09-22T09:25:33Z</dcterms:created>
  <dcterms:modified xsi:type="dcterms:W3CDTF">2020-09-23T17:32:27Z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74069400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