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62" r:id="rId6"/>
    <p:sldId id="259" r:id="rId7"/>
    <p:sldId id="260" r:id="rId8"/>
    <p:sldId id="261"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9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06.11.2020</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06.11.2020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06.11.2020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06.11.2020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06.11.2020</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06.11.2020</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06.11.2020</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fontScale="90000"/>
          </a:bodyPr>
          <a:lstStyle/>
          <a:p>
            <a:r>
              <a:rPr lang="uk-UA" dirty="0" smtClean="0"/>
              <a:t>Індивідуальне домашнє завдання</a:t>
            </a:r>
            <a:endParaRPr lang="ru-RU" dirty="0"/>
          </a:p>
        </p:txBody>
      </p:sp>
      <p:sp>
        <p:nvSpPr>
          <p:cNvPr id="5" name="Подзаголовок 4"/>
          <p:cNvSpPr>
            <a:spLocks noGrp="1"/>
          </p:cNvSpPr>
          <p:nvPr>
            <p:ph type="subTitle" idx="1"/>
          </p:nvPr>
        </p:nvSpPr>
        <p:spPr/>
        <p:txBody>
          <a:bodyPr/>
          <a:lstStyle/>
          <a:p>
            <a:r>
              <a:rPr lang="uk-UA" dirty="0" smtClean="0"/>
              <a:t>Дисципліна «Порівняльна стилістика»</a:t>
            </a:r>
            <a:endParaRPr lang="ru-RU" dirty="0"/>
          </a:p>
        </p:txBody>
      </p:sp>
    </p:spTree>
    <p:extLst>
      <p:ext uri="{BB962C8B-B14F-4D97-AF65-F5344CB8AC3E}">
        <p14:creationId xmlns:p14="http://schemas.microsoft.com/office/powerpoint/2010/main" val="49758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a:t>NARRATIVE COMPOSITIONAL FORMS</a:t>
            </a:r>
            <a:r>
              <a:rPr lang="en-US" dirty="0" smtClean="0"/>
              <a:t>:</a:t>
            </a:r>
            <a:endParaRPr lang="ru-RU" dirty="0"/>
          </a:p>
        </p:txBody>
      </p:sp>
      <p:sp>
        <p:nvSpPr>
          <p:cNvPr id="3" name="Объект 2"/>
          <p:cNvSpPr>
            <a:spLocks noGrp="1"/>
          </p:cNvSpPr>
          <p:nvPr>
            <p:ph idx="1"/>
          </p:nvPr>
        </p:nvSpPr>
        <p:spPr/>
        <p:txBody>
          <a:bodyPr>
            <a:normAutofit fontScale="70000" lnSpcReduction="20000"/>
          </a:bodyPr>
          <a:lstStyle/>
          <a:p>
            <a:r>
              <a:rPr lang="en-US" dirty="0" smtClean="0"/>
              <a:t>1</a:t>
            </a:r>
            <a:r>
              <a:rPr lang="en-US" dirty="0"/>
              <a:t>) </a:t>
            </a:r>
            <a:r>
              <a:rPr lang="en-US" u="sng" dirty="0"/>
              <a:t>narrative proper</a:t>
            </a:r>
            <a:r>
              <a:rPr lang="en-US" dirty="0"/>
              <a:t> – the unfolding of the plot; it is usually dynamic;</a:t>
            </a:r>
            <a:endParaRPr lang="ru-RU" dirty="0"/>
          </a:p>
          <a:p>
            <a:r>
              <a:rPr lang="en-US" dirty="0"/>
              <a:t>2) </a:t>
            </a:r>
            <a:r>
              <a:rPr lang="en-US" u="sng" dirty="0"/>
              <a:t>description</a:t>
            </a:r>
            <a:r>
              <a:rPr lang="en-US" dirty="0"/>
              <a:t> – appearance, location, time; it is usually passive;</a:t>
            </a:r>
            <a:endParaRPr lang="ru-RU" dirty="0"/>
          </a:p>
          <a:p>
            <a:r>
              <a:rPr lang="en-US" dirty="0"/>
              <a:t>3) </a:t>
            </a:r>
            <a:r>
              <a:rPr lang="en-US" u="sng" dirty="0"/>
              <a:t>argumentation</a:t>
            </a:r>
            <a:r>
              <a:rPr lang="en-US" dirty="0"/>
              <a:t> – author’s considerations; abstract information.</a:t>
            </a:r>
            <a:endParaRPr lang="ru-RU" dirty="0"/>
          </a:p>
          <a:p>
            <a:pPr marL="68580" indent="0">
              <a:buNone/>
            </a:pPr>
            <a:r>
              <a:rPr lang="en-US" dirty="0"/>
              <a:t>Compositional forms can intermingle even within one paragraph. There are three types of informationally marked contexts:</a:t>
            </a:r>
            <a:endParaRPr lang="ru-RU" dirty="0"/>
          </a:p>
          <a:p>
            <a:r>
              <a:rPr lang="en-US" dirty="0"/>
              <a:t>1) homogeneous (one kind of information is given, one compositional form is used);</a:t>
            </a:r>
            <a:endParaRPr lang="ru-RU" dirty="0"/>
          </a:p>
          <a:p>
            <a:r>
              <a:rPr lang="en-US" dirty="0"/>
              <a:t>2) relatively homogeneous (there are at least two kinds of information – one of them is dominating);</a:t>
            </a:r>
            <a:endParaRPr lang="ru-RU" dirty="0"/>
          </a:p>
          <a:p>
            <a:r>
              <a:rPr lang="en-US" dirty="0"/>
              <a:t>3) heterogeneous (there are different kinds of information).</a:t>
            </a:r>
            <a:endParaRPr lang="ru-RU" dirty="0"/>
          </a:p>
          <a:p>
            <a:endParaRPr lang="ru-RU" dirty="0"/>
          </a:p>
        </p:txBody>
      </p:sp>
    </p:spTree>
    <p:extLst>
      <p:ext uri="{BB962C8B-B14F-4D97-AF65-F5344CB8AC3E}">
        <p14:creationId xmlns:p14="http://schemas.microsoft.com/office/powerpoint/2010/main" val="612419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3" algn="l" rtl="0">
              <a:spcBef>
                <a:spcPct val="0"/>
              </a:spcBef>
            </a:pPr>
            <a:r>
              <a:rPr lang="en-US" b="1" dirty="0" smtClean="0"/>
              <a:t>h) Describe </a:t>
            </a:r>
            <a:r>
              <a:rPr lang="en-US" b="1" dirty="0"/>
              <a:t>the system of characters and means of characterization.</a:t>
            </a:r>
            <a:r>
              <a:rPr lang="ru-RU" sz="1400" dirty="0"/>
              <a:t/>
            </a:r>
            <a:br>
              <a:rPr lang="ru-RU" sz="1400" dirty="0"/>
            </a:br>
            <a:endParaRPr lang="ru-RU" dirty="0"/>
          </a:p>
        </p:txBody>
      </p:sp>
      <p:sp>
        <p:nvSpPr>
          <p:cNvPr id="3" name="Объект 2"/>
          <p:cNvSpPr>
            <a:spLocks noGrp="1"/>
          </p:cNvSpPr>
          <p:nvPr>
            <p:ph idx="1"/>
          </p:nvPr>
        </p:nvSpPr>
        <p:spPr/>
        <p:txBody>
          <a:bodyPr>
            <a:normAutofit fontScale="85000" lnSpcReduction="20000"/>
          </a:bodyPr>
          <a:lstStyle/>
          <a:p>
            <a:pPr marL="896112" lvl="3" indent="0">
              <a:buNone/>
            </a:pPr>
            <a:r>
              <a:rPr lang="en-US" sz="2100" b="1" dirty="0" err="1" smtClean="0"/>
              <a:t>i</a:t>
            </a:r>
            <a:r>
              <a:rPr lang="en-US" sz="2100" b="1" dirty="0" smtClean="0"/>
              <a:t>) Give </a:t>
            </a:r>
            <a:r>
              <a:rPr lang="en-US" sz="2100" b="1" dirty="0"/>
              <a:t>a detailed analysis of the text.</a:t>
            </a:r>
            <a:endParaRPr lang="ru-RU" sz="2100" dirty="0"/>
          </a:p>
          <a:p>
            <a:pPr marL="68580" indent="0">
              <a:buNone/>
            </a:pPr>
            <a:r>
              <a:rPr lang="en-US" dirty="0"/>
              <a:t>Follow the formula ‘matter-form’. It implies that, firstly, you should dwell upon the content of the part and, second, comment upon the language means (expressive means and stylistic devices) employed by the author to achieve desired effect, to render his thoughts and feelings.</a:t>
            </a:r>
            <a:endParaRPr lang="ru-RU" sz="1800" dirty="0"/>
          </a:p>
          <a:p>
            <a:pPr lvl="4"/>
            <a:r>
              <a:rPr lang="en-US" sz="2200" dirty="0" err="1"/>
              <a:t>analyse</a:t>
            </a:r>
            <a:r>
              <a:rPr lang="en-US" sz="2200" dirty="0"/>
              <a:t> the title of the text;</a:t>
            </a:r>
            <a:endParaRPr lang="ru-RU" sz="2200" dirty="0"/>
          </a:p>
          <a:p>
            <a:pPr lvl="4"/>
            <a:r>
              <a:rPr lang="en-US" sz="2200" dirty="0"/>
              <a:t>speak on the lexical peculiarities of the text (usage of bookish or colloquial words, neologisms, archaisms, etc.);</a:t>
            </a:r>
            <a:endParaRPr lang="ru-RU" sz="2200" dirty="0"/>
          </a:p>
          <a:p>
            <a:pPr lvl="4"/>
            <a:r>
              <a:rPr lang="en-US" sz="2200" dirty="0"/>
              <a:t>define the system of expressive means and stylistic </a:t>
            </a:r>
            <a:r>
              <a:rPr lang="en-US" sz="2200" dirty="0" smtClean="0"/>
              <a:t>devices (p.69).</a:t>
            </a:r>
            <a:endParaRPr lang="ru-RU" sz="2200" dirty="0"/>
          </a:p>
          <a:p>
            <a:endParaRPr lang="ru-RU" dirty="0"/>
          </a:p>
        </p:txBody>
      </p:sp>
    </p:spTree>
    <p:extLst>
      <p:ext uri="{BB962C8B-B14F-4D97-AF65-F5344CB8AC3E}">
        <p14:creationId xmlns:p14="http://schemas.microsoft.com/office/powerpoint/2010/main" val="1911534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Functions of a TITLE:</a:t>
            </a:r>
            <a:r>
              <a:rPr lang="ru-RU" dirty="0"/>
              <a:t/>
            </a:r>
            <a:br>
              <a:rPr lang="ru-RU" dirty="0"/>
            </a:br>
            <a:endParaRPr lang="ru-RU" dirty="0"/>
          </a:p>
        </p:txBody>
      </p:sp>
      <p:sp>
        <p:nvSpPr>
          <p:cNvPr id="3" name="Объект 2"/>
          <p:cNvSpPr>
            <a:spLocks noGrp="1"/>
          </p:cNvSpPr>
          <p:nvPr>
            <p:ph idx="1"/>
          </p:nvPr>
        </p:nvSpPr>
        <p:spPr/>
        <p:txBody>
          <a:bodyPr/>
          <a:lstStyle/>
          <a:p>
            <a:r>
              <a:rPr lang="en-US" dirty="0" smtClean="0"/>
              <a:t>1</a:t>
            </a:r>
            <a:r>
              <a:rPr lang="en-US" dirty="0"/>
              <a:t>) to predict the theme, message;</a:t>
            </a:r>
            <a:endParaRPr lang="ru-RU" dirty="0"/>
          </a:p>
          <a:p>
            <a:r>
              <a:rPr lang="en-US" dirty="0"/>
              <a:t>2) to introduce characters, give information about characters;</a:t>
            </a:r>
            <a:endParaRPr lang="ru-RU" dirty="0"/>
          </a:p>
          <a:p>
            <a:r>
              <a:rPr lang="en-US" dirty="0"/>
              <a:t>3) to reveal the main conflict;</a:t>
            </a:r>
            <a:endParaRPr lang="ru-RU" dirty="0"/>
          </a:p>
          <a:p>
            <a:r>
              <a:rPr lang="en-US" dirty="0"/>
              <a:t>4) to create the atmosphere;</a:t>
            </a:r>
            <a:endParaRPr lang="ru-RU" dirty="0"/>
          </a:p>
          <a:p>
            <a:r>
              <a:rPr lang="en-US" dirty="0"/>
              <a:t>5) to establish the setting.</a:t>
            </a:r>
            <a:endParaRPr lang="ru-RU" dirty="0"/>
          </a:p>
          <a:p>
            <a:pPr marL="68580" indent="0">
              <a:buNone/>
            </a:pPr>
            <a:r>
              <a:rPr lang="en-US" dirty="0"/>
              <a:t>A TITLE can be symbolic and metaphoric.</a:t>
            </a:r>
            <a:endParaRPr lang="ru-RU" dirty="0"/>
          </a:p>
          <a:p>
            <a:endParaRPr lang="ru-RU" dirty="0"/>
          </a:p>
        </p:txBody>
      </p:sp>
    </p:spTree>
    <p:extLst>
      <p:ext uri="{BB962C8B-B14F-4D97-AF65-F5344CB8AC3E}">
        <p14:creationId xmlns:p14="http://schemas.microsoft.com/office/powerpoint/2010/main" val="972172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Відбір тексту</a:t>
            </a:r>
            <a:endParaRPr lang="ru-RU" dirty="0"/>
          </a:p>
        </p:txBody>
      </p:sp>
      <p:sp>
        <p:nvSpPr>
          <p:cNvPr id="3" name="Объект 2"/>
          <p:cNvSpPr>
            <a:spLocks noGrp="1"/>
          </p:cNvSpPr>
          <p:nvPr>
            <p:ph idx="1"/>
          </p:nvPr>
        </p:nvSpPr>
        <p:spPr/>
        <p:txBody>
          <a:bodyPr/>
          <a:lstStyle/>
          <a:p>
            <a:r>
              <a:rPr lang="uk-UA" dirty="0" smtClean="0"/>
              <a:t>Публіцистичний текст</a:t>
            </a:r>
          </a:p>
          <a:p>
            <a:r>
              <a:rPr lang="uk-UA" dirty="0"/>
              <a:t>НЕ художній </a:t>
            </a:r>
            <a:r>
              <a:rPr lang="uk-UA" dirty="0" smtClean="0"/>
              <a:t>текст</a:t>
            </a:r>
            <a:r>
              <a:rPr lang="uk-UA" dirty="0" smtClean="0">
                <a:solidFill>
                  <a:srgbClr val="FF0000"/>
                </a:solidFill>
              </a:rPr>
              <a:t>!!!</a:t>
            </a:r>
            <a:endParaRPr lang="ru-RU" dirty="0">
              <a:solidFill>
                <a:srgbClr val="FF0000"/>
              </a:solidFill>
            </a:endParaRPr>
          </a:p>
          <a:p>
            <a:r>
              <a:rPr lang="uk-UA" dirty="0" smtClean="0"/>
              <a:t>Тематика будь-яка, що Вас цікавить</a:t>
            </a:r>
          </a:p>
        </p:txBody>
      </p:sp>
    </p:spTree>
    <p:extLst>
      <p:ext uri="{BB962C8B-B14F-4D97-AF65-F5344CB8AC3E}">
        <p14:creationId xmlns:p14="http://schemas.microsoft.com/office/powerpoint/2010/main" val="3322203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t>THE PLAN OF LINGUOSTYLISTIC TEXT </a:t>
            </a:r>
            <a:r>
              <a:rPr lang="en-US" b="1" dirty="0" smtClean="0"/>
              <a:t>ANALYSIS</a:t>
            </a:r>
            <a:r>
              <a:rPr lang="ru-RU" dirty="0"/>
              <a:t> </a:t>
            </a:r>
            <a:r>
              <a:rPr lang="ru-RU" dirty="0" smtClean="0"/>
              <a:t>(</a:t>
            </a:r>
            <a:r>
              <a:rPr lang="en-US" dirty="0" smtClean="0"/>
              <a:t>p. 72)</a:t>
            </a:r>
            <a:endParaRPr lang="ru-RU" dirty="0"/>
          </a:p>
        </p:txBody>
      </p:sp>
      <p:sp>
        <p:nvSpPr>
          <p:cNvPr id="3" name="Объект 2"/>
          <p:cNvSpPr>
            <a:spLocks noGrp="1"/>
          </p:cNvSpPr>
          <p:nvPr>
            <p:ph idx="1"/>
          </p:nvPr>
        </p:nvSpPr>
        <p:spPr/>
        <p:txBody>
          <a:bodyPr>
            <a:normAutofit/>
          </a:bodyPr>
          <a:lstStyle/>
          <a:p>
            <a:pPr marL="896112" lvl="3" indent="0">
              <a:buNone/>
            </a:pPr>
            <a:r>
              <a:rPr lang="en-US" b="1" dirty="0" smtClean="0"/>
              <a:t>a) Speak </a:t>
            </a:r>
            <a:r>
              <a:rPr lang="en-US" b="1" dirty="0"/>
              <a:t>of the author in brief.</a:t>
            </a:r>
            <a:endParaRPr lang="ru-RU" sz="1400" dirty="0"/>
          </a:p>
          <a:p>
            <a:r>
              <a:rPr lang="en-US" dirty="0"/>
              <a:t>- </a:t>
            </a:r>
            <a:r>
              <a:rPr lang="en-US" sz="1700" dirty="0"/>
              <a:t>the facts of his biography relevant for his creative activities;</a:t>
            </a:r>
            <a:endParaRPr lang="ru-RU" sz="1700" dirty="0"/>
          </a:p>
          <a:p>
            <a:r>
              <a:rPr lang="en-US" sz="1700" dirty="0"/>
              <a:t>- the epoch (historical and social background);</a:t>
            </a:r>
            <a:endParaRPr lang="ru-RU" sz="1700" dirty="0"/>
          </a:p>
          <a:p>
            <a:r>
              <a:rPr lang="en-US" sz="1700" dirty="0"/>
              <a:t>- the literary trend he belongs to;</a:t>
            </a:r>
            <a:endParaRPr lang="ru-RU" sz="1700" dirty="0"/>
          </a:p>
          <a:p>
            <a:r>
              <a:rPr lang="en-US" sz="1700" dirty="0"/>
              <a:t>- the main literary pieces (works). </a:t>
            </a:r>
            <a:endParaRPr lang="ru-RU" sz="1700" dirty="0"/>
          </a:p>
          <a:p>
            <a:pPr marL="896112" lvl="3" indent="0">
              <a:buNone/>
            </a:pPr>
            <a:r>
              <a:rPr lang="en-US" b="1" dirty="0" smtClean="0"/>
              <a:t>b) Give </a:t>
            </a:r>
            <a:r>
              <a:rPr lang="en-US" b="1" dirty="0"/>
              <a:t>a summary of the extract (or the story) under consideration (the gist, the content of the story in a nutshell).</a:t>
            </a:r>
            <a:r>
              <a:rPr lang="en-US" dirty="0"/>
              <a:t> </a:t>
            </a:r>
            <a:endParaRPr lang="ru-RU" sz="1400" dirty="0"/>
          </a:p>
          <a:p>
            <a:pPr marL="896112" lvl="3" indent="0">
              <a:buNone/>
            </a:pPr>
            <a:r>
              <a:rPr lang="en-US" b="1" dirty="0" smtClean="0"/>
              <a:t>c) State </a:t>
            </a:r>
            <a:r>
              <a:rPr lang="en-US" b="1" dirty="0"/>
              <a:t>the problem raised (tackled) by the author.</a:t>
            </a:r>
            <a:r>
              <a:rPr lang="en-US" dirty="0"/>
              <a:t> </a:t>
            </a:r>
            <a:endParaRPr lang="ru-RU" sz="1400" dirty="0"/>
          </a:p>
          <a:p>
            <a:endParaRPr lang="ru-RU" dirty="0"/>
          </a:p>
        </p:txBody>
      </p:sp>
    </p:spTree>
    <p:extLst>
      <p:ext uri="{BB962C8B-B14F-4D97-AF65-F5344CB8AC3E}">
        <p14:creationId xmlns:p14="http://schemas.microsoft.com/office/powerpoint/2010/main" val="2450745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400" b="1" dirty="0">
                <a:solidFill>
                  <a:schemeClr val="tx1"/>
                </a:solidFill>
              </a:rPr>
              <a:t>d) Formulate the main idea conveyed by the author (the main line of the thought, the author's message).</a:t>
            </a:r>
            <a:r>
              <a:rPr lang="en-US" sz="2400" dirty="0">
                <a:solidFill>
                  <a:schemeClr val="tx1"/>
                </a:solidFill>
              </a:rPr>
              <a:t> </a:t>
            </a:r>
            <a:endParaRPr lang="ru-RU" sz="2400" dirty="0">
              <a:solidFill>
                <a:schemeClr val="tx1"/>
              </a:solidFill>
            </a:endParaRPr>
          </a:p>
        </p:txBody>
      </p:sp>
      <p:sp>
        <p:nvSpPr>
          <p:cNvPr id="3" name="Объект 2"/>
          <p:cNvSpPr>
            <a:spLocks noGrp="1"/>
          </p:cNvSpPr>
          <p:nvPr>
            <p:ph idx="1"/>
          </p:nvPr>
        </p:nvSpPr>
        <p:spPr/>
        <p:txBody>
          <a:bodyPr>
            <a:normAutofit fontScale="77500" lnSpcReduction="20000"/>
          </a:bodyPr>
          <a:lstStyle/>
          <a:p>
            <a:pPr marL="896112" lvl="3" indent="0">
              <a:buNone/>
            </a:pPr>
            <a:endParaRPr lang="en-US" dirty="0" smtClean="0"/>
          </a:p>
          <a:p>
            <a:r>
              <a:rPr lang="en-US" dirty="0"/>
              <a:t>THEME – the main idea.</a:t>
            </a:r>
            <a:endParaRPr lang="ru-RU" sz="1800" dirty="0"/>
          </a:p>
          <a:p>
            <a:r>
              <a:rPr lang="en-US" dirty="0"/>
              <a:t>Characteristic features of a theme:</a:t>
            </a:r>
            <a:endParaRPr lang="ru-RU" sz="1800" dirty="0"/>
          </a:p>
          <a:p>
            <a:r>
              <a:rPr lang="en-US" dirty="0"/>
              <a:t>1) the theme is more often implied than directly stated;</a:t>
            </a:r>
            <a:endParaRPr lang="ru-RU" sz="1800" dirty="0"/>
          </a:p>
          <a:p>
            <a:r>
              <a:rPr lang="en-US" dirty="0"/>
              <a:t>2) the theme differs from the subject, it makes an observation about it;</a:t>
            </a:r>
            <a:endParaRPr lang="ru-RU" sz="1800" dirty="0"/>
          </a:p>
          <a:p>
            <a:r>
              <a:rPr lang="en-US" dirty="0"/>
              <a:t>3) some works of fiction have no theme, others have more than one theme;</a:t>
            </a:r>
            <a:endParaRPr lang="ru-RU" sz="1800" dirty="0"/>
          </a:p>
          <a:p>
            <a:r>
              <a:rPr lang="en-US" dirty="0"/>
              <a:t>4) according to van </a:t>
            </a:r>
            <a:r>
              <a:rPr lang="en-US" dirty="0" err="1"/>
              <a:t>Dijk</a:t>
            </a:r>
            <a:r>
              <a:rPr lang="en-US" dirty="0"/>
              <a:t> and </a:t>
            </a:r>
            <a:r>
              <a:rPr lang="en-US" dirty="0" err="1"/>
              <a:t>Kintsch</a:t>
            </a:r>
            <a:r>
              <a:rPr lang="en-US" dirty="0"/>
              <a:t> the theme should be represented as the condensed meaning ascribed to the text’s conventional schemata.</a:t>
            </a:r>
            <a:endParaRPr lang="ru-RU" sz="1800" dirty="0"/>
          </a:p>
          <a:p>
            <a:pPr marL="896112" lvl="3" indent="0">
              <a:buNone/>
            </a:pPr>
            <a:endParaRPr lang="ru-RU" sz="1400" dirty="0"/>
          </a:p>
          <a:p>
            <a:endParaRPr lang="ru-RU" dirty="0"/>
          </a:p>
        </p:txBody>
      </p:sp>
    </p:spTree>
    <p:extLst>
      <p:ext uri="{BB962C8B-B14F-4D97-AF65-F5344CB8AC3E}">
        <p14:creationId xmlns:p14="http://schemas.microsoft.com/office/powerpoint/2010/main" val="852174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3" algn="l" rtl="0">
              <a:spcBef>
                <a:spcPct val="0"/>
              </a:spcBef>
            </a:pPr>
            <a:r>
              <a:rPr lang="en-US" b="1" dirty="0"/>
              <a:t>e) Define the prevailing mood (tone, slant,) of the extract.</a:t>
            </a:r>
            <a:r>
              <a:rPr lang="ru-RU" sz="1400" dirty="0"/>
              <a:t/>
            </a:r>
            <a:br>
              <a:rPr lang="ru-RU" sz="1400" dirty="0"/>
            </a:br>
            <a:endParaRPr lang="ru-RU" dirty="0"/>
          </a:p>
        </p:txBody>
      </p:sp>
      <p:sp>
        <p:nvSpPr>
          <p:cNvPr id="3" name="Объект 2"/>
          <p:cNvSpPr>
            <a:spLocks noGrp="1"/>
          </p:cNvSpPr>
          <p:nvPr>
            <p:ph idx="1"/>
          </p:nvPr>
        </p:nvSpPr>
        <p:spPr/>
        <p:txBody>
          <a:bodyPr>
            <a:normAutofit/>
          </a:bodyPr>
          <a:lstStyle/>
          <a:p>
            <a:r>
              <a:rPr lang="en-US" sz="1600" dirty="0"/>
              <a:t>TONE – author’s relationship to his material, to the reader, to both. It conveys the emotional significance of the literary work. It is an essential key to understanding the total meaning.</a:t>
            </a:r>
            <a:endParaRPr lang="ru-RU" sz="1600" dirty="0"/>
          </a:p>
          <a:p>
            <a:r>
              <a:rPr lang="en-US" sz="1600" dirty="0"/>
              <a:t>TONE is provided by: word choice, style, imagery, point of view, sounds and rhythm.</a:t>
            </a:r>
            <a:endParaRPr lang="ru-RU" sz="1600" dirty="0"/>
          </a:p>
          <a:p>
            <a:r>
              <a:rPr lang="en-US" sz="1600" dirty="0"/>
              <a:t>It may be lyrical, dramatic, tragic, optimistic/pessimistic, melodramatic, sentimental, emotional/unemotional, pathetic, dry and matter-of-fact, gloomy, bitter, sarcastic, cheerful, etc. </a:t>
            </a:r>
            <a:endParaRPr lang="ru-RU" sz="1800" dirty="0"/>
          </a:p>
          <a:p>
            <a:r>
              <a:rPr lang="en-US" sz="1600" dirty="0" smtClean="0"/>
              <a:t>The </a:t>
            </a:r>
            <a:r>
              <a:rPr lang="en-US" sz="1600" dirty="0"/>
              <a:t>overall climate of a work is revealed by MOOD. Mood is provided by: setting, objects, details of observation, images, connotation of words.</a:t>
            </a:r>
            <a:endParaRPr lang="ru-RU" sz="1600" dirty="0"/>
          </a:p>
          <a:p>
            <a:endParaRPr lang="en-US" sz="1600" dirty="0" smtClean="0"/>
          </a:p>
          <a:p>
            <a:endParaRPr lang="en-US" sz="1600" dirty="0"/>
          </a:p>
          <a:p>
            <a:endParaRPr lang="ru-RU" dirty="0"/>
          </a:p>
        </p:txBody>
      </p:sp>
    </p:spTree>
    <p:extLst>
      <p:ext uri="{BB962C8B-B14F-4D97-AF65-F5344CB8AC3E}">
        <p14:creationId xmlns:p14="http://schemas.microsoft.com/office/powerpoint/2010/main" val="3077957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marL="896112" lvl="3" indent="0">
              <a:buNone/>
            </a:pPr>
            <a:r>
              <a:rPr lang="en-US" sz="2400" b="1" dirty="0" smtClean="0"/>
              <a:t>f) The </a:t>
            </a:r>
            <a:r>
              <a:rPr lang="en-US" sz="2400" b="1" dirty="0"/>
              <a:t>composition of the extract (or the story).</a:t>
            </a:r>
            <a:endParaRPr lang="ru-RU" sz="2400" dirty="0"/>
          </a:p>
          <a:p>
            <a:pPr marL="68580" indent="0">
              <a:buNone/>
            </a:pPr>
            <a:r>
              <a:rPr lang="en-US" dirty="0"/>
              <a:t>Define the plot, plot structure and plot structure techniques:</a:t>
            </a:r>
            <a:endParaRPr lang="ru-RU" dirty="0"/>
          </a:p>
          <a:p>
            <a:pPr lvl="4"/>
            <a:r>
              <a:rPr lang="en-US" sz="2400" dirty="0"/>
              <a:t>indicate the setting;</a:t>
            </a:r>
            <a:endParaRPr lang="ru-RU" sz="2400" dirty="0"/>
          </a:p>
          <a:p>
            <a:pPr lvl="4"/>
            <a:r>
              <a:rPr lang="en-US" sz="2400" dirty="0"/>
              <a:t>describe the components of plot structure;</a:t>
            </a:r>
            <a:endParaRPr lang="ru-RU" sz="2400" dirty="0"/>
          </a:p>
          <a:p>
            <a:pPr lvl="4"/>
            <a:r>
              <a:rPr lang="en-US" sz="2400" dirty="0"/>
              <a:t>determine the conflict;</a:t>
            </a:r>
            <a:endParaRPr lang="ru-RU" sz="2400" dirty="0"/>
          </a:p>
          <a:p>
            <a:pPr lvl="4"/>
            <a:r>
              <a:rPr lang="en-US" sz="2400" dirty="0" err="1"/>
              <a:t>analyse</a:t>
            </a:r>
            <a:r>
              <a:rPr lang="en-US" sz="2400" dirty="0"/>
              <a:t> plot structure techniques used by the author.</a:t>
            </a:r>
            <a:endParaRPr lang="ru-RU" sz="2400" dirty="0"/>
          </a:p>
          <a:p>
            <a:endParaRPr lang="ru-RU" dirty="0"/>
          </a:p>
        </p:txBody>
      </p:sp>
    </p:spTree>
    <p:extLst>
      <p:ext uri="{BB962C8B-B14F-4D97-AF65-F5344CB8AC3E}">
        <p14:creationId xmlns:p14="http://schemas.microsoft.com/office/powerpoint/2010/main" val="3892283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a:t>Plot</a:t>
            </a:r>
            <a:r>
              <a:rPr lang="en-US" sz="2400" dirty="0"/>
              <a:t> </a:t>
            </a:r>
            <a:r>
              <a:rPr lang="en-US" sz="2400" dirty="0">
                <a:solidFill>
                  <a:schemeClr val="tx1"/>
                </a:solidFill>
              </a:rPr>
              <a:t>is the main story of a play, a poem, a short story, a novel, an article</a:t>
            </a:r>
            <a:r>
              <a:rPr lang="en-US" sz="2400" dirty="0" smtClean="0">
                <a:solidFill>
                  <a:schemeClr val="tx1"/>
                </a:solidFill>
              </a:rPr>
              <a:t>.</a:t>
            </a:r>
            <a:endParaRPr lang="ru-RU" sz="2400" dirty="0">
              <a:solidFill>
                <a:schemeClr val="tx1"/>
              </a:solidFill>
            </a:endParaRPr>
          </a:p>
        </p:txBody>
      </p:sp>
      <p:sp>
        <p:nvSpPr>
          <p:cNvPr id="3" name="Объект 2"/>
          <p:cNvSpPr>
            <a:spLocks noGrp="1"/>
          </p:cNvSpPr>
          <p:nvPr>
            <p:ph idx="1"/>
          </p:nvPr>
        </p:nvSpPr>
        <p:spPr/>
        <p:txBody>
          <a:bodyPr>
            <a:normAutofit fontScale="85000" lnSpcReduction="10000"/>
          </a:bodyPr>
          <a:lstStyle/>
          <a:p>
            <a:pPr marL="68580" indent="0">
              <a:buNone/>
            </a:pPr>
            <a:r>
              <a:rPr lang="en-US" dirty="0"/>
              <a:t>PLOT STRUCTURE (straight narrative presentation):</a:t>
            </a:r>
            <a:endParaRPr lang="ru-RU" dirty="0"/>
          </a:p>
          <a:p>
            <a:r>
              <a:rPr lang="en-US" dirty="0"/>
              <a:t>1) </a:t>
            </a:r>
            <a:r>
              <a:rPr lang="en-US" b="1" i="1" dirty="0"/>
              <a:t>exposition</a:t>
            </a:r>
            <a:r>
              <a:rPr lang="en-US" dirty="0"/>
              <a:t> – setting, characters, background information, atmosphere, tone;</a:t>
            </a:r>
            <a:endParaRPr lang="ru-RU" dirty="0"/>
          </a:p>
          <a:p>
            <a:r>
              <a:rPr lang="en-US" dirty="0"/>
              <a:t>2) </a:t>
            </a:r>
            <a:r>
              <a:rPr lang="en-US" b="1" i="1" dirty="0"/>
              <a:t>conflict</a:t>
            </a:r>
            <a:r>
              <a:rPr lang="en-US" dirty="0"/>
              <a:t> – struggle between two opposite forces;</a:t>
            </a:r>
            <a:endParaRPr lang="ru-RU" dirty="0"/>
          </a:p>
          <a:p>
            <a:r>
              <a:rPr lang="en-US" dirty="0"/>
              <a:t>3) </a:t>
            </a:r>
            <a:r>
              <a:rPr lang="en-US" b="1" i="1" dirty="0"/>
              <a:t>complicating action</a:t>
            </a:r>
            <a:r>
              <a:rPr lang="en-US" dirty="0"/>
              <a:t>;</a:t>
            </a:r>
            <a:endParaRPr lang="ru-RU" dirty="0"/>
          </a:p>
          <a:p>
            <a:r>
              <a:rPr lang="en-US" dirty="0"/>
              <a:t>4) </a:t>
            </a:r>
            <a:r>
              <a:rPr lang="en-US" b="1" i="1" dirty="0"/>
              <a:t>climax</a:t>
            </a:r>
            <a:r>
              <a:rPr lang="en-US" dirty="0"/>
              <a:t> – the problem of the story is resolved;</a:t>
            </a:r>
            <a:endParaRPr lang="ru-RU" dirty="0"/>
          </a:p>
          <a:p>
            <a:r>
              <a:rPr lang="en-US" dirty="0"/>
              <a:t>5) </a:t>
            </a:r>
            <a:r>
              <a:rPr lang="en-US" b="1" i="1" dirty="0"/>
              <a:t>falling action</a:t>
            </a:r>
            <a:r>
              <a:rPr lang="en-US" dirty="0"/>
              <a:t>;</a:t>
            </a:r>
            <a:endParaRPr lang="ru-RU" dirty="0"/>
          </a:p>
          <a:p>
            <a:r>
              <a:rPr lang="en-US" dirty="0"/>
              <a:t>6) </a:t>
            </a:r>
            <a:r>
              <a:rPr lang="en-US" b="1" i="1" dirty="0"/>
              <a:t>denouement</a:t>
            </a:r>
            <a:r>
              <a:rPr lang="en-US" dirty="0"/>
              <a:t> – resolution of the plot (the denouement can be absent – a story can have an open ending).</a:t>
            </a:r>
            <a:endParaRPr lang="ru-RU" dirty="0"/>
          </a:p>
          <a:p>
            <a:endParaRPr lang="ru-RU" dirty="0"/>
          </a:p>
        </p:txBody>
      </p:sp>
    </p:spTree>
    <p:extLst>
      <p:ext uri="{BB962C8B-B14F-4D97-AF65-F5344CB8AC3E}">
        <p14:creationId xmlns:p14="http://schemas.microsoft.com/office/powerpoint/2010/main" val="4168711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dirty="0"/>
              <a:t>PLOT </a:t>
            </a:r>
            <a:r>
              <a:rPr lang="en-US" dirty="0" smtClean="0"/>
              <a:t>TECHNIQUES</a:t>
            </a:r>
            <a:endParaRPr lang="ru-RU" dirty="0"/>
          </a:p>
        </p:txBody>
      </p:sp>
      <p:sp>
        <p:nvSpPr>
          <p:cNvPr id="3" name="Объект 2"/>
          <p:cNvSpPr>
            <a:spLocks noGrp="1"/>
          </p:cNvSpPr>
          <p:nvPr>
            <p:ph idx="1"/>
          </p:nvPr>
        </p:nvSpPr>
        <p:spPr/>
        <p:txBody>
          <a:bodyPr>
            <a:normAutofit fontScale="85000" lnSpcReduction="10000"/>
          </a:bodyPr>
          <a:lstStyle/>
          <a:p>
            <a:r>
              <a:rPr lang="en-US" dirty="0" smtClean="0"/>
              <a:t>Sometimes </a:t>
            </a:r>
            <a:r>
              <a:rPr lang="en-US" dirty="0"/>
              <a:t>the plot develops through </a:t>
            </a:r>
            <a:r>
              <a:rPr lang="en-US" b="1" i="1" dirty="0"/>
              <a:t>flashbacks</a:t>
            </a:r>
            <a:r>
              <a:rPr lang="en-US" dirty="0"/>
              <a:t> – interrupting in the development of a story when the writer breaks chronological order and relates to something that happened before the story began (antonym – </a:t>
            </a:r>
            <a:r>
              <a:rPr lang="en-US" b="1" i="1" dirty="0"/>
              <a:t>foreshadowing</a:t>
            </a:r>
            <a:r>
              <a:rPr lang="en-US" dirty="0"/>
              <a:t>).</a:t>
            </a:r>
            <a:endParaRPr lang="ru-RU" dirty="0"/>
          </a:p>
          <a:p>
            <a:r>
              <a:rPr lang="en-US" b="1" i="1" dirty="0"/>
              <a:t>Retardation</a:t>
            </a:r>
            <a:r>
              <a:rPr lang="en-US" dirty="0"/>
              <a:t> – author withholds some information until the proper moment and keeps the reader guessing.</a:t>
            </a:r>
            <a:endParaRPr lang="ru-RU" dirty="0"/>
          </a:p>
          <a:p>
            <a:r>
              <a:rPr lang="en-US" b="1" i="1" dirty="0"/>
              <a:t>Framing</a:t>
            </a:r>
            <a:r>
              <a:rPr lang="en-US" dirty="0"/>
              <a:t> – one story is written within the other.</a:t>
            </a:r>
            <a:endParaRPr lang="ru-RU" dirty="0"/>
          </a:p>
          <a:p>
            <a:r>
              <a:rPr lang="en-US" b="1" i="1" dirty="0"/>
              <a:t>Circular pattern</a:t>
            </a:r>
            <a:r>
              <a:rPr lang="en-US" dirty="0"/>
              <a:t> – closing event of the story returns the reader to the introducing part.</a:t>
            </a:r>
            <a:endParaRPr lang="ru-RU" dirty="0"/>
          </a:p>
          <a:p>
            <a:endParaRPr lang="ru-RU" dirty="0"/>
          </a:p>
        </p:txBody>
      </p:sp>
    </p:spTree>
    <p:extLst>
      <p:ext uri="{BB962C8B-B14F-4D97-AF65-F5344CB8AC3E}">
        <p14:creationId xmlns:p14="http://schemas.microsoft.com/office/powerpoint/2010/main" val="180253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3" algn="l" rtl="0">
              <a:spcBef>
                <a:spcPct val="0"/>
              </a:spcBef>
            </a:pPr>
            <a:r>
              <a:rPr lang="en-US" b="1" dirty="0" smtClean="0"/>
              <a:t>g) Determine </a:t>
            </a:r>
            <a:r>
              <a:rPr lang="en-US" b="1" dirty="0"/>
              <a:t>the narrative method, explain the author’s choice of the narrator:</a:t>
            </a:r>
            <a:r>
              <a:rPr lang="ru-RU" sz="1400" dirty="0"/>
              <a:t/>
            </a:r>
            <a:br>
              <a:rPr lang="ru-RU" sz="1400" dirty="0"/>
            </a:br>
            <a:endParaRPr lang="ru-RU" dirty="0"/>
          </a:p>
        </p:txBody>
      </p:sp>
      <p:sp>
        <p:nvSpPr>
          <p:cNvPr id="3" name="Объект 2"/>
          <p:cNvSpPr>
            <a:spLocks noGrp="1"/>
          </p:cNvSpPr>
          <p:nvPr>
            <p:ph idx="1"/>
          </p:nvPr>
        </p:nvSpPr>
        <p:spPr/>
        <p:txBody>
          <a:bodyPr>
            <a:normAutofit fontScale="92500"/>
          </a:bodyPr>
          <a:lstStyle/>
          <a:p>
            <a:r>
              <a:rPr lang="en-US" dirty="0" smtClean="0"/>
              <a:t>-</a:t>
            </a:r>
            <a:r>
              <a:rPr lang="en-US" dirty="0"/>
              <a:t> a 3d person narration</a:t>
            </a:r>
            <a:endParaRPr lang="ru-RU" sz="1800" dirty="0"/>
          </a:p>
          <a:p>
            <a:r>
              <a:rPr lang="en-US" dirty="0"/>
              <a:t>- a 1st-person narration (an I-story)</a:t>
            </a:r>
            <a:endParaRPr lang="ru-RU" sz="1800" dirty="0"/>
          </a:p>
          <a:p>
            <a:r>
              <a:rPr lang="en-US" dirty="0"/>
              <a:t>- narration interlaced with descriptive passages and dialogues of the personages</a:t>
            </a:r>
            <a:endParaRPr lang="ru-RU" sz="1800" dirty="0"/>
          </a:p>
          <a:p>
            <a:r>
              <a:rPr lang="en-US" dirty="0"/>
              <a:t>- narration broken by digressions (philosophical, psychological, lyrical, etc.)</a:t>
            </a:r>
            <a:endParaRPr lang="ru-RU" sz="1800" dirty="0"/>
          </a:p>
          <a:p>
            <a:r>
              <a:rPr lang="en-US" dirty="0"/>
              <a:t>- an account of events interwoven with a humorous (ironical, satirical) portrayal of society, or the personage, etc. </a:t>
            </a:r>
            <a:endParaRPr lang="ru-RU" sz="1800" dirty="0"/>
          </a:p>
          <a:p>
            <a:endParaRPr lang="ru-RU" dirty="0"/>
          </a:p>
        </p:txBody>
      </p:sp>
    </p:spTree>
    <p:extLst>
      <p:ext uri="{BB962C8B-B14F-4D97-AF65-F5344CB8AC3E}">
        <p14:creationId xmlns:p14="http://schemas.microsoft.com/office/powerpoint/2010/main" val="2027244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TotalTime>
  <Words>803</Words>
  <Application>Microsoft Office PowerPoint</Application>
  <PresentationFormat>Экран (4:3)</PresentationFormat>
  <Paragraphs>74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Остин</vt:lpstr>
      <vt:lpstr>Індивідуальне домашнє завдання</vt:lpstr>
      <vt:lpstr>Відбір тексту</vt:lpstr>
      <vt:lpstr>THE PLAN OF LINGUOSTYLISTIC TEXT ANALYSIS (p. 72)</vt:lpstr>
      <vt:lpstr>d) Formulate the main idea conveyed by the author (the main line of the thought, the author's message). </vt:lpstr>
      <vt:lpstr>e) Define the prevailing mood (tone, slant,) of the extract. </vt:lpstr>
      <vt:lpstr>Презентация PowerPoint</vt:lpstr>
      <vt:lpstr>Plot is the main story of a play, a poem, a short story, a novel, an article.</vt:lpstr>
      <vt:lpstr>PLOT TECHNIQUES</vt:lpstr>
      <vt:lpstr>g) Determine the narrative method, explain the author’s choice of the narrator: </vt:lpstr>
      <vt:lpstr>NARRATIVE COMPOSITIONAL FORMS:</vt:lpstr>
      <vt:lpstr>h) Describe the system of characters and means of characterization. </vt:lpstr>
      <vt:lpstr>Functions of a TITLE: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Індивідуальне домашнє завдання</dc:title>
  <dc:creator>Admin</dc:creator>
  <cp:lastModifiedBy>Admin</cp:lastModifiedBy>
  <cp:revision>11</cp:revision>
  <dcterms:created xsi:type="dcterms:W3CDTF">2020-01-28T21:39:54Z</dcterms:created>
  <dcterms:modified xsi:type="dcterms:W3CDTF">2020-11-06T06:25:33Z</dcterms:modified>
</cp:coreProperties>
</file>