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29" autoAdjust="0"/>
  </p:normalViewPr>
  <p:slideViewPr>
    <p:cSldViewPr>
      <p:cViewPr>
        <p:scale>
          <a:sx n="100" d="100"/>
          <a:sy n="100" d="100"/>
        </p:scale>
        <p:origin x="-230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2E6-CC3B-4BD9-B485-B76C23D26CD1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B9AF-941D-4578-BAA0-709784890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7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7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microsoft.com/office/2007/relationships/hdphoto" Target="../media/hdphoto2.wdp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9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jpeg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Уравнение Мелентьева и нахождения мощности проектируемой котельной. Функция теплопотребления.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449063"/>
          </a:xfrm>
        </p:spPr>
        <p:txBody>
          <a:bodyPr/>
          <a:lstStyle/>
          <a:p>
            <a:r>
              <a:rPr lang="ru-RU" dirty="0" smtClean="0"/>
              <a:t>Лекция 2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372200" y="5534247"/>
            <a:ext cx="2512368" cy="847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К.т.н., доцент, докторант, </a:t>
            </a:r>
          </a:p>
          <a:p>
            <a:r>
              <a:rPr lang="ru-RU" dirty="0"/>
              <a:t>академик Европейской научно-образовательной академии            </a:t>
            </a:r>
            <a:endParaRPr lang="ru-RU" dirty="0" smtClean="0"/>
          </a:p>
          <a:p>
            <a:r>
              <a:rPr lang="ru-RU" dirty="0" err="1" smtClean="0"/>
              <a:t>Чейлытко</a:t>
            </a:r>
            <a:r>
              <a:rPr lang="ru-RU" dirty="0" smtClean="0"/>
              <a:t> </a:t>
            </a:r>
            <a:r>
              <a:rPr lang="ru-RU" dirty="0"/>
              <a:t>А.А.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6" descr="Картинки по запросу ЗГ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1671737" cy="15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герб укра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62702" cy="16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Определение мощности проектируемой ТЭЦ</a:t>
            </a:r>
            <a:endParaRPr lang="ru-RU" sz="3200" dirty="0"/>
          </a:p>
        </p:txBody>
      </p:sp>
      <p:pic>
        <p:nvPicPr>
          <p:cNvPr id="3" name="Picture 12" descr="Картинки по запросу электро энерг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21088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36172"/>
              </p:ext>
            </p:extLst>
          </p:nvPr>
        </p:nvGraphicFramePr>
        <p:xfrm>
          <a:off x="899592" y="2521398"/>
          <a:ext cx="2766624" cy="54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4" imgW="1435100" imgH="292100" progId="Equation.DSMT4">
                  <p:embed/>
                </p:oleObj>
              </mc:Choice>
              <mc:Fallback>
                <p:oleObj name="Equation" r:id="rId4" imgW="14351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21398"/>
                        <a:ext cx="2766624" cy="54756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87639"/>
              </p:ext>
            </p:extLst>
          </p:nvPr>
        </p:nvGraphicFramePr>
        <p:xfrm>
          <a:off x="5940152" y="2492896"/>
          <a:ext cx="2088232" cy="49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6" imgW="965200" imgH="241300" progId="Equation.DSMT4">
                  <p:embed/>
                </p:oleObj>
              </mc:Choice>
              <mc:Fallback>
                <p:oleObj name="Equation" r:id="rId6" imgW="965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492896"/>
                        <a:ext cx="2088232" cy="497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76578"/>
              </p:ext>
            </p:extLst>
          </p:nvPr>
        </p:nvGraphicFramePr>
        <p:xfrm>
          <a:off x="3661179" y="3717032"/>
          <a:ext cx="252028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8" imgW="1079500" imgH="228600" progId="Equation.DSMT4">
                  <p:embed/>
                </p:oleObj>
              </mc:Choice>
              <mc:Fallback>
                <p:oleObj name="Equation" r:id="rId8" imgW="1079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179" y="3717032"/>
                        <a:ext cx="252028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755576" y="3259693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Выработка</a:t>
            </a:r>
            <a:r>
              <a:rPr lang="uk-UA" dirty="0" smtClean="0"/>
              <a:t> </a:t>
            </a:r>
            <a:r>
              <a:rPr lang="uk-UA" dirty="0" err="1" smtClean="0"/>
              <a:t>эл.эн</a:t>
            </a:r>
            <a:r>
              <a:rPr lang="uk-UA" dirty="0" smtClean="0"/>
              <a:t>. На ТЭЦ </a:t>
            </a:r>
            <a:r>
              <a:rPr lang="uk-UA" dirty="0"/>
              <a:t>по </a:t>
            </a:r>
            <a:r>
              <a:rPr lang="uk-UA" dirty="0" err="1"/>
              <a:t>конденсационному</a:t>
            </a:r>
            <a:r>
              <a:rPr lang="uk-UA" dirty="0"/>
              <a:t> режиму</a:t>
            </a:r>
            <a:endParaRPr lang="ru-RU" dirty="0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13311"/>
              </p:ext>
            </p:extLst>
          </p:nvPr>
        </p:nvGraphicFramePr>
        <p:xfrm>
          <a:off x="3347864" y="1556792"/>
          <a:ext cx="25264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10" imgW="1384300" imgH="457200" progId="Equation.DSMT4">
                  <p:embed/>
                </p:oleObj>
              </mc:Choice>
              <mc:Fallback>
                <p:oleObj name="Equation" r:id="rId10" imgW="1384300" imgH="457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56792"/>
                        <a:ext cx="2526488" cy="7920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b="1" dirty="0"/>
              <a:t>Функция теплопотребления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47574" y="1268760"/>
                <a:ext cx="2004546" cy="46352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Q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</m:d>
                      <m:r>
                        <a:rPr lang="ru-RU" i="1">
                          <a:latin typeface="Cambria Math"/>
                        </a:rPr>
                        <m:t>=1−</m:t>
                      </m:r>
                      <m:r>
                        <a:rPr lang="ru-RU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574" y="1268760"/>
                <a:ext cx="2004546" cy="463525"/>
              </a:xfrm>
              <a:prstGeom prst="rect">
                <a:avLst/>
              </a:prstGeom>
              <a:blipFill rotWithShape="1">
                <a:blip r:embed="rId2"/>
                <a:stretch>
                  <a:fillRect r="-1208" b="-256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33336" y="1832273"/>
                <a:ext cx="1549335" cy="445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Q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𝑄</m:t>
                      </m:r>
                      <m:r>
                        <a:rPr lang="ru-RU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36" y="1832273"/>
                <a:ext cx="1549335" cy="445956"/>
              </a:xfrm>
              <a:prstGeom prst="rect">
                <a:avLst/>
              </a:prstGeom>
              <a:blipFill rotWithShape="1"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43608" y="230855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Относительная </a:t>
            </a:r>
            <a:r>
              <a:rPr lang="ru-RU" dirty="0"/>
              <a:t>продолжительность функционирования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19523" y="2780928"/>
                <a:ext cx="1136785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h</m:t>
                      </m:r>
                      <m:r>
                        <a:rPr lang="ru-RU" i="1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523" y="2780928"/>
                <a:ext cx="1136785" cy="375424"/>
              </a:xfrm>
              <a:prstGeom prst="rect">
                <a:avLst/>
              </a:prstGeom>
              <a:blipFill rotWithShape="1"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750929" y="3156352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</a:t>
            </a:r>
            <a:r>
              <a:rPr lang="ru-RU" dirty="0" smtClean="0"/>
              <a:t>Коэффициент </a:t>
            </a:r>
            <a:r>
              <a:rPr lang="ru-RU" dirty="0"/>
              <a:t>пропорциональности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38557" y="3560733"/>
                <a:ext cx="368633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𝑚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1−</m:t>
                          </m:r>
                          <m:r>
                            <a:rPr lang="ru-RU" i="1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𝜑</m:t>
                      </m:r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57" y="3560733"/>
                <a:ext cx="3686330" cy="441275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29047" y="403209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Коэффициент </a:t>
            </a:r>
            <a:r>
              <a:rPr lang="ru-RU" dirty="0"/>
              <a:t>снижения мощности теплопотребления за период функционирования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83936" y="4678427"/>
                <a:ext cx="1789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кл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36" y="4678427"/>
                <a:ext cx="17891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43084" y="515719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Коэффициент </a:t>
            </a:r>
            <a:r>
              <a:rPr lang="ru-RU" dirty="0"/>
              <a:t>снижения мощности теплопотребления в </a:t>
            </a:r>
            <a:r>
              <a:rPr lang="ru-RU" dirty="0" smtClean="0"/>
              <a:t>летний период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008261" y="5526524"/>
                <a:ext cx="1678536" cy="936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𝜑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нл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кл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261" y="5526524"/>
                <a:ext cx="1678536" cy="9364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Функция </a:t>
            </a:r>
            <a:r>
              <a:rPr lang="ru-RU" sz="3200" dirty="0"/>
              <a:t>теплопотребления водяной и пароводяной систем теплоснабжения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1367252"/>
                <a:ext cx="4104456" cy="2321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ru-RU" i="1" dirty="0" smtClean="0"/>
              </a:p>
              <a:p>
                <a:endParaRPr lang="ru-RU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/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тр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тп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тр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р</m:t>
                        </m:r>
                      </m:sup>
                    </m:sSubSup>
                  </m:oMath>
                </a14:m>
                <a:r>
                  <a:rPr lang="ru-RU" dirty="0"/>
                  <a:t> - текущая и расчетная мощности </a:t>
                </a:r>
                <a:r>
                  <a:rPr lang="ru-RU" dirty="0" smtClean="0"/>
                  <a:t>теплопотребления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тр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тех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ср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67252"/>
                <a:ext cx="4104456" cy="2321469"/>
              </a:xfrm>
              <a:prstGeom prst="rect">
                <a:avLst/>
              </a:prstGeom>
              <a:blipFill rotWithShape="1"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0007" y="3688721"/>
                <a:ext cx="4338228" cy="2591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Относительная </a:t>
                </a:r>
                <a:r>
                  <a:rPr lang="ru-RU" dirty="0"/>
                  <a:t>продолжительность оптимального </a:t>
                </a:r>
                <a:r>
                  <a:rPr lang="ru-RU" dirty="0" smtClean="0"/>
                  <a:t>сезона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𝑜</m:t>
                        </m:r>
                        <m:r>
                          <a:rPr lang="ru-RU" i="1">
                            <a:latin typeface="Cambria Math"/>
                          </a:rPr>
                          <m:t>.</m:t>
                        </m:r>
                        <m:r>
                          <a:rPr lang="ru-RU" i="1">
                            <a:latin typeface="Cambria Math"/>
                          </a:rPr>
                          <m:t>𝑐</m:t>
                        </m:r>
                        <m:r>
                          <a:rPr lang="ru-RU" i="1"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r>
                  <a:rPr lang="ru-RU" dirty="0"/>
                  <a:t> - продолжительность отопительного сезона;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- текущая координата отопительного сезона;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7" y="3688721"/>
                <a:ext cx="4338228" cy="2591415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176" r="-703" b="-2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63480" y="1700808"/>
                <a:ext cx="4429000" cy="466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Относительное </a:t>
                </a:r>
                <a:r>
                  <a:rPr lang="ru-RU" dirty="0"/>
                  <a:t>снижение мощности теплопотребления за </a:t>
                </a:r>
                <a:r>
                  <a:rPr lang="ru-RU" dirty="0" smtClean="0"/>
                  <a:t>отопительный сезон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г.в.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с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−(1−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ru-RU" dirty="0" smtClean="0"/>
                  <a:t>Относительная </a:t>
                </a:r>
                <a:r>
                  <a:rPr lang="ru-RU" dirty="0"/>
                  <a:t>средняя нагрузка круглогодовых потреблений </a:t>
                </a:r>
                <a:r>
                  <a:rPr lang="ru-RU" dirty="0" smtClean="0"/>
                  <a:t>теплоты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</m:t>
                          </m:r>
                          <m:r>
                            <a:rPr lang="ru-RU" i="1">
                              <a:latin typeface="Cambria Math"/>
                            </a:rPr>
                            <m:t>𝑝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г.в.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ср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тех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ср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/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ru-RU" dirty="0" smtClean="0"/>
                  <a:t>Относительная </a:t>
                </a:r>
                <a:r>
                  <a:rPr lang="ru-RU" dirty="0"/>
                  <a:t>мощность отопления , соответствующая </a:t>
                </a:r>
                <a:r>
                  <a:rPr lang="ru-RU" dirty="0" smtClean="0"/>
                  <a:t>температуре </a:t>
                </a:r>
                <a:r>
                  <a:rPr lang="ru-RU" dirty="0"/>
                  <a:t>наружного воздуха начала отопительного сезона </a:t>
                </a:r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в.р.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н.в.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н.о.с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/(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в.р.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480" y="1700808"/>
                <a:ext cx="4429000" cy="4667496"/>
              </a:xfrm>
              <a:prstGeom prst="rect">
                <a:avLst/>
              </a:prstGeom>
              <a:blipFill rotWithShape="1">
                <a:blip r:embed="rId4"/>
                <a:stretch>
                  <a:fillRect l="-1100" t="-653" r="-1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1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Функция </a:t>
            </a:r>
            <a:r>
              <a:rPr lang="ru-RU" sz="3200" dirty="0"/>
              <a:t>теплопотребления водяной и пароводяной систем теплоснабжения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55976" y="1412776"/>
                <a:ext cx="4572000" cy="3294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Относительная нагрузка отопления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  </m:t>
                        </m:r>
                        <m:r>
                          <a:rPr lang="ru-RU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с.о.с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соответствующая  средней температуре наружного воздуха за отопительный </a:t>
                </a:r>
                <a:r>
                  <a:rPr lang="ru-RU" dirty="0" smtClean="0"/>
                  <a:t>сезон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  </m:t>
                          </m:r>
                          <m:r>
                            <a:rPr lang="ru-RU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с.о.с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в.р.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н.в.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с.о.с.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/(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в.р.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ru-RU" dirty="0"/>
                  <a:t>Коэффициент кривизны λ определится из условия однозначности годового теплопотребления сезонной нагрузки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  </m:t>
                          </m:r>
                          <m:r>
                            <a:rPr lang="ru-RU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с.о.с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ru-RU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nary>
                      <m:r>
                        <a:rPr lang="ru-RU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)]</m:t>
                      </m:r>
                      <m:r>
                        <a:rPr lang="ru-RU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12776"/>
                <a:ext cx="4572000" cy="3294813"/>
              </a:xfrm>
              <a:prstGeom prst="rect">
                <a:avLst/>
              </a:prstGeom>
              <a:blipFill rotWithShape="1">
                <a:blip r:embed="rId2"/>
                <a:stretch>
                  <a:fillRect l="-1200" t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7544" y="5085184"/>
                <a:ext cx="8136904" cy="121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Результат интегрирования при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позволяет </a:t>
                </a:r>
                <a:r>
                  <a:rPr lang="ru-RU" dirty="0"/>
                  <a:t>определить степень кривизны годового графика расхода теплоты по </a:t>
                </a:r>
                <a:r>
                  <a:rPr lang="ru-RU" dirty="0" smtClean="0"/>
                  <a:t>продолжительности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𝜆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н.о.с.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с.о.с.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/(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с.о.с.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85184"/>
                <a:ext cx="8136904" cy="1215974"/>
              </a:xfrm>
              <a:prstGeom prst="rect">
                <a:avLst/>
              </a:prstGeom>
              <a:blipFill rotWithShape="1">
                <a:blip r:embed="rId3"/>
                <a:stretch>
                  <a:fillRect l="-675" t="-2500" b="-3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Описание: C:\Users\Admin\Desktop\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11869" r="2144" b="6312"/>
          <a:stretch/>
        </p:blipFill>
        <p:spPr bwMode="auto">
          <a:xfrm>
            <a:off x="128117" y="1556791"/>
            <a:ext cx="4248472" cy="31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Функция </a:t>
            </a:r>
            <a:r>
              <a:rPr lang="ru-RU" sz="3200" dirty="0"/>
              <a:t>теплопотребления водяной и пароводяной систем теплоснабжения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3568" y="1484784"/>
                <a:ext cx="8136904" cy="1357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Продолжительность </a:t>
                </a:r>
                <a:r>
                  <a:rPr lang="ru-RU" dirty="0"/>
                  <a:t>состояния наружных температур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  и </a:t>
                </a:r>
                <a:r>
                  <a:rPr lang="ru-RU" dirty="0" smtClean="0"/>
                  <a:t>ниже</a:t>
                </a:r>
              </a:p>
              <a:p>
                <a:r>
                  <a:rPr lang="ru-RU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ст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н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н.о.</m:t>
                                          </m:r>
                                        </m:sub>
                                        <m: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р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н.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н.о.с.</m:t>
                                      </m:r>
                                    </m:sup>
                                  </m:sSubSup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н.о.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р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1/</m:t>
                          </m:r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о.с.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8136904" cy="1357679"/>
              </a:xfrm>
              <a:prstGeom prst="rect">
                <a:avLst/>
              </a:prstGeom>
              <a:blipFill rotWithShape="1">
                <a:blip r:embed="rId2"/>
                <a:stretch>
                  <a:fillRect l="-599" t="-2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83568" y="292344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Число </a:t>
            </a:r>
            <a:r>
              <a:rPr lang="ru-RU" dirty="0"/>
              <a:t>часов использования максимума в году расчетной мощности теплопотребления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3274" y="3717032"/>
                <a:ext cx="7704856" cy="716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𝑚𝑎𝑥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г.в.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ср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г.в.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ср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н.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с.о.с.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н.о.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р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л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r>
                            <a:rPr lang="ru-R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ср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∙(</m:t>
                          </m:r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4" y="3717032"/>
                <a:ext cx="7704856" cy="7164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9552" y="4457401"/>
                <a:ext cx="8136904" cy="234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Коэффициент </a:t>
                </a:r>
                <a:r>
                  <a:rPr lang="ru-RU" dirty="0"/>
                  <a:t>снижения средней круглогодовой нагрузки в </a:t>
                </a:r>
                <a:r>
                  <a:rPr lang="ru-RU" dirty="0" smtClean="0"/>
                  <a:t>летний период </a:t>
                </a:r>
                <a:r>
                  <a:rPr lang="ru-RU" dirty="0"/>
                  <a:t>для нагрузки горячего водоснабжения </a:t>
                </a:r>
                <a:r>
                  <a:rPr lang="ru-RU" dirty="0" smtClean="0"/>
                  <a:t>коммунального сектора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=0,8∙(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х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л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)/(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х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з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н.в.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р</m:t>
                        </m:r>
                      </m:sup>
                    </m:sSubSup>
                  </m:oMath>
                </a14:m>
                <a:r>
                  <a:rPr lang="ru-RU" dirty="0"/>
                  <a:t> - температура воды расчетная системы ГВС;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н.в.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р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з</m:t>
                        </m:r>
                      </m:sup>
                    </m:sSubSup>
                  </m:oMath>
                </a14:m>
                <a:r>
                  <a:rPr lang="ru-RU" dirty="0"/>
                  <a:t> - температуры воды холодного источника, питающего </a:t>
                </a:r>
                <a:r>
                  <a:rPr lang="ru-RU" dirty="0" smtClean="0"/>
                  <a:t>систему </a:t>
                </a:r>
                <a:r>
                  <a:rPr lang="ru-RU" dirty="0"/>
                  <a:t>водоснабжения летнего и зимнего периодов.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57401"/>
                <a:ext cx="8136904" cy="2349297"/>
              </a:xfrm>
              <a:prstGeom prst="rect">
                <a:avLst/>
              </a:prstGeom>
              <a:blipFill rotWithShape="1">
                <a:blip r:embed="rId4"/>
                <a:stretch>
                  <a:fillRect l="-675" t="-1295" r="-225" b="-3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4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Функция </a:t>
            </a:r>
            <a:r>
              <a:rPr lang="ru-RU" sz="3200" dirty="0"/>
              <a:t>теплопотребления водяной и пароводяной систем теплоснабжения</a:t>
            </a:r>
          </a:p>
        </p:txBody>
      </p:sp>
      <p:pic>
        <p:nvPicPr>
          <p:cNvPr id="6" name="Рисунок 5" descr="Описание: C:\Users\Admin\Desktop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3730" r="8065" b="17357"/>
          <a:stretch/>
        </p:blipFill>
        <p:spPr bwMode="auto">
          <a:xfrm>
            <a:off x="251520" y="1484784"/>
            <a:ext cx="5760640" cy="346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964281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График годового теплопотребления по продолжительности в относительных координатах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012160" y="1649345"/>
                <a:ext cx="2952328" cy="3164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Годовой расход теплоты на теплопотребление определяется по расчетной мощности  теплопотребления и ее числу часов использования максимума в </a:t>
                </a:r>
                <a:r>
                  <a:rPr lang="ru-RU" dirty="0" smtClean="0"/>
                  <a:t>году</a:t>
                </a:r>
              </a:p>
              <a:p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649345"/>
                <a:ext cx="2952328" cy="3164649"/>
              </a:xfrm>
              <a:prstGeom prst="rect">
                <a:avLst/>
              </a:prstGeom>
              <a:blipFill rotWithShape="1">
                <a:blip r:embed="rId3"/>
                <a:stretch>
                  <a:fillRect l="-1649" t="-963" r="-1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Распределение </a:t>
            </a:r>
            <a:r>
              <a:rPr lang="ru-RU" sz="3200" dirty="0"/>
              <a:t>мощности теплопотребления между основными и пиковыми </a:t>
            </a:r>
            <a:r>
              <a:rPr lang="ru-RU" sz="3200" dirty="0" smtClean="0"/>
              <a:t>источниками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1844824"/>
                <a:ext cx="4032448" cy="96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отб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ном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;</m:t>
                      </m:r>
                      <m:r>
                        <a:rPr lang="ru-RU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0" i="1" dirty="0" smtClean="0">
                  <a:latin typeface="Cambria Math"/>
                </a:endParaRPr>
              </a:p>
              <a:p>
                <a:endParaRPr lang="ru-RU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   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пик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ном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=(1−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4032448" cy="967637"/>
              </a:xfrm>
              <a:prstGeom prst="rect">
                <a:avLst/>
              </a:prstGeom>
              <a:blipFill rotWithShape="1">
                <a:blip r:embed="rId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4782" y="3140968"/>
                <a:ext cx="4273202" cy="3079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У</a:t>
                </a:r>
                <a:r>
                  <a:rPr lang="ru-RU" dirty="0" smtClean="0"/>
                  <a:t>словие однозначности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о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+(1−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)∙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 </a:t>
                </a:r>
              </a:p>
              <a:p>
                <a:r>
                  <a:rPr lang="ru-RU" dirty="0"/>
                  <a:t>где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/>
                          </a:rPr>
                          <m:t>о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тэц</m:t>
                        </m:r>
                      </m:sup>
                    </m:sSubSup>
                  </m:oMath>
                </a14:m>
                <a:r>
                  <a:rPr lang="ru-RU" dirty="0"/>
                  <a:t>  - относительная  нагрузка сезонных потребителей теплоты</a:t>
                </a:r>
                <a:endParaRPr lang="ru-RU" i="1" dirty="0" smtClean="0"/>
              </a:p>
              <a:p>
                <a:endParaRPr lang="ru-RU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нр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)/(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ru-RU" i="1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нр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тэц</m:t>
                        </m:r>
                      </m:sup>
                    </m:sSubSup>
                  </m:oMath>
                </a14:m>
                <a:r>
                  <a:rPr lang="ru-RU" i="1" dirty="0"/>
                  <a:t>  </a:t>
                </a:r>
                <a:r>
                  <a:rPr lang="ru-RU" dirty="0"/>
                  <a:t>- температура наружного </a:t>
                </a:r>
                <a:r>
                  <a:rPr lang="ru-RU" dirty="0" smtClean="0"/>
                  <a:t>воздуха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2" y="3140968"/>
                <a:ext cx="4273202" cy="3079433"/>
              </a:xfrm>
              <a:prstGeom prst="rect">
                <a:avLst/>
              </a:prstGeom>
              <a:blipFill rotWithShape="1">
                <a:blip r:embed="rId3"/>
                <a:stretch>
                  <a:fillRect l="-1141" t="-990" r="-1427" b="-1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27984" y="1844824"/>
                <a:ext cx="4572000" cy="18591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/>
                  <a:t>Температура </a:t>
                </a:r>
                <a:r>
                  <a:rPr lang="ru-RU" dirty="0"/>
                  <a:t>наружного </a:t>
                </a:r>
                <a:r>
                  <a:rPr lang="ru-RU" dirty="0" smtClean="0"/>
                  <a:t>воздуха, </a:t>
                </a:r>
                <a:r>
                  <a:rPr lang="ru-RU" dirty="0"/>
                  <a:t>соответствующую моменту  включения в работу пиковых установок </a:t>
                </a:r>
                <a:r>
                  <a:rPr lang="ru-RU" dirty="0" smtClean="0"/>
                  <a:t>ТЭЦ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нв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тэц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г.в.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ср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г.в.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ср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ru-RU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н.о.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р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44824"/>
                <a:ext cx="4572000" cy="1859163"/>
              </a:xfrm>
              <a:prstGeom prst="rect">
                <a:avLst/>
              </a:prstGeom>
              <a:blipFill rotWithShape="1">
                <a:blip r:embed="rId4"/>
                <a:stretch>
                  <a:fillRect l="-1067" t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27984" y="4005064"/>
                <a:ext cx="4522862" cy="207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Годовой отпуск теплоты основными и пиковыми источниками ТЭЦ определяется по формулам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отб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тэц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p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пик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=(1−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тэц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тп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05064"/>
                <a:ext cx="4522862" cy="2075633"/>
              </a:xfrm>
              <a:prstGeom prst="rect">
                <a:avLst/>
              </a:prstGeom>
              <a:blipFill rotWithShape="1">
                <a:blip r:embed="rId5"/>
                <a:stretch>
                  <a:fillRect l="-1078" t="-1471" r="-135" b="-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Распределение </a:t>
            </a:r>
            <a:r>
              <a:rPr lang="ru-RU" sz="3200" dirty="0"/>
              <a:t>мощности теплопотребления между основными и пиковыми </a:t>
            </a:r>
            <a:r>
              <a:rPr lang="ru-RU" sz="3200" dirty="0" smtClean="0"/>
              <a:t>источниками</a:t>
            </a:r>
            <a:endParaRPr lang="ru-RU" sz="3200" dirty="0"/>
          </a:p>
        </p:txBody>
      </p:sp>
      <p:pic>
        <p:nvPicPr>
          <p:cNvPr id="7" name="Рисунок 6" descr="Описание: C:\Users\Admin\Desktop\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54461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5419" y="5781496"/>
            <a:ext cx="452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/>
              <a:t>График годового отпуска теплоты от ТЭЦ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2996952"/>
            <a:ext cx="309634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 графике годовой отпуск теплоты от ТЭЦ выражается площадью фигуры OAF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из отбора турбин – OMF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пиковых источников MAN</a:t>
            </a:r>
          </a:p>
        </p:txBody>
      </p:sp>
    </p:spTree>
    <p:extLst>
      <p:ext uri="{BB962C8B-B14F-4D97-AF65-F5344CB8AC3E}">
        <p14:creationId xmlns:p14="http://schemas.microsoft.com/office/powerpoint/2010/main" val="35597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Распределение </a:t>
            </a:r>
            <a:r>
              <a:rPr lang="ru-RU" sz="3200" dirty="0"/>
              <a:t>мощности теплопотребления между основными и пиковыми </a:t>
            </a:r>
            <a:r>
              <a:rPr lang="ru-RU" sz="3200" dirty="0" smtClean="0"/>
              <a:t>источниками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23728" y="2060848"/>
                <a:ext cx="5328592" cy="350596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при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л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г.в.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ср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тэц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1+</m:t>
                          </m:r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пик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тп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𝑚𝑎𝑥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/>
              </a:p>
              <a:p>
                <a:r>
                  <a:rPr lang="ru-RU" dirty="0" smtClean="0"/>
                  <a:t>при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тэц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л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г.в.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ср</m:t>
                        </m:r>
                      </m:sup>
                    </m:sSubSup>
                  </m:oMath>
                </a14:m>
                <a:endParaRPr lang="ru-RU" dirty="0" smtClean="0"/>
              </a:p>
              <a:p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год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тэц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𝑜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тп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𝑚𝑎𝑥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год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𝑜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тп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𝑚𝑎𝑥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/>
                        </a:rPr>
                        <m:t> ∙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л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г.в.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ср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60848"/>
                <a:ext cx="5328592" cy="3505960"/>
              </a:xfrm>
              <a:prstGeom prst="rect">
                <a:avLst/>
              </a:prstGeom>
              <a:blipFill rotWithShape="1">
                <a:blip r:embed="rId2"/>
                <a:stretch>
                  <a:fillRect l="-799" t="-52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 descr="Картинки по запросу герб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048125" cy="269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5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Уравнение </a:t>
            </a:r>
            <a:r>
              <a:rPr lang="ru-RU" sz="3200" dirty="0"/>
              <a:t>Мелентьева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374105"/>
              </p:ext>
            </p:extLst>
          </p:nvPr>
        </p:nvGraphicFramePr>
        <p:xfrm>
          <a:off x="611560" y="1268760"/>
          <a:ext cx="1295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3" imgW="1016000" imgH="241300" progId="Equation.DSMT4">
                  <p:embed/>
                </p:oleObj>
              </mc:Choice>
              <mc:Fallback>
                <p:oleObj name="Equation" r:id="rId3" imgW="10160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8760"/>
                        <a:ext cx="12954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51602"/>
              </p:ext>
            </p:extLst>
          </p:nvPr>
        </p:nvGraphicFramePr>
        <p:xfrm>
          <a:off x="539552" y="1772816"/>
          <a:ext cx="3648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5" imgW="2857500" imgH="254000" progId="Equation.DSMT4">
                  <p:embed/>
                </p:oleObj>
              </mc:Choice>
              <mc:Fallback>
                <p:oleObj name="Equation" r:id="rId5" imgW="28575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36480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243017"/>
              </p:ext>
            </p:extLst>
          </p:nvPr>
        </p:nvGraphicFramePr>
        <p:xfrm>
          <a:off x="4572000" y="1548408"/>
          <a:ext cx="1543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Equation" r:id="rId7" imgW="1205977" imgH="253890" progId="Equation.DSMT4">
                  <p:embed/>
                </p:oleObj>
              </mc:Choice>
              <mc:Fallback>
                <p:oleObj name="Equation" r:id="rId7" imgW="120597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48408"/>
                        <a:ext cx="15430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95621"/>
              </p:ext>
            </p:extLst>
          </p:nvPr>
        </p:nvGraphicFramePr>
        <p:xfrm>
          <a:off x="4577680" y="1902371"/>
          <a:ext cx="1571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Equation" r:id="rId9" imgW="1231366" imgH="253890" progId="Equation.DSMT4">
                  <p:embed/>
                </p:oleObj>
              </mc:Choice>
              <mc:Fallback>
                <p:oleObj name="Equation" r:id="rId9" imgW="1231366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680" y="1902371"/>
                        <a:ext cx="1571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Левая фигурная скобка 10"/>
          <p:cNvSpPr/>
          <p:nvPr/>
        </p:nvSpPr>
        <p:spPr>
          <a:xfrm>
            <a:off x="4355976" y="1700808"/>
            <a:ext cx="72008" cy="4320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300192" y="1678732"/>
            <a:ext cx="72008" cy="504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93945"/>
              </p:ext>
            </p:extLst>
          </p:nvPr>
        </p:nvGraphicFramePr>
        <p:xfrm>
          <a:off x="2040474" y="2420888"/>
          <a:ext cx="5063051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11" imgW="2794000" imgH="254000" progId="Equation.DSMT4">
                  <p:embed/>
                </p:oleObj>
              </mc:Choice>
              <mc:Fallback>
                <p:oleObj name="Equation" r:id="rId11" imgW="27940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474" y="2420888"/>
                        <a:ext cx="5063051" cy="43204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Левая фигурная скобка 14"/>
          <p:cNvSpPr/>
          <p:nvPr/>
        </p:nvSpPr>
        <p:spPr>
          <a:xfrm rot="16200000">
            <a:off x="3671898" y="1988841"/>
            <a:ext cx="144019" cy="19442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958152" y="1862824"/>
            <a:ext cx="180026" cy="22322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2607" y="3059477"/>
                <a:ext cx="362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07" y="3059477"/>
                <a:ext cx="36259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9762" y="3101499"/>
                <a:ext cx="362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762" y="3101499"/>
                <a:ext cx="36259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683568" y="3477766"/>
            <a:ext cx="815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</a:t>
            </a:r>
            <a:r>
              <a:rPr lang="ru-RU" dirty="0" smtClean="0"/>
              <a:t> экономия </a:t>
            </a:r>
            <a:r>
              <a:rPr lang="ru-RU" dirty="0"/>
              <a:t>топлива </a:t>
            </a:r>
            <a:r>
              <a:rPr lang="ru-RU" dirty="0" smtClean="0"/>
              <a:t>полученная на </a:t>
            </a:r>
            <a:r>
              <a:rPr lang="ru-RU" dirty="0"/>
              <a:t>ТЭЦ по сравнению с КЭС при отсутствии выработки на КЭС по конденсационному циклу.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1754" y="4271367"/>
            <a:ext cx="814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перерасход </a:t>
            </a:r>
            <a:r>
              <a:rPr lang="ru-RU" dirty="0"/>
              <a:t>топлива на ТЭЦ по сравнению с выработкой того же количества  на КЭС для конденсационного режима.</a:t>
            </a:r>
          </a:p>
        </p:txBody>
      </p:sp>
    </p:spTree>
    <p:extLst>
      <p:ext uri="{BB962C8B-B14F-4D97-AF65-F5344CB8AC3E}">
        <p14:creationId xmlns:p14="http://schemas.microsoft.com/office/powerpoint/2010/main" val="5897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Критическая доля </a:t>
            </a:r>
            <a:r>
              <a:rPr lang="ru-RU" sz="3200" dirty="0"/>
              <a:t>выработки электрической энергии на ТЭЦ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74569"/>
              </p:ext>
            </p:extLst>
          </p:nvPr>
        </p:nvGraphicFramePr>
        <p:xfrm>
          <a:off x="4031940" y="1628800"/>
          <a:ext cx="144016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3" imgW="672808" imgH="418918" progId="Equation.DSMT4">
                  <p:embed/>
                </p:oleObj>
              </mc:Choice>
              <mc:Fallback>
                <p:oleObj name="Equation" r:id="rId3" imgW="672808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1628800"/>
                        <a:ext cx="1440160" cy="8640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11036"/>
              </p:ext>
            </p:extLst>
          </p:nvPr>
        </p:nvGraphicFramePr>
        <p:xfrm>
          <a:off x="3563888" y="2708920"/>
          <a:ext cx="247707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5" imgW="1282700" imgH="469900" progId="Equation.DSMT4">
                  <p:embed/>
                </p:oleObj>
              </mc:Choice>
              <mc:Fallback>
                <p:oleObj name="Equation" r:id="rId5" imgW="12827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708920"/>
                        <a:ext cx="2477075" cy="8640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27584" y="364502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84" y="4941168"/>
            <a:ext cx="7416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27584" y="4005064"/>
            <a:ext cx="720080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54563"/>
              </p:ext>
            </p:extLst>
          </p:nvPr>
        </p:nvGraphicFramePr>
        <p:xfrm>
          <a:off x="8068519" y="5013176"/>
          <a:ext cx="35177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7" imgW="253800" imgH="279360" progId="Equation.DSMT4">
                  <p:embed/>
                </p:oleObj>
              </mc:Choice>
              <mc:Fallback>
                <p:oleObj name="Equation" r:id="rId7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8519" y="5013176"/>
                        <a:ext cx="351778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62574"/>
              </p:ext>
            </p:extLst>
          </p:nvPr>
        </p:nvGraphicFramePr>
        <p:xfrm>
          <a:off x="4122776" y="5013176"/>
          <a:ext cx="32730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76" y="5013176"/>
                        <a:ext cx="32730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11066"/>
              </p:ext>
            </p:extLst>
          </p:nvPr>
        </p:nvGraphicFramePr>
        <p:xfrm>
          <a:off x="-36513" y="3492500"/>
          <a:ext cx="1057276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Equation" r:id="rId11" imgW="749160" imgH="215640" progId="Equation.DSMT4">
                  <p:embed/>
                </p:oleObj>
              </mc:Choice>
              <mc:Fallback>
                <p:oleObj name="Equation" r:id="rId11" imgW="749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36513" y="3492500"/>
                        <a:ext cx="1057276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59633" y="491256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91262" y="4225270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+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800" dirty="0"/>
              <a:t>Годовая экономия условного топлива на выработку теплоты ТЭЦ по сравнению с котельной раздельной системы энергоснабжения составляет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91252"/>
              </p:ext>
            </p:extLst>
          </p:nvPr>
        </p:nvGraphicFramePr>
        <p:xfrm>
          <a:off x="2267744" y="2060848"/>
          <a:ext cx="4145845" cy="115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1752600" imgH="508000" progId="Equation.DSMT4">
                  <p:embed/>
                </p:oleObj>
              </mc:Choice>
              <mc:Fallback>
                <p:oleObj name="Equation" r:id="rId3" imgW="1752600" imgH="5080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060848"/>
                        <a:ext cx="4145845" cy="1152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Картинки по запросу котельна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45024"/>
            <a:ext cx="9144000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Определение мощности проектируемой ТЭЦ</a:t>
            </a:r>
            <a:endParaRPr lang="ru-RU" sz="3200" dirty="0"/>
          </a:p>
        </p:txBody>
      </p:sp>
      <p:pic>
        <p:nvPicPr>
          <p:cNvPr id="3" name="Picture 12" descr="Картинки по запросу электро энерг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21088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774"/>
            <a:ext cx="4514850" cy="21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3844513"/>
            <a:ext cx="300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Рисунок  </a:t>
            </a:r>
            <a:r>
              <a:rPr lang="en-US" i="1" dirty="0" smtClean="0"/>
              <a:t>1</a:t>
            </a:r>
            <a:r>
              <a:rPr lang="ru-RU" i="1" dirty="0" smtClean="0"/>
              <a:t> -  </a:t>
            </a:r>
            <a:r>
              <a:rPr lang="ru-RU" i="1" dirty="0"/>
              <a:t>График для </a:t>
            </a:r>
            <a:r>
              <a:rPr lang="ru-RU" i="1" dirty="0" smtClean="0"/>
              <a:t>ЖКС</a:t>
            </a: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41261"/>
              </p:ext>
            </p:extLst>
          </p:nvPr>
        </p:nvGraphicFramePr>
        <p:xfrm>
          <a:off x="6084168" y="2132856"/>
          <a:ext cx="2447187" cy="58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6" imgW="1028254" imgH="253890" progId="Equation.DSMT4">
                  <p:embed/>
                </p:oleObj>
              </mc:Choice>
              <mc:Fallback>
                <p:oleObj name="Equation" r:id="rId6" imgW="1028254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132856"/>
                        <a:ext cx="2447187" cy="585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7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Определение мощности проектируемой ТЭЦ</a:t>
            </a:r>
            <a:endParaRPr lang="ru-RU" sz="3200" dirty="0"/>
          </a:p>
        </p:txBody>
      </p:sp>
      <p:pic>
        <p:nvPicPr>
          <p:cNvPr id="3" name="Picture 12" descr="Картинки по запросу электро энерг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21088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3127"/>
            <a:ext cx="3876675" cy="2033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3717032"/>
            <a:ext cx="394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2 - Температурный </a:t>
            </a:r>
            <a:r>
              <a:rPr lang="ru-RU" dirty="0"/>
              <a:t>график для давления в отборе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02421"/>
              </p:ext>
            </p:extLst>
          </p:nvPr>
        </p:nvGraphicFramePr>
        <p:xfrm>
          <a:off x="4572000" y="1830586"/>
          <a:ext cx="1104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6" imgW="863225" imgH="228501" progId="Equation.DSMT4">
                  <p:embed/>
                </p:oleObj>
              </mc:Choice>
              <mc:Fallback>
                <p:oleObj name="Equation" r:id="rId6" imgW="863225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30586"/>
                        <a:ext cx="1104900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42569"/>
              </p:ext>
            </p:extLst>
          </p:nvPr>
        </p:nvGraphicFramePr>
        <p:xfrm>
          <a:off x="4572000" y="2726025"/>
          <a:ext cx="1333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8" imgW="1041400" imgH="457200" progId="Equation.DSMT4">
                  <p:embed/>
                </p:oleObj>
              </mc:Choice>
              <mc:Fallback>
                <p:oleObj name="Equation" r:id="rId8" imgW="1041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26025"/>
                        <a:ext cx="13335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427984" y="2064067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Температура на </a:t>
            </a:r>
            <a:r>
              <a:rPr lang="uk-UA" dirty="0" err="1" smtClean="0"/>
              <a:t>выходе</a:t>
            </a:r>
            <a:r>
              <a:rPr lang="uk-UA" dirty="0" smtClean="0"/>
              <a:t>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основных</a:t>
            </a:r>
            <a:r>
              <a:rPr lang="uk-UA" dirty="0" smtClean="0"/>
              <a:t> </a:t>
            </a:r>
            <a:r>
              <a:rPr lang="uk-UA" dirty="0" err="1"/>
              <a:t>подогревателей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55790" y="1498461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Температура насыщенного пара</a:t>
            </a:r>
            <a:endParaRPr lang="ru-RU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74562"/>
              </p:ext>
            </p:extLst>
          </p:nvPr>
        </p:nvGraphicFramePr>
        <p:xfrm>
          <a:off x="4572000" y="3402707"/>
          <a:ext cx="1362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10" imgW="1066337" imgH="253890" progId="Equation.DSMT4">
                  <p:embed/>
                </p:oleObj>
              </mc:Choice>
              <mc:Fallback>
                <p:oleObj name="Equation" r:id="rId10" imgW="1066337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02707"/>
                        <a:ext cx="13620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8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Определение мощности проектируемой ТЭЦ</a:t>
            </a:r>
            <a:endParaRPr lang="ru-RU" sz="3200" dirty="0"/>
          </a:p>
        </p:txBody>
      </p:sp>
      <p:pic>
        <p:nvPicPr>
          <p:cNvPr id="3" name="Picture 12" descr="Картинки по запросу электро энерг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21088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717032"/>
            <a:ext cx="394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3 - </a:t>
            </a:r>
            <a:r>
              <a:rPr lang="ru-RU" i="1" dirty="0" smtClean="0"/>
              <a:t>Распределение температур возле подогревателей</a:t>
            </a:r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500630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49447"/>
              </p:ext>
            </p:extLst>
          </p:nvPr>
        </p:nvGraphicFramePr>
        <p:xfrm>
          <a:off x="3635896" y="1700808"/>
          <a:ext cx="219748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Equation" r:id="rId5" imgW="1320800" imgH="228600" progId="Equation.DSMT4">
                  <p:embed/>
                </p:oleObj>
              </mc:Choice>
              <mc:Fallback>
                <p:oleObj name="Equation" r:id="rId5" imgW="1320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700808"/>
                        <a:ext cx="219748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9835"/>
              </p:ext>
            </p:extLst>
          </p:nvPr>
        </p:nvGraphicFramePr>
        <p:xfrm>
          <a:off x="3706044" y="2260352"/>
          <a:ext cx="1276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Equation" r:id="rId7" imgW="1002865" imgH="317362" progId="Equation.DSMT4">
                  <p:embed/>
                </p:oleObj>
              </mc:Choice>
              <mc:Fallback>
                <p:oleObj name="Equation" r:id="rId7" imgW="1002865" imgH="31736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44" y="2260352"/>
                        <a:ext cx="1276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9503"/>
              </p:ext>
            </p:extLst>
          </p:nvPr>
        </p:nvGraphicFramePr>
        <p:xfrm>
          <a:off x="5292080" y="2252687"/>
          <a:ext cx="1790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Equation" r:id="rId9" imgW="1396394" imgH="317362" progId="Equation.DSMT4">
                  <p:embed/>
                </p:oleObj>
              </mc:Choice>
              <mc:Fallback>
                <p:oleObj name="Equation" r:id="rId9" imgW="1396394" imgH="31736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52687"/>
                        <a:ext cx="1790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11380"/>
              </p:ext>
            </p:extLst>
          </p:nvPr>
        </p:nvGraphicFramePr>
        <p:xfrm>
          <a:off x="4006081" y="3231415"/>
          <a:ext cx="676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Equation" r:id="rId11" imgW="533169" imgH="241195" progId="Equation.DSMT4">
                  <p:embed/>
                </p:oleObj>
              </mc:Choice>
              <mc:Fallback>
                <p:oleObj name="Equation" r:id="rId11" imgW="533169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081" y="3231415"/>
                        <a:ext cx="6762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58661"/>
              </p:ext>
            </p:extLst>
          </p:nvPr>
        </p:nvGraphicFramePr>
        <p:xfrm>
          <a:off x="4860032" y="3199789"/>
          <a:ext cx="714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Equation" r:id="rId13" imgW="558558" imgH="241195" progId="Equation.DSMT4">
                  <p:embed/>
                </p:oleObj>
              </mc:Choice>
              <mc:Fallback>
                <p:oleObj name="Equation" r:id="rId13" imgW="558558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199789"/>
                        <a:ext cx="7143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46587"/>
              </p:ext>
            </p:extLst>
          </p:nvPr>
        </p:nvGraphicFramePr>
        <p:xfrm>
          <a:off x="4010844" y="3581772"/>
          <a:ext cx="666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Equation" r:id="rId15" imgW="520474" imgH="241195" progId="Equation.DSMT4">
                  <p:embed/>
                </p:oleObj>
              </mc:Choice>
              <mc:Fallback>
                <p:oleObj name="Equation" r:id="rId15" imgW="520474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844" y="3581772"/>
                        <a:ext cx="6667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350531"/>
              </p:ext>
            </p:extLst>
          </p:nvPr>
        </p:nvGraphicFramePr>
        <p:xfrm>
          <a:off x="4860032" y="3562027"/>
          <a:ext cx="1238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6" name="Equation" r:id="rId17" imgW="965200" imgH="241300" progId="Equation.DSMT4">
                  <p:embed/>
                </p:oleObj>
              </mc:Choice>
              <mc:Fallback>
                <p:oleObj name="Equation" r:id="rId17" imgW="965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62027"/>
                        <a:ext cx="1238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49055" y="2762080"/>
            <a:ext cx="57606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altLang="ru-RU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=0,06 – 0,25 [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MПа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 турбине с одним теплофикационном отбором: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При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437877" y="3563143"/>
            <a:ext cx="7248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908720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Коэффициент </a:t>
            </a:r>
            <a:r>
              <a:rPr lang="ru-RU" sz="3200" dirty="0"/>
              <a:t>теплофикации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Коэффициент теплофикации — отношение тепловой мощности теплофикационных отборов паровых турбин тепловых электрических станций к максимальной тепловой мощности источников тепла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764670"/>
              </p:ext>
            </p:extLst>
          </p:nvPr>
        </p:nvGraphicFramePr>
        <p:xfrm>
          <a:off x="3131840" y="3125837"/>
          <a:ext cx="2574945" cy="109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3" imgW="1155600" imgH="520560" progId="Equation.DSMT4">
                  <p:embed/>
                </p:oleObj>
              </mc:Choice>
              <mc:Fallback>
                <p:oleObj name="Equation" r:id="rId3" imgW="115560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25837"/>
                        <a:ext cx="2574945" cy="109525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 descr="Картинки по запросу электро энерги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21088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i="1" dirty="0" err="1"/>
              <a:t>Изменение</a:t>
            </a:r>
            <a:r>
              <a:rPr lang="uk-UA" sz="3200" i="1" dirty="0"/>
              <a:t> </a:t>
            </a:r>
            <a:r>
              <a:rPr lang="uk-UA" sz="3200" i="1" dirty="0" err="1"/>
              <a:t>мощности</a:t>
            </a:r>
            <a:r>
              <a:rPr lang="uk-UA" sz="3200" i="1" dirty="0"/>
              <a:t> ТЭЦ, </a:t>
            </a:r>
            <a:r>
              <a:rPr lang="uk-UA" sz="3200" i="1" dirty="0" err="1"/>
              <a:t>выработка</a:t>
            </a:r>
            <a:r>
              <a:rPr lang="uk-UA" sz="3200" i="1" dirty="0"/>
              <a:t> </a:t>
            </a:r>
            <a:r>
              <a:rPr lang="uk-UA" sz="3200" i="1" dirty="0" err="1"/>
              <a:t>электрической</a:t>
            </a:r>
            <a:r>
              <a:rPr lang="uk-UA" sz="3200" i="1" dirty="0"/>
              <a:t> </a:t>
            </a:r>
            <a:r>
              <a:rPr lang="uk-UA" sz="3200" i="1" dirty="0" err="1"/>
              <a:t>энергии</a:t>
            </a:r>
            <a:r>
              <a:rPr lang="uk-UA" sz="3200" i="1" dirty="0"/>
              <a:t> и </a:t>
            </a:r>
            <a:r>
              <a:rPr lang="uk-UA" sz="3200" i="1" dirty="0" err="1"/>
              <a:t>экономии</a:t>
            </a:r>
            <a:r>
              <a:rPr lang="uk-UA" sz="3200" i="1" dirty="0"/>
              <a:t> </a:t>
            </a:r>
            <a:r>
              <a:rPr lang="uk-UA" sz="3200" i="1" dirty="0" err="1"/>
              <a:t>топлива</a:t>
            </a:r>
            <a:r>
              <a:rPr lang="uk-UA" sz="3200" i="1" dirty="0"/>
              <a:t> в </a:t>
            </a:r>
            <a:r>
              <a:rPr lang="uk-UA" sz="3200" i="1" dirty="0" err="1"/>
              <a:t>зависимости</a:t>
            </a:r>
            <a:r>
              <a:rPr lang="uk-UA" sz="3200" i="1" dirty="0"/>
              <a:t> от </a:t>
            </a:r>
            <a:r>
              <a:rPr lang="uk-UA" sz="3200" i="1" dirty="0" err="1"/>
              <a:t>коэффициента</a:t>
            </a:r>
            <a:r>
              <a:rPr lang="uk-UA" sz="3200" i="1" dirty="0"/>
              <a:t> </a:t>
            </a:r>
            <a:r>
              <a:rPr lang="uk-UA" sz="3200" i="1" dirty="0" err="1"/>
              <a:t>теплофикации</a:t>
            </a:r>
            <a:endParaRPr lang="ru-RU" sz="32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Описание: C:\Users\User1\Desktop\учеба\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6424"/>
            <a:ext cx="8640960" cy="464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0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357</TotalTime>
  <Words>1325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Волна</vt:lpstr>
      <vt:lpstr>Equation</vt:lpstr>
      <vt:lpstr>Уравнение Мелентьева и нахождения мощности проектируемой котельной. Функция теплопотребления.</vt:lpstr>
      <vt:lpstr>Уравнение Мелентьева</vt:lpstr>
      <vt:lpstr>Критическая доля выработки электрической энергии на ТЭЦ</vt:lpstr>
      <vt:lpstr>Годовая экономия условного топлива на выработку теплоты ТЭЦ по сравнению с котельной раздельной системы энергоснабжения составляет </vt:lpstr>
      <vt:lpstr>Определение мощности проектируемой ТЭЦ</vt:lpstr>
      <vt:lpstr>Определение мощности проектируемой ТЭЦ</vt:lpstr>
      <vt:lpstr>Определение мощности проектируемой ТЭЦ</vt:lpstr>
      <vt:lpstr>Коэффициент теплофикации</vt:lpstr>
      <vt:lpstr>Изменение мощности ТЭЦ, выработка электрической энергии и экономии топлива в зависимости от коэффициента теплофикации</vt:lpstr>
      <vt:lpstr>Определение мощности проектируемой ТЭЦ</vt:lpstr>
      <vt:lpstr>Функция теплопотребления</vt:lpstr>
      <vt:lpstr>Функция теплопотребления водяной и пароводяной систем теплоснабжения</vt:lpstr>
      <vt:lpstr>Функция теплопотребления водяной и пароводяной систем теплоснабжения</vt:lpstr>
      <vt:lpstr>Функция теплопотребления водяной и пароводяной систем теплоснабжения</vt:lpstr>
      <vt:lpstr>Функция теплопотребления водяной и пароводяной систем теплоснабжения</vt:lpstr>
      <vt:lpstr>Распределение мощности теплопотребления между основными и пиковыми источниками</vt:lpstr>
      <vt:lpstr>Распределение мощности теплопотребления между основными и пиковыми источниками</vt:lpstr>
      <vt:lpstr>Распределение мощности теплопотребления между основными и пиковыми источниками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Раздельная и комбинированная схемы теплоснабжения</dc:title>
  <dc:creator>Andrii</dc:creator>
  <cp:lastModifiedBy>Andrii</cp:lastModifiedBy>
  <cp:revision>47</cp:revision>
  <dcterms:created xsi:type="dcterms:W3CDTF">2016-08-29T09:57:12Z</dcterms:created>
  <dcterms:modified xsi:type="dcterms:W3CDTF">2016-09-04T13:09:06Z</dcterms:modified>
</cp:coreProperties>
</file>