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Політична спадщина Київської Русі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03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1181" y="1799375"/>
            <a:ext cx="7220803" cy="5904787"/>
          </a:xfrm>
        </p:spPr>
        <p:txBody>
          <a:bodyPr/>
          <a:lstStyle/>
          <a:p>
            <a:r>
              <a:rPr lang="ru-RU" dirty="0" err="1"/>
              <a:t>Політична</a:t>
            </a:r>
            <a:r>
              <a:rPr lang="ru-RU" dirty="0"/>
              <a:t> думка </a:t>
            </a:r>
            <a:r>
              <a:rPr lang="ru-RU" dirty="0" err="1"/>
              <a:t>Київської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розвивалася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політичної</a:t>
            </a:r>
            <a:r>
              <a:rPr lang="ru-RU" dirty="0"/>
              <a:t> думки </a:t>
            </a:r>
            <a:r>
              <a:rPr lang="ru-RU" dirty="0" err="1"/>
              <a:t>Візантії</a:t>
            </a:r>
            <a:r>
              <a:rPr lang="ru-RU" dirty="0"/>
              <a:t>. </a:t>
            </a:r>
            <a:r>
              <a:rPr lang="ru-RU" dirty="0" err="1"/>
              <a:t>Джерелом</a:t>
            </a:r>
            <a:r>
              <a:rPr lang="ru-RU" dirty="0"/>
              <a:t> </a:t>
            </a:r>
            <a:r>
              <a:rPr lang="ru-RU" dirty="0" err="1"/>
              <a:t>світорозуміння</a:t>
            </a:r>
            <a:r>
              <a:rPr lang="ru-RU" dirty="0"/>
              <a:t> </a:t>
            </a:r>
            <a:r>
              <a:rPr lang="ru-RU" dirty="0" err="1"/>
              <a:t>духовних</a:t>
            </a:r>
            <a:r>
              <a:rPr lang="ru-RU" dirty="0"/>
              <a:t> </a:t>
            </a:r>
            <a:r>
              <a:rPr lang="ru-RU" dirty="0" err="1"/>
              <a:t>мислителів</a:t>
            </a:r>
            <a:r>
              <a:rPr lang="ru-RU" dirty="0"/>
              <a:t> </a:t>
            </a:r>
            <a:r>
              <a:rPr lang="ru-RU" dirty="0" err="1"/>
              <a:t>Київської</a:t>
            </a:r>
            <a:r>
              <a:rPr lang="ru-RU" dirty="0"/>
              <a:t> </a:t>
            </a:r>
            <a:r>
              <a:rPr lang="ru-RU" dirty="0" err="1"/>
              <a:t>Русі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Старий</a:t>
            </a:r>
            <a:r>
              <a:rPr lang="ru-RU" dirty="0"/>
              <a:t> та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Заповіти</a:t>
            </a:r>
            <a:r>
              <a:rPr lang="ru-RU" dirty="0"/>
              <a:t>, </a:t>
            </a:r>
            <a:r>
              <a:rPr lang="ru-RU" dirty="0" err="1"/>
              <a:t>релігійні</a:t>
            </a:r>
            <a:r>
              <a:rPr lang="ru-RU" dirty="0"/>
              <a:t> </a:t>
            </a:r>
            <a:r>
              <a:rPr lang="ru-RU" dirty="0" err="1"/>
              <a:t>постулати</a:t>
            </a:r>
            <a:r>
              <a:rPr lang="ru-RU" dirty="0"/>
              <a:t> </a:t>
            </a:r>
            <a:r>
              <a:rPr lang="ru-RU" dirty="0" err="1"/>
              <a:t>отців</a:t>
            </a:r>
            <a:r>
              <a:rPr lang="ru-RU" dirty="0"/>
              <a:t> церкви </a:t>
            </a:r>
            <a:r>
              <a:rPr lang="ru-RU" dirty="0" err="1"/>
              <a:t>Афанасія</a:t>
            </a:r>
            <a:r>
              <a:rPr lang="ru-RU" dirty="0"/>
              <a:t> </a:t>
            </a:r>
            <a:r>
              <a:rPr lang="ru-RU" dirty="0" err="1"/>
              <a:t>Олександрійського</a:t>
            </a:r>
            <a:r>
              <a:rPr lang="ru-RU" dirty="0"/>
              <a:t>, Василя Великого, </a:t>
            </a:r>
            <a:r>
              <a:rPr lang="ru-RU" dirty="0" err="1"/>
              <a:t>Григорія</a:t>
            </a:r>
            <a:r>
              <a:rPr lang="ru-RU" dirty="0"/>
              <a:t> Богослова та </a:t>
            </a:r>
            <a:r>
              <a:rPr lang="ru-RU" dirty="0" err="1"/>
              <a:t>Іоанна</a:t>
            </a:r>
            <a:r>
              <a:rPr lang="ru-RU" dirty="0"/>
              <a:t> Златоуста.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54" y="641446"/>
            <a:ext cx="4063176" cy="587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33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182" y="1651379"/>
            <a:ext cx="5759355" cy="4817659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Завдяки</a:t>
            </a:r>
            <a:r>
              <a:rPr lang="ru-RU" dirty="0"/>
              <a:t> священнослужителям-</a:t>
            </a:r>
            <a:r>
              <a:rPr lang="ru-RU" dirty="0" err="1"/>
              <a:t>літописцям</a:t>
            </a:r>
            <a:r>
              <a:rPr lang="ru-RU" dirty="0"/>
              <a:t> </a:t>
            </a:r>
            <a:r>
              <a:rPr lang="ru-RU" dirty="0" err="1"/>
              <a:t>дійшла</a:t>
            </a:r>
            <a:r>
              <a:rPr lang="ru-RU" dirty="0"/>
              <a:t> до </a:t>
            </a:r>
            <a:r>
              <a:rPr lang="ru-RU" dirty="0" err="1"/>
              <a:t>сьогодення</a:t>
            </a:r>
            <a:r>
              <a:rPr lang="ru-RU" dirty="0"/>
              <a:t> і </a:t>
            </a:r>
            <a:r>
              <a:rPr lang="ru-RU" dirty="0" err="1"/>
              <a:t>давньоруська</a:t>
            </a:r>
            <a:r>
              <a:rPr lang="ru-RU" dirty="0"/>
              <a:t> </a:t>
            </a:r>
            <a:r>
              <a:rPr lang="ru-RU" dirty="0" err="1"/>
              <a:t>міфологія</a:t>
            </a:r>
            <a:r>
              <a:rPr lang="ru-RU" dirty="0"/>
              <a:t>, </a:t>
            </a:r>
            <a:r>
              <a:rPr lang="ru-RU" dirty="0" err="1"/>
              <a:t>відомості</a:t>
            </a:r>
            <a:r>
              <a:rPr lang="ru-RU" dirty="0"/>
              <a:t> про </a:t>
            </a:r>
            <a:r>
              <a:rPr lang="ru-RU" dirty="0" err="1"/>
              <a:t>найважливіші</a:t>
            </a:r>
            <a:r>
              <a:rPr lang="ru-RU" dirty="0"/>
              <a:t> </a:t>
            </a:r>
            <a:r>
              <a:rPr lang="ru-RU" dirty="0" err="1"/>
              <a:t>історичні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, </a:t>
            </a:r>
            <a:r>
              <a:rPr lang="ru-RU" dirty="0" err="1"/>
              <a:t>тексти</a:t>
            </a:r>
            <a:r>
              <a:rPr lang="ru-RU" dirty="0"/>
              <a:t>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політико-правових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 </a:t>
            </a:r>
            <a:r>
              <a:rPr lang="ru-RU" dirty="0" err="1"/>
              <a:t>світського</a:t>
            </a:r>
            <a:r>
              <a:rPr lang="ru-RU" dirty="0"/>
              <a:t> характеру — договори </a:t>
            </a:r>
            <a:r>
              <a:rPr lang="ru-RU" dirty="0" err="1"/>
              <a:t>Русі</a:t>
            </a:r>
            <a:r>
              <a:rPr lang="ru-RU" dirty="0"/>
              <a:t> з </a:t>
            </a:r>
            <a:r>
              <a:rPr lang="ru-RU" dirty="0" err="1"/>
              <a:t>Візантією</a:t>
            </a:r>
            <a:r>
              <a:rPr lang="ru-RU" dirty="0"/>
              <a:t> Х ст., «</a:t>
            </a:r>
            <a:r>
              <a:rPr lang="ru-RU" dirty="0" err="1"/>
              <a:t>Руська</a:t>
            </a:r>
            <a:r>
              <a:rPr lang="ru-RU" dirty="0"/>
              <a:t> правда». Вони </a:t>
            </a:r>
            <a:r>
              <a:rPr lang="ru-RU" dirty="0" err="1"/>
              <a:t>закріплювали</a:t>
            </a:r>
            <a:r>
              <a:rPr lang="ru-RU" dirty="0"/>
              <a:t> </a:t>
            </a:r>
            <a:r>
              <a:rPr lang="ru-RU" dirty="0" err="1"/>
              <a:t>характерні</a:t>
            </a:r>
            <a:r>
              <a:rPr lang="ru-RU" dirty="0"/>
              <a:t> для тих </a:t>
            </a:r>
            <a:r>
              <a:rPr lang="ru-RU" dirty="0" err="1"/>
              <a:t>часів</a:t>
            </a:r>
            <a:r>
              <a:rPr lang="ru-RU" dirty="0"/>
              <a:t> </a:t>
            </a:r>
            <a:r>
              <a:rPr lang="ru-RU" dirty="0" err="1"/>
              <a:t>політичні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панування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в </a:t>
            </a:r>
            <a:r>
              <a:rPr lang="ru-RU" dirty="0" err="1"/>
              <a:t>державі</a:t>
            </a:r>
            <a:r>
              <a:rPr lang="ru-RU" dirty="0"/>
              <a:t>, станового </a:t>
            </a:r>
            <a:r>
              <a:rPr lang="ru-RU" dirty="0" err="1"/>
              <a:t>поділу</a:t>
            </a:r>
            <a:r>
              <a:rPr lang="ru-RU" dirty="0"/>
              <a:t> людей на </a:t>
            </a:r>
            <a:r>
              <a:rPr lang="ru-RU" dirty="0" err="1"/>
              <a:t>повноправних</a:t>
            </a:r>
            <a:r>
              <a:rPr lang="ru-RU" dirty="0"/>
              <a:t>, </a:t>
            </a:r>
            <a:r>
              <a:rPr lang="ru-RU" dirty="0" err="1"/>
              <a:t>неповноправних</a:t>
            </a:r>
            <a:r>
              <a:rPr lang="ru-RU" dirty="0"/>
              <a:t> і </a:t>
            </a:r>
            <a:r>
              <a:rPr lang="ru-RU" dirty="0" err="1"/>
              <a:t>безправних</a:t>
            </a:r>
            <a:r>
              <a:rPr lang="ru-RU" dirty="0"/>
              <a:t>, </a:t>
            </a:r>
            <a:r>
              <a:rPr lang="ru-RU" dirty="0" err="1"/>
              <a:t>недоторканності</a:t>
            </a:r>
            <a:r>
              <a:rPr lang="ru-RU" dirty="0"/>
              <a:t> </a:t>
            </a:r>
            <a:r>
              <a:rPr lang="ru-RU" dirty="0" err="1"/>
              <a:t>приватної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, божественного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напівбожественного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князя </a:t>
            </a:r>
            <a:r>
              <a:rPr lang="ru-RU" dirty="0" err="1"/>
              <a:t>тощо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132" y="368965"/>
            <a:ext cx="3952377" cy="629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66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731" y="5265306"/>
            <a:ext cx="10820400" cy="4024125"/>
          </a:xfrm>
        </p:spPr>
        <p:txBody>
          <a:bodyPr/>
          <a:lstStyle/>
          <a:p>
            <a:r>
              <a:rPr lang="ru-RU" dirty="0" err="1"/>
              <a:t>Основними</a:t>
            </a:r>
            <a:r>
              <a:rPr lang="ru-RU" dirty="0"/>
              <a:t> </a:t>
            </a:r>
            <a:r>
              <a:rPr lang="ru-RU" dirty="0" err="1"/>
              <a:t>творами</a:t>
            </a:r>
            <a:r>
              <a:rPr lang="ru-RU" dirty="0"/>
              <a:t>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відображені</a:t>
            </a:r>
            <a:r>
              <a:rPr lang="ru-RU" dirty="0"/>
              <a:t> </a:t>
            </a:r>
            <a:r>
              <a:rPr lang="ru-RU" dirty="0" err="1"/>
              <a:t>політичні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, </a:t>
            </a:r>
            <a:r>
              <a:rPr lang="ru-RU" dirty="0" err="1"/>
              <a:t>були</a:t>
            </a:r>
            <a:r>
              <a:rPr lang="ru-RU" dirty="0"/>
              <a:t> "Слово про закон і благодать " митрополита </a:t>
            </a:r>
            <a:r>
              <a:rPr lang="ru-RU" dirty="0" err="1"/>
              <a:t>Іларіона</a:t>
            </a:r>
            <a:r>
              <a:rPr lang="ru-RU" dirty="0"/>
              <a:t>, “</a:t>
            </a:r>
            <a:r>
              <a:rPr lang="ru-RU" dirty="0" err="1"/>
              <a:t>Руська</a:t>
            </a:r>
            <a:r>
              <a:rPr lang="ru-RU" dirty="0"/>
              <a:t> Правда” Ярослава Мудрого, "</a:t>
            </a:r>
            <a:r>
              <a:rPr lang="ru-RU" dirty="0" err="1"/>
              <a:t>Повчання</a:t>
            </a:r>
            <a:r>
              <a:rPr lang="ru-RU" dirty="0"/>
              <a:t> </a:t>
            </a:r>
            <a:r>
              <a:rPr lang="ru-RU" dirty="0" err="1"/>
              <a:t>дітям</a:t>
            </a:r>
            <a:r>
              <a:rPr lang="ru-RU" dirty="0"/>
              <a:t> " </a:t>
            </a:r>
            <a:r>
              <a:rPr lang="ru-RU" dirty="0" err="1"/>
              <a:t>Володимира</a:t>
            </a:r>
            <a:r>
              <a:rPr lang="ru-RU" dirty="0"/>
              <a:t> Мономаха, "</a:t>
            </a:r>
            <a:r>
              <a:rPr lang="ru-RU" dirty="0" err="1"/>
              <a:t>Повість</a:t>
            </a:r>
            <a:r>
              <a:rPr lang="ru-RU" dirty="0"/>
              <a:t> </a:t>
            </a:r>
            <a:r>
              <a:rPr lang="ru-RU" dirty="0" err="1"/>
              <a:t>минулих</a:t>
            </a:r>
            <a:r>
              <a:rPr lang="ru-RU" dirty="0"/>
              <a:t> </a:t>
            </a:r>
            <a:r>
              <a:rPr lang="ru-RU" dirty="0" err="1"/>
              <a:t>літ</a:t>
            </a:r>
            <a:r>
              <a:rPr lang="ru-RU" dirty="0"/>
              <a:t>" </a:t>
            </a:r>
            <a:r>
              <a:rPr lang="ru-RU" dirty="0" err="1"/>
              <a:t>літописця</a:t>
            </a:r>
            <a:r>
              <a:rPr lang="ru-RU" dirty="0"/>
              <a:t> Нестора, "</a:t>
            </a:r>
            <a:r>
              <a:rPr lang="ru-RU" dirty="0" err="1"/>
              <a:t>Ізборник</a:t>
            </a:r>
            <a:r>
              <a:rPr lang="ru-RU" dirty="0"/>
              <a:t> 1076p " та </a:t>
            </a:r>
            <a:r>
              <a:rPr lang="ru-RU" dirty="0" err="1"/>
              <a:t>ін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080" y="968991"/>
            <a:ext cx="5513878" cy="412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30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96335" y="1269242"/>
            <a:ext cx="5078104" cy="5822900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Київський</a:t>
            </a:r>
            <a:r>
              <a:rPr lang="ru-RU" dirty="0"/>
              <a:t> митрополит </a:t>
            </a:r>
            <a:r>
              <a:rPr lang="ru-RU" dirty="0" err="1"/>
              <a:t>Іларіон</a:t>
            </a:r>
            <a:r>
              <a:rPr lang="ru-RU" dirty="0"/>
              <a:t> (</a:t>
            </a:r>
            <a:r>
              <a:rPr lang="en-US" dirty="0"/>
              <a:t>XI </a:t>
            </a:r>
            <a:r>
              <a:rPr lang="ru-RU" dirty="0"/>
              <a:t>ст.) у </a:t>
            </a:r>
            <a:r>
              <a:rPr lang="ru-RU" dirty="0" err="1"/>
              <a:t>праці-проповіді</a:t>
            </a:r>
            <a:r>
              <a:rPr lang="ru-RU" dirty="0"/>
              <a:t> «Про закон і благодать» </a:t>
            </a:r>
            <a:r>
              <a:rPr lang="ru-RU" dirty="0" err="1"/>
              <a:t>виступив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рабства, за мир, </a:t>
            </a:r>
            <a:r>
              <a:rPr lang="ru-RU" dirty="0" err="1"/>
              <a:t>злагоду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народами, </a:t>
            </a:r>
            <a:r>
              <a:rPr lang="ru-RU" dirty="0" err="1"/>
              <a:t>вважаючи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рівними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собою, за </a:t>
            </a:r>
            <a:r>
              <a:rPr lang="ru-RU" dirty="0" err="1"/>
              <a:t>політичну</a:t>
            </a:r>
            <a:r>
              <a:rPr lang="ru-RU" dirty="0"/>
              <a:t> </a:t>
            </a:r>
            <a:r>
              <a:rPr lang="ru-RU" dirty="0" err="1"/>
              <a:t>самостійність</a:t>
            </a:r>
            <a:r>
              <a:rPr lang="ru-RU" dirty="0"/>
              <a:t> </a:t>
            </a:r>
            <a:r>
              <a:rPr lang="ru-RU" dirty="0" err="1"/>
              <a:t>Київської</a:t>
            </a:r>
            <a:r>
              <a:rPr lang="ru-RU" dirty="0"/>
              <a:t> </a:t>
            </a:r>
            <a:r>
              <a:rPr lang="ru-RU" dirty="0" err="1"/>
              <a:t>Русі</a:t>
            </a:r>
            <a:r>
              <a:rPr lang="ru-RU" dirty="0"/>
              <a:t>; </a:t>
            </a:r>
            <a:r>
              <a:rPr lang="ru-RU" dirty="0" err="1"/>
              <a:t>відкинув</a:t>
            </a:r>
            <a:r>
              <a:rPr lang="ru-RU" dirty="0"/>
              <a:t> </a:t>
            </a:r>
            <a:r>
              <a:rPr lang="ru-RU" dirty="0" err="1"/>
              <a:t>закони</a:t>
            </a:r>
            <a:r>
              <a:rPr lang="ru-RU" dirty="0"/>
              <a:t> </a:t>
            </a:r>
            <a:r>
              <a:rPr lang="ru-RU" dirty="0" err="1"/>
              <a:t>іудеїв</a:t>
            </a:r>
            <a:r>
              <a:rPr lang="ru-RU" dirty="0"/>
              <a:t> як </a:t>
            </a:r>
            <a:r>
              <a:rPr lang="ru-RU" dirty="0" err="1"/>
              <a:t>такі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порушують</a:t>
            </a:r>
            <a:r>
              <a:rPr lang="ru-RU" dirty="0"/>
              <a:t> </a:t>
            </a:r>
            <a:r>
              <a:rPr lang="ru-RU" dirty="0" err="1"/>
              <a:t>природну</a:t>
            </a:r>
            <a:r>
              <a:rPr lang="ru-RU" dirty="0"/>
              <a:t> </a:t>
            </a:r>
            <a:r>
              <a:rPr lang="ru-RU" dirty="0" err="1"/>
              <a:t>рівність</a:t>
            </a:r>
            <a:r>
              <a:rPr lang="ru-RU" dirty="0"/>
              <a:t> і свободу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закріплюють</a:t>
            </a:r>
            <a:r>
              <a:rPr lang="ru-RU" dirty="0"/>
              <a:t> </a:t>
            </a:r>
            <a:r>
              <a:rPr lang="ru-RU" dirty="0" err="1"/>
              <a:t>богообраність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одного народу, закликав </a:t>
            </a:r>
            <a:r>
              <a:rPr lang="ru-RU" dirty="0" err="1"/>
              <a:t>підпорядкуватись</a:t>
            </a:r>
            <a:r>
              <a:rPr lang="ru-RU" dirty="0"/>
              <a:t> не такому закону, а </a:t>
            </a:r>
            <a:r>
              <a:rPr lang="ru-RU" dirty="0" err="1"/>
              <a:t>благодаті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євангельським</a:t>
            </a:r>
            <a:r>
              <a:rPr lang="ru-RU" dirty="0"/>
              <a:t> </a:t>
            </a:r>
            <a:r>
              <a:rPr lang="ru-RU" dirty="0" err="1"/>
              <a:t>істинам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скасовують</a:t>
            </a:r>
            <a:r>
              <a:rPr lang="ru-RU" dirty="0"/>
              <a:t> рабство, </a:t>
            </a:r>
            <a:r>
              <a:rPr lang="ru-RU" dirty="0" err="1"/>
              <a:t>славлять</a:t>
            </a:r>
            <a:r>
              <a:rPr lang="ru-RU" dirty="0"/>
              <a:t> доброту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роблять</a:t>
            </a:r>
            <a:r>
              <a:rPr lang="ru-RU" dirty="0"/>
              <a:t> </a:t>
            </a:r>
            <a:r>
              <a:rPr lang="ru-RU" dirty="0" err="1"/>
              <a:t>церкву</a:t>
            </a:r>
            <a:r>
              <a:rPr lang="ru-RU" dirty="0"/>
              <a:t> </a:t>
            </a:r>
            <a:r>
              <a:rPr lang="ru-RU" dirty="0" err="1"/>
              <a:t>вірною</a:t>
            </a:r>
            <a:r>
              <a:rPr lang="ru-RU" dirty="0"/>
              <a:t> </a:t>
            </a:r>
            <a:r>
              <a:rPr lang="ru-RU" dirty="0" err="1"/>
              <a:t>служницею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і князя.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70" y="1897252"/>
            <a:ext cx="57150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57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716" y="1473957"/>
            <a:ext cx="6414448" cy="5240741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Двома</a:t>
            </a:r>
            <a:r>
              <a:rPr lang="ru-RU" dirty="0"/>
              <a:t> </a:t>
            </a:r>
            <a:r>
              <a:rPr lang="ru-RU" dirty="0" err="1"/>
              <a:t>головними</a:t>
            </a:r>
            <a:r>
              <a:rPr lang="ru-RU" dirty="0"/>
              <a:t> </a:t>
            </a:r>
            <a:r>
              <a:rPr lang="ru-RU" dirty="0" err="1"/>
              <a:t>концепціями</a:t>
            </a:r>
            <a:r>
              <a:rPr lang="ru-RU" dirty="0"/>
              <a:t> </a:t>
            </a:r>
            <a:r>
              <a:rPr lang="ru-RU" dirty="0" err="1"/>
              <a:t>суспільно-політичної</a:t>
            </a:r>
            <a:r>
              <a:rPr lang="ru-RU" dirty="0"/>
              <a:t> думки княжих </a:t>
            </a:r>
            <a:r>
              <a:rPr lang="ru-RU" dirty="0" err="1"/>
              <a:t>часів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концепція</a:t>
            </a:r>
            <a:r>
              <a:rPr lang="ru-RU" dirty="0"/>
              <a:t> "богоугодного </a:t>
            </a:r>
            <a:r>
              <a:rPr lang="ru-RU" dirty="0" err="1"/>
              <a:t>володаря</a:t>
            </a:r>
            <a:r>
              <a:rPr lang="ru-RU" dirty="0"/>
              <a:t>" (</a:t>
            </a:r>
            <a:r>
              <a:rPr lang="ru-RU" dirty="0" err="1"/>
              <a:t>представники</a:t>
            </a:r>
            <a:r>
              <a:rPr lang="ru-RU" dirty="0"/>
              <a:t> </a:t>
            </a:r>
            <a:r>
              <a:rPr lang="ru-RU" dirty="0" err="1"/>
              <a:t>ігумен</a:t>
            </a:r>
            <a:r>
              <a:rPr lang="ru-RU" dirty="0"/>
              <a:t> </a:t>
            </a:r>
            <a:r>
              <a:rPr lang="ru-RU" dirty="0" err="1"/>
              <a:t>Феодосій</a:t>
            </a:r>
            <a:r>
              <a:rPr lang="ru-RU" dirty="0"/>
              <a:t> </a:t>
            </a:r>
            <a:r>
              <a:rPr lang="ru-RU" dirty="0" err="1"/>
              <a:t>Печерський</a:t>
            </a:r>
            <a:r>
              <a:rPr lang="ru-RU" dirty="0"/>
              <a:t> і </a:t>
            </a:r>
            <a:r>
              <a:rPr lang="ru-RU" dirty="0" err="1"/>
              <a:t>літописець</a:t>
            </a:r>
            <a:r>
              <a:rPr lang="ru-RU" dirty="0"/>
              <a:t> Нестор) і </a:t>
            </a:r>
            <a:r>
              <a:rPr lang="ru-RU" dirty="0" err="1"/>
              <a:t>концепція</a:t>
            </a:r>
            <a:r>
              <a:rPr lang="ru-RU" dirty="0"/>
              <a:t> “</a:t>
            </a:r>
            <a:r>
              <a:rPr lang="ru-RU" dirty="0" err="1"/>
              <a:t>князівського</a:t>
            </a:r>
            <a:r>
              <a:rPr lang="ru-RU" dirty="0"/>
              <a:t> </a:t>
            </a:r>
            <a:r>
              <a:rPr lang="ru-RU" dirty="0" err="1"/>
              <a:t>одновладдя</a:t>
            </a:r>
            <a:r>
              <a:rPr lang="ru-RU" dirty="0"/>
              <a:t>” (</a:t>
            </a:r>
            <a:r>
              <a:rPr lang="ru-RU" dirty="0" err="1"/>
              <a:t>представники</a:t>
            </a:r>
            <a:r>
              <a:rPr lang="ru-RU" dirty="0"/>
              <a:t> - </a:t>
            </a:r>
            <a:r>
              <a:rPr lang="ru-RU" dirty="0" err="1"/>
              <a:t>митрополити</a:t>
            </a:r>
            <a:r>
              <a:rPr lang="ru-RU" dirty="0"/>
              <a:t> </a:t>
            </a:r>
            <a:r>
              <a:rPr lang="ru-RU" dirty="0" err="1"/>
              <a:t>Іларіон</a:t>
            </a:r>
            <a:r>
              <a:rPr lang="ru-RU" dirty="0"/>
              <a:t> та </a:t>
            </a:r>
            <a:r>
              <a:rPr lang="ru-RU" dirty="0" err="1"/>
              <a:t>К.Смолятич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err="1"/>
              <a:t>Автори</a:t>
            </a:r>
            <a:r>
              <a:rPr lang="ru-RU" dirty="0"/>
              <a:t>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концепції</a:t>
            </a:r>
            <a:r>
              <a:rPr lang="ru-RU" dirty="0"/>
              <a:t> </a:t>
            </a:r>
            <a:r>
              <a:rPr lang="ru-RU" dirty="0" err="1"/>
              <a:t>сформулювали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-      </a:t>
            </a:r>
            <a:r>
              <a:rPr lang="ru-RU" dirty="0" err="1"/>
              <a:t>ідею</a:t>
            </a:r>
            <a:r>
              <a:rPr lang="ru-RU" dirty="0"/>
              <a:t> "духовного проводу над </a:t>
            </a:r>
            <a:r>
              <a:rPr lang="ru-RU" dirty="0" err="1"/>
              <a:t>світською</a:t>
            </a:r>
            <a:r>
              <a:rPr lang="ru-RU" dirty="0"/>
              <a:t> </a:t>
            </a:r>
            <a:r>
              <a:rPr lang="ru-RU" dirty="0" err="1"/>
              <a:t>владою</a:t>
            </a:r>
            <a:r>
              <a:rPr lang="ru-RU" dirty="0"/>
              <a:t> ";</a:t>
            </a:r>
          </a:p>
          <a:p>
            <a:pPr marL="0" indent="0">
              <a:buNone/>
            </a:pPr>
            <a:r>
              <a:rPr lang="ru-RU" dirty="0"/>
              <a:t>-      </a:t>
            </a:r>
            <a:r>
              <a:rPr lang="ru-RU" dirty="0" err="1"/>
              <a:t>ідею</a:t>
            </a:r>
            <a:r>
              <a:rPr lang="ru-RU" dirty="0"/>
              <a:t> </a:t>
            </a:r>
            <a:r>
              <a:rPr lang="ru-RU" dirty="0" err="1"/>
              <a:t>необхідності</a:t>
            </a:r>
            <a:r>
              <a:rPr lang="ru-RU" dirty="0"/>
              <a:t> </a:t>
            </a:r>
            <a:r>
              <a:rPr lang="ru-RU" dirty="0" err="1"/>
              <a:t>об´єднання</a:t>
            </a:r>
            <a:r>
              <a:rPr lang="ru-RU" dirty="0"/>
              <a:t> </a:t>
            </a:r>
            <a:r>
              <a:rPr lang="ru-RU" dirty="0" err="1"/>
              <a:t>київських</a:t>
            </a:r>
            <a:r>
              <a:rPr lang="ru-RU" dirty="0"/>
              <a:t> </a:t>
            </a:r>
            <a:r>
              <a:rPr lang="ru-RU" dirty="0" err="1"/>
              <a:t>князів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церкви, а не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великокнязівського</a:t>
            </a:r>
            <a:r>
              <a:rPr lang="ru-RU" dirty="0"/>
              <a:t> престолу;</a:t>
            </a:r>
          </a:p>
          <a:p>
            <a:pPr marL="0" indent="0">
              <a:buNone/>
            </a:pPr>
            <a:r>
              <a:rPr lang="ru-RU" dirty="0"/>
              <a:t>-      </a:t>
            </a:r>
            <a:r>
              <a:rPr lang="ru-RU" dirty="0" err="1"/>
              <a:t>ідею</a:t>
            </a:r>
            <a:r>
              <a:rPr lang="ru-RU" dirty="0"/>
              <a:t> </a:t>
            </a:r>
            <a:r>
              <a:rPr lang="ru-RU" dirty="0" err="1"/>
              <a:t>божественної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228" y="185525"/>
            <a:ext cx="4451125" cy="29398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664" y="3657600"/>
            <a:ext cx="4446689" cy="305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00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41492" y="450376"/>
            <a:ext cx="5431809" cy="6277970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Праця</a:t>
            </a:r>
            <a:r>
              <a:rPr lang="ru-RU" dirty="0"/>
              <a:t> </a:t>
            </a:r>
            <a:r>
              <a:rPr lang="ru-RU" dirty="0" err="1"/>
              <a:t>Володимира</a:t>
            </a:r>
            <a:r>
              <a:rPr lang="ru-RU" dirty="0"/>
              <a:t> Мономаха "</a:t>
            </a:r>
            <a:r>
              <a:rPr lang="ru-RU" dirty="0" err="1"/>
              <a:t>Повчання</a:t>
            </a:r>
            <a:r>
              <a:rPr lang="ru-RU" dirty="0"/>
              <a:t> </a:t>
            </a:r>
            <a:r>
              <a:rPr lang="ru-RU" dirty="0" err="1"/>
              <a:t>дітям</a:t>
            </a:r>
            <a:r>
              <a:rPr lang="ru-RU" dirty="0"/>
              <a:t>" (1096) - </a:t>
            </a:r>
            <a:r>
              <a:rPr lang="ru-RU" dirty="0" err="1"/>
              <a:t>це</a:t>
            </a:r>
            <a:r>
              <a:rPr lang="ru-RU" dirty="0"/>
              <a:t>, </a:t>
            </a:r>
            <a:r>
              <a:rPr lang="ru-RU" dirty="0" err="1"/>
              <a:t>насамперед</a:t>
            </a:r>
            <a:r>
              <a:rPr lang="ru-RU" dirty="0"/>
              <a:t>, </a:t>
            </a:r>
            <a:r>
              <a:rPr lang="ru-RU" dirty="0" err="1"/>
              <a:t>настанови</a:t>
            </a:r>
            <a:r>
              <a:rPr lang="ru-RU" dirty="0"/>
              <a:t> державному </a:t>
            </a:r>
            <a:r>
              <a:rPr lang="ru-RU" dirty="0" err="1"/>
              <a:t>діячеві</a:t>
            </a:r>
            <a:r>
              <a:rPr lang="ru-RU" dirty="0"/>
              <a:t>, </a:t>
            </a:r>
            <a:r>
              <a:rPr lang="ru-RU" dirty="0" err="1"/>
              <a:t>князеві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повинен бути </a:t>
            </a:r>
            <a:r>
              <a:rPr lang="ru-RU" dirty="0" err="1"/>
              <a:t>відповідальним</a:t>
            </a:r>
            <a:r>
              <a:rPr lang="ru-RU" dirty="0"/>
              <a:t>, </a:t>
            </a:r>
            <a:r>
              <a:rPr lang="ru-RU" dirty="0" err="1"/>
              <a:t>справедливим</a:t>
            </a:r>
            <a:r>
              <a:rPr lang="ru-RU" dirty="0"/>
              <a:t>, мудрим, </a:t>
            </a:r>
            <a:r>
              <a:rPr lang="ru-RU" dirty="0" err="1"/>
              <a:t>здатним</a:t>
            </a:r>
            <a:r>
              <a:rPr lang="ru-RU" dirty="0"/>
              <a:t> до </a:t>
            </a:r>
            <a:r>
              <a:rPr lang="ru-RU" dirty="0" err="1"/>
              <a:t>протистояння</a:t>
            </a:r>
            <a:r>
              <a:rPr lang="ru-RU" dirty="0"/>
              <a:t> ворогам, </a:t>
            </a:r>
            <a:r>
              <a:rPr lang="ru-RU" dirty="0" err="1"/>
              <a:t>утримання</a:t>
            </a:r>
            <a:r>
              <a:rPr lang="ru-RU" dirty="0"/>
              <a:t> в </a:t>
            </a:r>
            <a:r>
              <a:rPr lang="ru-RU" dirty="0" err="1"/>
              <a:t>покорі</a:t>
            </a:r>
            <a:r>
              <a:rPr lang="ru-RU" dirty="0"/>
              <a:t> бояр і </a:t>
            </a:r>
            <a:r>
              <a:rPr lang="ru-RU" dirty="0" err="1"/>
              <a:t>удільних</a:t>
            </a:r>
            <a:r>
              <a:rPr lang="ru-RU" dirty="0"/>
              <a:t> </a:t>
            </a:r>
            <a:r>
              <a:rPr lang="ru-RU" dirty="0" err="1"/>
              <a:t>князів</a:t>
            </a:r>
            <a:r>
              <a:rPr lang="ru-RU" dirty="0"/>
              <a:t>. </a:t>
            </a:r>
            <a:r>
              <a:rPr lang="ru-RU" dirty="0" err="1"/>
              <a:t>Володимир</a:t>
            </a:r>
            <a:r>
              <a:rPr lang="ru-RU" dirty="0"/>
              <a:t> Мономах </a:t>
            </a:r>
            <a:r>
              <a:rPr lang="ru-RU" dirty="0" err="1"/>
              <a:t>прагнув</a:t>
            </a:r>
            <a:r>
              <a:rPr lang="ru-RU" dirty="0"/>
              <a:t> </a:t>
            </a:r>
            <a:r>
              <a:rPr lang="ru-RU" dirty="0" err="1"/>
              <a:t>прищепити</a:t>
            </a:r>
            <a:r>
              <a:rPr lang="ru-RU" dirty="0"/>
              <a:t> </a:t>
            </a:r>
            <a:r>
              <a:rPr lang="ru-RU" dirty="0" err="1"/>
              <a:t>дітям</a:t>
            </a:r>
            <a:r>
              <a:rPr lang="ru-RU" dirty="0"/>
              <a:t> </a:t>
            </a:r>
            <a:r>
              <a:rPr lang="ru-RU" dirty="0" err="1"/>
              <a:t>християнську</a:t>
            </a:r>
            <a:r>
              <a:rPr lang="ru-RU" dirty="0"/>
              <a:t> мораль, </a:t>
            </a:r>
            <a:r>
              <a:rPr lang="ru-RU" dirty="0" err="1"/>
              <a:t>людяність</a:t>
            </a:r>
            <a:r>
              <a:rPr lang="ru-RU" dirty="0"/>
              <a:t>, </a:t>
            </a:r>
            <a:r>
              <a:rPr lang="ru-RU" dirty="0" err="1"/>
              <a:t>благочестивість</a:t>
            </a:r>
            <a:r>
              <a:rPr lang="ru-RU" dirty="0"/>
              <a:t>, </a:t>
            </a:r>
            <a:r>
              <a:rPr lang="ru-RU" dirty="0" err="1"/>
              <a:t>схильність</a:t>
            </a:r>
            <a:r>
              <a:rPr lang="ru-RU" dirty="0"/>
              <a:t> до науки, </a:t>
            </a:r>
            <a:r>
              <a:rPr lang="ru-RU" dirty="0" err="1"/>
              <a:t>стриманість</a:t>
            </a:r>
            <a:r>
              <a:rPr lang="ru-RU" dirty="0"/>
              <a:t>. Суд і </a:t>
            </a:r>
            <a:r>
              <a:rPr lang="ru-RU" dirty="0" err="1"/>
              <a:t>покарання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бути </a:t>
            </a:r>
            <a:r>
              <a:rPr lang="ru-RU" dirty="0" err="1"/>
              <a:t>справедливими</a:t>
            </a:r>
            <a:r>
              <a:rPr lang="ru-RU" dirty="0"/>
              <a:t>: "</a:t>
            </a:r>
            <a:r>
              <a:rPr lang="ru-RU" dirty="0" err="1"/>
              <a:t>Ні</a:t>
            </a:r>
            <a:r>
              <a:rPr lang="ru-RU" dirty="0"/>
              <a:t> правого, </a:t>
            </a:r>
            <a:r>
              <a:rPr lang="ru-RU" dirty="0" err="1"/>
              <a:t>ні</a:t>
            </a:r>
            <a:r>
              <a:rPr lang="ru-RU" dirty="0"/>
              <a:t> </a:t>
            </a:r>
            <a:r>
              <a:rPr lang="ru-RU" dirty="0" err="1"/>
              <a:t>винуватого</a:t>
            </a:r>
            <a:r>
              <a:rPr lang="ru-RU" dirty="0"/>
              <a:t> не вбивайте і не </a:t>
            </a:r>
            <a:r>
              <a:rPr lang="ru-RU" dirty="0" err="1"/>
              <a:t>веліть</a:t>
            </a:r>
            <a:r>
              <a:rPr lang="ru-RU" dirty="0"/>
              <a:t> </a:t>
            </a:r>
            <a:r>
              <a:rPr lang="ru-RU" dirty="0" err="1"/>
              <a:t>убивати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заслуговуватиме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, і то не </a:t>
            </a:r>
            <a:r>
              <a:rPr lang="ru-RU" dirty="0" err="1"/>
              <a:t>погубляйте</a:t>
            </a:r>
            <a:r>
              <a:rPr lang="ru-RU" dirty="0"/>
              <a:t> </a:t>
            </a:r>
            <a:r>
              <a:rPr lang="ru-RU" dirty="0" err="1"/>
              <a:t>жодного</a:t>
            </a:r>
            <a:r>
              <a:rPr lang="ru-RU" dirty="0"/>
              <a:t> </a:t>
            </a:r>
            <a:r>
              <a:rPr lang="ru-RU" dirty="0" err="1"/>
              <a:t>християнина</a:t>
            </a:r>
            <a:r>
              <a:rPr lang="ru-RU" dirty="0"/>
              <a:t> ". Мономах </a:t>
            </a:r>
            <a:r>
              <a:rPr lang="ru-RU" dirty="0" err="1"/>
              <a:t>всіляко</a:t>
            </a:r>
            <a:r>
              <a:rPr lang="ru-RU" dirty="0"/>
              <a:t> </a:t>
            </a:r>
            <a:r>
              <a:rPr lang="ru-RU" dirty="0" err="1"/>
              <a:t>підкреслював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володар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взірцем</a:t>
            </a:r>
            <a:r>
              <a:rPr lang="ru-RU" dirty="0"/>
              <a:t> </a:t>
            </a:r>
            <a:r>
              <a:rPr lang="ru-RU" dirty="0" err="1"/>
              <a:t>досконалості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закликав </a:t>
            </a:r>
            <a:r>
              <a:rPr lang="ru-RU" dirty="0" err="1"/>
              <a:t>князів</a:t>
            </a:r>
            <a:r>
              <a:rPr lang="ru-RU" dirty="0"/>
              <a:t> до </a:t>
            </a:r>
            <a:r>
              <a:rPr lang="ru-RU" dirty="0" err="1"/>
              <a:t>примирення</a:t>
            </a:r>
            <a:r>
              <a:rPr lang="ru-RU" dirty="0"/>
              <a:t>, </a:t>
            </a:r>
            <a:r>
              <a:rPr lang="ru-RU" dirty="0" err="1"/>
              <a:t>подолання</a:t>
            </a:r>
            <a:r>
              <a:rPr lang="ru-RU" dirty="0"/>
              <a:t> </a:t>
            </a:r>
            <a:r>
              <a:rPr lang="ru-RU" dirty="0" err="1"/>
              <a:t>міжусобиць</a:t>
            </a:r>
            <a:r>
              <a:rPr lang="ru-RU" dirty="0"/>
              <a:t> </a:t>
            </a:r>
            <a:r>
              <a:rPr lang="ru-RU" dirty="0" err="1"/>
              <a:t>заради</a:t>
            </a:r>
            <a:r>
              <a:rPr lang="ru-RU" dirty="0"/>
              <a:t> </a:t>
            </a:r>
            <a:r>
              <a:rPr lang="ru-RU" dirty="0" err="1"/>
              <a:t>єдності</a:t>
            </a:r>
            <a:r>
              <a:rPr lang="ru-RU" dirty="0"/>
              <a:t> </a:t>
            </a:r>
            <a:r>
              <a:rPr lang="ru-RU" dirty="0" err="1"/>
              <a:t>Русі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88" y="131929"/>
            <a:ext cx="5577384" cy="27886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3444780"/>
            <a:ext cx="3952163" cy="312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86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185" y="1948901"/>
            <a:ext cx="5537579" cy="5386771"/>
          </a:xfrm>
        </p:spPr>
        <p:txBody>
          <a:bodyPr>
            <a:normAutofit/>
          </a:bodyPr>
          <a:lstStyle/>
          <a:p>
            <a:r>
              <a:rPr lang="ru-RU" dirty="0" err="1"/>
              <a:t>Важливе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у </a:t>
            </a:r>
            <a:r>
              <a:rPr lang="ru-RU" dirty="0" err="1"/>
              <a:t>розвитку</a:t>
            </a:r>
            <a:r>
              <a:rPr lang="ru-RU" dirty="0"/>
              <a:t> державно-</a:t>
            </a:r>
            <a:r>
              <a:rPr lang="ru-RU" dirty="0" err="1"/>
              <a:t>політичної</a:t>
            </a:r>
            <a:r>
              <a:rPr lang="ru-RU" dirty="0"/>
              <a:t> думки у </a:t>
            </a:r>
            <a:r>
              <a:rPr lang="ru-RU" dirty="0" err="1"/>
              <a:t>Київській</a:t>
            </a:r>
            <a:r>
              <a:rPr lang="ru-RU" dirty="0"/>
              <a:t> </a:t>
            </a:r>
            <a:r>
              <a:rPr lang="ru-RU" dirty="0" err="1"/>
              <a:t>Русі</a:t>
            </a:r>
            <a:r>
              <a:rPr lang="ru-RU" dirty="0"/>
              <a:t> мало "Слово о полку </a:t>
            </a:r>
            <a:r>
              <a:rPr lang="ru-RU" dirty="0" err="1"/>
              <a:t>Ігоревім</a:t>
            </a:r>
            <a:r>
              <a:rPr lang="ru-RU" dirty="0"/>
              <a:t> " (</a:t>
            </a:r>
            <a:r>
              <a:rPr lang="en-US" dirty="0"/>
              <a:t>XII </a:t>
            </a:r>
            <a:r>
              <a:rPr lang="ru-RU" dirty="0"/>
              <a:t>ст.), у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розвинена</a:t>
            </a:r>
            <a:r>
              <a:rPr lang="ru-RU" dirty="0"/>
              <a:t> </a:t>
            </a:r>
            <a:r>
              <a:rPr lang="ru-RU" dirty="0" err="1"/>
              <a:t>ідея</a:t>
            </a:r>
            <a:r>
              <a:rPr lang="ru-RU" dirty="0"/>
              <a:t> </a:t>
            </a:r>
            <a:r>
              <a:rPr lang="ru-RU" dirty="0" err="1"/>
              <a:t>необхідності</a:t>
            </a:r>
            <a:r>
              <a:rPr lang="ru-RU" dirty="0"/>
              <a:t> </a:t>
            </a:r>
            <a:r>
              <a:rPr lang="ru-RU" dirty="0" err="1"/>
              <a:t>політичного</a:t>
            </a:r>
            <a:r>
              <a:rPr lang="ru-RU" dirty="0"/>
              <a:t> </a:t>
            </a:r>
            <a:r>
              <a:rPr lang="ru-RU" dirty="0" err="1"/>
              <a:t>об´єднання</a:t>
            </a:r>
            <a:r>
              <a:rPr lang="ru-RU" dirty="0"/>
              <a:t> </a:t>
            </a:r>
            <a:r>
              <a:rPr lang="ru-RU" dirty="0" err="1"/>
              <a:t>руських</a:t>
            </a:r>
            <a:r>
              <a:rPr lang="ru-RU" dirty="0"/>
              <a:t> земель і </a:t>
            </a:r>
            <a:r>
              <a:rPr lang="ru-RU" dirty="0" err="1"/>
              <a:t>припинення</a:t>
            </a:r>
            <a:r>
              <a:rPr lang="ru-RU" dirty="0"/>
              <a:t> </a:t>
            </a:r>
            <a:r>
              <a:rPr lang="ru-RU" dirty="0" err="1"/>
              <a:t>міжусобної</a:t>
            </a:r>
            <a:r>
              <a:rPr lang="ru-RU" dirty="0"/>
              <a:t> </a:t>
            </a:r>
            <a:r>
              <a:rPr lang="ru-RU" dirty="0" err="1"/>
              <a:t>боротьби</a:t>
            </a:r>
            <a:r>
              <a:rPr lang="ru-RU" dirty="0"/>
              <a:t>, про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на </a:t>
            </a:r>
            <a:r>
              <a:rPr lang="ru-RU" dirty="0" err="1"/>
              <a:t>ґрунті</a:t>
            </a:r>
            <a:r>
              <a:rPr lang="ru-RU" dirty="0"/>
              <a:t> </a:t>
            </a:r>
            <a:r>
              <a:rPr lang="ru-RU" dirty="0" err="1"/>
              <a:t>суспільного</a:t>
            </a:r>
            <a:r>
              <a:rPr lang="ru-RU" dirty="0"/>
              <a:t> договору </a:t>
            </a:r>
            <a:r>
              <a:rPr lang="ru-RU" dirty="0" err="1"/>
              <a:t>між</a:t>
            </a:r>
            <a:r>
              <a:rPr lang="ru-RU" dirty="0"/>
              <a:t> князем і народом.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549" y="1259333"/>
            <a:ext cx="5395416" cy="404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90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5140" y="395785"/>
            <a:ext cx="6036860" cy="6462215"/>
          </a:xfrm>
        </p:spPr>
        <p:txBody>
          <a:bodyPr>
            <a:normAutofit/>
          </a:bodyPr>
          <a:lstStyle/>
          <a:p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перебування</a:t>
            </a:r>
            <a:r>
              <a:rPr lang="ru-RU" dirty="0"/>
              <a:t> </a:t>
            </a:r>
            <a:r>
              <a:rPr lang="ru-RU" dirty="0" err="1"/>
              <a:t>більшої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народу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зверхністю</a:t>
            </a:r>
            <a:r>
              <a:rPr lang="ru-RU" dirty="0"/>
              <a:t> </a:t>
            </a:r>
            <a:r>
              <a:rPr lang="ru-RU" dirty="0" err="1"/>
              <a:t>Литви</a:t>
            </a:r>
            <a:r>
              <a:rPr lang="ru-RU" dirty="0"/>
              <a:t> і </a:t>
            </a:r>
            <a:r>
              <a:rPr lang="ru-RU" dirty="0" err="1"/>
              <a:t>Польщі</a:t>
            </a:r>
            <a:r>
              <a:rPr lang="ru-RU" dirty="0"/>
              <a:t> (</a:t>
            </a:r>
            <a:r>
              <a:rPr lang="en-US" dirty="0"/>
              <a:t>XIV—XVII </a:t>
            </a:r>
            <a:r>
              <a:rPr lang="ru-RU" dirty="0"/>
              <a:t>ст.) «</a:t>
            </a:r>
            <a:r>
              <a:rPr lang="ru-RU" dirty="0" err="1"/>
              <a:t>шляхетська</a:t>
            </a:r>
            <a:r>
              <a:rPr lang="ru-RU" dirty="0"/>
              <a:t> </a:t>
            </a:r>
            <a:r>
              <a:rPr lang="ru-RU" dirty="0" err="1"/>
              <a:t>демократія</a:t>
            </a:r>
            <a:r>
              <a:rPr lang="ru-RU" dirty="0"/>
              <a:t>» </a:t>
            </a:r>
            <a:r>
              <a:rPr lang="ru-RU" dirty="0" err="1"/>
              <a:t>орієнтувалася</a:t>
            </a:r>
            <a:r>
              <a:rPr lang="ru-RU" dirty="0"/>
              <a:t> на «</a:t>
            </a:r>
            <a:r>
              <a:rPr lang="ru-RU" dirty="0" err="1"/>
              <a:t>Руську</a:t>
            </a:r>
            <a:r>
              <a:rPr lang="ru-RU" dirty="0"/>
              <a:t> правду», </a:t>
            </a:r>
            <a:r>
              <a:rPr lang="ru-RU" dirty="0" err="1"/>
              <a:t>приписи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діяли</a:t>
            </a:r>
            <a:r>
              <a:rPr lang="ru-RU" dirty="0"/>
              <a:t> до </a:t>
            </a:r>
            <a:r>
              <a:rPr lang="ru-RU" dirty="0" err="1"/>
              <a:t>середини</a:t>
            </a:r>
            <a:r>
              <a:rPr lang="ru-RU" dirty="0"/>
              <a:t> </a:t>
            </a:r>
            <a:r>
              <a:rPr lang="en-US" dirty="0"/>
              <a:t>XV </a:t>
            </a:r>
            <a:r>
              <a:rPr lang="ru-RU" dirty="0"/>
              <a:t>ст. </a:t>
            </a:r>
            <a:r>
              <a:rPr lang="ru-RU" dirty="0" err="1"/>
              <a:t>Князівські</a:t>
            </a:r>
            <a:r>
              <a:rPr lang="ru-RU" dirty="0"/>
              <a:t> та </a:t>
            </a:r>
            <a:r>
              <a:rPr lang="ru-RU" dirty="0" err="1"/>
              <a:t>королівські</a:t>
            </a:r>
            <a:r>
              <a:rPr lang="ru-RU" dirty="0"/>
              <a:t> </a:t>
            </a:r>
            <a:r>
              <a:rPr lang="ru-RU" dirty="0" err="1"/>
              <a:t>привілеї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поширювалися</a:t>
            </a:r>
            <a:r>
              <a:rPr lang="ru-RU" dirty="0"/>
              <a:t> на </a:t>
            </a:r>
            <a:r>
              <a:rPr lang="ru-RU" dirty="0" err="1"/>
              <a:t>спольщену</a:t>
            </a:r>
            <a:r>
              <a:rPr lang="ru-RU" dirty="0"/>
              <a:t> </a:t>
            </a:r>
            <a:r>
              <a:rPr lang="ru-RU" dirty="0" err="1"/>
              <a:t>еліту</a:t>
            </a:r>
            <a:r>
              <a:rPr lang="ru-RU" dirty="0"/>
              <a:t>,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закріплені</a:t>
            </a:r>
            <a:r>
              <a:rPr lang="ru-RU" dirty="0"/>
              <a:t> в </a:t>
            </a:r>
            <a:r>
              <a:rPr lang="ru-RU" dirty="0" err="1"/>
              <a:t>конституціях</a:t>
            </a:r>
            <a:r>
              <a:rPr lang="ru-RU" dirty="0"/>
              <a:t> </a:t>
            </a:r>
            <a:r>
              <a:rPr lang="ru-RU" dirty="0" err="1"/>
              <a:t>польського</a:t>
            </a:r>
            <a:r>
              <a:rPr lang="ru-RU" dirty="0"/>
              <a:t> сейму,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діяв</a:t>
            </a:r>
            <a:r>
              <a:rPr lang="ru-RU" dirty="0"/>
              <a:t> з 1446 р., у Судебнику Великого князя Казимира 1488 </a:t>
            </a:r>
            <a:r>
              <a:rPr lang="en-US" dirty="0"/>
              <a:t>p., </a:t>
            </a:r>
            <a:r>
              <a:rPr lang="ru-RU" dirty="0"/>
              <a:t>у </a:t>
            </a:r>
            <a:r>
              <a:rPr lang="ru-RU" dirty="0" err="1"/>
              <a:t>Литовських</a:t>
            </a:r>
            <a:r>
              <a:rPr lang="ru-RU" dirty="0"/>
              <a:t> статутах 1529 </a:t>
            </a:r>
            <a:r>
              <a:rPr lang="en-US" dirty="0"/>
              <a:t>p., 1566 p., 1588 p., </a:t>
            </a:r>
            <a:r>
              <a:rPr lang="ru-RU" dirty="0" err="1"/>
              <a:t>які</a:t>
            </a:r>
            <a:r>
              <a:rPr lang="ru-RU" dirty="0"/>
              <a:t> разом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Саксонським</a:t>
            </a:r>
            <a:r>
              <a:rPr lang="ru-RU" dirty="0"/>
              <a:t> зерцалом і </a:t>
            </a:r>
            <a:r>
              <a:rPr lang="ru-RU" dirty="0" err="1"/>
              <a:t>деякими</a:t>
            </a:r>
            <a:r>
              <a:rPr lang="ru-RU" dirty="0"/>
              <a:t>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джерелами</a:t>
            </a:r>
            <a:r>
              <a:rPr lang="ru-RU" dirty="0"/>
              <a:t> </a:t>
            </a:r>
            <a:r>
              <a:rPr lang="ru-RU" dirty="0" err="1"/>
              <a:t>німецького</a:t>
            </a:r>
            <a:r>
              <a:rPr lang="ru-RU" dirty="0"/>
              <a:t> права </a:t>
            </a:r>
            <a:r>
              <a:rPr lang="ru-RU" dirty="0" err="1"/>
              <a:t>були</a:t>
            </a:r>
            <a:r>
              <a:rPr lang="ru-RU" dirty="0"/>
              <a:t> нормативною основою </a:t>
            </a:r>
            <a:r>
              <a:rPr lang="ru-RU" dirty="0" err="1"/>
              <a:t>політико-правової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і Великого </a:t>
            </a:r>
            <a:r>
              <a:rPr lang="ru-RU" dirty="0" err="1"/>
              <a:t>князівства</a:t>
            </a:r>
            <a:r>
              <a:rPr lang="ru-RU" dirty="0"/>
              <a:t> </a:t>
            </a:r>
            <a:r>
              <a:rPr lang="ru-RU" dirty="0" err="1"/>
              <a:t>Литовського</a:t>
            </a:r>
            <a:r>
              <a:rPr lang="ru-RU" dirty="0"/>
              <a:t> (до </a:t>
            </a:r>
            <a:r>
              <a:rPr lang="ru-RU" dirty="0" err="1"/>
              <a:t>Люблінської</a:t>
            </a:r>
            <a:r>
              <a:rPr lang="ru-RU" dirty="0"/>
              <a:t> </a:t>
            </a:r>
            <a:r>
              <a:rPr lang="ru-RU" dirty="0" err="1"/>
              <a:t>унії</a:t>
            </a:r>
            <a:r>
              <a:rPr lang="ru-RU" dirty="0"/>
              <a:t> 1569 </a:t>
            </a:r>
            <a:r>
              <a:rPr lang="en-US" dirty="0"/>
              <a:t>p.), </a:t>
            </a:r>
            <a:r>
              <a:rPr lang="ru-RU" dirty="0"/>
              <a:t>і </a:t>
            </a:r>
            <a:r>
              <a:rPr lang="ru-RU" dirty="0" err="1"/>
              <a:t>Речі</a:t>
            </a:r>
            <a:r>
              <a:rPr lang="ru-RU" dirty="0"/>
              <a:t> </a:t>
            </a:r>
            <a:r>
              <a:rPr lang="ru-RU" dirty="0" err="1"/>
              <a:t>Посполитої</a:t>
            </a:r>
            <a:r>
              <a:rPr lang="ru-RU" dirty="0"/>
              <a:t>, а у </a:t>
            </a:r>
            <a:r>
              <a:rPr lang="en-US" dirty="0"/>
              <a:t>XVIII — </a:t>
            </a:r>
            <a:r>
              <a:rPr lang="ru-RU" dirty="0"/>
              <a:t>на початку </a:t>
            </a:r>
            <a:r>
              <a:rPr lang="en-US" dirty="0"/>
              <a:t>XIX </a:t>
            </a:r>
            <a:r>
              <a:rPr lang="ru-RU" dirty="0"/>
              <a:t>ст. </a:t>
            </a:r>
            <a:r>
              <a:rPr lang="ru-RU" dirty="0" err="1"/>
              <a:t>зумовили</a:t>
            </a:r>
            <a:r>
              <a:rPr lang="ru-RU" dirty="0"/>
              <a:t> </a:t>
            </a:r>
            <a:r>
              <a:rPr lang="ru-RU" dirty="0" err="1"/>
              <a:t>кодифікацію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права.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19" y="1750538"/>
            <a:ext cx="5685921" cy="375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67523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19</TotalTime>
  <Words>604</Words>
  <Application>Microsoft Office PowerPoint</Application>
  <PresentationFormat>Произвольный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След самолета</vt:lpstr>
      <vt:lpstr>Політична спадщина Київської Русі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Політична спадщина Київської Русі</dc:title>
  <dc:creator>User</dc:creator>
  <cp:lastModifiedBy>Наташа</cp:lastModifiedBy>
  <cp:revision>4</cp:revision>
  <dcterms:created xsi:type="dcterms:W3CDTF">2019-06-02T15:00:13Z</dcterms:created>
  <dcterms:modified xsi:type="dcterms:W3CDTF">2020-01-26T16:16:39Z</dcterms:modified>
</cp:coreProperties>
</file>