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2976" y="1000108"/>
            <a:ext cx="6429420" cy="3785652"/>
          </a:xfrm>
          <a:prstGeom prst="rect">
            <a:avLst/>
          </a:prstGeom>
        </p:spPr>
        <p:txBody>
          <a:bodyPr wrap="square">
            <a:spAutoFit/>
          </a:bodyPr>
          <a:lstStyle/>
          <a:p>
            <a:pPr algn="ctr"/>
            <a:r>
              <a:rPr lang="uk-UA" sz="6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imes New Roman" pitchFamily="18" charset="0"/>
                <a:cs typeface="Times New Roman" pitchFamily="18" charset="0"/>
              </a:rPr>
              <a:t>Управління популяціями мисливських тварин</a:t>
            </a:r>
            <a:endParaRPr lang="ru-RU" sz="6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8572560" cy="5632311"/>
          </a:xfrm>
          <a:prstGeom prst="rect">
            <a:avLst/>
          </a:prstGeom>
        </p:spPr>
        <p:txBody>
          <a:bodyPr wrap="square">
            <a:spAutoFit/>
          </a:bodyPr>
          <a:lstStyle/>
          <a:p>
            <a:pPr algn="just"/>
            <a:r>
              <a:rPr lang="uk-UA" sz="2400" b="1" dirty="0" smtClean="0">
                <a:latin typeface="Times New Roman" pitchFamily="18" charset="0"/>
                <a:cs typeface="Times New Roman" pitchFamily="18" charset="0"/>
              </a:rPr>
              <a:t>Метою </a:t>
            </a:r>
            <a:r>
              <a:rPr lang="uk-UA" sz="2400" dirty="0" smtClean="0">
                <a:latin typeface="Times New Roman" pitchFamily="18" charset="0"/>
                <a:cs typeface="Times New Roman" pitchFamily="18" charset="0"/>
              </a:rPr>
              <a:t>викладання навчальної дисципліни «Управління популяціями мисливських тварин» є надання студентам основних відомостей щодо методологічних та науково-обґрунтованих засад управління популяціями мисливських тварин</a:t>
            </a:r>
            <a:r>
              <a:rPr lang="uk-UA" sz="2400" dirty="0" smtClean="0">
                <a:latin typeface="Times New Roman" pitchFamily="18" charset="0"/>
                <a:cs typeface="Times New Roman" pitchFamily="18" charset="0"/>
              </a:rPr>
              <a:t>.</a:t>
            </a:r>
          </a:p>
          <a:p>
            <a:pPr algn="just"/>
            <a:endParaRPr lang="uk-UA" sz="2400" dirty="0" smtClean="0">
              <a:latin typeface="Times New Roman" pitchFamily="18" charset="0"/>
              <a:cs typeface="Times New Roman" pitchFamily="18" charset="0"/>
            </a:endParaRPr>
          </a:p>
          <a:p>
            <a:pPr algn="just"/>
            <a:endParaRPr lang="ru-RU"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Основними </a:t>
            </a:r>
            <a:r>
              <a:rPr lang="uk-UA" sz="2400" b="1" dirty="0" smtClean="0">
                <a:latin typeface="Times New Roman" pitchFamily="18" charset="0"/>
                <a:cs typeface="Times New Roman" pitchFamily="18" charset="0"/>
              </a:rPr>
              <a:t>завданнями </a:t>
            </a:r>
            <a:r>
              <a:rPr lang="uk-UA" sz="2400" dirty="0" smtClean="0">
                <a:latin typeface="Times New Roman" pitchFamily="18" charset="0"/>
                <a:cs typeface="Times New Roman" pitchFamily="18" charset="0"/>
              </a:rPr>
              <a:t>вивчення дисципліни «Управління популяціями мисливських тварин» є надання студентам комплексу теоретичних та практичних знань щодо природно-ресурсного потенціалу мисливського господарства, принципів, сучасних методів та технологій управління популяціями диких тварин, а також формування вмінь, навичок та професійних </a:t>
            </a:r>
            <a:r>
              <a:rPr lang="uk-UA" sz="2400" dirty="0" err="1" smtClean="0">
                <a:latin typeface="Times New Roman" pitchFamily="18" charset="0"/>
                <a:cs typeface="Times New Roman" pitchFamily="18" charset="0"/>
              </a:rPr>
              <a:t>компетенцій</a:t>
            </a:r>
            <a:r>
              <a:rPr lang="uk-UA" sz="2400" dirty="0" smtClean="0">
                <a:latin typeface="Times New Roman" pitchFamily="18" charset="0"/>
                <a:cs typeface="Times New Roman" pitchFamily="18" charset="0"/>
              </a:rPr>
              <a:t> щодо визначення методів впливу на мисливських тварин та розробки технології управління їх популяції.</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74345"/>
            <a:ext cx="8643998" cy="6001643"/>
          </a:xfrm>
          <a:prstGeom prst="rect">
            <a:avLst/>
          </a:prstGeom>
        </p:spPr>
        <p:txBody>
          <a:bodyPr wrap="square">
            <a:spAutoFit/>
          </a:bodyPr>
          <a:lstStyle/>
          <a:p>
            <a:pPr algn="just"/>
            <a:r>
              <a:rPr lang="uk-UA" sz="2400" u="sng" dirty="0" smtClean="0">
                <a:latin typeface="Times New Roman" pitchFamily="18" charset="0"/>
                <a:cs typeface="Times New Roman" pitchFamily="18" charset="0"/>
              </a:rPr>
              <a:t>Згідно з вимогами освітньо-професійної програми студенти повинні досягти таких результатів навчання (</a:t>
            </a:r>
            <a:r>
              <a:rPr lang="uk-UA" sz="2400" u="sng" dirty="0" err="1" smtClean="0">
                <a:latin typeface="Times New Roman" pitchFamily="18" charset="0"/>
                <a:cs typeface="Times New Roman" pitchFamily="18" charset="0"/>
              </a:rPr>
              <a:t>компетентностей</a:t>
            </a:r>
            <a:r>
              <a:rPr lang="uk-UA" sz="2400" u="sng" dirty="0" smtClean="0">
                <a:latin typeface="Times New Roman" pitchFamily="18" charset="0"/>
                <a:cs typeface="Times New Roman" pitchFamily="18" charset="0"/>
              </a:rPr>
              <a:t>), які характеризуються: </a:t>
            </a:r>
            <a:endParaRPr lang="uk-UA" sz="2400" u="sng" dirty="0" smtClean="0">
              <a:latin typeface="Times New Roman" pitchFamily="18" charset="0"/>
              <a:cs typeface="Times New Roman" pitchFamily="18" charset="0"/>
            </a:endParaRPr>
          </a:p>
          <a:p>
            <a:pPr algn="just">
              <a:buFont typeface="Wingdings" pitchFamily="2" charset="2"/>
              <a:buChar char="§"/>
            </a:pPr>
            <a:r>
              <a:rPr lang="uk-UA" sz="2400" dirty="0" smtClean="0">
                <a:latin typeface="Times New Roman" pitchFamily="18" charset="0"/>
                <a:cs typeface="Times New Roman" pitchFamily="18" charset="0"/>
              </a:rPr>
              <a:t>здатністю </a:t>
            </a:r>
            <a:r>
              <a:rPr lang="uk-UA" sz="2400" dirty="0" smtClean="0">
                <a:latin typeface="Times New Roman" pitchFamily="18" charset="0"/>
                <a:cs typeface="Times New Roman" pitchFamily="18" charset="0"/>
              </a:rPr>
              <a:t>до самовдосконалення (здатністю </a:t>
            </a:r>
            <a:r>
              <a:rPr lang="uk-UA" sz="2400" dirty="0" smtClean="0">
                <a:latin typeface="Times New Roman" pitchFamily="18" charset="0"/>
                <a:cs typeface="Times New Roman" pitchFamily="18" charset="0"/>
              </a:rPr>
              <a:t>учитися);</a:t>
            </a:r>
          </a:p>
          <a:p>
            <a:pPr algn="just">
              <a:buFont typeface="Wingdings" pitchFamily="2" charset="2"/>
              <a:buChar char="§"/>
            </a:pPr>
            <a:r>
              <a:rPr lang="uk-UA"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здатністю до критики й самокритики, наполегливістю у досягненні мети, креативністю, здатністю до системного </a:t>
            </a:r>
            <a:r>
              <a:rPr lang="uk-UA" sz="2400" dirty="0" smtClean="0">
                <a:latin typeface="Times New Roman" pitchFamily="18" charset="0"/>
                <a:cs typeface="Times New Roman" pitchFamily="18" charset="0"/>
              </a:rPr>
              <a:t>мислення; </a:t>
            </a:r>
          </a:p>
          <a:p>
            <a:pPr algn="just">
              <a:buFont typeface="Wingdings" pitchFamily="2" charset="2"/>
              <a:buChar char="§"/>
            </a:pPr>
            <a:r>
              <a:rPr lang="uk-UA" sz="2400" dirty="0" smtClean="0">
                <a:latin typeface="Times New Roman" pitchFamily="18" charset="0"/>
                <a:cs typeface="Times New Roman" pitchFamily="18" charset="0"/>
              </a:rPr>
              <a:t>здатністю </a:t>
            </a:r>
            <a:r>
              <a:rPr lang="uk-UA" sz="2400" dirty="0" smtClean="0">
                <a:latin typeface="Times New Roman" pitchFamily="18" charset="0"/>
                <a:cs typeface="Times New Roman" pitchFamily="18" charset="0"/>
              </a:rPr>
              <a:t>використовувати фундаментальні знання про принципи структурної та функціональної організації біогеоценозів і механізми підтримання гомеостазу у професійній діяльності; </a:t>
            </a:r>
            <a:endParaRPr lang="uk-UA" sz="2400" dirty="0" smtClean="0">
              <a:latin typeface="Times New Roman" pitchFamily="18" charset="0"/>
              <a:cs typeface="Times New Roman" pitchFamily="18" charset="0"/>
            </a:endParaRPr>
          </a:p>
          <a:p>
            <a:pPr algn="just">
              <a:buFont typeface="Wingdings" pitchFamily="2" charset="2"/>
              <a:buChar char="§"/>
            </a:pPr>
            <a:r>
              <a:rPr lang="uk-UA" sz="2400" dirty="0" smtClean="0">
                <a:latin typeface="Times New Roman" pitchFamily="18" charset="0"/>
                <a:cs typeface="Times New Roman" pitchFamily="18" charset="0"/>
              </a:rPr>
              <a:t>здатністю </a:t>
            </a:r>
            <a:r>
              <a:rPr lang="uk-UA" sz="2400" dirty="0" smtClean="0">
                <a:latin typeface="Times New Roman" pitchFamily="18" charset="0"/>
                <a:cs typeface="Times New Roman" pitchFamily="18" charset="0"/>
              </a:rPr>
              <a:t>планувати, організовувати та здійснювати моніторинг та оцінку стану природних комплексів та </a:t>
            </a:r>
            <a:r>
              <a:rPr lang="uk-UA" sz="2400" dirty="0" smtClean="0">
                <a:latin typeface="Times New Roman" pitchFamily="18" charset="0"/>
                <a:cs typeface="Times New Roman" pitchFamily="18" charset="0"/>
              </a:rPr>
              <a:t>популяцій;</a:t>
            </a:r>
            <a:r>
              <a:rPr lang="ru-RU"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здатністю </a:t>
            </a:r>
            <a:r>
              <a:rPr lang="uk-UA" sz="2400" dirty="0" smtClean="0">
                <a:latin typeface="Times New Roman" pitchFamily="18" charset="0"/>
                <a:cs typeface="Times New Roman" pitchFamily="18" charset="0"/>
              </a:rPr>
              <a:t>використовувати профільні знання планування, організації та виконання заходів щодо управління популяціями диких тварин.</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14290"/>
            <a:ext cx="8286808" cy="6001643"/>
          </a:xfrm>
          <a:prstGeom prst="rect">
            <a:avLst/>
          </a:prstGeom>
        </p:spPr>
        <p:txBody>
          <a:bodyPr wrap="square">
            <a:spAutoFit/>
          </a:bodyPr>
          <a:lstStyle/>
          <a:p>
            <a:r>
              <a:rPr lang="uk-UA" sz="2400" dirty="0" smtClean="0">
                <a:latin typeface="Times New Roman" pitchFamily="18" charset="0"/>
                <a:cs typeface="Times New Roman" pitchFamily="18" charset="0"/>
              </a:rPr>
              <a:t>У результаті вивчення дисципліни студенти повинні: </a:t>
            </a:r>
            <a:endParaRPr lang="uk-UA" sz="2400" dirty="0" smtClean="0">
              <a:latin typeface="Times New Roman" pitchFamily="18" charset="0"/>
              <a:cs typeface="Times New Roman" pitchFamily="18" charset="0"/>
            </a:endParaRPr>
          </a:p>
          <a:p>
            <a:endParaRPr lang="uk-UA" sz="2400" i="1" dirty="0" smtClean="0">
              <a:latin typeface="Times New Roman" pitchFamily="18" charset="0"/>
              <a:cs typeface="Times New Roman" pitchFamily="18" charset="0"/>
            </a:endParaRPr>
          </a:p>
          <a:p>
            <a:r>
              <a:rPr lang="uk-UA" sz="2400" b="1" i="1" dirty="0" smtClean="0">
                <a:latin typeface="Times New Roman" pitchFamily="18" charset="0"/>
                <a:cs typeface="Times New Roman" pitchFamily="18" charset="0"/>
              </a:rPr>
              <a:t>Знати:</a:t>
            </a:r>
          </a:p>
          <a:p>
            <a:r>
              <a:rPr lang="uk-UA" sz="2400" i="1"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особливості популяції мисливських тварин, як складових біогеоценозів, біологічні основи управління популяціями; </a:t>
            </a:r>
            <a:r>
              <a:rPr lang="uk-UA" sz="2400" b="1" i="1" dirty="0" smtClean="0">
                <a:latin typeface="Times New Roman" pitchFamily="18" charset="0"/>
                <a:cs typeface="Times New Roman" pitchFamily="18" charset="0"/>
              </a:rPr>
              <a:t>мати уявлення </a:t>
            </a:r>
            <a:r>
              <a:rPr lang="uk-UA" sz="2400" dirty="0" smtClean="0">
                <a:latin typeface="Times New Roman" pitchFamily="18" charset="0"/>
                <a:cs typeface="Times New Roman" pitchFamily="18" charset="0"/>
              </a:rPr>
              <a:t>щодо сучасних методів та технологій управління популяціями як біологічними системами; </a:t>
            </a:r>
            <a:endParaRPr lang="uk-UA" sz="2400" dirty="0" smtClean="0">
              <a:latin typeface="Times New Roman" pitchFamily="18" charset="0"/>
              <a:cs typeface="Times New Roman" pitchFamily="18" charset="0"/>
            </a:endParaRPr>
          </a:p>
          <a:p>
            <a:endParaRPr lang="uk-UA" sz="2400" i="1" dirty="0" smtClean="0">
              <a:latin typeface="Times New Roman" pitchFamily="18" charset="0"/>
              <a:cs typeface="Times New Roman" pitchFamily="18" charset="0"/>
            </a:endParaRPr>
          </a:p>
          <a:p>
            <a:r>
              <a:rPr lang="uk-UA" sz="2400" b="1" i="1" dirty="0" smtClean="0">
                <a:latin typeface="Times New Roman" pitchFamily="18" charset="0"/>
                <a:cs typeface="Times New Roman" pitchFamily="18" charset="0"/>
              </a:rPr>
              <a:t>Вміти: </a:t>
            </a:r>
          </a:p>
          <a:p>
            <a:r>
              <a:rPr lang="uk-UA" sz="2400" b="1" i="1"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визначати фактори антропогенного та природного впливу на популяції мисливських тварин та ступінь їх впливу на тварин та екосистеми з різним ступенем порушень; </a:t>
            </a:r>
            <a:endParaRPr lang="uk-UA" sz="2400" dirty="0" smtClean="0">
              <a:latin typeface="Times New Roman" pitchFamily="18" charset="0"/>
              <a:cs typeface="Times New Roman" pitchFamily="18" charset="0"/>
            </a:endParaRPr>
          </a:p>
          <a:p>
            <a:r>
              <a:rPr lang="uk-UA" sz="2400" b="1" i="1" dirty="0" smtClean="0">
                <a:latin typeface="Times New Roman" pitchFamily="18" charset="0"/>
                <a:cs typeface="Times New Roman" pitchFamily="18" charset="0"/>
              </a:rPr>
              <a:t>мати </a:t>
            </a:r>
            <a:r>
              <a:rPr lang="uk-UA" sz="2400" b="1" i="1" dirty="0" smtClean="0">
                <a:latin typeface="Times New Roman" pitchFamily="18" charset="0"/>
                <a:cs typeface="Times New Roman" pitchFamily="18" charset="0"/>
              </a:rPr>
              <a:t>навички </a:t>
            </a:r>
            <a:r>
              <a:rPr lang="uk-UA" sz="2400" dirty="0" smtClean="0">
                <a:latin typeface="Times New Roman" pitchFamily="18" charset="0"/>
                <a:cs typeface="Times New Roman" pitchFamily="18" charset="0"/>
              </a:rPr>
              <a:t>застосовувати методи та технології впливу на популяції мисливських тварин у різних природних умовах; розробляти технології управління популяціями мисливських тварин в господарствах інтенсивного та екстенсивного типів.</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643998" cy="6370975"/>
          </a:xfrm>
          <a:prstGeom prst="rect">
            <a:avLst/>
          </a:prstGeom>
        </p:spPr>
        <p:txBody>
          <a:bodyPr wrap="square">
            <a:spAutoFit/>
          </a:bodyPr>
          <a:lstStyle/>
          <a:p>
            <a:pPr algn="just"/>
            <a:r>
              <a:rPr lang="uk-UA" sz="2400" b="1" dirty="0" smtClean="0">
                <a:latin typeface="Times New Roman" pitchFamily="18" charset="0"/>
                <a:cs typeface="Times New Roman" pitchFamily="18" charset="0"/>
              </a:rPr>
              <a:t>Міждисциплінарні зв’язки. </a:t>
            </a:r>
            <a:r>
              <a:rPr lang="uk-UA" sz="2400" dirty="0" smtClean="0">
                <a:latin typeface="Times New Roman" pitchFamily="18" charset="0"/>
                <a:cs typeface="Times New Roman" pitchFamily="18" charset="0"/>
              </a:rPr>
              <a:t>У системі підготовки висококваліфікованих фахівців спеціальності «Мисливське господарство» навчальна дисципліна</a:t>
            </a:r>
            <a:endParaRPr lang="ru-RU"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«Управління популяціями мисливських тварин» є складовою нормативної частини навчального плану циклу дисциплін професійної та практичної підготовки. Для повноцінного засвоєння навчального матеріалу з управління популяціями диких тварин необхідно мати знання щодо особливостей біології мисливських тварин, методів обліку їх чисельності, оцінки якості мисливських угідь, впливу екологічних факторів на популяції тварин, тому базовими для вивчення дисципліни «Управління популяціями мисливських тварин» є «Лісова зоологія», «Біологія мисливських тварин», «Загальна екологія», «Методи обліку мисливських тварин», «Лісова таксація», «Типологія мисливських угідь». Таким чином програма курсу тісно пов’язана з дисциплінами циклів природничо-наукової та професійно-практичної підготовки.</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244775" cy="60016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58775" algn="ctr" defTabSz="914400" rtl="0" eaLnBrk="1" fontAlgn="base" latinLnBrk="0" hangingPunct="1">
              <a:lnSpc>
                <a:spcPct val="100000"/>
              </a:lnSpc>
              <a:spcBef>
                <a:spcPct val="0"/>
              </a:spcBef>
              <a:spcAft>
                <a:spcPct val="0"/>
              </a:spcAft>
              <a:buClrTx/>
              <a:buSzTx/>
              <a:tabLst>
                <a:tab pos="2159000" algn="l"/>
              </a:tabLst>
            </a:pPr>
            <a:r>
              <a:rPr kumimoji="0" lang="uk-UA"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Програма навчальної дисципліни</a:t>
            </a:r>
          </a:p>
          <a:p>
            <a:pPr marL="0" marR="0" lvl="0" indent="358775" algn="ctr" defTabSz="914400" rtl="0" eaLnBrk="1" fontAlgn="base" latinLnBrk="0" hangingPunct="1">
              <a:lnSpc>
                <a:spcPct val="100000"/>
              </a:lnSpc>
              <a:spcBef>
                <a:spcPct val="0"/>
              </a:spcBef>
              <a:spcAft>
                <a:spcPct val="0"/>
              </a:spcAft>
              <a:buClrTx/>
              <a:buSzTx/>
              <a:tabLst>
                <a:tab pos="2159000" algn="l"/>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Розділ 1. Поняття про популяцію та </a:t>
            </a:r>
            <a:r>
              <a:rPr kumimoji="0" lang="uk-UA" sz="2400" b="1"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демекологію</a:t>
            </a:r>
            <a:r>
              <a:rPr kumimoji="0" lang="uk-UA"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тварин </a:t>
            </a: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1. Поняття про популяцію та рівні організації живого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2. Структура популяцій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3. Динаміка популяцій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4. Типи зв’язків між організмами</a:t>
            </a: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Розділ 2. Управління популяціями мисливських тварин </a:t>
            </a: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5. Експлуатація промислових популяцій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6. Шляхи оптимізації управління ресурсами великих ссавців </a:t>
            </a: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Україні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7. Охорона популяцій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8. Моніторинг популяцій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Тема 9. Управління популяціями копитних тварин у мисливському </a:t>
            </a:r>
          </a:p>
          <a:p>
            <a:pPr marL="0" marR="0" lvl="0" indent="358775" algn="just" defTabSz="914400" rtl="0" eaLnBrk="0" fontAlgn="base" latinLnBrk="0" hangingPunct="0">
              <a:lnSpc>
                <a:spcPct val="100000"/>
              </a:lnSpc>
              <a:spcBef>
                <a:spcPct val="0"/>
              </a:spcBef>
              <a:spcAft>
                <a:spcPct val="0"/>
              </a:spcAft>
              <a:buClrTx/>
              <a:buSzTx/>
              <a:buFontTx/>
              <a:buNone/>
              <a:tabLst>
                <a:tab pos="2159000" algn="l"/>
              </a:tabLst>
            </a:pP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господарстві</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479</Words>
  <PresentationFormat>Экран (4:3)</PresentationFormat>
  <Paragraphs>36</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Слайд 1</vt:lpstr>
      <vt:lpstr>Слайд 2</vt:lpstr>
      <vt:lpstr>Слайд 3</vt:lpstr>
      <vt:lpstr>Слайд 4</vt:lpstr>
      <vt:lpstr>Слайд 5</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2</cp:revision>
  <dcterms:modified xsi:type="dcterms:W3CDTF">2024-01-22T13:05:31Z</dcterms:modified>
</cp:coreProperties>
</file>