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288" r:id="rId17"/>
    <p:sldId id="291" r:id="rId18"/>
    <p:sldId id="293" r:id="rId19"/>
    <p:sldId id="320" r:id="rId20"/>
    <p:sldId id="321" r:id="rId21"/>
    <p:sldId id="322" r:id="rId22"/>
    <p:sldId id="323" r:id="rId23"/>
    <p:sldId id="324" r:id="rId24"/>
    <p:sldId id="325" r:id="rId25"/>
    <p:sldId id="326" r:id="rId2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7" d="100"/>
          <a:sy n="57" d="100"/>
        </p:scale>
        <p:origin x="180" y="84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4A55A-AC4E-4C3D-B10A-1A3606044565}" type="datetimeFigureOut">
              <a:rPr lang="ru-RU" smtClean="0"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03A2-3AD8-46BF-8EEB-8965A35DC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03A2-3AD8-46BF-8EEB-8965A35DC3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6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6C989-3149-4748-838D-04E89654922A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6913-4C70-48AA-8F9F-B7E7D9B82E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2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jp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7.jp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9195" y="0"/>
            <a:ext cx="5653405" cy="10287000"/>
          </a:xfrm>
          <a:custGeom>
            <a:avLst/>
            <a:gdLst/>
            <a:ahLst/>
            <a:cxnLst/>
            <a:rect l="l" t="t" r="r" b="b"/>
            <a:pathLst>
              <a:path w="5653405" h="10287000">
                <a:moveTo>
                  <a:pt x="5653245" y="10286999"/>
                </a:moveTo>
                <a:lnTo>
                  <a:pt x="1996128" y="10286999"/>
                </a:lnTo>
                <a:lnTo>
                  <a:pt x="1986574" y="10277074"/>
                </a:lnTo>
                <a:lnTo>
                  <a:pt x="1948662" y="10237081"/>
                </a:lnTo>
                <a:lnTo>
                  <a:pt x="1911055" y="10196798"/>
                </a:lnTo>
                <a:lnTo>
                  <a:pt x="1873754" y="10156227"/>
                </a:lnTo>
                <a:lnTo>
                  <a:pt x="1836761" y="10115370"/>
                </a:lnTo>
                <a:lnTo>
                  <a:pt x="1800079" y="10074228"/>
                </a:lnTo>
                <a:lnTo>
                  <a:pt x="1763709" y="10032804"/>
                </a:lnTo>
                <a:lnTo>
                  <a:pt x="1727653" y="9991100"/>
                </a:lnTo>
                <a:lnTo>
                  <a:pt x="1691912" y="9949116"/>
                </a:lnTo>
                <a:lnTo>
                  <a:pt x="1656489" y="9906856"/>
                </a:lnTo>
                <a:lnTo>
                  <a:pt x="1621386" y="9864320"/>
                </a:lnTo>
                <a:lnTo>
                  <a:pt x="1586603" y="9821511"/>
                </a:lnTo>
                <a:lnTo>
                  <a:pt x="1552144" y="9778431"/>
                </a:lnTo>
                <a:lnTo>
                  <a:pt x="1518010" y="9735081"/>
                </a:lnTo>
                <a:lnTo>
                  <a:pt x="1484203" y="9691463"/>
                </a:lnTo>
                <a:lnTo>
                  <a:pt x="1450725" y="9647580"/>
                </a:lnTo>
                <a:lnTo>
                  <a:pt x="1417577" y="9603432"/>
                </a:lnTo>
                <a:lnTo>
                  <a:pt x="1384761" y="9559023"/>
                </a:lnTo>
                <a:lnTo>
                  <a:pt x="1352280" y="9514353"/>
                </a:lnTo>
                <a:lnTo>
                  <a:pt x="1320134" y="9469424"/>
                </a:lnTo>
                <a:lnTo>
                  <a:pt x="1288327" y="9424239"/>
                </a:lnTo>
                <a:lnTo>
                  <a:pt x="1256859" y="9378799"/>
                </a:lnTo>
                <a:lnTo>
                  <a:pt x="1225733" y="9333106"/>
                </a:lnTo>
                <a:lnTo>
                  <a:pt x="1194951" y="9287162"/>
                </a:lnTo>
                <a:lnTo>
                  <a:pt x="1164513" y="9240968"/>
                </a:lnTo>
                <a:lnTo>
                  <a:pt x="1134423" y="9194528"/>
                </a:lnTo>
                <a:lnTo>
                  <a:pt x="1104682" y="9147841"/>
                </a:lnTo>
                <a:lnTo>
                  <a:pt x="1075292" y="9100911"/>
                </a:lnTo>
                <a:lnTo>
                  <a:pt x="1046255" y="9053739"/>
                </a:lnTo>
                <a:lnTo>
                  <a:pt x="1017572" y="9006328"/>
                </a:lnTo>
                <a:lnTo>
                  <a:pt x="989245" y="8958677"/>
                </a:lnTo>
                <a:lnTo>
                  <a:pt x="961277" y="8910791"/>
                </a:lnTo>
                <a:lnTo>
                  <a:pt x="933668" y="8862670"/>
                </a:lnTo>
                <a:lnTo>
                  <a:pt x="906422" y="8814317"/>
                </a:lnTo>
                <a:lnTo>
                  <a:pt x="879539" y="8765732"/>
                </a:lnTo>
                <a:lnTo>
                  <a:pt x="853023" y="8716919"/>
                </a:lnTo>
                <a:lnTo>
                  <a:pt x="826873" y="8667879"/>
                </a:lnTo>
                <a:lnTo>
                  <a:pt x="801093" y="8618613"/>
                </a:lnTo>
                <a:lnTo>
                  <a:pt x="775684" y="8569124"/>
                </a:lnTo>
                <a:lnTo>
                  <a:pt x="750648" y="8519413"/>
                </a:lnTo>
                <a:lnTo>
                  <a:pt x="725987" y="8469483"/>
                </a:lnTo>
                <a:lnTo>
                  <a:pt x="701703" y="8419335"/>
                </a:lnTo>
                <a:lnTo>
                  <a:pt x="677797" y="8368971"/>
                </a:lnTo>
                <a:lnTo>
                  <a:pt x="654271" y="8318392"/>
                </a:lnTo>
                <a:lnTo>
                  <a:pt x="631128" y="8267602"/>
                </a:lnTo>
                <a:lnTo>
                  <a:pt x="608369" y="8216601"/>
                </a:lnTo>
                <a:lnTo>
                  <a:pt x="585996" y="8165391"/>
                </a:lnTo>
                <a:lnTo>
                  <a:pt x="564011" y="8113974"/>
                </a:lnTo>
                <a:lnTo>
                  <a:pt x="542415" y="8062353"/>
                </a:lnTo>
                <a:lnTo>
                  <a:pt x="521211" y="8010528"/>
                </a:lnTo>
                <a:lnTo>
                  <a:pt x="500400" y="7958503"/>
                </a:lnTo>
                <a:lnTo>
                  <a:pt x="479984" y="7906277"/>
                </a:lnTo>
                <a:lnTo>
                  <a:pt x="459965" y="7853855"/>
                </a:lnTo>
                <a:lnTo>
                  <a:pt x="440346" y="7801236"/>
                </a:lnTo>
                <a:lnTo>
                  <a:pt x="421127" y="7748424"/>
                </a:lnTo>
                <a:lnTo>
                  <a:pt x="402310" y="7695420"/>
                </a:lnTo>
                <a:lnTo>
                  <a:pt x="383898" y="7642225"/>
                </a:lnTo>
                <a:lnTo>
                  <a:pt x="365892" y="7588843"/>
                </a:lnTo>
                <a:lnTo>
                  <a:pt x="348294" y="7535274"/>
                </a:lnTo>
                <a:lnTo>
                  <a:pt x="331107" y="7481520"/>
                </a:lnTo>
                <a:lnTo>
                  <a:pt x="314331" y="7427583"/>
                </a:lnTo>
                <a:lnTo>
                  <a:pt x="297968" y="7373466"/>
                </a:lnTo>
                <a:lnTo>
                  <a:pt x="282022" y="7319169"/>
                </a:lnTo>
                <a:lnTo>
                  <a:pt x="266492" y="7264696"/>
                </a:lnTo>
                <a:lnTo>
                  <a:pt x="251382" y="7210046"/>
                </a:lnTo>
                <a:lnTo>
                  <a:pt x="236693" y="7155224"/>
                </a:lnTo>
                <a:lnTo>
                  <a:pt x="222426" y="7100229"/>
                </a:lnTo>
                <a:lnTo>
                  <a:pt x="208585" y="7045065"/>
                </a:lnTo>
                <a:lnTo>
                  <a:pt x="195170" y="6989733"/>
                </a:lnTo>
                <a:lnTo>
                  <a:pt x="182183" y="6934235"/>
                </a:lnTo>
                <a:lnTo>
                  <a:pt x="169627" y="6878572"/>
                </a:lnTo>
                <a:lnTo>
                  <a:pt x="157503" y="6822747"/>
                </a:lnTo>
                <a:lnTo>
                  <a:pt x="145812" y="6766761"/>
                </a:lnTo>
                <a:lnTo>
                  <a:pt x="134558" y="6710617"/>
                </a:lnTo>
                <a:lnTo>
                  <a:pt x="123741" y="6654316"/>
                </a:lnTo>
                <a:lnTo>
                  <a:pt x="113364" y="6597859"/>
                </a:lnTo>
                <a:lnTo>
                  <a:pt x="103428" y="6541250"/>
                </a:lnTo>
                <a:lnTo>
                  <a:pt x="93935" y="6484489"/>
                </a:lnTo>
                <a:lnTo>
                  <a:pt x="84888" y="6427578"/>
                </a:lnTo>
                <a:lnTo>
                  <a:pt x="76287" y="6370520"/>
                </a:lnTo>
                <a:lnTo>
                  <a:pt x="68135" y="6313316"/>
                </a:lnTo>
                <a:lnTo>
                  <a:pt x="60434" y="6255968"/>
                </a:lnTo>
                <a:lnTo>
                  <a:pt x="53185" y="6198478"/>
                </a:lnTo>
                <a:lnTo>
                  <a:pt x="46390" y="6140848"/>
                </a:lnTo>
                <a:lnTo>
                  <a:pt x="40052" y="6083079"/>
                </a:lnTo>
                <a:lnTo>
                  <a:pt x="34171" y="6025174"/>
                </a:lnTo>
                <a:lnTo>
                  <a:pt x="28750" y="5967134"/>
                </a:lnTo>
                <a:lnTo>
                  <a:pt x="23791" y="5908961"/>
                </a:lnTo>
                <a:lnTo>
                  <a:pt x="19296" y="5850657"/>
                </a:lnTo>
                <a:lnTo>
                  <a:pt x="15266" y="5792223"/>
                </a:lnTo>
                <a:lnTo>
                  <a:pt x="11703" y="5733663"/>
                </a:lnTo>
                <a:lnTo>
                  <a:pt x="8609" y="5674977"/>
                </a:lnTo>
                <a:lnTo>
                  <a:pt x="5986" y="5616167"/>
                </a:lnTo>
                <a:lnTo>
                  <a:pt x="3836" y="5557235"/>
                </a:lnTo>
                <a:lnTo>
                  <a:pt x="2160" y="5498184"/>
                </a:lnTo>
                <a:lnTo>
                  <a:pt x="961" y="5439014"/>
                </a:lnTo>
                <a:lnTo>
                  <a:pt x="240" y="5379728"/>
                </a:lnTo>
                <a:lnTo>
                  <a:pt x="0" y="5320328"/>
                </a:lnTo>
                <a:lnTo>
                  <a:pt x="240" y="5260928"/>
                </a:lnTo>
                <a:lnTo>
                  <a:pt x="961" y="5201642"/>
                </a:lnTo>
                <a:lnTo>
                  <a:pt x="2160" y="5142472"/>
                </a:lnTo>
                <a:lnTo>
                  <a:pt x="3836" y="5083420"/>
                </a:lnTo>
                <a:lnTo>
                  <a:pt x="5986" y="5024489"/>
                </a:lnTo>
                <a:lnTo>
                  <a:pt x="8609" y="4965679"/>
                </a:lnTo>
                <a:lnTo>
                  <a:pt x="11703" y="4906993"/>
                </a:lnTo>
                <a:lnTo>
                  <a:pt x="15266" y="4848432"/>
                </a:lnTo>
                <a:lnTo>
                  <a:pt x="19296" y="4789999"/>
                </a:lnTo>
                <a:lnTo>
                  <a:pt x="23791" y="4731695"/>
                </a:lnTo>
                <a:lnTo>
                  <a:pt x="28750" y="4673522"/>
                </a:lnTo>
                <a:lnTo>
                  <a:pt x="34171" y="4615482"/>
                </a:lnTo>
                <a:lnTo>
                  <a:pt x="40052" y="4557577"/>
                </a:lnTo>
                <a:lnTo>
                  <a:pt x="46390" y="4499808"/>
                </a:lnTo>
                <a:lnTo>
                  <a:pt x="53185" y="4442178"/>
                </a:lnTo>
                <a:lnTo>
                  <a:pt x="60434" y="4384688"/>
                </a:lnTo>
                <a:lnTo>
                  <a:pt x="68135" y="4327340"/>
                </a:lnTo>
                <a:lnTo>
                  <a:pt x="76287" y="4270136"/>
                </a:lnTo>
                <a:lnTo>
                  <a:pt x="84888" y="4213078"/>
                </a:lnTo>
                <a:lnTo>
                  <a:pt x="93935" y="4156167"/>
                </a:lnTo>
                <a:lnTo>
                  <a:pt x="103428" y="4099406"/>
                </a:lnTo>
                <a:lnTo>
                  <a:pt x="113364" y="4042797"/>
                </a:lnTo>
                <a:lnTo>
                  <a:pt x="123741" y="3986340"/>
                </a:lnTo>
                <a:lnTo>
                  <a:pt x="134558" y="3930039"/>
                </a:lnTo>
                <a:lnTo>
                  <a:pt x="145812" y="3873894"/>
                </a:lnTo>
                <a:lnTo>
                  <a:pt x="157503" y="3817909"/>
                </a:lnTo>
                <a:lnTo>
                  <a:pt x="169627" y="3762084"/>
                </a:lnTo>
                <a:lnTo>
                  <a:pt x="182183" y="3706421"/>
                </a:lnTo>
                <a:lnTo>
                  <a:pt x="195170" y="3650923"/>
                </a:lnTo>
                <a:lnTo>
                  <a:pt x="208585" y="3595591"/>
                </a:lnTo>
                <a:lnTo>
                  <a:pt x="222426" y="3540427"/>
                </a:lnTo>
                <a:lnTo>
                  <a:pt x="236693" y="3485432"/>
                </a:lnTo>
                <a:lnTo>
                  <a:pt x="251382" y="3430610"/>
                </a:lnTo>
                <a:lnTo>
                  <a:pt x="266492" y="3375960"/>
                </a:lnTo>
                <a:lnTo>
                  <a:pt x="282022" y="3321487"/>
                </a:lnTo>
                <a:lnTo>
                  <a:pt x="297968" y="3267190"/>
                </a:lnTo>
                <a:lnTo>
                  <a:pt x="314331" y="3213073"/>
                </a:lnTo>
                <a:lnTo>
                  <a:pt x="331107" y="3159136"/>
                </a:lnTo>
                <a:lnTo>
                  <a:pt x="348294" y="3105382"/>
                </a:lnTo>
                <a:lnTo>
                  <a:pt x="365892" y="3051813"/>
                </a:lnTo>
                <a:lnTo>
                  <a:pt x="383898" y="2998430"/>
                </a:lnTo>
                <a:lnTo>
                  <a:pt x="402310" y="2945236"/>
                </a:lnTo>
                <a:lnTo>
                  <a:pt x="421127" y="2892232"/>
                </a:lnTo>
                <a:lnTo>
                  <a:pt x="440346" y="2839420"/>
                </a:lnTo>
                <a:lnTo>
                  <a:pt x="459965" y="2786801"/>
                </a:lnTo>
                <a:lnTo>
                  <a:pt x="479984" y="2734379"/>
                </a:lnTo>
                <a:lnTo>
                  <a:pt x="500400" y="2682153"/>
                </a:lnTo>
                <a:lnTo>
                  <a:pt x="521211" y="2630128"/>
                </a:lnTo>
                <a:lnTo>
                  <a:pt x="542415" y="2578303"/>
                </a:lnTo>
                <a:lnTo>
                  <a:pt x="564011" y="2526682"/>
                </a:lnTo>
                <a:lnTo>
                  <a:pt x="585996" y="2475265"/>
                </a:lnTo>
                <a:lnTo>
                  <a:pt x="608369" y="2424055"/>
                </a:lnTo>
                <a:lnTo>
                  <a:pt x="631128" y="2373054"/>
                </a:lnTo>
                <a:lnTo>
                  <a:pt x="654271" y="2322264"/>
                </a:lnTo>
                <a:lnTo>
                  <a:pt x="677797" y="2271685"/>
                </a:lnTo>
                <a:lnTo>
                  <a:pt x="701703" y="2221321"/>
                </a:lnTo>
                <a:lnTo>
                  <a:pt x="725987" y="2171173"/>
                </a:lnTo>
                <a:lnTo>
                  <a:pt x="750648" y="2121243"/>
                </a:lnTo>
                <a:lnTo>
                  <a:pt x="775684" y="2071532"/>
                </a:lnTo>
                <a:lnTo>
                  <a:pt x="801093" y="2022043"/>
                </a:lnTo>
                <a:lnTo>
                  <a:pt x="826873" y="1972777"/>
                </a:lnTo>
                <a:lnTo>
                  <a:pt x="853023" y="1923737"/>
                </a:lnTo>
                <a:lnTo>
                  <a:pt x="879539" y="1874924"/>
                </a:lnTo>
                <a:lnTo>
                  <a:pt x="906422" y="1826339"/>
                </a:lnTo>
                <a:lnTo>
                  <a:pt x="933668" y="1777986"/>
                </a:lnTo>
                <a:lnTo>
                  <a:pt x="961277" y="1729865"/>
                </a:lnTo>
                <a:lnTo>
                  <a:pt x="989245" y="1681979"/>
                </a:lnTo>
                <a:lnTo>
                  <a:pt x="1017572" y="1634328"/>
                </a:lnTo>
                <a:lnTo>
                  <a:pt x="1046255" y="1586916"/>
                </a:lnTo>
                <a:lnTo>
                  <a:pt x="1075292" y="1539745"/>
                </a:lnTo>
                <a:lnTo>
                  <a:pt x="1104682" y="1492815"/>
                </a:lnTo>
                <a:lnTo>
                  <a:pt x="1134423" y="1446128"/>
                </a:lnTo>
                <a:lnTo>
                  <a:pt x="1164513" y="1399688"/>
                </a:lnTo>
                <a:lnTo>
                  <a:pt x="1194951" y="1353494"/>
                </a:lnTo>
                <a:lnTo>
                  <a:pt x="1225733" y="1307550"/>
                </a:lnTo>
                <a:lnTo>
                  <a:pt x="1256859" y="1261857"/>
                </a:lnTo>
                <a:lnTo>
                  <a:pt x="1288327" y="1216417"/>
                </a:lnTo>
                <a:lnTo>
                  <a:pt x="1320134" y="1171232"/>
                </a:lnTo>
                <a:lnTo>
                  <a:pt x="1352280" y="1126303"/>
                </a:lnTo>
                <a:lnTo>
                  <a:pt x="1384761" y="1081633"/>
                </a:lnTo>
                <a:lnTo>
                  <a:pt x="1417577" y="1037224"/>
                </a:lnTo>
                <a:lnTo>
                  <a:pt x="1450725" y="993076"/>
                </a:lnTo>
                <a:lnTo>
                  <a:pt x="1484203" y="949193"/>
                </a:lnTo>
                <a:lnTo>
                  <a:pt x="1518010" y="905575"/>
                </a:lnTo>
                <a:lnTo>
                  <a:pt x="1552144" y="862225"/>
                </a:lnTo>
                <a:lnTo>
                  <a:pt x="1586603" y="819145"/>
                </a:lnTo>
                <a:lnTo>
                  <a:pt x="1621386" y="776336"/>
                </a:lnTo>
                <a:lnTo>
                  <a:pt x="1656489" y="733800"/>
                </a:lnTo>
                <a:lnTo>
                  <a:pt x="1691912" y="691540"/>
                </a:lnTo>
                <a:lnTo>
                  <a:pt x="1727653" y="649556"/>
                </a:lnTo>
                <a:lnTo>
                  <a:pt x="1763709" y="607852"/>
                </a:lnTo>
                <a:lnTo>
                  <a:pt x="1800079" y="566428"/>
                </a:lnTo>
                <a:lnTo>
                  <a:pt x="1836761" y="525286"/>
                </a:lnTo>
                <a:lnTo>
                  <a:pt x="1873754" y="484429"/>
                </a:lnTo>
                <a:lnTo>
                  <a:pt x="1911055" y="443858"/>
                </a:lnTo>
                <a:lnTo>
                  <a:pt x="1948662" y="403575"/>
                </a:lnTo>
                <a:lnTo>
                  <a:pt x="1986574" y="363582"/>
                </a:lnTo>
                <a:lnTo>
                  <a:pt x="2024789" y="323881"/>
                </a:lnTo>
                <a:lnTo>
                  <a:pt x="2063305" y="284473"/>
                </a:lnTo>
                <a:lnTo>
                  <a:pt x="2102120" y="245361"/>
                </a:lnTo>
                <a:lnTo>
                  <a:pt x="2141232" y="206546"/>
                </a:lnTo>
                <a:lnTo>
                  <a:pt x="2180640" y="168030"/>
                </a:lnTo>
                <a:lnTo>
                  <a:pt x="2220341" y="129815"/>
                </a:lnTo>
                <a:lnTo>
                  <a:pt x="2260334" y="91903"/>
                </a:lnTo>
                <a:lnTo>
                  <a:pt x="2300617" y="54296"/>
                </a:lnTo>
                <a:lnTo>
                  <a:pt x="2341188" y="16995"/>
                </a:lnTo>
                <a:lnTo>
                  <a:pt x="2359959" y="0"/>
                </a:lnTo>
                <a:lnTo>
                  <a:pt x="5653245" y="0"/>
                </a:lnTo>
                <a:lnTo>
                  <a:pt x="5653245" y="10286999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42900"/>
            <a:ext cx="10668000" cy="618630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Курс </a:t>
            </a:r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</a:t>
            </a:r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Європейські практики соціального підприємництва: сталість, інклюзія та креативність» </a:t>
            </a:r>
            <a:endParaRPr lang="uk-UA" sz="4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межах проєкту «</a:t>
            </a:r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European practices of social entrepreneurship: sustainability, inclusion and creativity»</a:t>
            </a:r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</a:t>
            </a:r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Erasmus+ за напрямом Програми ім. Жана Моне, </a:t>
            </a:r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номер проєкту 101085348 — </a:t>
            </a:r>
            <a:r>
              <a:rPr lang="en-GB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EUROSECRET — </a:t>
            </a:r>
            <a:r>
              <a:rPr lang="en-GB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ERASMUS-JMO-2022-HEI-TCH-RSCH</a:t>
            </a:r>
            <a:endParaRPr lang="uk-UA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682" y="6612163"/>
            <a:ext cx="1122070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rgbClr val="002060"/>
                </a:solidFill>
              </a:rPr>
              <a:t>Переверзєва Анна Василівна, </a:t>
            </a:r>
          </a:p>
          <a:p>
            <a:pPr algn="just"/>
            <a:endParaRPr lang="uk-UA" sz="3200" dirty="0">
              <a:solidFill>
                <a:srgbClr val="002060"/>
              </a:solidFill>
            </a:endParaRPr>
          </a:p>
          <a:p>
            <a:pPr algn="just"/>
            <a:r>
              <a:rPr lang="uk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д.е.н., професор, професор кафедри міжнародної економіки, природних ресурсів та економіки міжнародного туризму Запорізького національного університету, </a:t>
            </a:r>
          </a:p>
          <a:p>
            <a:pPr algn="just"/>
            <a:r>
              <a:rPr lang="uk-U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проєкту Erasmus+ EUROSECRET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0" y="6743700"/>
            <a:ext cx="3886200" cy="1143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0" y="2171700"/>
            <a:ext cx="4419600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36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1114425" indent="-4286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15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714500" indent="-3429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2400300" indent="-3429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3086100" indent="-3429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F6690-1350-4486-A733-27C78A237AD2}" type="slidenum">
              <a:rPr lang="ru-RU" altLang="ru-RU" sz="21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662238" y="283370"/>
            <a:ext cx="6103145" cy="2590800"/>
          </a:xfrm>
          <a:prstGeom prst="wedgeEllipseCallout">
            <a:avLst>
              <a:gd name="adj1" fmla="val 32823"/>
              <a:gd name="adj2" fmla="val 7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dirty="0"/>
              <a:t>СОЦІАЛЬНЕ ПІДПРИЄМНИЦТВО</a:t>
            </a:r>
            <a:endParaRPr lang="ru-RU" sz="2700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413760" y="3924300"/>
            <a:ext cx="11556207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3000"/>
              <a:t>Перспективна інноваційна форма бізнесу, яка за рахунок розробки та поширення нових методів вирішення соціальних проблем, використання традиційних практик господарювання вдосконалює модель соціально-економічного розвитку та адаптує її до реалій сьогодення.</a:t>
            </a:r>
            <a:endParaRPr lang="ru-RU" altLang="ru-RU" sz="3000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295400" y="6896100"/>
            <a:ext cx="11558588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3000" b="1"/>
              <a:t>Метою соціального підприємництва </a:t>
            </a:r>
            <a:r>
              <a:rPr lang="uk-UA" altLang="ru-RU" sz="3000"/>
              <a:t>є ідентифікація та практичне вирішення соціальної проблеми шляхом використання інноваційних методів або креативних способів адаптації традиційних господарюючих практик до особливостей оточуючого ринкового середовища</a:t>
            </a:r>
            <a:endParaRPr lang="ru-RU" altLang="ru-RU" sz="3000"/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1196638" y="428626"/>
            <a:ext cx="3995738" cy="24006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3000"/>
              <a:t>наявність соціальної проблеми зумовлює потребу розвитку соціального підприємництва </a:t>
            </a:r>
            <a:endParaRPr lang="ru-RU" altLang="ru-RU" sz="3000"/>
          </a:p>
        </p:txBody>
      </p:sp>
      <p:sp>
        <p:nvSpPr>
          <p:cNvPr id="5" name="Стрелка вправо 4"/>
          <p:cNvSpPr/>
          <p:nvPr/>
        </p:nvSpPr>
        <p:spPr>
          <a:xfrm>
            <a:off x="9189245" y="1038226"/>
            <a:ext cx="1683543" cy="1081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0"/>
            <a:ext cx="2667000" cy="12668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90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sz="quarter" idx="4294967295"/>
          </p:nvPr>
        </p:nvSpPr>
        <p:spPr>
          <a:xfrm>
            <a:off x="2362201" y="12700"/>
            <a:ext cx="12344400" cy="1661993"/>
          </a:xfrm>
        </p:spPr>
        <p:txBody>
          <a:bodyPr/>
          <a:lstStyle/>
          <a:p>
            <a:pPr algn="ctr"/>
            <a:r>
              <a:rPr lang="uk-UA" altLang="ru-RU" sz="3600" dirty="0">
                <a:solidFill>
                  <a:srgbClr val="002060"/>
                </a:solidFill>
              </a:rPr>
              <a:t>Особливості «соціального підприємництва» визначаються «принципом терезів», який визначає співвідношення між комерційними та некомерційними </a:t>
            </a:r>
            <a:r>
              <a:rPr lang="uk-UA" altLang="ru-RU" sz="3600" dirty="0"/>
              <a:t>цілями. </a:t>
            </a:r>
            <a:endParaRPr lang="ru-RU" altLang="ru-RU" sz="3600" dirty="0"/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CA0D7D-42B4-48E6-BA53-ACB5EDB55437}" type="slidenum">
              <a:rPr lang="ru-RU" altLang="ru-RU">
                <a:solidFill>
                  <a:srgbClr val="FFFFFF"/>
                </a:solidFill>
              </a:rPr>
              <a:pPr/>
              <a:t>11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248026" y="7436645"/>
            <a:ext cx="116633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700" b="1"/>
              <a:t>«Принцип терезів» у визначенні форми підприємництва</a:t>
            </a:r>
            <a:endParaRPr lang="ru-RU" altLang="ru-RU" sz="2700"/>
          </a:p>
        </p:txBody>
      </p:sp>
      <p:grpSp>
        <p:nvGrpSpPr>
          <p:cNvPr id="14341" name="Группа 28"/>
          <p:cNvGrpSpPr>
            <a:grpSpLocks/>
          </p:cNvGrpSpPr>
          <p:nvPr/>
        </p:nvGrpSpPr>
        <p:grpSpPr bwMode="auto">
          <a:xfrm>
            <a:off x="3248026" y="2019188"/>
            <a:ext cx="11046620" cy="5119801"/>
            <a:chOff x="8" y="-327842"/>
            <a:chExt cx="6090210" cy="2553457"/>
          </a:xfrm>
        </p:grpSpPr>
        <p:grpSp>
          <p:nvGrpSpPr>
            <p:cNvPr id="14343" name="Группа 29"/>
            <p:cNvGrpSpPr>
              <a:grpSpLocks/>
            </p:cNvGrpSpPr>
            <p:nvPr/>
          </p:nvGrpSpPr>
          <p:grpSpPr bwMode="auto">
            <a:xfrm>
              <a:off x="393959" y="-327792"/>
              <a:ext cx="5696259" cy="2527528"/>
              <a:chOff x="2472" y="7138"/>
              <a:chExt cx="7552" cy="4202"/>
            </a:xfrm>
          </p:grpSpPr>
          <p:sp>
            <p:nvSpPr>
              <p:cNvPr id="14355" name="Rectangle 58"/>
              <p:cNvSpPr>
                <a:spLocks noChangeArrowheads="1"/>
              </p:cNvSpPr>
              <p:nvPr/>
            </p:nvSpPr>
            <p:spPr bwMode="auto">
              <a:xfrm>
                <a:off x="7980" y="8400"/>
                <a:ext cx="210" cy="24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100"/>
              </a:p>
            </p:txBody>
          </p:sp>
          <p:sp>
            <p:nvSpPr>
              <p:cNvPr id="14356" name="AutoShape 59"/>
              <p:cNvSpPr>
                <a:spLocks noChangeArrowheads="1"/>
              </p:cNvSpPr>
              <p:nvPr/>
            </p:nvSpPr>
            <p:spPr bwMode="auto">
              <a:xfrm>
                <a:off x="7590" y="10740"/>
                <a:ext cx="990" cy="6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rgbClr val="BFBFB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100"/>
              </a:p>
            </p:txBody>
          </p:sp>
          <p:sp>
            <p:nvSpPr>
              <p:cNvPr id="14357" name="Text Box 61"/>
              <p:cNvSpPr txBox="1">
                <a:spLocks noChangeArrowheads="1"/>
              </p:cNvSpPr>
              <p:nvPr/>
            </p:nvSpPr>
            <p:spPr bwMode="auto">
              <a:xfrm>
                <a:off x="8325" y="8891"/>
                <a:ext cx="1699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21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Комерційні цілі</a:t>
                </a:r>
                <a:endParaRPr lang="ru-RU" altLang="ru-RU" sz="21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8" name="Text Box 64"/>
              <p:cNvSpPr txBox="1">
                <a:spLocks noChangeArrowheads="1"/>
              </p:cNvSpPr>
              <p:nvPr/>
            </p:nvSpPr>
            <p:spPr bwMode="auto">
              <a:xfrm>
                <a:off x="2472" y="7138"/>
                <a:ext cx="2880" cy="7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Соціальне підприємництво</a:t>
                </a:r>
                <a:endParaRPr lang="ru-RU" altLang="ru-RU" sz="2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AutoShape 66"/>
              <p:cNvSpPr>
                <a:spLocks noChangeArrowheads="1"/>
              </p:cNvSpPr>
              <p:nvPr/>
            </p:nvSpPr>
            <p:spPr bwMode="auto">
              <a:xfrm rot="5400000">
                <a:off x="7162" y="8567"/>
                <a:ext cx="381" cy="630"/>
              </a:xfrm>
              <a:prstGeom prst="flowChartDelay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eaLnBrk="1" hangingPunct="1">
                  <a:defRPr/>
                </a:pPr>
                <a:endParaRPr lang="ru-RU" sz="2100">
                  <a:latin typeface="Arial" charset="0"/>
                </a:endParaRPr>
              </a:p>
            </p:txBody>
          </p:sp>
          <p:sp>
            <p:nvSpPr>
              <p:cNvPr id="47" name="AutoShape 67"/>
              <p:cNvSpPr>
                <a:spLocks noChangeArrowheads="1"/>
              </p:cNvSpPr>
              <p:nvPr/>
            </p:nvSpPr>
            <p:spPr bwMode="auto">
              <a:xfrm rot="5400000">
                <a:off x="8749" y="9304"/>
                <a:ext cx="381" cy="630"/>
              </a:xfrm>
              <a:prstGeom prst="flowChartDelay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eaLnBrk="1" hangingPunct="1">
                  <a:defRPr/>
                </a:pPr>
                <a:endParaRPr lang="ru-RU" sz="2100">
                  <a:latin typeface="Arial" charset="0"/>
                </a:endParaRPr>
              </a:p>
            </p:txBody>
          </p:sp>
          <p:cxnSp>
            <p:nvCxnSpPr>
              <p:cNvPr id="14361" name="AutoShape 69"/>
              <p:cNvCxnSpPr>
                <a:cxnSpLocks noChangeShapeType="1"/>
              </p:cNvCxnSpPr>
              <p:nvPr/>
            </p:nvCxnSpPr>
            <p:spPr bwMode="auto">
              <a:xfrm>
                <a:off x="8007" y="9873"/>
                <a:ext cx="5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62" name="AutoShape 60"/>
              <p:cNvCxnSpPr>
                <a:cxnSpLocks noChangeShapeType="1"/>
              </p:cNvCxnSpPr>
              <p:nvPr/>
            </p:nvCxnSpPr>
            <p:spPr bwMode="auto">
              <a:xfrm>
                <a:off x="7650" y="8892"/>
                <a:ext cx="1035" cy="84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63" name="AutoShape 68"/>
              <p:cNvSpPr>
                <a:spLocks noChangeArrowheads="1"/>
              </p:cNvSpPr>
              <p:nvPr/>
            </p:nvSpPr>
            <p:spPr bwMode="auto">
              <a:xfrm rot="12495441" flipV="1">
                <a:off x="8207" y="9814"/>
                <a:ext cx="218" cy="1007"/>
              </a:xfrm>
              <a:prstGeom prst="upArrow">
                <a:avLst>
                  <a:gd name="adj1" fmla="val 29454"/>
                  <a:gd name="adj2" fmla="val 10006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100"/>
              </a:p>
            </p:txBody>
          </p:sp>
          <p:sp>
            <p:nvSpPr>
              <p:cNvPr id="14364" name="Text Box 62"/>
              <p:cNvSpPr txBox="1">
                <a:spLocks noChangeArrowheads="1"/>
              </p:cNvSpPr>
              <p:nvPr/>
            </p:nvSpPr>
            <p:spPr bwMode="auto">
              <a:xfrm>
                <a:off x="6147" y="8151"/>
                <a:ext cx="1818" cy="4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21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Некомерційні цілі</a:t>
                </a:r>
                <a:endParaRPr lang="ru-RU" altLang="ru-RU" sz="21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344" name="Группа 30"/>
            <p:cNvGrpSpPr>
              <a:grpSpLocks/>
            </p:cNvGrpSpPr>
            <p:nvPr/>
          </p:nvGrpSpPr>
          <p:grpSpPr bwMode="auto">
            <a:xfrm>
              <a:off x="8" y="-327842"/>
              <a:ext cx="5917112" cy="2553457"/>
              <a:chOff x="6038" y="7212"/>
              <a:chExt cx="7868" cy="4128"/>
            </a:xfrm>
          </p:grpSpPr>
          <p:sp>
            <p:nvSpPr>
              <p:cNvPr id="14345" name="Rectangle 58"/>
              <p:cNvSpPr>
                <a:spLocks noChangeArrowheads="1"/>
              </p:cNvSpPr>
              <p:nvPr/>
            </p:nvSpPr>
            <p:spPr bwMode="auto">
              <a:xfrm>
                <a:off x="7980" y="8400"/>
                <a:ext cx="210" cy="24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100"/>
              </a:p>
            </p:txBody>
          </p:sp>
          <p:sp>
            <p:nvSpPr>
              <p:cNvPr id="14346" name="AutoShape 59"/>
              <p:cNvSpPr>
                <a:spLocks noChangeArrowheads="1"/>
              </p:cNvSpPr>
              <p:nvPr/>
            </p:nvSpPr>
            <p:spPr bwMode="auto">
              <a:xfrm>
                <a:off x="7590" y="10740"/>
                <a:ext cx="990" cy="6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100"/>
              </a:p>
            </p:txBody>
          </p:sp>
          <p:sp>
            <p:nvSpPr>
              <p:cNvPr id="14347" name="Text Box 62"/>
              <p:cNvSpPr txBox="1">
                <a:spLocks noChangeArrowheads="1"/>
              </p:cNvSpPr>
              <p:nvPr/>
            </p:nvSpPr>
            <p:spPr bwMode="auto">
              <a:xfrm>
                <a:off x="6038" y="9087"/>
                <a:ext cx="1858" cy="4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21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Некомерційні цілі</a:t>
                </a:r>
                <a:endParaRPr lang="ru-RU" altLang="ru-RU" sz="21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48" name="Text Box 64"/>
              <p:cNvSpPr txBox="1">
                <a:spLocks noChangeArrowheads="1"/>
              </p:cNvSpPr>
              <p:nvPr/>
            </p:nvSpPr>
            <p:spPr bwMode="auto">
              <a:xfrm>
                <a:off x="11086" y="7212"/>
                <a:ext cx="2820" cy="67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Традиційне підприємництво</a:t>
                </a:r>
                <a:endParaRPr lang="ru-RU" altLang="ru-RU" sz="21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AutoShape 66"/>
              <p:cNvSpPr>
                <a:spLocks noChangeArrowheads="1"/>
              </p:cNvSpPr>
              <p:nvPr/>
            </p:nvSpPr>
            <p:spPr bwMode="auto">
              <a:xfrm rot="5400000">
                <a:off x="6799" y="9444"/>
                <a:ext cx="382" cy="630"/>
              </a:xfrm>
              <a:prstGeom prst="flowChartDelay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eaLnBrk="1" hangingPunct="1">
                  <a:defRPr/>
                </a:pPr>
                <a:endParaRPr lang="ru-RU" sz="2100">
                  <a:latin typeface="Arial" charset="0"/>
                </a:endParaRPr>
              </a:p>
            </p:txBody>
          </p:sp>
          <p:sp>
            <p:nvSpPr>
              <p:cNvPr id="37" name="AutoShape 67"/>
              <p:cNvSpPr>
                <a:spLocks noChangeArrowheads="1"/>
              </p:cNvSpPr>
              <p:nvPr/>
            </p:nvSpPr>
            <p:spPr bwMode="auto">
              <a:xfrm rot="5400000">
                <a:off x="8779" y="8582"/>
                <a:ext cx="382" cy="630"/>
              </a:xfrm>
              <a:prstGeom prst="flowChartDelay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upright="1"/>
              <a:lstStyle/>
              <a:p>
                <a:pPr eaLnBrk="1" hangingPunct="1">
                  <a:defRPr/>
                </a:pPr>
                <a:endParaRPr lang="ru-RU" sz="2100">
                  <a:latin typeface="Arial" charset="0"/>
                </a:endParaRPr>
              </a:p>
            </p:txBody>
          </p:sp>
          <p:sp>
            <p:nvSpPr>
              <p:cNvPr id="14351" name="AutoShape 68"/>
              <p:cNvSpPr>
                <a:spLocks noChangeArrowheads="1"/>
              </p:cNvSpPr>
              <p:nvPr/>
            </p:nvSpPr>
            <p:spPr bwMode="auto">
              <a:xfrm rot="9141273" flipV="1">
                <a:off x="7762" y="9863"/>
                <a:ext cx="148" cy="1032"/>
              </a:xfrm>
              <a:prstGeom prst="upArrow">
                <a:avLst>
                  <a:gd name="adj1" fmla="val 50000"/>
                  <a:gd name="adj2" fmla="val 21038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100"/>
              </a:p>
            </p:txBody>
          </p:sp>
          <p:cxnSp>
            <p:nvCxnSpPr>
              <p:cNvPr id="14352" name="AutoShape 69"/>
              <p:cNvCxnSpPr>
                <a:cxnSpLocks noChangeShapeType="1"/>
              </p:cNvCxnSpPr>
              <p:nvPr/>
            </p:nvCxnSpPr>
            <p:spPr bwMode="auto">
              <a:xfrm>
                <a:off x="7608" y="9904"/>
                <a:ext cx="55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53" name="Text Box 61"/>
              <p:cNvSpPr txBox="1">
                <a:spLocks noChangeArrowheads="1"/>
              </p:cNvSpPr>
              <p:nvPr/>
            </p:nvSpPr>
            <p:spPr bwMode="auto">
              <a:xfrm>
                <a:off x="8252" y="8169"/>
                <a:ext cx="1674" cy="4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uk-UA" altLang="ru-RU" sz="21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Комерційні цілі</a:t>
                </a:r>
                <a:endParaRPr lang="ru-RU" altLang="ru-RU" sz="21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54" name="AutoShape 60"/>
              <p:cNvCxnSpPr>
                <a:cxnSpLocks noChangeShapeType="1"/>
              </p:cNvCxnSpPr>
              <p:nvPr/>
            </p:nvCxnSpPr>
            <p:spPr bwMode="auto">
              <a:xfrm flipV="1">
                <a:off x="7215" y="9050"/>
                <a:ext cx="1590" cy="8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8" name="TextBox 27"/>
          <p:cNvSpPr txBox="1"/>
          <p:nvPr/>
        </p:nvSpPr>
        <p:spPr>
          <a:xfrm>
            <a:off x="3419475" y="8167688"/>
            <a:ext cx="10584657" cy="175432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uk-UA" sz="2700" dirty="0">
                <a:latin typeface="Arial" charset="0"/>
              </a:rPr>
              <a:t>Домінування </a:t>
            </a:r>
            <a:r>
              <a:rPr lang="uk-UA" sz="2700" b="1" i="1" dirty="0">
                <a:latin typeface="Arial" charset="0"/>
              </a:rPr>
              <a:t>некомерційних цілей над комерційними  </a:t>
            </a:r>
            <a:r>
              <a:rPr lang="uk-UA" sz="2700" dirty="0">
                <a:latin typeface="Arial" charset="0"/>
              </a:rPr>
              <a:t>наглядно визначає ключовий принцип соціального підприємництва та його відмінність від традиційних форм господарювання.</a:t>
            </a:r>
            <a:endParaRPr lang="ru-RU" sz="2700" dirty="0">
              <a:latin typeface="Arial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34574" cy="1066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" y="0"/>
            <a:ext cx="2812915" cy="2400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0"/>
            <a:ext cx="265403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342900"/>
            <a:ext cx="13230225" cy="17145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400" b="1" dirty="0"/>
              <a:t>ОСОБЛИВОСТІ СОЦІАЛЬНОГО ПІДПРИЄМНИЦТВА</a:t>
            </a:r>
            <a:br>
              <a:rPr lang="uk-UA" sz="4400" b="1" dirty="0"/>
            </a:br>
            <a:r>
              <a:rPr lang="uk-UA" sz="4400" b="1" dirty="0"/>
              <a:t>(порівняно з традиційними формами господарювання)</a:t>
            </a:r>
            <a:endParaRPr lang="ru-RU" sz="4400" dirty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3F4610-3AF5-468A-A2B5-471198C2EBCD}" type="slidenum">
              <a:rPr lang="ru-RU" altLang="ru-RU">
                <a:solidFill>
                  <a:srgbClr val="FFFFFF"/>
                </a:solidFill>
              </a:rPr>
              <a:pPr/>
              <a:t>12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2838450"/>
            <a:ext cx="11880057" cy="133882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700" dirty="0">
                <a:latin typeface="Arial" charset="0"/>
              </a:rPr>
              <a:t>моніторинг і ранжування соціальних проблем, що потребують першочергового вирішення</a:t>
            </a:r>
          </a:p>
          <a:p>
            <a:pPr eaLnBrk="1" hangingPunct="1">
              <a:defRPr/>
            </a:pPr>
            <a:endParaRPr lang="ru-RU" sz="2700" dirty="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2238" y="2767013"/>
            <a:ext cx="864395" cy="1528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dirty="0"/>
              <a:t>1</a:t>
            </a:r>
            <a:endParaRPr lang="ru-RU" sz="27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0838" y="4295775"/>
            <a:ext cx="864395" cy="146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dirty="0"/>
              <a:t>2</a:t>
            </a:r>
            <a:endParaRPr lang="ru-RU" sz="27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5626" y="5779295"/>
            <a:ext cx="864395" cy="1378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dirty="0"/>
              <a:t>3</a:t>
            </a:r>
            <a:endParaRPr lang="ru-RU" sz="27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09938" y="7196138"/>
            <a:ext cx="864395" cy="1407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dirty="0"/>
              <a:t>4</a:t>
            </a:r>
            <a:endParaRPr lang="ru-RU" sz="2700" dirty="0"/>
          </a:p>
        </p:txBody>
      </p:sp>
      <p:sp>
        <p:nvSpPr>
          <p:cNvPr id="11" name="TextBox 10"/>
          <p:cNvSpPr txBox="1"/>
          <p:nvPr/>
        </p:nvSpPr>
        <p:spPr>
          <a:xfrm>
            <a:off x="3724276" y="4300538"/>
            <a:ext cx="11665745" cy="133882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700" dirty="0">
                <a:latin typeface="Arial" charset="0"/>
              </a:rPr>
              <a:t>орієнтація на вирішення визначеної соціальної проблеми на основі використання найефективніших практик підприємницької діяльності</a:t>
            </a:r>
          </a:p>
          <a:p>
            <a:pPr eaLnBrk="1" hangingPunct="1">
              <a:defRPr/>
            </a:pPr>
            <a:endParaRPr lang="ru-RU" sz="2700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9070" y="5765007"/>
            <a:ext cx="11430000" cy="133882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700" dirty="0">
                <a:latin typeface="Arial" charset="0"/>
              </a:rPr>
              <a:t>розподіл доходів щодо інвестування отриманого чистого доходу в реалізацію соціального завдання, визначеного на початковому етапі створення підприємства</a:t>
            </a:r>
            <a:endParaRPr lang="ru-RU" sz="2700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2907" y="7196138"/>
            <a:ext cx="11220450" cy="1338828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2700" dirty="0">
                <a:latin typeface="Arial" charset="0"/>
              </a:rPr>
              <a:t>наявність інноваційної складової, тобто продукування товарів або надання послуг, яких переважно до цього часу не існувало на ринку та котрі створюють додаткову цінність</a:t>
            </a:r>
            <a:endParaRPr lang="ru-RU" sz="2700" dirty="0">
              <a:latin typeface="Arial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"/>
            <a:ext cx="2438400" cy="228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1409700"/>
            <a:ext cx="2634574" cy="106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-26751"/>
            <a:ext cx="2667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1371600" y="0"/>
            <a:ext cx="15240000" cy="1985159"/>
          </a:xfrm>
        </p:spPr>
        <p:txBody>
          <a:bodyPr wrap="square" lIns="137160" tIns="68580" rIns="137160" bIns="68580" numCol="1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uk-UA" sz="6000" b="1" dirty="0"/>
              <a:t>зарубіжні моделі соціального підприємництва </a:t>
            </a:r>
            <a:endParaRPr lang="ru-RU" altLang="ru-RU" sz="6000" b="1" dirty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36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1114425" indent="-4286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15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714500" indent="-3429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2400300" indent="-3429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3086100" indent="-3429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0FCD07-A328-4451-9504-16AC3A01EA78}" type="slidenum">
              <a:rPr lang="ru-RU" altLang="ru-RU" sz="21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2100"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03209"/>
              </p:ext>
            </p:extLst>
          </p:nvPr>
        </p:nvGraphicFramePr>
        <p:xfrm>
          <a:off x="25400" y="3009900"/>
          <a:ext cx="15316200" cy="670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9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Моделі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Участь держави в підтримці діяльності соціальних підприємств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Бельгія, Нідерланди, Норвегія, Швеція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активна підтримка розвитку соціального підприємництва на законодавчому рівні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>
                          <a:effectLst/>
                        </a:rPr>
                        <a:t>США, Канада, Японія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регулювання на рівні підприємств, благодійність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>
                          <a:effectLst/>
                        </a:rPr>
                        <a:t>Австрія, Німеччина, Франція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адресні комплексні соціальні програми соціальним підприємствам і реалізація спільних бізнес-проектів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>
                          <a:effectLst/>
                        </a:rPr>
                        <a:t>Велика Британія</a:t>
                      </a:r>
                      <a:endParaRPr lang="ru-RU" sz="4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4000" dirty="0">
                          <a:effectLst/>
                        </a:rPr>
                        <a:t>надання соціальних інвестицій для підприємств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60" marR="10286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67000" cy="990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160"/>
            <a:ext cx="3048000" cy="2260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0"/>
            <a:ext cx="2667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5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36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1114425" indent="-4286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15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714500" indent="-3429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2400300" indent="-3429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3086100" indent="-3429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A17E4C-7B81-4C9F-9167-303185D50CEC}" type="slidenum">
              <a:rPr lang="ru-RU" altLang="ru-RU" sz="21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283870" y="714376"/>
            <a:ext cx="1026080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700" dirty="0"/>
              <a:t>Особливістю такої форми господарської діяльності як соціальне підприємництво можливо описати </a:t>
            </a:r>
            <a:r>
              <a:rPr lang="uk-UA" altLang="ru-RU" sz="2700" b="1" u="sng" dirty="0"/>
              <a:t>дуальною бізнес-моделлю</a:t>
            </a:r>
            <a:r>
              <a:rPr lang="uk-UA" altLang="ru-RU" sz="2700" dirty="0"/>
              <a:t>, яка </a:t>
            </a:r>
            <a:r>
              <a:rPr lang="uk-UA" altLang="ru-RU" sz="2700" b="1" i="1" u="sng" dirty="0"/>
              <a:t>поєднує комерційні та некомерційні цілі</a:t>
            </a:r>
            <a:r>
              <a:rPr lang="uk-UA" altLang="ru-RU" sz="2700" dirty="0"/>
              <a:t>, взаємно пов’язані між собою. </a:t>
            </a:r>
          </a:p>
          <a:p>
            <a:pPr eaLnBrk="1" hangingPunct="1"/>
            <a:endParaRPr lang="uk-UA" altLang="ru-RU" sz="2700" dirty="0"/>
          </a:p>
          <a:p>
            <a:pPr algn="just" eaLnBrk="1" hangingPunct="1"/>
            <a:r>
              <a:rPr lang="uk-UA" altLang="ru-RU" sz="2700" dirty="0"/>
              <a:t>На основі співвідношення між зазначеними нами цілями прийнято виділяти </a:t>
            </a:r>
            <a:r>
              <a:rPr lang="uk-UA" altLang="ru-RU" sz="3600" b="1" dirty="0">
                <a:solidFill>
                  <a:srgbClr val="002060"/>
                </a:solidFill>
              </a:rPr>
              <a:t>європейську та американську моделі соціального підприємництва. </a:t>
            </a:r>
            <a:endParaRPr lang="ru-RU" altLang="ru-RU" sz="3600" b="1" dirty="0">
              <a:solidFill>
                <a:srgbClr val="002060"/>
              </a:solidFill>
            </a:endParaRPr>
          </a:p>
        </p:txBody>
      </p:sp>
      <p:sp>
        <p:nvSpPr>
          <p:cNvPr id="19460" name="AutoShape 19" descr="Восклицательный знак PNG картинки скачать бесплатно"/>
          <p:cNvSpPr>
            <a:spLocks noChangeAspect="1" noChangeArrowheads="1"/>
          </p:cNvSpPr>
          <p:nvPr/>
        </p:nvSpPr>
        <p:spPr bwMode="auto">
          <a:xfrm>
            <a:off x="2519363" y="-216694"/>
            <a:ext cx="457200" cy="4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700"/>
          </a:p>
        </p:txBody>
      </p:sp>
      <p:pic>
        <p:nvPicPr>
          <p:cNvPr id="19461" name="Рисунок 20" descr="Восклицательный знак PNG картинки скачать бесплатно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07" y="1471613"/>
            <a:ext cx="16002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519363" y="5574508"/>
            <a:ext cx="6193632" cy="3888581"/>
          </a:xfrm>
          <a:prstGeom prst="cloudCallout">
            <a:avLst>
              <a:gd name="adj1" fmla="val 53806"/>
              <a:gd name="adj2" fmla="val -76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b="1" dirty="0">
                <a:solidFill>
                  <a:schemeClr val="tx1"/>
                </a:solidFill>
              </a:rPr>
              <a:t>Європейська модель соціального підприємництва </a:t>
            </a:r>
            <a:r>
              <a:rPr lang="uk-UA" sz="2700" dirty="0">
                <a:solidFill>
                  <a:schemeClr val="tx1"/>
                </a:solidFill>
              </a:rPr>
              <a:t>характеризується головним чином орієнтацією на соціальні цілі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9036845" y="5574507"/>
            <a:ext cx="6588918" cy="3674268"/>
          </a:xfrm>
          <a:prstGeom prst="cloudCallout">
            <a:avLst>
              <a:gd name="adj1" fmla="val -49983"/>
              <a:gd name="adj2" fmla="val -80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700" b="1" dirty="0">
                <a:solidFill>
                  <a:schemeClr val="tx1"/>
                </a:solidFill>
              </a:rPr>
              <a:t>Американська модель соціального підприємництва</a:t>
            </a:r>
            <a:r>
              <a:rPr lang="uk-UA" sz="2700" dirty="0">
                <a:solidFill>
                  <a:schemeClr val="tx1"/>
                </a:solidFill>
              </a:rPr>
              <a:t> орієнтується переважно на комерційну складову господарської діяльності 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409700"/>
            <a:ext cx="2634574" cy="1066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95600" cy="2324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0" y="0"/>
            <a:ext cx="2667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16800731"/>
              </p:ext>
            </p:extLst>
          </p:nvPr>
        </p:nvGraphicFramePr>
        <p:xfrm>
          <a:off x="3429000" y="1485900"/>
          <a:ext cx="11451432" cy="837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174">
                <a:tc>
                  <a:txBody>
                    <a:bodyPr/>
                    <a:lstStyle/>
                    <a:p>
                      <a:pPr algn="ctr"/>
                      <a:r>
                        <a:rPr lang="uk-UA" sz="2700" dirty="0"/>
                        <a:t>Європейська модель соціального</a:t>
                      </a:r>
                      <a:r>
                        <a:rPr lang="uk-UA" sz="2700" baseline="0" dirty="0"/>
                        <a:t> підприємництва</a:t>
                      </a:r>
                      <a:endParaRPr lang="ru-RU" sz="2700" dirty="0"/>
                    </a:p>
                  </a:txBody>
                  <a:tcPr marL="137186" marR="137186" marT="68585" marB="685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700" dirty="0"/>
                        <a:t>Американська модель соціального підприємництва</a:t>
                      </a:r>
                      <a:endParaRPr lang="ru-RU" sz="2700" dirty="0"/>
                    </a:p>
                  </a:txBody>
                  <a:tcPr marL="137186" marR="137186" marT="68585" marB="685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3181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соціальне підприємництво в значній мірі пов'язане з взаємодією громади та комерційної організації</a:t>
                      </a:r>
                      <a:endParaRPr lang="ru-RU" sz="2700" dirty="0"/>
                    </a:p>
                  </a:txBody>
                  <a:tcPr marL="137186" marR="137186" marT="68585" marB="68585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центрі уваги перебувають індивідуальні підприємці і їх лідерські якості</a:t>
                      </a:r>
                      <a:endParaRPr lang="ru-RU" sz="2700" dirty="0"/>
                    </a:p>
                  </a:txBody>
                  <a:tcPr marL="137186" marR="137186" marT="68585" marB="685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52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kumimoji="0" lang="uk-UA" sz="27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європейському контексті «соціальне підприємство» </a:t>
                      </a:r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 інноваційно-комерційний підхід у вирішенні соціальних проблем, якого дотримується організація в процесі розвитку бізнесу, що реалізується в основному через некомерційні організації, з можливістю використання в комерційному спрямуванні.</a:t>
                      </a:r>
                      <a:endParaRPr kumimoji="0" lang="ru-RU" sz="2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700" dirty="0"/>
                    </a:p>
                  </a:txBody>
                  <a:tcPr marL="137186" marR="137186" marT="68585" marB="6858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американські соціальні підприємства реєструються як некомерційні, але їх діяльність спрямована, в першу чергу, на отримання прибутку. У зазначеному контексті до соціального бізнесу відносяться: соціальні підприємства; соціально-відповідальний бізнес; компанії, які реалізують разові соціальні програми.</a:t>
                      </a:r>
                      <a:endParaRPr kumimoji="0" lang="ru-RU" sz="2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700" dirty="0"/>
                    </a:p>
                  </a:txBody>
                  <a:tcPr marL="137186" marR="137186" marT="68585" marB="685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92">
                <a:tc>
                  <a:txBody>
                    <a:bodyPr/>
                    <a:lstStyle/>
                    <a:p>
                      <a:pPr algn="just"/>
                      <a:r>
                        <a:rPr lang="uk-UA" sz="2700" dirty="0"/>
                        <a:t>незначний спектр послуг</a:t>
                      </a:r>
                      <a:endParaRPr lang="ru-RU" sz="2700" dirty="0"/>
                    </a:p>
                  </a:txBody>
                  <a:tcPr marL="137186" marR="137186" marT="68585" marB="6858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700" dirty="0"/>
                        <a:t>значний спектр послуг</a:t>
                      </a:r>
                      <a:endParaRPr lang="ru-RU" sz="2700" dirty="0"/>
                    </a:p>
                  </a:txBody>
                  <a:tcPr marL="137186" marR="137186" marT="68585" marB="685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499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36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1114425" indent="-4286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15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714500" indent="-3429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2400300" indent="-3429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3086100" indent="-3429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8CEE37-5F5E-4EEC-BE5D-6CB4309F02AA}" type="slidenum">
              <a:rPr lang="ru-RU" altLang="ru-RU" sz="21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20500" name="Rectangle 2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sp>
        <p:nvSpPr>
          <p:cNvPr id="20501" name="Rectangle 4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sp>
        <p:nvSpPr>
          <p:cNvPr id="20502" name="Содержимое 2"/>
          <p:cNvSpPr txBox="1">
            <a:spLocks/>
          </p:cNvSpPr>
          <p:nvPr/>
        </p:nvSpPr>
        <p:spPr bwMode="auto">
          <a:xfrm>
            <a:off x="3095625" y="1"/>
            <a:ext cx="11680032" cy="1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365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885825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096963" indent="-173038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2969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80000"/>
              <a:buFontTx/>
              <a:buNone/>
            </a:pPr>
            <a:r>
              <a:rPr lang="uk-UA" altLang="ru-RU" sz="4200">
                <a:latin typeface="Corbel" panose="020B0503020204020204" pitchFamily="34" charset="0"/>
              </a:rPr>
              <a:t>Порівняння європейської та американської моделі соціального підприємництва</a:t>
            </a:r>
            <a:endParaRPr lang="ru-RU" altLang="ru-RU" sz="4200">
              <a:latin typeface="Corbel" panose="020B05030202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67000" cy="114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600" cy="2628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0538"/>
            <a:ext cx="2678349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77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2438400" y="419100"/>
            <a:ext cx="12906375" cy="8982074"/>
          </a:xfrm>
        </p:spPr>
        <p:txBody>
          <a:bodyPr>
            <a:noAutofit/>
          </a:bodyPr>
          <a:lstStyle/>
          <a:p>
            <a:pPr marL="411480" indent="-411480" algn="just">
              <a:buFont typeface="Wingdings"/>
              <a:buChar char=""/>
              <a:defRPr/>
            </a:pPr>
            <a:r>
              <a:rPr lang="uk-UA" sz="4000" dirty="0"/>
              <a:t>Порівняння особливостей соціального підприємництва в </a:t>
            </a:r>
            <a:r>
              <a:rPr lang="uk-UA" sz="4000" b="1" dirty="0"/>
              <a:t>ЄС та США </a:t>
            </a:r>
            <a:r>
              <a:rPr lang="uk-UA" sz="4000" dirty="0"/>
              <a:t>дозволяє визначити позитивний досвід, який може бути використаний для підвищення ефективності господарської діяльності. </a:t>
            </a:r>
          </a:p>
          <a:p>
            <a:pPr algn="just">
              <a:defRPr/>
            </a:pPr>
            <a:endParaRPr lang="uk-UA" sz="4000" dirty="0"/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uk-UA" sz="4000" dirty="0"/>
              <a:t>Наприклад, в США соціальні підприємства поширені в різних сферах господарської діяльності та мають розгалужену видову класифікації з точки зору правового регулювання, а також існує тісна взаємодія між державою та соціальними підприємствами через укладання угод щодо придбання їх продукції.</a:t>
            </a:r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endParaRPr lang="uk-UA" sz="4000" dirty="0"/>
          </a:p>
          <a:p>
            <a:pPr marL="571500" indent="-571500" algn="just">
              <a:buFont typeface="Wingdings" panose="05000000000000000000" pitchFamily="2" charset="2"/>
              <a:buChar char="q"/>
              <a:defRPr/>
            </a:pPr>
            <a:r>
              <a:rPr lang="uk-UA" sz="4000" dirty="0"/>
              <a:t>Зазначені переваги можуть бути використані в організації діяльності соціальних підприємств в країнах ЄС.</a:t>
            </a:r>
            <a:endParaRPr lang="ru-RU" sz="4000" dirty="0"/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endParaRPr lang="ru-RU" sz="4000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36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1114425" indent="-4286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15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714500" indent="-3429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2400300" indent="-3429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3086100" indent="-3429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77F8B2-D4A9-47FF-910A-8B1A7E5519B9}" type="slidenum">
              <a:rPr lang="ru-RU" altLang="ru-RU" sz="21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210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12160"/>
            <a:ext cx="2667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36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1114425" indent="-428625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15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714500" indent="-3429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2400300" indent="-3429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3086100" indent="-3429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3771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44577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5143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5829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151A6-74BF-40C4-8FD2-27A0724BABC1}" type="slidenum">
              <a:rPr lang="ru-RU" altLang="ru-RU" sz="21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2286001" y="-253914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700">
              <a:latin typeface="Arial" panose="020B0604020202020204" pitchFamily="34" charset="0"/>
            </a:endParaRPr>
          </a:p>
        </p:txBody>
      </p:sp>
      <p:sp>
        <p:nvSpPr>
          <p:cNvPr id="25607" name="Прямоугольник 3"/>
          <p:cNvSpPr>
            <a:spLocks noChangeArrowheads="1"/>
          </p:cNvSpPr>
          <p:nvPr/>
        </p:nvSpPr>
        <p:spPr bwMode="auto">
          <a:xfrm>
            <a:off x="2988470" y="714376"/>
            <a:ext cx="123110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3000" i="1"/>
              <a:t>Успішність розвитку будь-якого підприємства залежить від вмілого та ефективного управління. Засновники соціальних підприємств – </a:t>
            </a:r>
            <a:r>
              <a:rPr lang="uk-UA" altLang="ru-RU" sz="3000" b="1" i="1"/>
              <a:t>соціальні підприємці</a:t>
            </a:r>
            <a:r>
              <a:rPr lang="uk-UA" altLang="ru-RU" sz="3000" i="1"/>
              <a:t> – діють на основі поєднання традиційного та інноваційного бізнесів, що підкреслює їх людиноцентричність. </a:t>
            </a:r>
            <a:endParaRPr lang="ru-RU" altLang="ru-RU" sz="3000" i="1"/>
          </a:p>
        </p:txBody>
      </p:sp>
      <p:sp>
        <p:nvSpPr>
          <p:cNvPr id="25608" name="Прямоугольник 5"/>
          <p:cNvSpPr>
            <a:spLocks noChangeArrowheads="1"/>
          </p:cNvSpPr>
          <p:nvPr/>
        </p:nvSpPr>
        <p:spPr bwMode="auto">
          <a:xfrm>
            <a:off x="2959895" y="3269458"/>
            <a:ext cx="1142047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/>
              <a:t>Основні професійні риси соціального підприємця</a:t>
            </a:r>
          </a:p>
          <a:p>
            <a:pPr algn="ctr" eaLnBrk="1" hangingPunct="1"/>
            <a:r>
              <a:rPr lang="en-US" altLang="ru-RU" sz="2700"/>
              <a:t>	</a:t>
            </a:r>
            <a:endParaRPr lang="ru-RU" altLang="ru-RU" sz="2700"/>
          </a:p>
        </p:txBody>
      </p:sp>
      <p:sp>
        <p:nvSpPr>
          <p:cNvPr id="25609" name="TextBox 6"/>
          <p:cNvSpPr txBox="1">
            <a:spLocks noChangeArrowheads="1"/>
          </p:cNvSpPr>
          <p:nvPr/>
        </p:nvSpPr>
        <p:spPr bwMode="auto">
          <a:xfrm>
            <a:off x="3312320" y="4379120"/>
            <a:ext cx="11556206" cy="738664"/>
          </a:xfrm>
          <a:prstGeom prst="rect">
            <a:avLst/>
          </a:prstGeom>
          <a:noFill/>
          <a:ln w="1905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100" dirty="0"/>
              <a:t>відповідальність за результати та наслідки своєї діяльності перед суспільством та окремою людиною;</a:t>
            </a:r>
            <a:endParaRPr lang="ru-RU" altLang="ru-RU" sz="21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8670133" y="3779045"/>
            <a:ext cx="690563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3312320" y="5162550"/>
            <a:ext cx="11556206" cy="415498"/>
          </a:xfrm>
          <a:prstGeom prst="rect">
            <a:avLst/>
          </a:prstGeom>
          <a:noFill/>
          <a:ln w="1905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100"/>
              <a:t>інноваційність у розподілі та концентрації ресурсів щодо реалізації соціального завдання;</a:t>
            </a:r>
            <a:endParaRPr lang="ru-RU" altLang="ru-RU" sz="2100"/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3302795" y="5624513"/>
            <a:ext cx="11556206" cy="738664"/>
          </a:xfrm>
          <a:prstGeom prst="rect">
            <a:avLst/>
          </a:prstGeom>
          <a:noFill/>
          <a:ln w="1905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100"/>
              <a:t>домінування некомерційних цілей над комерційними; концентрація на ефективності діяльності, конкурентоспроможності та окупності;</a:t>
            </a:r>
            <a:endParaRPr lang="ru-RU" altLang="ru-RU" sz="2100"/>
          </a:p>
        </p:txBody>
      </p:sp>
      <p:sp>
        <p:nvSpPr>
          <p:cNvPr id="25613" name="TextBox 18"/>
          <p:cNvSpPr txBox="1">
            <a:spLocks noChangeArrowheads="1"/>
          </p:cNvSpPr>
          <p:nvPr/>
        </p:nvSpPr>
        <p:spPr bwMode="auto">
          <a:xfrm>
            <a:off x="3302795" y="6410325"/>
            <a:ext cx="11556206" cy="738664"/>
          </a:xfrm>
          <a:prstGeom prst="rect">
            <a:avLst/>
          </a:prstGeom>
          <a:noFill/>
          <a:ln w="1905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100"/>
              <a:t>прагнення до створення нових робочих місць, до постійних змін та реформування соціальної реальності;</a:t>
            </a:r>
            <a:endParaRPr lang="ru-RU" altLang="ru-RU" sz="2100"/>
          </a:p>
        </p:txBody>
      </p:sp>
      <p:sp>
        <p:nvSpPr>
          <p:cNvPr id="25614" name="TextBox 19"/>
          <p:cNvSpPr txBox="1">
            <a:spLocks noChangeArrowheads="1"/>
          </p:cNvSpPr>
          <p:nvPr/>
        </p:nvSpPr>
        <p:spPr bwMode="auto">
          <a:xfrm>
            <a:off x="3302795" y="7222332"/>
            <a:ext cx="11556206" cy="415498"/>
          </a:xfrm>
          <a:prstGeom prst="rect">
            <a:avLst/>
          </a:prstGeom>
          <a:noFill/>
          <a:ln w="1905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100"/>
              <a:t>рішучість, що дозволяє ризикувати і виходити на новий рівень розвитку;</a:t>
            </a:r>
            <a:endParaRPr lang="ru-RU" altLang="ru-RU" sz="2100"/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3302795" y="7684295"/>
            <a:ext cx="11556206" cy="415498"/>
          </a:xfrm>
          <a:prstGeom prst="rect">
            <a:avLst/>
          </a:prstGeom>
          <a:noFill/>
          <a:ln w="1905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100"/>
              <a:t>готовність робити значні внески в економічний і соціальний розвиток суспільства.</a:t>
            </a:r>
            <a:endParaRPr lang="ru-RU" altLang="ru-RU" sz="21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775" y="4769645"/>
            <a:ext cx="0" cy="314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81301" y="4769645"/>
            <a:ext cx="5310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5611" idx="1"/>
          </p:cNvCxnSpPr>
          <p:nvPr/>
        </p:nvCxnSpPr>
        <p:spPr>
          <a:xfrm>
            <a:off x="2771776" y="5393532"/>
            <a:ext cx="5405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25612" idx="1"/>
          </p:cNvCxnSpPr>
          <p:nvPr/>
        </p:nvCxnSpPr>
        <p:spPr>
          <a:xfrm>
            <a:off x="2781301" y="6017420"/>
            <a:ext cx="5214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25613" idx="1"/>
          </p:cNvCxnSpPr>
          <p:nvPr/>
        </p:nvCxnSpPr>
        <p:spPr>
          <a:xfrm>
            <a:off x="2781301" y="6800850"/>
            <a:ext cx="5214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5614" idx="1"/>
          </p:cNvCxnSpPr>
          <p:nvPr/>
        </p:nvCxnSpPr>
        <p:spPr>
          <a:xfrm>
            <a:off x="2771776" y="7453313"/>
            <a:ext cx="5310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5615" idx="1"/>
          </p:cNvCxnSpPr>
          <p:nvPr/>
        </p:nvCxnSpPr>
        <p:spPr>
          <a:xfrm>
            <a:off x="2781301" y="7915275"/>
            <a:ext cx="5214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1409700"/>
            <a:ext cx="2667000" cy="990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5674"/>
            <a:ext cx="2636196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147E6-1F55-4ECD-A17D-A523FFD99395}" type="slidenum">
              <a:rPr lang="ru-RU" altLang="ru-RU">
                <a:solidFill>
                  <a:srgbClr val="FFFFFF"/>
                </a:solidFill>
              </a:rPr>
              <a:pPr/>
              <a:t>18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3312320" y="500063"/>
            <a:ext cx="11772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800"/>
              <a:t>Діяльність соціальних підприємств в Україні </a:t>
            </a:r>
            <a:endParaRPr lang="ru-RU" altLang="ru-RU" sz="4800"/>
          </a:p>
        </p:txBody>
      </p:sp>
      <p:sp>
        <p:nvSpPr>
          <p:cNvPr id="5" name="Выноска 2 4"/>
          <p:cNvSpPr/>
          <p:nvPr/>
        </p:nvSpPr>
        <p:spPr>
          <a:xfrm>
            <a:off x="2555082" y="2767013"/>
            <a:ext cx="4969668" cy="5617370"/>
          </a:xfrm>
          <a:prstGeom prst="borderCallout2">
            <a:avLst>
              <a:gd name="adj1" fmla="val 18486"/>
              <a:gd name="adj2" fmla="val 103320"/>
              <a:gd name="adj3" fmla="val 18715"/>
              <a:gd name="adj4" fmla="val 112283"/>
              <a:gd name="adj5" fmla="val -11310"/>
              <a:gd name="adj6" fmla="val 123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000" dirty="0">
                <a:solidFill>
                  <a:schemeClr val="tx1"/>
                </a:solidFill>
              </a:rPr>
              <a:t>ПРОБЛЕМИ:</a:t>
            </a:r>
          </a:p>
          <a:p>
            <a:pPr algn="ctr" eaLnBrk="1" hangingPunct="1">
              <a:defRPr/>
            </a:pPr>
            <a:r>
              <a:rPr lang="uk-UA" sz="3000" dirty="0">
                <a:solidFill>
                  <a:schemeClr val="tx1"/>
                </a:solidFill>
              </a:rPr>
              <a:t>відсутність нормативно-правового регулювання такої форми господарювання, несприйняття суспільством, недосконалість податкової системи, оцінювання соціального впливу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10225088" y="2767013"/>
            <a:ext cx="5183982" cy="5617370"/>
          </a:xfrm>
          <a:prstGeom prst="borderCallout2">
            <a:avLst>
              <a:gd name="adj1" fmla="val 18081"/>
              <a:gd name="adj2" fmla="val -8719"/>
              <a:gd name="adj3" fmla="val 18750"/>
              <a:gd name="adj4" fmla="val -16667"/>
              <a:gd name="adj5" fmla="val -11274"/>
              <a:gd name="adj6" fmla="val -27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000" dirty="0">
                <a:solidFill>
                  <a:schemeClr val="tx1"/>
                </a:solidFill>
              </a:rPr>
              <a:t>ПЕРСПЕКТИВИ:</a:t>
            </a:r>
          </a:p>
          <a:p>
            <a:pPr algn="ctr" eaLnBrk="1" hangingPunct="1">
              <a:defRPr/>
            </a:pPr>
            <a:r>
              <a:rPr lang="uk-UA" sz="3000" dirty="0">
                <a:solidFill>
                  <a:schemeClr val="tx1"/>
                </a:solidFill>
              </a:rPr>
              <a:t>можливість використання трудових ресурсів, котрі не задіяні в діяльності традиційних підприємств; підтримка міжнародних організацій та можливість створення мережі соціальних підприємств як на національному, так і міжнародному рівнях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600" cy="25527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0"/>
            <a:ext cx="2667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60501D-1D49-4830-8643-1ADE6FA0AEBB}" type="slidenum">
              <a:rPr lang="ru-RU" altLang="ru-RU">
                <a:solidFill>
                  <a:srgbClr val="FFFFFF"/>
                </a:solidFill>
              </a:rPr>
              <a:pPr/>
              <a:t>19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8963" y="931033"/>
            <a:ext cx="873008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100" b="1" spc="4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ПРАКТИЧНІ </a:t>
            </a:r>
          </a:p>
          <a:p>
            <a:pPr algn="ctr" eaLnBrk="1" hangingPunct="1">
              <a:defRPr/>
            </a:pPr>
            <a:r>
              <a:rPr lang="ru-RU" sz="8100" b="1" spc="45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ДОСЛІДЖЕННЯ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5472113" y="3955257"/>
            <a:ext cx="9936957" cy="1835943"/>
          </a:xfrm>
          <a:prstGeom prst="wedgeEllipseCallout">
            <a:avLst>
              <a:gd name="adj1" fmla="val -40579"/>
              <a:gd name="adj2" fmla="val -65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700" b="1" dirty="0"/>
              <a:t>ОЦ</a:t>
            </a:r>
            <a:r>
              <a:rPr lang="uk-UA" sz="2700" b="1" dirty="0"/>
              <a:t>ІНКА СТАНУ ТА РОЗВИТКУ СОЦІАЛЬНОГО ПІДПРИЄМНИЦТВА</a:t>
            </a:r>
            <a:endParaRPr lang="ru-RU" sz="27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5094" y="0"/>
            <a:ext cx="10243185" cy="10287000"/>
          </a:xfrm>
          <a:custGeom>
            <a:avLst/>
            <a:gdLst/>
            <a:ahLst/>
            <a:cxnLst/>
            <a:rect l="l" t="t" r="r" b="b"/>
            <a:pathLst>
              <a:path w="10243185" h="10287000">
                <a:moveTo>
                  <a:pt x="10242904" y="10286998"/>
                </a:moveTo>
                <a:lnTo>
                  <a:pt x="1937657" y="10286998"/>
                </a:lnTo>
                <a:lnTo>
                  <a:pt x="1911054" y="10258503"/>
                </a:lnTo>
                <a:lnTo>
                  <a:pt x="1873753" y="10217932"/>
                </a:lnTo>
                <a:lnTo>
                  <a:pt x="1836761" y="10177075"/>
                </a:lnTo>
                <a:lnTo>
                  <a:pt x="1800079" y="10135933"/>
                </a:lnTo>
                <a:lnTo>
                  <a:pt x="1763709" y="10094509"/>
                </a:lnTo>
                <a:lnTo>
                  <a:pt x="1727652" y="10052805"/>
                </a:lnTo>
                <a:lnTo>
                  <a:pt x="1691912" y="10010821"/>
                </a:lnTo>
                <a:lnTo>
                  <a:pt x="1656489" y="9968561"/>
                </a:lnTo>
                <a:lnTo>
                  <a:pt x="1621385" y="9926025"/>
                </a:lnTo>
                <a:lnTo>
                  <a:pt x="1586603" y="9883216"/>
                </a:lnTo>
                <a:lnTo>
                  <a:pt x="1552144" y="9840136"/>
                </a:lnTo>
                <a:lnTo>
                  <a:pt x="1518010" y="9796786"/>
                </a:lnTo>
                <a:lnTo>
                  <a:pt x="1484203" y="9753168"/>
                </a:lnTo>
                <a:lnTo>
                  <a:pt x="1450724" y="9709285"/>
                </a:lnTo>
                <a:lnTo>
                  <a:pt x="1417576" y="9665137"/>
                </a:lnTo>
                <a:lnTo>
                  <a:pt x="1384761" y="9620728"/>
                </a:lnTo>
                <a:lnTo>
                  <a:pt x="1352279" y="9576058"/>
                </a:lnTo>
                <a:lnTo>
                  <a:pt x="1320134" y="9531129"/>
                </a:lnTo>
                <a:lnTo>
                  <a:pt x="1288327" y="9485944"/>
                </a:lnTo>
                <a:lnTo>
                  <a:pt x="1256859" y="9440504"/>
                </a:lnTo>
                <a:lnTo>
                  <a:pt x="1225733" y="9394811"/>
                </a:lnTo>
                <a:lnTo>
                  <a:pt x="1194950" y="9348867"/>
                </a:lnTo>
                <a:lnTo>
                  <a:pt x="1164513" y="9302674"/>
                </a:lnTo>
                <a:lnTo>
                  <a:pt x="1134423" y="9256233"/>
                </a:lnTo>
                <a:lnTo>
                  <a:pt x="1104682" y="9209547"/>
                </a:lnTo>
                <a:lnTo>
                  <a:pt x="1075292" y="9162616"/>
                </a:lnTo>
                <a:lnTo>
                  <a:pt x="1046254" y="9115445"/>
                </a:lnTo>
                <a:lnTo>
                  <a:pt x="1017571" y="9068033"/>
                </a:lnTo>
                <a:lnTo>
                  <a:pt x="989245" y="9020383"/>
                </a:lnTo>
                <a:lnTo>
                  <a:pt x="961276" y="8972496"/>
                </a:lnTo>
                <a:lnTo>
                  <a:pt x="933668" y="8924375"/>
                </a:lnTo>
                <a:lnTo>
                  <a:pt x="906422" y="8876022"/>
                </a:lnTo>
                <a:lnTo>
                  <a:pt x="879539" y="8827437"/>
                </a:lnTo>
                <a:lnTo>
                  <a:pt x="853022" y="8778624"/>
                </a:lnTo>
                <a:lnTo>
                  <a:pt x="826873" y="8729584"/>
                </a:lnTo>
                <a:lnTo>
                  <a:pt x="801093" y="8680318"/>
                </a:lnTo>
                <a:lnTo>
                  <a:pt x="775684" y="8630829"/>
                </a:lnTo>
                <a:lnTo>
                  <a:pt x="750648" y="8581118"/>
                </a:lnTo>
                <a:lnTo>
                  <a:pt x="725987" y="8531188"/>
                </a:lnTo>
                <a:lnTo>
                  <a:pt x="701702" y="8481040"/>
                </a:lnTo>
                <a:lnTo>
                  <a:pt x="677796" y="8430676"/>
                </a:lnTo>
                <a:lnTo>
                  <a:pt x="654271" y="8380097"/>
                </a:lnTo>
                <a:lnTo>
                  <a:pt x="631128" y="8329307"/>
                </a:lnTo>
                <a:lnTo>
                  <a:pt x="608369" y="8278306"/>
                </a:lnTo>
                <a:lnTo>
                  <a:pt x="585996" y="8227096"/>
                </a:lnTo>
                <a:lnTo>
                  <a:pt x="564010" y="8175679"/>
                </a:lnTo>
                <a:lnTo>
                  <a:pt x="542415" y="8124058"/>
                </a:lnTo>
                <a:lnTo>
                  <a:pt x="521210" y="8072233"/>
                </a:lnTo>
                <a:lnTo>
                  <a:pt x="500400" y="8020208"/>
                </a:lnTo>
                <a:lnTo>
                  <a:pt x="479984" y="7967983"/>
                </a:lnTo>
                <a:lnTo>
                  <a:pt x="459965" y="7915560"/>
                </a:lnTo>
                <a:lnTo>
                  <a:pt x="440345" y="7862941"/>
                </a:lnTo>
                <a:lnTo>
                  <a:pt x="421126" y="7810129"/>
                </a:lnTo>
                <a:lnTo>
                  <a:pt x="402310" y="7757125"/>
                </a:lnTo>
                <a:lnTo>
                  <a:pt x="383898" y="7703931"/>
                </a:lnTo>
                <a:lnTo>
                  <a:pt x="365892" y="7650548"/>
                </a:lnTo>
                <a:lnTo>
                  <a:pt x="348294" y="7596979"/>
                </a:lnTo>
                <a:lnTo>
                  <a:pt x="331106" y="7543225"/>
                </a:lnTo>
                <a:lnTo>
                  <a:pt x="314330" y="7489288"/>
                </a:lnTo>
                <a:lnTo>
                  <a:pt x="297968" y="7435171"/>
                </a:lnTo>
                <a:lnTo>
                  <a:pt x="282021" y="7380874"/>
                </a:lnTo>
                <a:lnTo>
                  <a:pt x="266492" y="7326401"/>
                </a:lnTo>
                <a:lnTo>
                  <a:pt x="251382" y="7271752"/>
                </a:lnTo>
                <a:lnTo>
                  <a:pt x="236692" y="7216929"/>
                </a:lnTo>
                <a:lnTo>
                  <a:pt x="222426" y="7161935"/>
                </a:lnTo>
                <a:lnTo>
                  <a:pt x="208584" y="7106770"/>
                </a:lnTo>
                <a:lnTo>
                  <a:pt x="195169" y="7051438"/>
                </a:lnTo>
                <a:lnTo>
                  <a:pt x="182183" y="6995940"/>
                </a:lnTo>
                <a:lnTo>
                  <a:pt x="169627" y="6940277"/>
                </a:lnTo>
                <a:lnTo>
                  <a:pt x="157502" y="6884452"/>
                </a:lnTo>
                <a:lnTo>
                  <a:pt x="145812" y="6828467"/>
                </a:lnTo>
                <a:lnTo>
                  <a:pt x="134558" y="6772322"/>
                </a:lnTo>
                <a:lnTo>
                  <a:pt x="123741" y="6716021"/>
                </a:lnTo>
                <a:lnTo>
                  <a:pt x="113364" y="6659564"/>
                </a:lnTo>
                <a:lnTo>
                  <a:pt x="103428" y="6602955"/>
                </a:lnTo>
                <a:lnTo>
                  <a:pt x="93935" y="6546194"/>
                </a:lnTo>
                <a:lnTo>
                  <a:pt x="84888" y="6489283"/>
                </a:lnTo>
                <a:lnTo>
                  <a:pt x="76287" y="6432225"/>
                </a:lnTo>
                <a:lnTo>
                  <a:pt x="68135" y="6375021"/>
                </a:lnTo>
                <a:lnTo>
                  <a:pt x="60433" y="6317673"/>
                </a:lnTo>
                <a:lnTo>
                  <a:pt x="53185" y="6260183"/>
                </a:lnTo>
                <a:lnTo>
                  <a:pt x="46390" y="6202553"/>
                </a:lnTo>
                <a:lnTo>
                  <a:pt x="40051" y="6144784"/>
                </a:lnTo>
                <a:lnTo>
                  <a:pt x="34171" y="6086879"/>
                </a:lnTo>
                <a:lnTo>
                  <a:pt x="28750" y="6028839"/>
                </a:lnTo>
                <a:lnTo>
                  <a:pt x="23791" y="5970666"/>
                </a:lnTo>
                <a:lnTo>
                  <a:pt x="19296" y="5912362"/>
                </a:lnTo>
                <a:lnTo>
                  <a:pt x="15265" y="5853929"/>
                </a:lnTo>
                <a:lnTo>
                  <a:pt x="11702" y="5795368"/>
                </a:lnTo>
                <a:lnTo>
                  <a:pt x="8609" y="5736682"/>
                </a:lnTo>
                <a:lnTo>
                  <a:pt x="5986" y="5677872"/>
                </a:lnTo>
                <a:lnTo>
                  <a:pt x="3835" y="5618940"/>
                </a:lnTo>
                <a:lnTo>
                  <a:pt x="2160" y="5559889"/>
                </a:lnTo>
                <a:lnTo>
                  <a:pt x="961" y="5500719"/>
                </a:lnTo>
                <a:lnTo>
                  <a:pt x="240" y="5441433"/>
                </a:lnTo>
                <a:lnTo>
                  <a:pt x="0" y="5381959"/>
                </a:lnTo>
                <a:lnTo>
                  <a:pt x="240" y="5322633"/>
                </a:lnTo>
                <a:lnTo>
                  <a:pt x="961" y="5263347"/>
                </a:lnTo>
                <a:lnTo>
                  <a:pt x="2160" y="5204177"/>
                </a:lnTo>
                <a:lnTo>
                  <a:pt x="3835" y="5145126"/>
                </a:lnTo>
                <a:lnTo>
                  <a:pt x="5986" y="5086194"/>
                </a:lnTo>
                <a:lnTo>
                  <a:pt x="8609" y="5027384"/>
                </a:lnTo>
                <a:lnTo>
                  <a:pt x="11702" y="4968698"/>
                </a:lnTo>
                <a:lnTo>
                  <a:pt x="15265" y="4910138"/>
                </a:lnTo>
                <a:lnTo>
                  <a:pt x="19296" y="4851704"/>
                </a:lnTo>
                <a:lnTo>
                  <a:pt x="23791" y="4793400"/>
                </a:lnTo>
                <a:lnTo>
                  <a:pt x="28750" y="4735227"/>
                </a:lnTo>
                <a:lnTo>
                  <a:pt x="34171" y="4677187"/>
                </a:lnTo>
                <a:lnTo>
                  <a:pt x="40051" y="4619282"/>
                </a:lnTo>
                <a:lnTo>
                  <a:pt x="46390" y="4561513"/>
                </a:lnTo>
                <a:lnTo>
                  <a:pt x="53185" y="4503883"/>
                </a:lnTo>
                <a:lnTo>
                  <a:pt x="60433" y="4446393"/>
                </a:lnTo>
                <a:lnTo>
                  <a:pt x="68135" y="4389045"/>
                </a:lnTo>
                <a:lnTo>
                  <a:pt x="76287" y="4331841"/>
                </a:lnTo>
                <a:lnTo>
                  <a:pt x="84888" y="4274783"/>
                </a:lnTo>
                <a:lnTo>
                  <a:pt x="93935" y="4217872"/>
                </a:lnTo>
                <a:lnTo>
                  <a:pt x="103428" y="4161111"/>
                </a:lnTo>
                <a:lnTo>
                  <a:pt x="113364" y="4104502"/>
                </a:lnTo>
                <a:lnTo>
                  <a:pt x="123741" y="4048045"/>
                </a:lnTo>
                <a:lnTo>
                  <a:pt x="134558" y="3991744"/>
                </a:lnTo>
                <a:lnTo>
                  <a:pt x="145812" y="3935600"/>
                </a:lnTo>
                <a:lnTo>
                  <a:pt x="157502" y="3879614"/>
                </a:lnTo>
                <a:lnTo>
                  <a:pt x="169627" y="3823789"/>
                </a:lnTo>
                <a:lnTo>
                  <a:pt x="182183" y="3768126"/>
                </a:lnTo>
                <a:lnTo>
                  <a:pt x="195169" y="3712628"/>
                </a:lnTo>
                <a:lnTo>
                  <a:pt x="208584" y="3657296"/>
                </a:lnTo>
                <a:lnTo>
                  <a:pt x="222426" y="3602132"/>
                </a:lnTo>
                <a:lnTo>
                  <a:pt x="236692" y="3547137"/>
                </a:lnTo>
                <a:lnTo>
                  <a:pt x="251382" y="3492315"/>
                </a:lnTo>
                <a:lnTo>
                  <a:pt x="266492" y="3437666"/>
                </a:lnTo>
                <a:lnTo>
                  <a:pt x="282021" y="3383192"/>
                </a:lnTo>
                <a:lnTo>
                  <a:pt x="297968" y="3328895"/>
                </a:lnTo>
                <a:lnTo>
                  <a:pt x="314330" y="3274778"/>
                </a:lnTo>
                <a:lnTo>
                  <a:pt x="331106" y="3220841"/>
                </a:lnTo>
                <a:lnTo>
                  <a:pt x="348294" y="3167087"/>
                </a:lnTo>
                <a:lnTo>
                  <a:pt x="365892" y="3113518"/>
                </a:lnTo>
                <a:lnTo>
                  <a:pt x="383898" y="3060136"/>
                </a:lnTo>
                <a:lnTo>
                  <a:pt x="402310" y="3006941"/>
                </a:lnTo>
                <a:lnTo>
                  <a:pt x="421126" y="2953937"/>
                </a:lnTo>
                <a:lnTo>
                  <a:pt x="440345" y="2901125"/>
                </a:lnTo>
                <a:lnTo>
                  <a:pt x="459965" y="2848506"/>
                </a:lnTo>
                <a:lnTo>
                  <a:pt x="479984" y="2796084"/>
                </a:lnTo>
                <a:lnTo>
                  <a:pt x="500400" y="2743858"/>
                </a:lnTo>
                <a:lnTo>
                  <a:pt x="521210" y="2691833"/>
                </a:lnTo>
                <a:lnTo>
                  <a:pt x="542415" y="2640008"/>
                </a:lnTo>
                <a:lnTo>
                  <a:pt x="564010" y="2588387"/>
                </a:lnTo>
                <a:lnTo>
                  <a:pt x="585996" y="2536970"/>
                </a:lnTo>
                <a:lnTo>
                  <a:pt x="608369" y="2485760"/>
                </a:lnTo>
                <a:lnTo>
                  <a:pt x="631128" y="2434759"/>
                </a:lnTo>
                <a:lnTo>
                  <a:pt x="654271" y="2383969"/>
                </a:lnTo>
                <a:lnTo>
                  <a:pt x="677796" y="2333390"/>
                </a:lnTo>
                <a:lnTo>
                  <a:pt x="701702" y="2283026"/>
                </a:lnTo>
                <a:lnTo>
                  <a:pt x="725987" y="2232878"/>
                </a:lnTo>
                <a:lnTo>
                  <a:pt x="750648" y="2182948"/>
                </a:lnTo>
                <a:lnTo>
                  <a:pt x="775684" y="2133237"/>
                </a:lnTo>
                <a:lnTo>
                  <a:pt x="801093" y="2083748"/>
                </a:lnTo>
                <a:lnTo>
                  <a:pt x="826873" y="2034483"/>
                </a:lnTo>
                <a:lnTo>
                  <a:pt x="853022" y="1985442"/>
                </a:lnTo>
                <a:lnTo>
                  <a:pt x="879539" y="1936629"/>
                </a:lnTo>
                <a:lnTo>
                  <a:pt x="906422" y="1888045"/>
                </a:lnTo>
                <a:lnTo>
                  <a:pt x="933668" y="1839691"/>
                </a:lnTo>
                <a:lnTo>
                  <a:pt x="961276" y="1791570"/>
                </a:lnTo>
                <a:lnTo>
                  <a:pt x="989245" y="1743684"/>
                </a:lnTo>
                <a:lnTo>
                  <a:pt x="1017571" y="1696034"/>
                </a:lnTo>
                <a:lnTo>
                  <a:pt x="1046254" y="1648622"/>
                </a:lnTo>
                <a:lnTo>
                  <a:pt x="1075292" y="1601450"/>
                </a:lnTo>
                <a:lnTo>
                  <a:pt x="1104682" y="1554520"/>
                </a:lnTo>
                <a:lnTo>
                  <a:pt x="1134423" y="1507833"/>
                </a:lnTo>
                <a:lnTo>
                  <a:pt x="1164513" y="1461393"/>
                </a:lnTo>
                <a:lnTo>
                  <a:pt x="1194950" y="1415199"/>
                </a:lnTo>
                <a:lnTo>
                  <a:pt x="1225733" y="1369255"/>
                </a:lnTo>
                <a:lnTo>
                  <a:pt x="1256859" y="1323562"/>
                </a:lnTo>
                <a:lnTo>
                  <a:pt x="1288327" y="1278122"/>
                </a:lnTo>
                <a:lnTo>
                  <a:pt x="1320134" y="1232937"/>
                </a:lnTo>
                <a:lnTo>
                  <a:pt x="1352279" y="1188008"/>
                </a:lnTo>
                <a:lnTo>
                  <a:pt x="1384761" y="1143338"/>
                </a:lnTo>
                <a:lnTo>
                  <a:pt x="1417576" y="1098929"/>
                </a:lnTo>
                <a:lnTo>
                  <a:pt x="1450724" y="1054781"/>
                </a:lnTo>
                <a:lnTo>
                  <a:pt x="1484203" y="1010898"/>
                </a:lnTo>
                <a:lnTo>
                  <a:pt x="1518010" y="967280"/>
                </a:lnTo>
                <a:lnTo>
                  <a:pt x="1552144" y="923930"/>
                </a:lnTo>
                <a:lnTo>
                  <a:pt x="1586603" y="880850"/>
                </a:lnTo>
                <a:lnTo>
                  <a:pt x="1621385" y="838041"/>
                </a:lnTo>
                <a:lnTo>
                  <a:pt x="1656489" y="795505"/>
                </a:lnTo>
                <a:lnTo>
                  <a:pt x="1691912" y="753245"/>
                </a:lnTo>
                <a:lnTo>
                  <a:pt x="1727652" y="711261"/>
                </a:lnTo>
                <a:lnTo>
                  <a:pt x="1763709" y="669557"/>
                </a:lnTo>
                <a:lnTo>
                  <a:pt x="1800079" y="628133"/>
                </a:lnTo>
                <a:lnTo>
                  <a:pt x="1836761" y="586991"/>
                </a:lnTo>
                <a:lnTo>
                  <a:pt x="1873753" y="546134"/>
                </a:lnTo>
                <a:lnTo>
                  <a:pt x="1911054" y="505563"/>
                </a:lnTo>
                <a:lnTo>
                  <a:pt x="1948662" y="465280"/>
                </a:lnTo>
                <a:lnTo>
                  <a:pt x="1986574" y="425287"/>
                </a:lnTo>
                <a:lnTo>
                  <a:pt x="2024789" y="385586"/>
                </a:lnTo>
                <a:lnTo>
                  <a:pt x="2063304" y="346178"/>
                </a:lnTo>
                <a:lnTo>
                  <a:pt x="2102119" y="307066"/>
                </a:lnTo>
                <a:lnTo>
                  <a:pt x="2141232" y="268251"/>
                </a:lnTo>
                <a:lnTo>
                  <a:pt x="2180639" y="229735"/>
                </a:lnTo>
                <a:lnTo>
                  <a:pt x="2220341" y="191520"/>
                </a:lnTo>
                <a:lnTo>
                  <a:pt x="2260334" y="153608"/>
                </a:lnTo>
                <a:lnTo>
                  <a:pt x="2300617" y="116001"/>
                </a:lnTo>
                <a:lnTo>
                  <a:pt x="2341188" y="78700"/>
                </a:lnTo>
                <a:lnTo>
                  <a:pt x="2382045" y="41708"/>
                </a:lnTo>
                <a:lnTo>
                  <a:pt x="2423186" y="5025"/>
                </a:lnTo>
                <a:lnTo>
                  <a:pt x="2428910" y="0"/>
                </a:lnTo>
                <a:lnTo>
                  <a:pt x="10242904" y="0"/>
                </a:lnTo>
                <a:lnTo>
                  <a:pt x="10242904" y="10286998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525"/>
          <a:stretch/>
        </p:blipFill>
        <p:spPr>
          <a:xfrm>
            <a:off x="0" y="266700"/>
            <a:ext cx="13106400" cy="9486900"/>
          </a:xfrm>
          <a:prstGeom prst="rect">
            <a:avLst/>
          </a:prstGeom>
        </p:spPr>
      </p:pic>
      <p:pic>
        <p:nvPicPr>
          <p:cNvPr id="1025" name="Рисунок 28690" descr="https://mail.google.com/mail/u/0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mail.google.com/mail/u/0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il.google.com/mail/u/0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42900"/>
            <a:ext cx="9144000" cy="1981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0" y="-36479"/>
            <a:ext cx="5334000" cy="103234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285750"/>
            <a:ext cx="2743200" cy="249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6A7B7-5EA0-4E1B-BCB4-F034D917B3B0}" type="slidenum">
              <a:rPr lang="ru-RU" altLang="ru-RU">
                <a:solidFill>
                  <a:srgbClr val="FFFFFF"/>
                </a:solidFill>
              </a:rPr>
              <a:pPr/>
              <a:t>20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2590800" y="190500"/>
            <a:ext cx="13230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002060"/>
                </a:solidFill>
              </a:rPr>
              <a:t>ОЦ</a:t>
            </a:r>
            <a:r>
              <a:rPr lang="uk-UA" altLang="ru-RU" sz="3600" b="1" dirty="0">
                <a:solidFill>
                  <a:srgbClr val="002060"/>
                </a:solidFill>
              </a:rPr>
              <a:t>ІНКА СТАНУ ТА РОЗВИТКУ СОЦІАЛЬНОГО ПІДПРИЄМНИЦТВА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2362200" y="1409700"/>
            <a:ext cx="13242132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uk-UA" altLang="ru-RU" sz="4400" dirty="0"/>
              <a:t>За даними Cвітового банку майже 46% населення Землі живуть менш ніж на 5,5 долара США на день (Світовий банк). Середній рівень безробіття в світі сягнув 5,6 % (Міжнародна організація праці). На думку експертів МОП, в багатьох регіонах світу зберігається тенденція до значного зростання кількості безробітних, скорочення ресурсної бази національних економік.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2933701"/>
            <a:ext cx="2667000" cy="16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DA598-DC00-4982-972D-56708DF09F9F}" type="slidenum">
              <a:rPr lang="ru-RU" altLang="ru-RU">
                <a:solidFill>
                  <a:srgbClr val="FFFFFF"/>
                </a:solidFill>
              </a:rPr>
              <a:pPr/>
              <a:t>21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2990850" y="283370"/>
            <a:ext cx="120991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 щодо стану та подальшого розвитку соціального підприємництва: </a:t>
            </a:r>
            <a:r>
              <a:rPr lang="pl-PL" altLang="ru-RU" sz="4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7563" y="2012158"/>
            <a:ext cx="10801350" cy="1890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600" dirty="0" err="1"/>
              <a:t>Гіпотеза</a:t>
            </a:r>
            <a:r>
              <a:rPr lang="ru-RU" sz="3600" dirty="0"/>
              <a:t> 1 (Н1): </a:t>
            </a:r>
            <a:r>
              <a:rPr lang="uk-UA" sz="3600" dirty="0"/>
              <a:t>підвищення рівня безробіття потребує більш активного розвитку</a:t>
            </a:r>
            <a:r>
              <a:rPr lang="ru-RU" sz="3600" dirty="0"/>
              <a:t> </a:t>
            </a:r>
            <a:r>
              <a:rPr lang="ru-RU" sz="3600" dirty="0" err="1"/>
              <a:t>соціально</a:t>
            </a:r>
            <a:r>
              <a:rPr lang="uk-UA" sz="3600" dirty="0"/>
              <a:t>го</a:t>
            </a:r>
            <a:r>
              <a:rPr lang="ru-RU" sz="3600" dirty="0"/>
              <a:t> </a:t>
            </a:r>
            <a:r>
              <a:rPr lang="ru-RU" sz="3600" dirty="0" err="1"/>
              <a:t>підприємництв</a:t>
            </a:r>
            <a:r>
              <a:rPr lang="uk-UA" sz="3600" dirty="0"/>
              <a:t>а</a:t>
            </a:r>
            <a:r>
              <a:rPr lang="ru-RU" sz="3600" dirty="0"/>
              <a:t>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02832" y="4062413"/>
            <a:ext cx="10801350" cy="1838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600" dirty="0" err="1"/>
              <a:t>Гіпотеза</a:t>
            </a:r>
            <a:r>
              <a:rPr lang="ru-RU" sz="3600" dirty="0"/>
              <a:t> 2 (Н2): </a:t>
            </a:r>
            <a:r>
              <a:rPr lang="uk-UA" sz="3600" dirty="0"/>
              <a:t>зростання рівня доходу населення зменшує потребу </a:t>
            </a:r>
            <a:r>
              <a:rPr lang="ru-RU" sz="3600" dirty="0"/>
              <a:t>в </a:t>
            </a:r>
            <a:r>
              <a:rPr lang="ru-RU" sz="3600" dirty="0" err="1"/>
              <a:t>соціальному</a:t>
            </a:r>
            <a:r>
              <a:rPr lang="ru-RU" sz="3600" dirty="0"/>
              <a:t> </a:t>
            </a:r>
            <a:r>
              <a:rPr lang="ru-RU" sz="3600" dirty="0" err="1"/>
              <a:t>підприємництві</a:t>
            </a:r>
            <a:r>
              <a:rPr lang="ru-RU" sz="3600" dirty="0"/>
              <a:t>.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960020" y="6115050"/>
            <a:ext cx="10801350" cy="1945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ru-RU" sz="3600" dirty="0" err="1"/>
              <a:t>Гіпотеза</a:t>
            </a:r>
            <a:r>
              <a:rPr lang="ru-RU" sz="3600" dirty="0"/>
              <a:t> 3 (Н3): </a:t>
            </a:r>
            <a:r>
              <a:rPr lang="ru-RU" sz="3600" dirty="0" err="1"/>
              <a:t>чим</a:t>
            </a:r>
            <a:r>
              <a:rPr lang="ru-RU" sz="3600" dirty="0"/>
              <a:t> </a:t>
            </a:r>
            <a:r>
              <a:rPr lang="ru-RU" sz="3600" dirty="0" err="1"/>
              <a:t>більш</a:t>
            </a:r>
            <a:r>
              <a:rPr lang="ru-RU" sz="3600" dirty="0"/>
              <a:t> </a:t>
            </a:r>
            <a:r>
              <a:rPr lang="ru-RU" sz="3600" dirty="0" err="1"/>
              <a:t>сприятливі</a:t>
            </a:r>
            <a:r>
              <a:rPr lang="ru-RU" sz="3600" dirty="0"/>
              <a:t> </a:t>
            </a:r>
            <a:r>
              <a:rPr lang="ru-RU" sz="3600" dirty="0" err="1"/>
              <a:t>умови</a:t>
            </a:r>
            <a:r>
              <a:rPr lang="ru-RU" sz="3600" dirty="0"/>
              <a:t>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країна</a:t>
            </a:r>
            <a:r>
              <a:rPr lang="ru-RU" sz="3600" dirty="0"/>
              <a:t> для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соціального</a:t>
            </a:r>
            <a:r>
              <a:rPr lang="ru-RU" sz="3600" dirty="0"/>
              <a:t> </a:t>
            </a:r>
            <a:r>
              <a:rPr lang="ru-RU" sz="3600" dirty="0" err="1"/>
              <a:t>підприємництва</a:t>
            </a:r>
            <a:r>
              <a:rPr lang="ru-RU" sz="3600" dirty="0"/>
              <a:t>, </a:t>
            </a:r>
            <a:r>
              <a:rPr lang="ru-RU" sz="3600" dirty="0" err="1"/>
              <a:t>тим</a:t>
            </a:r>
            <a:r>
              <a:rPr lang="ru-RU" sz="3600" dirty="0"/>
              <a:t> </a:t>
            </a:r>
            <a:r>
              <a:rPr lang="ru-RU" sz="3600" dirty="0" err="1"/>
              <a:t>менш</a:t>
            </a:r>
            <a:r>
              <a:rPr lang="uk-UA" sz="3600" dirty="0"/>
              <a:t>а</a:t>
            </a:r>
            <a:r>
              <a:rPr lang="ru-RU" sz="3600" dirty="0"/>
              <a:t> потреба в </a:t>
            </a:r>
            <a:r>
              <a:rPr lang="ru-RU" sz="3600" dirty="0" err="1"/>
              <a:t>ньому</a:t>
            </a:r>
            <a:r>
              <a:rPr lang="ru-RU" sz="36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409700"/>
            <a:ext cx="2667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7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7758C1-D58C-4276-991F-0289CEE3DF78}" type="slidenum">
              <a:rPr lang="ru-RU" altLang="ru-RU">
                <a:solidFill>
                  <a:srgbClr val="FFFFFF"/>
                </a:solidFill>
              </a:rPr>
              <a:pPr/>
              <a:t>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2878932" y="173832"/>
            <a:ext cx="1296114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700" i="1" dirty="0"/>
              <a:t>Порівняння Індексу потреби в соціальному підприємництві та Індексу сприятливості умов для розвитку соціального підприємництва з середнім значенням</a:t>
            </a:r>
            <a:r>
              <a:rPr lang="de-DE" altLang="ru-RU" sz="2700" i="1" dirty="0"/>
              <a:t>, 2016</a:t>
            </a:r>
            <a:endParaRPr lang="ru-RU" altLang="ru-RU" sz="2700" dirty="0"/>
          </a:p>
        </p:txBody>
      </p:sp>
      <p:graphicFrame>
        <p:nvGraphicFramePr>
          <p:cNvPr id="44036" name="Объект 27"/>
          <p:cNvGraphicFramePr>
            <a:graphicFrameLocks/>
          </p:cNvGraphicFramePr>
          <p:nvPr/>
        </p:nvGraphicFramePr>
        <p:xfrm>
          <a:off x="2695575" y="1483520"/>
          <a:ext cx="12249150" cy="805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8163251" imgH="5371041" progId="Excel.Chart.8">
                  <p:embed/>
                </p:oleObj>
              </mc:Choice>
              <mc:Fallback>
                <p:oleObj r:id="rId3" imgW="8163251" imgH="5371041" progId="Excel.Chart.8">
                  <p:embed/>
                  <p:pic>
                    <p:nvPicPr>
                      <p:cNvPr id="44036" name="Объект 2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483520"/>
                        <a:ext cx="12249150" cy="8055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1000" y="1409700"/>
            <a:ext cx="2667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B75069-AD5D-4B26-BACD-7167CC73083A}" type="slidenum">
              <a:rPr lang="ru-RU" altLang="ru-RU">
                <a:solidFill>
                  <a:srgbClr val="FFFFFF"/>
                </a:solidFill>
              </a:rPr>
              <a:pPr/>
              <a:t>23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2771775" y="283370"/>
            <a:ext cx="1252775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700" i="1"/>
              <a:t>Порівняння Індексу потреби в соціальному підприємництві та Індексу сприятливості умов для розвитку соціального підприємництва з середнім значенням</a:t>
            </a:r>
            <a:r>
              <a:rPr lang="ru-RU" altLang="ru-RU" sz="2700" i="1"/>
              <a:t>, 2019</a:t>
            </a:r>
            <a:endParaRPr lang="ru-RU" altLang="ru-RU" sz="2700"/>
          </a:p>
        </p:txBody>
      </p:sp>
      <p:graphicFrame>
        <p:nvGraphicFramePr>
          <p:cNvPr id="45060" name="Объект 28"/>
          <p:cNvGraphicFramePr>
            <a:graphicFrameLocks/>
          </p:cNvGraphicFramePr>
          <p:nvPr/>
        </p:nvGraphicFramePr>
        <p:xfrm>
          <a:off x="2695575" y="1590675"/>
          <a:ext cx="12680157" cy="848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8455885" imgH="5657578" progId="Excel.Chart.8">
                  <p:embed/>
                </p:oleObj>
              </mc:Choice>
              <mc:Fallback>
                <p:oleObj r:id="rId3" imgW="8455885" imgH="5657578" progId="Excel.Chart.8">
                  <p:embed/>
                  <p:pic>
                    <p:nvPicPr>
                      <p:cNvPr id="45060" name="Объект 2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590675"/>
                        <a:ext cx="12680157" cy="848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1000" y="1409700"/>
            <a:ext cx="2667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3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BF3BAF-18F6-4E6C-8C50-323CE99CDA48}" type="slidenum">
              <a:rPr lang="ru-RU" altLang="ru-RU">
                <a:solidFill>
                  <a:srgbClr val="FFFFFF"/>
                </a:solidFill>
              </a:rPr>
              <a:pPr/>
              <a:t>24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3312320" y="173832"/>
            <a:ext cx="12096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700" dirty="0"/>
              <a:t>На основі отриманих розрахунків складаємо матрицю з чотирьох квадрантів</a:t>
            </a:r>
            <a:endParaRPr lang="ru-RU" altLang="ru-RU" sz="27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71800" y="1471613"/>
          <a:ext cx="11201400" cy="7872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9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Індекс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2016 рік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2019 рік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Індекс країни за сприятливими умовами розвитку соціального підприємництва вищий за середній рівень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Індекс країни за сприятливими умовами розвитку соціального підприємництва нижчий за середній рівень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Індекс країни за сприятливими умовами розвитку соціального підприємництва вищий за середній рівень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Індекс країни за сприятливими умовами розвитку соціального підприємництва нижчий за середній рівень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0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Індекс потреби в соціальному підприємництві нижчий за середній рівень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 квадрант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Данія, 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Італія, 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Нідерланди,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Німеччина, 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Польща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ІІ квадрант 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Австрія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 квадрант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-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ІІ квадрант 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Австрія,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Греція, 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Ірландія, 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Іспанія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Індекс потреби в соціальному підприємництві вищий за середній рівень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</a:t>
                      </a:r>
                      <a:r>
                        <a:rPr lang="de-DE" sz="2100">
                          <a:effectLst/>
                        </a:rPr>
                        <a:t>V</a:t>
                      </a:r>
                      <a:r>
                        <a:rPr lang="ru-RU" sz="2100">
                          <a:effectLst/>
                        </a:rPr>
                        <a:t> квадрант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Бельгія,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Фінляндія,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Франція,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Швеція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ІІІ квадрант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Греція,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Ірландія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Іспанія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>
                          <a:effectLst/>
                        </a:rPr>
                        <a:t>І</a:t>
                      </a:r>
                      <a:r>
                        <a:rPr lang="de-DE" sz="2100">
                          <a:effectLst/>
                        </a:rPr>
                        <a:t>V</a:t>
                      </a:r>
                      <a:r>
                        <a:rPr lang="ru-RU" sz="2100">
                          <a:effectLst/>
                        </a:rPr>
                        <a:t> квадрант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Бельгія,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Данія,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Італія,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Нідерланди,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Фінляндія,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100">
                          <a:effectLst/>
                        </a:rPr>
                        <a:t>Франція</a:t>
                      </a:r>
                      <a:endParaRPr lang="ru-RU" sz="2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ІІІ квадрант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Німеччина,</a:t>
                      </a:r>
                      <a:endParaRPr lang="ru-RU" sz="2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100" dirty="0">
                          <a:effectLst/>
                        </a:rPr>
                        <a:t>Польща</a:t>
                      </a:r>
                      <a:endParaRPr lang="ru-RU" sz="2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9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0"/>
            <a:ext cx="8081645" cy="10287000"/>
          </a:xfrm>
          <a:custGeom>
            <a:avLst/>
            <a:gdLst/>
            <a:ahLst/>
            <a:cxnLst/>
            <a:rect l="l" t="t" r="r" b="b"/>
            <a:pathLst>
              <a:path w="8081645" h="10287000">
                <a:moveTo>
                  <a:pt x="5978288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4971416" y="0"/>
                </a:lnTo>
                <a:lnTo>
                  <a:pt x="4984825" y="8112"/>
                </a:lnTo>
                <a:lnTo>
                  <a:pt x="5027239" y="34221"/>
                </a:lnTo>
                <a:lnTo>
                  <a:pt x="5069436" y="60646"/>
                </a:lnTo>
                <a:lnTo>
                  <a:pt x="5111413" y="87388"/>
                </a:lnTo>
                <a:lnTo>
                  <a:pt x="5153170" y="114443"/>
                </a:lnTo>
                <a:lnTo>
                  <a:pt x="5194704" y="141810"/>
                </a:lnTo>
                <a:lnTo>
                  <a:pt x="5236014" y="169488"/>
                </a:lnTo>
                <a:lnTo>
                  <a:pt x="5277098" y="197474"/>
                </a:lnTo>
                <a:lnTo>
                  <a:pt x="5317955" y="225768"/>
                </a:lnTo>
                <a:lnTo>
                  <a:pt x="5358583" y="254367"/>
                </a:lnTo>
                <a:lnTo>
                  <a:pt x="5398980" y="283270"/>
                </a:lnTo>
                <a:lnTo>
                  <a:pt x="5439144" y="312476"/>
                </a:lnTo>
                <a:lnTo>
                  <a:pt x="5479075" y="341981"/>
                </a:lnTo>
                <a:lnTo>
                  <a:pt x="5518769" y="371786"/>
                </a:lnTo>
                <a:lnTo>
                  <a:pt x="5558227" y="401888"/>
                </a:lnTo>
                <a:lnTo>
                  <a:pt x="5597445" y="432285"/>
                </a:lnTo>
                <a:lnTo>
                  <a:pt x="5636422" y="462976"/>
                </a:lnTo>
                <a:lnTo>
                  <a:pt x="5675158" y="493960"/>
                </a:lnTo>
                <a:lnTo>
                  <a:pt x="5713649" y="525234"/>
                </a:lnTo>
                <a:lnTo>
                  <a:pt x="5751894" y="556797"/>
                </a:lnTo>
                <a:lnTo>
                  <a:pt x="5789892" y="588647"/>
                </a:lnTo>
                <a:lnTo>
                  <a:pt x="5827641" y="620782"/>
                </a:lnTo>
                <a:lnTo>
                  <a:pt x="5865139" y="653202"/>
                </a:lnTo>
                <a:lnTo>
                  <a:pt x="5902385" y="685904"/>
                </a:lnTo>
                <a:lnTo>
                  <a:pt x="5939377" y="718886"/>
                </a:lnTo>
                <a:lnTo>
                  <a:pt x="5976113" y="752147"/>
                </a:lnTo>
                <a:lnTo>
                  <a:pt x="6012592" y="785686"/>
                </a:lnTo>
                <a:lnTo>
                  <a:pt x="6048812" y="819500"/>
                </a:lnTo>
                <a:lnTo>
                  <a:pt x="6084771" y="853588"/>
                </a:lnTo>
                <a:lnTo>
                  <a:pt x="6120468" y="887949"/>
                </a:lnTo>
                <a:lnTo>
                  <a:pt x="6155901" y="922580"/>
                </a:lnTo>
                <a:lnTo>
                  <a:pt x="6191068" y="957480"/>
                </a:lnTo>
                <a:lnTo>
                  <a:pt x="6225968" y="992647"/>
                </a:lnTo>
                <a:lnTo>
                  <a:pt x="6260599" y="1028080"/>
                </a:lnTo>
                <a:lnTo>
                  <a:pt x="6294960" y="1063777"/>
                </a:lnTo>
                <a:lnTo>
                  <a:pt x="6329048" y="1099736"/>
                </a:lnTo>
                <a:lnTo>
                  <a:pt x="6362862" y="1135956"/>
                </a:lnTo>
                <a:lnTo>
                  <a:pt x="6396401" y="1172435"/>
                </a:lnTo>
                <a:lnTo>
                  <a:pt x="6429662" y="1209171"/>
                </a:lnTo>
                <a:lnTo>
                  <a:pt x="6462644" y="1246163"/>
                </a:lnTo>
                <a:lnTo>
                  <a:pt x="6495346" y="1283409"/>
                </a:lnTo>
                <a:lnTo>
                  <a:pt x="6527766" y="1320907"/>
                </a:lnTo>
                <a:lnTo>
                  <a:pt x="6559901" y="1358656"/>
                </a:lnTo>
                <a:lnTo>
                  <a:pt x="6591751" y="1396654"/>
                </a:lnTo>
                <a:lnTo>
                  <a:pt x="6623314" y="1434899"/>
                </a:lnTo>
                <a:lnTo>
                  <a:pt x="6654588" y="1473390"/>
                </a:lnTo>
                <a:lnTo>
                  <a:pt x="6685572" y="1512125"/>
                </a:lnTo>
                <a:lnTo>
                  <a:pt x="6716263" y="1551103"/>
                </a:lnTo>
                <a:lnTo>
                  <a:pt x="6746660" y="1590321"/>
                </a:lnTo>
                <a:lnTo>
                  <a:pt x="6776762" y="1629778"/>
                </a:lnTo>
                <a:lnTo>
                  <a:pt x="6806566" y="1669473"/>
                </a:lnTo>
                <a:lnTo>
                  <a:pt x="6836072" y="1709404"/>
                </a:lnTo>
                <a:lnTo>
                  <a:pt x="6865277" y="1749568"/>
                </a:lnTo>
                <a:lnTo>
                  <a:pt x="6894180" y="1789965"/>
                </a:lnTo>
                <a:lnTo>
                  <a:pt x="6922780" y="1830593"/>
                </a:lnTo>
                <a:lnTo>
                  <a:pt x="6951073" y="1871450"/>
                </a:lnTo>
                <a:lnTo>
                  <a:pt x="6979060" y="1912534"/>
                </a:lnTo>
                <a:lnTo>
                  <a:pt x="7006738" y="1953844"/>
                </a:lnTo>
                <a:lnTo>
                  <a:pt x="7034105" y="1995378"/>
                </a:lnTo>
                <a:lnTo>
                  <a:pt x="7061160" y="2037135"/>
                </a:lnTo>
                <a:lnTo>
                  <a:pt x="7087901" y="2079112"/>
                </a:lnTo>
                <a:lnTo>
                  <a:pt x="7114327" y="2121309"/>
                </a:lnTo>
                <a:lnTo>
                  <a:pt x="7140436" y="2163723"/>
                </a:lnTo>
                <a:lnTo>
                  <a:pt x="7166226" y="2206352"/>
                </a:lnTo>
                <a:lnTo>
                  <a:pt x="7191695" y="2249196"/>
                </a:lnTo>
                <a:lnTo>
                  <a:pt x="7216843" y="2292253"/>
                </a:lnTo>
                <a:lnTo>
                  <a:pt x="7241666" y="2335520"/>
                </a:lnTo>
                <a:lnTo>
                  <a:pt x="7266165" y="2378997"/>
                </a:lnTo>
                <a:lnTo>
                  <a:pt x="7290336" y="2422681"/>
                </a:lnTo>
                <a:lnTo>
                  <a:pt x="7314178" y="2466570"/>
                </a:lnTo>
                <a:lnTo>
                  <a:pt x="7337690" y="2510665"/>
                </a:lnTo>
                <a:lnTo>
                  <a:pt x="7360870" y="2554961"/>
                </a:lnTo>
                <a:lnTo>
                  <a:pt x="7383716" y="2599459"/>
                </a:lnTo>
                <a:lnTo>
                  <a:pt x="7406227" y="2644155"/>
                </a:lnTo>
                <a:lnTo>
                  <a:pt x="7428401" y="2689049"/>
                </a:lnTo>
                <a:lnTo>
                  <a:pt x="7450236" y="2734139"/>
                </a:lnTo>
                <a:lnTo>
                  <a:pt x="7471730" y="2779424"/>
                </a:lnTo>
                <a:lnTo>
                  <a:pt x="7492883" y="2824901"/>
                </a:lnTo>
                <a:lnTo>
                  <a:pt x="7513692" y="2870568"/>
                </a:lnTo>
                <a:lnTo>
                  <a:pt x="7534155" y="2916425"/>
                </a:lnTo>
                <a:lnTo>
                  <a:pt x="7554272" y="2962470"/>
                </a:lnTo>
                <a:lnTo>
                  <a:pt x="7574040" y="3008700"/>
                </a:lnTo>
                <a:lnTo>
                  <a:pt x="7593457" y="3055115"/>
                </a:lnTo>
                <a:lnTo>
                  <a:pt x="7612523" y="3101713"/>
                </a:lnTo>
                <a:lnTo>
                  <a:pt x="7631234" y="3148491"/>
                </a:lnTo>
                <a:lnTo>
                  <a:pt x="7649591" y="3195449"/>
                </a:lnTo>
                <a:lnTo>
                  <a:pt x="7667590" y="3242584"/>
                </a:lnTo>
                <a:lnTo>
                  <a:pt x="7685231" y="3289895"/>
                </a:lnTo>
                <a:lnTo>
                  <a:pt x="7702512" y="3337380"/>
                </a:lnTo>
                <a:lnTo>
                  <a:pt x="7719430" y="3385038"/>
                </a:lnTo>
                <a:lnTo>
                  <a:pt x="7735985" y="3432868"/>
                </a:lnTo>
                <a:lnTo>
                  <a:pt x="7752175" y="3480866"/>
                </a:lnTo>
                <a:lnTo>
                  <a:pt x="7767998" y="3529032"/>
                </a:lnTo>
                <a:lnTo>
                  <a:pt x="7783452" y="3577364"/>
                </a:lnTo>
                <a:lnTo>
                  <a:pt x="7798536" y="3625860"/>
                </a:lnTo>
                <a:lnTo>
                  <a:pt x="7813248" y="3674519"/>
                </a:lnTo>
                <a:lnTo>
                  <a:pt x="7827586" y="3723339"/>
                </a:lnTo>
                <a:lnTo>
                  <a:pt x="7841549" y="3772319"/>
                </a:lnTo>
                <a:lnTo>
                  <a:pt x="7855136" y="3821456"/>
                </a:lnTo>
                <a:lnTo>
                  <a:pt x="7868343" y="3870749"/>
                </a:lnTo>
                <a:lnTo>
                  <a:pt x="7881171" y="3920196"/>
                </a:lnTo>
                <a:lnTo>
                  <a:pt x="7893616" y="3969797"/>
                </a:lnTo>
                <a:lnTo>
                  <a:pt x="7905678" y="4019548"/>
                </a:lnTo>
                <a:lnTo>
                  <a:pt x="7917355" y="4069448"/>
                </a:lnTo>
                <a:lnTo>
                  <a:pt x="7928645" y="4119497"/>
                </a:lnTo>
                <a:lnTo>
                  <a:pt x="7939546" y="4169691"/>
                </a:lnTo>
                <a:lnTo>
                  <a:pt x="7950057" y="4220030"/>
                </a:lnTo>
                <a:lnTo>
                  <a:pt x="7960176" y="4270511"/>
                </a:lnTo>
                <a:lnTo>
                  <a:pt x="7969902" y="4321134"/>
                </a:lnTo>
                <a:lnTo>
                  <a:pt x="7979233" y="4371896"/>
                </a:lnTo>
                <a:lnTo>
                  <a:pt x="7988166" y="4422796"/>
                </a:lnTo>
                <a:lnTo>
                  <a:pt x="7996702" y="4473832"/>
                </a:lnTo>
                <a:lnTo>
                  <a:pt x="8004837" y="4525002"/>
                </a:lnTo>
                <a:lnTo>
                  <a:pt x="8012570" y="4576305"/>
                </a:lnTo>
                <a:lnTo>
                  <a:pt x="8019900" y="4627739"/>
                </a:lnTo>
                <a:lnTo>
                  <a:pt x="8026824" y="4679303"/>
                </a:lnTo>
                <a:lnTo>
                  <a:pt x="8033342" y="4730995"/>
                </a:lnTo>
                <a:lnTo>
                  <a:pt x="8039451" y="4782812"/>
                </a:lnTo>
                <a:lnTo>
                  <a:pt x="8045151" y="4834754"/>
                </a:lnTo>
                <a:lnTo>
                  <a:pt x="8050438" y="4886819"/>
                </a:lnTo>
                <a:lnTo>
                  <a:pt x="8055312" y="4939005"/>
                </a:lnTo>
                <a:lnTo>
                  <a:pt x="8059771" y="4991311"/>
                </a:lnTo>
                <a:lnTo>
                  <a:pt x="8063813" y="5043734"/>
                </a:lnTo>
                <a:lnTo>
                  <a:pt x="8067437" y="5096273"/>
                </a:lnTo>
                <a:lnTo>
                  <a:pt x="8070640" y="5148927"/>
                </a:lnTo>
                <a:lnTo>
                  <a:pt x="8073422" y="5201694"/>
                </a:lnTo>
                <a:lnTo>
                  <a:pt x="8075780" y="5254572"/>
                </a:lnTo>
                <a:lnTo>
                  <a:pt x="8077714" y="5307560"/>
                </a:lnTo>
                <a:lnTo>
                  <a:pt x="8079220" y="5360655"/>
                </a:lnTo>
                <a:lnTo>
                  <a:pt x="8080298" y="5413857"/>
                </a:lnTo>
                <a:lnTo>
                  <a:pt x="8080947" y="5467163"/>
                </a:lnTo>
                <a:lnTo>
                  <a:pt x="8081163" y="5520625"/>
                </a:lnTo>
                <a:lnTo>
                  <a:pt x="8080947" y="5573981"/>
                </a:lnTo>
                <a:lnTo>
                  <a:pt x="8080298" y="5627288"/>
                </a:lnTo>
                <a:lnTo>
                  <a:pt x="8079220" y="5680489"/>
                </a:lnTo>
                <a:lnTo>
                  <a:pt x="8077714" y="5733585"/>
                </a:lnTo>
                <a:lnTo>
                  <a:pt x="8075780" y="5786572"/>
                </a:lnTo>
                <a:lnTo>
                  <a:pt x="8073422" y="5839450"/>
                </a:lnTo>
                <a:lnTo>
                  <a:pt x="8070640" y="5892217"/>
                </a:lnTo>
                <a:lnTo>
                  <a:pt x="8067437" y="5944871"/>
                </a:lnTo>
                <a:lnTo>
                  <a:pt x="8063813" y="5997411"/>
                </a:lnTo>
                <a:lnTo>
                  <a:pt x="8059771" y="6049834"/>
                </a:lnTo>
                <a:lnTo>
                  <a:pt x="8055312" y="6102140"/>
                </a:lnTo>
                <a:lnTo>
                  <a:pt x="8050438" y="6154326"/>
                </a:lnTo>
                <a:lnTo>
                  <a:pt x="8045151" y="6206390"/>
                </a:lnTo>
                <a:lnTo>
                  <a:pt x="8039451" y="6258333"/>
                </a:lnTo>
                <a:lnTo>
                  <a:pt x="8033342" y="6310150"/>
                </a:lnTo>
                <a:lnTo>
                  <a:pt x="8026824" y="6361842"/>
                </a:lnTo>
                <a:lnTo>
                  <a:pt x="8019900" y="6413405"/>
                </a:lnTo>
                <a:lnTo>
                  <a:pt x="8012570" y="6464839"/>
                </a:lnTo>
                <a:lnTo>
                  <a:pt x="8004837" y="6516143"/>
                </a:lnTo>
                <a:lnTo>
                  <a:pt x="7996702" y="6567313"/>
                </a:lnTo>
                <a:lnTo>
                  <a:pt x="7988166" y="6618349"/>
                </a:lnTo>
                <a:lnTo>
                  <a:pt x="7979233" y="6669249"/>
                </a:lnTo>
                <a:lnTo>
                  <a:pt x="7969902" y="6720011"/>
                </a:lnTo>
                <a:lnTo>
                  <a:pt x="7960176" y="6770633"/>
                </a:lnTo>
                <a:lnTo>
                  <a:pt x="7950057" y="6821115"/>
                </a:lnTo>
                <a:lnTo>
                  <a:pt x="7939546" y="6871454"/>
                </a:lnTo>
                <a:lnTo>
                  <a:pt x="7928645" y="6921648"/>
                </a:lnTo>
                <a:lnTo>
                  <a:pt x="7917355" y="6971696"/>
                </a:lnTo>
                <a:lnTo>
                  <a:pt x="7905678" y="7021597"/>
                </a:lnTo>
                <a:lnTo>
                  <a:pt x="7893616" y="7071348"/>
                </a:lnTo>
                <a:lnTo>
                  <a:pt x="7881171" y="7120948"/>
                </a:lnTo>
                <a:lnTo>
                  <a:pt x="7868343" y="7170396"/>
                </a:lnTo>
                <a:lnTo>
                  <a:pt x="7855136" y="7219689"/>
                </a:lnTo>
                <a:lnTo>
                  <a:pt x="7841549" y="7268826"/>
                </a:lnTo>
                <a:lnTo>
                  <a:pt x="7827586" y="7317805"/>
                </a:lnTo>
                <a:lnTo>
                  <a:pt x="7813248" y="7366625"/>
                </a:lnTo>
                <a:lnTo>
                  <a:pt x="7798536" y="7415284"/>
                </a:lnTo>
                <a:lnTo>
                  <a:pt x="7783452" y="7463781"/>
                </a:lnTo>
                <a:lnTo>
                  <a:pt x="7767998" y="7512113"/>
                </a:lnTo>
                <a:lnTo>
                  <a:pt x="7752175" y="7560279"/>
                </a:lnTo>
                <a:lnTo>
                  <a:pt x="7735985" y="7608277"/>
                </a:lnTo>
                <a:lnTo>
                  <a:pt x="7719430" y="7656106"/>
                </a:lnTo>
                <a:lnTo>
                  <a:pt x="7702512" y="7703764"/>
                </a:lnTo>
                <a:lnTo>
                  <a:pt x="7685231" y="7751250"/>
                </a:lnTo>
                <a:lnTo>
                  <a:pt x="7667590" y="7798561"/>
                </a:lnTo>
                <a:lnTo>
                  <a:pt x="7649591" y="7845696"/>
                </a:lnTo>
                <a:lnTo>
                  <a:pt x="7631234" y="7892654"/>
                </a:lnTo>
                <a:lnTo>
                  <a:pt x="7612523" y="7939432"/>
                </a:lnTo>
                <a:lnTo>
                  <a:pt x="7593457" y="7986029"/>
                </a:lnTo>
                <a:lnTo>
                  <a:pt x="7574040" y="8032444"/>
                </a:lnTo>
                <a:lnTo>
                  <a:pt x="7554272" y="8078675"/>
                </a:lnTo>
                <a:lnTo>
                  <a:pt x="7534155" y="8124719"/>
                </a:lnTo>
                <a:lnTo>
                  <a:pt x="7513692" y="8170576"/>
                </a:lnTo>
                <a:lnTo>
                  <a:pt x="7492883" y="8216244"/>
                </a:lnTo>
                <a:lnTo>
                  <a:pt x="7471730" y="8261721"/>
                </a:lnTo>
                <a:lnTo>
                  <a:pt x="7450236" y="8307005"/>
                </a:lnTo>
                <a:lnTo>
                  <a:pt x="7428401" y="8352095"/>
                </a:lnTo>
                <a:lnTo>
                  <a:pt x="7406227" y="8396990"/>
                </a:lnTo>
                <a:lnTo>
                  <a:pt x="7383716" y="8441686"/>
                </a:lnTo>
                <a:lnTo>
                  <a:pt x="7360870" y="8486184"/>
                </a:lnTo>
                <a:lnTo>
                  <a:pt x="7337690" y="8530480"/>
                </a:lnTo>
                <a:lnTo>
                  <a:pt x="7314178" y="8574574"/>
                </a:lnTo>
                <a:lnTo>
                  <a:pt x="7290336" y="8618464"/>
                </a:lnTo>
                <a:lnTo>
                  <a:pt x="7266165" y="8662148"/>
                </a:lnTo>
                <a:lnTo>
                  <a:pt x="7241666" y="8705625"/>
                </a:lnTo>
                <a:lnTo>
                  <a:pt x="7216843" y="8748892"/>
                </a:lnTo>
                <a:lnTo>
                  <a:pt x="7191695" y="8791948"/>
                </a:lnTo>
                <a:lnTo>
                  <a:pt x="7166226" y="8834792"/>
                </a:lnTo>
                <a:lnTo>
                  <a:pt x="7140436" y="8877422"/>
                </a:lnTo>
                <a:lnTo>
                  <a:pt x="7114327" y="8919836"/>
                </a:lnTo>
                <a:lnTo>
                  <a:pt x="7087901" y="8962033"/>
                </a:lnTo>
                <a:lnTo>
                  <a:pt x="7061160" y="9004010"/>
                </a:lnTo>
                <a:lnTo>
                  <a:pt x="7034105" y="9045767"/>
                </a:lnTo>
                <a:lnTo>
                  <a:pt x="7006738" y="9087301"/>
                </a:lnTo>
                <a:lnTo>
                  <a:pt x="6979060" y="9128611"/>
                </a:lnTo>
                <a:lnTo>
                  <a:pt x="6951073" y="9169695"/>
                </a:lnTo>
                <a:lnTo>
                  <a:pt x="6922780" y="9210552"/>
                </a:lnTo>
                <a:lnTo>
                  <a:pt x="6894180" y="9251180"/>
                </a:lnTo>
                <a:lnTo>
                  <a:pt x="6865277" y="9291577"/>
                </a:lnTo>
                <a:lnTo>
                  <a:pt x="6836072" y="9331741"/>
                </a:lnTo>
                <a:lnTo>
                  <a:pt x="6806566" y="9371672"/>
                </a:lnTo>
                <a:lnTo>
                  <a:pt x="6776762" y="9411366"/>
                </a:lnTo>
                <a:lnTo>
                  <a:pt x="6746660" y="9450824"/>
                </a:lnTo>
                <a:lnTo>
                  <a:pt x="6716263" y="9490042"/>
                </a:lnTo>
                <a:lnTo>
                  <a:pt x="6685572" y="9529019"/>
                </a:lnTo>
                <a:lnTo>
                  <a:pt x="6654588" y="9567754"/>
                </a:lnTo>
                <a:lnTo>
                  <a:pt x="6623314" y="9606245"/>
                </a:lnTo>
                <a:lnTo>
                  <a:pt x="6591751" y="9644491"/>
                </a:lnTo>
                <a:lnTo>
                  <a:pt x="6559901" y="9682489"/>
                </a:lnTo>
                <a:lnTo>
                  <a:pt x="6527766" y="9720238"/>
                </a:lnTo>
                <a:lnTo>
                  <a:pt x="6495346" y="9757736"/>
                </a:lnTo>
                <a:lnTo>
                  <a:pt x="6462644" y="9794982"/>
                </a:lnTo>
                <a:lnTo>
                  <a:pt x="6429662" y="9831974"/>
                </a:lnTo>
                <a:lnTo>
                  <a:pt x="6396401" y="9868710"/>
                </a:lnTo>
                <a:lnTo>
                  <a:pt x="6362862" y="9905189"/>
                </a:lnTo>
                <a:lnTo>
                  <a:pt x="6329048" y="9941409"/>
                </a:lnTo>
                <a:lnTo>
                  <a:pt x="6294960" y="9977368"/>
                </a:lnTo>
                <a:lnTo>
                  <a:pt x="6260599" y="10013065"/>
                </a:lnTo>
                <a:lnTo>
                  <a:pt x="6225968" y="10048498"/>
                </a:lnTo>
                <a:lnTo>
                  <a:pt x="6191068" y="10083665"/>
                </a:lnTo>
                <a:lnTo>
                  <a:pt x="6155901" y="10118565"/>
                </a:lnTo>
                <a:lnTo>
                  <a:pt x="6120468" y="10153196"/>
                </a:lnTo>
                <a:lnTo>
                  <a:pt x="6084771" y="10187556"/>
                </a:lnTo>
                <a:lnTo>
                  <a:pt x="6048812" y="10221645"/>
                </a:lnTo>
                <a:lnTo>
                  <a:pt x="6012592" y="10255459"/>
                </a:lnTo>
                <a:lnTo>
                  <a:pt x="5978288" y="10286998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4064375" y="4152900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7200" dirty="0"/>
              <a:t>ДОПОВІДЬ ЗАВЕРШЕНО </a:t>
            </a:r>
          </a:p>
          <a:p>
            <a:pPr algn="ctr"/>
            <a:r>
              <a:rPr lang="uk-UA" altLang="ru-RU" sz="7200" dirty="0"/>
              <a:t>ДЯКУЮ ЗА УВАГУ</a:t>
            </a:r>
            <a:endParaRPr lang="ru-RU" alt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"/>
            <a:ext cx="24384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1" y="2540"/>
            <a:ext cx="2667000" cy="1266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1409700"/>
            <a:ext cx="2667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Скругленная соединительная линия 38"/>
          <p:cNvCxnSpPr>
            <a:stCxn id="3" idx="3"/>
          </p:cNvCxnSpPr>
          <p:nvPr/>
        </p:nvCxnSpPr>
        <p:spPr>
          <a:xfrm flipV="1">
            <a:off x="10744200" y="7048500"/>
            <a:ext cx="6096000" cy="571500"/>
          </a:xfrm>
          <a:prstGeom prst="curvedConnector3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>
            <a:stCxn id="3" idx="3"/>
            <a:endCxn id="17" idx="2"/>
          </p:cNvCxnSpPr>
          <p:nvPr/>
        </p:nvCxnSpPr>
        <p:spPr>
          <a:xfrm flipV="1">
            <a:off x="10744200" y="3771900"/>
            <a:ext cx="1981200" cy="3848100"/>
          </a:xfrm>
          <a:prstGeom prst="curvedConnector2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endCxn id="16" idx="2"/>
          </p:cNvCxnSpPr>
          <p:nvPr/>
        </p:nvCxnSpPr>
        <p:spPr>
          <a:xfrm rot="5400000" flipH="1" flipV="1">
            <a:off x="8534400" y="4610100"/>
            <a:ext cx="2057400" cy="228600"/>
          </a:xfrm>
          <a:prstGeom prst="curvedConnector3">
            <a:avLst>
              <a:gd name="adj1" fmla="val 50000"/>
            </a:avLst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3" idx="1"/>
            <a:endCxn id="6" idx="2"/>
          </p:cNvCxnSpPr>
          <p:nvPr/>
        </p:nvCxnSpPr>
        <p:spPr>
          <a:xfrm rot="10800000">
            <a:off x="6553200" y="3771900"/>
            <a:ext cx="1524000" cy="3848100"/>
          </a:xfrm>
          <a:prstGeom prst="curvedConnector2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stCxn id="3" idx="1"/>
          </p:cNvCxnSpPr>
          <p:nvPr/>
        </p:nvCxnSpPr>
        <p:spPr>
          <a:xfrm rot="10800000">
            <a:off x="2743200" y="6819900"/>
            <a:ext cx="5334000" cy="800100"/>
          </a:xfrm>
          <a:prstGeom prst="curvedConnector3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077200" y="5905500"/>
            <a:ext cx="2667000" cy="3429000"/>
          </a:xfrm>
          <a:prstGeom prst="rect">
            <a:avLst/>
          </a:prstGeom>
          <a:ln w="174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81700"/>
            <a:ext cx="2514600" cy="3238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1600" y="190500"/>
            <a:ext cx="2743200" cy="3581400"/>
          </a:xfrm>
          <a:prstGeom prst="rect">
            <a:avLst/>
          </a:prstGeom>
          <a:ln w="174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t="12445" r="24222" b="48839"/>
          <a:stretch/>
        </p:blipFill>
        <p:spPr>
          <a:xfrm>
            <a:off x="5257800" y="342900"/>
            <a:ext cx="25908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6819900"/>
            <a:ext cx="2895600" cy="1384995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Gabriola" panose="04040605051002020D02" pitchFamily="82" charset="0"/>
              </a:rPr>
              <a:t>Волков Володимир Петрович,</a:t>
            </a:r>
          </a:p>
          <a:p>
            <a:pPr algn="ctr"/>
            <a:r>
              <a:rPr lang="uk-UA" sz="2800" dirty="0" err="1" smtClean="0">
                <a:latin typeface="Gabriola" panose="04040605051002020D02" pitchFamily="82" charset="0"/>
              </a:rPr>
              <a:t>д.т.н</a:t>
            </a:r>
            <a:r>
              <a:rPr lang="uk-UA" sz="2800" dirty="0">
                <a:latin typeface="Gabriola" panose="04040605051002020D02" pitchFamily="82" charset="0"/>
              </a:rPr>
              <a:t>., професор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9294793"/>
            <a:ext cx="5181600" cy="954107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Gabriola" panose="04040605051002020D02" pitchFamily="82" charset="0"/>
              </a:rPr>
              <a:t>Переверзєва Анна Василівна,</a:t>
            </a:r>
          </a:p>
          <a:p>
            <a:pPr algn="ctr"/>
            <a:r>
              <a:rPr lang="uk-UA" sz="2800" dirty="0">
                <a:latin typeface="Gabriola" panose="04040605051002020D02" pitchFamily="82" charset="0"/>
              </a:rPr>
              <a:t>д.е.н., професор, координатор проєкту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3162300"/>
            <a:ext cx="2743200" cy="3581400"/>
          </a:xfrm>
          <a:prstGeom prst="rect">
            <a:avLst/>
          </a:prstGeom>
          <a:ln w="174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82000" y="114300"/>
            <a:ext cx="2590800" cy="3581400"/>
          </a:xfrm>
          <a:prstGeom prst="rect">
            <a:avLst/>
          </a:prstGeom>
          <a:ln w="174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353800" y="190500"/>
            <a:ext cx="2743200" cy="3581400"/>
          </a:xfrm>
          <a:prstGeom prst="rect">
            <a:avLst/>
          </a:prstGeom>
          <a:ln w="174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392400" y="3619500"/>
            <a:ext cx="2743200" cy="3581400"/>
          </a:xfrm>
          <a:prstGeom prst="rect">
            <a:avLst/>
          </a:prstGeom>
          <a:ln w="174625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029200" y="3841402"/>
            <a:ext cx="3048000" cy="1384995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Gabriola" panose="04040605051002020D02" pitchFamily="82" charset="0"/>
              </a:rPr>
              <a:t>Венгерська Наталя Сергіївна,</a:t>
            </a:r>
          </a:p>
          <a:p>
            <a:pPr algn="ctr"/>
            <a:r>
              <a:rPr lang="uk-UA" sz="2800" dirty="0">
                <a:latin typeface="Gabriola" panose="04040605051002020D02" pitchFamily="82" charset="0"/>
              </a:rPr>
              <a:t>к.е.н., доцент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5800" y="3771900"/>
            <a:ext cx="2819400" cy="1815882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Gabriola" panose="04040605051002020D02" pitchFamily="82" charset="0"/>
              </a:rPr>
              <a:t>Бакаленко Ірина Миколаївна,</a:t>
            </a:r>
          </a:p>
          <a:p>
            <a:pPr algn="ctr"/>
            <a:r>
              <a:rPr lang="uk-UA" sz="2800" dirty="0" err="1" smtClean="0">
                <a:latin typeface="Gabriola" panose="04040605051002020D02" pitchFamily="82" charset="0"/>
              </a:rPr>
              <a:t>к.пед.н</a:t>
            </a:r>
            <a:r>
              <a:rPr lang="uk-UA" sz="2800" dirty="0">
                <a:latin typeface="Gabriola" panose="04040605051002020D02" pitchFamily="82" charset="0"/>
              </a:rPr>
              <a:t>., </a:t>
            </a:r>
            <a:endParaRPr lang="en-US" sz="2800" dirty="0">
              <a:latin typeface="Gabriola" panose="04040605051002020D02" pitchFamily="82" charset="0"/>
            </a:endParaRPr>
          </a:p>
          <a:p>
            <a:pPr algn="ctr"/>
            <a:r>
              <a:rPr lang="uk-UA" sz="2800" dirty="0">
                <a:latin typeface="Gabriola" panose="04040605051002020D02" pitchFamily="82" charset="0"/>
              </a:rPr>
              <a:t>доцент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53800" y="3841402"/>
            <a:ext cx="2819400" cy="1384995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Gabriola" panose="04040605051002020D02" pitchFamily="82" charset="0"/>
              </a:rPr>
              <a:t>Ротко Ольга Миколаївна,</a:t>
            </a:r>
          </a:p>
          <a:p>
            <a:pPr algn="ctr"/>
            <a:r>
              <a:rPr lang="uk-UA" sz="2800" dirty="0">
                <a:latin typeface="Gabriola" panose="04040605051002020D02" pitchFamily="82" charset="0"/>
              </a:rPr>
              <a:t>аспірантка</a:t>
            </a:r>
            <a:endParaRPr lang="ru-RU" sz="2800" dirty="0">
              <a:latin typeface="Gabriola" panose="04040605051002020D02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92400" y="7429500"/>
            <a:ext cx="2895600" cy="1384995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Gabriola" panose="04040605051002020D02" pitchFamily="82" charset="0"/>
              </a:rPr>
              <a:t>Мержинський Євген Костянтинович,</a:t>
            </a:r>
          </a:p>
          <a:p>
            <a:pPr algn="ctr"/>
            <a:r>
              <a:rPr lang="uk-UA" sz="2800" dirty="0">
                <a:latin typeface="Gabriola" panose="04040605051002020D02" pitchFamily="82" charset="0"/>
              </a:rPr>
              <a:t>к.е.н., доцент</a:t>
            </a:r>
            <a:endParaRPr lang="ru-RU" sz="2800" dirty="0">
              <a:latin typeface="Gabriola" panose="04040605051002020D02" pitchFamily="8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9" r="18459" b="46629"/>
          <a:stretch/>
        </p:blipFill>
        <p:spPr>
          <a:xfrm>
            <a:off x="11430000" y="190500"/>
            <a:ext cx="2634343" cy="34466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4" r="30286" b="45841"/>
          <a:stretch/>
        </p:blipFill>
        <p:spPr>
          <a:xfrm>
            <a:off x="1600200" y="3238500"/>
            <a:ext cx="2514600" cy="358140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278354" y="7886700"/>
            <a:ext cx="9904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КОМАНДА                        ПРОЄКТУ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2" t="2371" r="23875" b="31061"/>
          <a:stretch/>
        </p:blipFill>
        <p:spPr>
          <a:xfrm>
            <a:off x="15621000" y="3695700"/>
            <a:ext cx="2362201" cy="3429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 t="3358" r="32667" b="41729"/>
          <a:stretch/>
        </p:blipFill>
        <p:spPr>
          <a:xfrm>
            <a:off x="8458200" y="190500"/>
            <a:ext cx="25146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5274" y="1409700"/>
            <a:ext cx="2400300" cy="838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2" y="0"/>
            <a:ext cx="2791838" cy="2400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6909" y="-10538"/>
            <a:ext cx="24765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43000" y="0"/>
            <a:ext cx="15316200" cy="1009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98" t="1604" r="1225" b="1406"/>
          <a:stretch/>
        </p:blipFill>
        <p:spPr>
          <a:xfrm>
            <a:off x="2590800" y="1028700"/>
            <a:ext cx="12877800" cy="838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1485900"/>
            <a:ext cx="2667000" cy="1066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96"/>
            <a:ext cx="2514600" cy="2545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4053"/>
            <a:ext cx="2667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" y="-5715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12700"/>
            <a:ext cx="8208645" cy="10287000"/>
          </a:xfrm>
          <a:custGeom>
            <a:avLst/>
            <a:gdLst/>
            <a:ahLst/>
            <a:cxnLst/>
            <a:rect l="l" t="t" r="r" b="b"/>
            <a:pathLst>
              <a:path w="8208645" h="10287000">
                <a:moveTo>
                  <a:pt x="619915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862948" y="0"/>
                </a:lnTo>
                <a:lnTo>
                  <a:pt x="8208149" y="5306942"/>
                </a:lnTo>
                <a:lnTo>
                  <a:pt x="8207908" y="5366366"/>
                </a:lnTo>
                <a:lnTo>
                  <a:pt x="8207187" y="5425652"/>
                </a:lnTo>
                <a:lnTo>
                  <a:pt x="8205988" y="5484821"/>
                </a:lnTo>
                <a:lnTo>
                  <a:pt x="8204312" y="5543873"/>
                </a:lnTo>
                <a:lnTo>
                  <a:pt x="8202162" y="5602804"/>
                </a:lnTo>
                <a:lnTo>
                  <a:pt x="8199539" y="5661614"/>
                </a:lnTo>
                <a:lnTo>
                  <a:pt x="8196445" y="5720300"/>
                </a:lnTo>
                <a:lnTo>
                  <a:pt x="8192883" y="5778861"/>
                </a:lnTo>
                <a:lnTo>
                  <a:pt x="8188852" y="5837294"/>
                </a:lnTo>
                <a:lnTo>
                  <a:pt x="8184357" y="5895598"/>
                </a:lnTo>
                <a:lnTo>
                  <a:pt x="8179398" y="5953771"/>
                </a:lnTo>
                <a:lnTo>
                  <a:pt x="8173977" y="6011811"/>
                </a:lnTo>
                <a:lnTo>
                  <a:pt x="8168097" y="6069717"/>
                </a:lnTo>
                <a:lnTo>
                  <a:pt x="8161758" y="6127485"/>
                </a:lnTo>
                <a:lnTo>
                  <a:pt x="8154963" y="6185116"/>
                </a:lnTo>
                <a:lnTo>
                  <a:pt x="8147714" y="6242606"/>
                </a:lnTo>
                <a:lnTo>
                  <a:pt x="8140013" y="6299954"/>
                </a:lnTo>
                <a:lnTo>
                  <a:pt x="8131861" y="6357158"/>
                </a:lnTo>
                <a:lnTo>
                  <a:pt x="8123260" y="6414216"/>
                </a:lnTo>
                <a:lnTo>
                  <a:pt x="8114213" y="6471126"/>
                </a:lnTo>
                <a:lnTo>
                  <a:pt x="8104720" y="6527887"/>
                </a:lnTo>
                <a:lnTo>
                  <a:pt x="8094784" y="6584497"/>
                </a:lnTo>
                <a:lnTo>
                  <a:pt x="8084407" y="6640953"/>
                </a:lnTo>
                <a:lnTo>
                  <a:pt x="8073590" y="6697255"/>
                </a:lnTo>
                <a:lnTo>
                  <a:pt x="8062336" y="6753399"/>
                </a:lnTo>
                <a:lnTo>
                  <a:pt x="8050646" y="6809385"/>
                </a:lnTo>
                <a:lnTo>
                  <a:pt x="8038521" y="6865210"/>
                </a:lnTo>
                <a:lnTo>
                  <a:pt x="8025965" y="6920872"/>
                </a:lnTo>
                <a:lnTo>
                  <a:pt x="8012978" y="6976371"/>
                </a:lnTo>
                <a:lnTo>
                  <a:pt x="7999563" y="7031703"/>
                </a:lnTo>
                <a:lnTo>
                  <a:pt x="7985722" y="7086867"/>
                </a:lnTo>
                <a:lnTo>
                  <a:pt x="7971456" y="7141861"/>
                </a:lnTo>
                <a:lnTo>
                  <a:pt x="7956766" y="7196684"/>
                </a:lnTo>
                <a:lnTo>
                  <a:pt x="7941656" y="7251333"/>
                </a:lnTo>
                <a:lnTo>
                  <a:pt x="7926127" y="7305807"/>
                </a:lnTo>
                <a:lnTo>
                  <a:pt x="7910180" y="7360103"/>
                </a:lnTo>
                <a:lnTo>
                  <a:pt x="7893817" y="7414221"/>
                </a:lnTo>
                <a:lnTo>
                  <a:pt x="7877042" y="7468157"/>
                </a:lnTo>
                <a:lnTo>
                  <a:pt x="7859854" y="7521911"/>
                </a:lnTo>
                <a:lnTo>
                  <a:pt x="7842256" y="7575480"/>
                </a:lnTo>
                <a:lnTo>
                  <a:pt x="7824250" y="7628863"/>
                </a:lnTo>
                <a:lnTo>
                  <a:pt x="7805838" y="7682057"/>
                </a:lnTo>
                <a:lnTo>
                  <a:pt x="7787022" y="7735062"/>
                </a:lnTo>
                <a:lnTo>
                  <a:pt x="7767803" y="7787874"/>
                </a:lnTo>
                <a:lnTo>
                  <a:pt x="7748183" y="7840492"/>
                </a:lnTo>
                <a:lnTo>
                  <a:pt x="7728164" y="7892915"/>
                </a:lnTo>
                <a:lnTo>
                  <a:pt x="7707748" y="7945140"/>
                </a:lnTo>
                <a:lnTo>
                  <a:pt x="7686938" y="7997166"/>
                </a:lnTo>
                <a:lnTo>
                  <a:pt x="7665733" y="8048990"/>
                </a:lnTo>
                <a:lnTo>
                  <a:pt x="7644138" y="8100612"/>
                </a:lnTo>
                <a:lnTo>
                  <a:pt x="7622152" y="8152028"/>
                </a:lnTo>
                <a:lnTo>
                  <a:pt x="7599779" y="8203238"/>
                </a:lnTo>
                <a:lnTo>
                  <a:pt x="7577020" y="8254239"/>
                </a:lnTo>
                <a:lnTo>
                  <a:pt x="7553877" y="8305030"/>
                </a:lnTo>
                <a:lnTo>
                  <a:pt x="7530352" y="8355608"/>
                </a:lnTo>
                <a:lnTo>
                  <a:pt x="7506446" y="8405972"/>
                </a:lnTo>
                <a:lnTo>
                  <a:pt x="7482161" y="8456121"/>
                </a:lnTo>
                <a:lnTo>
                  <a:pt x="7457500" y="8506051"/>
                </a:lnTo>
                <a:lnTo>
                  <a:pt x="7432464" y="8555761"/>
                </a:lnTo>
                <a:lnTo>
                  <a:pt x="7407055" y="8605250"/>
                </a:lnTo>
                <a:lnTo>
                  <a:pt x="7381275" y="8654516"/>
                </a:lnTo>
                <a:lnTo>
                  <a:pt x="7355126" y="8703556"/>
                </a:lnTo>
                <a:lnTo>
                  <a:pt x="7328609" y="8752370"/>
                </a:lnTo>
                <a:lnTo>
                  <a:pt x="7301726" y="8800954"/>
                </a:lnTo>
                <a:lnTo>
                  <a:pt x="7274480" y="8849308"/>
                </a:lnTo>
                <a:lnTo>
                  <a:pt x="7246872" y="8897429"/>
                </a:lnTo>
                <a:lnTo>
                  <a:pt x="7218903" y="8945315"/>
                </a:lnTo>
                <a:lnTo>
                  <a:pt x="7190577" y="8992965"/>
                </a:lnTo>
                <a:lnTo>
                  <a:pt x="7161894" y="9040377"/>
                </a:lnTo>
                <a:lnTo>
                  <a:pt x="7132856" y="9087549"/>
                </a:lnTo>
                <a:lnTo>
                  <a:pt x="7103466" y="9134479"/>
                </a:lnTo>
                <a:lnTo>
                  <a:pt x="7073725" y="9181165"/>
                </a:lnTo>
                <a:lnTo>
                  <a:pt x="7043635" y="9227606"/>
                </a:lnTo>
                <a:lnTo>
                  <a:pt x="7013198" y="9273799"/>
                </a:lnTo>
                <a:lnTo>
                  <a:pt x="6982415" y="9319743"/>
                </a:lnTo>
                <a:lnTo>
                  <a:pt x="6951289" y="9365436"/>
                </a:lnTo>
                <a:lnTo>
                  <a:pt x="6919821" y="9410876"/>
                </a:lnTo>
                <a:lnTo>
                  <a:pt x="6888014" y="9456062"/>
                </a:lnTo>
                <a:lnTo>
                  <a:pt x="6855869" y="9500990"/>
                </a:lnTo>
                <a:lnTo>
                  <a:pt x="6823387" y="9545660"/>
                </a:lnTo>
                <a:lnTo>
                  <a:pt x="6790572" y="9590070"/>
                </a:lnTo>
                <a:lnTo>
                  <a:pt x="6757424" y="9634217"/>
                </a:lnTo>
                <a:lnTo>
                  <a:pt x="6723945" y="9678101"/>
                </a:lnTo>
                <a:lnTo>
                  <a:pt x="6690138" y="9721718"/>
                </a:lnTo>
                <a:lnTo>
                  <a:pt x="6656004" y="9765068"/>
                </a:lnTo>
                <a:lnTo>
                  <a:pt x="6621545" y="9808149"/>
                </a:lnTo>
                <a:lnTo>
                  <a:pt x="6586763" y="9850958"/>
                </a:lnTo>
                <a:lnTo>
                  <a:pt x="6551659" y="9893493"/>
                </a:lnTo>
                <a:lnTo>
                  <a:pt x="6516236" y="9935754"/>
                </a:lnTo>
                <a:lnTo>
                  <a:pt x="6480496" y="9977737"/>
                </a:lnTo>
                <a:lnTo>
                  <a:pt x="6444439" y="10019442"/>
                </a:lnTo>
                <a:lnTo>
                  <a:pt x="6408069" y="10060866"/>
                </a:lnTo>
                <a:lnTo>
                  <a:pt x="6371387" y="10102007"/>
                </a:lnTo>
                <a:lnTo>
                  <a:pt x="6334395" y="10142865"/>
                </a:lnTo>
                <a:lnTo>
                  <a:pt x="6297094" y="10183436"/>
                </a:lnTo>
                <a:lnTo>
                  <a:pt x="6259486" y="10223718"/>
                </a:lnTo>
                <a:lnTo>
                  <a:pt x="6221574" y="10263711"/>
                </a:lnTo>
                <a:lnTo>
                  <a:pt x="6199159" y="10286999"/>
                </a:lnTo>
                <a:close/>
              </a:path>
              <a:path w="8208645" h="10287000">
                <a:moveTo>
                  <a:pt x="8208149" y="5306942"/>
                </a:moveTo>
                <a:lnTo>
                  <a:pt x="5862948" y="0"/>
                </a:lnTo>
                <a:lnTo>
                  <a:pt x="5866961" y="3632"/>
                </a:lnTo>
                <a:lnTo>
                  <a:pt x="5907531" y="40933"/>
                </a:lnTo>
                <a:lnTo>
                  <a:pt x="5947814" y="78541"/>
                </a:lnTo>
                <a:lnTo>
                  <a:pt x="5987807" y="116453"/>
                </a:lnTo>
                <a:lnTo>
                  <a:pt x="6027509" y="154667"/>
                </a:lnTo>
                <a:lnTo>
                  <a:pt x="6066916" y="193183"/>
                </a:lnTo>
                <a:lnTo>
                  <a:pt x="6106029" y="231998"/>
                </a:lnTo>
                <a:lnTo>
                  <a:pt x="6144844" y="271111"/>
                </a:lnTo>
                <a:lnTo>
                  <a:pt x="6183359" y="310518"/>
                </a:lnTo>
                <a:lnTo>
                  <a:pt x="6221574" y="350220"/>
                </a:lnTo>
                <a:lnTo>
                  <a:pt x="6259486" y="390213"/>
                </a:lnTo>
                <a:lnTo>
                  <a:pt x="6297094" y="430495"/>
                </a:lnTo>
                <a:lnTo>
                  <a:pt x="6334395" y="471066"/>
                </a:lnTo>
                <a:lnTo>
                  <a:pt x="6371387" y="511924"/>
                </a:lnTo>
                <a:lnTo>
                  <a:pt x="6408069" y="553065"/>
                </a:lnTo>
                <a:lnTo>
                  <a:pt x="6444439" y="594489"/>
                </a:lnTo>
                <a:lnTo>
                  <a:pt x="6480496" y="636194"/>
                </a:lnTo>
                <a:lnTo>
                  <a:pt x="6516236" y="678177"/>
                </a:lnTo>
                <a:lnTo>
                  <a:pt x="6551659" y="720438"/>
                </a:lnTo>
                <a:lnTo>
                  <a:pt x="6586763" y="762973"/>
                </a:lnTo>
                <a:lnTo>
                  <a:pt x="6621545" y="805782"/>
                </a:lnTo>
                <a:lnTo>
                  <a:pt x="6656004" y="848863"/>
                </a:lnTo>
                <a:lnTo>
                  <a:pt x="6690138" y="892213"/>
                </a:lnTo>
                <a:lnTo>
                  <a:pt x="6723945" y="935830"/>
                </a:lnTo>
                <a:lnTo>
                  <a:pt x="6757424" y="979714"/>
                </a:lnTo>
                <a:lnTo>
                  <a:pt x="6790572" y="1023861"/>
                </a:lnTo>
                <a:lnTo>
                  <a:pt x="6823387" y="1068271"/>
                </a:lnTo>
                <a:lnTo>
                  <a:pt x="6855869" y="1112941"/>
                </a:lnTo>
                <a:lnTo>
                  <a:pt x="6888014" y="1157869"/>
                </a:lnTo>
                <a:lnTo>
                  <a:pt x="6919821" y="1203055"/>
                </a:lnTo>
                <a:lnTo>
                  <a:pt x="6951289" y="1248495"/>
                </a:lnTo>
                <a:lnTo>
                  <a:pt x="6982415" y="1294188"/>
                </a:lnTo>
                <a:lnTo>
                  <a:pt x="7013198" y="1340132"/>
                </a:lnTo>
                <a:lnTo>
                  <a:pt x="7043635" y="1386325"/>
                </a:lnTo>
                <a:lnTo>
                  <a:pt x="7073725" y="1432766"/>
                </a:lnTo>
                <a:lnTo>
                  <a:pt x="7103466" y="1479452"/>
                </a:lnTo>
                <a:lnTo>
                  <a:pt x="7132856" y="1526382"/>
                </a:lnTo>
                <a:lnTo>
                  <a:pt x="7161894" y="1573554"/>
                </a:lnTo>
                <a:lnTo>
                  <a:pt x="7190577" y="1620966"/>
                </a:lnTo>
                <a:lnTo>
                  <a:pt x="7218903" y="1668616"/>
                </a:lnTo>
                <a:lnTo>
                  <a:pt x="7246872" y="1716502"/>
                </a:lnTo>
                <a:lnTo>
                  <a:pt x="7274480" y="1764623"/>
                </a:lnTo>
                <a:lnTo>
                  <a:pt x="7301726" y="1812977"/>
                </a:lnTo>
                <a:lnTo>
                  <a:pt x="7328609" y="1861561"/>
                </a:lnTo>
                <a:lnTo>
                  <a:pt x="7355126" y="1910375"/>
                </a:lnTo>
                <a:lnTo>
                  <a:pt x="7381275" y="1959415"/>
                </a:lnTo>
                <a:lnTo>
                  <a:pt x="7407055" y="2008681"/>
                </a:lnTo>
                <a:lnTo>
                  <a:pt x="7432464" y="2058170"/>
                </a:lnTo>
                <a:lnTo>
                  <a:pt x="7457500" y="2107880"/>
                </a:lnTo>
                <a:lnTo>
                  <a:pt x="7482161" y="2157810"/>
                </a:lnTo>
                <a:lnTo>
                  <a:pt x="7506446" y="2207959"/>
                </a:lnTo>
                <a:lnTo>
                  <a:pt x="7530352" y="2258323"/>
                </a:lnTo>
                <a:lnTo>
                  <a:pt x="7553877" y="2308901"/>
                </a:lnTo>
                <a:lnTo>
                  <a:pt x="7577020" y="2359692"/>
                </a:lnTo>
                <a:lnTo>
                  <a:pt x="7599779" y="2410693"/>
                </a:lnTo>
                <a:lnTo>
                  <a:pt x="7622152" y="2461903"/>
                </a:lnTo>
                <a:lnTo>
                  <a:pt x="7644138" y="2513319"/>
                </a:lnTo>
                <a:lnTo>
                  <a:pt x="7665733" y="2564941"/>
                </a:lnTo>
                <a:lnTo>
                  <a:pt x="7686938" y="2616765"/>
                </a:lnTo>
                <a:lnTo>
                  <a:pt x="7707748" y="2668791"/>
                </a:lnTo>
                <a:lnTo>
                  <a:pt x="7728164" y="2721016"/>
                </a:lnTo>
                <a:lnTo>
                  <a:pt x="7748183" y="2773439"/>
                </a:lnTo>
                <a:lnTo>
                  <a:pt x="7767803" y="2826057"/>
                </a:lnTo>
                <a:lnTo>
                  <a:pt x="7787022" y="2878869"/>
                </a:lnTo>
                <a:lnTo>
                  <a:pt x="7805838" y="2931874"/>
                </a:lnTo>
                <a:lnTo>
                  <a:pt x="7824250" y="2985068"/>
                </a:lnTo>
                <a:lnTo>
                  <a:pt x="7842256" y="3038451"/>
                </a:lnTo>
                <a:lnTo>
                  <a:pt x="7859854" y="3092020"/>
                </a:lnTo>
                <a:lnTo>
                  <a:pt x="7877042" y="3145774"/>
                </a:lnTo>
                <a:lnTo>
                  <a:pt x="7893817" y="3199710"/>
                </a:lnTo>
                <a:lnTo>
                  <a:pt x="7910180" y="3253828"/>
                </a:lnTo>
                <a:lnTo>
                  <a:pt x="7926127" y="3308124"/>
                </a:lnTo>
                <a:lnTo>
                  <a:pt x="7941656" y="3362598"/>
                </a:lnTo>
                <a:lnTo>
                  <a:pt x="7956766" y="3417247"/>
                </a:lnTo>
                <a:lnTo>
                  <a:pt x="7971456" y="3472070"/>
                </a:lnTo>
                <a:lnTo>
                  <a:pt x="7985722" y="3527064"/>
                </a:lnTo>
                <a:lnTo>
                  <a:pt x="7999563" y="3582228"/>
                </a:lnTo>
                <a:lnTo>
                  <a:pt x="8012978" y="3637560"/>
                </a:lnTo>
                <a:lnTo>
                  <a:pt x="8025965" y="3693059"/>
                </a:lnTo>
                <a:lnTo>
                  <a:pt x="8038521" y="3748721"/>
                </a:lnTo>
                <a:lnTo>
                  <a:pt x="8050646" y="3804546"/>
                </a:lnTo>
                <a:lnTo>
                  <a:pt x="8062336" y="3860532"/>
                </a:lnTo>
                <a:lnTo>
                  <a:pt x="8073590" y="3916676"/>
                </a:lnTo>
                <a:lnTo>
                  <a:pt x="8084407" y="3972978"/>
                </a:lnTo>
                <a:lnTo>
                  <a:pt x="8094784" y="4029434"/>
                </a:lnTo>
                <a:lnTo>
                  <a:pt x="8104720" y="4086044"/>
                </a:lnTo>
                <a:lnTo>
                  <a:pt x="8114213" y="4142805"/>
                </a:lnTo>
                <a:lnTo>
                  <a:pt x="8123260" y="4199715"/>
                </a:lnTo>
                <a:lnTo>
                  <a:pt x="8131861" y="4256773"/>
                </a:lnTo>
                <a:lnTo>
                  <a:pt x="8140013" y="4313977"/>
                </a:lnTo>
                <a:lnTo>
                  <a:pt x="8147714" y="4371325"/>
                </a:lnTo>
                <a:lnTo>
                  <a:pt x="8154963" y="4428815"/>
                </a:lnTo>
                <a:lnTo>
                  <a:pt x="8161758" y="4486445"/>
                </a:lnTo>
                <a:lnTo>
                  <a:pt x="8168097" y="4544214"/>
                </a:lnTo>
                <a:lnTo>
                  <a:pt x="8173977" y="4602120"/>
                </a:lnTo>
                <a:lnTo>
                  <a:pt x="8179398" y="4660160"/>
                </a:lnTo>
                <a:lnTo>
                  <a:pt x="8184357" y="4718333"/>
                </a:lnTo>
                <a:lnTo>
                  <a:pt x="8188852" y="4776637"/>
                </a:lnTo>
                <a:lnTo>
                  <a:pt x="8192883" y="4835070"/>
                </a:lnTo>
                <a:lnTo>
                  <a:pt x="8196445" y="4893631"/>
                </a:lnTo>
                <a:lnTo>
                  <a:pt x="8199539" y="4952317"/>
                </a:lnTo>
                <a:lnTo>
                  <a:pt x="8202162" y="5011126"/>
                </a:lnTo>
                <a:lnTo>
                  <a:pt x="8204312" y="5070058"/>
                </a:lnTo>
                <a:lnTo>
                  <a:pt x="8205988" y="5129110"/>
                </a:lnTo>
                <a:lnTo>
                  <a:pt x="8207187" y="5188279"/>
                </a:lnTo>
                <a:lnTo>
                  <a:pt x="8207908" y="5247565"/>
                </a:lnTo>
                <a:lnTo>
                  <a:pt x="8208149" y="5306942"/>
                </a:lnTo>
                <a:close/>
              </a:path>
              <a:path w="8208645" h="10287000">
                <a:moveTo>
                  <a:pt x="8208149" y="5306942"/>
                </a:moveTo>
                <a:lnTo>
                  <a:pt x="8207908" y="5247565"/>
                </a:lnTo>
                <a:lnTo>
                  <a:pt x="8207187" y="5188279"/>
                </a:lnTo>
                <a:lnTo>
                  <a:pt x="8205988" y="5129110"/>
                </a:lnTo>
                <a:lnTo>
                  <a:pt x="8204312" y="5070058"/>
                </a:lnTo>
                <a:lnTo>
                  <a:pt x="8202162" y="5011126"/>
                </a:lnTo>
                <a:lnTo>
                  <a:pt x="8199539" y="4952317"/>
                </a:lnTo>
                <a:lnTo>
                  <a:pt x="8196445" y="4893631"/>
                </a:lnTo>
                <a:lnTo>
                  <a:pt x="8192883" y="4835070"/>
                </a:lnTo>
                <a:lnTo>
                  <a:pt x="8188852" y="4776637"/>
                </a:lnTo>
                <a:lnTo>
                  <a:pt x="8184357" y="4718333"/>
                </a:lnTo>
                <a:lnTo>
                  <a:pt x="8179398" y="4660160"/>
                </a:lnTo>
                <a:lnTo>
                  <a:pt x="8173977" y="4602120"/>
                </a:lnTo>
                <a:lnTo>
                  <a:pt x="8168097" y="4544214"/>
                </a:lnTo>
                <a:lnTo>
                  <a:pt x="8161758" y="4486445"/>
                </a:lnTo>
                <a:lnTo>
                  <a:pt x="8154963" y="4428815"/>
                </a:lnTo>
                <a:lnTo>
                  <a:pt x="8147714" y="4371325"/>
                </a:lnTo>
                <a:lnTo>
                  <a:pt x="8140013" y="4313977"/>
                </a:lnTo>
                <a:lnTo>
                  <a:pt x="8131861" y="4256773"/>
                </a:lnTo>
                <a:lnTo>
                  <a:pt x="8123260" y="4199715"/>
                </a:lnTo>
                <a:lnTo>
                  <a:pt x="8114213" y="4142805"/>
                </a:lnTo>
                <a:lnTo>
                  <a:pt x="8104720" y="4086044"/>
                </a:lnTo>
                <a:lnTo>
                  <a:pt x="8094784" y="4029434"/>
                </a:lnTo>
                <a:lnTo>
                  <a:pt x="8084407" y="3972978"/>
                </a:lnTo>
                <a:lnTo>
                  <a:pt x="8073590" y="3916676"/>
                </a:lnTo>
                <a:lnTo>
                  <a:pt x="8062336" y="3860532"/>
                </a:lnTo>
                <a:lnTo>
                  <a:pt x="8050646" y="3804546"/>
                </a:lnTo>
                <a:lnTo>
                  <a:pt x="8038521" y="3748721"/>
                </a:lnTo>
                <a:lnTo>
                  <a:pt x="8025965" y="3693059"/>
                </a:lnTo>
                <a:lnTo>
                  <a:pt x="8012978" y="3637560"/>
                </a:lnTo>
                <a:lnTo>
                  <a:pt x="7999563" y="3582228"/>
                </a:lnTo>
                <a:lnTo>
                  <a:pt x="7985722" y="3527064"/>
                </a:lnTo>
                <a:lnTo>
                  <a:pt x="7971456" y="3472070"/>
                </a:lnTo>
                <a:lnTo>
                  <a:pt x="7956766" y="3417247"/>
                </a:lnTo>
                <a:lnTo>
                  <a:pt x="7941656" y="3362598"/>
                </a:lnTo>
                <a:lnTo>
                  <a:pt x="7926127" y="3308124"/>
                </a:lnTo>
                <a:lnTo>
                  <a:pt x="7910180" y="3253828"/>
                </a:lnTo>
                <a:lnTo>
                  <a:pt x="7893817" y="3199710"/>
                </a:lnTo>
                <a:lnTo>
                  <a:pt x="7877042" y="3145774"/>
                </a:lnTo>
                <a:lnTo>
                  <a:pt x="7859854" y="3092020"/>
                </a:lnTo>
                <a:lnTo>
                  <a:pt x="7842256" y="3038451"/>
                </a:lnTo>
                <a:lnTo>
                  <a:pt x="7824250" y="2985068"/>
                </a:lnTo>
                <a:lnTo>
                  <a:pt x="7805838" y="2931874"/>
                </a:lnTo>
                <a:lnTo>
                  <a:pt x="7787022" y="2878869"/>
                </a:lnTo>
                <a:lnTo>
                  <a:pt x="7767803" y="2826057"/>
                </a:lnTo>
                <a:lnTo>
                  <a:pt x="7748183" y="2773439"/>
                </a:lnTo>
                <a:lnTo>
                  <a:pt x="7728164" y="2721016"/>
                </a:lnTo>
                <a:lnTo>
                  <a:pt x="7707748" y="2668791"/>
                </a:lnTo>
                <a:lnTo>
                  <a:pt x="7686938" y="2616765"/>
                </a:lnTo>
                <a:lnTo>
                  <a:pt x="7665733" y="2564941"/>
                </a:lnTo>
                <a:lnTo>
                  <a:pt x="7644138" y="2513319"/>
                </a:lnTo>
                <a:lnTo>
                  <a:pt x="7622152" y="2461903"/>
                </a:lnTo>
                <a:lnTo>
                  <a:pt x="7599779" y="2410693"/>
                </a:lnTo>
                <a:lnTo>
                  <a:pt x="7577020" y="2359692"/>
                </a:lnTo>
                <a:lnTo>
                  <a:pt x="7553877" y="2308901"/>
                </a:lnTo>
                <a:lnTo>
                  <a:pt x="7530352" y="2258323"/>
                </a:lnTo>
                <a:lnTo>
                  <a:pt x="7506446" y="2207959"/>
                </a:lnTo>
                <a:lnTo>
                  <a:pt x="7482161" y="2157810"/>
                </a:lnTo>
                <a:lnTo>
                  <a:pt x="7457500" y="2107880"/>
                </a:lnTo>
                <a:lnTo>
                  <a:pt x="7432464" y="2058170"/>
                </a:lnTo>
                <a:lnTo>
                  <a:pt x="7407055" y="2008681"/>
                </a:lnTo>
                <a:lnTo>
                  <a:pt x="7381275" y="1959415"/>
                </a:lnTo>
                <a:lnTo>
                  <a:pt x="7355126" y="1910375"/>
                </a:lnTo>
                <a:lnTo>
                  <a:pt x="7328609" y="1861561"/>
                </a:lnTo>
                <a:lnTo>
                  <a:pt x="7301726" y="1812977"/>
                </a:lnTo>
                <a:lnTo>
                  <a:pt x="7274480" y="1764623"/>
                </a:lnTo>
                <a:lnTo>
                  <a:pt x="7246872" y="1716502"/>
                </a:lnTo>
                <a:lnTo>
                  <a:pt x="7218903" y="1668616"/>
                </a:lnTo>
                <a:lnTo>
                  <a:pt x="7190577" y="1620966"/>
                </a:lnTo>
                <a:lnTo>
                  <a:pt x="7161894" y="1573554"/>
                </a:lnTo>
                <a:lnTo>
                  <a:pt x="7132856" y="1526382"/>
                </a:lnTo>
                <a:lnTo>
                  <a:pt x="7103466" y="1479452"/>
                </a:lnTo>
                <a:lnTo>
                  <a:pt x="7073725" y="1432766"/>
                </a:lnTo>
                <a:lnTo>
                  <a:pt x="7043635" y="1386325"/>
                </a:lnTo>
                <a:lnTo>
                  <a:pt x="7013198" y="1340132"/>
                </a:lnTo>
                <a:lnTo>
                  <a:pt x="6982415" y="1294188"/>
                </a:lnTo>
                <a:lnTo>
                  <a:pt x="6951289" y="1248495"/>
                </a:lnTo>
                <a:lnTo>
                  <a:pt x="6919821" y="1203055"/>
                </a:lnTo>
                <a:lnTo>
                  <a:pt x="6888014" y="1157869"/>
                </a:lnTo>
                <a:lnTo>
                  <a:pt x="6855869" y="1112941"/>
                </a:lnTo>
                <a:lnTo>
                  <a:pt x="6823387" y="1068271"/>
                </a:lnTo>
                <a:lnTo>
                  <a:pt x="6790572" y="1023861"/>
                </a:lnTo>
                <a:lnTo>
                  <a:pt x="6757424" y="979714"/>
                </a:lnTo>
                <a:lnTo>
                  <a:pt x="6723945" y="935830"/>
                </a:lnTo>
                <a:lnTo>
                  <a:pt x="6690138" y="892213"/>
                </a:lnTo>
                <a:lnTo>
                  <a:pt x="6656004" y="848863"/>
                </a:lnTo>
                <a:lnTo>
                  <a:pt x="6621545" y="805782"/>
                </a:lnTo>
                <a:lnTo>
                  <a:pt x="6586763" y="762973"/>
                </a:lnTo>
                <a:lnTo>
                  <a:pt x="6551659" y="720438"/>
                </a:lnTo>
                <a:lnTo>
                  <a:pt x="6516236" y="678177"/>
                </a:lnTo>
                <a:lnTo>
                  <a:pt x="6480496" y="636194"/>
                </a:lnTo>
                <a:lnTo>
                  <a:pt x="6444439" y="594489"/>
                </a:lnTo>
                <a:lnTo>
                  <a:pt x="6408069" y="553065"/>
                </a:lnTo>
                <a:lnTo>
                  <a:pt x="6371387" y="511924"/>
                </a:lnTo>
                <a:lnTo>
                  <a:pt x="6334395" y="471066"/>
                </a:lnTo>
                <a:lnTo>
                  <a:pt x="6297094" y="430495"/>
                </a:lnTo>
                <a:lnTo>
                  <a:pt x="6259486" y="390213"/>
                </a:lnTo>
                <a:lnTo>
                  <a:pt x="6221574" y="350220"/>
                </a:lnTo>
                <a:lnTo>
                  <a:pt x="6183359" y="310518"/>
                </a:lnTo>
                <a:lnTo>
                  <a:pt x="6144844" y="271111"/>
                </a:lnTo>
                <a:lnTo>
                  <a:pt x="6106029" y="231998"/>
                </a:lnTo>
                <a:lnTo>
                  <a:pt x="6066916" y="193183"/>
                </a:lnTo>
                <a:lnTo>
                  <a:pt x="6027509" y="154667"/>
                </a:lnTo>
                <a:lnTo>
                  <a:pt x="5987807" y="116453"/>
                </a:lnTo>
                <a:lnTo>
                  <a:pt x="5947814" y="78541"/>
                </a:lnTo>
                <a:lnTo>
                  <a:pt x="5907531" y="40933"/>
                </a:lnTo>
                <a:lnTo>
                  <a:pt x="5866961" y="3632"/>
                </a:lnTo>
                <a:lnTo>
                  <a:pt x="5862948" y="0"/>
                </a:lnTo>
                <a:lnTo>
                  <a:pt x="8208149" y="0"/>
                </a:lnTo>
                <a:lnTo>
                  <a:pt x="8208149" y="5306942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96200" y="1714500"/>
            <a:ext cx="7391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Розвиток соціального підприємництва в країнах ЄС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67000" y="2095500"/>
            <a:ext cx="4648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МОДУЛЬ 1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4229100"/>
            <a:ext cx="4648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МОДУЛЬ 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6800" y="3924300"/>
            <a:ext cx="13411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Роль інтелектуального капіталу для забезпечення креативності, інклюзивності та стійкості соціального підприємництва: досвід країн ЄС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560" y="6438900"/>
            <a:ext cx="4648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МОДУЛЬ 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3000" y="6134100"/>
            <a:ext cx="13335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Європейські бізнес-моделі соціального молодіжного підприємництва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96200" y="8531860"/>
            <a:ext cx="7696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Медіаграмотність для соціального підприємництва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981200" y="8724900"/>
            <a:ext cx="4648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МОДУЛЬ 4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67000" cy="990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90800" cy="2247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-495300"/>
            <a:ext cx="26670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4241800"/>
            <a:ext cx="16543019" cy="6045200"/>
          </a:xfrm>
          <a:custGeom>
            <a:avLst/>
            <a:gdLst/>
            <a:ahLst/>
            <a:cxnLst/>
            <a:rect l="l" t="t" r="r" b="b"/>
            <a:pathLst>
              <a:path w="16543019" h="6045200">
                <a:moveTo>
                  <a:pt x="8770707" y="12700"/>
                </a:moveTo>
                <a:lnTo>
                  <a:pt x="7771792" y="12700"/>
                </a:lnTo>
                <a:lnTo>
                  <a:pt x="7842706" y="0"/>
                </a:lnTo>
                <a:lnTo>
                  <a:pt x="8699793" y="0"/>
                </a:lnTo>
                <a:lnTo>
                  <a:pt x="8770707" y="12700"/>
                </a:lnTo>
                <a:close/>
              </a:path>
              <a:path w="16543019" h="6045200">
                <a:moveTo>
                  <a:pt x="8982530" y="25400"/>
                </a:moveTo>
                <a:lnTo>
                  <a:pt x="7559968" y="25400"/>
                </a:lnTo>
                <a:lnTo>
                  <a:pt x="7630421" y="12700"/>
                </a:lnTo>
                <a:lnTo>
                  <a:pt x="8912078" y="12700"/>
                </a:lnTo>
                <a:lnTo>
                  <a:pt x="8982530" y="25400"/>
                </a:lnTo>
                <a:close/>
              </a:path>
              <a:path w="16543019" h="6045200">
                <a:moveTo>
                  <a:pt x="9122958" y="38100"/>
                </a:moveTo>
                <a:lnTo>
                  <a:pt x="7419541" y="38100"/>
                </a:lnTo>
                <a:lnTo>
                  <a:pt x="7489674" y="25400"/>
                </a:lnTo>
                <a:lnTo>
                  <a:pt x="9052824" y="25400"/>
                </a:lnTo>
                <a:lnTo>
                  <a:pt x="9122958" y="38100"/>
                </a:lnTo>
                <a:close/>
              </a:path>
              <a:path w="16543019" h="6045200">
                <a:moveTo>
                  <a:pt x="9332372" y="63500"/>
                </a:moveTo>
                <a:lnTo>
                  <a:pt x="7210127" y="63500"/>
                </a:lnTo>
                <a:lnTo>
                  <a:pt x="7349571" y="38100"/>
                </a:lnTo>
                <a:lnTo>
                  <a:pt x="9192928" y="38100"/>
                </a:lnTo>
                <a:lnTo>
                  <a:pt x="9332372" y="63500"/>
                </a:lnTo>
                <a:close/>
              </a:path>
              <a:path w="16543019" h="6045200">
                <a:moveTo>
                  <a:pt x="9609208" y="101600"/>
                </a:moveTo>
                <a:lnTo>
                  <a:pt x="6933291" y="101600"/>
                </a:lnTo>
                <a:lnTo>
                  <a:pt x="7140658" y="63500"/>
                </a:lnTo>
                <a:lnTo>
                  <a:pt x="9401841" y="63500"/>
                </a:lnTo>
                <a:lnTo>
                  <a:pt x="9609208" y="101600"/>
                </a:lnTo>
                <a:close/>
              </a:path>
              <a:path w="16543019" h="6045200">
                <a:moveTo>
                  <a:pt x="16542499" y="6045200"/>
                </a:moveTo>
                <a:lnTo>
                  <a:pt x="0" y="6045200"/>
                </a:lnTo>
                <a:lnTo>
                  <a:pt x="19603" y="5994400"/>
                </a:lnTo>
                <a:lnTo>
                  <a:pt x="40867" y="5930900"/>
                </a:lnTo>
                <a:lnTo>
                  <a:pt x="62625" y="5854700"/>
                </a:lnTo>
                <a:lnTo>
                  <a:pt x="84873" y="5791200"/>
                </a:lnTo>
                <a:lnTo>
                  <a:pt x="107610" y="5727700"/>
                </a:lnTo>
                <a:lnTo>
                  <a:pt x="130834" y="5664200"/>
                </a:lnTo>
                <a:lnTo>
                  <a:pt x="154542" y="5600700"/>
                </a:lnTo>
                <a:lnTo>
                  <a:pt x="178732" y="5537200"/>
                </a:lnTo>
                <a:lnTo>
                  <a:pt x="203401" y="5473700"/>
                </a:lnTo>
                <a:lnTo>
                  <a:pt x="228548" y="5410200"/>
                </a:lnTo>
                <a:lnTo>
                  <a:pt x="254170" y="5346700"/>
                </a:lnTo>
                <a:lnTo>
                  <a:pt x="280266" y="5295900"/>
                </a:lnTo>
                <a:lnTo>
                  <a:pt x="306832" y="5232400"/>
                </a:lnTo>
                <a:lnTo>
                  <a:pt x="333867" y="5168900"/>
                </a:lnTo>
                <a:lnTo>
                  <a:pt x="361368" y="5105400"/>
                </a:lnTo>
                <a:lnTo>
                  <a:pt x="389333" y="5041900"/>
                </a:lnTo>
                <a:lnTo>
                  <a:pt x="417761" y="4978400"/>
                </a:lnTo>
                <a:lnTo>
                  <a:pt x="446647" y="4927600"/>
                </a:lnTo>
                <a:lnTo>
                  <a:pt x="475992" y="4864100"/>
                </a:lnTo>
                <a:lnTo>
                  <a:pt x="505791" y="4800600"/>
                </a:lnTo>
                <a:lnTo>
                  <a:pt x="536044" y="4737100"/>
                </a:lnTo>
                <a:lnTo>
                  <a:pt x="566747" y="4686300"/>
                </a:lnTo>
                <a:lnTo>
                  <a:pt x="597899" y="4622800"/>
                </a:lnTo>
                <a:lnTo>
                  <a:pt x="629497" y="4559300"/>
                </a:lnTo>
                <a:lnTo>
                  <a:pt x="661539" y="4508500"/>
                </a:lnTo>
                <a:lnTo>
                  <a:pt x="694022" y="4445000"/>
                </a:lnTo>
                <a:lnTo>
                  <a:pt x="726946" y="4381500"/>
                </a:lnTo>
                <a:lnTo>
                  <a:pt x="760307" y="4330700"/>
                </a:lnTo>
                <a:lnTo>
                  <a:pt x="794102" y="4267200"/>
                </a:lnTo>
                <a:lnTo>
                  <a:pt x="828331" y="4216400"/>
                </a:lnTo>
                <a:lnTo>
                  <a:pt x="862991" y="4152900"/>
                </a:lnTo>
                <a:lnTo>
                  <a:pt x="898078" y="4102100"/>
                </a:lnTo>
                <a:lnTo>
                  <a:pt x="933592" y="4038600"/>
                </a:lnTo>
                <a:lnTo>
                  <a:pt x="969530" y="3987800"/>
                </a:lnTo>
                <a:lnTo>
                  <a:pt x="1005890" y="3924300"/>
                </a:lnTo>
                <a:lnTo>
                  <a:pt x="1042669" y="3873500"/>
                </a:lnTo>
                <a:lnTo>
                  <a:pt x="1079866" y="3822700"/>
                </a:lnTo>
                <a:lnTo>
                  <a:pt x="1117477" y="3759200"/>
                </a:lnTo>
                <a:lnTo>
                  <a:pt x="1155501" y="3708400"/>
                </a:lnTo>
                <a:lnTo>
                  <a:pt x="1193936" y="3657600"/>
                </a:lnTo>
                <a:lnTo>
                  <a:pt x="1232779" y="3594100"/>
                </a:lnTo>
                <a:lnTo>
                  <a:pt x="1272029" y="3543300"/>
                </a:lnTo>
                <a:lnTo>
                  <a:pt x="1311682" y="3492500"/>
                </a:lnTo>
                <a:lnTo>
                  <a:pt x="1351736" y="3441700"/>
                </a:lnTo>
                <a:lnTo>
                  <a:pt x="1392191" y="3378200"/>
                </a:lnTo>
                <a:lnTo>
                  <a:pt x="1433042" y="3327400"/>
                </a:lnTo>
                <a:lnTo>
                  <a:pt x="1474288" y="3276600"/>
                </a:lnTo>
                <a:lnTo>
                  <a:pt x="1515927" y="3225800"/>
                </a:lnTo>
                <a:lnTo>
                  <a:pt x="1557957" y="3175000"/>
                </a:lnTo>
                <a:lnTo>
                  <a:pt x="1600374" y="3124200"/>
                </a:lnTo>
                <a:lnTo>
                  <a:pt x="1643178" y="3073400"/>
                </a:lnTo>
                <a:lnTo>
                  <a:pt x="1686365" y="3022600"/>
                </a:lnTo>
                <a:lnTo>
                  <a:pt x="1729934" y="2971800"/>
                </a:lnTo>
                <a:lnTo>
                  <a:pt x="1818208" y="2870200"/>
                </a:lnTo>
                <a:lnTo>
                  <a:pt x="1907981" y="2768600"/>
                </a:lnTo>
                <a:lnTo>
                  <a:pt x="1953425" y="2730500"/>
                </a:lnTo>
                <a:lnTo>
                  <a:pt x="1999236" y="2679700"/>
                </a:lnTo>
                <a:lnTo>
                  <a:pt x="2091954" y="2578100"/>
                </a:lnTo>
                <a:lnTo>
                  <a:pt x="2138857" y="2540000"/>
                </a:lnTo>
                <a:lnTo>
                  <a:pt x="2233737" y="2438400"/>
                </a:lnTo>
                <a:lnTo>
                  <a:pt x="2281711" y="2400300"/>
                </a:lnTo>
                <a:lnTo>
                  <a:pt x="2378713" y="2298700"/>
                </a:lnTo>
                <a:lnTo>
                  <a:pt x="2427738" y="2260600"/>
                </a:lnTo>
                <a:lnTo>
                  <a:pt x="2477108" y="2209800"/>
                </a:lnTo>
                <a:lnTo>
                  <a:pt x="2526822" y="2171700"/>
                </a:lnTo>
                <a:lnTo>
                  <a:pt x="2576877" y="2120900"/>
                </a:lnTo>
                <a:lnTo>
                  <a:pt x="2627271" y="2082800"/>
                </a:lnTo>
                <a:lnTo>
                  <a:pt x="2678002" y="2032000"/>
                </a:lnTo>
                <a:lnTo>
                  <a:pt x="2780467" y="1955800"/>
                </a:lnTo>
                <a:lnTo>
                  <a:pt x="2832195" y="1905000"/>
                </a:lnTo>
                <a:lnTo>
                  <a:pt x="3042367" y="1752600"/>
                </a:lnTo>
                <a:lnTo>
                  <a:pt x="3095713" y="1701800"/>
                </a:lnTo>
                <a:lnTo>
                  <a:pt x="3312244" y="1549400"/>
                </a:lnTo>
                <a:lnTo>
                  <a:pt x="3589818" y="1358900"/>
                </a:lnTo>
                <a:lnTo>
                  <a:pt x="3646231" y="1333500"/>
                </a:lnTo>
                <a:lnTo>
                  <a:pt x="3817231" y="1219200"/>
                </a:lnTo>
                <a:lnTo>
                  <a:pt x="3874810" y="1193800"/>
                </a:lnTo>
                <a:lnTo>
                  <a:pt x="3990821" y="1117600"/>
                </a:lnTo>
                <a:lnTo>
                  <a:pt x="4049250" y="1092200"/>
                </a:lnTo>
                <a:lnTo>
                  <a:pt x="4107957" y="1054100"/>
                </a:lnTo>
                <a:lnTo>
                  <a:pt x="4166941" y="1028700"/>
                </a:lnTo>
                <a:lnTo>
                  <a:pt x="4226200" y="990600"/>
                </a:lnTo>
                <a:lnTo>
                  <a:pt x="4285730" y="965200"/>
                </a:lnTo>
                <a:lnTo>
                  <a:pt x="4345531" y="927100"/>
                </a:lnTo>
                <a:lnTo>
                  <a:pt x="4465933" y="876300"/>
                </a:lnTo>
                <a:lnTo>
                  <a:pt x="4526530" y="838200"/>
                </a:lnTo>
                <a:lnTo>
                  <a:pt x="4709879" y="762000"/>
                </a:lnTo>
                <a:lnTo>
                  <a:pt x="4771506" y="723900"/>
                </a:lnTo>
                <a:lnTo>
                  <a:pt x="5273416" y="520700"/>
                </a:lnTo>
                <a:lnTo>
                  <a:pt x="5337233" y="508000"/>
                </a:lnTo>
                <a:lnTo>
                  <a:pt x="5530065" y="431800"/>
                </a:lnTo>
                <a:lnTo>
                  <a:pt x="5594795" y="419100"/>
                </a:lnTo>
                <a:lnTo>
                  <a:pt x="5724924" y="368300"/>
                </a:lnTo>
                <a:lnTo>
                  <a:pt x="5790318" y="355600"/>
                </a:lnTo>
                <a:lnTo>
                  <a:pt x="5855927" y="330200"/>
                </a:lnTo>
                <a:lnTo>
                  <a:pt x="5921751" y="317500"/>
                </a:lnTo>
                <a:lnTo>
                  <a:pt x="5987787" y="292100"/>
                </a:lnTo>
                <a:lnTo>
                  <a:pt x="6120486" y="266700"/>
                </a:lnTo>
                <a:lnTo>
                  <a:pt x="6187144" y="241300"/>
                </a:lnTo>
                <a:lnTo>
                  <a:pt x="6388328" y="203200"/>
                </a:lnTo>
                <a:lnTo>
                  <a:pt x="6455785" y="177800"/>
                </a:lnTo>
                <a:lnTo>
                  <a:pt x="6864523" y="101600"/>
                </a:lnTo>
                <a:lnTo>
                  <a:pt x="9677976" y="101600"/>
                </a:lnTo>
                <a:lnTo>
                  <a:pt x="10086714" y="177800"/>
                </a:lnTo>
                <a:lnTo>
                  <a:pt x="10154171" y="203200"/>
                </a:lnTo>
                <a:lnTo>
                  <a:pt x="10355355" y="241300"/>
                </a:lnTo>
                <a:lnTo>
                  <a:pt x="10422013" y="266700"/>
                </a:lnTo>
                <a:lnTo>
                  <a:pt x="10554712" y="292100"/>
                </a:lnTo>
                <a:lnTo>
                  <a:pt x="10620747" y="317500"/>
                </a:lnTo>
                <a:lnTo>
                  <a:pt x="10686571" y="330200"/>
                </a:lnTo>
                <a:lnTo>
                  <a:pt x="10752181" y="355600"/>
                </a:lnTo>
                <a:lnTo>
                  <a:pt x="10817575" y="368300"/>
                </a:lnTo>
                <a:lnTo>
                  <a:pt x="10947703" y="419100"/>
                </a:lnTo>
                <a:lnTo>
                  <a:pt x="11012434" y="431800"/>
                </a:lnTo>
                <a:lnTo>
                  <a:pt x="11205266" y="508000"/>
                </a:lnTo>
                <a:lnTo>
                  <a:pt x="11269082" y="520700"/>
                </a:lnTo>
                <a:lnTo>
                  <a:pt x="11770992" y="723900"/>
                </a:lnTo>
                <a:lnTo>
                  <a:pt x="11832620" y="762000"/>
                </a:lnTo>
                <a:lnTo>
                  <a:pt x="12015969" y="838200"/>
                </a:lnTo>
                <a:lnTo>
                  <a:pt x="12076566" y="876300"/>
                </a:lnTo>
                <a:lnTo>
                  <a:pt x="12196968" y="927100"/>
                </a:lnTo>
                <a:lnTo>
                  <a:pt x="12256768" y="965200"/>
                </a:lnTo>
                <a:lnTo>
                  <a:pt x="12316299" y="990600"/>
                </a:lnTo>
                <a:lnTo>
                  <a:pt x="12375558" y="1028700"/>
                </a:lnTo>
                <a:lnTo>
                  <a:pt x="12434542" y="1054100"/>
                </a:lnTo>
                <a:lnTo>
                  <a:pt x="12493249" y="1092200"/>
                </a:lnTo>
                <a:lnTo>
                  <a:pt x="12551678" y="1117600"/>
                </a:lnTo>
                <a:lnTo>
                  <a:pt x="12667689" y="1193800"/>
                </a:lnTo>
                <a:lnTo>
                  <a:pt x="12725268" y="1219200"/>
                </a:lnTo>
                <a:lnTo>
                  <a:pt x="12896267" y="1333500"/>
                </a:lnTo>
                <a:lnTo>
                  <a:pt x="12952681" y="1358900"/>
                </a:lnTo>
                <a:lnTo>
                  <a:pt x="13230255" y="1549400"/>
                </a:lnTo>
                <a:lnTo>
                  <a:pt x="13446786" y="1701800"/>
                </a:lnTo>
                <a:lnTo>
                  <a:pt x="13500132" y="1752600"/>
                </a:lnTo>
                <a:lnTo>
                  <a:pt x="13710304" y="1905000"/>
                </a:lnTo>
                <a:lnTo>
                  <a:pt x="13762032" y="1955800"/>
                </a:lnTo>
                <a:lnTo>
                  <a:pt x="13864497" y="2032000"/>
                </a:lnTo>
                <a:lnTo>
                  <a:pt x="13915228" y="2082800"/>
                </a:lnTo>
                <a:lnTo>
                  <a:pt x="13965622" y="2120900"/>
                </a:lnTo>
                <a:lnTo>
                  <a:pt x="14015677" y="2171700"/>
                </a:lnTo>
                <a:lnTo>
                  <a:pt x="14065391" y="2209800"/>
                </a:lnTo>
                <a:lnTo>
                  <a:pt x="14114761" y="2260600"/>
                </a:lnTo>
                <a:lnTo>
                  <a:pt x="14163786" y="2298700"/>
                </a:lnTo>
                <a:lnTo>
                  <a:pt x="14260788" y="2400300"/>
                </a:lnTo>
                <a:lnTo>
                  <a:pt x="14308761" y="2438400"/>
                </a:lnTo>
                <a:lnTo>
                  <a:pt x="14403642" y="2540000"/>
                </a:lnTo>
                <a:lnTo>
                  <a:pt x="14450544" y="2578100"/>
                </a:lnTo>
                <a:lnTo>
                  <a:pt x="14543263" y="2679700"/>
                </a:lnTo>
                <a:lnTo>
                  <a:pt x="14589074" y="2730500"/>
                </a:lnTo>
                <a:lnTo>
                  <a:pt x="14634517" y="2768600"/>
                </a:lnTo>
                <a:lnTo>
                  <a:pt x="14724291" y="2870200"/>
                </a:lnTo>
                <a:lnTo>
                  <a:pt x="14812564" y="2971800"/>
                </a:lnTo>
                <a:lnTo>
                  <a:pt x="14856133" y="3022600"/>
                </a:lnTo>
                <a:lnTo>
                  <a:pt x="14899321" y="3073400"/>
                </a:lnTo>
                <a:lnTo>
                  <a:pt x="14942125" y="3124200"/>
                </a:lnTo>
                <a:lnTo>
                  <a:pt x="14984542" y="3175000"/>
                </a:lnTo>
                <a:lnTo>
                  <a:pt x="15026572" y="3225800"/>
                </a:lnTo>
                <a:lnTo>
                  <a:pt x="15068211" y="3276600"/>
                </a:lnTo>
                <a:lnTo>
                  <a:pt x="15109457" y="3327400"/>
                </a:lnTo>
                <a:lnTo>
                  <a:pt x="15150308" y="3378200"/>
                </a:lnTo>
                <a:lnTo>
                  <a:pt x="15190762" y="3441700"/>
                </a:lnTo>
                <a:lnTo>
                  <a:pt x="15230817" y="3492500"/>
                </a:lnTo>
                <a:lnTo>
                  <a:pt x="15270470" y="3543300"/>
                </a:lnTo>
                <a:lnTo>
                  <a:pt x="15309719" y="3594100"/>
                </a:lnTo>
                <a:lnTo>
                  <a:pt x="15348563" y="3657600"/>
                </a:lnTo>
                <a:lnTo>
                  <a:pt x="15386997" y="3708400"/>
                </a:lnTo>
                <a:lnTo>
                  <a:pt x="15425022" y="3759200"/>
                </a:lnTo>
                <a:lnTo>
                  <a:pt x="15462633" y="3822700"/>
                </a:lnTo>
                <a:lnTo>
                  <a:pt x="15499829" y="3873500"/>
                </a:lnTo>
                <a:lnTo>
                  <a:pt x="15536609" y="3924300"/>
                </a:lnTo>
                <a:lnTo>
                  <a:pt x="15572968" y="3987800"/>
                </a:lnTo>
                <a:lnTo>
                  <a:pt x="15608906" y="4038600"/>
                </a:lnTo>
                <a:lnTo>
                  <a:pt x="15644420" y="4102100"/>
                </a:lnTo>
                <a:lnTo>
                  <a:pt x="15679508" y="4152900"/>
                </a:lnTo>
                <a:lnTo>
                  <a:pt x="15714168" y="4216400"/>
                </a:lnTo>
                <a:lnTo>
                  <a:pt x="15748396" y="4267200"/>
                </a:lnTo>
                <a:lnTo>
                  <a:pt x="15782192" y="4330700"/>
                </a:lnTo>
                <a:lnTo>
                  <a:pt x="15815553" y="4381500"/>
                </a:lnTo>
                <a:lnTo>
                  <a:pt x="15848476" y="4445000"/>
                </a:lnTo>
                <a:lnTo>
                  <a:pt x="15880960" y="4508500"/>
                </a:lnTo>
                <a:lnTo>
                  <a:pt x="15913002" y="4559300"/>
                </a:lnTo>
                <a:lnTo>
                  <a:pt x="15944600" y="4622800"/>
                </a:lnTo>
                <a:lnTo>
                  <a:pt x="15975752" y="4686300"/>
                </a:lnTo>
                <a:lnTo>
                  <a:pt x="16006455" y="4737100"/>
                </a:lnTo>
                <a:lnTo>
                  <a:pt x="16036708" y="4800600"/>
                </a:lnTo>
                <a:lnTo>
                  <a:pt x="16066507" y="4864100"/>
                </a:lnTo>
                <a:lnTo>
                  <a:pt x="16095851" y="4927600"/>
                </a:lnTo>
                <a:lnTo>
                  <a:pt x="16124738" y="4978400"/>
                </a:lnTo>
                <a:lnTo>
                  <a:pt x="16153165" y="5041900"/>
                </a:lnTo>
                <a:lnTo>
                  <a:pt x="16181131" y="5105400"/>
                </a:lnTo>
                <a:lnTo>
                  <a:pt x="16208632" y="5168900"/>
                </a:lnTo>
                <a:lnTo>
                  <a:pt x="16235667" y="5232400"/>
                </a:lnTo>
                <a:lnTo>
                  <a:pt x="16262233" y="5295900"/>
                </a:lnTo>
                <a:lnTo>
                  <a:pt x="16288328" y="5346700"/>
                </a:lnTo>
                <a:lnTo>
                  <a:pt x="16313951" y="5410200"/>
                </a:lnTo>
                <a:lnTo>
                  <a:pt x="16339098" y="5473700"/>
                </a:lnTo>
                <a:lnTo>
                  <a:pt x="16363767" y="5537200"/>
                </a:lnTo>
                <a:lnTo>
                  <a:pt x="16387957" y="5600700"/>
                </a:lnTo>
                <a:lnTo>
                  <a:pt x="16411665" y="5664200"/>
                </a:lnTo>
                <a:lnTo>
                  <a:pt x="16434888" y="5727700"/>
                </a:lnTo>
                <a:lnTo>
                  <a:pt x="16457625" y="5791200"/>
                </a:lnTo>
                <a:lnTo>
                  <a:pt x="16479874" y="5854700"/>
                </a:lnTo>
                <a:lnTo>
                  <a:pt x="16501631" y="5930900"/>
                </a:lnTo>
                <a:lnTo>
                  <a:pt x="16522896" y="5994400"/>
                </a:lnTo>
                <a:lnTo>
                  <a:pt x="16542499" y="6045200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вал 5"/>
          <p:cNvSpPr/>
          <p:nvPr/>
        </p:nvSpPr>
        <p:spPr>
          <a:xfrm>
            <a:off x="228600" y="27813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95400" y="2705100"/>
            <a:ext cx="16687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розробка курсу «Європейські практики соціального підприємництва: стійкість, інклюзія та креативність» для 140 студентів (бакалаврів та магістрів), друкованих та електронних матеріалів курсу з вільним доступом у Moodle ЗНУ;</a:t>
            </a:r>
          </a:p>
        </p:txBody>
      </p:sp>
      <p:sp>
        <p:nvSpPr>
          <p:cNvPr id="8" name="Овал 7"/>
          <p:cNvSpPr/>
          <p:nvPr/>
        </p:nvSpPr>
        <p:spPr>
          <a:xfrm>
            <a:off x="228600" y="409575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2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72600" y="409575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3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295400" y="40005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сайт, підготовка та публікація 3 фахових наукових статей, 1 навчального посібника «Соціальне підприємництво: стійкість, інклюзія та креативність»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439400" y="40005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диспути для студентів, викладачів, викладачів, молодих учених;</a:t>
            </a:r>
          </a:p>
        </p:txBody>
      </p:sp>
      <p:sp>
        <p:nvSpPr>
          <p:cNvPr id="12" name="Овал 11"/>
          <p:cNvSpPr/>
          <p:nvPr/>
        </p:nvSpPr>
        <p:spPr>
          <a:xfrm>
            <a:off x="228600" y="55245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4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296400" y="55245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5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2400" y="70485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6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72600" y="71247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7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52400" y="85725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8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371600" y="55245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семінар-тренінг для вчителів школи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371600" y="69723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програмний документ на тему «Впровадження європейських моделей соціального підприємництва в Україні»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439400" y="69723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заходи з поширення курсу 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(щорічні презентації курсу)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371600" y="85725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банер проєкту, брошури для поширення інформації про заходи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0363200" y="8572500"/>
            <a:ext cx="76200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заходи з розповсюдження на широку аудиторію </a:t>
            </a:r>
          </a:p>
          <a:p>
            <a:pPr algn="ctr"/>
            <a:r>
              <a:rPr lang="uk-UA" sz="2400" dirty="0">
                <a:solidFill>
                  <a:schemeClr val="tx1"/>
                </a:solidFill>
              </a:rPr>
              <a:t>(1 презентація проєкту, 1 підсумкова конференція).</a:t>
            </a:r>
          </a:p>
        </p:txBody>
      </p:sp>
      <p:sp>
        <p:nvSpPr>
          <p:cNvPr id="22" name="Овал 21"/>
          <p:cNvSpPr/>
          <p:nvPr/>
        </p:nvSpPr>
        <p:spPr>
          <a:xfrm>
            <a:off x="9372600" y="8648700"/>
            <a:ext cx="9144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9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0439400" y="5448300"/>
            <a:ext cx="7543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вебінар для представників молоді NEET</a:t>
            </a: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3048000" y="342900"/>
            <a:ext cx="7620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10800000">
            <a:off x="11887200" y="190500"/>
            <a:ext cx="7620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67200" y="419100"/>
            <a:ext cx="7467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Очікувані результати: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333500"/>
            <a:ext cx="2667000" cy="9906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130"/>
            <a:ext cx="2895600" cy="2425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0"/>
            <a:ext cx="2694562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B7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269990" cy="10274300"/>
          </a:xfrm>
          <a:custGeom>
            <a:avLst/>
            <a:gdLst/>
            <a:ahLst/>
            <a:cxnLst/>
            <a:rect l="l" t="t" r="r" b="b"/>
            <a:pathLst>
              <a:path w="6269990" h="10274300">
                <a:moveTo>
                  <a:pt x="3118559" y="10274300"/>
                </a:moveTo>
                <a:lnTo>
                  <a:pt x="0" y="10274300"/>
                </a:lnTo>
                <a:lnTo>
                  <a:pt x="0" y="0"/>
                </a:lnTo>
                <a:lnTo>
                  <a:pt x="3120547" y="0"/>
                </a:lnTo>
                <a:lnTo>
                  <a:pt x="3145977" y="12700"/>
                </a:lnTo>
                <a:lnTo>
                  <a:pt x="3186220" y="25400"/>
                </a:lnTo>
                <a:lnTo>
                  <a:pt x="3266143" y="76200"/>
                </a:lnTo>
                <a:lnTo>
                  <a:pt x="3305821" y="88900"/>
                </a:lnTo>
                <a:lnTo>
                  <a:pt x="3423701" y="165100"/>
                </a:lnTo>
                <a:lnTo>
                  <a:pt x="3462604" y="177800"/>
                </a:lnTo>
                <a:lnTo>
                  <a:pt x="3654129" y="304800"/>
                </a:lnTo>
                <a:lnTo>
                  <a:pt x="3840523" y="431800"/>
                </a:lnTo>
                <a:lnTo>
                  <a:pt x="3985813" y="533400"/>
                </a:lnTo>
                <a:lnTo>
                  <a:pt x="4021592" y="558800"/>
                </a:lnTo>
                <a:lnTo>
                  <a:pt x="4057150" y="596900"/>
                </a:lnTo>
                <a:lnTo>
                  <a:pt x="4162482" y="673100"/>
                </a:lnTo>
                <a:lnTo>
                  <a:pt x="4197141" y="711200"/>
                </a:lnTo>
                <a:lnTo>
                  <a:pt x="4265772" y="762000"/>
                </a:lnTo>
                <a:lnTo>
                  <a:pt x="4299741" y="800100"/>
                </a:lnTo>
                <a:lnTo>
                  <a:pt x="4366977" y="850900"/>
                </a:lnTo>
                <a:lnTo>
                  <a:pt x="4400241" y="889000"/>
                </a:lnTo>
                <a:lnTo>
                  <a:pt x="4466054" y="939800"/>
                </a:lnTo>
                <a:lnTo>
                  <a:pt x="4498600" y="977900"/>
                </a:lnTo>
                <a:lnTo>
                  <a:pt x="4530904" y="1003300"/>
                </a:lnTo>
                <a:lnTo>
                  <a:pt x="4562963" y="1041400"/>
                </a:lnTo>
                <a:lnTo>
                  <a:pt x="4594777" y="1066800"/>
                </a:lnTo>
                <a:lnTo>
                  <a:pt x="4626344" y="1104900"/>
                </a:lnTo>
                <a:lnTo>
                  <a:pt x="4657661" y="1130300"/>
                </a:lnTo>
                <a:lnTo>
                  <a:pt x="4688729" y="1168400"/>
                </a:lnTo>
                <a:lnTo>
                  <a:pt x="4719545" y="1206500"/>
                </a:lnTo>
                <a:lnTo>
                  <a:pt x="4750107" y="1231900"/>
                </a:lnTo>
                <a:lnTo>
                  <a:pt x="4780414" y="1270000"/>
                </a:lnTo>
                <a:lnTo>
                  <a:pt x="4810465" y="1295400"/>
                </a:lnTo>
                <a:lnTo>
                  <a:pt x="4840257" y="1333500"/>
                </a:lnTo>
                <a:lnTo>
                  <a:pt x="4869790" y="1371600"/>
                </a:lnTo>
                <a:lnTo>
                  <a:pt x="4899062" y="1397000"/>
                </a:lnTo>
                <a:lnTo>
                  <a:pt x="4928071" y="1435100"/>
                </a:lnTo>
                <a:lnTo>
                  <a:pt x="4956816" y="1473200"/>
                </a:lnTo>
                <a:lnTo>
                  <a:pt x="4985294" y="1511300"/>
                </a:lnTo>
                <a:lnTo>
                  <a:pt x="5013506" y="1536700"/>
                </a:lnTo>
                <a:lnTo>
                  <a:pt x="5041448" y="1574800"/>
                </a:lnTo>
                <a:lnTo>
                  <a:pt x="5069120" y="1612900"/>
                </a:lnTo>
                <a:lnTo>
                  <a:pt x="5096520" y="1651000"/>
                </a:lnTo>
                <a:lnTo>
                  <a:pt x="5123646" y="1689100"/>
                </a:lnTo>
                <a:lnTo>
                  <a:pt x="5150497" y="1714500"/>
                </a:lnTo>
                <a:lnTo>
                  <a:pt x="5177072" y="1752600"/>
                </a:lnTo>
                <a:lnTo>
                  <a:pt x="5203368" y="1790700"/>
                </a:lnTo>
                <a:lnTo>
                  <a:pt x="5229384" y="1828800"/>
                </a:lnTo>
                <a:lnTo>
                  <a:pt x="5255119" y="1866900"/>
                </a:lnTo>
                <a:lnTo>
                  <a:pt x="5280571" y="1905000"/>
                </a:lnTo>
                <a:lnTo>
                  <a:pt x="5305738" y="1943100"/>
                </a:lnTo>
                <a:lnTo>
                  <a:pt x="5330619" y="1981200"/>
                </a:lnTo>
                <a:lnTo>
                  <a:pt x="5355213" y="2019300"/>
                </a:lnTo>
                <a:lnTo>
                  <a:pt x="5379517" y="2057400"/>
                </a:lnTo>
                <a:lnTo>
                  <a:pt x="5403531" y="2095500"/>
                </a:lnTo>
                <a:lnTo>
                  <a:pt x="5427252" y="2133600"/>
                </a:lnTo>
                <a:lnTo>
                  <a:pt x="5450680" y="2171700"/>
                </a:lnTo>
                <a:lnTo>
                  <a:pt x="5473812" y="2209800"/>
                </a:lnTo>
                <a:lnTo>
                  <a:pt x="5496647" y="2247900"/>
                </a:lnTo>
                <a:lnTo>
                  <a:pt x="5519184" y="2286000"/>
                </a:lnTo>
                <a:lnTo>
                  <a:pt x="5541421" y="2324100"/>
                </a:lnTo>
                <a:lnTo>
                  <a:pt x="5563356" y="2362200"/>
                </a:lnTo>
                <a:lnTo>
                  <a:pt x="5584988" y="2413000"/>
                </a:lnTo>
                <a:lnTo>
                  <a:pt x="5606315" y="2451100"/>
                </a:lnTo>
                <a:lnTo>
                  <a:pt x="5627336" y="2489200"/>
                </a:lnTo>
                <a:lnTo>
                  <a:pt x="5648049" y="2527300"/>
                </a:lnTo>
                <a:lnTo>
                  <a:pt x="5668453" y="2565400"/>
                </a:lnTo>
                <a:lnTo>
                  <a:pt x="5688546" y="2616200"/>
                </a:lnTo>
                <a:lnTo>
                  <a:pt x="5708326" y="2654300"/>
                </a:lnTo>
                <a:lnTo>
                  <a:pt x="5727792" y="2692400"/>
                </a:lnTo>
                <a:lnTo>
                  <a:pt x="5746943" y="2730500"/>
                </a:lnTo>
                <a:lnTo>
                  <a:pt x="5765776" y="2768600"/>
                </a:lnTo>
                <a:lnTo>
                  <a:pt x="5784291" y="2819400"/>
                </a:lnTo>
                <a:lnTo>
                  <a:pt x="5802486" y="2857500"/>
                </a:lnTo>
                <a:lnTo>
                  <a:pt x="5820358" y="2895600"/>
                </a:lnTo>
                <a:lnTo>
                  <a:pt x="5837908" y="2946400"/>
                </a:lnTo>
                <a:lnTo>
                  <a:pt x="5855132" y="2984500"/>
                </a:lnTo>
                <a:lnTo>
                  <a:pt x="5872030" y="3022600"/>
                </a:lnTo>
                <a:lnTo>
                  <a:pt x="5888600" y="3073400"/>
                </a:lnTo>
                <a:lnTo>
                  <a:pt x="5904840" y="3111500"/>
                </a:lnTo>
                <a:lnTo>
                  <a:pt x="5920749" y="3162300"/>
                </a:lnTo>
                <a:lnTo>
                  <a:pt x="5936326" y="3200400"/>
                </a:lnTo>
                <a:lnTo>
                  <a:pt x="5951568" y="3238500"/>
                </a:lnTo>
                <a:lnTo>
                  <a:pt x="5966475" y="3289300"/>
                </a:lnTo>
                <a:lnTo>
                  <a:pt x="5981044" y="3327400"/>
                </a:lnTo>
                <a:lnTo>
                  <a:pt x="5995274" y="3378200"/>
                </a:lnTo>
                <a:lnTo>
                  <a:pt x="6009163" y="3416300"/>
                </a:lnTo>
                <a:lnTo>
                  <a:pt x="6022711" y="3467100"/>
                </a:lnTo>
                <a:lnTo>
                  <a:pt x="6035915" y="3505200"/>
                </a:lnTo>
                <a:lnTo>
                  <a:pt x="6048774" y="3556000"/>
                </a:lnTo>
                <a:lnTo>
                  <a:pt x="6061286" y="3594100"/>
                </a:lnTo>
                <a:lnTo>
                  <a:pt x="6073450" y="3644900"/>
                </a:lnTo>
                <a:lnTo>
                  <a:pt x="6085264" y="3683000"/>
                </a:lnTo>
                <a:lnTo>
                  <a:pt x="6096727" y="3733800"/>
                </a:lnTo>
                <a:lnTo>
                  <a:pt x="6107837" y="3771900"/>
                </a:lnTo>
                <a:lnTo>
                  <a:pt x="6118593" y="3822700"/>
                </a:lnTo>
                <a:lnTo>
                  <a:pt x="6128992" y="3860800"/>
                </a:lnTo>
                <a:lnTo>
                  <a:pt x="6139034" y="3911600"/>
                </a:lnTo>
                <a:lnTo>
                  <a:pt x="6148717" y="3962400"/>
                </a:lnTo>
                <a:lnTo>
                  <a:pt x="6158039" y="4000500"/>
                </a:lnTo>
                <a:lnTo>
                  <a:pt x="6166999" y="4051300"/>
                </a:lnTo>
                <a:lnTo>
                  <a:pt x="6175595" y="4089400"/>
                </a:lnTo>
                <a:lnTo>
                  <a:pt x="6183826" y="4140200"/>
                </a:lnTo>
                <a:lnTo>
                  <a:pt x="6191689" y="4191000"/>
                </a:lnTo>
                <a:lnTo>
                  <a:pt x="6199185" y="4229100"/>
                </a:lnTo>
                <a:lnTo>
                  <a:pt x="6206310" y="4279900"/>
                </a:lnTo>
                <a:lnTo>
                  <a:pt x="6213064" y="4330700"/>
                </a:lnTo>
                <a:lnTo>
                  <a:pt x="6219445" y="4368800"/>
                </a:lnTo>
                <a:lnTo>
                  <a:pt x="6225451" y="4419600"/>
                </a:lnTo>
                <a:lnTo>
                  <a:pt x="6231081" y="4470400"/>
                </a:lnTo>
                <a:lnTo>
                  <a:pt x="6236333" y="4508500"/>
                </a:lnTo>
                <a:lnTo>
                  <a:pt x="6241205" y="4559300"/>
                </a:lnTo>
                <a:lnTo>
                  <a:pt x="6245697" y="4610100"/>
                </a:lnTo>
                <a:lnTo>
                  <a:pt x="6249807" y="4660900"/>
                </a:lnTo>
                <a:lnTo>
                  <a:pt x="6253532" y="4699000"/>
                </a:lnTo>
                <a:lnTo>
                  <a:pt x="6256872" y="4749800"/>
                </a:lnTo>
                <a:lnTo>
                  <a:pt x="6259825" y="4800600"/>
                </a:lnTo>
                <a:lnTo>
                  <a:pt x="6262389" y="4851400"/>
                </a:lnTo>
                <a:lnTo>
                  <a:pt x="6264563" y="4889500"/>
                </a:lnTo>
                <a:lnTo>
                  <a:pt x="6266345" y="4940300"/>
                </a:lnTo>
                <a:lnTo>
                  <a:pt x="6267734" y="4991100"/>
                </a:lnTo>
                <a:lnTo>
                  <a:pt x="6268728" y="5041900"/>
                </a:lnTo>
                <a:lnTo>
                  <a:pt x="6269325" y="5092700"/>
                </a:lnTo>
                <a:lnTo>
                  <a:pt x="6269525" y="5130800"/>
                </a:lnTo>
                <a:lnTo>
                  <a:pt x="6269325" y="5181600"/>
                </a:lnTo>
                <a:lnTo>
                  <a:pt x="6268728" y="5232400"/>
                </a:lnTo>
                <a:lnTo>
                  <a:pt x="6267734" y="5283200"/>
                </a:lnTo>
                <a:lnTo>
                  <a:pt x="6266345" y="5334000"/>
                </a:lnTo>
                <a:lnTo>
                  <a:pt x="6264563" y="5372100"/>
                </a:lnTo>
                <a:lnTo>
                  <a:pt x="6262389" y="5422900"/>
                </a:lnTo>
                <a:lnTo>
                  <a:pt x="6259825" y="5473700"/>
                </a:lnTo>
                <a:lnTo>
                  <a:pt x="6256872" y="5524500"/>
                </a:lnTo>
                <a:lnTo>
                  <a:pt x="6253532" y="5575300"/>
                </a:lnTo>
                <a:lnTo>
                  <a:pt x="6249807" y="5613400"/>
                </a:lnTo>
                <a:lnTo>
                  <a:pt x="6245697" y="5664200"/>
                </a:lnTo>
                <a:lnTo>
                  <a:pt x="6241205" y="5715000"/>
                </a:lnTo>
                <a:lnTo>
                  <a:pt x="6236333" y="5753100"/>
                </a:lnTo>
                <a:lnTo>
                  <a:pt x="6231081" y="5803900"/>
                </a:lnTo>
                <a:lnTo>
                  <a:pt x="6225451" y="5854700"/>
                </a:lnTo>
                <a:lnTo>
                  <a:pt x="6219445" y="5905500"/>
                </a:lnTo>
                <a:lnTo>
                  <a:pt x="6213064" y="5943600"/>
                </a:lnTo>
                <a:lnTo>
                  <a:pt x="6206310" y="5994400"/>
                </a:lnTo>
                <a:lnTo>
                  <a:pt x="6199185" y="6045200"/>
                </a:lnTo>
                <a:lnTo>
                  <a:pt x="6191689" y="6083300"/>
                </a:lnTo>
                <a:lnTo>
                  <a:pt x="6183826" y="6134100"/>
                </a:lnTo>
                <a:lnTo>
                  <a:pt x="6175595" y="6184900"/>
                </a:lnTo>
                <a:lnTo>
                  <a:pt x="6166999" y="6223000"/>
                </a:lnTo>
                <a:lnTo>
                  <a:pt x="6158039" y="6273800"/>
                </a:lnTo>
                <a:lnTo>
                  <a:pt x="6148717" y="6311900"/>
                </a:lnTo>
                <a:lnTo>
                  <a:pt x="6139034" y="6362700"/>
                </a:lnTo>
                <a:lnTo>
                  <a:pt x="6128992" y="6413500"/>
                </a:lnTo>
                <a:lnTo>
                  <a:pt x="6118593" y="6451600"/>
                </a:lnTo>
                <a:lnTo>
                  <a:pt x="6107837" y="6502400"/>
                </a:lnTo>
                <a:lnTo>
                  <a:pt x="6096727" y="6540500"/>
                </a:lnTo>
                <a:lnTo>
                  <a:pt x="6085264" y="6591300"/>
                </a:lnTo>
                <a:lnTo>
                  <a:pt x="6073450" y="6629400"/>
                </a:lnTo>
                <a:lnTo>
                  <a:pt x="6061286" y="6680200"/>
                </a:lnTo>
                <a:lnTo>
                  <a:pt x="6048774" y="6718300"/>
                </a:lnTo>
                <a:lnTo>
                  <a:pt x="6035915" y="6769100"/>
                </a:lnTo>
                <a:lnTo>
                  <a:pt x="6022711" y="6807200"/>
                </a:lnTo>
                <a:lnTo>
                  <a:pt x="6009163" y="6858000"/>
                </a:lnTo>
                <a:lnTo>
                  <a:pt x="5995274" y="6896100"/>
                </a:lnTo>
                <a:lnTo>
                  <a:pt x="5981044" y="6946900"/>
                </a:lnTo>
                <a:lnTo>
                  <a:pt x="5966475" y="6985000"/>
                </a:lnTo>
                <a:lnTo>
                  <a:pt x="5951568" y="7035800"/>
                </a:lnTo>
                <a:lnTo>
                  <a:pt x="5936326" y="7073900"/>
                </a:lnTo>
                <a:lnTo>
                  <a:pt x="5920749" y="7112000"/>
                </a:lnTo>
                <a:lnTo>
                  <a:pt x="5904840" y="7162800"/>
                </a:lnTo>
                <a:lnTo>
                  <a:pt x="5888600" y="7200900"/>
                </a:lnTo>
                <a:lnTo>
                  <a:pt x="5872030" y="7251700"/>
                </a:lnTo>
                <a:lnTo>
                  <a:pt x="5855132" y="7289800"/>
                </a:lnTo>
                <a:lnTo>
                  <a:pt x="5837908" y="7327900"/>
                </a:lnTo>
                <a:lnTo>
                  <a:pt x="5820358" y="7378700"/>
                </a:lnTo>
                <a:lnTo>
                  <a:pt x="5802486" y="7416800"/>
                </a:lnTo>
                <a:lnTo>
                  <a:pt x="5784291" y="7454900"/>
                </a:lnTo>
                <a:lnTo>
                  <a:pt x="5765776" y="7493000"/>
                </a:lnTo>
                <a:lnTo>
                  <a:pt x="5746943" y="7543800"/>
                </a:lnTo>
                <a:lnTo>
                  <a:pt x="5727792" y="7581900"/>
                </a:lnTo>
                <a:lnTo>
                  <a:pt x="5708326" y="7620000"/>
                </a:lnTo>
                <a:lnTo>
                  <a:pt x="5688546" y="7658100"/>
                </a:lnTo>
                <a:lnTo>
                  <a:pt x="5668453" y="7708900"/>
                </a:lnTo>
                <a:lnTo>
                  <a:pt x="5648049" y="7747000"/>
                </a:lnTo>
                <a:lnTo>
                  <a:pt x="5627336" y="7785100"/>
                </a:lnTo>
                <a:lnTo>
                  <a:pt x="5606315" y="7823200"/>
                </a:lnTo>
                <a:lnTo>
                  <a:pt x="5584988" y="7861300"/>
                </a:lnTo>
                <a:lnTo>
                  <a:pt x="5563356" y="7899400"/>
                </a:lnTo>
                <a:lnTo>
                  <a:pt x="5541421" y="7950200"/>
                </a:lnTo>
                <a:lnTo>
                  <a:pt x="5519184" y="7988300"/>
                </a:lnTo>
                <a:lnTo>
                  <a:pt x="5496647" y="8026400"/>
                </a:lnTo>
                <a:lnTo>
                  <a:pt x="5473812" y="8064500"/>
                </a:lnTo>
                <a:lnTo>
                  <a:pt x="5450680" y="8102600"/>
                </a:lnTo>
                <a:lnTo>
                  <a:pt x="5427252" y="8140700"/>
                </a:lnTo>
                <a:lnTo>
                  <a:pt x="5403531" y="8178800"/>
                </a:lnTo>
                <a:lnTo>
                  <a:pt x="5379517" y="8216900"/>
                </a:lnTo>
                <a:lnTo>
                  <a:pt x="5355213" y="8255000"/>
                </a:lnTo>
                <a:lnTo>
                  <a:pt x="5330619" y="8293100"/>
                </a:lnTo>
                <a:lnTo>
                  <a:pt x="5305738" y="8331200"/>
                </a:lnTo>
                <a:lnTo>
                  <a:pt x="5280571" y="8369300"/>
                </a:lnTo>
                <a:lnTo>
                  <a:pt x="5255119" y="8407400"/>
                </a:lnTo>
                <a:lnTo>
                  <a:pt x="5229384" y="8445500"/>
                </a:lnTo>
                <a:lnTo>
                  <a:pt x="5203368" y="8483600"/>
                </a:lnTo>
                <a:lnTo>
                  <a:pt x="5177072" y="8521700"/>
                </a:lnTo>
                <a:lnTo>
                  <a:pt x="5150497" y="8547100"/>
                </a:lnTo>
                <a:lnTo>
                  <a:pt x="5123646" y="8585200"/>
                </a:lnTo>
                <a:lnTo>
                  <a:pt x="5096520" y="8623300"/>
                </a:lnTo>
                <a:lnTo>
                  <a:pt x="5069120" y="8661400"/>
                </a:lnTo>
                <a:lnTo>
                  <a:pt x="5041448" y="8699500"/>
                </a:lnTo>
                <a:lnTo>
                  <a:pt x="5013506" y="8737600"/>
                </a:lnTo>
                <a:lnTo>
                  <a:pt x="4985294" y="8763000"/>
                </a:lnTo>
                <a:lnTo>
                  <a:pt x="4956816" y="8801100"/>
                </a:lnTo>
                <a:lnTo>
                  <a:pt x="4928071" y="8839200"/>
                </a:lnTo>
                <a:lnTo>
                  <a:pt x="4899062" y="8864600"/>
                </a:lnTo>
                <a:lnTo>
                  <a:pt x="4869790" y="8902700"/>
                </a:lnTo>
                <a:lnTo>
                  <a:pt x="4840257" y="8940800"/>
                </a:lnTo>
                <a:lnTo>
                  <a:pt x="4810465" y="8978900"/>
                </a:lnTo>
                <a:lnTo>
                  <a:pt x="4780414" y="9004300"/>
                </a:lnTo>
                <a:lnTo>
                  <a:pt x="4750107" y="9042400"/>
                </a:lnTo>
                <a:lnTo>
                  <a:pt x="4719545" y="9067800"/>
                </a:lnTo>
                <a:lnTo>
                  <a:pt x="4688729" y="9105900"/>
                </a:lnTo>
                <a:lnTo>
                  <a:pt x="4657661" y="9144000"/>
                </a:lnTo>
                <a:lnTo>
                  <a:pt x="4626344" y="9169400"/>
                </a:lnTo>
                <a:lnTo>
                  <a:pt x="4594777" y="9207500"/>
                </a:lnTo>
                <a:lnTo>
                  <a:pt x="4562963" y="9232900"/>
                </a:lnTo>
                <a:lnTo>
                  <a:pt x="4530904" y="9271000"/>
                </a:lnTo>
                <a:lnTo>
                  <a:pt x="4466054" y="9321800"/>
                </a:lnTo>
                <a:lnTo>
                  <a:pt x="4433267" y="9359900"/>
                </a:lnTo>
                <a:lnTo>
                  <a:pt x="4400241" y="9385300"/>
                </a:lnTo>
                <a:lnTo>
                  <a:pt x="4366977" y="9423400"/>
                </a:lnTo>
                <a:lnTo>
                  <a:pt x="4299741" y="9474200"/>
                </a:lnTo>
                <a:lnTo>
                  <a:pt x="4265772" y="9512300"/>
                </a:lnTo>
                <a:lnTo>
                  <a:pt x="4197141" y="9563100"/>
                </a:lnTo>
                <a:lnTo>
                  <a:pt x="4162482" y="9601200"/>
                </a:lnTo>
                <a:lnTo>
                  <a:pt x="4021592" y="9702800"/>
                </a:lnTo>
                <a:lnTo>
                  <a:pt x="3985813" y="9740900"/>
                </a:lnTo>
                <a:lnTo>
                  <a:pt x="3840523" y="9842500"/>
                </a:lnTo>
                <a:lnTo>
                  <a:pt x="3654129" y="9969500"/>
                </a:lnTo>
                <a:lnTo>
                  <a:pt x="3501310" y="10071100"/>
                </a:lnTo>
                <a:lnTo>
                  <a:pt x="3462604" y="10083800"/>
                </a:lnTo>
                <a:lnTo>
                  <a:pt x="3305821" y="10185400"/>
                </a:lnTo>
                <a:lnTo>
                  <a:pt x="3266143" y="10198100"/>
                </a:lnTo>
                <a:lnTo>
                  <a:pt x="3186220" y="10248900"/>
                </a:lnTo>
                <a:lnTo>
                  <a:pt x="3145977" y="10261600"/>
                </a:lnTo>
                <a:lnTo>
                  <a:pt x="3118559" y="10274300"/>
                </a:lnTo>
                <a:close/>
              </a:path>
            </a:pathLst>
          </a:custGeom>
          <a:solidFill>
            <a:srgbClr val="7DB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6400800" y="190500"/>
            <a:ext cx="9220200" cy="697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Facebook page: </a:t>
            </a:r>
            <a:r>
              <a:rPr lang="en-GB" sz="3200" dirty="0">
                <a:solidFill>
                  <a:schemeClr val="tx1"/>
                </a:solidFill>
              </a:rPr>
              <a:t>https://www.facebook.com/EurosecretZNU</a:t>
            </a:r>
          </a:p>
          <a:p>
            <a:endParaRPr lang="ru-RU" sz="3200" b="1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chemeClr val="tx1"/>
                </a:solidFill>
              </a:rPr>
              <a:t>Instagram: </a:t>
            </a:r>
            <a:r>
              <a:rPr lang="en-GB" sz="3200" dirty="0">
                <a:solidFill>
                  <a:schemeClr val="tx1"/>
                </a:solidFill>
              </a:rPr>
              <a:t>https://www.instagram.com/eurosecretznu/</a:t>
            </a:r>
          </a:p>
          <a:p>
            <a:endParaRPr lang="ru-RU" sz="3200" b="1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chemeClr val="tx1"/>
                </a:solidFill>
              </a:rPr>
              <a:t>Twitter: </a:t>
            </a:r>
            <a:r>
              <a:rPr lang="en-GB" sz="3200" dirty="0">
                <a:solidFill>
                  <a:schemeClr val="tx1"/>
                </a:solidFill>
              </a:rPr>
              <a:t>@EurosecretZNU</a:t>
            </a:r>
          </a:p>
          <a:p>
            <a:endParaRPr lang="en-GB" sz="3200" b="1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chemeClr val="tx1"/>
                </a:solidFill>
              </a:rPr>
              <a:t>YouTube: </a:t>
            </a:r>
            <a:r>
              <a:rPr lang="en-GB" sz="3200" dirty="0">
                <a:solidFill>
                  <a:schemeClr val="tx1"/>
                </a:solidFill>
              </a:rPr>
              <a:t>https://www.youtube.com/channel/UCvWYUFBEhO7m39OS_RPJKdA</a:t>
            </a:r>
          </a:p>
          <a:p>
            <a:endParaRPr lang="en-GB" sz="3200" b="1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chemeClr val="tx1"/>
                </a:solidFill>
              </a:rPr>
              <a:t>Website: </a:t>
            </a:r>
            <a:r>
              <a:rPr lang="en-GB" sz="3200" dirty="0">
                <a:solidFill>
                  <a:schemeClr val="tx1"/>
                </a:solidFill>
              </a:rPr>
              <a:t>www.eurosecret.com.ua</a:t>
            </a:r>
            <a:endParaRPr lang="uk-UA" sz="3200" dirty="0">
              <a:solidFill>
                <a:schemeClr val="tx1"/>
              </a:solidFill>
            </a:endParaRPr>
          </a:p>
          <a:p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3771900"/>
            <a:ext cx="6057900" cy="2400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1"/>
                </a:solidFill>
              </a:rPr>
              <a:t>НАШІ СТОРІНКИ В СОЦІАЛЬНИХ МЕРЕЖАХ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505700"/>
            <a:ext cx="9220200" cy="2628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1333500"/>
            <a:ext cx="2667000" cy="1066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51"/>
            <a:ext cx="2438400" cy="2297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0" y="0"/>
            <a:ext cx="26670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4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822" y="643322"/>
            <a:ext cx="9001125" cy="9001125"/>
          </a:xfrm>
          <a:custGeom>
            <a:avLst/>
            <a:gdLst/>
            <a:ahLst/>
            <a:cxnLst/>
            <a:rect l="l" t="t" r="r" b="b"/>
            <a:pathLst>
              <a:path w="9001125" h="9001125">
                <a:moveTo>
                  <a:pt x="4500562" y="9001124"/>
                </a:moveTo>
                <a:lnTo>
                  <a:pt x="4452201" y="9000869"/>
                </a:lnTo>
                <a:lnTo>
                  <a:pt x="4403962" y="9000108"/>
                </a:lnTo>
                <a:lnTo>
                  <a:pt x="4355847" y="8998841"/>
                </a:lnTo>
                <a:lnTo>
                  <a:pt x="4307859" y="8997073"/>
                </a:lnTo>
                <a:lnTo>
                  <a:pt x="4260000" y="8994805"/>
                </a:lnTo>
                <a:lnTo>
                  <a:pt x="4212272" y="8992039"/>
                </a:lnTo>
                <a:lnTo>
                  <a:pt x="4164679" y="8988779"/>
                </a:lnTo>
                <a:lnTo>
                  <a:pt x="4117223" y="8985028"/>
                </a:lnTo>
                <a:lnTo>
                  <a:pt x="4069906" y="8980786"/>
                </a:lnTo>
                <a:lnTo>
                  <a:pt x="4022732" y="8976058"/>
                </a:lnTo>
                <a:lnTo>
                  <a:pt x="3975701" y="8970845"/>
                </a:lnTo>
                <a:lnTo>
                  <a:pt x="3928818" y="8965151"/>
                </a:lnTo>
                <a:lnTo>
                  <a:pt x="3882084" y="8958977"/>
                </a:lnTo>
                <a:lnTo>
                  <a:pt x="3835502" y="8952326"/>
                </a:lnTo>
                <a:lnTo>
                  <a:pt x="3789074" y="8945201"/>
                </a:lnTo>
                <a:lnTo>
                  <a:pt x="3742804" y="8937605"/>
                </a:lnTo>
                <a:lnTo>
                  <a:pt x="3696693" y="8929539"/>
                </a:lnTo>
                <a:lnTo>
                  <a:pt x="3650745" y="8921006"/>
                </a:lnTo>
                <a:lnTo>
                  <a:pt x="3604961" y="8912010"/>
                </a:lnTo>
                <a:lnTo>
                  <a:pt x="3559345" y="8902552"/>
                </a:lnTo>
                <a:lnTo>
                  <a:pt x="3513898" y="8892634"/>
                </a:lnTo>
                <a:lnTo>
                  <a:pt x="3468624" y="8882261"/>
                </a:lnTo>
                <a:lnTo>
                  <a:pt x="3423525" y="8871433"/>
                </a:lnTo>
                <a:lnTo>
                  <a:pt x="3378603" y="8860154"/>
                </a:lnTo>
                <a:lnTo>
                  <a:pt x="3333861" y="8848426"/>
                </a:lnTo>
                <a:lnTo>
                  <a:pt x="3289301" y="8836252"/>
                </a:lnTo>
                <a:lnTo>
                  <a:pt x="3244927" y="8823634"/>
                </a:lnTo>
                <a:lnTo>
                  <a:pt x="3200740" y="8810574"/>
                </a:lnTo>
                <a:lnTo>
                  <a:pt x="3156743" y="8797076"/>
                </a:lnTo>
                <a:lnTo>
                  <a:pt x="3112939" y="8783142"/>
                </a:lnTo>
                <a:lnTo>
                  <a:pt x="3069330" y="8768774"/>
                </a:lnTo>
                <a:lnTo>
                  <a:pt x="3025919" y="8753975"/>
                </a:lnTo>
                <a:lnTo>
                  <a:pt x="2982708" y="8738747"/>
                </a:lnTo>
                <a:lnTo>
                  <a:pt x="2939699" y="8723094"/>
                </a:lnTo>
                <a:lnTo>
                  <a:pt x="2896896" y="8707016"/>
                </a:lnTo>
                <a:lnTo>
                  <a:pt x="2854301" y="8690518"/>
                </a:lnTo>
                <a:lnTo>
                  <a:pt x="2811917" y="8673601"/>
                </a:lnTo>
                <a:lnTo>
                  <a:pt x="2769745" y="8656269"/>
                </a:lnTo>
                <a:lnTo>
                  <a:pt x="2727789" y="8638523"/>
                </a:lnTo>
                <a:lnTo>
                  <a:pt x="2686050" y="8620366"/>
                </a:lnTo>
                <a:lnTo>
                  <a:pt x="2644533" y="8601801"/>
                </a:lnTo>
                <a:lnTo>
                  <a:pt x="2603238" y="8582830"/>
                </a:lnTo>
                <a:lnTo>
                  <a:pt x="2562169" y="8563456"/>
                </a:lnTo>
                <a:lnTo>
                  <a:pt x="2521328" y="8543682"/>
                </a:lnTo>
                <a:lnTo>
                  <a:pt x="2480718" y="8523509"/>
                </a:lnTo>
                <a:lnTo>
                  <a:pt x="2440341" y="8502940"/>
                </a:lnTo>
                <a:lnTo>
                  <a:pt x="2400200" y="8481979"/>
                </a:lnTo>
                <a:lnTo>
                  <a:pt x="2360297" y="8460627"/>
                </a:lnTo>
                <a:lnTo>
                  <a:pt x="2320635" y="8438887"/>
                </a:lnTo>
                <a:lnTo>
                  <a:pt x="2281217" y="8416761"/>
                </a:lnTo>
                <a:lnTo>
                  <a:pt x="2242044" y="8394253"/>
                </a:lnTo>
                <a:lnTo>
                  <a:pt x="2203120" y="8371364"/>
                </a:lnTo>
                <a:lnTo>
                  <a:pt x="2164447" y="8348097"/>
                </a:lnTo>
                <a:lnTo>
                  <a:pt x="2126027" y="8324455"/>
                </a:lnTo>
                <a:lnTo>
                  <a:pt x="2087863" y="8300441"/>
                </a:lnTo>
                <a:lnTo>
                  <a:pt x="2049958" y="8276056"/>
                </a:lnTo>
                <a:lnTo>
                  <a:pt x="2012315" y="8251303"/>
                </a:lnTo>
                <a:lnTo>
                  <a:pt x="1974934" y="8226185"/>
                </a:lnTo>
                <a:lnTo>
                  <a:pt x="1937820" y="8200705"/>
                </a:lnTo>
                <a:lnTo>
                  <a:pt x="1900975" y="8174864"/>
                </a:lnTo>
                <a:lnTo>
                  <a:pt x="1864401" y="8148666"/>
                </a:lnTo>
                <a:lnTo>
                  <a:pt x="1828101" y="8122113"/>
                </a:lnTo>
                <a:lnTo>
                  <a:pt x="1792077" y="8095207"/>
                </a:lnTo>
                <a:lnTo>
                  <a:pt x="1756332" y="8067952"/>
                </a:lnTo>
                <a:lnTo>
                  <a:pt x="1720869" y="8040349"/>
                </a:lnTo>
                <a:lnTo>
                  <a:pt x="1685690" y="8012401"/>
                </a:lnTo>
                <a:lnTo>
                  <a:pt x="1650797" y="7984111"/>
                </a:lnTo>
                <a:lnTo>
                  <a:pt x="1616193" y="7955481"/>
                </a:lnTo>
                <a:lnTo>
                  <a:pt x="1581880" y="7926514"/>
                </a:lnTo>
                <a:lnTo>
                  <a:pt x="1547862" y="7897212"/>
                </a:lnTo>
                <a:lnTo>
                  <a:pt x="1514141" y="7867578"/>
                </a:lnTo>
                <a:lnTo>
                  <a:pt x="1480718" y="7837614"/>
                </a:lnTo>
                <a:lnTo>
                  <a:pt x="1447598" y="7807323"/>
                </a:lnTo>
                <a:lnTo>
                  <a:pt x="1414782" y="7776708"/>
                </a:lnTo>
                <a:lnTo>
                  <a:pt x="1382272" y="7745771"/>
                </a:lnTo>
                <a:lnTo>
                  <a:pt x="1350072" y="7714514"/>
                </a:lnTo>
                <a:lnTo>
                  <a:pt x="1318184" y="7682940"/>
                </a:lnTo>
                <a:lnTo>
                  <a:pt x="1286610" y="7651052"/>
                </a:lnTo>
                <a:lnTo>
                  <a:pt x="1255353" y="7618851"/>
                </a:lnTo>
                <a:lnTo>
                  <a:pt x="1224415" y="7586342"/>
                </a:lnTo>
                <a:lnTo>
                  <a:pt x="1193800" y="7553526"/>
                </a:lnTo>
                <a:lnTo>
                  <a:pt x="1163509" y="7520405"/>
                </a:lnTo>
                <a:lnTo>
                  <a:pt x="1133546" y="7486983"/>
                </a:lnTo>
                <a:lnTo>
                  <a:pt x="1103912" y="7453261"/>
                </a:lnTo>
                <a:lnTo>
                  <a:pt x="1074610" y="7419243"/>
                </a:lnTo>
                <a:lnTo>
                  <a:pt x="1045642" y="7384931"/>
                </a:lnTo>
                <a:lnTo>
                  <a:pt x="1017013" y="7350327"/>
                </a:lnTo>
                <a:lnTo>
                  <a:pt x="988722" y="7315434"/>
                </a:lnTo>
                <a:lnTo>
                  <a:pt x="960775" y="7280254"/>
                </a:lnTo>
                <a:lnTo>
                  <a:pt x="933172" y="7244791"/>
                </a:lnTo>
                <a:lnTo>
                  <a:pt x="905916" y="7209046"/>
                </a:lnTo>
                <a:lnTo>
                  <a:pt x="879011" y="7173022"/>
                </a:lnTo>
                <a:lnTo>
                  <a:pt x="852457" y="7136722"/>
                </a:lnTo>
                <a:lnTo>
                  <a:pt x="826259" y="7100148"/>
                </a:lnTo>
                <a:lnTo>
                  <a:pt x="800419" y="7063303"/>
                </a:lnTo>
                <a:lnTo>
                  <a:pt x="774938" y="7026189"/>
                </a:lnTo>
                <a:lnTo>
                  <a:pt x="749821" y="6988809"/>
                </a:lnTo>
                <a:lnTo>
                  <a:pt x="725068" y="6951165"/>
                </a:lnTo>
                <a:lnTo>
                  <a:pt x="700683" y="6913260"/>
                </a:lnTo>
                <a:lnTo>
                  <a:pt x="676668" y="6875096"/>
                </a:lnTo>
                <a:lnTo>
                  <a:pt x="653026" y="6836677"/>
                </a:lnTo>
                <a:lnTo>
                  <a:pt x="629760" y="6798003"/>
                </a:lnTo>
                <a:lnTo>
                  <a:pt x="606871" y="6759079"/>
                </a:lnTo>
                <a:lnTo>
                  <a:pt x="584362" y="6719907"/>
                </a:lnTo>
                <a:lnTo>
                  <a:pt x="562237" y="6680488"/>
                </a:lnTo>
                <a:lnTo>
                  <a:pt x="540497" y="6640826"/>
                </a:lnTo>
                <a:lnTo>
                  <a:pt x="519145" y="6600923"/>
                </a:lnTo>
                <a:lnTo>
                  <a:pt x="498183" y="6560782"/>
                </a:lnTo>
                <a:lnTo>
                  <a:pt x="477615" y="6520405"/>
                </a:lnTo>
                <a:lnTo>
                  <a:pt x="457442" y="6479795"/>
                </a:lnTo>
                <a:lnTo>
                  <a:pt x="437667" y="6438954"/>
                </a:lnTo>
                <a:lnTo>
                  <a:pt x="418293" y="6397885"/>
                </a:lnTo>
                <a:lnTo>
                  <a:pt x="399322" y="6356591"/>
                </a:lnTo>
                <a:lnTo>
                  <a:pt x="380757" y="6315073"/>
                </a:lnTo>
                <a:lnTo>
                  <a:pt x="362600" y="6273335"/>
                </a:lnTo>
                <a:lnTo>
                  <a:pt x="344855" y="6231378"/>
                </a:lnTo>
                <a:lnTo>
                  <a:pt x="327522" y="6189207"/>
                </a:lnTo>
                <a:lnTo>
                  <a:pt x="310605" y="6146822"/>
                </a:lnTo>
                <a:lnTo>
                  <a:pt x="294107" y="6104227"/>
                </a:lnTo>
                <a:lnTo>
                  <a:pt x="278030" y="6061424"/>
                </a:lnTo>
                <a:lnTo>
                  <a:pt x="262376" y="6018416"/>
                </a:lnTo>
                <a:lnTo>
                  <a:pt x="247148" y="5975205"/>
                </a:lnTo>
                <a:lnTo>
                  <a:pt x="232349" y="5931794"/>
                </a:lnTo>
                <a:lnTo>
                  <a:pt x="217981" y="5888185"/>
                </a:lnTo>
                <a:lnTo>
                  <a:pt x="204047" y="5844380"/>
                </a:lnTo>
                <a:lnTo>
                  <a:pt x="190549" y="5800384"/>
                </a:lnTo>
                <a:lnTo>
                  <a:pt x="177490" y="5756197"/>
                </a:lnTo>
                <a:lnTo>
                  <a:pt x="164871" y="5711822"/>
                </a:lnTo>
                <a:lnTo>
                  <a:pt x="152697" y="5667263"/>
                </a:lnTo>
                <a:lnTo>
                  <a:pt x="140969" y="5622521"/>
                </a:lnTo>
                <a:lnTo>
                  <a:pt x="129690" y="5577599"/>
                </a:lnTo>
                <a:lnTo>
                  <a:pt x="118863" y="5532499"/>
                </a:lnTo>
                <a:lnTo>
                  <a:pt x="108489" y="5487225"/>
                </a:lnTo>
                <a:lnTo>
                  <a:pt x="98572" y="5441779"/>
                </a:lnTo>
                <a:lnTo>
                  <a:pt x="89114" y="5396162"/>
                </a:lnTo>
                <a:lnTo>
                  <a:pt x="80117" y="5350378"/>
                </a:lnTo>
                <a:lnTo>
                  <a:pt x="71585" y="5304430"/>
                </a:lnTo>
                <a:lnTo>
                  <a:pt x="63519" y="5258319"/>
                </a:lnTo>
                <a:lnTo>
                  <a:pt x="55922" y="5212049"/>
                </a:lnTo>
                <a:lnTo>
                  <a:pt x="48797" y="5165622"/>
                </a:lnTo>
                <a:lnTo>
                  <a:pt x="42146" y="5119040"/>
                </a:lnTo>
                <a:lnTo>
                  <a:pt x="35973" y="5072306"/>
                </a:lnTo>
                <a:lnTo>
                  <a:pt x="30278" y="5025422"/>
                </a:lnTo>
                <a:lnTo>
                  <a:pt x="25065" y="4978392"/>
                </a:lnTo>
                <a:lnTo>
                  <a:pt x="20337" y="4931217"/>
                </a:lnTo>
                <a:lnTo>
                  <a:pt x="16096" y="4883900"/>
                </a:lnTo>
                <a:lnTo>
                  <a:pt x="12344" y="4836444"/>
                </a:lnTo>
                <a:lnTo>
                  <a:pt x="9084" y="4788851"/>
                </a:lnTo>
                <a:lnTo>
                  <a:pt x="6319" y="4741124"/>
                </a:lnTo>
                <a:lnTo>
                  <a:pt x="4051" y="4693265"/>
                </a:lnTo>
                <a:lnTo>
                  <a:pt x="2282" y="4645276"/>
                </a:lnTo>
                <a:lnTo>
                  <a:pt x="1016" y="4597161"/>
                </a:lnTo>
                <a:lnTo>
                  <a:pt x="254" y="4548922"/>
                </a:lnTo>
                <a:lnTo>
                  <a:pt x="0" y="4500562"/>
                </a:lnTo>
                <a:lnTo>
                  <a:pt x="254" y="4452201"/>
                </a:lnTo>
                <a:lnTo>
                  <a:pt x="1016" y="4403962"/>
                </a:lnTo>
                <a:lnTo>
                  <a:pt x="2282" y="4355847"/>
                </a:lnTo>
                <a:lnTo>
                  <a:pt x="4051" y="4307859"/>
                </a:lnTo>
                <a:lnTo>
                  <a:pt x="6319" y="4260000"/>
                </a:lnTo>
                <a:lnTo>
                  <a:pt x="9084" y="4212272"/>
                </a:lnTo>
                <a:lnTo>
                  <a:pt x="12344" y="4164679"/>
                </a:lnTo>
                <a:lnTo>
                  <a:pt x="16096" y="4117223"/>
                </a:lnTo>
                <a:lnTo>
                  <a:pt x="20337" y="4069906"/>
                </a:lnTo>
                <a:lnTo>
                  <a:pt x="25065" y="4022732"/>
                </a:lnTo>
                <a:lnTo>
                  <a:pt x="30278" y="3975701"/>
                </a:lnTo>
                <a:lnTo>
                  <a:pt x="35973" y="3928818"/>
                </a:lnTo>
                <a:lnTo>
                  <a:pt x="42146" y="3882084"/>
                </a:lnTo>
                <a:lnTo>
                  <a:pt x="48797" y="3835502"/>
                </a:lnTo>
                <a:lnTo>
                  <a:pt x="55922" y="3789074"/>
                </a:lnTo>
                <a:lnTo>
                  <a:pt x="63519" y="3742804"/>
                </a:lnTo>
                <a:lnTo>
                  <a:pt x="71585" y="3696693"/>
                </a:lnTo>
                <a:lnTo>
                  <a:pt x="80117" y="3650745"/>
                </a:lnTo>
                <a:lnTo>
                  <a:pt x="89114" y="3604961"/>
                </a:lnTo>
                <a:lnTo>
                  <a:pt x="98572" y="3559345"/>
                </a:lnTo>
                <a:lnTo>
                  <a:pt x="108489" y="3513898"/>
                </a:lnTo>
                <a:lnTo>
                  <a:pt x="118863" y="3468624"/>
                </a:lnTo>
                <a:lnTo>
                  <a:pt x="129690" y="3423525"/>
                </a:lnTo>
                <a:lnTo>
                  <a:pt x="140969" y="3378603"/>
                </a:lnTo>
                <a:lnTo>
                  <a:pt x="152697" y="3333861"/>
                </a:lnTo>
                <a:lnTo>
                  <a:pt x="164871" y="3289301"/>
                </a:lnTo>
                <a:lnTo>
                  <a:pt x="177490" y="3244927"/>
                </a:lnTo>
                <a:lnTo>
                  <a:pt x="190549" y="3200740"/>
                </a:lnTo>
                <a:lnTo>
                  <a:pt x="204047" y="3156743"/>
                </a:lnTo>
                <a:lnTo>
                  <a:pt x="217981" y="3112939"/>
                </a:lnTo>
                <a:lnTo>
                  <a:pt x="232349" y="3069330"/>
                </a:lnTo>
                <a:lnTo>
                  <a:pt x="247148" y="3025919"/>
                </a:lnTo>
                <a:lnTo>
                  <a:pt x="262376" y="2982708"/>
                </a:lnTo>
                <a:lnTo>
                  <a:pt x="278030" y="2939699"/>
                </a:lnTo>
                <a:lnTo>
                  <a:pt x="294107" y="2896896"/>
                </a:lnTo>
                <a:lnTo>
                  <a:pt x="310605" y="2854301"/>
                </a:lnTo>
                <a:lnTo>
                  <a:pt x="327522" y="2811917"/>
                </a:lnTo>
                <a:lnTo>
                  <a:pt x="344855" y="2769745"/>
                </a:lnTo>
                <a:lnTo>
                  <a:pt x="362600" y="2727789"/>
                </a:lnTo>
                <a:lnTo>
                  <a:pt x="380757" y="2686050"/>
                </a:lnTo>
                <a:lnTo>
                  <a:pt x="399322" y="2644533"/>
                </a:lnTo>
                <a:lnTo>
                  <a:pt x="418293" y="2603238"/>
                </a:lnTo>
                <a:lnTo>
                  <a:pt x="437667" y="2562169"/>
                </a:lnTo>
                <a:lnTo>
                  <a:pt x="457442" y="2521328"/>
                </a:lnTo>
                <a:lnTo>
                  <a:pt x="477615" y="2480718"/>
                </a:lnTo>
                <a:lnTo>
                  <a:pt x="498183" y="2440341"/>
                </a:lnTo>
                <a:lnTo>
                  <a:pt x="519145" y="2400200"/>
                </a:lnTo>
                <a:lnTo>
                  <a:pt x="540497" y="2360297"/>
                </a:lnTo>
                <a:lnTo>
                  <a:pt x="562237" y="2320635"/>
                </a:lnTo>
                <a:lnTo>
                  <a:pt x="584362" y="2281217"/>
                </a:lnTo>
                <a:lnTo>
                  <a:pt x="606871" y="2242044"/>
                </a:lnTo>
                <a:lnTo>
                  <a:pt x="629760" y="2203120"/>
                </a:lnTo>
                <a:lnTo>
                  <a:pt x="653026" y="2164447"/>
                </a:lnTo>
                <a:lnTo>
                  <a:pt x="676668" y="2126027"/>
                </a:lnTo>
                <a:lnTo>
                  <a:pt x="700683" y="2087863"/>
                </a:lnTo>
                <a:lnTo>
                  <a:pt x="725068" y="2049958"/>
                </a:lnTo>
                <a:lnTo>
                  <a:pt x="749821" y="2012315"/>
                </a:lnTo>
                <a:lnTo>
                  <a:pt x="774938" y="1974934"/>
                </a:lnTo>
                <a:lnTo>
                  <a:pt x="800419" y="1937820"/>
                </a:lnTo>
                <a:lnTo>
                  <a:pt x="826259" y="1900975"/>
                </a:lnTo>
                <a:lnTo>
                  <a:pt x="852457" y="1864401"/>
                </a:lnTo>
                <a:lnTo>
                  <a:pt x="879011" y="1828101"/>
                </a:lnTo>
                <a:lnTo>
                  <a:pt x="905916" y="1792077"/>
                </a:lnTo>
                <a:lnTo>
                  <a:pt x="933172" y="1756332"/>
                </a:lnTo>
                <a:lnTo>
                  <a:pt x="960775" y="1720869"/>
                </a:lnTo>
                <a:lnTo>
                  <a:pt x="988722" y="1685690"/>
                </a:lnTo>
                <a:lnTo>
                  <a:pt x="1017013" y="1650797"/>
                </a:lnTo>
                <a:lnTo>
                  <a:pt x="1045642" y="1616193"/>
                </a:lnTo>
                <a:lnTo>
                  <a:pt x="1074610" y="1581880"/>
                </a:lnTo>
                <a:lnTo>
                  <a:pt x="1103912" y="1547862"/>
                </a:lnTo>
                <a:lnTo>
                  <a:pt x="1133546" y="1514141"/>
                </a:lnTo>
                <a:lnTo>
                  <a:pt x="1163509" y="1480718"/>
                </a:lnTo>
                <a:lnTo>
                  <a:pt x="1193800" y="1447598"/>
                </a:lnTo>
                <a:lnTo>
                  <a:pt x="1224415" y="1414782"/>
                </a:lnTo>
                <a:lnTo>
                  <a:pt x="1255353" y="1382272"/>
                </a:lnTo>
                <a:lnTo>
                  <a:pt x="1286610" y="1350072"/>
                </a:lnTo>
                <a:lnTo>
                  <a:pt x="1318184" y="1318184"/>
                </a:lnTo>
                <a:lnTo>
                  <a:pt x="1350072" y="1286610"/>
                </a:lnTo>
                <a:lnTo>
                  <a:pt x="1382272" y="1255353"/>
                </a:lnTo>
                <a:lnTo>
                  <a:pt x="1414782" y="1224415"/>
                </a:lnTo>
                <a:lnTo>
                  <a:pt x="1447598" y="1193800"/>
                </a:lnTo>
                <a:lnTo>
                  <a:pt x="1480718" y="1163509"/>
                </a:lnTo>
                <a:lnTo>
                  <a:pt x="1514141" y="1133546"/>
                </a:lnTo>
                <a:lnTo>
                  <a:pt x="1547862" y="1103912"/>
                </a:lnTo>
                <a:lnTo>
                  <a:pt x="1581880" y="1074610"/>
                </a:lnTo>
                <a:lnTo>
                  <a:pt x="1616193" y="1045642"/>
                </a:lnTo>
                <a:lnTo>
                  <a:pt x="1650797" y="1017013"/>
                </a:lnTo>
                <a:lnTo>
                  <a:pt x="1685690" y="988722"/>
                </a:lnTo>
                <a:lnTo>
                  <a:pt x="1720869" y="960775"/>
                </a:lnTo>
                <a:lnTo>
                  <a:pt x="1756332" y="933172"/>
                </a:lnTo>
                <a:lnTo>
                  <a:pt x="1792077" y="905916"/>
                </a:lnTo>
                <a:lnTo>
                  <a:pt x="1828101" y="879011"/>
                </a:lnTo>
                <a:lnTo>
                  <a:pt x="1864401" y="852457"/>
                </a:lnTo>
                <a:lnTo>
                  <a:pt x="1900975" y="826259"/>
                </a:lnTo>
                <a:lnTo>
                  <a:pt x="1937820" y="800419"/>
                </a:lnTo>
                <a:lnTo>
                  <a:pt x="1974934" y="774938"/>
                </a:lnTo>
                <a:lnTo>
                  <a:pt x="2012315" y="749821"/>
                </a:lnTo>
                <a:lnTo>
                  <a:pt x="2049958" y="725068"/>
                </a:lnTo>
                <a:lnTo>
                  <a:pt x="2087863" y="700683"/>
                </a:lnTo>
                <a:lnTo>
                  <a:pt x="2126027" y="676668"/>
                </a:lnTo>
                <a:lnTo>
                  <a:pt x="2164447" y="653026"/>
                </a:lnTo>
                <a:lnTo>
                  <a:pt x="2203120" y="629760"/>
                </a:lnTo>
                <a:lnTo>
                  <a:pt x="2242044" y="606871"/>
                </a:lnTo>
                <a:lnTo>
                  <a:pt x="2281217" y="584362"/>
                </a:lnTo>
                <a:lnTo>
                  <a:pt x="2320635" y="562237"/>
                </a:lnTo>
                <a:lnTo>
                  <a:pt x="2360297" y="540497"/>
                </a:lnTo>
                <a:lnTo>
                  <a:pt x="2400200" y="519145"/>
                </a:lnTo>
                <a:lnTo>
                  <a:pt x="2440341" y="498183"/>
                </a:lnTo>
                <a:lnTo>
                  <a:pt x="2480718" y="477615"/>
                </a:lnTo>
                <a:lnTo>
                  <a:pt x="2521328" y="457442"/>
                </a:lnTo>
                <a:lnTo>
                  <a:pt x="2562169" y="437667"/>
                </a:lnTo>
                <a:lnTo>
                  <a:pt x="2603238" y="418293"/>
                </a:lnTo>
                <a:lnTo>
                  <a:pt x="2644533" y="399322"/>
                </a:lnTo>
                <a:lnTo>
                  <a:pt x="2686050" y="380757"/>
                </a:lnTo>
                <a:lnTo>
                  <a:pt x="2727789" y="362600"/>
                </a:lnTo>
                <a:lnTo>
                  <a:pt x="2769745" y="344855"/>
                </a:lnTo>
                <a:lnTo>
                  <a:pt x="2811917" y="327522"/>
                </a:lnTo>
                <a:lnTo>
                  <a:pt x="2854301" y="310605"/>
                </a:lnTo>
                <a:lnTo>
                  <a:pt x="2896896" y="294107"/>
                </a:lnTo>
                <a:lnTo>
                  <a:pt x="2939699" y="278030"/>
                </a:lnTo>
                <a:lnTo>
                  <a:pt x="2982708" y="262376"/>
                </a:lnTo>
                <a:lnTo>
                  <a:pt x="3025919" y="247148"/>
                </a:lnTo>
                <a:lnTo>
                  <a:pt x="3069330" y="232349"/>
                </a:lnTo>
                <a:lnTo>
                  <a:pt x="3112939" y="217981"/>
                </a:lnTo>
                <a:lnTo>
                  <a:pt x="3156743" y="204047"/>
                </a:lnTo>
                <a:lnTo>
                  <a:pt x="3200740" y="190549"/>
                </a:lnTo>
                <a:lnTo>
                  <a:pt x="3244927" y="177490"/>
                </a:lnTo>
                <a:lnTo>
                  <a:pt x="3289301" y="164871"/>
                </a:lnTo>
                <a:lnTo>
                  <a:pt x="3333861" y="152697"/>
                </a:lnTo>
                <a:lnTo>
                  <a:pt x="3378603" y="140969"/>
                </a:lnTo>
                <a:lnTo>
                  <a:pt x="3423525" y="129690"/>
                </a:lnTo>
                <a:lnTo>
                  <a:pt x="3468624" y="118863"/>
                </a:lnTo>
                <a:lnTo>
                  <a:pt x="3513898" y="108489"/>
                </a:lnTo>
                <a:lnTo>
                  <a:pt x="3559345" y="98572"/>
                </a:lnTo>
                <a:lnTo>
                  <a:pt x="3604961" y="89114"/>
                </a:lnTo>
                <a:lnTo>
                  <a:pt x="3650745" y="80117"/>
                </a:lnTo>
                <a:lnTo>
                  <a:pt x="3696693" y="71585"/>
                </a:lnTo>
                <a:lnTo>
                  <a:pt x="3742804" y="63519"/>
                </a:lnTo>
                <a:lnTo>
                  <a:pt x="3789074" y="55922"/>
                </a:lnTo>
                <a:lnTo>
                  <a:pt x="3835502" y="48797"/>
                </a:lnTo>
                <a:lnTo>
                  <a:pt x="3882084" y="42146"/>
                </a:lnTo>
                <a:lnTo>
                  <a:pt x="3928818" y="35973"/>
                </a:lnTo>
                <a:lnTo>
                  <a:pt x="3975701" y="30278"/>
                </a:lnTo>
                <a:lnTo>
                  <a:pt x="4022732" y="25065"/>
                </a:lnTo>
                <a:lnTo>
                  <a:pt x="4069906" y="20337"/>
                </a:lnTo>
                <a:lnTo>
                  <a:pt x="4117223" y="16096"/>
                </a:lnTo>
                <a:lnTo>
                  <a:pt x="4164679" y="12344"/>
                </a:lnTo>
                <a:lnTo>
                  <a:pt x="4212272" y="9084"/>
                </a:lnTo>
                <a:lnTo>
                  <a:pt x="4260000" y="6319"/>
                </a:lnTo>
                <a:lnTo>
                  <a:pt x="4307859" y="4051"/>
                </a:lnTo>
                <a:lnTo>
                  <a:pt x="4355847" y="2282"/>
                </a:lnTo>
                <a:lnTo>
                  <a:pt x="4403962" y="1016"/>
                </a:lnTo>
                <a:lnTo>
                  <a:pt x="4452201" y="254"/>
                </a:lnTo>
                <a:lnTo>
                  <a:pt x="4500562" y="0"/>
                </a:lnTo>
                <a:lnTo>
                  <a:pt x="4548922" y="254"/>
                </a:lnTo>
                <a:lnTo>
                  <a:pt x="4597161" y="1016"/>
                </a:lnTo>
                <a:lnTo>
                  <a:pt x="4645276" y="2282"/>
                </a:lnTo>
                <a:lnTo>
                  <a:pt x="4693265" y="4051"/>
                </a:lnTo>
                <a:lnTo>
                  <a:pt x="4741124" y="6319"/>
                </a:lnTo>
                <a:lnTo>
                  <a:pt x="4788851" y="9084"/>
                </a:lnTo>
                <a:lnTo>
                  <a:pt x="4836444" y="12344"/>
                </a:lnTo>
                <a:lnTo>
                  <a:pt x="4883900" y="16096"/>
                </a:lnTo>
                <a:lnTo>
                  <a:pt x="4931217" y="20337"/>
                </a:lnTo>
                <a:lnTo>
                  <a:pt x="4978392" y="25065"/>
                </a:lnTo>
                <a:lnTo>
                  <a:pt x="5025422" y="30278"/>
                </a:lnTo>
                <a:lnTo>
                  <a:pt x="5072306" y="35973"/>
                </a:lnTo>
                <a:lnTo>
                  <a:pt x="5119040" y="42146"/>
                </a:lnTo>
                <a:lnTo>
                  <a:pt x="5165622" y="48797"/>
                </a:lnTo>
                <a:lnTo>
                  <a:pt x="5212049" y="55922"/>
                </a:lnTo>
                <a:lnTo>
                  <a:pt x="5258319" y="63519"/>
                </a:lnTo>
                <a:lnTo>
                  <a:pt x="5304430" y="71585"/>
                </a:lnTo>
                <a:lnTo>
                  <a:pt x="5350378" y="80117"/>
                </a:lnTo>
                <a:lnTo>
                  <a:pt x="5396162" y="89114"/>
                </a:lnTo>
                <a:lnTo>
                  <a:pt x="5441779" y="98572"/>
                </a:lnTo>
                <a:lnTo>
                  <a:pt x="5487225" y="108489"/>
                </a:lnTo>
                <a:lnTo>
                  <a:pt x="5532499" y="118863"/>
                </a:lnTo>
                <a:lnTo>
                  <a:pt x="5577599" y="129690"/>
                </a:lnTo>
                <a:lnTo>
                  <a:pt x="5622521" y="140969"/>
                </a:lnTo>
                <a:lnTo>
                  <a:pt x="5667263" y="152697"/>
                </a:lnTo>
                <a:lnTo>
                  <a:pt x="5711822" y="164871"/>
                </a:lnTo>
                <a:lnTo>
                  <a:pt x="5756197" y="177490"/>
                </a:lnTo>
                <a:lnTo>
                  <a:pt x="5800384" y="190549"/>
                </a:lnTo>
                <a:lnTo>
                  <a:pt x="5844380" y="204047"/>
                </a:lnTo>
                <a:lnTo>
                  <a:pt x="5888185" y="217981"/>
                </a:lnTo>
                <a:lnTo>
                  <a:pt x="5931794" y="232349"/>
                </a:lnTo>
                <a:lnTo>
                  <a:pt x="5975205" y="247148"/>
                </a:lnTo>
                <a:lnTo>
                  <a:pt x="6018416" y="262376"/>
                </a:lnTo>
                <a:lnTo>
                  <a:pt x="6061424" y="278030"/>
                </a:lnTo>
                <a:lnTo>
                  <a:pt x="6104227" y="294107"/>
                </a:lnTo>
                <a:lnTo>
                  <a:pt x="6146822" y="310605"/>
                </a:lnTo>
                <a:lnTo>
                  <a:pt x="6189207" y="327522"/>
                </a:lnTo>
                <a:lnTo>
                  <a:pt x="6231378" y="344855"/>
                </a:lnTo>
                <a:lnTo>
                  <a:pt x="6273335" y="362600"/>
                </a:lnTo>
                <a:lnTo>
                  <a:pt x="6315073" y="380757"/>
                </a:lnTo>
                <a:lnTo>
                  <a:pt x="6356591" y="399322"/>
                </a:lnTo>
                <a:lnTo>
                  <a:pt x="6397885" y="418293"/>
                </a:lnTo>
                <a:lnTo>
                  <a:pt x="6438954" y="437667"/>
                </a:lnTo>
                <a:lnTo>
                  <a:pt x="6479795" y="457442"/>
                </a:lnTo>
                <a:lnTo>
                  <a:pt x="6520405" y="477615"/>
                </a:lnTo>
                <a:lnTo>
                  <a:pt x="6560782" y="498183"/>
                </a:lnTo>
                <a:lnTo>
                  <a:pt x="6600923" y="519145"/>
                </a:lnTo>
                <a:lnTo>
                  <a:pt x="6640826" y="540497"/>
                </a:lnTo>
                <a:lnTo>
                  <a:pt x="6680488" y="562237"/>
                </a:lnTo>
                <a:lnTo>
                  <a:pt x="6719907" y="584362"/>
                </a:lnTo>
                <a:lnTo>
                  <a:pt x="6759079" y="606871"/>
                </a:lnTo>
                <a:lnTo>
                  <a:pt x="6798003" y="629760"/>
                </a:lnTo>
                <a:lnTo>
                  <a:pt x="6836677" y="653026"/>
                </a:lnTo>
                <a:lnTo>
                  <a:pt x="6875096" y="676668"/>
                </a:lnTo>
                <a:lnTo>
                  <a:pt x="6913260" y="700683"/>
                </a:lnTo>
                <a:lnTo>
                  <a:pt x="6951165" y="725068"/>
                </a:lnTo>
                <a:lnTo>
                  <a:pt x="6988809" y="749821"/>
                </a:lnTo>
                <a:lnTo>
                  <a:pt x="7026189" y="774938"/>
                </a:lnTo>
                <a:lnTo>
                  <a:pt x="7063303" y="800419"/>
                </a:lnTo>
                <a:lnTo>
                  <a:pt x="7100148" y="826259"/>
                </a:lnTo>
                <a:lnTo>
                  <a:pt x="7136722" y="852457"/>
                </a:lnTo>
                <a:lnTo>
                  <a:pt x="7173022" y="879011"/>
                </a:lnTo>
                <a:lnTo>
                  <a:pt x="7209046" y="905916"/>
                </a:lnTo>
                <a:lnTo>
                  <a:pt x="7244791" y="933172"/>
                </a:lnTo>
                <a:lnTo>
                  <a:pt x="7280254" y="960775"/>
                </a:lnTo>
                <a:lnTo>
                  <a:pt x="7315434" y="988722"/>
                </a:lnTo>
                <a:lnTo>
                  <a:pt x="7350327" y="1017013"/>
                </a:lnTo>
                <a:lnTo>
                  <a:pt x="7384931" y="1045642"/>
                </a:lnTo>
                <a:lnTo>
                  <a:pt x="7419243" y="1074610"/>
                </a:lnTo>
                <a:lnTo>
                  <a:pt x="7453261" y="1103912"/>
                </a:lnTo>
                <a:lnTo>
                  <a:pt x="7486983" y="1133546"/>
                </a:lnTo>
                <a:lnTo>
                  <a:pt x="7520405" y="1163509"/>
                </a:lnTo>
                <a:lnTo>
                  <a:pt x="7553526" y="1193800"/>
                </a:lnTo>
                <a:lnTo>
                  <a:pt x="7586342" y="1224415"/>
                </a:lnTo>
                <a:lnTo>
                  <a:pt x="7618851" y="1255353"/>
                </a:lnTo>
                <a:lnTo>
                  <a:pt x="7651052" y="1286610"/>
                </a:lnTo>
                <a:lnTo>
                  <a:pt x="7682940" y="1318184"/>
                </a:lnTo>
                <a:lnTo>
                  <a:pt x="7714514" y="1350072"/>
                </a:lnTo>
                <a:lnTo>
                  <a:pt x="7745771" y="1382272"/>
                </a:lnTo>
                <a:lnTo>
                  <a:pt x="7776708" y="1414782"/>
                </a:lnTo>
                <a:lnTo>
                  <a:pt x="7807323" y="1447598"/>
                </a:lnTo>
                <a:lnTo>
                  <a:pt x="7837614" y="1480718"/>
                </a:lnTo>
                <a:lnTo>
                  <a:pt x="7867578" y="1514141"/>
                </a:lnTo>
                <a:lnTo>
                  <a:pt x="7897212" y="1547862"/>
                </a:lnTo>
                <a:lnTo>
                  <a:pt x="7926514" y="1581880"/>
                </a:lnTo>
                <a:lnTo>
                  <a:pt x="7955481" y="1616193"/>
                </a:lnTo>
                <a:lnTo>
                  <a:pt x="7984111" y="1650797"/>
                </a:lnTo>
                <a:lnTo>
                  <a:pt x="8012401" y="1685690"/>
                </a:lnTo>
                <a:lnTo>
                  <a:pt x="8040349" y="1720869"/>
                </a:lnTo>
                <a:lnTo>
                  <a:pt x="8067952" y="1756332"/>
                </a:lnTo>
                <a:lnTo>
                  <a:pt x="8095207" y="1792077"/>
                </a:lnTo>
                <a:lnTo>
                  <a:pt x="8122113" y="1828101"/>
                </a:lnTo>
                <a:lnTo>
                  <a:pt x="8148666" y="1864401"/>
                </a:lnTo>
                <a:lnTo>
                  <a:pt x="8174864" y="1900975"/>
                </a:lnTo>
                <a:lnTo>
                  <a:pt x="8200705" y="1937820"/>
                </a:lnTo>
                <a:lnTo>
                  <a:pt x="8226185" y="1974934"/>
                </a:lnTo>
                <a:lnTo>
                  <a:pt x="8251303" y="2012315"/>
                </a:lnTo>
                <a:lnTo>
                  <a:pt x="8276056" y="2049958"/>
                </a:lnTo>
                <a:lnTo>
                  <a:pt x="8300441" y="2087863"/>
                </a:lnTo>
                <a:lnTo>
                  <a:pt x="8324455" y="2126027"/>
                </a:lnTo>
                <a:lnTo>
                  <a:pt x="8348097" y="2164447"/>
                </a:lnTo>
                <a:lnTo>
                  <a:pt x="8371364" y="2203120"/>
                </a:lnTo>
                <a:lnTo>
                  <a:pt x="8394253" y="2242044"/>
                </a:lnTo>
                <a:lnTo>
                  <a:pt x="8416761" y="2281217"/>
                </a:lnTo>
                <a:lnTo>
                  <a:pt x="8438887" y="2320635"/>
                </a:lnTo>
                <a:lnTo>
                  <a:pt x="8460627" y="2360297"/>
                </a:lnTo>
                <a:lnTo>
                  <a:pt x="8481979" y="2400200"/>
                </a:lnTo>
                <a:lnTo>
                  <a:pt x="8502940" y="2440341"/>
                </a:lnTo>
                <a:lnTo>
                  <a:pt x="8523509" y="2480718"/>
                </a:lnTo>
                <a:lnTo>
                  <a:pt x="8543682" y="2521328"/>
                </a:lnTo>
                <a:lnTo>
                  <a:pt x="8563456" y="2562169"/>
                </a:lnTo>
                <a:lnTo>
                  <a:pt x="8582830" y="2603238"/>
                </a:lnTo>
                <a:lnTo>
                  <a:pt x="8601801" y="2644533"/>
                </a:lnTo>
                <a:lnTo>
                  <a:pt x="8620366" y="2686050"/>
                </a:lnTo>
                <a:lnTo>
                  <a:pt x="8638523" y="2727789"/>
                </a:lnTo>
                <a:lnTo>
                  <a:pt x="8656269" y="2769745"/>
                </a:lnTo>
                <a:lnTo>
                  <a:pt x="8673601" y="2811917"/>
                </a:lnTo>
                <a:lnTo>
                  <a:pt x="8690518" y="2854301"/>
                </a:lnTo>
                <a:lnTo>
                  <a:pt x="8707016" y="2896896"/>
                </a:lnTo>
                <a:lnTo>
                  <a:pt x="8723094" y="2939699"/>
                </a:lnTo>
                <a:lnTo>
                  <a:pt x="8738747" y="2982708"/>
                </a:lnTo>
                <a:lnTo>
                  <a:pt x="8753975" y="3025919"/>
                </a:lnTo>
                <a:lnTo>
                  <a:pt x="8768774" y="3069330"/>
                </a:lnTo>
                <a:lnTo>
                  <a:pt x="8783142" y="3112939"/>
                </a:lnTo>
                <a:lnTo>
                  <a:pt x="8797076" y="3156743"/>
                </a:lnTo>
                <a:lnTo>
                  <a:pt x="8810574" y="3200740"/>
                </a:lnTo>
                <a:lnTo>
                  <a:pt x="8823634" y="3244927"/>
                </a:lnTo>
                <a:lnTo>
                  <a:pt x="8836252" y="3289301"/>
                </a:lnTo>
                <a:lnTo>
                  <a:pt x="8848426" y="3333861"/>
                </a:lnTo>
                <a:lnTo>
                  <a:pt x="8860154" y="3378603"/>
                </a:lnTo>
                <a:lnTo>
                  <a:pt x="8871433" y="3423525"/>
                </a:lnTo>
                <a:lnTo>
                  <a:pt x="8882261" y="3468624"/>
                </a:lnTo>
                <a:lnTo>
                  <a:pt x="8892634" y="3513898"/>
                </a:lnTo>
                <a:lnTo>
                  <a:pt x="8902552" y="3559345"/>
                </a:lnTo>
                <a:lnTo>
                  <a:pt x="8912010" y="3604961"/>
                </a:lnTo>
                <a:lnTo>
                  <a:pt x="8921006" y="3650745"/>
                </a:lnTo>
                <a:lnTo>
                  <a:pt x="8929539" y="3696693"/>
                </a:lnTo>
                <a:lnTo>
                  <a:pt x="8937605" y="3742804"/>
                </a:lnTo>
                <a:lnTo>
                  <a:pt x="8945201" y="3789074"/>
                </a:lnTo>
                <a:lnTo>
                  <a:pt x="8952326" y="3835502"/>
                </a:lnTo>
                <a:lnTo>
                  <a:pt x="8958977" y="3882084"/>
                </a:lnTo>
                <a:lnTo>
                  <a:pt x="8965151" y="3928818"/>
                </a:lnTo>
                <a:lnTo>
                  <a:pt x="8970845" y="3975701"/>
                </a:lnTo>
                <a:lnTo>
                  <a:pt x="8976058" y="4022732"/>
                </a:lnTo>
                <a:lnTo>
                  <a:pt x="8980786" y="4069906"/>
                </a:lnTo>
                <a:lnTo>
                  <a:pt x="8985028" y="4117223"/>
                </a:lnTo>
                <a:lnTo>
                  <a:pt x="8988779" y="4164679"/>
                </a:lnTo>
                <a:lnTo>
                  <a:pt x="8992039" y="4212272"/>
                </a:lnTo>
                <a:lnTo>
                  <a:pt x="8994805" y="4260000"/>
                </a:lnTo>
                <a:lnTo>
                  <a:pt x="8997073" y="4307859"/>
                </a:lnTo>
                <a:lnTo>
                  <a:pt x="8998841" y="4355847"/>
                </a:lnTo>
                <a:lnTo>
                  <a:pt x="9000108" y="4403962"/>
                </a:lnTo>
                <a:lnTo>
                  <a:pt x="9000869" y="4452201"/>
                </a:lnTo>
                <a:lnTo>
                  <a:pt x="9001124" y="4500562"/>
                </a:lnTo>
                <a:lnTo>
                  <a:pt x="9000869" y="4548922"/>
                </a:lnTo>
                <a:lnTo>
                  <a:pt x="9000108" y="4597161"/>
                </a:lnTo>
                <a:lnTo>
                  <a:pt x="8998841" y="4645276"/>
                </a:lnTo>
                <a:lnTo>
                  <a:pt x="8997073" y="4693265"/>
                </a:lnTo>
                <a:lnTo>
                  <a:pt x="8994805" y="4741124"/>
                </a:lnTo>
                <a:lnTo>
                  <a:pt x="8992039" y="4788851"/>
                </a:lnTo>
                <a:lnTo>
                  <a:pt x="8988779" y="4836444"/>
                </a:lnTo>
                <a:lnTo>
                  <a:pt x="8985028" y="4883900"/>
                </a:lnTo>
                <a:lnTo>
                  <a:pt x="8980786" y="4931217"/>
                </a:lnTo>
                <a:lnTo>
                  <a:pt x="8976058" y="4978392"/>
                </a:lnTo>
                <a:lnTo>
                  <a:pt x="8970845" y="5025422"/>
                </a:lnTo>
                <a:lnTo>
                  <a:pt x="8965151" y="5072306"/>
                </a:lnTo>
                <a:lnTo>
                  <a:pt x="8958977" y="5119040"/>
                </a:lnTo>
                <a:lnTo>
                  <a:pt x="8952326" y="5165622"/>
                </a:lnTo>
                <a:lnTo>
                  <a:pt x="8945201" y="5212049"/>
                </a:lnTo>
                <a:lnTo>
                  <a:pt x="8937605" y="5258319"/>
                </a:lnTo>
                <a:lnTo>
                  <a:pt x="8929539" y="5304430"/>
                </a:lnTo>
                <a:lnTo>
                  <a:pt x="8921006" y="5350378"/>
                </a:lnTo>
                <a:lnTo>
                  <a:pt x="8912010" y="5396162"/>
                </a:lnTo>
                <a:lnTo>
                  <a:pt x="8902552" y="5441779"/>
                </a:lnTo>
                <a:lnTo>
                  <a:pt x="8892634" y="5487225"/>
                </a:lnTo>
                <a:lnTo>
                  <a:pt x="8882261" y="5532499"/>
                </a:lnTo>
                <a:lnTo>
                  <a:pt x="8871433" y="5577599"/>
                </a:lnTo>
                <a:lnTo>
                  <a:pt x="8860154" y="5622521"/>
                </a:lnTo>
                <a:lnTo>
                  <a:pt x="8848426" y="5667263"/>
                </a:lnTo>
                <a:lnTo>
                  <a:pt x="8836252" y="5711822"/>
                </a:lnTo>
                <a:lnTo>
                  <a:pt x="8823634" y="5756197"/>
                </a:lnTo>
                <a:lnTo>
                  <a:pt x="8810574" y="5800384"/>
                </a:lnTo>
                <a:lnTo>
                  <a:pt x="8797076" y="5844380"/>
                </a:lnTo>
                <a:lnTo>
                  <a:pt x="8783142" y="5888185"/>
                </a:lnTo>
                <a:lnTo>
                  <a:pt x="8768774" y="5931794"/>
                </a:lnTo>
                <a:lnTo>
                  <a:pt x="8753975" y="5975205"/>
                </a:lnTo>
                <a:lnTo>
                  <a:pt x="8738747" y="6018416"/>
                </a:lnTo>
                <a:lnTo>
                  <a:pt x="8723094" y="6061424"/>
                </a:lnTo>
                <a:lnTo>
                  <a:pt x="8707016" y="6104227"/>
                </a:lnTo>
                <a:lnTo>
                  <a:pt x="8690518" y="6146822"/>
                </a:lnTo>
                <a:lnTo>
                  <a:pt x="8673601" y="6189207"/>
                </a:lnTo>
                <a:lnTo>
                  <a:pt x="8656269" y="6231378"/>
                </a:lnTo>
                <a:lnTo>
                  <a:pt x="8638523" y="6273335"/>
                </a:lnTo>
                <a:lnTo>
                  <a:pt x="8620366" y="6315073"/>
                </a:lnTo>
                <a:lnTo>
                  <a:pt x="8601801" y="6356591"/>
                </a:lnTo>
                <a:lnTo>
                  <a:pt x="8582830" y="6397885"/>
                </a:lnTo>
                <a:lnTo>
                  <a:pt x="8563456" y="6438954"/>
                </a:lnTo>
                <a:lnTo>
                  <a:pt x="8543682" y="6479795"/>
                </a:lnTo>
                <a:lnTo>
                  <a:pt x="8523509" y="6520405"/>
                </a:lnTo>
                <a:lnTo>
                  <a:pt x="8502940" y="6560782"/>
                </a:lnTo>
                <a:lnTo>
                  <a:pt x="8481979" y="6600923"/>
                </a:lnTo>
                <a:lnTo>
                  <a:pt x="8460627" y="6640826"/>
                </a:lnTo>
                <a:lnTo>
                  <a:pt x="8438887" y="6680488"/>
                </a:lnTo>
                <a:lnTo>
                  <a:pt x="8416761" y="6719907"/>
                </a:lnTo>
                <a:lnTo>
                  <a:pt x="8394253" y="6759079"/>
                </a:lnTo>
                <a:lnTo>
                  <a:pt x="8371364" y="6798003"/>
                </a:lnTo>
                <a:lnTo>
                  <a:pt x="8348097" y="6836677"/>
                </a:lnTo>
                <a:lnTo>
                  <a:pt x="8324455" y="6875096"/>
                </a:lnTo>
                <a:lnTo>
                  <a:pt x="8300441" y="6913260"/>
                </a:lnTo>
                <a:lnTo>
                  <a:pt x="8276056" y="6951165"/>
                </a:lnTo>
                <a:lnTo>
                  <a:pt x="8251303" y="6988809"/>
                </a:lnTo>
                <a:lnTo>
                  <a:pt x="8226185" y="7026189"/>
                </a:lnTo>
                <a:lnTo>
                  <a:pt x="8200705" y="7063303"/>
                </a:lnTo>
                <a:lnTo>
                  <a:pt x="8174864" y="7100148"/>
                </a:lnTo>
                <a:lnTo>
                  <a:pt x="8148666" y="7136722"/>
                </a:lnTo>
                <a:lnTo>
                  <a:pt x="8122113" y="7173022"/>
                </a:lnTo>
                <a:lnTo>
                  <a:pt x="8095207" y="7209046"/>
                </a:lnTo>
                <a:lnTo>
                  <a:pt x="8067952" y="7244791"/>
                </a:lnTo>
                <a:lnTo>
                  <a:pt x="8040349" y="7280254"/>
                </a:lnTo>
                <a:lnTo>
                  <a:pt x="8012401" y="7315434"/>
                </a:lnTo>
                <a:lnTo>
                  <a:pt x="7984111" y="7350327"/>
                </a:lnTo>
                <a:lnTo>
                  <a:pt x="7955481" y="7384931"/>
                </a:lnTo>
                <a:lnTo>
                  <a:pt x="7926514" y="7419243"/>
                </a:lnTo>
                <a:lnTo>
                  <a:pt x="7897212" y="7453261"/>
                </a:lnTo>
                <a:lnTo>
                  <a:pt x="7867578" y="7486983"/>
                </a:lnTo>
                <a:lnTo>
                  <a:pt x="7837614" y="7520405"/>
                </a:lnTo>
                <a:lnTo>
                  <a:pt x="7807323" y="7553526"/>
                </a:lnTo>
                <a:lnTo>
                  <a:pt x="7776708" y="7586342"/>
                </a:lnTo>
                <a:lnTo>
                  <a:pt x="7745771" y="7618851"/>
                </a:lnTo>
                <a:lnTo>
                  <a:pt x="7714514" y="7651052"/>
                </a:lnTo>
                <a:lnTo>
                  <a:pt x="7682940" y="7682940"/>
                </a:lnTo>
                <a:lnTo>
                  <a:pt x="7651052" y="7714514"/>
                </a:lnTo>
                <a:lnTo>
                  <a:pt x="7618851" y="7745771"/>
                </a:lnTo>
                <a:lnTo>
                  <a:pt x="7586342" y="7776708"/>
                </a:lnTo>
                <a:lnTo>
                  <a:pt x="7553526" y="7807323"/>
                </a:lnTo>
                <a:lnTo>
                  <a:pt x="7520405" y="7837614"/>
                </a:lnTo>
                <a:lnTo>
                  <a:pt x="7486983" y="7867578"/>
                </a:lnTo>
                <a:lnTo>
                  <a:pt x="7453261" y="7897212"/>
                </a:lnTo>
                <a:lnTo>
                  <a:pt x="7419243" y="7926514"/>
                </a:lnTo>
                <a:lnTo>
                  <a:pt x="7384931" y="7955481"/>
                </a:lnTo>
                <a:lnTo>
                  <a:pt x="7350327" y="7984111"/>
                </a:lnTo>
                <a:lnTo>
                  <a:pt x="7315434" y="8012401"/>
                </a:lnTo>
                <a:lnTo>
                  <a:pt x="7280254" y="8040349"/>
                </a:lnTo>
                <a:lnTo>
                  <a:pt x="7244791" y="8067952"/>
                </a:lnTo>
                <a:lnTo>
                  <a:pt x="7209046" y="8095207"/>
                </a:lnTo>
                <a:lnTo>
                  <a:pt x="7173022" y="8122113"/>
                </a:lnTo>
                <a:lnTo>
                  <a:pt x="7136722" y="8148666"/>
                </a:lnTo>
                <a:lnTo>
                  <a:pt x="7100148" y="8174864"/>
                </a:lnTo>
                <a:lnTo>
                  <a:pt x="7063303" y="8200705"/>
                </a:lnTo>
                <a:lnTo>
                  <a:pt x="7026189" y="8226185"/>
                </a:lnTo>
                <a:lnTo>
                  <a:pt x="6988809" y="8251303"/>
                </a:lnTo>
                <a:lnTo>
                  <a:pt x="6951165" y="8276056"/>
                </a:lnTo>
                <a:lnTo>
                  <a:pt x="6913260" y="8300441"/>
                </a:lnTo>
                <a:lnTo>
                  <a:pt x="6875096" y="8324455"/>
                </a:lnTo>
                <a:lnTo>
                  <a:pt x="6836677" y="8348097"/>
                </a:lnTo>
                <a:lnTo>
                  <a:pt x="6798003" y="8371364"/>
                </a:lnTo>
                <a:lnTo>
                  <a:pt x="6759079" y="8394253"/>
                </a:lnTo>
                <a:lnTo>
                  <a:pt x="6719907" y="8416761"/>
                </a:lnTo>
                <a:lnTo>
                  <a:pt x="6680488" y="8438887"/>
                </a:lnTo>
                <a:lnTo>
                  <a:pt x="6640826" y="8460627"/>
                </a:lnTo>
                <a:lnTo>
                  <a:pt x="6600923" y="8481979"/>
                </a:lnTo>
                <a:lnTo>
                  <a:pt x="6560782" y="8502940"/>
                </a:lnTo>
                <a:lnTo>
                  <a:pt x="6520405" y="8523509"/>
                </a:lnTo>
                <a:lnTo>
                  <a:pt x="6479795" y="8543682"/>
                </a:lnTo>
                <a:lnTo>
                  <a:pt x="6438954" y="8563456"/>
                </a:lnTo>
                <a:lnTo>
                  <a:pt x="6397885" y="8582830"/>
                </a:lnTo>
                <a:lnTo>
                  <a:pt x="6356591" y="8601801"/>
                </a:lnTo>
                <a:lnTo>
                  <a:pt x="6315073" y="8620366"/>
                </a:lnTo>
                <a:lnTo>
                  <a:pt x="6273335" y="8638523"/>
                </a:lnTo>
                <a:lnTo>
                  <a:pt x="6231378" y="8656269"/>
                </a:lnTo>
                <a:lnTo>
                  <a:pt x="6189207" y="8673601"/>
                </a:lnTo>
                <a:lnTo>
                  <a:pt x="6146822" y="8690518"/>
                </a:lnTo>
                <a:lnTo>
                  <a:pt x="6104227" y="8707016"/>
                </a:lnTo>
                <a:lnTo>
                  <a:pt x="6061424" y="8723094"/>
                </a:lnTo>
                <a:lnTo>
                  <a:pt x="6018416" y="8738747"/>
                </a:lnTo>
                <a:lnTo>
                  <a:pt x="5975205" y="8753975"/>
                </a:lnTo>
                <a:lnTo>
                  <a:pt x="5931794" y="8768774"/>
                </a:lnTo>
                <a:lnTo>
                  <a:pt x="5888185" y="8783142"/>
                </a:lnTo>
                <a:lnTo>
                  <a:pt x="5844380" y="8797076"/>
                </a:lnTo>
                <a:lnTo>
                  <a:pt x="5800384" y="8810574"/>
                </a:lnTo>
                <a:lnTo>
                  <a:pt x="5756197" y="8823634"/>
                </a:lnTo>
                <a:lnTo>
                  <a:pt x="5711822" y="8836252"/>
                </a:lnTo>
                <a:lnTo>
                  <a:pt x="5667263" y="8848426"/>
                </a:lnTo>
                <a:lnTo>
                  <a:pt x="5622521" y="8860154"/>
                </a:lnTo>
                <a:lnTo>
                  <a:pt x="5577599" y="8871433"/>
                </a:lnTo>
                <a:lnTo>
                  <a:pt x="5532499" y="8882261"/>
                </a:lnTo>
                <a:lnTo>
                  <a:pt x="5487225" y="8892634"/>
                </a:lnTo>
                <a:lnTo>
                  <a:pt x="5441779" y="8902552"/>
                </a:lnTo>
                <a:lnTo>
                  <a:pt x="5396162" y="8912010"/>
                </a:lnTo>
                <a:lnTo>
                  <a:pt x="5350378" y="8921006"/>
                </a:lnTo>
                <a:lnTo>
                  <a:pt x="5304430" y="8929539"/>
                </a:lnTo>
                <a:lnTo>
                  <a:pt x="5258319" y="8937605"/>
                </a:lnTo>
                <a:lnTo>
                  <a:pt x="5212049" y="8945201"/>
                </a:lnTo>
                <a:lnTo>
                  <a:pt x="5165622" y="8952326"/>
                </a:lnTo>
                <a:lnTo>
                  <a:pt x="5119040" y="8958977"/>
                </a:lnTo>
                <a:lnTo>
                  <a:pt x="5072306" y="8965151"/>
                </a:lnTo>
                <a:lnTo>
                  <a:pt x="5025422" y="8970845"/>
                </a:lnTo>
                <a:lnTo>
                  <a:pt x="4978392" y="8976058"/>
                </a:lnTo>
                <a:lnTo>
                  <a:pt x="4931217" y="8980786"/>
                </a:lnTo>
                <a:lnTo>
                  <a:pt x="4883900" y="8985028"/>
                </a:lnTo>
                <a:lnTo>
                  <a:pt x="4836444" y="8988779"/>
                </a:lnTo>
                <a:lnTo>
                  <a:pt x="4788851" y="8992039"/>
                </a:lnTo>
                <a:lnTo>
                  <a:pt x="4741124" y="8994805"/>
                </a:lnTo>
                <a:lnTo>
                  <a:pt x="4693265" y="8997073"/>
                </a:lnTo>
                <a:lnTo>
                  <a:pt x="4645276" y="8998841"/>
                </a:lnTo>
                <a:lnTo>
                  <a:pt x="4597161" y="9000108"/>
                </a:lnTo>
                <a:lnTo>
                  <a:pt x="4548922" y="9000869"/>
                </a:lnTo>
                <a:lnTo>
                  <a:pt x="4500562" y="9001124"/>
                </a:lnTo>
                <a:close/>
              </a:path>
            </a:pathLst>
          </a:custGeom>
          <a:solidFill>
            <a:srgbClr val="DA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32-конечная звезда 4"/>
          <p:cNvSpPr/>
          <p:nvPr/>
        </p:nvSpPr>
        <p:spPr>
          <a:xfrm>
            <a:off x="4648200" y="647700"/>
            <a:ext cx="8991600" cy="89916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Соціальне підприємництво як інноваційна бізнес-модель в умовах креативної економіки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0" y="1409700"/>
            <a:ext cx="2710774" cy="990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0" y="0"/>
            <a:ext cx="2673485" cy="1266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51"/>
            <a:ext cx="2438400" cy="229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190500"/>
            <a:ext cx="11944350" cy="1661993"/>
          </a:xfrm>
        </p:spPr>
        <p:txBody>
          <a:bodyPr/>
          <a:lstStyle/>
          <a:p>
            <a:pPr algn="ctr">
              <a:defRPr/>
            </a:pPr>
            <a:r>
              <a:rPr lang="uk-UA" sz="5400" b="1" dirty="0">
                <a:solidFill>
                  <a:srgbClr val="002060"/>
                </a:solidFill>
              </a:rPr>
              <a:t>Чому виникає необхідність у соціальному підприємництві?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sz="quarter" idx="4294967295"/>
          </p:nvPr>
        </p:nvSpPr>
        <p:spPr>
          <a:xfrm>
            <a:off x="2971800" y="2455068"/>
            <a:ext cx="11510963" cy="7831932"/>
          </a:xfrm>
        </p:spPr>
        <p:txBody>
          <a:bodyPr>
            <a:normAutofit/>
          </a:bodyPr>
          <a:lstStyle/>
          <a:p>
            <a:pPr marL="695325" indent="-571500" algn="just">
              <a:buFont typeface="Wingdings" panose="05000000000000000000" pitchFamily="2" charset="2"/>
              <a:buChar char="Ø"/>
              <a:defRPr/>
            </a:pPr>
            <a:r>
              <a:rPr lang="uk-UA" sz="4200" b="1" i="1" dirty="0"/>
              <a:t>потреба забезпечення соціально-економічного розвитку, </a:t>
            </a:r>
          </a:p>
          <a:p>
            <a:pPr marL="695325" indent="-571500" algn="just">
              <a:buFont typeface="Wingdings" panose="05000000000000000000" pitchFamily="2" charset="2"/>
              <a:buChar char="Ø"/>
              <a:defRPr/>
            </a:pPr>
            <a:r>
              <a:rPr lang="uk-UA" sz="4200" b="1" i="1" dirty="0"/>
              <a:t>зменшення диспропорційності в розподілі доходів, соціальної нерівності </a:t>
            </a:r>
          </a:p>
          <a:p>
            <a:pPr marL="123825" algn="just">
              <a:defRPr/>
            </a:pPr>
            <a:endParaRPr lang="uk-UA" sz="4200" b="1" i="1" dirty="0"/>
          </a:p>
          <a:p>
            <a:pPr marL="123825" algn="just">
              <a:defRPr/>
            </a:pPr>
            <a:endParaRPr lang="uk-UA" sz="4200" dirty="0"/>
          </a:p>
          <a:p>
            <a:pPr marL="123825" algn="just">
              <a:defRPr/>
            </a:pPr>
            <a:endParaRPr lang="uk-UA" sz="4200" dirty="0"/>
          </a:p>
          <a:p>
            <a:pPr marL="123825" algn="just">
              <a:defRPr/>
            </a:pPr>
            <a:endParaRPr lang="uk-UA" sz="4200" dirty="0"/>
          </a:p>
          <a:p>
            <a:pPr marL="123825" algn="just">
              <a:defRPr/>
            </a:pPr>
            <a:endParaRPr lang="uk-UA" sz="4200" dirty="0"/>
          </a:p>
          <a:p>
            <a:pPr marL="123825" algn="ctr">
              <a:defRPr/>
            </a:pPr>
            <a:r>
              <a:rPr lang="uk-UA" sz="4200" dirty="0"/>
              <a:t>. </a:t>
            </a:r>
            <a:endParaRPr lang="ru-RU" altLang="ru-RU" sz="42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40D215-FBF9-4952-8C78-5A9D78A137DB}" type="slidenum">
              <a:rPr lang="ru-RU" altLang="ru-RU">
                <a:solidFill>
                  <a:srgbClr val="FFFFFF"/>
                </a:solidFill>
              </a:rPr>
              <a:pPr/>
              <a:t>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839200" y="5067300"/>
            <a:ext cx="914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38600" y="5905500"/>
            <a:ext cx="10058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rgbClr val="002060"/>
                </a:solidFill>
              </a:rPr>
              <a:t>створення та функціонування соціальних підприємств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8496300"/>
            <a:ext cx="1790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ринкові методи   </a:t>
            </a:r>
            <a:r>
              <a:rPr lang="ru-RU" sz="4000" dirty="0"/>
              <a:t>+ </a:t>
            </a:r>
            <a:r>
              <a:rPr lang="ru-RU" sz="4000" b="1" dirty="0"/>
              <a:t>інноваційна бізнес-модель</a:t>
            </a:r>
            <a:r>
              <a:rPr lang="ru-RU" sz="4000" dirty="0"/>
              <a:t>+ </a:t>
            </a:r>
            <a:r>
              <a:rPr lang="ru-RU" sz="4000" b="1" dirty="0"/>
              <a:t>державні методи регулювання</a:t>
            </a:r>
          </a:p>
        </p:txBody>
      </p:sp>
      <p:sp>
        <p:nvSpPr>
          <p:cNvPr id="9" name="Стрелка вниз 8"/>
          <p:cNvSpPr/>
          <p:nvPr/>
        </p:nvSpPr>
        <p:spPr>
          <a:xfrm rot="2481410">
            <a:off x="3577540" y="7509350"/>
            <a:ext cx="990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03183">
            <a:off x="13615237" y="7562603"/>
            <a:ext cx="990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839200" y="7505700"/>
            <a:ext cx="990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0" y="1409700"/>
            <a:ext cx="2634574" cy="10668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600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0" y="5674"/>
            <a:ext cx="2632953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1372</Words>
  <Application>Microsoft Office PowerPoint</Application>
  <PresentationFormat>Произвольный</PresentationFormat>
  <Paragraphs>212</Paragraphs>
  <Slides>25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Corbel</vt:lpstr>
      <vt:lpstr>Gabriola</vt:lpstr>
      <vt:lpstr>Symbol</vt:lpstr>
      <vt:lpstr>Times New Roman</vt:lpstr>
      <vt:lpstr>Wingdings</vt:lpstr>
      <vt:lpstr>Office Theme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Чому виникає необхідність у соціальному підприємництві?</vt:lpstr>
      <vt:lpstr>Презентация PowerPoint</vt:lpstr>
      <vt:lpstr>Презентация PowerPoint</vt:lpstr>
      <vt:lpstr>ОСОБЛИВОСТІ СОЦІАЛЬНОГО ПІДПРИЄМНИЦТВА (порівняно з традиційними формами господарювання)</vt:lpstr>
      <vt:lpstr>зарубіжні моделі соціального підприємництва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3D Иллюстрация Угадайте Слово Игра Забавная Презентация</dc:title>
  <dc:creator>Анна Переверзева</dc:creator>
  <cp:keywords>DAFOzrdB0ZU,BAFOzcqcGwU</cp:keywords>
  <cp:lastModifiedBy>RePack by Diakov</cp:lastModifiedBy>
  <cp:revision>59</cp:revision>
  <dcterms:created xsi:type="dcterms:W3CDTF">2022-10-12T06:18:39Z</dcterms:created>
  <dcterms:modified xsi:type="dcterms:W3CDTF">2023-09-05T17:46:56Z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2022-10-12T00:00:00Z</vt:filetime>
  </property>
  <property fmtid="{D5CDD505-2E9C-101B-9397-08002B2CF9AE}" pid="3" name="Creator">
    <vt:lpwstr>Canva</vt:lpwstr>
  </property>
  <property fmtid="{D5CDD505-2E9C-101B-9397-08002B2CF9AE}" pid="4" name="LastSaved">
    <vt:filetime>2022-10-12T00:00:00Z</vt:filetime>
  </property>
</Properties>
</file>