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71" autoAdjust="0"/>
  </p:normalViewPr>
  <p:slideViewPr>
    <p:cSldViewPr>
      <p:cViewPr>
        <p:scale>
          <a:sx n="100" d="100"/>
          <a:sy n="100" d="100"/>
        </p:scale>
        <p:origin x="-522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3340968"/>
          </a:xfrm>
        </p:spPr>
        <p:txBody>
          <a:bodyPr>
            <a:normAutofit/>
          </a:bodyPr>
          <a:lstStyle/>
          <a:p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Presentation of the subject </a:t>
            </a:r>
            <a:r>
              <a:rPr lang="uk-UA" sz="6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6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66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Economic Process</a:t>
            </a:r>
            <a:r>
              <a:rPr lang="uk-UA" sz="66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uk-UA" sz="6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904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836712"/>
            <a:ext cx="7408333" cy="52894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Theme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Evidence of the economic process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includes questions:</a:t>
            </a:r>
          </a:p>
          <a:p>
            <a:pPr marL="0" indent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Types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evidence in the economic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process.</a:t>
            </a:r>
          </a:p>
          <a:p>
            <a:pPr marL="457200" indent="-457200" algn="just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Participants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 the economic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process. </a:t>
            </a:r>
          </a:p>
          <a:p>
            <a:pPr marL="457200" indent="-457200"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rounds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for excluding evidence.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556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764704"/>
            <a:ext cx="7408333" cy="53614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Theme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Court costs and procedural terms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includes questions:</a:t>
            </a: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Composition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court’s costs.</a:t>
            </a:r>
          </a:p>
          <a:p>
            <a:pPr marL="457200" indent="-457200"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inds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of procedural terms.</a:t>
            </a:r>
            <a:endParaRPr lang="uk-UA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143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836712"/>
            <a:ext cx="7408333" cy="5289451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Topical Module II. Procedure for economic justice</a:t>
            </a:r>
          </a:p>
          <a:p>
            <a:pPr marL="0" indent="0" algn="ctr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Theme 6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Action proceedings and grounds for the breach of commercial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courts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includes questions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Requirements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claim.</a:t>
            </a:r>
          </a:p>
          <a:p>
            <a:pPr marL="457200" indent="-457200"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ight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to file a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claim.</a:t>
            </a:r>
          </a:p>
          <a:p>
            <a:pPr marL="457200" indent="-457200"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ocuments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attached to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claim.</a:t>
            </a:r>
          </a:p>
          <a:p>
            <a:pPr marL="457200" indent="-457200"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Steps 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software of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claim.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459345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980728"/>
            <a:ext cx="7408333" cy="5145435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Theme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cases in the first instance by way of economic justice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includes questions:</a:t>
            </a:r>
          </a:p>
          <a:p>
            <a:pPr marL="0" indent="0">
              <a:buNone/>
            </a:pPr>
            <a:endParaRPr lang="en-US" dirty="0" smtClean="0"/>
          </a:p>
          <a:p>
            <a:pPr marL="457200" indent="-457200" algn="just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order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trial.</a:t>
            </a:r>
          </a:p>
          <a:p>
            <a:pPr marL="457200" indent="-457200"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inds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legal documents, which are the result of the trial.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3752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692696"/>
            <a:ext cx="7408333" cy="54334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Theme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Judicial review on appeal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includes questions:</a:t>
            </a: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Build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order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appeal. </a:t>
            </a:r>
          </a:p>
          <a:p>
            <a:pPr marL="457200" indent="-457200"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ight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 file an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appeal.</a:t>
            </a:r>
          </a:p>
          <a:p>
            <a:pPr marL="457200" indent="-457200" algn="just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Reasons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for the return of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appeal.</a:t>
            </a:r>
          </a:p>
          <a:p>
            <a:pPr marL="457200" indent="-457200"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rounds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for setting aside the decision of the trial court.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4742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980728"/>
            <a:ext cx="7408333" cy="5145435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Theme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Judicial review in cassation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includes questions:</a:t>
            </a:r>
          </a:p>
          <a:p>
            <a:pPr marL="0" indent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Build the order cassation.</a:t>
            </a:r>
          </a:p>
          <a:p>
            <a:pPr marL="457200" indent="-457200"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ight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 file an appeal in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cassation.</a:t>
            </a:r>
          </a:p>
          <a:p>
            <a:pPr marL="457200" indent="-457200"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omposition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the Supreme Court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Ukraine.</a:t>
            </a:r>
          </a:p>
          <a:p>
            <a:pPr marL="457200" indent="-457200"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rounds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for cancellation of the resolution of the Supreme Economic Court of Ukraine.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5053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620688"/>
            <a:ext cx="7408333" cy="55054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Theme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Judicial review in cassation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includes questions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Concept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new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circumstances.</a:t>
            </a:r>
          </a:p>
          <a:p>
            <a:pPr marL="457200" indent="-457200" algn="just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order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reopening to new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circumstances. </a:t>
            </a:r>
          </a:p>
          <a:p>
            <a:pPr marL="457200" indent="-457200" algn="just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Terms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for applying for review of decisions, orders, rulings commercial courts in relation to new circumstances.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8337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08720"/>
            <a:ext cx="7401185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13622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6651335"/>
              </p:ext>
            </p:extLst>
          </p:nvPr>
        </p:nvGraphicFramePr>
        <p:xfrm>
          <a:off x="1403648" y="836712"/>
          <a:ext cx="6660515" cy="40251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50010"/>
                <a:gridCol w="2700655"/>
                <a:gridCol w="2430055"/>
                <a:gridCol w="179795"/>
              </a:tblGrid>
              <a:tr h="504056">
                <a:tc rowSpan="2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cap="all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SCALE</a:t>
                      </a:r>
                      <a:endParaRPr lang="uk-UA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ECTS</a:t>
                      </a:r>
                      <a:endParaRPr lang="uk-UA" sz="12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Scale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  University</a:t>
                      </a:r>
                      <a:endParaRPr lang="uk-UA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 national scale</a:t>
                      </a:r>
                      <a:endParaRPr lang="uk-UA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Test</a:t>
                      </a:r>
                      <a:endParaRPr lang="uk-UA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 – 100</a:t>
                      </a:r>
                      <a:endParaRPr lang="uk-UA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R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perfectly</a:t>
                      </a:r>
                      <a:r>
                        <a:rPr lang="uk-UA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uk-UA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r>
                        <a:rPr lang="uk-UA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perfectly</a:t>
                      </a:r>
                      <a:r>
                        <a:rPr lang="uk-UA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uk-UA" sz="12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rowSpan="5"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 – 89</a:t>
                      </a:r>
                      <a:endParaRPr lang="uk-UA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R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very good</a:t>
                      </a:r>
                      <a:r>
                        <a:rPr lang="uk-UA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uk-UA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-1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</a:t>
                      </a:r>
                      <a:r>
                        <a:rPr lang="uk-UA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good</a:t>
                      </a:r>
                      <a:r>
                        <a:rPr lang="uk-UA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 – 84</a:t>
                      </a:r>
                      <a:endParaRPr lang="uk-UA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R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good</a:t>
                      </a:r>
                      <a:r>
                        <a:rPr lang="uk-UA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uk-UA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 – 74</a:t>
                      </a:r>
                      <a:endParaRPr lang="uk-UA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R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accepted</a:t>
                      </a:r>
                      <a:r>
                        <a:rPr lang="uk-UA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endParaRPr lang="uk-UA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(</a:t>
                      </a:r>
                      <a:r>
                        <a:rPr lang="en-US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sufficiently</a:t>
                      </a:r>
                      <a:r>
                        <a:rPr lang="uk-UA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 – 69</a:t>
                      </a:r>
                      <a:endParaRPr lang="uk-UA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R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sufficiently</a:t>
                      </a:r>
                      <a:r>
                        <a:rPr lang="uk-UA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uk-UA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FX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– 59</a:t>
                      </a:r>
                      <a:endParaRPr lang="uk-UA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R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poor - with the possibility of re-drafting</a:t>
                      </a:r>
                      <a:r>
                        <a:rPr lang="uk-UA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uk-UA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-1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r>
                        <a:rPr lang="uk-UA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unsatisfactory</a:t>
                      </a:r>
                      <a:r>
                        <a:rPr lang="uk-UA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– 34</a:t>
                      </a:r>
                      <a:endParaRPr lang="uk-UA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R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unsatisfactory - with the obligatory repeated course</a:t>
                      </a:r>
                      <a:r>
                        <a:rPr lang="uk-UA" sz="1200" spc="-1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uk-UA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00518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764704"/>
            <a:ext cx="7408333" cy="5361459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Methodological support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Лютіков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П.С. Методичні вказівки, завдання та плани для самостійної роботи з курсу «Господарський процес» для студентів юридичного факультету / П.С.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Лютіков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– Запоріжжя: ЗНУ, 2012. – 62 с.</a:t>
            </a:r>
          </a:p>
          <a:p>
            <a:pPr marL="0" indent="0" algn="just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Лютіков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П.С. Методичні вказівки, завдання та плани для індивідуальної роботи з курсу «Господарський процес» для студентів юридичного факультету / П.С.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Лютіков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– Запоріжжя: ЗНУ, 2012. – 70 с.</a:t>
            </a:r>
          </a:p>
          <a:p>
            <a:pPr marL="0" indent="0">
              <a:buNone/>
            </a:pPr>
            <a:endParaRPr lang="en-US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85650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052736"/>
            <a:ext cx="7408333" cy="5073427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main objective of the course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Economic Process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is: </a:t>
            </a:r>
          </a:p>
          <a:p>
            <a:pPr marL="0" indent="0" algn="ctr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equip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law students theoretical knowledge and practical skills for future careers to familiarize with features of resolving commercial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disputes;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organize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ideas about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proceedings in commercial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courts;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introduce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system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review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decisions of the Commercial Court.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3467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764704"/>
            <a:ext cx="7408333" cy="536145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Suggested Reading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en-US" sz="2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Господарський 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процес. Практикум. Навчальний посібник / за ред. В.І. </a:t>
            </a:r>
            <a:r>
              <a:rPr lang="uk-UA" sz="2900" dirty="0" err="1">
                <a:latin typeface="Times New Roman" pitchFamily="18" charset="0"/>
                <a:cs typeface="Times New Roman" pitchFamily="18" charset="0"/>
              </a:rPr>
              <a:t>Горевого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, А.М. Куліш, В.Д. </a:t>
            </a:r>
            <a:r>
              <a:rPr lang="uk-UA" sz="2900" dirty="0" err="1">
                <a:latin typeface="Times New Roman" pitchFamily="18" charset="0"/>
                <a:cs typeface="Times New Roman" pitchFamily="18" charset="0"/>
              </a:rPr>
              <a:t>Чернадчук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. – К: Університетська книга, 2010. – 283 с.</a:t>
            </a:r>
          </a:p>
          <a:p>
            <a:pPr algn="just"/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Господарське 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процесуальне право України. Підручник / за ред. В.Д. </a:t>
            </a:r>
            <a:r>
              <a:rPr lang="uk-UA" sz="2900" dirty="0" err="1">
                <a:latin typeface="Times New Roman" pitchFamily="18" charset="0"/>
                <a:cs typeface="Times New Roman" pitchFamily="18" charset="0"/>
              </a:rPr>
              <a:t>Чернадчук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, В.В. </a:t>
            </a:r>
            <a:r>
              <a:rPr lang="uk-UA" sz="2900" dirty="0" err="1">
                <a:latin typeface="Times New Roman" pitchFamily="18" charset="0"/>
                <a:cs typeface="Times New Roman" pitchFamily="18" charset="0"/>
              </a:rPr>
              <a:t>Сухонос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, В.П. </a:t>
            </a:r>
            <a:r>
              <a:rPr lang="uk-UA" sz="2900" dirty="0" err="1">
                <a:latin typeface="Times New Roman" pitchFamily="18" charset="0"/>
                <a:cs typeface="Times New Roman" pitchFamily="18" charset="0"/>
              </a:rPr>
              <a:t>Нагребельного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, Д.М. Лук’янця. – К: Університетська книга, 2009. – 380 с.</a:t>
            </a:r>
          </a:p>
          <a:p>
            <a:pPr algn="just"/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Науково–практичний 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коментар до Господарського процесуального кодексу України / За ред. О.І. Харитонової. – К.: Істина, 2008. – 272 с.</a:t>
            </a:r>
          </a:p>
          <a:p>
            <a:pPr algn="just"/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Господарське 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процесуальне право: Навчальний посібник у схемах. – К.: Центр навчальної літератури, 2006. – 264 с.</a:t>
            </a:r>
          </a:p>
          <a:p>
            <a:pPr algn="just"/>
            <a:r>
              <a:rPr lang="uk-UA" sz="2900" dirty="0" err="1" smtClean="0">
                <a:latin typeface="Times New Roman" pitchFamily="18" charset="0"/>
                <a:cs typeface="Times New Roman" pitchFamily="18" charset="0"/>
              </a:rPr>
              <a:t>Роїна</a:t>
            </a:r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О.М. Господарський процес. Практичний посібник / О.М. </a:t>
            </a:r>
            <a:r>
              <a:rPr lang="uk-UA" sz="2900" dirty="0" err="1">
                <a:latin typeface="Times New Roman" pitchFamily="18" charset="0"/>
                <a:cs typeface="Times New Roman" pitchFamily="18" charset="0"/>
              </a:rPr>
              <a:t>Роїна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uk-UA" sz="2900" dirty="0" err="1">
                <a:latin typeface="Times New Roman" pitchFamily="18" charset="0"/>
                <a:cs typeface="Times New Roman" pitchFamily="18" charset="0"/>
              </a:rPr>
              <a:t>Издательство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: КНТ, 2007. – 180 с.</a:t>
            </a:r>
          </a:p>
          <a:p>
            <a:pPr algn="just"/>
            <a:r>
              <a:rPr lang="uk-UA" sz="2900" dirty="0" err="1" smtClean="0">
                <a:latin typeface="Times New Roman" pitchFamily="18" charset="0"/>
                <a:cs typeface="Times New Roman" pitchFamily="18" charset="0"/>
              </a:rPr>
              <a:t>Балюк</a:t>
            </a:r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І. А. Господарське процесуальне право: </a:t>
            </a:r>
            <a:r>
              <a:rPr lang="uk-UA" sz="29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9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. – К.: КНЕУ, 2008. – 224 с.</a:t>
            </a:r>
          </a:p>
          <a:p>
            <a:pPr algn="just"/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Костюк 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В.Л. Господарське процесуальне право України: </a:t>
            </a:r>
            <a:r>
              <a:rPr lang="uk-UA" sz="29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9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. / В.Л. Костюк, К.М. Біда, В.В. </a:t>
            </a:r>
            <a:r>
              <a:rPr lang="uk-UA" sz="2900" dirty="0" err="1">
                <a:latin typeface="Times New Roman" pitchFamily="18" charset="0"/>
                <a:cs typeface="Times New Roman" pitchFamily="18" charset="0"/>
              </a:rPr>
              <a:t>Бонтлаб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, Л.В. </a:t>
            </a:r>
            <a:r>
              <a:rPr lang="uk-UA" sz="2900" dirty="0" err="1">
                <a:latin typeface="Times New Roman" pitchFamily="18" charset="0"/>
                <a:cs typeface="Times New Roman" pitchFamily="18" charset="0"/>
              </a:rPr>
              <a:t>Логуш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, В.П. Мельник. – Нац. ун-т «</a:t>
            </a:r>
            <a:r>
              <a:rPr lang="uk-UA" sz="2900" dirty="0" err="1">
                <a:latin typeface="Times New Roman" pitchFamily="18" charset="0"/>
                <a:cs typeface="Times New Roman" pitchFamily="18" charset="0"/>
              </a:rPr>
              <a:t>Києво-Могилян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. акад.». – К.: </a:t>
            </a:r>
            <a:r>
              <a:rPr lang="uk-UA" sz="29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 Юре, 2009. – 223 с.</a:t>
            </a:r>
          </a:p>
          <a:p>
            <a:pPr algn="just"/>
            <a:r>
              <a:rPr lang="uk-UA" sz="2900" dirty="0" err="1" smtClean="0">
                <a:latin typeface="Times New Roman" pitchFamily="18" charset="0"/>
                <a:cs typeface="Times New Roman" pitchFamily="18" charset="0"/>
              </a:rPr>
              <a:t>Фуpса</a:t>
            </a:r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С.Я. Виконавче провадження в Україні. </a:t>
            </a:r>
            <a:r>
              <a:rPr lang="uk-UA" sz="29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9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. / С.Я. </a:t>
            </a:r>
            <a:r>
              <a:rPr lang="uk-UA" sz="2900" dirty="0" err="1">
                <a:latin typeface="Times New Roman" pitchFamily="18" charset="0"/>
                <a:cs typeface="Times New Roman" pitchFamily="18" charset="0"/>
              </a:rPr>
              <a:t>Фурса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, С.В. Щербак. – К., 2002. – 111 с.</a:t>
            </a:r>
          </a:p>
          <a:p>
            <a:pPr algn="just"/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Білоусов 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Ю.В. Виконавче провадження. Навчальний посібник (</a:t>
            </a:r>
            <a:r>
              <a:rPr lang="uk-UA" sz="2900" dirty="0" err="1">
                <a:latin typeface="Times New Roman" pitchFamily="18" charset="0"/>
                <a:cs typeface="Times New Roman" pitchFamily="18" charset="0"/>
              </a:rPr>
              <a:t>рек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. МОН України) / Ю.В. Білоусов. – К.: </a:t>
            </a:r>
            <a:r>
              <a:rPr lang="uk-UA" sz="2900" dirty="0" err="1">
                <a:latin typeface="Times New Roman" pitchFamily="18" charset="0"/>
                <a:cs typeface="Times New Roman" pitchFamily="18" charset="0"/>
              </a:rPr>
              <a:t>Издательство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: Прецедент, 2004. – 192 с.</a:t>
            </a:r>
          </a:p>
          <a:p>
            <a:pPr algn="just"/>
            <a:r>
              <a:rPr lang="uk-UA" sz="2900" dirty="0" err="1" smtClean="0">
                <a:latin typeface="Times New Roman" pitchFamily="18" charset="0"/>
                <a:cs typeface="Times New Roman" pitchFamily="18" charset="0"/>
              </a:rPr>
              <a:t>Лютіков</a:t>
            </a:r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П.С. Господарський процес: Навчальний посібник / П.С. </a:t>
            </a:r>
            <a:r>
              <a:rPr lang="uk-UA" sz="2900" dirty="0" err="1">
                <a:latin typeface="Times New Roman" pitchFamily="18" charset="0"/>
                <a:cs typeface="Times New Roman" pitchFamily="18" charset="0"/>
              </a:rPr>
              <a:t>Лютіков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, М.О. </a:t>
            </a:r>
            <a:r>
              <a:rPr lang="uk-UA" sz="2900" dirty="0" err="1">
                <a:latin typeface="Times New Roman" pitchFamily="18" charset="0"/>
                <a:cs typeface="Times New Roman" pitchFamily="18" charset="0"/>
              </a:rPr>
              <a:t>Германюк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, Р.О. Кукурудз. – Запоріжжя: ЗНУ, 2012. – 300 с.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311053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692696"/>
            <a:ext cx="7408333" cy="5433467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Конституція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України: Закон України від 28 червня 1996 року // Відомості Верховної Ради України. – 1996. – № 30. – Ст. 141.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Господарський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процесуальний кодекс України: Закон України від 06 листопада 1991 року // Відомості Верховної Ради України. – 1992. – № 6. – Ст. 56.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Науково–практичний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коментар до Господарського процесуального кодексу України / За ред. О.І. Харитонової. – К.: Істина, 2008. – 272 с.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Господарський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кодекс України: Закон України від 16 січня 2003 року // Відомості Верховної Ради України. – 2003. – № 18. – Ст. 144.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Цивільний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кодекс України: Закон України від 16 січня 2003 року // Офіційний вісник України – 2003. – № 11. – Ст. 461.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судовий збір: Закон України від 08 липня 2011 року // Відомості Верховної Ради України. – 2012. – № 14. – Ст. 87.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судоустрій і статус суддів: Закон України від 07 липня 2010 року // Відомості Верховної Ради України. – 2010. – № 8. – Ст. 56.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внесення змін і доповнень до деяких рекомендацій президії Вищого господарського суду України: Рекомендації Вищого господарського суду від 01липня 2009 року № 04–06/82 [Електронний ресурс]. – Режим доступу: http://zakon2.rada.gov.ua/laws/show/vr082600–09.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внесення змін до інформаційного листа Вищого господарського суду України від 18 листопада 2003 року № 01–8/1427 «Про Конвенцію про захист прав людини і основоположних свобод 1950 року та юрисдикцію Європейського суду з прав людини»: Інформаційний лист Вищого господарського суду України від 24 липня 2008 року № 01–8/451 [Електронний ресурс]. – Режим доступу: http://news.yurist–online.com/laws/88/.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964204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692696"/>
            <a:ext cx="7408333" cy="5433467"/>
          </a:xfrm>
        </p:spPr>
        <p:txBody>
          <a:bodyPr>
            <a:normAutofit/>
          </a:bodyPr>
          <a:lstStyle/>
          <a:p>
            <a:pPr algn="just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Про деякі питання практики застосування у вирішенні спорів окремих норм процесуального права (за матеріалами справ, розглянутих Верховним Судом України): Інформаційний лист Вищого господарського суду України від 27 листопада 2009 року № 01–08/631 [Електронний ресурс]. – Режим доступу: http://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zakon1.rada.gov.ua/laws/show/v_631600–09.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внесення змін і доповнень до деяких роз’яснень президії Вищого арбітражного суду України, президії Вищого господарського суду України і рекомендацій президії Вищого господарського суду України: Рекомендації Вищого господарського суду України від 29 грудня 2008 року № 04–5/277 [Електронний ресурс]. – Режим доступу: http://search.ligazakon.ua/l_doc2.nsf/link1/SD05019.html.</a:t>
            </a:r>
          </a:p>
          <a:p>
            <a:pPr algn="just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деякі питання, порушені у доповідних записках господарських судів України у першому півріччі 2009 року щодо застосування норм Господарського процесуального кодексу України: Інформаційний лист Вищого господарського суду України від 29 вересня 2009 року № 01–08/530 [Електронний ресурс]. – Режим доступу: http://www.yurincom.com/ua/legal_practice/?id=5989.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39648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196752"/>
            <a:ext cx="7408333" cy="49294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The objective of the course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is:</a:t>
            </a:r>
          </a:p>
          <a:p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to study the characteristics of economic procedural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forms;</a:t>
            </a:r>
          </a:p>
          <a:p>
            <a:pPr algn="just"/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to study the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sources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and economic principles of procedural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law;</a:t>
            </a:r>
          </a:p>
          <a:p>
            <a:pPr algn="just"/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to study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stages of the process, procedure violations, disputes, review of decisions of the court and other economic institutions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451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052736"/>
            <a:ext cx="7408333" cy="507342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student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should know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eneral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economic process under the current Commercial Procedure Code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Ukraine;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jurisdiction of commercial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courts,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namely their competence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(jurisdiction)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jurisdiction of commercial courts cases for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CPC Ukraine;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 composition,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rights and obligations of parties 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litigation;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ovel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institutions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evidence,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to secure the claim and the previous interim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measures;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composition of the court costs and the procedure for calculating procedural terms for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CPC Ukraine;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specially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 the economic affairs of the proceedings before the trial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court;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content and form of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court’s solution;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eans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forms of judicial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review;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order of suspension, renewal and termination of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proceedings,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leaving the application without consideration;</a:t>
            </a: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rocedure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for judicial review of acts of appeal courts, the Supreme Economic Court of Ukraine and the Supreme Court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Ukraine;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procedure for review of judicial acts in connection with newly discovered circumstances;</a:t>
            </a: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common procedure and terms of enforcement proceedings;</a:t>
            </a: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roceedings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involving foreign individuals and others.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866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836712"/>
            <a:ext cx="7408333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student should be able to: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nalyze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current situation of economic and procedural legislation, draft legislation in this area through a variety of research methods; 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identify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weaknesses as the current economic and procedural legislation and proposed amendments thereto; </a:t>
            </a: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able to use the provisions of the existing economic and procedural law in solving specific practical problems.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565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124744"/>
            <a:ext cx="7408333" cy="5001419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dirty="0">
                <a:latin typeface="Times New Roman" pitchFamily="18" charset="0"/>
                <a:cs typeface="Times New Roman" pitchFamily="18" charset="0"/>
              </a:rPr>
              <a:t>Program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discipline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Topical Module I. The organization of economic justice</a:t>
            </a: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Theme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1. Organization of economic justice.</a:t>
            </a: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Theme 2. Pre-trial settlement of commercial disputes.</a:t>
            </a: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Theme 3. Jurisdiction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commercial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courts.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Members of the economic process.</a:t>
            </a: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Theme 4. Evidence of the economic process.</a:t>
            </a: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Theme 5. Court costs and procedural terms.</a:t>
            </a:r>
          </a:p>
          <a:p>
            <a:pPr marL="0" indent="0" algn="just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Topical Module II. Procedure for economic justice</a:t>
            </a: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Theme 6. Action proceedings and grounds for the breach of commercial courts.</a:t>
            </a: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Theme 7. The cases in the first instance by way of economic justice.</a:t>
            </a: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Theme 8. Judicial review 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appeal.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Theme 9. Judicial review in cassation.</a:t>
            </a: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Theme 10. Viewing a judgment, decree Commercial Court to new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circumstances.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371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980728"/>
            <a:ext cx="7408333" cy="514543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Topical Module I. The organization of economic justice</a:t>
            </a:r>
          </a:p>
          <a:p>
            <a:pPr algn="ctr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Theme 1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Organization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economic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justice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includes questions:</a:t>
            </a:r>
          </a:p>
          <a:p>
            <a:pPr marL="0" indent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Functions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economic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justice.</a:t>
            </a:r>
          </a:p>
          <a:p>
            <a:pPr marL="457200" indent="-457200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egislation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on economic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justice.</a:t>
            </a:r>
          </a:p>
          <a:p>
            <a:pPr marL="457200" indent="-457200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tructure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the Economic Procedural Code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Ukraine.</a:t>
            </a:r>
          </a:p>
          <a:p>
            <a:pPr marL="457200" indent="-457200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rinciples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administrative justice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17233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836712"/>
            <a:ext cx="7408333" cy="52894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Theme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Pre-trial settlement of commercial disputes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includes questions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Subject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economic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justice.</a:t>
            </a:r>
          </a:p>
          <a:p>
            <a:pPr marL="457200" indent="-457200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ask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economic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justice.</a:t>
            </a:r>
          </a:p>
          <a:p>
            <a:pPr marL="457200" indent="-457200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rocedure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for filing claims.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509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836712"/>
            <a:ext cx="7408333" cy="5289451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Theme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Jurisdiction of commercial courts. Members of the economic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process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includes questions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0" indent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Structure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commercial courts in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Ukraine.</a:t>
            </a:r>
          </a:p>
          <a:p>
            <a:pPr marL="457200" lvl="0" indent="-457200"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ypes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jurisdiction in the economic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process.</a:t>
            </a:r>
          </a:p>
          <a:p>
            <a:pPr marL="457200" lvl="0" indent="-457200"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ights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obligations of the parties in the economic process.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365974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116</TotalTime>
  <Words>1793</Words>
  <Application>Microsoft Office PowerPoint</Application>
  <PresentationFormat>Экран (4:3)</PresentationFormat>
  <Paragraphs>160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Волна</vt:lpstr>
      <vt:lpstr>Presentation of the subject  «Economic Process»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of the subject  «Economic Process»</dc:title>
  <dc:creator>Маргарита</dc:creator>
  <cp:lastModifiedBy>Маргарита</cp:lastModifiedBy>
  <cp:revision>13</cp:revision>
  <dcterms:created xsi:type="dcterms:W3CDTF">2014-03-15T14:25:23Z</dcterms:created>
  <dcterms:modified xsi:type="dcterms:W3CDTF">2014-03-15T16:21:55Z</dcterms:modified>
</cp:coreProperties>
</file>