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3" r:id="rId3"/>
    <p:sldId id="270" r:id="rId4"/>
    <p:sldId id="271" r:id="rId5"/>
    <p:sldId id="272" r:id="rId6"/>
    <p:sldId id="275" r:id="rId7"/>
    <p:sldId id="260" r:id="rId8"/>
    <p:sldId id="294" r:id="rId9"/>
    <p:sldId id="297" r:id="rId10"/>
    <p:sldId id="300" r:id="rId11"/>
    <p:sldId id="298" r:id="rId12"/>
    <p:sldId id="299" r:id="rId13"/>
    <p:sldId id="267" r:id="rId14"/>
    <p:sldId id="261" r:id="rId15"/>
    <p:sldId id="263" r:id="rId16"/>
    <p:sldId id="273" r:id="rId17"/>
    <p:sldId id="274" r:id="rId18"/>
    <p:sldId id="264" r:id="rId19"/>
    <p:sldId id="265" r:id="rId20"/>
    <p:sldId id="266" r:id="rId21"/>
    <p:sldId id="293" r:id="rId22"/>
    <p:sldId id="269" r:id="rId23"/>
    <p:sldId id="281" r:id="rId24"/>
    <p:sldId id="282" r:id="rId25"/>
    <p:sldId id="283" r:id="rId26"/>
    <p:sldId id="287" r:id="rId27"/>
    <p:sldId id="286" r:id="rId28"/>
    <p:sldId id="285" r:id="rId29"/>
    <p:sldId id="284" r:id="rId30"/>
    <p:sldId id="289" r:id="rId31"/>
    <p:sldId id="291" r:id="rId32"/>
    <p:sldId id="302" r:id="rId33"/>
    <p:sldId id="290" r:id="rId34"/>
    <p:sldId id="292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8542-D9D7-42A4-B3EE-CD681267507A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2EB9-CC90-4305-8D99-D21F5053A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8542-D9D7-42A4-B3EE-CD681267507A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2EB9-CC90-4305-8D99-D21F5053A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8542-D9D7-42A4-B3EE-CD681267507A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2EB9-CC90-4305-8D99-D21F5053A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8542-D9D7-42A4-B3EE-CD681267507A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2EB9-CC90-4305-8D99-D21F5053A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8542-D9D7-42A4-B3EE-CD681267507A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2EB9-CC90-4305-8D99-D21F5053A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8542-D9D7-42A4-B3EE-CD681267507A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2EB9-CC90-4305-8D99-D21F5053A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8542-D9D7-42A4-B3EE-CD681267507A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2EB9-CC90-4305-8D99-D21F5053A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8542-D9D7-42A4-B3EE-CD681267507A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2EB9-CC90-4305-8D99-D21F5053A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8542-D9D7-42A4-B3EE-CD681267507A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2EB9-CC90-4305-8D99-D21F5053A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8542-D9D7-42A4-B3EE-CD681267507A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2EB9-CC90-4305-8D99-D21F5053A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8542-D9D7-42A4-B3EE-CD681267507A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2EB9-CC90-4305-8D99-D21F5053A6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9998542-D9D7-42A4-B3EE-CD681267507A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3082EB9-CC90-4305-8D99-D21F5053A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mage3.slideserve.com/5817077/slide17-l.j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image3.slideserve.com/5817077/slide18-l.jp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s://image3.slideserve.com/5817077/slide19-l.jp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s://image3.slideserve.com/5817077/slide20-l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3.slideserve.com/5817077/slide21-l.jpg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s://image3.slideserve.com/5817077/slide22-l.jpg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3.slideserve.com/5817077/slide23-l.jpg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3.slideserve.com/5817077/slide24-l.jpg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3.slideserve.com/5817077/slide26-l.jpg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s://image3.slideserve.com/5817077/slide27-l.jpg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s://image3.slideserve.com/5817077/slide27-l.jpg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2520279"/>
          </a:xfrm>
        </p:spPr>
        <p:txBody>
          <a:bodyPr>
            <a:normAutofit fontScale="90000"/>
          </a:bodyPr>
          <a:lstStyle/>
          <a:p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Мерченда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йзинг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Викладка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продовольчих товарів різними способами та оформлення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цінників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ocuments\викладка початок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861048"/>
            <a:ext cx="4800600" cy="2533650"/>
          </a:xfrm>
          <a:prstGeom prst="rect">
            <a:avLst/>
          </a:prstGeom>
          <a:noFill/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30352"/>
            <a:ext cx="3168352" cy="4698848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Корпоративний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блок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стелажі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яке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виділяють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закріплюють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розміщення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конкретного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виробника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Documents\конфет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980728"/>
            <a:ext cx="5103714" cy="38277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4141088" cy="498688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палетна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викладка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викладка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одного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найменування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товару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великій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піддоні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обов'язковою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наявністю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цінника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великого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розміру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зазначенням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найменування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товару.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Зазвичай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палетну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викладку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розміщують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периметру магазину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касовій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зоні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додаткове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продажу.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6" name="Picture 2" descr="C:\Users\User\Documents\палет виклад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84784"/>
            <a:ext cx="3971925" cy="2981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30352"/>
            <a:ext cx="4824536" cy="541892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багатотоварні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викладки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розміщення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поряд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декількох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частіше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все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пов'язані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поміж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собою.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викладка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повинна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плануватися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таким чином,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забезпечувати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продаж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більшому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обсязі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 однотоварному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викладенні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таких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включати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товари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високий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потенціал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збільшення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обсягів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продажу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входять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складу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викладки</a:t>
            </a:r>
            <a:r>
              <a:rPr lang="ru-RU" dirty="0" smtClean="0"/>
              <a:t>;</a:t>
            </a:r>
            <a:endParaRPr lang="ru-RU" dirty="0"/>
          </a:p>
        </p:txBody>
      </p:sp>
      <p:pic>
        <p:nvPicPr>
          <p:cNvPr id="1027" name="Picture 3" descr="C:\Users\User\Documents\конфети чаї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1703" y="692696"/>
            <a:ext cx="3527140" cy="47092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3565024" cy="5418928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Викладення «навалом»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розміщення товарів з використанням різних типів ємностей або базових стендів (магазинних візків, дротяних кошиків, бачків, столів або комплектів ємностей, що поставляються виробниками продуктів).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Выкладка товара: как привлечь внимание посетителей и увеличить прибыль  магази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255" y="2060848"/>
            <a:ext cx="4933386" cy="3299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4141088" cy="5922984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Блочний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розподіл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застосовується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вітрину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заповнити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товаром одного виду.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випадку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залежності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трафіку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відвідувачів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товар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блоки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розставляються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переходом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світлого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кольору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темного.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Викладення товару в магазині і торговому залі: правила, види, принципи і  способи | ⚡ФЛЕШ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844824"/>
            <a:ext cx="4064196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6672"/>
            <a:ext cx="8183880" cy="4187952"/>
          </a:xfrm>
        </p:spPr>
        <p:txBody>
          <a:bodyPr/>
          <a:lstStyle/>
          <a:p>
            <a:r>
              <a:rPr lang="ru-RU" b="1" dirty="0" err="1" smtClean="0"/>
              <a:t>Фронтальна</a:t>
            </a:r>
            <a:r>
              <a:rPr lang="ru-RU" b="1" dirty="0" smtClean="0"/>
              <a:t> </a:t>
            </a:r>
            <a:r>
              <a:rPr lang="ru-RU" b="1" dirty="0" err="1" smtClean="0"/>
              <a:t>викладка</a:t>
            </a:r>
            <a:r>
              <a:rPr lang="ru-RU" dirty="0" smtClean="0"/>
              <a:t>   в </a:t>
            </a:r>
            <a:r>
              <a:rPr lang="ru-RU" dirty="0" err="1" smtClean="0"/>
              <a:t>магазині</a:t>
            </a:r>
            <a:r>
              <a:rPr lang="ru-RU" dirty="0" smtClean="0"/>
              <a:t> </a:t>
            </a:r>
            <a:r>
              <a:rPr lang="ru-RU" dirty="0" err="1" smtClean="0"/>
              <a:t>націлена</a:t>
            </a:r>
            <a:r>
              <a:rPr lang="ru-RU" dirty="0" smtClean="0"/>
              <a:t> на </a:t>
            </a:r>
            <a:r>
              <a:rPr lang="ru-RU" dirty="0" err="1" smtClean="0"/>
              <a:t>презентацію</a:t>
            </a:r>
            <a:r>
              <a:rPr lang="ru-RU" dirty="0" smtClean="0"/>
              <a:t> товару, де перша упаковка того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іншого</a:t>
            </a:r>
            <a:r>
              <a:rPr lang="ru-RU" dirty="0" smtClean="0"/>
              <a:t> продукту видно </a:t>
            </a:r>
            <a:r>
              <a:rPr lang="ru-RU" dirty="0" err="1" smtClean="0"/>
              <a:t>цілком</a:t>
            </a:r>
            <a:r>
              <a:rPr lang="ru-RU" dirty="0" smtClean="0"/>
              <a:t>, а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займають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один за одним. Ряди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фронтальним</a:t>
            </a:r>
            <a:r>
              <a:rPr lang="ru-RU" dirty="0" smtClean="0"/>
              <a:t> </a:t>
            </a:r>
            <a:r>
              <a:rPr lang="ru-RU" dirty="0" err="1" smtClean="0"/>
              <a:t>викладенням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 супермаркетами.</a:t>
            </a:r>
            <a:endParaRPr lang="ru-RU" dirty="0"/>
          </a:p>
        </p:txBody>
      </p:sp>
      <p:pic>
        <p:nvPicPr>
          <p:cNvPr id="4" name="Picture 2" descr="C:\Users\User\Pictures\вертикальна виклад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800128"/>
            <a:ext cx="4586808" cy="3057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Товарна</a:t>
            </a:r>
            <a:r>
              <a:rPr lang="ru-RU" dirty="0" smtClean="0"/>
              <a:t> </a:t>
            </a:r>
            <a:r>
              <a:rPr lang="ru-RU" dirty="0" err="1" smtClean="0"/>
              <a:t>викладка</a:t>
            </a:r>
            <a:r>
              <a:rPr lang="ru-RU" dirty="0" smtClean="0"/>
              <a:t> служить в магазинах </a:t>
            </a:r>
            <a:r>
              <a:rPr lang="ru-RU" dirty="0" err="1" smtClean="0"/>
              <a:t>самообслуговування</a:t>
            </a:r>
            <a:r>
              <a:rPr lang="ru-RU" dirty="0" smtClean="0"/>
              <a:t> </a:t>
            </a:r>
            <a:r>
              <a:rPr lang="ru-RU" dirty="0" err="1" smtClean="0"/>
              <a:t>одночасно</a:t>
            </a:r>
            <a:r>
              <a:rPr lang="ru-RU" dirty="0" smtClean="0"/>
              <a:t> для показу </a:t>
            </a:r>
            <a:r>
              <a:rPr lang="ru-RU" dirty="0" err="1" smtClean="0"/>
              <a:t>і</a:t>
            </a:r>
            <a:r>
              <a:rPr lang="ru-RU" dirty="0" smtClean="0"/>
              <a:t> для </a:t>
            </a:r>
            <a:r>
              <a:rPr lang="ru-RU" dirty="0" err="1" smtClean="0"/>
              <a:t>відпуску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2" descr="Український покупець надто розумний. Він будь-яку ціну автоматично округлює  до більшої&quot; - портал новин LB.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16494"/>
            <a:ext cx="6696744" cy="44644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Декоративна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викладка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виконана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застосуванням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об'ємно-просторової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композиції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застосовується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оформлення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вітрин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стелажів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магазинах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відділах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де продаж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через прилавок.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Викладені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таким способом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товари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виконують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демонстраційну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функцію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привертають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покупців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Pictures\декоративна виклад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717032"/>
            <a:ext cx="4367910" cy="2415368"/>
          </a:xfrm>
          <a:prstGeom prst="rect">
            <a:avLst/>
          </a:prstGeom>
          <a:noFill/>
        </p:spPr>
      </p:pic>
      <p:pic>
        <p:nvPicPr>
          <p:cNvPr id="3074" name="Picture 2" descr="C:\Users\User\Pictures\декоративна викладка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05064"/>
            <a:ext cx="3270285" cy="1926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805264"/>
            <a:ext cx="8183880" cy="648072"/>
          </a:xfrm>
        </p:spPr>
        <p:txBody>
          <a:bodyPr/>
          <a:lstStyle/>
          <a:p>
            <a:r>
              <a:rPr lang="uk-UA" dirty="0" smtClean="0"/>
              <a:t>4 рівня викладання товару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352928" cy="4968552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головних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уборів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 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Зазвичай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розстановка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товару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висоті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1,7 метра. Тут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момент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привабливості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розставляються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барвисті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упаковки чаю, косметики,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солодощів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інше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До 10%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припадає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товари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працюють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капелюшному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очей.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 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вище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1,7 метра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нижче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 метра.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розташовують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товари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попит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виникає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стихійно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Викладення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товару таким способом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допомагає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продавати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супутні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товари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продукцію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широкого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попиту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передпліччя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 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Згадайте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ходите по супермаркету, то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виявляється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вас прямо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рукою.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Викладення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магазині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першої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необхідності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проводиться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тут.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товари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купуєте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становлять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приблизно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30%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усього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товарообігу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магазину.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самих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нижніх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ярусах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 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розташовуються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товари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попит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невеликий. Тут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знаходиться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«холодна» зона. І добре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продаються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товари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загубитися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внизу.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4 рівня викладання товару</a:t>
            </a:r>
            <a:endParaRPr lang="ru-RU" dirty="0"/>
          </a:p>
        </p:txBody>
      </p:sp>
      <p:pic>
        <p:nvPicPr>
          <p:cNvPr id="3074" name="Picture 2" descr="C:\Users\User\Pictures\4 уровнявикладк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000" y="332657"/>
            <a:ext cx="8043448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76672"/>
            <a:ext cx="818388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Техніка безпеки при організації робочого місця продавця продовольчих товарів:</a:t>
            </a:r>
            <a:endParaRPr lang="ru-RU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412776"/>
            <a:ext cx="8183880" cy="489654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Перед початком роботи необхідно: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Звільнити робоче місце від тари та непотрібних під час роботи речей.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Упорядкувати робоче місце, спецодяг, спецвзуття.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Перевірити наявність та справність інструменту, інвентарю та устаткування.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Тара та інвентар повинні мати постійні закріплені за ними місця.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Інвентар, який береться </a:t>
            </a:r>
            <a:r>
              <a:rPr lang="uk-UA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правою рукою</a:t>
            </a:r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розміщується </a:t>
            </a:r>
            <a:r>
              <a:rPr lang="uk-UA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справа </a:t>
            </a:r>
            <a:r>
              <a:rPr lang="ru-RU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продавця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знаходиться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центрі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а той,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береться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лівою</a:t>
            </a:r>
            <a:r>
              <a:rPr lang="ru-RU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рукою,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розміщується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зліва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Товари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інвентар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використовуються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частіше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розташовуються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ближче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продавця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ті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використовуються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рідше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-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подалі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7. 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Товари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підвищеного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постійного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попиту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інвентар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для них,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розташовується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оптимальних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зонах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досягнення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роботі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стоячи.</a:t>
            </a:r>
          </a:p>
          <a:p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Товари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користуються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комплексним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попитом,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розміщуються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поряд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Перед початком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експлуатації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устаткування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впевнитись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справності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Перевірити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наявність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справність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захисного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заземлення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 Перед експлуатацією обладнання для нарізки гастрономічних продуктів необхідно перевірити якість заточування ножа, надійність кріплення ножа і захисного щитка.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157192"/>
            <a:ext cx="3349000" cy="720080"/>
          </a:xfrm>
        </p:spPr>
        <p:txBody>
          <a:bodyPr>
            <a:normAutofit fontScale="90000"/>
          </a:bodyPr>
          <a:lstStyle/>
          <a:p>
            <a:r>
              <a:rPr lang="uk-UA" dirty="0" err="1" smtClean="0"/>
              <a:t>Планограма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7597472" cy="3186680"/>
          </a:xfrm>
        </p:spPr>
        <p:txBody>
          <a:bodyPr>
            <a:normAutofit/>
          </a:bodyPr>
          <a:lstStyle/>
          <a:p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Планограма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графічне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викладки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товару на конкретному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торговельному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обладнанні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магазину.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Графічне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бути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фотографії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схеми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рисунка.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Відповідні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доповнюються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докладними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коментарями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викладки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тих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Pictures\планогра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548208"/>
            <a:ext cx="4857437" cy="2761112"/>
          </a:xfrm>
          <a:prstGeom prst="rect">
            <a:avLst/>
          </a:prstGeom>
          <a:noFill/>
        </p:spPr>
      </p:pic>
      <p:pic>
        <p:nvPicPr>
          <p:cNvPr id="1027" name="Picture 3" descr="C:\Users\User\Documents\викладка схем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645024"/>
            <a:ext cx="32004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445224"/>
            <a:ext cx="8183880" cy="589816"/>
          </a:xfrm>
        </p:spPr>
        <p:txBody>
          <a:bodyPr>
            <a:normAutofit fontScale="90000"/>
          </a:bodyPr>
          <a:lstStyle/>
          <a:p>
            <a:r>
              <a:rPr lang="uk-UA" dirty="0" err="1" smtClean="0"/>
              <a:t>Планограма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7021408" cy="4914872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розробки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планограми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рекомендовано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дотримуватися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таких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загальних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принципів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оптимальної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демонстрації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товару: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виділяти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кожного виду товару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площу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відповідає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обсягам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продажу;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надавати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більші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площі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розрекламованих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швидкі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темпи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розміщувати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імпульсивні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товари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поряд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товарами,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користуються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підвищеним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попитом;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викладати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товари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користуються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підвищеним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попитом у "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сильних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місцях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торговельного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залу: по периметру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торговельного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залу, на початку потоку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покупців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зоні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групувати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одному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пов'язані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один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одним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товари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Розробка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планограми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відбувається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певній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послідовності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dirty="0"/>
          </a:p>
        </p:txBody>
      </p:sp>
      <p:pic>
        <p:nvPicPr>
          <p:cNvPr id="2050" name="Picture 2" descr="C:\Users\User\Pictures\планограма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5109633"/>
            <a:ext cx="3580656" cy="17483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dirty="0" err="1" smtClean="0"/>
              <a:t>Специфіка</a:t>
            </a:r>
            <a:r>
              <a:rPr lang="ru-RU" dirty="0" smtClean="0"/>
              <a:t> </a:t>
            </a:r>
            <a:r>
              <a:rPr lang="ru-RU" dirty="0" err="1" smtClean="0"/>
              <a:t>викладки</a:t>
            </a:r>
            <a:r>
              <a:rPr lang="ru-RU" dirty="0" smtClean="0"/>
              <a:t> </a:t>
            </a:r>
            <a:r>
              <a:rPr lang="ru-RU" dirty="0" err="1" smtClean="0"/>
              <a:t>продовольчих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endParaRPr lang="ru-RU" dirty="0"/>
          </a:p>
        </p:txBody>
      </p:sp>
      <p:pic>
        <p:nvPicPr>
          <p:cNvPr id="18434" name="Picture 2" descr="Викладення товару в магазині і торговому залі: правила, види, принципи і  способи | ⚡ФЛЕШ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124744"/>
            <a:ext cx="2738326" cy="4013871"/>
          </a:xfrm>
          <a:prstGeom prst="rect">
            <a:avLst/>
          </a:prstGeom>
          <a:noFill/>
        </p:spPr>
      </p:pic>
      <p:pic>
        <p:nvPicPr>
          <p:cNvPr id="18436" name="Picture 4" descr="Головна мета мерчандайзингу. Мерчандайзинг, його види та принцип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24744"/>
            <a:ext cx="4399756" cy="3299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М'ясна лавка: бізнес план магазину по торгівлі м'яс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780928"/>
            <a:ext cx="2880320" cy="2490190"/>
          </a:xfrm>
          <a:prstGeom prst="rect">
            <a:avLst/>
          </a:prstGeom>
          <a:noFill/>
        </p:spPr>
      </p:pic>
      <p:pic>
        <p:nvPicPr>
          <p:cNvPr id="11266" name="Picture 2" descr="Аналіз споживачів ковбасної продукції в Україні. Критерії вибору, місця і  ситуації купівлі, упаковка ковбаси, конкуренція на ринку ковба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636912"/>
            <a:ext cx="3816424" cy="28623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hlinkClick r:id="rId4" tooltip="slide17"/>
              </a:rPr>
              <a:t>Ковбасні</a:t>
            </a:r>
            <a:r>
              <a:rPr lang="ru-RU" dirty="0" smtClean="0">
                <a:hlinkClick r:id="rId4" tooltip="slide17"/>
              </a:rPr>
              <a:t> </a:t>
            </a:r>
            <a:r>
              <a:rPr lang="ru-RU" dirty="0" err="1" smtClean="0">
                <a:hlinkClick r:id="rId4" tooltip="slide17"/>
              </a:rPr>
              <a:t>вироби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Копченину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розміщують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вітрині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рядами,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верхній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батон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кусок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розрізають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зрізом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повертають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покупця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робочий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запас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підвішують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гаках,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пристінних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полицях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hlinkClick r:id="rId2" tooltip="slide18"/>
              </a:rPr>
              <a:t>Рибна</a:t>
            </a:r>
            <a:r>
              <a:rPr lang="ru-RU" dirty="0" smtClean="0">
                <a:hlinkClick r:id="rId2" tooltip="slide18"/>
              </a:rPr>
              <a:t> </a:t>
            </a:r>
            <a:r>
              <a:rPr lang="ru-RU" dirty="0" err="1" smtClean="0">
                <a:hlinkClick r:id="rId2" tooltip="slide18"/>
              </a:rPr>
              <a:t>гастрономія</a:t>
            </a:r>
            <a:r>
              <a:rPr lang="ru-RU" dirty="0" smtClean="0">
                <a:hlinkClick r:id="rId2" tooltip="slide18"/>
              </a:rPr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Копченину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солену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в’ялену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викладають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штабелями головами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покупця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сьомгу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севрюгу—головною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частиною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покупця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Холодильна вітрина для риби Міссурі М Fish — Технохолод купити, замовити.  Ціна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060848"/>
            <a:ext cx="5486400" cy="3200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hlinkClick r:id="rId2" tooltip="slide19"/>
              </a:rPr>
              <a:t>Оселедець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викладати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тузлуком спинкою догори рядами (у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відповідному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інвентарному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посуді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Резервний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запас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рибної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м’ясної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гастрономії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зберігають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холодильних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шафах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Моё Мор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924944"/>
            <a:ext cx="4188831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hlinkClick r:id="rId2" tooltip="slide20"/>
              </a:rPr>
              <a:t>Консерви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Викладають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декоративно (колонками,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пірамідами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 на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полицях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за видами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найменування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Маленькие хитрости больших магазинов (3 фото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060848"/>
            <a:ext cx="3888432" cy="2916324"/>
          </a:xfrm>
          <a:prstGeom prst="rect">
            <a:avLst/>
          </a:prstGeom>
          <a:noFill/>
        </p:spPr>
      </p:pic>
      <p:pic>
        <p:nvPicPr>
          <p:cNvPr id="2050" name="Picture 2" descr="C:\Users\User\Pictures\консерв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4600" y="2060847"/>
            <a:ext cx="4375872" cy="2880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Рибний магазин FreshFish :: Проекти компанії МАРГУ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212976"/>
            <a:ext cx="2160240" cy="21602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hlinkClick r:id="rId3" tooltip="slide21"/>
              </a:rPr>
              <a:t>риба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Викладають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ванни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металеві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ящики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пересипають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льодом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живу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рибу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басейни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протічною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водою.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охолодженої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свіжомороженої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риби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викладають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лотках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відкритих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прилавках.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Бізнес ідея: як відкрити рибний магазин | Ліниві і багаті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2996952"/>
            <a:ext cx="3888432" cy="2582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183880" cy="1051560"/>
          </a:xfrm>
        </p:spPr>
        <p:txBody>
          <a:bodyPr/>
          <a:lstStyle/>
          <a:p>
            <a:r>
              <a:rPr lang="ru-RU" dirty="0" smtClean="0">
                <a:hlinkClick r:id="rId2" tooltip="slide22"/>
              </a:rPr>
              <a:t>Молоко та </a:t>
            </a:r>
            <a:r>
              <a:rPr lang="ru-RU" dirty="0" err="1" smtClean="0">
                <a:hlinkClick r:id="rId2" tooltip="slide22"/>
              </a:rPr>
              <a:t>молочні</a:t>
            </a:r>
            <a:r>
              <a:rPr lang="ru-RU" dirty="0" smtClean="0">
                <a:hlinkClick r:id="rId2" tooltip="slide22"/>
              </a:rPr>
              <a:t> </a:t>
            </a:r>
            <a:r>
              <a:rPr lang="ru-RU" dirty="0" err="1" smtClean="0">
                <a:hlinkClick r:id="rId2" tooltip="slide22"/>
              </a:rPr>
              <a:t>товари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показу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товари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 сметану, сир, масло,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сиркову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масу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виставляють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охолоджених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вітринах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Масло можна викладати поряд з сирами, молочними консервами, плавленими сирками, маргарином.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User\Documents\молоч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108662"/>
            <a:ext cx="5040560" cy="3921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Торговельне обладнання для хліба і випічки на замовлення. Стелажі для хліба  | © PROM MARKET 2005 - 20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436830"/>
            <a:ext cx="2487126" cy="165646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517232"/>
            <a:ext cx="8183880" cy="1051560"/>
          </a:xfrm>
        </p:spPr>
        <p:txBody>
          <a:bodyPr/>
          <a:lstStyle/>
          <a:p>
            <a:r>
              <a:rPr lang="ru-RU" dirty="0" err="1" smtClean="0">
                <a:hlinkClick r:id="rId3" tooltip="slide23"/>
              </a:rPr>
              <a:t>Хліб</a:t>
            </a:r>
            <a:r>
              <a:rPr lang="ru-RU" dirty="0" smtClean="0">
                <a:hlinkClick r:id="rId3" tooltip="slide23"/>
              </a:rPr>
              <a:t> та </a:t>
            </a:r>
            <a:r>
              <a:rPr lang="ru-RU" dirty="0" err="1" smtClean="0">
                <a:hlinkClick r:id="rId3" tooltip="slide23"/>
              </a:rPr>
              <a:t>хлібобулочні</a:t>
            </a:r>
            <a:r>
              <a:rPr lang="ru-RU" dirty="0" smtClean="0">
                <a:hlinkClick r:id="rId3" tooltip="slide23"/>
              </a:rPr>
              <a:t> </a:t>
            </a:r>
            <a:r>
              <a:rPr lang="ru-RU" dirty="0" err="1" smtClean="0">
                <a:hlinkClick r:id="rId3" tooltip="slide23"/>
              </a:rPr>
              <a:t>вироби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Викладаючи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хлібобулочні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вироби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торговельному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залі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особливо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важливодотримуватись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вимог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санітарії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гігієни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товари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споживають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будь-якого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оброблення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відпускають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більшості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випадківбез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упаковки, яка могла б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захистити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товар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забруднень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Викладають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хлібобулочні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вироби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полицях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спеціального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обладнаннярядами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в контейнерах, 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завозять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товар, 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тарі-обладнанні,дотримуючись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поділу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сорти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Розміщення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торговельному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залі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хлібобулочних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виробів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одночасно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викладкою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Булочні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вироби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—на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верхніх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полицях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котрі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користуються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найбільшим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попитом—на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середніх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Невелику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зберігати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 прилавку.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Бублики, сушку,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сухарі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виставляють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прибавочних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вітринах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робочий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запас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розміщують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шухля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Pictures\булочк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4484506"/>
            <a:ext cx="2448272" cy="1629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04665"/>
            <a:ext cx="8352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звертали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те, як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оформлені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полки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товарами в магазинах?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деяких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все так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зручно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розташоване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 короткий час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обійти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вітрини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знайти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те,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магазинах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проводиш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годині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знаходиш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того,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прийшов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необхідний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товар там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Здавалося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тут складного: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розставляй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продукцію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вітрини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все.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Але,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виявляється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правильна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викладка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товару -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ціла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наука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. 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Шелвінг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 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англійського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слова «полку» - значить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розташування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полицях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ocuments\чаї -напої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2565" y="2996952"/>
            <a:ext cx="5346663" cy="3528392"/>
          </a:xfrm>
          <a:prstGeom prst="rect">
            <a:avLst/>
          </a:prstGeom>
          <a:noFill/>
        </p:spPr>
      </p:pic>
      <p:pic>
        <p:nvPicPr>
          <p:cNvPr id="2052" name="Picture 4" descr="C:\Users\User\Documents\знак питанн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68544" y="3429000"/>
            <a:ext cx="2009775" cy="2276475"/>
          </a:xfrm>
          <a:prstGeom prst="rect">
            <a:avLst/>
          </a:prstGeom>
          <a:noFill/>
        </p:spPr>
      </p:pic>
      <p:pic>
        <p:nvPicPr>
          <p:cNvPr id="2053" name="Picture 5" descr="C:\Users\User\Documents\смайли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573016"/>
            <a:ext cx="2959053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Витрина кондитерская Florenzia K - ТеплоХоло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933056"/>
            <a:ext cx="3888432" cy="20401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517232"/>
            <a:ext cx="8183880" cy="1051560"/>
          </a:xfrm>
        </p:spPr>
        <p:txBody>
          <a:bodyPr/>
          <a:lstStyle/>
          <a:p>
            <a:r>
              <a:rPr lang="ru-RU" dirty="0" err="1" smtClean="0">
                <a:hlinkClick r:id="rId3" tooltip="slide24"/>
              </a:rPr>
              <a:t>Кондитерські</a:t>
            </a:r>
            <a:r>
              <a:rPr lang="ru-RU" dirty="0" smtClean="0">
                <a:hlinkClick r:id="rId3" tooltip="slide24"/>
              </a:rPr>
              <a:t> </a:t>
            </a:r>
            <a:r>
              <a:rPr lang="ru-RU" dirty="0" err="1" smtClean="0">
                <a:hlinkClick r:id="rId3" tooltip="slide24"/>
              </a:rPr>
              <a:t>вироби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260648"/>
            <a:ext cx="8183880" cy="3888432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err="1" smtClean="0"/>
              <a:t>Викладають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відповідно</a:t>
            </a:r>
            <a:r>
              <a:rPr lang="ru-RU" sz="2400" b="1" dirty="0" smtClean="0"/>
              <a:t> до </a:t>
            </a:r>
            <a:r>
              <a:rPr lang="ru-RU" sz="2400" b="1" dirty="0" err="1" smtClean="0"/>
              <a:t>їх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властивостей</a:t>
            </a:r>
            <a:r>
              <a:rPr lang="ru-RU" sz="2400" b="1" dirty="0" smtClean="0"/>
              <a:t>.  </a:t>
            </a:r>
            <a:r>
              <a:rPr lang="ru-RU" sz="2400" b="1" dirty="0" err="1" smtClean="0"/>
              <a:t>Групують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їх</a:t>
            </a:r>
            <a:r>
              <a:rPr lang="ru-RU" sz="2400" b="1" dirty="0" smtClean="0"/>
              <a:t> так: </a:t>
            </a:r>
            <a:r>
              <a:rPr lang="ru-RU" sz="2400" b="1" dirty="0" err="1" smtClean="0"/>
              <a:t>цукерки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глазуровані</a:t>
            </a:r>
            <a:r>
              <a:rPr lang="ru-RU" sz="2400" b="1" dirty="0" smtClean="0"/>
              <a:t> шоколадом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неглазуровані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обгортці</a:t>
            </a:r>
            <a:r>
              <a:rPr lang="ru-RU" sz="2400" b="1" dirty="0" smtClean="0"/>
              <a:t>, карамель в </a:t>
            </a:r>
            <a:r>
              <a:rPr lang="ru-RU" sz="2400" b="1" dirty="0" err="1" smtClean="0"/>
              <a:t>обгортці</a:t>
            </a:r>
            <a:r>
              <a:rPr lang="ru-RU" sz="2400" b="1" dirty="0" smtClean="0"/>
              <a:t>, шоколад, </a:t>
            </a:r>
            <a:r>
              <a:rPr lang="ru-RU" sz="2400" b="1" dirty="0" err="1" smtClean="0"/>
              <a:t>шоколадні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набори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шоколадні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вироби</a:t>
            </a:r>
            <a:r>
              <a:rPr lang="ru-RU" sz="2400" b="1" dirty="0" smtClean="0"/>
              <a:t>;</a:t>
            </a:r>
          </a:p>
          <a:p>
            <a:r>
              <a:rPr lang="ru-RU" sz="2400" b="1" dirty="0" err="1" smtClean="0"/>
              <a:t>Подарунки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зефір</a:t>
            </a:r>
            <a:r>
              <a:rPr lang="ru-RU" sz="2400" b="1" dirty="0" smtClean="0"/>
              <a:t>, пастила, мармелад, </a:t>
            </a:r>
            <a:r>
              <a:rPr lang="ru-RU" sz="2400" b="1" dirty="0" err="1" smtClean="0"/>
              <a:t>східні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солодощі</a:t>
            </a:r>
            <a:r>
              <a:rPr lang="ru-RU" sz="2400" b="1" dirty="0" smtClean="0"/>
              <a:t>;  </a:t>
            </a:r>
          </a:p>
          <a:p>
            <a:r>
              <a:rPr lang="ru-RU" sz="2400" b="1" dirty="0" err="1" smtClean="0"/>
              <a:t>Печиво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пряники,варення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цукор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торти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тістечка</a:t>
            </a:r>
            <a:r>
              <a:rPr lang="ru-RU" sz="2400" b="1" dirty="0" smtClean="0"/>
              <a:t>. </a:t>
            </a:r>
          </a:p>
          <a:p>
            <a:r>
              <a:rPr lang="ru-RU" sz="2400" b="1" dirty="0" err="1" smtClean="0"/>
              <a:t>Сучасне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торговельне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обладнання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дає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змогу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розмістити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одночасно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виставковий</a:t>
            </a:r>
            <a:r>
              <a:rPr lang="ru-RU" sz="2400" b="1" dirty="0" smtClean="0"/>
              <a:t> запас,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робочий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5" name="Picture 2" descr="C:\Users\User\Documents\навалом 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149080"/>
            <a:ext cx="2592288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Торговельне обладнання для бакалійних товарів. Торгівельні меблі на  замовлення | © PROM MARKET 2005 - 20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969059"/>
            <a:ext cx="3240360" cy="27003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89240"/>
            <a:ext cx="8183880" cy="1051560"/>
          </a:xfrm>
        </p:spPr>
        <p:txBody>
          <a:bodyPr/>
          <a:lstStyle/>
          <a:p>
            <a:r>
              <a:rPr lang="ru-RU" dirty="0" err="1" smtClean="0">
                <a:hlinkClick r:id="rId3" tooltip="slide26"/>
              </a:rPr>
              <a:t>Бакалійні</a:t>
            </a:r>
            <a:r>
              <a:rPr lang="ru-RU" dirty="0" smtClean="0">
                <a:hlinkClick r:id="rId3" tooltip="slide26"/>
              </a:rPr>
              <a:t> </a:t>
            </a:r>
            <a:r>
              <a:rPr lang="ru-RU" dirty="0" err="1" smtClean="0">
                <a:hlinkClick r:id="rId3" tooltip="slide26"/>
              </a:rPr>
              <a:t>товари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5077192" cy="5490936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Розміщуючи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бакалійні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товари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торговельному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залі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пам’ятати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товарне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сусідство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товари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гострим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запахом(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прянощі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приправи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) не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розміщувати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поблизу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таких,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легко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вбирають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запахи(чай,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кава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товари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розміщують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пристінних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острівних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гірках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, то товар служить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одночасно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робочим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виставковим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запасом. </a:t>
            </a:r>
          </a:p>
          <a:p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Товари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надійшли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в магазин у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фабричній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упаковці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викладати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декоративно(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розташовуючи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рядами, колонками,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пірамідами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гвинтоподібно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Розміщувати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чай,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каву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дрібні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товари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верхніх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полицях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пристінного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обладнання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створюючи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самим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виставковий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запас, а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робочий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запас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розмістити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середніх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полицях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пристінних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гірок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щільно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укладаючи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товар один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біля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одного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етикетками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покупців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User\Documents\крупи макарон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412776"/>
            <a:ext cx="2656984" cy="19677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589240"/>
            <a:ext cx="8183880" cy="1051560"/>
          </a:xfrm>
        </p:spPr>
        <p:txBody>
          <a:bodyPr/>
          <a:lstStyle/>
          <a:p>
            <a:r>
              <a:rPr lang="ru-RU" dirty="0" err="1" smtClean="0">
                <a:hlinkClick r:id="rId2" tooltip="slide27"/>
              </a:rPr>
              <a:t>Плодоовочеві</a:t>
            </a:r>
            <a:r>
              <a:rPr lang="ru-RU" dirty="0" smtClean="0">
                <a:hlinkClick r:id="rId2" tooltip="slide27"/>
              </a:rPr>
              <a:t> </a:t>
            </a:r>
            <a:r>
              <a:rPr lang="ru-RU" dirty="0" err="1" smtClean="0">
                <a:hlinkClick r:id="rId2" tooltip="slide27"/>
              </a:rPr>
              <a:t>товари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25868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Розміщують</a:t>
            </a:r>
            <a:r>
              <a:rPr lang="ru-RU" dirty="0" smtClean="0"/>
              <a:t> на прилавках, </a:t>
            </a:r>
            <a:r>
              <a:rPr lang="ru-RU" dirty="0" err="1" smtClean="0"/>
              <a:t>пристінних</a:t>
            </a:r>
            <a:r>
              <a:rPr lang="ru-RU" dirty="0" smtClean="0"/>
              <a:t> </a:t>
            </a:r>
            <a:r>
              <a:rPr lang="ru-RU" dirty="0" err="1" smtClean="0"/>
              <a:t>гірках</a:t>
            </a:r>
            <a:r>
              <a:rPr lang="ru-RU" dirty="0" smtClean="0"/>
              <a:t>(за продажу </a:t>
            </a:r>
            <a:r>
              <a:rPr lang="ru-RU" dirty="0" err="1" smtClean="0"/>
              <a:t>традиційним</a:t>
            </a:r>
            <a:r>
              <a:rPr lang="ru-RU" dirty="0" smtClean="0"/>
              <a:t> методом).</a:t>
            </a:r>
          </a:p>
          <a:p>
            <a:r>
              <a:rPr lang="ru-RU" dirty="0" smtClean="0"/>
              <a:t> Зелень добре </a:t>
            </a:r>
            <a:r>
              <a:rPr lang="ru-RU" dirty="0" err="1" smtClean="0"/>
              <a:t>викладати</a:t>
            </a:r>
            <a:r>
              <a:rPr lang="ru-RU" dirty="0" smtClean="0"/>
              <a:t> на </a:t>
            </a:r>
            <a:r>
              <a:rPr lang="ru-RU" dirty="0" err="1" smtClean="0"/>
              <a:t>решітчастих</a:t>
            </a:r>
            <a:r>
              <a:rPr lang="ru-RU" dirty="0" smtClean="0"/>
              <a:t> лотках, а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краще</a:t>
            </a:r>
            <a:r>
              <a:rPr lang="ru-RU" dirty="0" smtClean="0"/>
              <a:t>—у </a:t>
            </a:r>
            <a:r>
              <a:rPr lang="ru-RU" dirty="0" err="1" smtClean="0"/>
              <a:t>вітринах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зрошувальною</a:t>
            </a:r>
            <a:r>
              <a:rPr lang="ru-RU" dirty="0" smtClean="0"/>
              <a:t> системою. </a:t>
            </a:r>
          </a:p>
          <a:p>
            <a:r>
              <a:rPr lang="ru-RU" dirty="0" err="1" smtClean="0"/>
              <a:t>Помідори</a:t>
            </a:r>
            <a:r>
              <a:rPr lang="ru-RU" dirty="0" smtClean="0"/>
              <a:t>, </a:t>
            </a:r>
            <a:r>
              <a:rPr lang="ru-RU" dirty="0" err="1" smtClean="0"/>
              <a:t>огірки</a:t>
            </a:r>
            <a:r>
              <a:rPr lang="ru-RU" dirty="0" smtClean="0"/>
              <a:t> </a:t>
            </a:r>
            <a:r>
              <a:rPr lang="ru-RU" dirty="0" err="1" smtClean="0"/>
              <a:t>виставляють</a:t>
            </a:r>
            <a:r>
              <a:rPr lang="ru-RU" dirty="0" smtClean="0"/>
              <a:t> у лотках, корзинах; </a:t>
            </a:r>
          </a:p>
          <a:p>
            <a:r>
              <a:rPr lang="ru-RU" dirty="0" err="1" smtClean="0"/>
              <a:t>Зразки</a:t>
            </a:r>
            <a:r>
              <a:rPr lang="ru-RU" dirty="0" smtClean="0"/>
              <a:t> </a:t>
            </a:r>
            <a:r>
              <a:rPr lang="ru-RU" dirty="0" err="1" smtClean="0"/>
              <a:t>солінь</a:t>
            </a:r>
            <a:r>
              <a:rPr lang="ru-RU" dirty="0" smtClean="0"/>
              <a:t>, </a:t>
            </a:r>
            <a:r>
              <a:rPr lang="ru-RU" dirty="0" err="1" smtClean="0"/>
              <a:t>маринадів</a:t>
            </a:r>
            <a:r>
              <a:rPr lang="ru-RU" dirty="0" smtClean="0"/>
              <a:t>—у лотках, </a:t>
            </a:r>
            <a:r>
              <a:rPr lang="ru-RU" dirty="0" err="1" smtClean="0"/>
              <a:t>скляних</a:t>
            </a:r>
            <a:r>
              <a:rPr lang="ru-RU" dirty="0" smtClean="0"/>
              <a:t> банках.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розміщувати</a:t>
            </a:r>
            <a:r>
              <a:rPr lang="ru-RU" dirty="0" smtClean="0"/>
              <a:t> на прилавках.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170" name="Picture 2" descr="C:\Users\User\Pictures\овочева гор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429834"/>
            <a:ext cx="3691111" cy="27647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589240"/>
            <a:ext cx="8183880" cy="1051560"/>
          </a:xfrm>
        </p:spPr>
        <p:txBody>
          <a:bodyPr/>
          <a:lstStyle/>
          <a:p>
            <a:r>
              <a:rPr lang="ru-RU" dirty="0" err="1" smtClean="0">
                <a:hlinkClick r:id="rId2" tooltip="slide27"/>
              </a:rPr>
              <a:t>Плодоовочеві</a:t>
            </a:r>
            <a:r>
              <a:rPr lang="ru-RU" dirty="0" smtClean="0">
                <a:hlinkClick r:id="rId2" tooltip="slide27"/>
              </a:rPr>
              <a:t> </a:t>
            </a:r>
            <a:r>
              <a:rPr lang="ru-RU" dirty="0" err="1" smtClean="0">
                <a:hlinkClick r:id="rId2" tooltip="slide27"/>
              </a:rPr>
              <a:t>товари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332656"/>
            <a:ext cx="8183880" cy="3024336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1900" dirty="0" smtClean="0"/>
              <a:t>У </a:t>
            </a:r>
            <a:r>
              <a:rPr lang="ru-RU" sz="1900" dirty="0" err="1" smtClean="0"/>
              <a:t>разі</a:t>
            </a:r>
            <a:r>
              <a:rPr lang="ru-RU" sz="1900" dirty="0" smtClean="0"/>
              <a:t> продажу </a:t>
            </a:r>
            <a:r>
              <a:rPr lang="ru-RU" sz="1900" dirty="0" err="1" smtClean="0"/>
              <a:t>цих</a:t>
            </a:r>
            <a:r>
              <a:rPr lang="ru-RU" sz="1900" dirty="0" smtClean="0"/>
              <a:t> </a:t>
            </a:r>
            <a:r>
              <a:rPr lang="ru-RU" sz="1900" dirty="0" err="1" smtClean="0"/>
              <a:t>товарів</a:t>
            </a:r>
            <a:r>
              <a:rPr lang="ru-RU" sz="1900" dirty="0" smtClean="0"/>
              <a:t> методом </a:t>
            </a:r>
            <a:r>
              <a:rPr lang="ru-RU" sz="1900" dirty="0" err="1" smtClean="0"/>
              <a:t>самообслуговування</a:t>
            </a:r>
            <a:r>
              <a:rPr lang="ru-RU" sz="1900" dirty="0" smtClean="0"/>
              <a:t> </a:t>
            </a:r>
            <a:r>
              <a:rPr lang="ru-RU" sz="1900" dirty="0" err="1" smtClean="0"/>
              <a:t>їх</a:t>
            </a:r>
            <a:r>
              <a:rPr lang="ru-RU" sz="1900" dirty="0" smtClean="0"/>
              <a:t> </a:t>
            </a:r>
            <a:r>
              <a:rPr lang="ru-RU" sz="1900" dirty="0" err="1" smtClean="0"/>
              <a:t>виставляють</a:t>
            </a:r>
            <a:r>
              <a:rPr lang="ru-RU" sz="1900" dirty="0" smtClean="0"/>
              <a:t> на </a:t>
            </a:r>
            <a:r>
              <a:rPr lang="ru-RU" sz="1900" dirty="0" err="1" smtClean="0"/>
              <a:t>пристінних</a:t>
            </a:r>
            <a:r>
              <a:rPr lang="ru-RU" sz="1900" dirty="0" smtClean="0"/>
              <a:t> </a:t>
            </a:r>
            <a:r>
              <a:rPr lang="ru-RU" sz="1900" dirty="0" err="1" smtClean="0"/>
              <a:t>гірках</a:t>
            </a:r>
            <a:r>
              <a:rPr lang="ru-RU" sz="1900" dirty="0" smtClean="0"/>
              <a:t>, </a:t>
            </a:r>
            <a:r>
              <a:rPr lang="ru-RU" sz="1900" dirty="0" err="1" smtClean="0"/>
              <a:t>острівних</a:t>
            </a:r>
            <a:r>
              <a:rPr lang="ru-RU" sz="1900" dirty="0" smtClean="0"/>
              <a:t> </a:t>
            </a:r>
            <a:r>
              <a:rPr lang="ru-RU" sz="1900" dirty="0" err="1" smtClean="0"/>
              <a:t>вітринах</a:t>
            </a:r>
            <a:r>
              <a:rPr lang="ru-RU" sz="1900" dirty="0" smtClean="0"/>
              <a:t>(зелень), у контейнерах. </a:t>
            </a:r>
          </a:p>
          <a:p>
            <a:r>
              <a:rPr lang="ru-RU" sz="1900" dirty="0" smtClean="0"/>
              <a:t> </a:t>
            </a:r>
            <a:r>
              <a:rPr lang="ru-RU" sz="1900" dirty="0" err="1" smtClean="0"/>
              <a:t>Виставковий</a:t>
            </a:r>
            <a:r>
              <a:rPr lang="ru-RU" sz="1900" dirty="0" smtClean="0"/>
              <a:t> запас </a:t>
            </a:r>
            <a:r>
              <a:rPr lang="ru-RU" sz="1900" dirty="0" err="1" smtClean="0"/>
              <a:t>одночасно</a:t>
            </a:r>
            <a:r>
              <a:rPr lang="ru-RU" sz="1900" dirty="0" smtClean="0"/>
              <a:t> </a:t>
            </a:r>
            <a:r>
              <a:rPr lang="ru-RU" sz="1900" dirty="0" err="1" smtClean="0"/>
              <a:t>є</a:t>
            </a:r>
            <a:r>
              <a:rPr lang="ru-RU" sz="1900" dirty="0" smtClean="0"/>
              <a:t> </a:t>
            </a:r>
            <a:r>
              <a:rPr lang="ru-RU" sz="1900" dirty="0" err="1" smtClean="0"/>
              <a:t>робочим</a:t>
            </a:r>
            <a:r>
              <a:rPr lang="ru-RU" sz="1900" dirty="0" smtClean="0"/>
              <a:t>. </a:t>
            </a:r>
          </a:p>
          <a:p>
            <a:r>
              <a:rPr lang="ru-RU" sz="1900" dirty="0" smtClean="0"/>
              <a:t> </a:t>
            </a:r>
            <a:r>
              <a:rPr lang="ru-RU" sz="1900" dirty="0" err="1" smtClean="0"/>
              <a:t>Робочий</a:t>
            </a:r>
            <a:r>
              <a:rPr lang="ru-RU" sz="1900" dirty="0" smtClean="0"/>
              <a:t> запас </a:t>
            </a:r>
            <a:r>
              <a:rPr lang="ru-RU" sz="1900" dirty="0" err="1" smtClean="0"/>
              <a:t>коренеплодів</a:t>
            </a:r>
            <a:r>
              <a:rPr lang="ru-RU" sz="1900" dirty="0" smtClean="0"/>
              <a:t>, </a:t>
            </a:r>
            <a:r>
              <a:rPr lang="ru-RU" sz="1900" dirty="0" err="1" smtClean="0"/>
              <a:t>які</a:t>
            </a:r>
            <a:r>
              <a:rPr lang="ru-RU" sz="1900" dirty="0" smtClean="0"/>
              <a:t> </a:t>
            </a:r>
            <a:r>
              <a:rPr lang="ru-RU" sz="1900" dirty="0" err="1" smtClean="0"/>
              <a:t>призначені</a:t>
            </a:r>
            <a:r>
              <a:rPr lang="ru-RU" sz="1900" dirty="0" smtClean="0"/>
              <a:t> для </a:t>
            </a:r>
            <a:r>
              <a:rPr lang="ru-RU" sz="1900" dirty="0" err="1" smtClean="0"/>
              <a:t>зимового</a:t>
            </a:r>
            <a:r>
              <a:rPr lang="ru-RU" sz="1900" dirty="0" smtClean="0"/>
              <a:t> </a:t>
            </a:r>
            <a:r>
              <a:rPr lang="ru-RU" sz="1900" dirty="0" err="1" smtClean="0"/>
              <a:t>зберігання</a:t>
            </a:r>
            <a:r>
              <a:rPr lang="ru-RU" sz="1900" dirty="0" smtClean="0"/>
              <a:t>, </a:t>
            </a:r>
            <a:r>
              <a:rPr lang="ru-RU" sz="1900" dirty="0" err="1" smtClean="0"/>
              <a:t>засипають</a:t>
            </a:r>
            <a:r>
              <a:rPr lang="ru-RU" sz="1900" dirty="0" smtClean="0"/>
              <a:t> у </a:t>
            </a:r>
            <a:r>
              <a:rPr lang="ru-RU" sz="1900" dirty="0" err="1" smtClean="0"/>
              <a:t>дерев’яні</a:t>
            </a:r>
            <a:r>
              <a:rPr lang="ru-RU" sz="1900" dirty="0" smtClean="0"/>
              <a:t> коробки, </a:t>
            </a:r>
            <a:r>
              <a:rPr lang="ru-RU" sz="1900" dirty="0" err="1" smtClean="0"/>
              <a:t>які</a:t>
            </a:r>
            <a:r>
              <a:rPr lang="ru-RU" sz="1900" dirty="0" smtClean="0"/>
              <a:t> </a:t>
            </a:r>
            <a:r>
              <a:rPr lang="ru-RU" sz="1900" dirty="0" err="1" smtClean="0"/>
              <a:t>розміщують</a:t>
            </a:r>
            <a:r>
              <a:rPr lang="ru-RU" sz="1900" dirty="0" smtClean="0"/>
              <a:t> </a:t>
            </a:r>
            <a:r>
              <a:rPr lang="ru-RU" sz="1900" dirty="0" err="1" smtClean="0"/>
              <a:t>під</a:t>
            </a:r>
            <a:r>
              <a:rPr lang="ru-RU" sz="1900" dirty="0" smtClean="0"/>
              <a:t> </a:t>
            </a:r>
            <a:r>
              <a:rPr lang="ru-RU" sz="1900" dirty="0" err="1" smtClean="0"/>
              <a:t>пристінними</a:t>
            </a:r>
            <a:r>
              <a:rPr lang="ru-RU" sz="1900" dirty="0" smtClean="0"/>
              <a:t> </a:t>
            </a:r>
            <a:r>
              <a:rPr lang="ru-RU" sz="1900" dirty="0" err="1" smtClean="0"/>
              <a:t>гірками</a:t>
            </a:r>
            <a:r>
              <a:rPr lang="ru-RU" sz="1900" dirty="0" smtClean="0"/>
              <a:t>, </a:t>
            </a:r>
            <a:r>
              <a:rPr lang="ru-RU" sz="1900" dirty="0" err="1" smtClean="0"/>
              <a:t>і</a:t>
            </a:r>
            <a:r>
              <a:rPr lang="ru-RU" sz="1900" dirty="0" smtClean="0"/>
              <a:t> </a:t>
            </a:r>
            <a:r>
              <a:rPr lang="ru-RU" sz="1900" dirty="0" err="1" smtClean="0"/>
              <a:t>їх</a:t>
            </a:r>
            <a:r>
              <a:rPr lang="ru-RU" sz="1900" dirty="0" smtClean="0"/>
              <a:t> </a:t>
            </a:r>
            <a:r>
              <a:rPr lang="ru-RU" sz="1900" dirty="0" err="1" smtClean="0"/>
              <a:t>можна</a:t>
            </a:r>
            <a:r>
              <a:rPr lang="ru-RU" sz="1900" dirty="0" smtClean="0"/>
              <a:t> </a:t>
            </a:r>
            <a:r>
              <a:rPr lang="ru-RU" sz="1900" dirty="0" err="1" smtClean="0"/>
              <a:t>поповнити</a:t>
            </a:r>
            <a:r>
              <a:rPr lang="ru-RU" sz="1900" dirty="0" smtClean="0"/>
              <a:t> прямо </a:t>
            </a:r>
            <a:r>
              <a:rPr lang="ru-RU" sz="1900" dirty="0" err="1" smtClean="0"/>
              <a:t>з</a:t>
            </a:r>
            <a:r>
              <a:rPr lang="ru-RU" sz="1900" dirty="0" smtClean="0"/>
              <a:t> </a:t>
            </a:r>
            <a:r>
              <a:rPr lang="ru-RU" sz="1900" dirty="0" err="1" smtClean="0"/>
              <a:t>комори</a:t>
            </a:r>
            <a:r>
              <a:rPr lang="ru-RU" sz="1900" dirty="0" smtClean="0"/>
              <a:t>, </a:t>
            </a:r>
            <a:r>
              <a:rPr lang="ru-RU" sz="1900" dirty="0" err="1" smtClean="0"/>
              <a:t>або</a:t>
            </a:r>
            <a:r>
              <a:rPr lang="ru-RU" sz="1900" dirty="0" smtClean="0"/>
              <a:t> ж </a:t>
            </a:r>
            <a:r>
              <a:rPr lang="ru-RU" sz="1900" dirty="0" err="1" smtClean="0"/>
              <a:t>ці</a:t>
            </a:r>
            <a:r>
              <a:rPr lang="ru-RU" sz="1900" dirty="0" smtClean="0"/>
              <a:t> </a:t>
            </a:r>
            <a:r>
              <a:rPr lang="ru-RU" sz="1900" dirty="0" err="1" smtClean="0"/>
              <a:t>коренеплоди</a:t>
            </a:r>
            <a:r>
              <a:rPr lang="ru-RU" sz="1900" dirty="0" smtClean="0"/>
              <a:t> </a:t>
            </a:r>
            <a:r>
              <a:rPr lang="ru-RU" sz="1900" dirty="0" err="1" smtClean="0"/>
              <a:t>можуть</a:t>
            </a:r>
            <a:r>
              <a:rPr lang="ru-RU" sz="1900" dirty="0" smtClean="0"/>
              <a:t> </a:t>
            </a:r>
            <a:r>
              <a:rPr lang="ru-RU" sz="1900" dirty="0" err="1" smtClean="0"/>
              <a:t>виставляти</a:t>
            </a:r>
            <a:r>
              <a:rPr lang="ru-RU" sz="1900" dirty="0" smtClean="0"/>
              <a:t> </a:t>
            </a:r>
            <a:r>
              <a:rPr lang="ru-RU" sz="1900" dirty="0" err="1" smtClean="0"/>
              <a:t>з</a:t>
            </a:r>
            <a:r>
              <a:rPr lang="ru-RU" sz="1900" dirty="0" smtClean="0"/>
              <a:t> тарою- </a:t>
            </a:r>
            <a:r>
              <a:rPr lang="ru-RU" sz="1900" dirty="0" err="1" smtClean="0"/>
              <a:t>обладнанням</a:t>
            </a:r>
            <a:r>
              <a:rPr lang="ru-RU" sz="1900" dirty="0" smtClean="0"/>
              <a:t>( у контейнерах).</a:t>
            </a:r>
            <a:endParaRPr lang="ru-RU" sz="1900" dirty="0"/>
          </a:p>
        </p:txBody>
      </p:sp>
      <p:pic>
        <p:nvPicPr>
          <p:cNvPr id="6146" name="Picture 2" descr="C:\Users\User\Documents\овочі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284984"/>
            <a:ext cx="5715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764704"/>
            <a:ext cx="4536504" cy="691520"/>
          </a:xfrm>
        </p:spPr>
        <p:txBody>
          <a:bodyPr/>
          <a:lstStyle/>
          <a:p>
            <a:r>
              <a:rPr lang="uk-UA" dirty="0" smtClean="0"/>
              <a:t>Дякую за увагу!</a:t>
            </a:r>
            <a:endParaRPr lang="ru-RU" dirty="0"/>
          </a:p>
        </p:txBody>
      </p:sp>
      <p:pic>
        <p:nvPicPr>
          <p:cNvPr id="1026" name="Picture 2" descr="Какой результат дает правильная выкладка товара в супермаркете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72816"/>
            <a:ext cx="6003032" cy="40020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76672"/>
            <a:ext cx="8183880" cy="1008112"/>
          </a:xfrm>
        </p:spPr>
        <p:txBody>
          <a:bodyPr/>
          <a:lstStyle/>
          <a:p>
            <a:r>
              <a:rPr lang="uk-UA" dirty="0" smtClean="0">
                <a:solidFill>
                  <a:srgbClr val="0070C0"/>
                </a:solidFill>
              </a:rPr>
              <a:t>Що таке викладка товарів?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1556792"/>
            <a:ext cx="8183880" cy="2088232"/>
          </a:xfrm>
        </p:spPr>
        <p:txBody>
          <a:bodyPr>
            <a:no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Викладка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способи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укладання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демонстрації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торговельному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залі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послуга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призначена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демонстрації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полегшення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пошуку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вибору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необхідних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споживчих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переваг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Pictures\прд відді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9484" y="3645024"/>
            <a:ext cx="3556972" cy="2664296"/>
          </a:xfrm>
          <a:prstGeom prst="rect">
            <a:avLst/>
          </a:prstGeom>
          <a:noFill/>
        </p:spPr>
      </p:pic>
      <p:pic>
        <p:nvPicPr>
          <p:cNvPr id="3075" name="Picture 3" descr="C:\Users\User\Pictures\бакалійний відді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820" y="3861048"/>
            <a:ext cx="4529114" cy="25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373216"/>
            <a:ext cx="4645144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Принципи при викладенні товарів.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80920" cy="4896544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однорідні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товари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викладають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вертикалі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забезпечуючи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самим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кращу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осяжність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доцільно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застосовувати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прийоми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викладення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пряме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укладання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навалюванням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т.д.);</a:t>
            </a:r>
          </a:p>
          <a:p>
            <a:pPr lvl="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декоративне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викладення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рекомендується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рекламною метою;</a:t>
            </a:r>
          </a:p>
          <a:p>
            <a:pPr lvl="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полиці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гірок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елементи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викладення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переповнювати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товарами;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оптимальній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зоні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обзору (в межах 1100-1600 мм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підлоги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розміщувати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товари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швидка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реалізація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переважна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викладення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торговому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повинне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насиченим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супутні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товари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розміщувати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навалом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місцях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використовуючи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корзини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касети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ocuments\зоні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5157192"/>
            <a:ext cx="1811268" cy="1556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4213096" cy="1051560"/>
          </a:xfrm>
        </p:spPr>
        <p:txBody>
          <a:bodyPr/>
          <a:lstStyle/>
          <a:p>
            <a:pPr algn="ctr"/>
            <a:r>
              <a:rPr lang="uk-UA" dirty="0" smtClean="0"/>
              <a:t>Види викладки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сучасних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магазинах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викладка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здійснюватися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різними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способами: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вертикальна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викладка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групами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товару,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виробниками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торговими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марками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горизонтальна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викладка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видами товару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торговими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марками;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дисплейна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викладка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блочна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викладка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палетна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викладка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багатотоварна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викладка;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викладка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навалом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Picture 2" descr="Фотосессия: оформление дискаунте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356992"/>
            <a:ext cx="3600401" cy="27030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30352"/>
            <a:ext cx="4032448" cy="577896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Вертикальна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викладка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однорідні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товари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викладаються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полицях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вертикалі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зверху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вниз.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викладка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сприяє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гарній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видимості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кращої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орієнтації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покупців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виборі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товару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прискорює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продажу.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C:\Users\User\Pictures\вертикаль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2350" y="1268760"/>
            <a:ext cx="4213248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5877272"/>
            <a:ext cx="3960440" cy="157768"/>
          </a:xfrm>
        </p:spPr>
        <p:txBody>
          <a:bodyPr>
            <a:normAutofit fontScale="90000"/>
          </a:bodyPr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48680"/>
            <a:ext cx="4104456" cy="5472608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Горизонтальна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викладка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товар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розміщують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уздовж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довжині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обладнання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причому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кожен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товар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займає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повністю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1-2 полки.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Цей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ефективний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 продажу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великогабаритних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касетах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  <p:pic>
        <p:nvPicPr>
          <p:cNvPr id="5" name="Picture 2" descr="C:\Users\User\Documents\горизонт виклад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764704"/>
            <a:ext cx="3960440" cy="5280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30352"/>
            <a:ext cx="4032448" cy="541892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дисплейна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викладка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застосовують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додаткових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місцях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продажу, вона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являє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собою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окремо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розміщений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фірмовий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стенд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стійку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пов'язана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основним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місцем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продажу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товару.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Продукцію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викладену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дисплеї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дублюють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переміщують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основного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продажу;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0" name="Picture 2" descr="C:\Users\User\Pictures\yak-pravilno-zrobiti-vikladku-tova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5" y="1375400"/>
            <a:ext cx="4320480" cy="36081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1517</TotalTime>
  <Words>1085</Words>
  <Application>Microsoft Office PowerPoint</Application>
  <PresentationFormat>Экран (4:3)</PresentationFormat>
  <Paragraphs>105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8" baseType="lpstr">
      <vt:lpstr>Times New Roman</vt:lpstr>
      <vt:lpstr>Verdana</vt:lpstr>
      <vt:lpstr>Wingdings 2</vt:lpstr>
      <vt:lpstr>Аспект</vt:lpstr>
      <vt:lpstr>Мерчендайзинг. Викладка продовольчих товарів різними способами та оформлення цінників</vt:lpstr>
      <vt:lpstr>Техніка безпеки при організації робочого місця продавця продовольчих товарів:</vt:lpstr>
      <vt:lpstr>Презентация PowerPoint</vt:lpstr>
      <vt:lpstr>Що таке викладка товарів?</vt:lpstr>
      <vt:lpstr>Принципи при викладенні товарів.</vt:lpstr>
      <vt:lpstr>Види викладки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4 рівня викладання товару</vt:lpstr>
      <vt:lpstr>4 рівня викладання товару</vt:lpstr>
      <vt:lpstr>Планограма</vt:lpstr>
      <vt:lpstr>Планограма</vt:lpstr>
      <vt:lpstr>Специфіка викладки продовольчих товарів</vt:lpstr>
      <vt:lpstr>Ковбасні вироби</vt:lpstr>
      <vt:lpstr>Рибна гастрономія </vt:lpstr>
      <vt:lpstr>Оселедець </vt:lpstr>
      <vt:lpstr>Консерви </vt:lpstr>
      <vt:lpstr>риба </vt:lpstr>
      <vt:lpstr>Молоко та молочні товари </vt:lpstr>
      <vt:lpstr>Хліб та хлібобулочні вироби </vt:lpstr>
      <vt:lpstr>Кондитерські вироби </vt:lpstr>
      <vt:lpstr>Бакалійні товари </vt:lpstr>
      <vt:lpstr>Плодоовочеві товари </vt:lpstr>
      <vt:lpstr>Плодоовочеві товари 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тему:”Викладка продовольчих товарів різними способами ”</dc:title>
  <dc:creator>User</dc:creator>
  <cp:lastModifiedBy>RYZEN</cp:lastModifiedBy>
  <cp:revision>168</cp:revision>
  <dcterms:created xsi:type="dcterms:W3CDTF">2020-10-01T11:55:31Z</dcterms:created>
  <dcterms:modified xsi:type="dcterms:W3CDTF">2022-09-13T07:58:13Z</dcterms:modified>
</cp:coreProperties>
</file>