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2" r:id="rId2"/>
    <p:sldId id="260" r:id="rId3"/>
    <p:sldId id="276" r:id="rId4"/>
    <p:sldId id="275" r:id="rId5"/>
    <p:sldId id="273" r:id="rId6"/>
    <p:sldId id="261" r:id="rId7"/>
    <p:sldId id="271" r:id="rId8"/>
    <p:sldId id="2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6CD118B0-16DB-45A8-B481-004A53ED73D6}">
          <p14:sldIdLst>
            <p14:sldId id="257"/>
            <p14:sldId id="259"/>
            <p14:sldId id="260"/>
            <p14:sldId id="261"/>
            <p14:sldId id="262"/>
            <p14:sldId id="271"/>
          </p14:sldIdLst>
        </p14:section>
        <p14:section name="Раздел без заголовка" id="{37BA6E40-501D-4997-9039-31DED3122C63}">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38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20" autoAdjust="0"/>
    <p:restoredTop sz="94660"/>
  </p:normalViewPr>
  <p:slideViewPr>
    <p:cSldViewPr snapToGrid="0">
      <p:cViewPr varScale="1">
        <p:scale>
          <a:sx n="81" d="100"/>
          <a:sy n="81" d="100"/>
        </p:scale>
        <p:origin x="-782" y="-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pPr/>
              <a:t>27.09.2022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pPr/>
              <a:t>‹#›</a:t>
            </a:fld>
            <a:endParaRPr lang="ru-RU"/>
          </a:p>
        </p:txBody>
      </p:sp>
    </p:spTree>
    <p:extLst>
      <p:ext uri="{BB962C8B-B14F-4D97-AF65-F5344CB8AC3E}">
        <p14:creationId xmlns:p14="http://schemas.microsoft.com/office/powerpoint/2010/main" xmlns=""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pPr/>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pPr/>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pPr/>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xmlns=""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pPr/>
              <a:t>27.09.2022</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pPr/>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pPr/>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pPr/>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pPr/>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pPr/>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pPr/>
              <a:t>‹#›</a:t>
            </a:fld>
            <a:endParaRPr lang="ru-RU"/>
          </a:p>
        </p:txBody>
      </p:sp>
    </p:spTree>
    <p:extLst>
      <p:ext uri="{BB962C8B-B14F-4D97-AF65-F5344CB8AC3E}">
        <p14:creationId xmlns:p14="http://schemas.microsoft.com/office/powerpoint/2010/main" xmlns=""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pPr/>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pPr/>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pPr/>
              <a:t>27.09.2022</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pPr/>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xmlns=""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xmlns=""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pPr/>
              <a:t>27.09.2022</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pPr/>
              <a:t>‹#›</a:t>
            </a:fld>
            <a:endParaRPr lang="ru-RU"/>
          </a:p>
        </p:txBody>
      </p:sp>
    </p:spTree>
    <p:extLst>
      <p:ext uri="{BB962C8B-B14F-4D97-AF65-F5344CB8AC3E}">
        <p14:creationId xmlns:p14="http://schemas.microsoft.com/office/powerpoint/2010/main" xmlns=""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ontent Placeholder 3"/>
          <p:cNvPicPr>
            <a:picLocks noChangeAspect="1"/>
          </p:cNvPicPr>
          <p:nvPr/>
        </p:nvPicPr>
        <p:blipFill>
          <a:blip r:embed="rId2"/>
          <a:srcRect/>
          <a:stretch>
            <a:fillRect/>
          </a:stretch>
        </p:blipFill>
        <p:spPr bwMode="auto">
          <a:xfrm>
            <a:off x="-4883651" y="-5710059"/>
            <a:ext cx="20635913" cy="14590713"/>
          </a:xfrm>
          <a:prstGeom prst="rect">
            <a:avLst/>
          </a:prstGeom>
          <a:noFill/>
          <a:ln w="9525">
            <a:noFill/>
            <a:miter lim="800000"/>
            <a:headEnd/>
            <a:tailEnd/>
          </a:ln>
        </p:spPr>
      </p:pic>
      <p:sp>
        <p:nvSpPr>
          <p:cNvPr id="2" name="Заголовок 1"/>
          <p:cNvSpPr>
            <a:spLocks noGrp="1"/>
          </p:cNvSpPr>
          <p:nvPr>
            <p:ph type="ctrTitle"/>
          </p:nvPr>
        </p:nvSpPr>
        <p:spPr>
          <a:xfrm>
            <a:off x="1238216" y="2428868"/>
            <a:ext cx="9423358" cy="2301976"/>
          </a:xfrm>
        </p:spPr>
        <p:txBody>
          <a:bodyPr rtlCol="0">
            <a:noAutofit/>
          </a:bodyPr>
          <a:lstStyle/>
          <a:p>
            <a:pPr algn="ctr" eaLnBrk="1" fontAlgn="auto" hangingPunct="1">
              <a:spcAft>
                <a:spcPts val="0"/>
              </a:spcAft>
              <a:defRPr/>
            </a:pPr>
            <a:r>
              <a:rPr lang="uk-UA" sz="2000" b="1" dirty="0" smtClean="0">
                <a:ln w="9000" cmpd="sng">
                  <a:solidFill>
                    <a:schemeClr val="accent4">
                      <a:shade val="50000"/>
                      <a:satMod val="120000"/>
                    </a:schemeClr>
                  </a:solidFill>
                  <a:prstDash val="solid"/>
                </a:ln>
                <a:latin typeface="George" panose="02000500000000000000" pitchFamily="50" charset="0"/>
                <a:cs typeface="Times New Roman" pitchFamily="18" charset="0"/>
              </a:rPr>
              <a:t/>
            </a:r>
            <a:br>
              <a:rPr lang="uk-UA" sz="2000" b="1" dirty="0" smtClean="0">
                <a:ln w="9000" cmpd="sng">
                  <a:solidFill>
                    <a:schemeClr val="accent4">
                      <a:shade val="50000"/>
                      <a:satMod val="120000"/>
                    </a:schemeClr>
                  </a:solidFill>
                  <a:prstDash val="solid"/>
                </a:ln>
                <a:latin typeface="George" panose="02000500000000000000" pitchFamily="50" charset="0"/>
                <a:cs typeface="Times New Roman" pitchFamily="18" charset="0"/>
              </a:rPr>
            </a:br>
            <a:r>
              <a:rPr lang="uk-UA" b="1" dirty="0">
                <a:ln w="9000" cmpd="sng">
                  <a:solidFill>
                    <a:schemeClr val="accent4">
                      <a:shade val="50000"/>
                      <a:satMod val="120000"/>
                    </a:schemeClr>
                  </a:solidFill>
                  <a:prstDash val="solid"/>
                </a:ln>
                <a:latin typeface="George" panose="02000500000000000000" pitchFamily="50" charset="0"/>
                <a:cs typeface="Times New Roman" pitchFamily="18" charset="0"/>
              </a:rPr>
              <a:t/>
            </a:r>
            <a:br>
              <a:rPr lang="uk-UA" b="1" dirty="0">
                <a:ln w="9000" cmpd="sng">
                  <a:solidFill>
                    <a:schemeClr val="accent4">
                      <a:shade val="50000"/>
                      <a:satMod val="120000"/>
                    </a:schemeClr>
                  </a:solidFill>
                  <a:prstDash val="solid"/>
                </a:ln>
                <a:latin typeface="George" panose="02000500000000000000" pitchFamily="50" charset="0"/>
                <a:cs typeface="Times New Roman" pitchFamily="18" charset="0"/>
              </a:rPr>
            </a:br>
            <a:r>
              <a:rPr lang="uk-UA" sz="4400" b="1" dirty="0" smtClean="0">
                <a:ln w="9000" cmpd="sng">
                  <a:solidFill>
                    <a:schemeClr val="accent4">
                      <a:shade val="50000"/>
                      <a:satMod val="120000"/>
                    </a:schemeClr>
                  </a:solidFill>
                  <a:prstDash val="solid"/>
                </a:ln>
                <a:solidFill>
                  <a:schemeClr val="accent1">
                    <a:lumMod val="50000"/>
                  </a:schemeClr>
                </a:solidFill>
                <a:latin typeface="George" panose="02000500000000000000" pitchFamily="50" charset="0"/>
                <a:cs typeface="Times New Roman" pitchFamily="18" charset="0"/>
              </a:rPr>
              <a:t>Репутація в професії соціолога</a:t>
            </a:r>
            <a:endParaRPr lang="ru-RU" sz="4400" b="1" dirty="0">
              <a:ln w="9000" cmpd="sng">
                <a:solidFill>
                  <a:schemeClr val="accent4">
                    <a:shade val="50000"/>
                    <a:satMod val="120000"/>
                  </a:schemeClr>
                </a:solidFill>
                <a:prstDash val="solid"/>
              </a:ln>
              <a:solidFill>
                <a:schemeClr val="accent1">
                  <a:lumMod val="50000"/>
                </a:schemeClr>
              </a:solidFill>
              <a:latin typeface="George" panose="02000500000000000000" pitchFamily="50" charset="0"/>
              <a:cs typeface="Times New Roman" pitchFamily="18" charset="0"/>
            </a:endParaRPr>
          </a:p>
        </p:txBody>
      </p:sp>
      <p:sp>
        <p:nvSpPr>
          <p:cNvPr id="3076" name="Прямокутник 7"/>
          <p:cNvSpPr>
            <a:spLocks noChangeArrowheads="1"/>
          </p:cNvSpPr>
          <p:nvPr/>
        </p:nvSpPr>
        <p:spPr bwMode="auto">
          <a:xfrm>
            <a:off x="3595670" y="4857760"/>
            <a:ext cx="8215312" cy="1338828"/>
          </a:xfrm>
          <a:prstGeom prst="rect">
            <a:avLst/>
          </a:prstGeom>
          <a:noFill/>
          <a:ln w="9525">
            <a:noFill/>
            <a:miter lim="800000"/>
            <a:headEnd/>
            <a:tailEnd/>
          </a:ln>
        </p:spPr>
        <p:txBody>
          <a:bodyPr>
            <a:spAutoFit/>
          </a:bodyPr>
          <a:lstStyle/>
          <a:p>
            <a:pPr algn="r" eaLnBrk="1" hangingPunct="1"/>
            <a:r>
              <a:rPr lang="uk-UA" altLang="uk-UA" b="1" dirty="0">
                <a:latin typeface="George" pitchFamily="50" charset="0"/>
                <a:cs typeface="Times New Roman" pitchFamily="18" charset="0"/>
              </a:rPr>
              <a:t>Заняття підготовлене</a:t>
            </a:r>
          </a:p>
          <a:p>
            <a:pPr algn="r" eaLnBrk="1" hangingPunct="1"/>
            <a:r>
              <a:rPr lang="uk-UA" altLang="uk-UA" dirty="0">
                <a:latin typeface="George" pitchFamily="50" charset="0"/>
                <a:cs typeface="Times New Roman" pitchFamily="18" charset="0"/>
              </a:rPr>
              <a:t>кандидатом </a:t>
            </a:r>
            <a:r>
              <a:rPr lang="uk-UA" altLang="uk-UA" dirty="0" smtClean="0">
                <a:latin typeface="George" pitchFamily="50" charset="0"/>
                <a:cs typeface="Times New Roman" pitchFamily="18" charset="0"/>
              </a:rPr>
              <a:t>соціологічних наук</a:t>
            </a:r>
            <a:r>
              <a:rPr lang="uk-UA" altLang="uk-UA" dirty="0">
                <a:latin typeface="George" pitchFamily="50" charset="0"/>
                <a:cs typeface="Times New Roman" pitchFamily="18" charset="0"/>
              </a:rPr>
              <a:t>, </a:t>
            </a:r>
            <a:r>
              <a:rPr lang="uk-UA" altLang="uk-UA" dirty="0" smtClean="0">
                <a:latin typeface="George" pitchFamily="50" charset="0"/>
                <a:cs typeface="Times New Roman" pitchFamily="18" charset="0"/>
              </a:rPr>
              <a:t> доцентом кафедри соціології ЗНУ, </a:t>
            </a:r>
            <a:r>
              <a:rPr lang="uk-UA" altLang="uk-UA" dirty="0">
                <a:latin typeface="George" pitchFamily="50" charset="0"/>
                <a:cs typeface="Times New Roman" pitchFamily="18" charset="0"/>
              </a:rPr>
              <a:t>членом </a:t>
            </a:r>
            <a:r>
              <a:rPr lang="uk-UA" altLang="uk-UA" dirty="0" smtClean="0">
                <a:latin typeface="George" pitchFamily="50" charset="0"/>
                <a:cs typeface="Times New Roman" pitchFamily="18" charset="0"/>
              </a:rPr>
              <a:t>Соціологічної асоціації України</a:t>
            </a:r>
            <a:endParaRPr lang="uk-UA" altLang="uk-UA" dirty="0">
              <a:latin typeface="George" pitchFamily="50" charset="0"/>
              <a:cs typeface="Times New Roman" pitchFamily="18" charset="0"/>
            </a:endParaRPr>
          </a:p>
          <a:p>
            <a:pPr algn="r" eaLnBrk="1" hangingPunct="1">
              <a:lnSpc>
                <a:spcPct val="150000"/>
              </a:lnSpc>
            </a:pPr>
            <a:r>
              <a:rPr lang="uk-UA" altLang="uk-UA" b="1" dirty="0" smtClean="0">
                <a:latin typeface="George" pitchFamily="50" charset="0"/>
                <a:cs typeface="Times New Roman" pitchFamily="18" charset="0"/>
              </a:rPr>
              <a:t>КУЛИК МАРІЯ АНАТОЛІЇВНА</a:t>
            </a:r>
            <a:endParaRPr lang="uk-UA" altLang="uk-UA" b="1" dirty="0">
              <a:latin typeface="George" pitchFamily="50" charset="0"/>
              <a:cs typeface="Times New Roman" pitchFamily="18" charset="0"/>
            </a:endParaRPr>
          </a:p>
        </p:txBody>
      </p:sp>
      <p:pic>
        <p:nvPicPr>
          <p:cNvPr id="5" name="Picture 8"/>
          <p:cNvPicPr>
            <a:picLocks noChangeAspect="1"/>
          </p:cNvPicPr>
          <p:nvPr/>
        </p:nvPicPr>
        <p:blipFill>
          <a:blip r:embed="rId3"/>
          <a:srcRect/>
          <a:stretch>
            <a:fillRect/>
          </a:stretch>
        </p:blipFill>
        <p:spPr bwMode="auto">
          <a:xfrm>
            <a:off x="-123528" y="0"/>
            <a:ext cx="5911850" cy="4178300"/>
          </a:xfrm>
          <a:prstGeom prst="rect">
            <a:avLst/>
          </a:prstGeom>
          <a:noFill/>
          <a:ln w="9525">
            <a:noFill/>
            <a:miter lim="800000"/>
            <a:headEnd/>
            <a:tailEnd/>
          </a:ln>
        </p:spPr>
      </p:pic>
      <p:sp>
        <p:nvSpPr>
          <p:cNvPr id="6" name="Заголовок 1"/>
          <p:cNvSpPr txBox="1">
            <a:spLocks/>
          </p:cNvSpPr>
          <p:nvPr/>
        </p:nvSpPr>
        <p:spPr bwMode="auto">
          <a:xfrm>
            <a:off x="7167570" y="1285860"/>
            <a:ext cx="3929090" cy="200026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uk-UA" sz="2800" b="1" dirty="0" smtClean="0">
                <a:ln w="9000" cmpd="sng">
                  <a:solidFill>
                    <a:srgbClr val="7A3828"/>
                  </a:solidFill>
                  <a:prstDash val="solid"/>
                </a:ln>
                <a:solidFill>
                  <a:schemeClr val="accent6">
                    <a:lumMod val="75000"/>
                  </a:schemeClr>
                </a:solidFill>
                <a:latin typeface="George" panose="02000500000000000000" pitchFamily="50" charset="0"/>
                <a:ea typeface="+mj-ea"/>
                <a:cs typeface="Times New Roman" pitchFamily="18" charset="0"/>
              </a:rPr>
              <a:t>Організація роботи соціологічної служби</a:t>
            </a:r>
            <a:r>
              <a:rPr kumimoji="0" lang="uk-UA" sz="2800" b="1" i="0" u="none" strike="noStrike" kern="1200" cap="none" spc="0" normalizeH="0" baseline="0" noProof="0" dirty="0" smtClean="0">
                <a:ln w="9000" cmpd="sng">
                  <a:solidFill>
                    <a:schemeClr val="accent4">
                      <a:shade val="50000"/>
                      <a:satMod val="120000"/>
                    </a:schemeClr>
                  </a:solidFill>
                  <a:prstDash val="solid"/>
                </a:ln>
                <a:solidFill>
                  <a:schemeClr val="tx1"/>
                </a:solidFill>
                <a:effectLst/>
                <a:uLnTx/>
                <a:uFillTx/>
                <a:latin typeface="George" panose="02000500000000000000" pitchFamily="50" charset="0"/>
                <a:ea typeface="+mj-ea"/>
                <a:cs typeface="Times New Roman" pitchFamily="18" charset="0"/>
              </a:rPr>
              <a:t/>
            </a:r>
            <a:br>
              <a:rPr kumimoji="0" lang="uk-UA" sz="2800" b="1" i="0" u="none" strike="noStrike" kern="1200" cap="none" spc="0" normalizeH="0" baseline="0" noProof="0" dirty="0" smtClean="0">
                <a:ln w="9000" cmpd="sng">
                  <a:solidFill>
                    <a:schemeClr val="accent4">
                      <a:shade val="50000"/>
                      <a:satMod val="120000"/>
                    </a:schemeClr>
                  </a:solidFill>
                  <a:prstDash val="solid"/>
                </a:ln>
                <a:solidFill>
                  <a:schemeClr val="tx1"/>
                </a:solidFill>
                <a:effectLst/>
                <a:uLnTx/>
                <a:uFillTx/>
                <a:latin typeface="George" panose="02000500000000000000" pitchFamily="50" charset="0"/>
                <a:ea typeface="+mj-ea"/>
                <a:cs typeface="Times New Roman" pitchFamily="18" charset="0"/>
              </a:rPr>
            </a:br>
            <a:r>
              <a:rPr kumimoji="0" lang="uk-UA" sz="4400" b="1" i="0" u="none" strike="noStrike" kern="1200" cap="none" spc="0" normalizeH="0" baseline="0" noProof="0" dirty="0" smtClean="0">
                <a:ln w="9000" cmpd="sng">
                  <a:solidFill>
                    <a:schemeClr val="accent4">
                      <a:shade val="50000"/>
                      <a:satMod val="120000"/>
                    </a:schemeClr>
                  </a:solidFill>
                  <a:prstDash val="solid"/>
                </a:ln>
                <a:solidFill>
                  <a:schemeClr val="tx1"/>
                </a:solidFill>
                <a:effectLst/>
                <a:uLnTx/>
                <a:uFillTx/>
                <a:latin typeface="George" panose="02000500000000000000" pitchFamily="50" charset="0"/>
                <a:ea typeface="+mj-ea"/>
                <a:cs typeface="Times New Roman" pitchFamily="18" charset="0"/>
              </a:rPr>
              <a:t/>
            </a:r>
            <a:br>
              <a:rPr kumimoji="0" lang="uk-UA" sz="4400" b="1" i="0" u="none" strike="noStrike" kern="1200" cap="none" spc="0" normalizeH="0" baseline="0" noProof="0" dirty="0" smtClean="0">
                <a:ln w="9000" cmpd="sng">
                  <a:solidFill>
                    <a:schemeClr val="accent4">
                      <a:shade val="50000"/>
                      <a:satMod val="120000"/>
                    </a:schemeClr>
                  </a:solidFill>
                  <a:prstDash val="solid"/>
                </a:ln>
                <a:solidFill>
                  <a:schemeClr val="tx1"/>
                </a:solidFill>
                <a:effectLst/>
                <a:uLnTx/>
                <a:uFillTx/>
                <a:latin typeface="George" panose="02000500000000000000" pitchFamily="50" charset="0"/>
                <a:ea typeface="+mj-ea"/>
                <a:cs typeface="Times New Roman" pitchFamily="18" charset="0"/>
              </a:rPr>
            </a:br>
            <a:endParaRPr kumimoji="0" lang="ru-RU" sz="4400" b="1" i="0" u="none" strike="noStrike" kern="1200" cap="none" spc="0" normalizeH="0" baseline="0" noProof="0" dirty="0">
              <a:ln w="9000" cmpd="sng">
                <a:solidFill>
                  <a:schemeClr val="accent4">
                    <a:shade val="50000"/>
                    <a:satMod val="120000"/>
                  </a:schemeClr>
                </a:solidFill>
                <a:prstDash val="solid"/>
              </a:ln>
              <a:solidFill>
                <a:schemeClr val="tx1"/>
              </a:solidFill>
              <a:effectLst/>
              <a:uLnTx/>
              <a:uFillTx/>
              <a:latin typeface="George" panose="02000500000000000000" pitchFamily="50" charset="0"/>
              <a:ea typeface="+mj-ea"/>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srcRect/>
          <a:stretch>
            <a:fillRect/>
          </a:stretch>
        </p:blipFill>
        <p:spPr bwMode="auto">
          <a:xfrm>
            <a:off x="-3743007" y="-5813754"/>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BAEC93F2-D592-401F-B2CD-4F3A15E6468E}"/>
              </a:ext>
            </a:extLst>
          </p:cNvPr>
          <p:cNvSpPr>
            <a:spLocks noGrp="1"/>
          </p:cNvSpPr>
          <p:nvPr>
            <p:ph type="title"/>
          </p:nvPr>
        </p:nvSpPr>
        <p:spPr>
          <a:xfrm>
            <a:off x="841249" y="475521"/>
            <a:ext cx="9313926" cy="5230335"/>
          </a:xfrm>
        </p:spPr>
        <p:txBody>
          <a:bodyPr>
            <a:normAutofit/>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5126" name="Picture 6" descr="Макс Вебер — Вікіпедія"/>
          <p:cNvPicPr>
            <a:picLocks noChangeAspect="1" noChangeArrowheads="1"/>
          </p:cNvPicPr>
          <p:nvPr/>
        </p:nvPicPr>
        <p:blipFill>
          <a:blip r:embed="rId3"/>
          <a:srcRect/>
          <a:stretch>
            <a:fillRect/>
          </a:stretch>
        </p:blipFill>
        <p:spPr bwMode="auto">
          <a:xfrm>
            <a:off x="3577505" y="917149"/>
            <a:ext cx="3867150" cy="5162550"/>
          </a:xfrm>
          <a:prstGeom prst="rect">
            <a:avLst/>
          </a:prstGeom>
          <a:noFill/>
        </p:spPr>
      </p:pic>
    </p:spTree>
    <p:extLst>
      <p:ext uri="{BB962C8B-B14F-4D97-AF65-F5344CB8AC3E}">
        <p14:creationId xmlns:p14="http://schemas.microsoft.com/office/powerpoint/2010/main" xmlns="" val="6936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srcRect/>
          <a:stretch>
            <a:fillRect/>
          </a:stretch>
        </p:blipFill>
        <p:spPr bwMode="auto">
          <a:xfrm>
            <a:off x="-3743007" y="-5813754"/>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BAEC93F2-D592-401F-B2CD-4F3A15E6468E}"/>
              </a:ext>
            </a:extLst>
          </p:cNvPr>
          <p:cNvSpPr>
            <a:spLocks noGrp="1"/>
          </p:cNvSpPr>
          <p:nvPr>
            <p:ph type="title"/>
          </p:nvPr>
        </p:nvSpPr>
        <p:spPr>
          <a:xfrm>
            <a:off x="841249" y="475521"/>
            <a:ext cx="9313926" cy="5230335"/>
          </a:xfrm>
        </p:spPr>
        <p:txBody>
          <a:bodyPr>
            <a:normAutofit/>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26626" name="Picture 2" descr="Макс Вебер - Психологос"/>
          <p:cNvPicPr>
            <a:picLocks noChangeAspect="1" noChangeArrowheads="1"/>
          </p:cNvPicPr>
          <p:nvPr/>
        </p:nvPicPr>
        <p:blipFill>
          <a:blip r:embed="rId3"/>
          <a:srcRect/>
          <a:stretch>
            <a:fillRect/>
          </a:stretch>
        </p:blipFill>
        <p:spPr bwMode="auto">
          <a:xfrm>
            <a:off x="3483237" y="570486"/>
            <a:ext cx="4448175" cy="6000750"/>
          </a:xfrm>
          <a:prstGeom prst="rect">
            <a:avLst/>
          </a:prstGeom>
          <a:noFill/>
        </p:spPr>
      </p:pic>
    </p:spTree>
    <p:extLst>
      <p:ext uri="{BB962C8B-B14F-4D97-AF65-F5344CB8AC3E}">
        <p14:creationId xmlns:p14="http://schemas.microsoft.com/office/powerpoint/2010/main" xmlns=""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srcRect/>
          <a:stretch>
            <a:fillRect/>
          </a:stretch>
        </p:blipFill>
        <p:spPr bwMode="auto">
          <a:xfrm>
            <a:off x="-3743007" y="-5813754"/>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BAEC93F2-D592-401F-B2CD-4F3A15E6468E}"/>
              </a:ext>
            </a:extLst>
          </p:cNvPr>
          <p:cNvSpPr>
            <a:spLocks noGrp="1"/>
          </p:cNvSpPr>
          <p:nvPr>
            <p:ph type="title"/>
          </p:nvPr>
        </p:nvSpPr>
        <p:spPr>
          <a:xfrm>
            <a:off x="841249" y="475521"/>
            <a:ext cx="9313926" cy="5230335"/>
          </a:xfrm>
        </p:spPr>
        <p:txBody>
          <a:bodyPr>
            <a:normAutofit fontScale="90000"/>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sz="22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Нельсон </a:t>
            </a:r>
            <a:r>
              <a:rPr lang="uk-UA" sz="22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Полсбі</a:t>
            </a:r>
            <a:r>
              <a:rPr lang="uk-UA" sz="22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(американський політолог, професор Каліфорнійського університету)</a:t>
            </a:r>
            <a:b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Репутація – вторинна репрезентація дій.</a:t>
            </a:r>
            <a:b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Репутація</a:t>
            </a: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 соціальна репрезентація, яка поділяється більшістю, носить локальний характер та асоціюється з певним ім’ям. Основою для репрезентації виступають впливові та формалізовані соціальні оцінки.</a:t>
            </a:r>
            <a:r>
              <a:rPr lang="en-US" sz="2200" dirty="0" smtClean="0">
                <a:latin typeface="Times New Roman" panose="02020603050405020304" pitchFamily="18" charset="0"/>
                <a:cs typeface="Times New Roman" panose="02020603050405020304" pitchFamily="18" charset="0"/>
              </a:rPr>
              <a:t/>
            </a:r>
            <a:br>
              <a:rPr lang="en-US" sz="2200"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5122" name="Picture 2" descr="Cover for 1566430291"/>
          <p:cNvPicPr>
            <a:picLocks noChangeAspect="1" noChangeArrowheads="1"/>
          </p:cNvPicPr>
          <p:nvPr/>
        </p:nvPicPr>
        <p:blipFill>
          <a:blip r:embed="rId3"/>
          <a:srcRect/>
          <a:stretch>
            <a:fillRect/>
          </a:stretch>
        </p:blipFill>
        <p:spPr bwMode="auto">
          <a:xfrm>
            <a:off x="9553910" y="651970"/>
            <a:ext cx="1333500" cy="1762126"/>
          </a:xfrm>
          <a:prstGeom prst="rect">
            <a:avLst/>
          </a:prstGeom>
          <a:noFill/>
        </p:spPr>
      </p:pic>
      <p:pic>
        <p:nvPicPr>
          <p:cNvPr id="5124" name="Picture 4" descr="innovation - se démarquer de la foule - reputation photos et images de collection"/>
          <p:cNvPicPr>
            <a:picLocks noChangeAspect="1" noChangeArrowheads="1"/>
          </p:cNvPicPr>
          <p:nvPr/>
        </p:nvPicPr>
        <p:blipFill>
          <a:blip r:embed="rId4"/>
          <a:srcRect/>
          <a:stretch>
            <a:fillRect/>
          </a:stretch>
        </p:blipFill>
        <p:spPr bwMode="auto">
          <a:xfrm>
            <a:off x="7795967" y="3867528"/>
            <a:ext cx="3598777" cy="2158090"/>
          </a:xfrm>
          <a:prstGeom prst="rect">
            <a:avLst/>
          </a:prstGeom>
          <a:noFill/>
        </p:spPr>
      </p:pic>
    </p:spTree>
    <p:extLst>
      <p:ext uri="{BB962C8B-B14F-4D97-AF65-F5344CB8AC3E}">
        <p14:creationId xmlns:p14="http://schemas.microsoft.com/office/powerpoint/2010/main" xmlns="" val="6936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srcRect/>
          <a:stretch>
            <a:fillRect/>
          </a:stretch>
        </p:blipFill>
        <p:spPr bwMode="auto">
          <a:xfrm>
            <a:off x="-3856129" y="-5398974"/>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BAEC93F2-D592-401F-B2CD-4F3A15E6468E}"/>
              </a:ext>
            </a:extLst>
          </p:cNvPr>
          <p:cNvSpPr>
            <a:spLocks noGrp="1"/>
          </p:cNvSpPr>
          <p:nvPr>
            <p:ph type="title"/>
          </p:nvPr>
        </p:nvSpPr>
        <p:spPr>
          <a:xfrm>
            <a:off x="921259" y="457233"/>
            <a:ext cx="10353293" cy="5567902"/>
          </a:xfrm>
        </p:spPr>
        <p:txBody>
          <a:bodyPr>
            <a:normAutofit fontScale="90000"/>
          </a:bodyPr>
          <a:lstStyle/>
          <a:p>
            <a:r>
              <a:rPr lang="en-US" sz="2200" dirty="0" smtClean="0">
                <a:solidFill>
                  <a:schemeClr val="accent1">
                    <a:lumMod val="50000"/>
                  </a:schemeClr>
                </a:solidFill>
                <a:latin typeface="Times New Roman" panose="02020603050405020304" pitchFamily="18" charset="0"/>
                <a:cs typeface="Times New Roman" panose="02020603050405020304" pitchFamily="18" charset="0"/>
              </a:rPr>
              <a:t/>
            </a:r>
            <a:br>
              <a:rPr lang="en-US" sz="2200" dirty="0" smtClean="0">
                <a:solidFill>
                  <a:schemeClr val="accent1">
                    <a:lumMod val="50000"/>
                  </a:schemeClr>
                </a:solidFill>
                <a:latin typeface="Times New Roman" panose="02020603050405020304" pitchFamily="18" charset="0"/>
                <a:cs typeface="Times New Roman" panose="02020603050405020304" pitchFamily="18" charset="0"/>
              </a:rPr>
            </a:br>
            <a:r>
              <a:rPr lang="uk-UA" sz="22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Р</a:t>
            </a:r>
            <a:r>
              <a:rPr lang="ru-RU" sz="22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епутація</a:t>
            </a:r>
            <a:r>
              <a:rPr lang="ru-RU" sz="22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це</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один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із</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видів</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поваги</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яка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набувається</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та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надається</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протягом</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обмеженого</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часу, за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конкретну</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якість</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чи</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досягнення</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та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має</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суспільну</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22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значимість</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en-US" sz="2200" b="1" i="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Stephan </a:t>
            </a:r>
            <a:r>
              <a:rPr lang="en-US" sz="2200" b="1" i="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Voswinkel</a:t>
            </a:r>
            <a:r>
              <a:rPr lang="en-US" sz="2200" b="1" i="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2011</a:t>
            </a: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en-US"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Окремі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особи та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організації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можуть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впливати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на свою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репутацію</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лише</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дуже</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обмежено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оскільки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у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формуванні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бере</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участь низка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учасників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деякі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яких</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прагнуть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завдати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шкоди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інших</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en-US"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en-US"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en-US"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a:t>
            </a: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Організації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прагнуть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отримати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прибуток</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не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можуть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функціонувати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виключно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ринково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але</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повинні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враховувати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моральні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відносини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якщо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вони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хочуть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зберегти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свою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легітимність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en-US"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en-US"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Компанії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хочуть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отримати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визнання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за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моральну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досконалість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створити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корпоративну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ідентичність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із</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яскраво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вираженим</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моральним</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профілем</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наражаються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на особливо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високий</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рівень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ризику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оскільки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вони легко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викликають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недовіру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4.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хтось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хто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хоче</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виділитися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позитивним</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чином,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ризикує</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піддатися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більш</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ретельному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розгляду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та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перевірці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тоді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як той,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хто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не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виділяється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має</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хороші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шанси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залишитися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непоміченим</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захистити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себе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від</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шкоди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його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uk-UA" sz="22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dirty="0" smtClean="0">
                <a:ln>
                  <a:solidFill>
                    <a:schemeClr val="accent1">
                      <a:lumMod val="50000"/>
                    </a:schemeClr>
                  </a:solidFill>
                </a:ln>
                <a:solidFill>
                  <a:schemeClr val="accent1">
                    <a:lumMod val="50000"/>
                  </a:schemeClr>
                </a:solidFill>
                <a:latin typeface="Times New Roman" panose="02020603050405020304" pitchFamily="18" charset="0"/>
                <a:cs typeface="Times New Roman" panose="02020603050405020304" pitchFamily="18" charset="0"/>
              </a:rPr>
              <a:t/>
            </a:r>
            <a:br>
              <a:rPr lang="uk-UA" sz="2200" dirty="0" smtClean="0">
                <a:ln>
                  <a:solidFill>
                    <a:schemeClr val="accent1">
                      <a:lumMod val="50000"/>
                    </a:schemeClr>
                  </a:solidFill>
                </a:ln>
                <a:solidFill>
                  <a:schemeClr val="accent1">
                    <a:lumMod val="50000"/>
                  </a:schemeClr>
                </a:solidFill>
                <a:latin typeface="Times New Roman" panose="02020603050405020304" pitchFamily="18" charset="0"/>
                <a:cs typeface="Times New Roman" panose="02020603050405020304" pitchFamily="18" charset="0"/>
              </a:rPr>
            </a:br>
            <a:r>
              <a:rPr lang="uk-UA" sz="2200" dirty="0" smtClean="0">
                <a:latin typeface="Times New Roman" panose="02020603050405020304" pitchFamily="18" charset="0"/>
                <a:cs typeface="Times New Roman" panose="02020603050405020304" pitchFamily="18" charset="0"/>
              </a:rPr>
              <a:t/>
            </a:r>
            <a:br>
              <a:rPr lang="uk-UA" sz="2200" dirty="0" smtClean="0">
                <a:latin typeface="Times New Roman" panose="02020603050405020304" pitchFamily="18" charset="0"/>
                <a:cs typeface="Times New Roman" panose="02020603050405020304" pitchFamily="18" charset="0"/>
              </a:rPr>
            </a:b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Специфіка репутації:</a:t>
            </a:r>
            <a:b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носить тимчасовий характер;</a:t>
            </a:r>
            <a:b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 локальність;</a:t>
            </a:r>
            <a:b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асоціація з ім’ям.</a:t>
            </a:r>
            <a:br>
              <a:rPr lang="uk-UA"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200" dirty="0" smtClean="0">
                <a:latin typeface="Times New Roman" panose="02020603050405020304" pitchFamily="18" charset="0"/>
                <a:cs typeface="Times New Roman" panose="02020603050405020304" pitchFamily="18" charset="0"/>
              </a:rPr>
              <a:t/>
            </a:r>
            <a:br>
              <a:rPr lang="uk-UA" sz="2200"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1179576" y="4654296"/>
            <a:ext cx="1170432" cy="402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Прямоугольник 4"/>
          <p:cNvSpPr/>
          <p:nvPr/>
        </p:nvSpPr>
        <p:spPr>
          <a:xfrm>
            <a:off x="5511545" y="3244334"/>
            <a:ext cx="1168910" cy="369332"/>
          </a:xfrm>
          <a:prstGeom prst="rect">
            <a:avLst/>
          </a:prstGeom>
        </p:spPr>
        <p:txBody>
          <a:bodyPr wrap="none">
            <a:spAutoFit/>
          </a:bodyPr>
          <a:lstStyle/>
          <a:p>
            <a:r>
              <a:rPr lang="en-GB" dirty="0" smtClean="0"/>
              <a:t>HIV/AIDS</a:t>
            </a:r>
            <a:endParaRPr lang="en-GB" dirty="0"/>
          </a:p>
        </p:txBody>
      </p:sp>
    </p:spTree>
    <p:extLst>
      <p:ext uri="{BB962C8B-B14F-4D97-AF65-F5344CB8AC3E}">
        <p14:creationId xmlns:p14="http://schemas.microsoft.com/office/powerpoint/2010/main" xmlns="" val="6936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3"/>
          <p:cNvPicPr>
            <a:picLocks noChangeAspect="1"/>
          </p:cNvPicPr>
          <p:nvPr/>
        </p:nvPicPr>
        <p:blipFill>
          <a:blip r:embed="rId2"/>
          <a:srcRect/>
          <a:stretch>
            <a:fillRect/>
          </a:stretch>
        </p:blipFill>
        <p:spPr bwMode="auto">
          <a:xfrm>
            <a:off x="-3271667" y="-5587510"/>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45833B29-A48D-4C85-84AB-692CB44572D4}"/>
              </a:ext>
            </a:extLst>
          </p:cNvPr>
          <p:cNvSpPr>
            <a:spLocks noGrp="1"/>
          </p:cNvSpPr>
          <p:nvPr>
            <p:ph type="title"/>
          </p:nvPr>
        </p:nvSpPr>
        <p:spPr>
          <a:xfrm>
            <a:off x="550506" y="438539"/>
            <a:ext cx="11402007" cy="6419462"/>
          </a:xfrm>
        </p:spPr>
        <p:txBody>
          <a:bodyPr>
            <a:normAutofit/>
          </a:bodyPr>
          <a:lstStyle/>
          <a:p>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Засоби</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контролю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репутації</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(за Нельсоном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Полсбі</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особиста</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харизма;</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інформаційні</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кампанії</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реклама;</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4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простори</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формування</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репутації</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інституційний</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торговий</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визначається</a:t>
            </a:r>
            <a:r>
              <a:rPr lang="ru-RU" sz="16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ціна</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продукту);</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простір</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засобів</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масової</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інформації</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4)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простір</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виробників</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Послідовність</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кіл</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16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визнання</a:t>
            </a:r>
            <a:r>
              <a:rPr lang="ru-RU" sz="16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колеги</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 критики;</a:t>
            </a:r>
            <a:b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широкий </a:t>
            </a:r>
            <a:r>
              <a:rPr lang="ru-RU" sz="16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загал</a:t>
            </a:r>
            <a:r>
              <a:rPr lang="ru-RU"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r>
              <a:rPr lang="uk-UA"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uk-UA" sz="16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pic>
        <p:nvPicPr>
          <p:cNvPr id="4098" name="Picture 2" descr="concept de leadership avec des avions en papier - reputation photos et images de collection"/>
          <p:cNvPicPr>
            <a:picLocks noChangeAspect="1" noChangeArrowheads="1"/>
          </p:cNvPicPr>
          <p:nvPr/>
        </p:nvPicPr>
        <p:blipFill>
          <a:blip r:embed="rId3"/>
          <a:srcRect/>
          <a:stretch>
            <a:fillRect/>
          </a:stretch>
        </p:blipFill>
        <p:spPr bwMode="auto">
          <a:xfrm>
            <a:off x="7055995" y="3595777"/>
            <a:ext cx="4331584" cy="2597535"/>
          </a:xfrm>
          <a:prstGeom prst="rect">
            <a:avLst/>
          </a:prstGeom>
          <a:noFill/>
        </p:spPr>
      </p:pic>
    </p:spTree>
    <p:extLst>
      <p:ext uri="{BB962C8B-B14F-4D97-AF65-F5344CB8AC3E}">
        <p14:creationId xmlns:p14="http://schemas.microsoft.com/office/powerpoint/2010/main" xmlns="" val="385632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3"/>
          <p:cNvPicPr>
            <a:picLocks noChangeAspect="1"/>
          </p:cNvPicPr>
          <p:nvPr/>
        </p:nvPicPr>
        <p:blipFill>
          <a:blip r:embed="rId2"/>
          <a:srcRect/>
          <a:stretch>
            <a:fillRect/>
          </a:stretch>
        </p:blipFill>
        <p:spPr bwMode="auto">
          <a:xfrm>
            <a:off x="-2866314" y="-5785473"/>
            <a:ext cx="20635913" cy="14590713"/>
          </a:xfrm>
          <a:prstGeom prst="rect">
            <a:avLst/>
          </a:prstGeom>
          <a:noFill/>
          <a:ln w="9525">
            <a:noFill/>
            <a:miter lim="800000"/>
            <a:headEnd/>
            <a:tailEnd/>
          </a:ln>
        </p:spPr>
      </p:pic>
      <p:sp>
        <p:nvSpPr>
          <p:cNvPr id="2" name="Заголовок 1">
            <a:extLst>
              <a:ext uri="{FF2B5EF4-FFF2-40B4-BE49-F238E27FC236}">
                <a16:creationId xmlns:a16="http://schemas.microsoft.com/office/drawing/2014/main" xmlns="" id="{D6F5541C-2446-4BA8-B823-468B873075A3}"/>
              </a:ext>
            </a:extLst>
          </p:cNvPr>
          <p:cNvSpPr>
            <a:spLocks noGrp="1"/>
          </p:cNvSpPr>
          <p:nvPr>
            <p:ph type="title"/>
          </p:nvPr>
        </p:nvSpPr>
        <p:spPr>
          <a:xfrm>
            <a:off x="597159" y="809625"/>
            <a:ext cx="10944807" cy="5096653"/>
          </a:xfrm>
        </p:spPr>
        <p:txBody>
          <a:bodyPr>
            <a:normAutofit fontScale="90000"/>
          </a:bodyPr>
          <a:lstStyle/>
          <a:p>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соціології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одночасно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високий</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попит на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спеціальність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та у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масовій</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свідомості</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ототожнення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з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астрологією</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та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соціальною</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міфологією</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Чинники</a:t>
            </a: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негативного </a:t>
            </a:r>
            <a:r>
              <a:rPr lang="ru-RU" sz="18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впливу</a:t>
            </a: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на </a:t>
            </a:r>
            <a:r>
              <a:rPr lang="ru-RU" sz="18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репутації</a:t>
            </a: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науки: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1)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вплив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політичних</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агентів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2)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відсутність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доступної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якісної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літератури</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3) «ми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ненавидемо</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математику»;</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4)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відсутність</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агентів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впливу</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у ЗМУ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т.зв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ублічних</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інтелектуалів</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r>
            <a:b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У </a:t>
            </a: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США: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випадки</a:t>
            </a:r>
            <a: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пов’язані</a:t>
            </a:r>
            <a: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з </a:t>
            </a:r>
            <a:r>
              <a:rPr lang="ru-RU" sz="1800" b="1" dirty="0" err="1">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хибними</a:t>
            </a:r>
            <a: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прогнозами.</a:t>
            </a:r>
            <a:br>
              <a:rPr lang="ru-RU" sz="1800" b="1" dirty="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В </a:t>
            </a:r>
            <a:r>
              <a:rPr lang="ru-RU" sz="1800" b="1" dirty="0" err="1"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Україні</a:t>
            </a:r>
            <a:r>
              <a:rPr lang="ru-RU" sz="1800" b="1" dirty="0" smtClean="0">
                <a:ln w="9000" cmpd="sng">
                  <a:solidFill>
                    <a:schemeClr val="accent1">
                      <a:lumMod val="50000"/>
                    </a:schemeClr>
                  </a:solidFill>
                  <a:prstDash val="solid"/>
                </a:ln>
                <a:solidFill>
                  <a:schemeClr val="accent6">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репутація</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a:t>
            </a:r>
            <a:r>
              <a:rPr lang="ru-RU" sz="1800" b="1" dirty="0" err="1"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буржуазної</a:t>
            </a:r>
            <a: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t> науки».</a:t>
            </a:r>
            <a:br>
              <a:rPr lang="ru-RU" sz="1800" b="1" dirty="0" smtClean="0">
                <a:ln w="9000" cmpd="sng">
                  <a:solidFill>
                    <a:schemeClr val="accent1">
                      <a:lumMod val="50000"/>
                    </a:schemeClr>
                  </a:solidFill>
                  <a:prstDash val="solid"/>
                </a:ln>
                <a:solidFill>
                  <a:schemeClr val="accent1">
                    <a:lumMod val="50000"/>
                  </a:schemeClr>
                </a:solidFill>
                <a:latin typeface="George" panose="02000500000000000000" pitchFamily="50" charset="0"/>
                <a:cs typeface="Times New Roman" pitchFamily="18" charset="0"/>
              </a:rPr>
            </a:b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1600" dirty="0"/>
              <a:t/>
            </a:r>
            <a:br>
              <a:rPr lang="ru-RU" sz="1600" dirty="0"/>
            </a:b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endParaRPr lang="ru-RU" sz="1600" dirty="0"/>
          </a:p>
        </p:txBody>
      </p:sp>
    </p:spTree>
    <p:extLst>
      <p:ext uri="{BB962C8B-B14F-4D97-AF65-F5344CB8AC3E}">
        <p14:creationId xmlns:p14="http://schemas.microsoft.com/office/powerpoint/2010/main" xmlns="" val="465330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23726" y="450320"/>
            <a:ext cx="7858180" cy="1357322"/>
          </a:xfrm>
        </p:spPr>
        <p:txBody>
          <a:bodyPr rtlCol="0">
            <a:noAutofit/>
          </a:bodyPr>
          <a:lstStyle/>
          <a:p>
            <a:pPr eaLnBrk="1" fontAlgn="auto" hangingPunct="1">
              <a:spcAft>
                <a:spcPts val="0"/>
              </a:spcAft>
              <a:defRPr/>
            </a:pPr>
            <a:r>
              <a:rPr lang="uk-UA" sz="2800" b="1" dirty="0">
                <a:ln w="9000" cmpd="sng">
                  <a:solidFill>
                    <a:schemeClr val="accent4">
                      <a:shade val="50000"/>
                      <a:satMod val="120000"/>
                    </a:schemeClr>
                  </a:solidFill>
                  <a:prstDash val="solid"/>
                </a:ln>
                <a:solidFill>
                  <a:srgbClr val="3C2E43"/>
                </a:solidFill>
                <a:latin typeface="George" panose="02000500000000000000" pitchFamily="50" charset="0"/>
                <a:cs typeface="Times New Roman" pitchFamily="18" charset="0"/>
              </a:rPr>
              <a:t>ДЯКУЮ ЗА УВАГУ!</a:t>
            </a:r>
            <a:br>
              <a:rPr lang="uk-UA" sz="2800" b="1" dirty="0">
                <a:ln w="9000" cmpd="sng">
                  <a:solidFill>
                    <a:schemeClr val="accent4">
                      <a:shade val="50000"/>
                      <a:satMod val="120000"/>
                    </a:schemeClr>
                  </a:solidFill>
                  <a:prstDash val="solid"/>
                </a:ln>
                <a:solidFill>
                  <a:srgbClr val="3C2E43"/>
                </a:solidFill>
                <a:latin typeface="George" panose="02000500000000000000" pitchFamily="50" charset="0"/>
                <a:cs typeface="Times New Roman" pitchFamily="18" charset="0"/>
              </a:rPr>
            </a:br>
            <a:endParaRPr lang="ru-RU" sz="2800" b="1" dirty="0">
              <a:ln w="9000" cmpd="sng">
                <a:solidFill>
                  <a:schemeClr val="accent4">
                    <a:shade val="50000"/>
                    <a:satMod val="120000"/>
                  </a:schemeClr>
                </a:solidFill>
                <a:prstDash val="solid"/>
              </a:ln>
              <a:solidFill>
                <a:srgbClr val="3C2E43"/>
              </a:solidFill>
              <a:latin typeface="George" panose="02000500000000000000" pitchFamily="50" charset="0"/>
              <a:cs typeface="Times New Roman" pitchFamily="18" charset="0"/>
            </a:endParaRPr>
          </a:p>
        </p:txBody>
      </p:sp>
      <p:pic>
        <p:nvPicPr>
          <p:cNvPr id="16387" name="Picture 2" descr="http://qrcoder.ru/code/?https%3A%2F%2Ftaplink.cc%2Ffsu_znu&amp;10&amp;0"/>
          <p:cNvPicPr>
            <a:picLocks noChangeAspect="1" noChangeArrowheads="1"/>
          </p:cNvPicPr>
          <p:nvPr/>
        </p:nvPicPr>
        <p:blipFill>
          <a:blip r:embed="rId2"/>
          <a:srcRect/>
          <a:stretch>
            <a:fillRect/>
          </a:stretch>
        </p:blipFill>
        <p:spPr bwMode="auto">
          <a:xfrm>
            <a:off x="7608888" y="1628775"/>
            <a:ext cx="3143250" cy="3143250"/>
          </a:xfrm>
          <a:prstGeom prst="rect">
            <a:avLst/>
          </a:prstGeom>
          <a:noFill/>
          <a:ln w="9525">
            <a:noFill/>
            <a:miter lim="800000"/>
            <a:headEnd/>
            <a:tailEnd/>
          </a:ln>
        </p:spPr>
      </p:pic>
      <p:pic>
        <p:nvPicPr>
          <p:cNvPr id="16388" name="Picture 8"/>
          <p:cNvPicPr>
            <a:picLocks noChangeAspect="1"/>
          </p:cNvPicPr>
          <p:nvPr/>
        </p:nvPicPr>
        <p:blipFill>
          <a:blip r:embed="rId3"/>
          <a:srcRect/>
          <a:stretch>
            <a:fillRect/>
          </a:stretch>
        </p:blipFill>
        <p:spPr bwMode="auto">
          <a:xfrm>
            <a:off x="508000" y="1624013"/>
            <a:ext cx="5911850" cy="4178300"/>
          </a:xfrm>
          <a:prstGeom prst="rect">
            <a:avLst/>
          </a:prstGeom>
          <a:noFill/>
          <a:ln w="9525">
            <a:noFill/>
            <a:miter lim="800000"/>
            <a:headEnd/>
            <a:tailEnd/>
          </a:ln>
        </p:spPr>
      </p:pic>
      <p:pic>
        <p:nvPicPr>
          <p:cNvPr id="16389" name="Picture 2"/>
          <p:cNvPicPr>
            <a:picLocks noChangeAspect="1"/>
          </p:cNvPicPr>
          <p:nvPr/>
        </p:nvPicPr>
        <p:blipFill>
          <a:blip r:embed="rId4"/>
          <a:srcRect/>
          <a:stretch>
            <a:fillRect/>
          </a:stretch>
        </p:blipFill>
        <p:spPr bwMode="auto">
          <a:xfrm>
            <a:off x="9639300" y="4538663"/>
            <a:ext cx="615950" cy="615950"/>
          </a:xfrm>
          <a:prstGeom prst="rect">
            <a:avLst/>
          </a:prstGeom>
          <a:noFill/>
          <a:ln w="9525">
            <a:noFill/>
            <a:miter lim="800000"/>
            <a:headEnd/>
            <a:tailEnd/>
          </a:ln>
        </p:spPr>
      </p:pic>
      <p:pic>
        <p:nvPicPr>
          <p:cNvPr id="16390" name="Picture 4"/>
          <p:cNvPicPr>
            <a:picLocks noChangeAspect="1"/>
          </p:cNvPicPr>
          <p:nvPr/>
        </p:nvPicPr>
        <p:blipFill>
          <a:blip r:embed="rId5"/>
          <a:srcRect/>
          <a:stretch>
            <a:fillRect/>
          </a:stretch>
        </p:blipFill>
        <p:spPr bwMode="auto">
          <a:xfrm>
            <a:off x="8864600" y="4562475"/>
            <a:ext cx="592138" cy="592138"/>
          </a:xfrm>
          <a:prstGeom prst="rect">
            <a:avLst/>
          </a:prstGeom>
          <a:noFill/>
          <a:ln w="9525">
            <a:noFill/>
            <a:miter lim="800000"/>
            <a:headEnd/>
            <a:tailEnd/>
          </a:ln>
        </p:spPr>
      </p:pic>
      <p:pic>
        <p:nvPicPr>
          <p:cNvPr id="16391" name="Picture 9"/>
          <p:cNvPicPr>
            <a:picLocks noChangeAspect="1"/>
          </p:cNvPicPr>
          <p:nvPr/>
        </p:nvPicPr>
        <p:blipFill>
          <a:blip r:embed="rId6" cstate="print"/>
          <a:srcRect/>
          <a:stretch>
            <a:fillRect/>
          </a:stretch>
        </p:blipFill>
        <p:spPr bwMode="auto">
          <a:xfrm>
            <a:off x="8085138" y="4549775"/>
            <a:ext cx="596900" cy="596900"/>
          </a:xfrm>
          <a:prstGeom prst="rect">
            <a:avLst/>
          </a:prstGeom>
          <a:noFill/>
          <a:ln w="9525">
            <a:noFill/>
            <a:miter lim="800000"/>
            <a:headEnd/>
            <a:tailEnd/>
          </a:ln>
        </p:spPr>
      </p:pic>
      <p:sp>
        <p:nvSpPr>
          <p:cNvPr id="16392" name="Заголовок 1"/>
          <p:cNvSpPr txBox="1">
            <a:spLocks/>
          </p:cNvSpPr>
          <p:nvPr/>
        </p:nvSpPr>
        <p:spPr bwMode="auto">
          <a:xfrm>
            <a:off x="7434263" y="5154613"/>
            <a:ext cx="3452812" cy="666750"/>
          </a:xfrm>
          <a:prstGeom prst="rect">
            <a:avLst/>
          </a:prstGeom>
          <a:noFill/>
          <a:ln w="9525">
            <a:noFill/>
            <a:miter lim="800000"/>
            <a:headEnd/>
            <a:tailEnd/>
          </a:ln>
        </p:spPr>
        <p:txBody>
          <a:bodyPr anchor="ctr"/>
          <a:lstStyle/>
          <a:p>
            <a:pPr algn="ctr" eaLnBrk="1" hangingPunct="1"/>
            <a:r>
              <a:rPr lang="en-US" altLang="uk-UA" sz="2800" b="1">
                <a:latin typeface="George" pitchFamily="50" charset="0"/>
                <a:cs typeface="Times New Roman" pitchFamily="18" charset="0"/>
              </a:rPr>
              <a:t>@fsu_znu</a:t>
            </a:r>
            <a:endParaRPr lang="ru-RU" altLang="uk-UA" sz="2800" b="1">
              <a:latin typeface="George" pitchFamily="50"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411</TotalTime>
  <Words>29</Words>
  <Application>Microsoft Office PowerPoint</Application>
  <PresentationFormat>Произвольный</PresentationFormat>
  <Paragraphs>14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Галерея</vt:lpstr>
      <vt:lpstr>  Репутація в професії соціолога</vt:lpstr>
      <vt:lpstr>        </vt:lpstr>
      <vt:lpstr>        </vt:lpstr>
      <vt:lpstr>  Нельсон Полсбі (американський політолог, професор Каліфорнійського університету)  Репутація – вторинна репрезентація дій.  Репутація – соціальна репрезентація, яка поділяється більшістю, носить локальний характер та асоціюється з певним ім’ям. Основою для репрезентації виступають впливові та формалізовані соціальні оцінки.       </vt:lpstr>
      <vt:lpstr> Репутація – це один із видів поваги, яка набувається та надається протягом обмеженого часу, за конкретну якість чи досягнення та має суспільну значимість. Stephan Voswinkel, 2011  1. Окремі особи та організації можуть впливати на свою репутацію лише дуже обмежено, оскільки у формуванні репутації бере участь низка учасників, деякі з яких прагнуть завдати шкоди репутації інших.  2. Організації, які прагнуть отримати прибуток, не можуть функціонувати виключно ринково, але повинні враховувати моральні відносини, якщо вони хочуть зберегти свою легітимність.  3. Компанії, які хочуть отримати визнання за моральну досконалість і створити корпоративну ідентичність із яскраво вираженим моральним профілем, наражаються на особливо високий рівень ризику, оскільки вони легко викликають недовіру.  4. хтось, хто хоче виділитися позитивним чином, ризикує піддатися більш ретельному розгляду та перевірці, тоді як той, хто не виділяється, має хороші шанси залишитися непоміченим і захистити себе від шкоди його репутація.   Специфіка репутації: 1) носить тимчасовий характер; 2) локальність; 3) асоціація з ім’ям.         </vt:lpstr>
      <vt:lpstr> Засоби контролю репутації (за Нельсоном Полсбі): 1) особиста харизма; 2) інформаційні кампанії; 3) реклама;   4 простори формування репутації: 1) інституційний; 2) торговий (визначається «ціна» продукту); 3) простір засобів масової інформації; 4) простір «виробників».   Послідовність кіл визнання: 1) колеги; 2) критики; 3) широкий загал.  </vt:lpstr>
      <vt:lpstr> Репутація соціології: одночасно високий попит на спеціальність та у масовій свідомості – ототожнення з астрологією та соціальною міфологією.  Чинники негативного впливу на репутації науки: 1) вплив політичних агентів; 2) відсутність доступної якісної літератури; 3) «ми ненавидемо математику»; 4) відсутність агентів впливу у ЗМУ (т.зв. публічних інтелектуалів).  У США: випадки, пов’язані з хибними прогнозами. В Україні: репутація «буржуазної науки».        </vt:lpstr>
      <vt:lpstr>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kulik</cp:lastModifiedBy>
  <cp:revision>35</cp:revision>
  <dcterms:created xsi:type="dcterms:W3CDTF">2019-01-24T09:36:20Z</dcterms:created>
  <dcterms:modified xsi:type="dcterms:W3CDTF">2022-09-27T21:22:44Z</dcterms:modified>
</cp:coreProperties>
</file>