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uk-UA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uk-UA" noProof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1744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17445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17446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17447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74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  <p:sp>
                <p:nvSpPr>
                  <p:cNvPr id="1745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uk-UA"/>
                  </a:p>
                </p:txBody>
              </p:sp>
            </p:grpSp>
            <p:sp>
              <p:nvSpPr>
                <p:cNvPr id="174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  <p:grpSp>
            <p:nvGrpSpPr>
              <p:cNvPr id="17456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745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5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746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</p:grpSp>
      </p:grpSp>
      <p:sp>
        <p:nvSpPr>
          <p:cNvPr id="1746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9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9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8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3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7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8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6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641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641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215BFD8-B57A-4397-B9C3-78629D830567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117176-3CE8-45F5-9977-31B88005F9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267744" y="1700808"/>
            <a:ext cx="6253162" cy="2333625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Загальна декларація прав людини </a:t>
            </a:r>
            <a:endParaRPr lang="ru-RU" sz="3600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267744" y="4437112"/>
            <a:ext cx="6249987" cy="128587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>
                <a:solidFill>
                  <a:srgbClr val="002060"/>
                </a:solidFill>
              </a:rPr>
              <a:t>Прийнята і проголошена резолюцією 217 A (III) 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Генеральної Асамблеї ООН </a:t>
            </a:r>
            <a:r>
              <a:rPr lang="en-US" dirty="0" smtClean="0">
                <a:solidFill>
                  <a:srgbClr val="002060"/>
                </a:solidFill>
              </a:rPr>
              <a:t>    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</a:rPr>
              <a:t>від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10 </a:t>
            </a:r>
            <a:r>
              <a:rPr lang="uk-UA" dirty="0">
                <a:solidFill>
                  <a:srgbClr val="002060"/>
                </a:solidFill>
              </a:rPr>
              <a:t>грудня 1948 року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5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848469"/>
            <a:ext cx="7211144" cy="60095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dirty="0" smtClean="0"/>
              <a:t>Стаття 20 </a:t>
            </a:r>
            <a:endParaRPr lang="ru-RU" sz="1600" dirty="0" smtClean="0"/>
          </a:p>
          <a:p>
            <a:pPr algn="just"/>
            <a:r>
              <a:rPr lang="uk-UA" sz="1600" dirty="0" smtClean="0"/>
              <a:t>1. Кожна   людина  має  право  на  свободу  мирних  зборів  і </a:t>
            </a:r>
            <a:br>
              <a:rPr lang="uk-UA" sz="1600" dirty="0" smtClean="0"/>
            </a:br>
            <a:r>
              <a:rPr lang="uk-UA" sz="1600" dirty="0" smtClean="0"/>
              <a:t>асоціацій.</a:t>
            </a:r>
            <a:endParaRPr lang="ru-RU" sz="1600" dirty="0" smtClean="0"/>
          </a:p>
          <a:p>
            <a:pPr algn="just"/>
            <a:r>
              <a:rPr lang="uk-UA" sz="1600" dirty="0" smtClean="0"/>
              <a:t>2. Ніхто  не  може  бути  примушений  вступати  до  будь-якої </a:t>
            </a:r>
            <a:br>
              <a:rPr lang="uk-UA" sz="1600" dirty="0" smtClean="0"/>
            </a:br>
            <a:r>
              <a:rPr lang="uk-UA" sz="1600" dirty="0" smtClean="0"/>
              <a:t>асоціації. </a:t>
            </a:r>
            <a:br>
              <a:rPr lang="uk-UA" sz="1600" dirty="0" smtClean="0"/>
            </a:br>
            <a:endParaRPr lang="ru-RU" sz="1600" dirty="0" smtClean="0"/>
          </a:p>
          <a:p>
            <a:pPr marL="0" indent="0" algn="ctr">
              <a:buNone/>
            </a:pPr>
            <a:r>
              <a:rPr lang="uk-UA" sz="1600" dirty="0" smtClean="0"/>
              <a:t>Стаття 21 </a:t>
            </a:r>
            <a:endParaRPr lang="ru-RU" sz="1600" dirty="0" smtClean="0"/>
          </a:p>
          <a:p>
            <a:pPr algn="just"/>
            <a:r>
              <a:rPr lang="uk-UA" sz="1600" dirty="0" smtClean="0"/>
              <a:t>1. Кожна людина має право брати  участь  в  управлінні  своєю </a:t>
            </a:r>
            <a:br>
              <a:rPr lang="uk-UA" sz="1600" dirty="0" smtClean="0"/>
            </a:br>
            <a:r>
              <a:rPr lang="uk-UA" sz="1600" dirty="0" smtClean="0"/>
              <a:t>країною безпосередньо або через вільно обраних представників.</a:t>
            </a:r>
            <a:endParaRPr lang="ru-RU" sz="1600" dirty="0" smtClean="0"/>
          </a:p>
          <a:p>
            <a:pPr algn="just"/>
            <a:r>
              <a:rPr lang="uk-UA" sz="1600" dirty="0" smtClean="0"/>
              <a:t>2. Кожна людина має право рівного доступу до державної служби в своїй країні.</a:t>
            </a:r>
            <a:endParaRPr lang="ru-RU" sz="1600" dirty="0" smtClean="0"/>
          </a:p>
          <a:p>
            <a:pPr algn="just"/>
            <a:r>
              <a:rPr lang="uk-UA" sz="1600" dirty="0" smtClean="0"/>
              <a:t>3. Воля народу повинна бути  основою  влади  уряду;  ця  воля </a:t>
            </a:r>
            <a:br>
              <a:rPr lang="uk-UA" sz="1600" dirty="0" smtClean="0"/>
            </a:br>
            <a:r>
              <a:rPr lang="uk-UA" sz="1600" dirty="0" smtClean="0"/>
              <a:t>повинна виявлятися у періодичних і нефальсифікованих виборах,  які повинні провадитись  при  загальному  і  рівному  виборчому  праві шляхом таємного голосування або ж через інші рівнозначні форми, що забезпечують свободу голосування. </a:t>
            </a:r>
            <a:br>
              <a:rPr lang="uk-UA" sz="1600" dirty="0" smtClean="0"/>
            </a:b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80787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548680"/>
            <a:ext cx="7211144" cy="5937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dirty="0" smtClean="0"/>
              <a:t>Стаття 22 </a:t>
            </a:r>
            <a:endParaRPr lang="ru-RU" sz="1600" dirty="0" smtClean="0"/>
          </a:p>
          <a:p>
            <a:pPr algn="just"/>
            <a:r>
              <a:rPr lang="uk-UA" sz="1600" dirty="0" smtClean="0"/>
              <a:t>Кожна людина,  як член суспільства,  має право  на  соціальне </a:t>
            </a:r>
            <a:br>
              <a:rPr lang="uk-UA" sz="1600" dirty="0" smtClean="0"/>
            </a:br>
            <a:r>
              <a:rPr lang="uk-UA" sz="1600" dirty="0" smtClean="0"/>
              <a:t>забезпечення   і  на  здійснення  необхідних  для  підтримання  її </a:t>
            </a:r>
            <a:br>
              <a:rPr lang="uk-UA" sz="1600" dirty="0" smtClean="0"/>
            </a:br>
            <a:r>
              <a:rPr lang="uk-UA" sz="1600" dirty="0" smtClean="0"/>
              <a:t>гідності і для вільного розвитку  її  особи  прав  у  економічній, </a:t>
            </a:r>
            <a:br>
              <a:rPr lang="uk-UA" sz="1600" dirty="0" smtClean="0"/>
            </a:br>
            <a:r>
              <a:rPr lang="uk-UA" sz="1600" dirty="0" smtClean="0"/>
              <a:t>соціальній і культурній галузях за допомогою національних зусиль і міжнародного співробітництва та відповідно до структури і ресурсів кожної держави. </a:t>
            </a:r>
            <a:br>
              <a:rPr lang="uk-UA" sz="1600" dirty="0" smtClean="0"/>
            </a:br>
            <a:endParaRPr lang="ru-RU" sz="1600" dirty="0" smtClean="0"/>
          </a:p>
          <a:p>
            <a:pPr marL="0" indent="0" algn="ctr">
              <a:buNone/>
            </a:pPr>
            <a:r>
              <a:rPr lang="uk-UA" sz="1600" dirty="0" smtClean="0"/>
              <a:t>Стаття 23 </a:t>
            </a:r>
            <a:endParaRPr lang="ru-RU" sz="1600" dirty="0" smtClean="0"/>
          </a:p>
          <a:p>
            <a:pPr algn="just"/>
            <a:r>
              <a:rPr lang="uk-UA" sz="1600" dirty="0" smtClean="0"/>
              <a:t>1. Кожна людина має право на працю,  на вільний вибір роботи, </a:t>
            </a:r>
            <a:br>
              <a:rPr lang="uk-UA" sz="1600" dirty="0" smtClean="0"/>
            </a:br>
            <a:r>
              <a:rPr lang="uk-UA" sz="1600" dirty="0" smtClean="0"/>
              <a:t>на  справедливі  і  сприятливі  умови  праці  та  на  захист   від </a:t>
            </a:r>
            <a:br>
              <a:rPr lang="uk-UA" sz="1600" dirty="0" smtClean="0"/>
            </a:br>
            <a:r>
              <a:rPr lang="uk-UA" sz="1600" dirty="0" smtClean="0"/>
              <a:t>безробіття.</a:t>
            </a:r>
            <a:endParaRPr lang="ru-RU" sz="1600" dirty="0" smtClean="0"/>
          </a:p>
          <a:p>
            <a:pPr algn="just"/>
            <a:r>
              <a:rPr lang="uk-UA" sz="1600" dirty="0" smtClean="0"/>
              <a:t>2. Кожна людина,  без будь-якої дискримінації,  має право  на </a:t>
            </a:r>
            <a:br>
              <a:rPr lang="uk-UA" sz="1600" dirty="0" smtClean="0"/>
            </a:br>
            <a:r>
              <a:rPr lang="uk-UA" sz="1600" dirty="0" smtClean="0"/>
              <a:t>рівну оплату за рівну працю.</a:t>
            </a:r>
            <a:endParaRPr lang="ru-RU" sz="1600" dirty="0" smtClean="0"/>
          </a:p>
          <a:p>
            <a:pPr algn="just"/>
            <a:r>
              <a:rPr lang="uk-UA" sz="1600" dirty="0" smtClean="0"/>
              <a:t>3. Кожний працюючий має право  на  справедливу  і  задовільну </a:t>
            </a:r>
            <a:br>
              <a:rPr lang="uk-UA" sz="1600" dirty="0" smtClean="0"/>
            </a:br>
            <a:r>
              <a:rPr lang="uk-UA" sz="1600" dirty="0" smtClean="0"/>
              <a:t>винагороду, яка забезпечує гідне людини існування, її самої  та її </a:t>
            </a:r>
            <a:br>
              <a:rPr lang="uk-UA" sz="1600" dirty="0" smtClean="0"/>
            </a:br>
            <a:r>
              <a:rPr lang="uk-UA" sz="1600" dirty="0" smtClean="0"/>
              <a:t>сім'ї,  і яка в разі  необхідності  доповнюється  іншими  засобами </a:t>
            </a:r>
            <a:br>
              <a:rPr lang="uk-UA" sz="1600" dirty="0" smtClean="0"/>
            </a:br>
            <a:r>
              <a:rPr lang="uk-UA" sz="1600" dirty="0" smtClean="0"/>
              <a:t>соціального забезпечення.</a:t>
            </a:r>
            <a:endParaRPr lang="ru-RU" sz="1600" dirty="0" smtClean="0"/>
          </a:p>
          <a:p>
            <a:pPr algn="just"/>
            <a:r>
              <a:rPr lang="uk-UA" sz="1600" dirty="0" smtClean="0"/>
              <a:t>4. Кожна людина має  право  створювати  професійні  спілки  і </a:t>
            </a:r>
            <a:br>
              <a:rPr lang="uk-UA" sz="1600" dirty="0" smtClean="0"/>
            </a:br>
            <a:r>
              <a:rPr lang="uk-UA" sz="1600" dirty="0" smtClean="0"/>
              <a:t>входити до професійних спілок для захисту своїх інтересів. </a:t>
            </a:r>
            <a:br>
              <a:rPr lang="uk-UA" sz="1600" dirty="0" smtClean="0"/>
            </a:b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95356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764704"/>
            <a:ext cx="7211144" cy="5937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dirty="0" smtClean="0"/>
              <a:t>Стаття 24 </a:t>
            </a:r>
            <a:endParaRPr lang="ru-RU" sz="1600" dirty="0" smtClean="0"/>
          </a:p>
          <a:p>
            <a:pPr algn="just"/>
            <a:r>
              <a:rPr lang="uk-UA" sz="1600" dirty="0" smtClean="0"/>
              <a:t>Кожна людина  має  право на відпочинок і дозвілля,  включаючи </a:t>
            </a:r>
            <a:br>
              <a:rPr lang="uk-UA" sz="1600" dirty="0" smtClean="0"/>
            </a:br>
            <a:r>
              <a:rPr lang="uk-UA" sz="1600" dirty="0" smtClean="0"/>
              <a:t>право  на  розумне  обмеження  робочого  дня  та   на  оплачувану періодичну відпустку. 	</a:t>
            </a:r>
            <a:br>
              <a:rPr lang="uk-UA" sz="1600" dirty="0" smtClean="0"/>
            </a:br>
            <a:endParaRPr lang="ru-RU" sz="1600" dirty="0" smtClean="0"/>
          </a:p>
          <a:p>
            <a:pPr marL="0" indent="0" algn="ctr">
              <a:buNone/>
            </a:pPr>
            <a:r>
              <a:rPr lang="uk-UA" sz="1600" dirty="0" smtClean="0"/>
              <a:t>Стаття 25 </a:t>
            </a:r>
            <a:endParaRPr lang="ru-RU" sz="1600" dirty="0" smtClean="0"/>
          </a:p>
          <a:p>
            <a:pPr algn="just"/>
            <a:r>
              <a:rPr lang="uk-UA" sz="1600" dirty="0" smtClean="0"/>
              <a:t>1. Кожна людина має право на такий життєвий рівень, включаючи їжу,  одяг,  житло,  медичний  догляд   та   необхідне   соціальне обслуговування,  який  є  необхідним  для  підтримання  здоров'я і добробуту її самої та її сім'ї,  і право на  забезпечення  в  разі безробіття,  хвороби,  інвалідності,  вдівства, старості чи іншого випадку втрати  засобів  до  існування  через  незалежні  від  неї обставини.</a:t>
            </a:r>
            <a:endParaRPr lang="ru-RU" sz="1600" dirty="0" smtClean="0"/>
          </a:p>
          <a:p>
            <a:pPr algn="just"/>
            <a:r>
              <a:rPr lang="uk-UA" sz="1600" dirty="0" smtClean="0"/>
              <a:t>2. Материнство і дитинство дають право на особливе піклування </a:t>
            </a:r>
            <a:br>
              <a:rPr lang="uk-UA" sz="1600" dirty="0" smtClean="0"/>
            </a:br>
            <a:r>
              <a:rPr lang="uk-UA" sz="1600" dirty="0" smtClean="0"/>
              <a:t>і допомогу.  Всі діти,  народжені у шлюбі або поза шлюбом, повинні користуватися однаковим соціальним захистом. </a:t>
            </a:r>
            <a:br>
              <a:rPr lang="uk-UA" sz="1600" dirty="0" smtClean="0"/>
            </a:br>
            <a:endParaRPr lang="ru-RU" sz="600" dirty="0"/>
          </a:p>
        </p:txBody>
      </p:sp>
    </p:spTree>
    <p:extLst>
      <p:ext uri="{BB962C8B-B14F-4D97-AF65-F5344CB8AC3E}">
        <p14:creationId xmlns:p14="http://schemas.microsoft.com/office/powerpoint/2010/main" val="52731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88640"/>
            <a:ext cx="7139136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dirty="0" smtClean="0"/>
              <a:t>Стаття 26 </a:t>
            </a:r>
            <a:endParaRPr lang="ru-RU" sz="1600" dirty="0" smtClean="0"/>
          </a:p>
          <a:p>
            <a:pPr algn="just"/>
            <a:r>
              <a:rPr lang="uk-UA" sz="1600" dirty="0" smtClean="0"/>
              <a:t>1. Кожна людина має право  на  освіту.  Освіта  повинна  бути </a:t>
            </a:r>
            <a:br>
              <a:rPr lang="uk-UA" sz="1600" dirty="0" smtClean="0"/>
            </a:br>
            <a:r>
              <a:rPr lang="uk-UA" sz="1600" dirty="0" smtClean="0"/>
              <a:t>безплатною,  хоча б початкова і загальна. Початкова освіта повинна бути обов'язковою.  Технічна  і  професійна  освіта  повинна  бути загальнодоступною,  а  вища освіта повинна бути однаково доступною для всіх на основі здібностей кожного.</a:t>
            </a:r>
            <a:endParaRPr lang="ru-RU" sz="1600" dirty="0" smtClean="0"/>
          </a:p>
          <a:p>
            <a:pPr algn="just"/>
            <a:r>
              <a:rPr lang="uk-UA" sz="1600" dirty="0" smtClean="0"/>
              <a:t>2. Освіта повинна бути спрямована на повний розвиток людської особи і збільшення поваги до прав людини і основних свобод. Освіта</a:t>
            </a:r>
            <a:r>
              <a:rPr lang="uk-UA" sz="1600" dirty="0"/>
              <a:t> </a:t>
            </a:r>
            <a:r>
              <a:rPr lang="uk-UA" sz="1600" dirty="0" smtClean="0"/>
              <a:t>повинна  сприяти  взаєморозумінню,  терпимості  і дружбі між усіма народами,  расовими або  релігійними  групами  і  повинна  сприяти діяльності Організації Об'єднаних Націй по підтриманню миру.</a:t>
            </a:r>
            <a:endParaRPr lang="ru-RU" sz="1600" dirty="0" smtClean="0"/>
          </a:p>
          <a:p>
            <a:pPr algn="just"/>
            <a:r>
              <a:rPr lang="uk-UA" sz="1600" dirty="0" smtClean="0"/>
              <a:t>3. Батьки мають право пріоритету у  виборі  виду  освіти  </a:t>
            </a:r>
            <a:r>
              <a:rPr lang="uk-UA" sz="1600" dirty="0" smtClean="0"/>
              <a:t>для</a:t>
            </a:r>
            <a:r>
              <a:rPr lang="en-US" sz="1600" dirty="0" smtClean="0"/>
              <a:t> </a:t>
            </a:r>
            <a:r>
              <a:rPr lang="uk-UA" sz="1600" dirty="0" smtClean="0"/>
              <a:t>своїх </a:t>
            </a:r>
            <a:r>
              <a:rPr lang="uk-UA" sz="1600" dirty="0" smtClean="0"/>
              <a:t>малолітніх дітей.	 </a:t>
            </a:r>
            <a:br>
              <a:rPr lang="uk-UA" sz="1600" dirty="0" smtClean="0"/>
            </a:br>
            <a:endParaRPr lang="ru-RU" sz="1600" dirty="0" smtClean="0"/>
          </a:p>
          <a:p>
            <a:pPr marL="0" indent="0" algn="ctr">
              <a:buNone/>
            </a:pPr>
            <a:r>
              <a:rPr lang="uk-UA" sz="1600" dirty="0" smtClean="0"/>
              <a:t>Стаття 27 </a:t>
            </a:r>
            <a:endParaRPr lang="ru-RU" sz="1600" dirty="0" smtClean="0"/>
          </a:p>
          <a:p>
            <a:pPr algn="just"/>
            <a:r>
              <a:rPr lang="uk-UA" sz="1600" dirty="0" smtClean="0"/>
              <a:t>1. Кожна  людина  має право вільно брати участь у культурному </a:t>
            </a:r>
            <a:br>
              <a:rPr lang="uk-UA" sz="1600" dirty="0" smtClean="0"/>
            </a:br>
            <a:r>
              <a:rPr lang="uk-UA" sz="1600" dirty="0" smtClean="0"/>
              <a:t>житті суспільства,  втішатися мистецтвом, брати участь у науковому прогресі і користуватися його благами.</a:t>
            </a:r>
            <a:endParaRPr lang="ru-RU" sz="1600" dirty="0" smtClean="0"/>
          </a:p>
          <a:p>
            <a:pPr algn="just"/>
            <a:r>
              <a:rPr lang="uk-UA" sz="1600" dirty="0" smtClean="0"/>
              <a:t>2. Кожна  людина  має  право  на  захист   її   моральних   і </a:t>
            </a:r>
            <a:br>
              <a:rPr lang="uk-UA" sz="1600" dirty="0" smtClean="0"/>
            </a:br>
            <a:r>
              <a:rPr lang="uk-UA" sz="1600" dirty="0" smtClean="0"/>
              <a:t>матеріальних  інтересів,  що є результатом наукових,  літературних або художніх праць, автором яких вона є. </a:t>
            </a:r>
            <a:br>
              <a:rPr lang="uk-UA" sz="1600" dirty="0" smtClean="0"/>
            </a:b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042946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886984"/>
            <a:ext cx="7355160" cy="593752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dirty="0" smtClean="0"/>
              <a:t> Стаття 28 </a:t>
            </a:r>
            <a:endParaRPr lang="ru-RU" dirty="0" smtClean="0"/>
          </a:p>
          <a:p>
            <a:pPr algn="just"/>
            <a:r>
              <a:rPr lang="uk-UA" dirty="0" smtClean="0"/>
              <a:t>     Кожна людина має право на соціальний і  міжнародний  порядок, </a:t>
            </a:r>
            <a:br>
              <a:rPr lang="uk-UA" dirty="0" smtClean="0"/>
            </a:br>
            <a:r>
              <a:rPr lang="uk-UA" dirty="0" smtClean="0"/>
              <a:t>при якому права і свободи, викладені в цій Декларації, можуть бути </a:t>
            </a:r>
            <a:br>
              <a:rPr lang="uk-UA" dirty="0" smtClean="0"/>
            </a:br>
            <a:r>
              <a:rPr lang="uk-UA" dirty="0" smtClean="0"/>
              <a:t>повністю здійснені. </a:t>
            </a:r>
            <a:br>
              <a:rPr lang="uk-UA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uk-UA" dirty="0" smtClean="0"/>
              <a:t>Стаття 29 </a:t>
            </a:r>
            <a:br>
              <a:rPr lang="uk-UA" dirty="0" smtClean="0"/>
            </a:br>
            <a:endParaRPr lang="ru-RU" dirty="0" smtClean="0"/>
          </a:p>
          <a:p>
            <a:pPr algn="just"/>
            <a:r>
              <a:rPr lang="uk-UA" dirty="0" smtClean="0"/>
              <a:t>1. Кожна людина має обов'язки  перед  суспільством,  у  якому </a:t>
            </a:r>
            <a:br>
              <a:rPr lang="uk-UA" dirty="0" smtClean="0"/>
            </a:br>
            <a:r>
              <a:rPr lang="uk-UA" dirty="0" smtClean="0"/>
              <a:t>тільки й можливий вільний і повний розвиток її особи.</a:t>
            </a:r>
            <a:endParaRPr lang="ru-RU" dirty="0" smtClean="0"/>
          </a:p>
          <a:p>
            <a:pPr algn="just"/>
            <a:r>
              <a:rPr lang="uk-UA" dirty="0" smtClean="0"/>
              <a:t>2. При здійсненні своїх прав і свобод  кожна  людина  повинна </a:t>
            </a:r>
            <a:br>
              <a:rPr lang="uk-UA" dirty="0" smtClean="0"/>
            </a:br>
            <a:r>
              <a:rPr lang="uk-UA" dirty="0" smtClean="0"/>
              <a:t>зазнавати тільки таких обмежень,  які встановлені законом виключно </a:t>
            </a:r>
            <a:br>
              <a:rPr lang="uk-UA" dirty="0" smtClean="0"/>
            </a:br>
            <a:r>
              <a:rPr lang="uk-UA" dirty="0" smtClean="0"/>
              <a:t>з метою забезпечення належного визнання і  поваги  прав  і  свобод </a:t>
            </a:r>
            <a:br>
              <a:rPr lang="uk-UA" dirty="0" smtClean="0"/>
            </a:br>
            <a:r>
              <a:rPr lang="uk-UA" dirty="0" smtClean="0"/>
              <a:t>інших  та  забезпечення  справедливих  вимог моралі,  громадського </a:t>
            </a:r>
            <a:br>
              <a:rPr lang="uk-UA" dirty="0" smtClean="0"/>
            </a:br>
            <a:r>
              <a:rPr lang="uk-UA" dirty="0" smtClean="0"/>
              <a:t>порядку і загального добробуту в демократичному суспільстві.</a:t>
            </a:r>
            <a:endParaRPr lang="ru-RU" dirty="0" smtClean="0"/>
          </a:p>
          <a:p>
            <a:pPr algn="just"/>
            <a:r>
              <a:rPr lang="uk-UA" dirty="0" smtClean="0"/>
              <a:t>3. Здійснення  цих  прав  і свобод ні в якому разі не повинно </a:t>
            </a:r>
            <a:br>
              <a:rPr lang="uk-UA" dirty="0" smtClean="0"/>
            </a:br>
            <a:r>
              <a:rPr lang="uk-UA" dirty="0" smtClean="0"/>
              <a:t>суперечити цілям і принципам Організації Об'єднаних Націй. </a:t>
            </a:r>
            <a:br>
              <a:rPr lang="uk-UA" dirty="0" smtClean="0"/>
            </a:br>
            <a:endParaRPr lang="ru-RU" dirty="0" smtClean="0"/>
          </a:p>
          <a:p>
            <a:pPr marL="0" indent="0" algn="ctr">
              <a:buNone/>
            </a:pPr>
            <a:r>
              <a:rPr lang="uk-UA" dirty="0" smtClean="0"/>
              <a:t>Стаття 30 </a:t>
            </a:r>
            <a:br>
              <a:rPr lang="uk-UA" dirty="0" smtClean="0"/>
            </a:br>
            <a:endParaRPr lang="ru-RU" dirty="0" smtClean="0"/>
          </a:p>
          <a:p>
            <a:pPr algn="just"/>
            <a:r>
              <a:rPr lang="uk-UA" dirty="0" smtClean="0"/>
              <a:t>Ніщо у цій Декларації не може  бути  витлумачено  як  надання </a:t>
            </a:r>
            <a:br>
              <a:rPr lang="uk-UA" dirty="0" smtClean="0"/>
            </a:br>
            <a:r>
              <a:rPr lang="uk-UA" dirty="0" smtClean="0"/>
              <a:t>будь-якій  державі,  групі осіб або окремим особам права займатися </a:t>
            </a:r>
            <a:br>
              <a:rPr lang="uk-UA" dirty="0" smtClean="0"/>
            </a:br>
            <a:r>
              <a:rPr lang="uk-UA" dirty="0" smtClean="0"/>
              <a:t>будь-якою діяльністю або вчиняти дії,  спрямовані на знищення прав </a:t>
            </a:r>
            <a:br>
              <a:rPr lang="uk-UA" dirty="0" smtClean="0"/>
            </a:br>
            <a:r>
              <a:rPr lang="uk-UA" dirty="0" smtClean="0"/>
              <a:t>і свобод, викладених у цій Декларації.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07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536104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Преамбула </a:t>
            </a:r>
            <a:endParaRPr lang="ru-RU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052736"/>
            <a:ext cx="7491412" cy="4714875"/>
          </a:xfrm>
        </p:spPr>
        <p:txBody>
          <a:bodyPr>
            <a:noAutofit/>
          </a:bodyPr>
          <a:lstStyle/>
          <a:p>
            <a:pPr algn="just"/>
            <a:r>
              <a:rPr lang="uk-UA" sz="1800" dirty="0"/>
              <a:t>Беручи до  уваги,  що  визнання  гідності,  яка властива всім </a:t>
            </a:r>
            <a:br>
              <a:rPr lang="uk-UA" sz="1800" dirty="0"/>
            </a:br>
            <a:r>
              <a:rPr lang="uk-UA" sz="1800" dirty="0"/>
              <a:t>членам людської сім'ї,  і рівних та невід'ємних їх прав </a:t>
            </a:r>
            <a:r>
              <a:rPr lang="uk-UA" sz="1800" dirty="0" smtClean="0"/>
              <a:t>є основою свободи</a:t>
            </a:r>
            <a:r>
              <a:rPr lang="uk-UA" sz="1800" dirty="0"/>
              <a:t>, справедливості та загального </a:t>
            </a:r>
            <a:r>
              <a:rPr lang="uk-UA" sz="1800" dirty="0" smtClean="0"/>
              <a:t>миру</a:t>
            </a:r>
            <a:r>
              <a:rPr lang="uk-UA" sz="1800" dirty="0"/>
              <a:t>;</a:t>
            </a:r>
            <a:endParaRPr lang="ru-RU" sz="1800" dirty="0"/>
          </a:p>
          <a:p>
            <a:pPr algn="just"/>
            <a:r>
              <a:rPr lang="uk-UA" sz="1800" dirty="0" smtClean="0"/>
              <a:t>беручи </a:t>
            </a:r>
            <a:r>
              <a:rPr lang="uk-UA" sz="1800" dirty="0"/>
              <a:t>до уваги,  що зневажання і нехтування  правами  людини </a:t>
            </a:r>
            <a:r>
              <a:rPr lang="uk-UA" sz="1800" dirty="0" smtClean="0"/>
              <a:t>призвели </a:t>
            </a:r>
            <a:r>
              <a:rPr lang="uk-UA" sz="1800" dirty="0"/>
              <a:t>до варварських актів,  які обурюють совість людства, і що </a:t>
            </a:r>
            <a:r>
              <a:rPr lang="uk-UA" sz="1800" dirty="0" smtClean="0"/>
              <a:t>створення </a:t>
            </a:r>
            <a:r>
              <a:rPr lang="uk-UA" sz="1800" dirty="0"/>
              <a:t>такого світу,  в якому люди будуть мати свободу слова  і </a:t>
            </a:r>
            <a:r>
              <a:rPr lang="uk-UA" sz="1800" dirty="0" smtClean="0"/>
              <a:t>переконань  </a:t>
            </a:r>
            <a:r>
              <a:rPr lang="uk-UA" sz="1800" dirty="0"/>
              <a:t>і  будуть  вільні  від страху і нужди,  проголошено як </a:t>
            </a:r>
            <a:r>
              <a:rPr lang="uk-UA" sz="1800" dirty="0" smtClean="0"/>
              <a:t>високе </a:t>
            </a:r>
            <a:r>
              <a:rPr lang="uk-UA" sz="1800" dirty="0"/>
              <a:t>прагнення людей; </a:t>
            </a:r>
            <a:endParaRPr lang="ru-RU" sz="1800" dirty="0"/>
          </a:p>
          <a:p>
            <a:pPr algn="just"/>
            <a:r>
              <a:rPr lang="uk-UA" sz="1800" dirty="0" smtClean="0"/>
              <a:t>беручи </a:t>
            </a:r>
            <a:r>
              <a:rPr lang="uk-UA" sz="1800" dirty="0"/>
              <a:t>до уваги,  що необхідно,  щоб права людини охоронялися </a:t>
            </a:r>
            <a:r>
              <a:rPr lang="uk-UA" sz="1800" dirty="0" smtClean="0"/>
              <a:t>силою </a:t>
            </a:r>
            <a:r>
              <a:rPr lang="uk-UA" sz="1800" dirty="0"/>
              <a:t>закону з метою забезпечення того, щоб людина не була змушена </a:t>
            </a:r>
            <a:r>
              <a:rPr lang="uk-UA" sz="1800" dirty="0" smtClean="0"/>
              <a:t>вдаватися  </a:t>
            </a:r>
            <a:r>
              <a:rPr lang="uk-UA" sz="1800" dirty="0"/>
              <a:t>як  до  останнього  засобу до повстання проти тиранії і </a:t>
            </a:r>
            <a:r>
              <a:rPr lang="uk-UA" sz="1800" dirty="0" smtClean="0"/>
              <a:t>гноблення</a:t>
            </a:r>
            <a:r>
              <a:rPr lang="uk-UA" sz="1800" dirty="0"/>
              <a:t>;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9803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60648"/>
            <a:ext cx="7067128" cy="5832648"/>
          </a:xfrm>
        </p:spPr>
        <p:txBody>
          <a:bodyPr>
            <a:noAutofit/>
          </a:bodyPr>
          <a:lstStyle/>
          <a:p>
            <a:pPr algn="just"/>
            <a:r>
              <a:rPr lang="uk-UA" sz="1400" dirty="0" smtClean="0"/>
              <a:t>беручи до  уваги,  що  необхідно  сприяти  розвиткові дружніх </a:t>
            </a:r>
            <a:br>
              <a:rPr lang="uk-UA" sz="1400" dirty="0" smtClean="0"/>
            </a:br>
            <a:r>
              <a:rPr lang="uk-UA" sz="1400" dirty="0" smtClean="0"/>
              <a:t>відносин між народами; </a:t>
            </a:r>
          </a:p>
          <a:p>
            <a:pPr algn="just"/>
            <a:r>
              <a:rPr lang="uk-UA" sz="1400" dirty="0" smtClean="0"/>
              <a:t>беручи до  уваги,  що  народи  Об'єднаних Націй підтвердили в </a:t>
            </a:r>
            <a:br>
              <a:rPr lang="uk-UA" sz="1400" dirty="0" smtClean="0"/>
            </a:br>
            <a:r>
              <a:rPr lang="uk-UA" sz="1400" dirty="0" smtClean="0"/>
              <a:t>Статуті </a:t>
            </a:r>
            <a:r>
              <a:rPr lang="uk-UA" sz="1400" dirty="0" smtClean="0"/>
              <a:t>свою </a:t>
            </a:r>
            <a:r>
              <a:rPr lang="uk-UA" sz="1400" dirty="0" smtClean="0"/>
              <a:t>віру в основні права людини, в гідність і </a:t>
            </a:r>
            <a:br>
              <a:rPr lang="uk-UA" sz="1400" dirty="0" smtClean="0"/>
            </a:br>
            <a:r>
              <a:rPr lang="uk-UA" sz="1400" dirty="0" smtClean="0"/>
              <a:t>цінність  людської  особи  і в рівноправність чоловіків і жінок та </a:t>
            </a:r>
            <a:br>
              <a:rPr lang="uk-UA" sz="1400" dirty="0" smtClean="0"/>
            </a:br>
            <a:r>
              <a:rPr lang="uk-UA" sz="1400" dirty="0" smtClean="0"/>
              <a:t>вирішили сприяти соціальному прогресові і  поліпшенню  умов  життя </a:t>
            </a:r>
            <a:br>
              <a:rPr lang="uk-UA" sz="1400" dirty="0" smtClean="0"/>
            </a:br>
            <a:r>
              <a:rPr lang="uk-UA" sz="1400" dirty="0" smtClean="0"/>
              <a:t>при більшій свободі; </a:t>
            </a:r>
          </a:p>
          <a:p>
            <a:pPr algn="just"/>
            <a:r>
              <a:rPr lang="uk-UA" sz="1400" dirty="0" smtClean="0"/>
              <a:t>беручи до уваги,  що держави-члени  зобов'язались  сприяти  у </a:t>
            </a:r>
            <a:br>
              <a:rPr lang="uk-UA" sz="1400" dirty="0" smtClean="0"/>
            </a:br>
            <a:r>
              <a:rPr lang="uk-UA" sz="1400" dirty="0" smtClean="0"/>
              <a:t>співробітництві з Організацією Об'єднаних Націй загальній повазі і </a:t>
            </a:r>
            <a:br>
              <a:rPr lang="uk-UA" sz="1400" dirty="0" smtClean="0"/>
            </a:br>
            <a:r>
              <a:rPr lang="uk-UA" sz="1400" dirty="0" smtClean="0"/>
              <a:t>додержанню прав людини і основних свобод;</a:t>
            </a:r>
          </a:p>
          <a:p>
            <a:pPr algn="just"/>
            <a:r>
              <a:rPr lang="uk-UA" sz="1400" dirty="0" smtClean="0"/>
              <a:t>беручи до  уваги,  що загальне розуміння характеру цих прав і </a:t>
            </a:r>
            <a:br>
              <a:rPr lang="uk-UA" sz="1400" dirty="0" smtClean="0"/>
            </a:br>
            <a:r>
              <a:rPr lang="uk-UA" sz="1400" dirty="0" smtClean="0"/>
              <a:t>свобод  має  величезне  значення  для  повного   виконання   цього </a:t>
            </a:r>
            <a:br>
              <a:rPr lang="uk-UA" sz="1400" dirty="0" smtClean="0"/>
            </a:br>
            <a:r>
              <a:rPr lang="uk-UA" sz="1400" dirty="0" smtClean="0"/>
              <a:t>зобов'язання;</a:t>
            </a:r>
            <a:endParaRPr lang="ru-RU" sz="1400" dirty="0" smtClean="0"/>
          </a:p>
          <a:p>
            <a:pPr algn="just"/>
            <a:r>
              <a:rPr lang="uk-UA" sz="1400" dirty="0" smtClean="0"/>
              <a:t>Генеральна Асамблея</a:t>
            </a:r>
            <a:r>
              <a:rPr lang="ru-RU" sz="1400" dirty="0"/>
              <a:t> </a:t>
            </a:r>
            <a:r>
              <a:rPr lang="uk-UA" sz="1400" dirty="0" smtClean="0"/>
              <a:t>проголошує цю Загальну декларацію прав людини як завдання, до виконання  якого  повинні прагнути всі народи і всі держави з тим, щоб кожна людина і кожний орган суспільства, завжди маючи на увазі цю Декларацію, прагнули шляхом освіти сприяти поважанню цих прав і свобод   і   забезпеченню,   шляхом   національних  і  міжнародних прогресивних   заходів,   загального   і  ефективного  визнання  і здійснення  їх  як  серед народів держав-членів Організації, так і серед народів територій, що перебувають під їх юрисдикцією.</a:t>
            </a:r>
            <a:endParaRPr lang="ru-RU" sz="1400" dirty="0" smtClean="0"/>
          </a:p>
          <a:p>
            <a:pPr algn="just"/>
            <a:endParaRPr lang="ru-RU" sz="500" dirty="0"/>
          </a:p>
        </p:txBody>
      </p:sp>
    </p:spTree>
    <p:extLst>
      <p:ext uri="{BB962C8B-B14F-4D97-AF65-F5344CB8AC3E}">
        <p14:creationId xmlns:p14="http://schemas.microsoft.com/office/powerpoint/2010/main" val="183264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60648"/>
            <a:ext cx="7283152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dirty="0" smtClean="0"/>
              <a:t>Стаття </a:t>
            </a:r>
            <a:r>
              <a:rPr lang="uk-UA" sz="1600" dirty="0"/>
              <a:t>1 </a:t>
            </a:r>
            <a:endParaRPr lang="ru-RU" sz="1600" dirty="0"/>
          </a:p>
          <a:p>
            <a:pPr algn="just"/>
            <a:r>
              <a:rPr lang="uk-UA" sz="1600" dirty="0" smtClean="0"/>
              <a:t>Всі </a:t>
            </a:r>
            <a:r>
              <a:rPr lang="uk-UA" sz="1600" dirty="0"/>
              <a:t>люди  народжуються вільними і рівними у своїй гідності та </a:t>
            </a:r>
            <a:br>
              <a:rPr lang="uk-UA" sz="1600" dirty="0"/>
            </a:br>
            <a:r>
              <a:rPr lang="uk-UA" sz="1600" dirty="0"/>
              <a:t>правах.  Вони  наділені  розумом  і  совістю  і  повинні  діяти  у </a:t>
            </a:r>
            <a:br>
              <a:rPr lang="uk-UA" sz="1600" dirty="0"/>
            </a:br>
            <a:r>
              <a:rPr lang="uk-UA" sz="1600" dirty="0"/>
              <a:t>відношенні один до одного в дусі братерства. </a:t>
            </a:r>
            <a:br>
              <a:rPr lang="uk-UA" sz="1600" dirty="0"/>
            </a:br>
            <a:endParaRPr lang="ru-RU" sz="1600" dirty="0"/>
          </a:p>
          <a:p>
            <a:pPr marL="0" indent="0" algn="ctr">
              <a:buNone/>
            </a:pPr>
            <a:r>
              <a:rPr lang="uk-UA" sz="1600" dirty="0" smtClean="0"/>
              <a:t>Стаття </a:t>
            </a:r>
            <a:r>
              <a:rPr lang="uk-UA" sz="1600" dirty="0"/>
              <a:t>2 </a:t>
            </a:r>
            <a:endParaRPr lang="ru-RU" sz="1600" dirty="0"/>
          </a:p>
          <a:p>
            <a:pPr algn="just"/>
            <a:r>
              <a:rPr lang="uk-UA" sz="1600" dirty="0" smtClean="0"/>
              <a:t>Кожна </a:t>
            </a:r>
            <a:r>
              <a:rPr lang="uk-UA" sz="1600" dirty="0"/>
              <a:t>людина   повинна   мати   всі   права  і  всі  свободи, </a:t>
            </a:r>
            <a:br>
              <a:rPr lang="uk-UA" sz="1600" dirty="0"/>
            </a:br>
            <a:r>
              <a:rPr lang="uk-UA" sz="1600" dirty="0"/>
              <a:t>проголошені цією Декларацією,  незалежно від раси,  кольору шкіри, </a:t>
            </a:r>
            <a:r>
              <a:rPr lang="uk-UA" sz="1600" dirty="0" smtClean="0"/>
              <a:t>статі</a:t>
            </a:r>
            <a:r>
              <a:rPr lang="uk-UA" sz="1600" dirty="0"/>
              <a:t>,   мови,   релігії,   політичних   або   інших   </a:t>
            </a:r>
            <a:r>
              <a:rPr lang="uk-UA" sz="1600" dirty="0" smtClean="0"/>
              <a:t>переконань національного </a:t>
            </a:r>
            <a:r>
              <a:rPr lang="uk-UA" sz="1600" dirty="0"/>
              <a:t>чи соціального походження,  майнового, станового </a:t>
            </a:r>
            <a:r>
              <a:rPr lang="uk-UA" sz="1600" dirty="0" smtClean="0"/>
              <a:t>або</a:t>
            </a:r>
            <a:r>
              <a:rPr lang="uk-UA" sz="1600" dirty="0"/>
              <a:t> </a:t>
            </a:r>
            <a:r>
              <a:rPr lang="uk-UA" sz="1600" dirty="0" smtClean="0"/>
              <a:t>іншого  </a:t>
            </a:r>
            <a:r>
              <a:rPr lang="uk-UA" sz="1600" dirty="0"/>
              <a:t>становища.  Крім  того,  не  повинно  проводитися  ніякого </a:t>
            </a:r>
            <a:r>
              <a:rPr lang="uk-UA" sz="1600" dirty="0" smtClean="0"/>
              <a:t>розрізнення  </a:t>
            </a:r>
            <a:r>
              <a:rPr lang="uk-UA" sz="1600" dirty="0"/>
              <a:t>на  основі  політичного,  правового  або міжнародного </a:t>
            </a:r>
            <a:r>
              <a:rPr lang="uk-UA" sz="1600" dirty="0" smtClean="0"/>
              <a:t>статусу  </a:t>
            </a:r>
            <a:r>
              <a:rPr lang="uk-UA" sz="1600" dirty="0"/>
              <a:t>країни  або території, до якої людина належить, незалежно </a:t>
            </a:r>
            <a:br>
              <a:rPr lang="uk-UA" sz="1600" dirty="0"/>
            </a:br>
            <a:r>
              <a:rPr lang="uk-UA" sz="1600" dirty="0"/>
              <a:t>від    того,   чи   є   ця   територія   незалежною,   підопічною, </a:t>
            </a:r>
            <a:br>
              <a:rPr lang="uk-UA" sz="1600" dirty="0"/>
            </a:br>
            <a:r>
              <a:rPr lang="uk-UA" sz="1600" dirty="0" err="1"/>
              <a:t>несамоврядованою</a:t>
            </a:r>
            <a:r>
              <a:rPr lang="uk-UA" sz="1600" dirty="0"/>
              <a:t>   або   як-небудь   інакше   обмеженою  </a:t>
            </a:r>
            <a:r>
              <a:rPr lang="uk-UA" sz="1600" dirty="0" smtClean="0"/>
              <a:t>у своєму суверенітеті.	 </a:t>
            </a:r>
            <a:r>
              <a:rPr lang="uk-UA" sz="1600" dirty="0"/>
              <a:t/>
            </a:r>
            <a:br>
              <a:rPr lang="uk-UA" sz="1600" dirty="0"/>
            </a:br>
            <a:endParaRPr lang="ru-RU" sz="1600" dirty="0"/>
          </a:p>
          <a:p>
            <a:pPr marL="0" indent="0" algn="ctr">
              <a:buNone/>
            </a:pPr>
            <a:r>
              <a:rPr lang="uk-UA" sz="1600" dirty="0" smtClean="0"/>
              <a:t>Стаття </a:t>
            </a:r>
            <a:r>
              <a:rPr lang="uk-UA" sz="1600" dirty="0"/>
              <a:t>3 </a:t>
            </a:r>
            <a:endParaRPr lang="ru-RU" sz="1600" dirty="0"/>
          </a:p>
          <a:p>
            <a:pPr algn="just"/>
            <a:r>
              <a:rPr lang="uk-UA" sz="1600" dirty="0"/>
              <a:t>     Кожна людина має право на життя,  на свободу  і  на  </a:t>
            </a:r>
            <a:r>
              <a:rPr lang="uk-UA" sz="1600" dirty="0" smtClean="0"/>
              <a:t>особисту недоторканність</a:t>
            </a:r>
            <a:r>
              <a:rPr lang="uk-UA" sz="1600" dirty="0"/>
              <a:t>. </a:t>
            </a:r>
            <a:br>
              <a:rPr lang="uk-UA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9263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7283152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dirty="0" smtClean="0"/>
              <a:t>Стаття 4 </a:t>
            </a:r>
            <a:endParaRPr lang="ru-RU" sz="1600" dirty="0" smtClean="0"/>
          </a:p>
          <a:p>
            <a:pPr algn="just"/>
            <a:r>
              <a:rPr lang="uk-UA" sz="1600" dirty="0" smtClean="0"/>
              <a:t>Ніхто не  повинен  бути  в рабстві або у підневільному стані; </a:t>
            </a:r>
            <a:br>
              <a:rPr lang="uk-UA" sz="1600" dirty="0" smtClean="0"/>
            </a:br>
            <a:r>
              <a:rPr lang="uk-UA" sz="1600" dirty="0" smtClean="0"/>
              <a:t>рабство і работоргівля забороняються в усіх їх видах. </a:t>
            </a:r>
            <a:br>
              <a:rPr lang="uk-UA" sz="1600" dirty="0" smtClean="0"/>
            </a:br>
            <a:endParaRPr lang="ru-RU" sz="1600" dirty="0" smtClean="0"/>
          </a:p>
          <a:p>
            <a:pPr marL="0" indent="0" algn="ctr">
              <a:buNone/>
            </a:pPr>
            <a:r>
              <a:rPr lang="uk-UA" sz="1600" dirty="0" smtClean="0"/>
              <a:t>Стаття 5 </a:t>
            </a:r>
            <a:endParaRPr lang="ru-RU" sz="1600" dirty="0" smtClean="0"/>
          </a:p>
          <a:p>
            <a:pPr algn="just"/>
            <a:r>
              <a:rPr lang="uk-UA" sz="1600" dirty="0" smtClean="0"/>
              <a:t>Ніхто не   повинен   зазнавати   тортур,   або    жорстокого, </a:t>
            </a:r>
            <a:br>
              <a:rPr lang="uk-UA" sz="1600" dirty="0" smtClean="0"/>
            </a:br>
            <a:r>
              <a:rPr lang="uk-UA" sz="1600" dirty="0" smtClean="0"/>
              <a:t>нелюдського,  або  такого,  що принижує його гідність,  поводження і покарання.	 </a:t>
            </a:r>
            <a:br>
              <a:rPr lang="uk-UA" sz="1600" dirty="0" smtClean="0"/>
            </a:br>
            <a:endParaRPr lang="ru-RU" sz="1600" dirty="0" smtClean="0"/>
          </a:p>
          <a:p>
            <a:pPr marL="0" indent="0" algn="ctr">
              <a:buNone/>
            </a:pPr>
            <a:r>
              <a:rPr lang="uk-UA" sz="1600" dirty="0" smtClean="0"/>
              <a:t>Стаття 6 </a:t>
            </a:r>
            <a:endParaRPr lang="ru-RU" sz="1600" dirty="0" smtClean="0"/>
          </a:p>
          <a:p>
            <a:pPr algn="just"/>
            <a:r>
              <a:rPr lang="uk-UA" sz="1600" dirty="0" smtClean="0"/>
              <a:t>Кожна людина,  де б вона не перебувала, має право на визнання </a:t>
            </a:r>
            <a:br>
              <a:rPr lang="uk-UA" sz="1600" dirty="0" smtClean="0"/>
            </a:br>
            <a:r>
              <a:rPr lang="uk-UA" sz="1600" dirty="0" smtClean="0"/>
              <a:t>її правосуб'єктності. 	</a:t>
            </a:r>
            <a:br>
              <a:rPr lang="uk-UA" sz="1600" dirty="0" smtClean="0"/>
            </a:br>
            <a:endParaRPr lang="ru-RU" sz="1600" dirty="0" smtClean="0"/>
          </a:p>
          <a:p>
            <a:pPr marL="0" indent="0" algn="ctr">
              <a:buNone/>
            </a:pPr>
            <a:r>
              <a:rPr lang="uk-UA" sz="1600" dirty="0" smtClean="0"/>
              <a:t>Стаття 7 </a:t>
            </a:r>
            <a:endParaRPr lang="ru-RU" sz="1600" dirty="0" smtClean="0"/>
          </a:p>
          <a:p>
            <a:pPr algn="just"/>
            <a:r>
              <a:rPr lang="uk-UA" sz="1600" dirty="0" smtClean="0"/>
              <a:t>Всі люди  рівні  перед  законом і мають право,  без будь-якої  різниці,  на рівний їх захист законом.  Усі люди  мають  право  на  рівний  захист від якої б то не було дискримінації,  що порушує цю  Декларацію,  і від якого  б  то  не  було  підбурювання  до  такої дискримінації.	 </a:t>
            </a:r>
            <a:br>
              <a:rPr lang="uk-UA" sz="1600" dirty="0" smtClean="0"/>
            </a:br>
            <a:r>
              <a:rPr lang="uk-UA" sz="1600" dirty="0" smtClean="0"/>
              <a:t>                            </a:t>
            </a:r>
            <a:endParaRPr lang="ru-RU" sz="600" dirty="0"/>
          </a:p>
        </p:txBody>
      </p:sp>
    </p:spTree>
    <p:extLst>
      <p:ext uri="{BB962C8B-B14F-4D97-AF65-F5344CB8AC3E}">
        <p14:creationId xmlns:p14="http://schemas.microsoft.com/office/powerpoint/2010/main" val="419345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16632"/>
            <a:ext cx="7211144" cy="60095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400" dirty="0" smtClean="0"/>
              <a:t>Стаття 8 </a:t>
            </a:r>
            <a:endParaRPr lang="uk-UA" sz="1400" dirty="0"/>
          </a:p>
          <a:p>
            <a:pPr algn="just"/>
            <a:r>
              <a:rPr lang="uk-UA" sz="1400" dirty="0" smtClean="0"/>
              <a:t>Кожна людина  має  право  на  ефективне  поновлення  у правах </a:t>
            </a:r>
            <a:br>
              <a:rPr lang="uk-UA" sz="1400" dirty="0" smtClean="0"/>
            </a:br>
            <a:r>
              <a:rPr lang="uk-UA" sz="1400" dirty="0" smtClean="0"/>
              <a:t>компетентними національними судами в разі  порушення  її  основних </a:t>
            </a:r>
            <a:br>
              <a:rPr lang="uk-UA" sz="1400" dirty="0" smtClean="0"/>
            </a:br>
            <a:r>
              <a:rPr lang="uk-UA" sz="1400" dirty="0" smtClean="0"/>
              <a:t>прав, наданих їй конституцією або законом. </a:t>
            </a:r>
            <a:br>
              <a:rPr lang="uk-UA" sz="1400" dirty="0" smtClean="0"/>
            </a:br>
            <a:endParaRPr lang="uk-UA" sz="1400" dirty="0" smtClean="0"/>
          </a:p>
          <a:p>
            <a:pPr marL="0" indent="0" algn="ctr">
              <a:buNone/>
            </a:pPr>
            <a:r>
              <a:rPr lang="uk-UA" sz="1400" dirty="0" smtClean="0"/>
              <a:t>Стаття 9 </a:t>
            </a:r>
            <a:endParaRPr lang="uk-UA" sz="1400" dirty="0"/>
          </a:p>
          <a:p>
            <a:pPr algn="just"/>
            <a:r>
              <a:rPr lang="uk-UA" sz="1400" dirty="0" smtClean="0"/>
              <a:t>Ніхто не може зазнавати безпідставного арешту, затримання або </a:t>
            </a:r>
            <a:br>
              <a:rPr lang="uk-UA" sz="1400" dirty="0" smtClean="0"/>
            </a:br>
            <a:r>
              <a:rPr lang="uk-UA" sz="1400" dirty="0" smtClean="0"/>
              <a:t>вигнання. </a:t>
            </a:r>
            <a:br>
              <a:rPr lang="uk-UA" sz="1400" dirty="0" smtClean="0"/>
            </a:br>
            <a:endParaRPr lang="uk-UA" sz="1400" dirty="0"/>
          </a:p>
          <a:p>
            <a:pPr marL="0" indent="0" algn="ctr">
              <a:buNone/>
            </a:pPr>
            <a:r>
              <a:rPr lang="uk-UA" sz="1400" dirty="0" smtClean="0"/>
              <a:t>Стаття 10 </a:t>
            </a:r>
          </a:p>
          <a:p>
            <a:pPr algn="just"/>
            <a:r>
              <a:rPr lang="uk-UA" sz="1400" dirty="0" smtClean="0"/>
              <a:t>Кожна людина,  для визначення її  прав  і  обов'язків  і  для </a:t>
            </a:r>
            <a:br>
              <a:rPr lang="uk-UA" sz="1400" dirty="0" smtClean="0"/>
            </a:br>
            <a:r>
              <a:rPr lang="uk-UA" sz="1400" dirty="0" smtClean="0"/>
              <a:t>встановлення   обґрунтованості   пред'явленого   їй  кримінального </a:t>
            </a:r>
            <a:br>
              <a:rPr lang="uk-UA" sz="1400" dirty="0" smtClean="0"/>
            </a:br>
            <a:r>
              <a:rPr lang="uk-UA" sz="1400" dirty="0" smtClean="0"/>
              <a:t>обвинувачення, має право, на основі повної рівності, на те, щоб її </a:t>
            </a:r>
            <a:br>
              <a:rPr lang="uk-UA" sz="1400" dirty="0" smtClean="0"/>
            </a:br>
            <a:r>
              <a:rPr lang="uk-UA" sz="1400" dirty="0" smtClean="0"/>
              <a:t>справа  була  розглянута  прилюдно  і  з  додержанням  усіх  вимог </a:t>
            </a:r>
            <a:br>
              <a:rPr lang="uk-UA" sz="1400" dirty="0" smtClean="0"/>
            </a:br>
            <a:r>
              <a:rPr lang="uk-UA" sz="1400" dirty="0" smtClean="0"/>
              <a:t>справедливості незалежним і безстороннім судом. </a:t>
            </a:r>
            <a:br>
              <a:rPr lang="uk-UA" sz="1400" dirty="0" smtClean="0"/>
            </a:br>
            <a:endParaRPr lang="ru-RU" sz="1400" dirty="0" smtClean="0"/>
          </a:p>
          <a:p>
            <a:pPr marL="0" indent="0" algn="ctr">
              <a:buNone/>
            </a:pPr>
            <a:r>
              <a:rPr lang="uk-UA" sz="1400" dirty="0" smtClean="0"/>
              <a:t>Стаття 11 </a:t>
            </a:r>
            <a:endParaRPr lang="uk-UA" sz="1400" dirty="0"/>
          </a:p>
          <a:p>
            <a:pPr algn="just"/>
            <a:r>
              <a:rPr lang="uk-UA" sz="1400" dirty="0" smtClean="0"/>
              <a:t>1.Кожна людина,  обвинувачена у вчиненні злочину,  має право </a:t>
            </a:r>
            <a:br>
              <a:rPr lang="uk-UA" sz="1400" dirty="0" smtClean="0"/>
            </a:br>
            <a:r>
              <a:rPr lang="uk-UA" sz="1400" dirty="0" smtClean="0"/>
              <a:t>вважатися  невинною  доти,  поки її винність не буде встановлена в </a:t>
            </a:r>
            <a:br>
              <a:rPr lang="uk-UA" sz="1400" dirty="0" smtClean="0"/>
            </a:br>
            <a:r>
              <a:rPr lang="uk-UA" sz="1400" dirty="0" smtClean="0"/>
              <a:t>законному порядку шляхом прилюдного судового розгляду,  при  якому </a:t>
            </a:r>
            <a:br>
              <a:rPr lang="uk-UA" sz="1400" dirty="0" smtClean="0"/>
            </a:br>
            <a:r>
              <a:rPr lang="uk-UA" sz="1400" dirty="0" smtClean="0"/>
              <a:t>їй забезпечують усі можливості для захисту.</a:t>
            </a:r>
          </a:p>
          <a:p>
            <a:pPr algn="just"/>
            <a:r>
              <a:rPr lang="uk-UA" sz="1400" dirty="0" smtClean="0"/>
              <a:t>2.</a:t>
            </a:r>
            <a:r>
              <a:rPr lang="uk-UA" sz="1400" dirty="0"/>
              <a:t> . Ніхто не  може  бути  засуджений  за  злочин  на  підставі </a:t>
            </a:r>
            <a:br>
              <a:rPr lang="uk-UA" sz="1400" dirty="0"/>
            </a:br>
            <a:r>
              <a:rPr lang="uk-UA" sz="1400" dirty="0"/>
              <a:t>вчинення  будь-якого  діяння або за бездіяльність,  які під час їх </a:t>
            </a:r>
            <a:br>
              <a:rPr lang="uk-UA" sz="1400" dirty="0"/>
            </a:br>
            <a:r>
              <a:rPr lang="uk-UA" sz="1400" dirty="0"/>
              <a:t>вчинення не становили злочину за  національними  законами  або  за </a:t>
            </a:r>
            <a:br>
              <a:rPr lang="uk-UA" sz="1400" dirty="0"/>
            </a:br>
            <a:r>
              <a:rPr lang="uk-UA" sz="1400" dirty="0"/>
              <a:t>міжнародним правом.  Не може також накладатись покарання тяжче від </a:t>
            </a:r>
            <a:br>
              <a:rPr lang="uk-UA" sz="1400" dirty="0"/>
            </a:br>
            <a:r>
              <a:rPr lang="uk-UA" sz="1400" dirty="0"/>
              <a:t>того, яке могло бути застосоване на час вчинення злочину. </a:t>
            </a:r>
            <a:br>
              <a:rPr lang="uk-UA" sz="1400" dirty="0"/>
            </a:br>
            <a:endParaRPr lang="ru-RU" sz="1400" dirty="0"/>
          </a:p>
          <a:p>
            <a:pPr algn="just"/>
            <a:endParaRPr lang="ru-RU" sz="1400" dirty="0" smtClean="0"/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271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064493"/>
            <a:ext cx="7211144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dirty="0" smtClean="0"/>
              <a:t>Стаття 12 </a:t>
            </a:r>
            <a:endParaRPr lang="ru-RU" sz="1800" dirty="0" smtClean="0"/>
          </a:p>
          <a:p>
            <a:pPr algn="just"/>
            <a:r>
              <a:rPr lang="uk-UA" sz="1800" dirty="0" smtClean="0"/>
              <a:t>Ніхто не  може  зазнавати  безпідставного  втручання  у  його особисте    і   сімейне   життя,   безпідставного   посягання   на недоторканність його житла,  тайну його кореспонденції або на його честь  і  репутацію.  Кожна  людина має право на захист закону від такого втручання або таких посягань.</a:t>
            </a:r>
            <a:r>
              <a:rPr lang="en-US" sz="1800" dirty="0" smtClean="0"/>
              <a:t>	</a:t>
            </a:r>
            <a:r>
              <a:rPr lang="uk-UA" sz="1800" dirty="0" smtClean="0"/>
              <a:t> </a:t>
            </a:r>
            <a:br>
              <a:rPr lang="uk-UA" sz="1800" dirty="0" smtClean="0"/>
            </a:br>
            <a:endParaRPr lang="ru-RU" sz="1800" dirty="0" smtClean="0"/>
          </a:p>
          <a:p>
            <a:pPr marL="0" indent="0" algn="ctr">
              <a:buNone/>
            </a:pPr>
            <a:r>
              <a:rPr lang="uk-UA" sz="1800" dirty="0" smtClean="0"/>
              <a:t>Стаття 13 </a:t>
            </a:r>
            <a:endParaRPr lang="ru-RU" sz="1800" dirty="0" smtClean="0"/>
          </a:p>
          <a:p>
            <a:pPr algn="just"/>
            <a:r>
              <a:rPr lang="uk-UA" sz="1800" dirty="0" smtClean="0"/>
              <a:t>1. Кожна людина має право вільно пересуватися і обирати  собі місце проживання у межах кожної держави.</a:t>
            </a:r>
            <a:endParaRPr lang="ru-RU" sz="1800" dirty="0" smtClean="0"/>
          </a:p>
          <a:p>
            <a:pPr algn="just"/>
            <a:r>
              <a:rPr lang="uk-UA" sz="1800" dirty="0" smtClean="0"/>
              <a:t>2. Кожна людина має право покинути будь-яку країну, включаючи й свою власну, і повертатися у свою країну.	 </a:t>
            </a:r>
            <a:br>
              <a:rPr lang="uk-UA" sz="1800" dirty="0" smtClean="0"/>
            </a:br>
            <a:r>
              <a:rPr lang="uk-UA" sz="1800" dirty="0" smtClean="0"/>
              <a:t>                        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4265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548680"/>
            <a:ext cx="7211144" cy="5937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400" dirty="0" smtClean="0"/>
              <a:t>Стаття 14</a:t>
            </a:r>
          </a:p>
          <a:p>
            <a:pPr algn="just"/>
            <a:r>
              <a:rPr lang="uk-UA" sz="1400" dirty="0" smtClean="0"/>
              <a:t>Кожна людина  має  право  шукати притулку від переслідувань в </a:t>
            </a:r>
            <a:br>
              <a:rPr lang="uk-UA" sz="1400" dirty="0" smtClean="0"/>
            </a:br>
            <a:r>
              <a:rPr lang="uk-UA" sz="1400" dirty="0" smtClean="0"/>
              <a:t>інших країнах і користуватися цим притулком.</a:t>
            </a:r>
            <a:endParaRPr lang="ru-RU" sz="1400" dirty="0" smtClean="0"/>
          </a:p>
          <a:p>
            <a:pPr algn="just"/>
            <a:r>
              <a:rPr lang="uk-UA" sz="1400" dirty="0" smtClean="0"/>
              <a:t>Це право не може бути використане в разі переслідування,  яке </a:t>
            </a:r>
            <a:br>
              <a:rPr lang="uk-UA" sz="1400" dirty="0" smtClean="0"/>
            </a:br>
            <a:r>
              <a:rPr lang="uk-UA" sz="1400" dirty="0" smtClean="0"/>
              <a:t>в дійсності ґрунтується на  вчиненні  неполітичного  злочину,  або </a:t>
            </a:r>
            <a:br>
              <a:rPr lang="uk-UA" sz="1400" dirty="0" smtClean="0"/>
            </a:br>
            <a:r>
              <a:rPr lang="uk-UA" sz="1400" dirty="0" smtClean="0"/>
              <a:t>діяння,  що  суперечить  цілям  і принципам Організації Об'єднаних </a:t>
            </a:r>
            <a:br>
              <a:rPr lang="uk-UA" sz="1400" dirty="0" smtClean="0"/>
            </a:br>
            <a:r>
              <a:rPr lang="uk-UA" sz="1400" dirty="0" smtClean="0"/>
              <a:t>Націй. </a:t>
            </a:r>
            <a:br>
              <a:rPr lang="uk-UA" sz="1400" dirty="0" smtClean="0"/>
            </a:br>
            <a:endParaRPr lang="ru-RU" sz="1400" dirty="0" smtClean="0"/>
          </a:p>
          <a:p>
            <a:pPr marL="0" indent="0" algn="ctr">
              <a:buNone/>
            </a:pPr>
            <a:r>
              <a:rPr lang="uk-UA" sz="1400" dirty="0" smtClean="0"/>
              <a:t>Стаття 15   </a:t>
            </a:r>
          </a:p>
          <a:p>
            <a:pPr algn="just"/>
            <a:r>
              <a:rPr lang="uk-UA" sz="1400" dirty="0" smtClean="0"/>
              <a:t>1. Кожна людина має право на громадянство.</a:t>
            </a:r>
            <a:endParaRPr lang="ru-RU" sz="1400" dirty="0" smtClean="0"/>
          </a:p>
          <a:p>
            <a:pPr algn="just"/>
            <a:r>
              <a:rPr lang="uk-UA" sz="1400" dirty="0" smtClean="0"/>
              <a:t>2. Ніхто  не  може бути безпідставно позбавлений громадянства </a:t>
            </a:r>
            <a:br>
              <a:rPr lang="uk-UA" sz="1400" dirty="0" smtClean="0"/>
            </a:br>
            <a:r>
              <a:rPr lang="uk-UA" sz="1400" dirty="0" smtClean="0"/>
              <a:t>або права змінити своє громадянство.	 </a:t>
            </a:r>
            <a:br>
              <a:rPr lang="uk-UA" sz="1400" dirty="0" smtClean="0"/>
            </a:br>
            <a:endParaRPr lang="ru-RU" sz="1400" dirty="0"/>
          </a:p>
          <a:p>
            <a:pPr algn="just"/>
            <a:endParaRPr lang="ru-RU" sz="1400" dirty="0" smtClean="0"/>
          </a:p>
          <a:p>
            <a:pPr marL="0" indent="0" algn="ctr">
              <a:buNone/>
            </a:pPr>
            <a:r>
              <a:rPr lang="uk-UA" sz="1400" dirty="0" smtClean="0"/>
              <a:t>Стаття 16 </a:t>
            </a:r>
          </a:p>
          <a:p>
            <a:pPr algn="just"/>
            <a:r>
              <a:rPr lang="uk-UA" sz="1400" dirty="0" smtClean="0"/>
              <a:t>1. Чоловіки і жінки,  які досягли повноліття, мають право без </a:t>
            </a:r>
            <a:br>
              <a:rPr lang="uk-UA" sz="1400" dirty="0" smtClean="0"/>
            </a:br>
            <a:r>
              <a:rPr lang="uk-UA" sz="1400" dirty="0" smtClean="0"/>
              <a:t>будь-яких  обмежень  за  ознакою раси,  національності або релігії </a:t>
            </a:r>
            <a:br>
              <a:rPr lang="uk-UA" sz="1400" dirty="0" smtClean="0"/>
            </a:br>
            <a:r>
              <a:rPr lang="uk-UA" sz="1400" dirty="0" smtClean="0"/>
              <a:t>одружуватися і засновувати  сім'ю.  Вони  користуються  однаковими </a:t>
            </a:r>
            <a:br>
              <a:rPr lang="uk-UA" sz="1400" dirty="0" smtClean="0"/>
            </a:br>
            <a:r>
              <a:rPr lang="uk-UA" sz="1400" dirty="0" smtClean="0"/>
              <a:t>правами щодо одруження під час шлюбу та під час його розірвання.</a:t>
            </a:r>
            <a:endParaRPr lang="ru-RU" sz="1400" dirty="0" smtClean="0"/>
          </a:p>
          <a:p>
            <a:pPr algn="just"/>
            <a:r>
              <a:rPr lang="uk-UA" sz="1400" dirty="0" smtClean="0"/>
              <a:t>2. Шлюб може укладатися тільки при  вільній  і  повній  згоді </a:t>
            </a:r>
            <a:br>
              <a:rPr lang="uk-UA" sz="1400" dirty="0" smtClean="0"/>
            </a:br>
            <a:r>
              <a:rPr lang="uk-UA" sz="1400" dirty="0" smtClean="0"/>
              <a:t>сторін, що одружуються.</a:t>
            </a:r>
            <a:endParaRPr lang="ru-RU" sz="1400" dirty="0" smtClean="0"/>
          </a:p>
          <a:p>
            <a:pPr algn="just"/>
            <a:r>
              <a:rPr lang="uk-UA" sz="1400" dirty="0" smtClean="0"/>
              <a:t>3. Сім'я є природним і основним осередком суспільства  і  має </a:t>
            </a:r>
            <a:br>
              <a:rPr lang="uk-UA" sz="1400" dirty="0" smtClean="0"/>
            </a:br>
            <a:r>
              <a:rPr lang="uk-UA" sz="1400" dirty="0" smtClean="0"/>
              <a:t>право на захист з боку суспільства та держави.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50194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021121"/>
            <a:ext cx="7211144" cy="5865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400" dirty="0" smtClean="0"/>
              <a:t>Стаття 17 </a:t>
            </a:r>
            <a:endParaRPr lang="ru-RU" sz="1400" dirty="0" smtClean="0"/>
          </a:p>
          <a:p>
            <a:r>
              <a:rPr lang="uk-UA" sz="1400" dirty="0" smtClean="0"/>
              <a:t>1. Кожна людина має право володіти майном як одноособово, так </a:t>
            </a:r>
            <a:br>
              <a:rPr lang="uk-UA" sz="1400" dirty="0" smtClean="0"/>
            </a:br>
            <a:r>
              <a:rPr lang="uk-UA" sz="1400" dirty="0" smtClean="0"/>
              <a:t>і разом з іншими.</a:t>
            </a:r>
            <a:endParaRPr lang="ru-RU" sz="1400" dirty="0" smtClean="0"/>
          </a:p>
          <a:p>
            <a:pPr algn="just"/>
            <a:r>
              <a:rPr lang="uk-UA" sz="1400" dirty="0" smtClean="0"/>
              <a:t>2. Ніхто не може бути безпідставно позбавлений свого майна. </a:t>
            </a:r>
            <a:br>
              <a:rPr lang="uk-UA" sz="1400" dirty="0" smtClean="0"/>
            </a:br>
            <a:endParaRPr lang="ru-RU" sz="1400" dirty="0"/>
          </a:p>
          <a:p>
            <a:pPr marL="0" indent="0" algn="ctr">
              <a:buNone/>
            </a:pPr>
            <a:r>
              <a:rPr lang="uk-UA" sz="1400" dirty="0" smtClean="0"/>
              <a:t>Стаття 18 </a:t>
            </a:r>
            <a:endParaRPr lang="ru-RU" sz="1400" dirty="0" smtClean="0"/>
          </a:p>
          <a:p>
            <a:pPr algn="just"/>
            <a:r>
              <a:rPr lang="uk-UA" sz="1400" dirty="0" smtClean="0"/>
              <a:t>Кожна людина  має право на свободу думки,  совісті і релігії; це право включає свободу змінювати свою релігію або переконання  і свободу  сповідувати  свою релігію або переконання як одноособово, так і разом з іншими,  прилюдним або приватним порядком в  ученні, богослужінні і виконанні релігійних та ритуальних обрядів. </a:t>
            </a:r>
            <a:br>
              <a:rPr lang="uk-UA" sz="1400" dirty="0" smtClean="0"/>
            </a:br>
            <a:endParaRPr lang="ru-RU" sz="1400" dirty="0" smtClean="0"/>
          </a:p>
          <a:p>
            <a:pPr marL="0" indent="0" algn="ctr">
              <a:buNone/>
            </a:pPr>
            <a:r>
              <a:rPr lang="uk-UA" sz="1400" dirty="0" smtClean="0"/>
              <a:t>Стаття 19 </a:t>
            </a:r>
            <a:br>
              <a:rPr lang="uk-UA" sz="1400" dirty="0" smtClean="0"/>
            </a:br>
            <a:endParaRPr lang="ru-RU" sz="1400" dirty="0" smtClean="0"/>
          </a:p>
          <a:p>
            <a:pPr algn="just"/>
            <a:r>
              <a:rPr lang="uk-UA" sz="1400" dirty="0" smtClean="0"/>
              <a:t>Кожна людина  має  право на свободу переконань і на вільне їх </a:t>
            </a:r>
            <a:br>
              <a:rPr lang="uk-UA" sz="1400" dirty="0" smtClean="0"/>
            </a:br>
            <a:r>
              <a:rPr lang="uk-UA" sz="1400" dirty="0" smtClean="0"/>
              <a:t>виявлення;  це право включає свободу  безперешкодно  дотримуватися </a:t>
            </a:r>
            <a:br>
              <a:rPr lang="uk-UA" sz="1400" dirty="0" smtClean="0"/>
            </a:br>
            <a:r>
              <a:rPr lang="uk-UA" sz="1400" dirty="0" smtClean="0"/>
              <a:t>своїх  переконань  та  свободу  шукати,  одержувати  і  поширювати </a:t>
            </a:r>
            <a:br>
              <a:rPr lang="uk-UA" sz="1400" dirty="0" smtClean="0"/>
            </a:br>
            <a:r>
              <a:rPr lang="uk-UA" sz="1400" dirty="0" smtClean="0"/>
              <a:t>інформацію та ідеї будь-якими засобами і незалежно  від  державних </a:t>
            </a:r>
            <a:br>
              <a:rPr lang="uk-UA" sz="1400" dirty="0" smtClean="0"/>
            </a:br>
            <a:r>
              <a:rPr lang="uk-UA" sz="1400" dirty="0" smtClean="0"/>
              <a:t>кордонів. </a:t>
            </a:r>
            <a:br>
              <a:rPr lang="uk-UA" sz="1400" dirty="0" smtClean="0"/>
            </a:br>
            <a:endParaRPr lang="ru-RU" sz="1400" dirty="0" smtClean="0"/>
          </a:p>
          <a:p>
            <a:pPr marL="0" indent="0">
              <a:buNone/>
            </a:pPr>
            <a:r>
              <a:rPr lang="uk-UA" sz="1400" dirty="0" smtClean="0"/>
              <a:t>                        </a:t>
            </a:r>
            <a:endParaRPr lang="ru-RU" sz="500" dirty="0"/>
          </a:p>
        </p:txBody>
      </p:sp>
    </p:spTree>
    <p:extLst>
      <p:ext uri="{BB962C8B-B14F-4D97-AF65-F5344CB8AC3E}">
        <p14:creationId xmlns:p14="http://schemas.microsoft.com/office/powerpoint/2010/main" val="4126576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112</TotalTime>
  <Words>215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Загальна декларація прав людини </vt:lpstr>
      <vt:lpstr>Преамбула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декларація прав людини</dc:title>
  <dc:creator>Георгий</dc:creator>
  <cp:lastModifiedBy>Charlie</cp:lastModifiedBy>
  <cp:revision>11</cp:revision>
  <dcterms:created xsi:type="dcterms:W3CDTF">2013-02-20T14:00:54Z</dcterms:created>
  <dcterms:modified xsi:type="dcterms:W3CDTF">2014-04-07T17:00:36Z</dcterms:modified>
</cp:coreProperties>
</file>