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72" r:id="rId2"/>
    <p:sldId id="273" r:id="rId3"/>
    <p:sldId id="274" r:id="rId4"/>
    <p:sldId id="278" r:id="rId5"/>
    <p:sldId id="279" r:id="rId6"/>
    <p:sldId id="280" r:id="rId7"/>
    <p:sldId id="282" r:id="rId8"/>
    <p:sldId id="283" r:id="rId9"/>
    <p:sldId id="284" r:id="rId10"/>
    <p:sldId id="285" r:id="rId11"/>
    <p:sldId id="286" r:id="rId12"/>
    <p:sldId id="256" r:id="rId13"/>
    <p:sldId id="257" r:id="rId14"/>
    <p:sldId id="263" r:id="rId15"/>
    <p:sldId id="262" r:id="rId16"/>
    <p:sldId id="259" r:id="rId17"/>
    <p:sldId id="264" r:id="rId18"/>
    <p:sldId id="287" r:id="rId19"/>
    <p:sldId id="265" r:id="rId20"/>
    <p:sldId id="269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FD1D6-5AA2-44BD-82F3-CEE2BA9D2375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90CE6-2667-4EB5-8966-F767E716CE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092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669" y="4293096"/>
            <a:ext cx="6840760" cy="2232248"/>
          </a:xfrm>
        </p:spPr>
        <p:txBody>
          <a:bodyPr/>
          <a:lstStyle/>
          <a:p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Проективні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тести:</a:t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група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тестів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стимульний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бути однозначно трактований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учасником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обстеження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1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BD29A5A-740F-4B44-ABAD-73F53DBE0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247775"/>
            <a:ext cx="56578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0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5AC97E-2C3A-4A9F-AD9F-99A0521DF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066800"/>
            <a:ext cx="56578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8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669" y="4293096"/>
            <a:ext cx="6840760" cy="2232248"/>
          </a:xfrm>
        </p:spPr>
        <p:txBody>
          <a:bodyPr/>
          <a:lstStyle/>
          <a:p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толерантності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фрустрації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С.Розенцвейга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85" y="332656"/>
            <a:ext cx="308432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9" y="1700808"/>
            <a:ext cx="6912767" cy="482453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проективних</a:t>
            </a:r>
            <a:r>
              <a:rPr lang="ru-RU" dirty="0"/>
              <a:t> методик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b="1" dirty="0"/>
              <a:t>Тест </a:t>
            </a:r>
            <a:r>
              <a:rPr lang="ru-RU" b="1" dirty="0" err="1"/>
              <a:t>фрустрації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b="1" dirty="0"/>
              <a:t>Розенцвейга</a:t>
            </a:r>
            <a:r>
              <a:rPr lang="ru-RU" dirty="0"/>
              <a:t>, </a:t>
            </a:r>
            <a:r>
              <a:rPr lang="ru-RU" dirty="0" err="1"/>
              <a:t>створений</a:t>
            </a:r>
            <a:r>
              <a:rPr lang="ru-RU" dirty="0"/>
              <a:t> у </a:t>
            </a:r>
            <a:br>
              <a:rPr lang="ru-RU" dirty="0"/>
            </a:br>
            <a:r>
              <a:rPr lang="ru-RU" dirty="0"/>
              <a:t>1945 </a:t>
            </a:r>
            <a:r>
              <a:rPr lang="ru-RU" dirty="0" err="1"/>
              <a:t>році</a:t>
            </a:r>
            <a:r>
              <a:rPr lang="ru-RU" dirty="0"/>
              <a:t> Саулом </a:t>
            </a:r>
            <a:br>
              <a:rPr lang="ru-RU" dirty="0"/>
            </a:br>
            <a:r>
              <a:rPr lang="ru-RU" dirty="0"/>
              <a:t>Розенцвейгом*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/>
              <a:t> </a:t>
            </a:r>
            <a:r>
              <a:rPr lang="ru-RU" dirty="0" err="1"/>
              <a:t>фрустраці</a:t>
            </a:r>
            <a:r>
              <a:rPr lang="uk-UA" dirty="0"/>
              <a:t>ї</a:t>
            </a:r>
            <a:r>
              <a:rPr lang="ru-RU" dirty="0"/>
              <a:t>. </a:t>
            </a:r>
          </a:p>
          <a:p>
            <a:r>
              <a:rPr lang="uk-UA" dirty="0"/>
              <a:t>Якщо говорити про фрустрацію, </a:t>
            </a:r>
            <a:br>
              <a:rPr lang="uk-UA" dirty="0"/>
            </a:br>
            <a:r>
              <a:rPr lang="uk-UA" dirty="0"/>
              <a:t>то </a:t>
            </a:r>
            <a:r>
              <a:rPr lang="ru-RU" b="1" dirty="0" err="1"/>
              <a:t>Фрустрація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стан </a:t>
            </a:r>
            <a:br>
              <a:rPr lang="ru-RU" dirty="0"/>
            </a:br>
            <a:r>
              <a:rPr lang="ru-RU" dirty="0" err="1"/>
              <a:t>напруги</a:t>
            </a:r>
            <a:r>
              <a:rPr lang="ru-RU" dirty="0"/>
              <a:t>, </a:t>
            </a:r>
            <a:r>
              <a:rPr lang="ru-RU" dirty="0" err="1"/>
              <a:t>розладу</a:t>
            </a:r>
            <a:r>
              <a:rPr lang="ru-RU" dirty="0"/>
              <a:t>, </a:t>
            </a:r>
            <a:r>
              <a:rPr lang="ru-RU" dirty="0" err="1"/>
              <a:t>занепокоєння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викликаний</a:t>
            </a:r>
            <a:r>
              <a:rPr lang="ru-RU" dirty="0"/>
              <a:t> </a:t>
            </a:r>
            <a:r>
              <a:rPr lang="ru-RU" dirty="0" err="1"/>
              <a:t>незадоволенням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потреб, </a:t>
            </a:r>
            <a:r>
              <a:rPr lang="ru-RU" dirty="0" err="1"/>
              <a:t>об'єктивно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непереборними</a:t>
            </a:r>
            <a:r>
              <a:rPr lang="ru-RU" dirty="0"/>
              <a:t> (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суб'єктивно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>так </a:t>
            </a:r>
            <a:r>
              <a:rPr lang="ru-RU" dirty="0" err="1"/>
              <a:t>зрозумілими</a:t>
            </a:r>
            <a:r>
              <a:rPr lang="ru-RU" dirty="0"/>
              <a:t>) </a:t>
            </a:r>
            <a:r>
              <a:rPr lang="ru-RU" dirty="0" err="1"/>
              <a:t>труднощами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 err="1"/>
              <a:t>перешкодами</a:t>
            </a:r>
            <a:r>
              <a:rPr lang="ru-RU" dirty="0"/>
              <a:t> на шляху до </a:t>
            </a:r>
            <a:r>
              <a:rPr lang="ru-RU" dirty="0" err="1"/>
              <a:t>важливої</a:t>
            </a:r>
            <a:r>
              <a:rPr lang="ru-RU" dirty="0"/>
              <a:t> мети.</a:t>
            </a:r>
          </a:p>
          <a:p>
            <a:r>
              <a:rPr lang="ru-RU" dirty="0"/>
              <a:t>Тест </a:t>
            </a:r>
            <a:r>
              <a:rPr lang="ru-RU" dirty="0" err="1"/>
              <a:t>займає</a:t>
            </a:r>
            <a:r>
              <a:rPr lang="ru-RU" dirty="0"/>
              <a:t> </a:t>
            </a:r>
            <a:r>
              <a:rPr lang="ru-RU" dirty="0" err="1"/>
              <a:t>проміжне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тестом </a:t>
            </a:r>
            <a:r>
              <a:rPr lang="ru-RU" dirty="0" err="1"/>
              <a:t>асоціації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і тест </a:t>
            </a:r>
            <a:r>
              <a:rPr lang="ru-RU" dirty="0" err="1"/>
              <a:t>тематичної</a:t>
            </a:r>
            <a:r>
              <a:rPr lang="ru-RU" dirty="0"/>
              <a:t> </a:t>
            </a:r>
            <a:r>
              <a:rPr lang="ru-RU" dirty="0" err="1"/>
              <a:t>апперцепції</a:t>
            </a:r>
            <a:r>
              <a:rPr lang="ru-RU" dirty="0"/>
              <a:t> (ТАТ).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348880"/>
            <a:ext cx="3886489" cy="25922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3300" y="413310"/>
            <a:ext cx="8414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Фрустраційний</a:t>
            </a:r>
            <a:r>
              <a:rPr lang="ru-RU" sz="4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тест Розенцвейга</a:t>
            </a:r>
          </a:p>
        </p:txBody>
      </p:sp>
    </p:spTree>
    <p:extLst>
      <p:ext uri="{BB962C8B-B14F-4D97-AF65-F5344CB8AC3E}">
        <p14:creationId xmlns:p14="http://schemas.microsoft.com/office/powerpoint/2010/main" val="3479711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700808"/>
            <a:ext cx="8784976" cy="4752527"/>
          </a:xfrm>
        </p:spPr>
        <p:txBody>
          <a:bodyPr>
            <a:noAutofit/>
          </a:bodyPr>
          <a:lstStyle/>
          <a:p>
            <a:r>
              <a:rPr lang="ru-RU" sz="1600" b="1" dirty="0"/>
              <a:t>Методика </a:t>
            </a:r>
            <a:r>
              <a:rPr lang="ru-RU" sz="1600" b="1" dirty="0" err="1"/>
              <a:t>фрустраційної</a:t>
            </a:r>
            <a:r>
              <a:rPr lang="ru-RU" sz="1600" b="1" dirty="0"/>
              <a:t> </a:t>
            </a:r>
            <a:r>
              <a:rPr lang="ru-RU" sz="1600" b="1" dirty="0" err="1"/>
              <a:t>толерантності</a:t>
            </a:r>
            <a:r>
              <a:rPr lang="ru-RU" sz="1600" b="1" dirty="0"/>
              <a:t> </a:t>
            </a:r>
            <a:r>
              <a:rPr lang="ru-RU" sz="1600" dirty="0"/>
              <a:t>(</a:t>
            </a:r>
            <a:r>
              <a:rPr lang="ru-RU" sz="1600" dirty="0" err="1"/>
              <a:t>модифікація</a:t>
            </a:r>
            <a:r>
              <a:rPr lang="ru-RU" sz="1600" dirty="0"/>
              <a:t> Н.В. </a:t>
            </a:r>
            <a:r>
              <a:rPr lang="ru-RU" sz="1600" dirty="0" err="1"/>
              <a:t>Тарабриной</a:t>
            </a:r>
            <a:r>
              <a:rPr lang="ru-RU" sz="1600" dirty="0"/>
              <a:t>) </a:t>
            </a:r>
            <a:r>
              <a:rPr lang="ru-RU" sz="1600" dirty="0" err="1"/>
              <a:t>призначена</a:t>
            </a:r>
            <a:r>
              <a:rPr lang="ru-RU" sz="1600" dirty="0"/>
              <a:t> для </a:t>
            </a:r>
            <a:r>
              <a:rPr lang="ru-RU" sz="1600" dirty="0" err="1"/>
              <a:t>дослідження</a:t>
            </a:r>
            <a:r>
              <a:rPr lang="ru-RU" sz="1600" dirty="0"/>
              <a:t> </a:t>
            </a:r>
            <a:r>
              <a:rPr lang="ru-RU" sz="1600" dirty="0" err="1"/>
              <a:t>реакцій</a:t>
            </a:r>
            <a:r>
              <a:rPr lang="ru-RU" sz="1600" dirty="0"/>
              <a:t> на </a:t>
            </a:r>
            <a:r>
              <a:rPr lang="ru-RU" sz="1600" dirty="0" err="1"/>
              <a:t>невдачу</a:t>
            </a:r>
            <a:r>
              <a:rPr lang="ru-RU" sz="1600" dirty="0"/>
              <a:t> і </a:t>
            </a:r>
            <a:r>
              <a:rPr lang="ru-RU" sz="1600" dirty="0" err="1"/>
              <a:t>способів</a:t>
            </a:r>
            <a:r>
              <a:rPr lang="ru-RU" sz="1600" dirty="0"/>
              <a:t> </a:t>
            </a:r>
            <a:r>
              <a:rPr lang="ru-RU" sz="1600" dirty="0" err="1"/>
              <a:t>виходу</a:t>
            </a:r>
            <a:r>
              <a:rPr lang="ru-RU" sz="1600" dirty="0"/>
              <a:t> з </a:t>
            </a:r>
            <a:r>
              <a:rPr lang="ru-RU" sz="1600" dirty="0" err="1"/>
              <a:t>ситуацій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перешкоджають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задоволенню</a:t>
            </a:r>
            <a:r>
              <a:rPr lang="ru-RU" sz="1600" dirty="0"/>
              <a:t> потреб </a:t>
            </a:r>
            <a:r>
              <a:rPr lang="ru-RU" sz="1600" dirty="0" err="1"/>
              <a:t>особистості</a:t>
            </a:r>
            <a:r>
              <a:rPr lang="ru-RU" sz="1600" dirty="0"/>
              <a:t>. </a:t>
            </a:r>
            <a:r>
              <a:rPr lang="ru-RU" sz="1600" dirty="0" err="1"/>
              <a:t>Досліджуваному</a:t>
            </a:r>
            <a:r>
              <a:rPr lang="ru-RU" sz="1600" dirty="0"/>
              <a:t> </a:t>
            </a:r>
            <a:r>
              <a:rPr lang="ru-RU" sz="1600" dirty="0" err="1"/>
              <a:t>пропонуються</a:t>
            </a:r>
            <a:r>
              <a:rPr lang="ru-RU" sz="1600" dirty="0"/>
              <a:t> 16 </a:t>
            </a:r>
            <a:r>
              <a:rPr lang="ru-RU" sz="1600" dirty="0" err="1"/>
              <a:t>ситуацій</a:t>
            </a:r>
            <a:r>
              <a:rPr lang="ru-RU" sz="1600" dirty="0"/>
              <a:t>, в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створюється</a:t>
            </a:r>
            <a:r>
              <a:rPr lang="ru-RU" sz="1600" dirty="0"/>
              <a:t> </a:t>
            </a:r>
            <a:r>
              <a:rPr lang="ru-RU" sz="1600" dirty="0" err="1"/>
              <a:t>перешкода</a:t>
            </a:r>
            <a:r>
              <a:rPr lang="ru-RU" sz="1600" dirty="0"/>
              <a:t> і 8 </a:t>
            </a:r>
            <a:r>
              <a:rPr lang="ru-RU" sz="1600" dirty="0" err="1"/>
              <a:t>ситуацій</a:t>
            </a:r>
            <a:r>
              <a:rPr lang="ru-RU" sz="1600" dirty="0"/>
              <a:t>, в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суб'єкта</a:t>
            </a:r>
            <a:r>
              <a:rPr lang="ru-RU" sz="1600" dirty="0"/>
              <a:t> </a:t>
            </a:r>
            <a:r>
              <a:rPr lang="ru-RU" sz="1600" dirty="0" err="1"/>
              <a:t>звинувачують</a:t>
            </a:r>
            <a:r>
              <a:rPr lang="ru-RU" sz="1600" dirty="0"/>
              <a:t> у </a:t>
            </a:r>
            <a:r>
              <a:rPr lang="ru-RU" sz="1600" dirty="0" err="1"/>
              <a:t>чомусь</a:t>
            </a:r>
            <a:r>
              <a:rPr lang="ru-RU" sz="1600" dirty="0"/>
              <a:t>.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цими</a:t>
            </a:r>
            <a:r>
              <a:rPr lang="ru-RU" sz="1600" dirty="0"/>
              <a:t> </a:t>
            </a:r>
            <a:r>
              <a:rPr lang="ru-RU" sz="1600" dirty="0" err="1"/>
              <a:t>групами</a:t>
            </a:r>
            <a:r>
              <a:rPr lang="ru-RU" sz="1600" dirty="0"/>
              <a:t> </a:t>
            </a:r>
            <a:r>
              <a:rPr lang="ru-RU" sz="1600" dirty="0" err="1"/>
              <a:t>ситуацій</a:t>
            </a:r>
            <a:r>
              <a:rPr lang="ru-RU" sz="1600" dirty="0"/>
              <a:t> є </a:t>
            </a:r>
            <a:r>
              <a:rPr lang="ru-RU" sz="1600" dirty="0" err="1"/>
              <a:t>зв'язок</a:t>
            </a:r>
            <a:r>
              <a:rPr lang="ru-RU" sz="1600" dirty="0"/>
              <a:t>, так як </a:t>
            </a:r>
            <a:r>
              <a:rPr lang="ru-RU" sz="1600" dirty="0" err="1"/>
              <a:t>ситуація</a:t>
            </a:r>
            <a:r>
              <a:rPr lang="ru-RU" sz="1600" dirty="0"/>
              <a:t> "</a:t>
            </a:r>
            <a:r>
              <a:rPr lang="ru-RU" sz="1600" dirty="0" err="1"/>
              <a:t>звинувачення</a:t>
            </a:r>
            <a:r>
              <a:rPr lang="ru-RU" sz="1600" dirty="0"/>
              <a:t>" </a:t>
            </a:r>
            <a:r>
              <a:rPr lang="ru-RU" sz="1600" dirty="0" err="1"/>
              <a:t>передбачає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їй</a:t>
            </a:r>
            <a:r>
              <a:rPr lang="ru-RU" sz="1600" dirty="0"/>
              <a:t> передувала </a:t>
            </a:r>
            <a:r>
              <a:rPr lang="ru-RU" sz="1600" dirty="0" err="1"/>
              <a:t>ситуація</a:t>
            </a:r>
            <a:r>
              <a:rPr lang="ru-RU" sz="1600" dirty="0"/>
              <a:t> "</a:t>
            </a:r>
            <a:r>
              <a:rPr lang="ru-RU" sz="1600" dirty="0" err="1"/>
              <a:t>перешкоди</a:t>
            </a:r>
            <a:r>
              <a:rPr lang="ru-RU" sz="1600" dirty="0"/>
              <a:t>", де </a:t>
            </a:r>
            <a:r>
              <a:rPr lang="ru-RU" sz="1600" dirty="0" err="1"/>
              <a:t>фрустратор</a:t>
            </a:r>
            <a:r>
              <a:rPr lang="ru-RU" sz="1600" dirty="0"/>
              <a:t> </a:t>
            </a:r>
            <a:r>
              <a:rPr lang="ru-RU" sz="1600" dirty="0" err="1"/>
              <a:t>був</a:t>
            </a:r>
            <a:r>
              <a:rPr lang="ru-RU" sz="1600" dirty="0"/>
              <a:t>, в свою </a:t>
            </a:r>
            <a:r>
              <a:rPr lang="ru-RU" sz="1600" dirty="0" err="1"/>
              <a:t>чергу</a:t>
            </a:r>
            <a:r>
              <a:rPr lang="ru-RU" sz="1600" dirty="0"/>
              <a:t>, </a:t>
            </a:r>
            <a:r>
              <a:rPr lang="ru-RU" sz="1600" dirty="0" err="1"/>
              <a:t>фрустрований</a:t>
            </a:r>
            <a:r>
              <a:rPr lang="ru-RU" sz="1600" dirty="0"/>
              <a:t>. Широко </a:t>
            </a:r>
            <a:r>
              <a:rPr lang="ru-RU" sz="1600" dirty="0" err="1"/>
              <a:t>поширені</a:t>
            </a:r>
            <a:r>
              <a:rPr lang="ru-RU" sz="1600" dirty="0"/>
              <a:t> </a:t>
            </a:r>
            <a:r>
              <a:rPr lang="ru-RU" sz="1600" dirty="0" err="1"/>
              <a:t>модифікації</a:t>
            </a:r>
            <a:r>
              <a:rPr lang="ru-RU" sz="1600" dirty="0"/>
              <a:t> </a:t>
            </a:r>
            <a:r>
              <a:rPr lang="ru-RU" sz="1600" dirty="0" err="1"/>
              <a:t>тестуС.Розенцвейга</a:t>
            </a:r>
            <a:r>
              <a:rPr lang="ru-RU" sz="1600" dirty="0"/>
              <a:t>: </a:t>
            </a:r>
          </a:p>
          <a:p>
            <a:r>
              <a:rPr lang="ru-RU" sz="1600" b="1" dirty="0"/>
              <a:t>Тест </a:t>
            </a:r>
            <a:r>
              <a:rPr lang="ru-RU" sz="1600" b="1" dirty="0" err="1"/>
              <a:t>Ділові</a:t>
            </a:r>
            <a:r>
              <a:rPr lang="ru-RU" sz="1600" b="1" dirty="0"/>
              <a:t> </a:t>
            </a:r>
            <a:r>
              <a:rPr lang="ru-RU" sz="1600" b="1" dirty="0" err="1"/>
              <a:t>ситуації</a:t>
            </a:r>
            <a:r>
              <a:rPr lang="ru-RU" sz="1600" b="1" dirty="0"/>
              <a:t> </a:t>
            </a:r>
            <a:r>
              <a:rPr lang="ru-RU" sz="1600" b="1" dirty="0" err="1"/>
              <a:t>Н.Г.Хітрової</a:t>
            </a:r>
            <a:r>
              <a:rPr lang="ru-RU" sz="1600" b="1" dirty="0"/>
              <a:t>.</a:t>
            </a:r>
          </a:p>
          <a:p>
            <a:endParaRPr lang="ru-RU" sz="1600" b="1" dirty="0"/>
          </a:p>
          <a:p>
            <a:r>
              <a:rPr lang="ru-RU" sz="1600" dirty="0"/>
              <a:t>Тест </a:t>
            </a:r>
            <a:r>
              <a:rPr lang="ru-RU" sz="1600" dirty="0" err="1"/>
              <a:t>може</a:t>
            </a:r>
            <a:r>
              <a:rPr lang="ru-RU" sz="1600" dirty="0"/>
              <a:t> бути </a:t>
            </a:r>
            <a:r>
              <a:rPr lang="ru-RU" sz="1600" dirty="0" err="1"/>
              <a:t>застосований</a:t>
            </a:r>
            <a:r>
              <a:rPr lang="ru-RU" sz="1600" dirty="0"/>
              <a:t> </a:t>
            </a:r>
            <a:r>
              <a:rPr lang="ru-RU" sz="1600" b="1" dirty="0"/>
              <a:t>як в </a:t>
            </a:r>
            <a:r>
              <a:rPr lang="ru-RU" sz="1600" b="1" dirty="0" err="1"/>
              <a:t>індивідуальному</a:t>
            </a:r>
            <a:r>
              <a:rPr lang="ru-RU" sz="1600" b="1" dirty="0"/>
              <a:t>, так і в </a:t>
            </a:r>
            <a:r>
              <a:rPr lang="ru-RU" sz="1600" b="1" dirty="0" err="1"/>
              <a:t>груповому</a:t>
            </a:r>
            <a:r>
              <a:rPr lang="ru-RU" sz="1600" b="1" dirty="0"/>
              <a:t> </a:t>
            </a:r>
            <a:r>
              <a:rPr lang="ru-RU" sz="1600" b="1" dirty="0" err="1"/>
              <a:t>виконанні</a:t>
            </a:r>
            <a:r>
              <a:rPr lang="ru-RU" sz="1600" b="1" dirty="0"/>
              <a:t>.</a:t>
            </a:r>
            <a:r>
              <a:rPr lang="ru-RU" sz="1600" dirty="0"/>
              <a:t> Але на </a:t>
            </a:r>
            <a:r>
              <a:rPr lang="ru-RU" sz="1600" dirty="0" err="1"/>
              <a:t>відміну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групового</a:t>
            </a:r>
            <a:r>
              <a:rPr lang="ru-RU" sz="1600" dirty="0"/>
              <a:t> в </a:t>
            </a:r>
            <a:r>
              <a:rPr lang="ru-RU" sz="1600" dirty="0" err="1"/>
              <a:t>індивідуальному</a:t>
            </a:r>
            <a:r>
              <a:rPr lang="ru-RU" sz="1600" dirty="0"/>
              <a:t> </a:t>
            </a:r>
            <a:r>
              <a:rPr lang="ru-RU" sz="1600" dirty="0" err="1"/>
              <a:t>дослідженні</a:t>
            </a:r>
            <a:r>
              <a:rPr lang="ru-RU" sz="1600" dirty="0"/>
              <a:t> </a:t>
            </a:r>
            <a:r>
              <a:rPr lang="ru-RU" sz="1600" dirty="0" err="1"/>
              <a:t>використовується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один </a:t>
            </a:r>
            <a:r>
              <a:rPr lang="ru-RU" sz="1600" dirty="0" err="1"/>
              <a:t>важливий</a:t>
            </a:r>
            <a:r>
              <a:rPr lang="ru-RU" sz="1600" dirty="0"/>
              <a:t> </a:t>
            </a:r>
            <a:r>
              <a:rPr lang="ru-RU" sz="1600" dirty="0" err="1"/>
              <a:t>прийом</a:t>
            </a:r>
            <a:r>
              <a:rPr lang="ru-RU" sz="1600" dirty="0"/>
              <a:t>: </a:t>
            </a:r>
            <a:r>
              <a:rPr lang="ru-RU" sz="1600" dirty="0" err="1"/>
              <a:t>просять</a:t>
            </a:r>
            <a:r>
              <a:rPr lang="ru-RU" sz="1600" dirty="0"/>
              <a:t> </a:t>
            </a:r>
            <a:r>
              <a:rPr lang="ru-RU" sz="1600" dirty="0" err="1"/>
              <a:t>прочитати</a:t>
            </a:r>
            <a:r>
              <a:rPr lang="ru-RU" sz="1600" dirty="0"/>
              <a:t> </a:t>
            </a:r>
            <a:r>
              <a:rPr lang="ru-RU" sz="1600" dirty="0" err="1"/>
              <a:t>вголос</a:t>
            </a:r>
            <a:r>
              <a:rPr lang="ru-RU" sz="1600" dirty="0"/>
              <a:t> </a:t>
            </a:r>
            <a:r>
              <a:rPr lang="ru-RU" sz="1600" dirty="0" err="1"/>
              <a:t>написані</a:t>
            </a:r>
            <a:r>
              <a:rPr lang="ru-RU" sz="1600" dirty="0"/>
              <a:t> </a:t>
            </a:r>
            <a:r>
              <a:rPr lang="ru-RU" sz="1600" dirty="0" err="1"/>
              <a:t>відповіді</a:t>
            </a:r>
            <a:r>
              <a:rPr lang="ru-RU" sz="1600" dirty="0"/>
              <a:t>. </a:t>
            </a:r>
            <a:r>
              <a:rPr lang="ru-RU" sz="1600" b="1" dirty="0" err="1"/>
              <a:t>Експериментатор</a:t>
            </a:r>
            <a:r>
              <a:rPr lang="ru-RU" sz="1600" b="1" dirty="0"/>
              <a:t> </a:t>
            </a:r>
            <a:r>
              <a:rPr lang="ru-RU" sz="1600" b="1" dirty="0" err="1"/>
              <a:t>відмічає</a:t>
            </a:r>
            <a:r>
              <a:rPr lang="ru-RU" sz="1600" b="1" dirty="0"/>
              <a:t> </a:t>
            </a:r>
            <a:r>
              <a:rPr lang="ru-RU" sz="1600" b="1" dirty="0" err="1"/>
              <a:t>особливості</a:t>
            </a:r>
            <a:r>
              <a:rPr lang="ru-RU" sz="1600" b="1" dirty="0"/>
              <a:t> </a:t>
            </a:r>
            <a:r>
              <a:rPr lang="ru-RU" sz="1600" b="1" dirty="0" err="1"/>
              <a:t>інтонації</a:t>
            </a:r>
            <a:r>
              <a:rPr lang="ru-RU" sz="1600" b="1" dirty="0"/>
              <a:t> </a:t>
            </a:r>
            <a:r>
              <a:rPr lang="ru-RU" sz="1600" dirty="0"/>
              <a:t>та </a:t>
            </a:r>
            <a:r>
              <a:rPr lang="ru-RU" sz="1600" dirty="0" err="1"/>
              <a:t>інше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може</a:t>
            </a:r>
            <a:r>
              <a:rPr lang="ru-RU" sz="1600" dirty="0"/>
              <a:t> </a:t>
            </a:r>
            <a:r>
              <a:rPr lang="ru-RU" sz="1600" dirty="0" err="1"/>
              <a:t>допомогти</a:t>
            </a:r>
            <a:r>
              <a:rPr lang="ru-RU" sz="1600" dirty="0"/>
              <a:t> в </a:t>
            </a:r>
            <a:r>
              <a:rPr lang="ru-RU" sz="1600" dirty="0" err="1"/>
              <a:t>уточненні</a:t>
            </a:r>
            <a:r>
              <a:rPr lang="ru-RU" sz="1600" dirty="0"/>
              <a:t> </a:t>
            </a:r>
            <a:r>
              <a:rPr lang="ru-RU" sz="1600" dirty="0" err="1"/>
              <a:t>змісту</a:t>
            </a:r>
            <a:r>
              <a:rPr lang="ru-RU" sz="1600" dirty="0"/>
              <a:t> </a:t>
            </a:r>
            <a:r>
              <a:rPr lang="ru-RU" sz="1600" dirty="0" err="1"/>
              <a:t>відповіді</a:t>
            </a:r>
            <a:r>
              <a:rPr lang="ru-RU" sz="1600" dirty="0"/>
              <a:t>. </a:t>
            </a:r>
            <a:r>
              <a:rPr lang="ru-RU" sz="1600" dirty="0" err="1"/>
              <a:t>Крім</a:t>
            </a:r>
            <a:r>
              <a:rPr lang="ru-RU" sz="1600" dirty="0"/>
              <a:t> того, </a:t>
            </a:r>
            <a:r>
              <a:rPr lang="ru-RU" sz="1600" dirty="0" err="1"/>
              <a:t>випробуваному</a:t>
            </a:r>
            <a:r>
              <a:rPr lang="ru-RU" sz="1600" dirty="0"/>
              <a:t> </a:t>
            </a:r>
            <a:r>
              <a:rPr lang="ru-RU" sz="1600" dirty="0" err="1"/>
              <a:t>можуть</a:t>
            </a:r>
            <a:r>
              <a:rPr lang="ru-RU" sz="1600" dirty="0"/>
              <a:t> бути </a:t>
            </a:r>
            <a:r>
              <a:rPr lang="ru-RU" sz="1600" dirty="0" err="1"/>
              <a:t>задані</a:t>
            </a:r>
            <a:r>
              <a:rPr lang="ru-RU" sz="1600" dirty="0"/>
              <a:t> </a:t>
            </a:r>
            <a:r>
              <a:rPr lang="ru-RU" sz="1600" dirty="0" err="1"/>
              <a:t>питання</a:t>
            </a:r>
            <a:r>
              <a:rPr lang="ru-RU" sz="1600" dirty="0"/>
              <a:t>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дуже</a:t>
            </a:r>
            <a:r>
              <a:rPr lang="ru-RU" sz="1600" dirty="0"/>
              <a:t> коротких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двозначних</a:t>
            </a:r>
            <a:r>
              <a:rPr lang="ru-RU" sz="1600" dirty="0"/>
              <a:t> </a:t>
            </a:r>
            <a:r>
              <a:rPr lang="ru-RU" sz="1600" dirty="0" err="1"/>
              <a:t>відповідей</a:t>
            </a:r>
            <a:r>
              <a:rPr lang="ru-RU" sz="1600" dirty="0"/>
              <a:t>. </a:t>
            </a:r>
            <a:r>
              <a:rPr lang="ru-RU" sz="1600" dirty="0" err="1"/>
              <a:t>Іноді</a:t>
            </a:r>
            <a:r>
              <a:rPr lang="ru-RU" sz="1600" dirty="0"/>
              <a:t> </a:t>
            </a:r>
            <a:r>
              <a:rPr lang="ru-RU" sz="1600" dirty="0" err="1"/>
              <a:t>трапляється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випробуваний</a:t>
            </a:r>
            <a:r>
              <a:rPr lang="ru-RU" sz="1600" dirty="0"/>
              <a:t> неправильно </a:t>
            </a:r>
            <a:r>
              <a:rPr lang="ru-RU" sz="1600" dirty="0" err="1"/>
              <a:t>розуміє</a:t>
            </a:r>
            <a:r>
              <a:rPr lang="ru-RU" sz="1600" dirty="0"/>
              <a:t> ту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іншу</a:t>
            </a:r>
            <a:r>
              <a:rPr lang="ru-RU" sz="1600" dirty="0"/>
              <a:t> </a:t>
            </a:r>
            <a:r>
              <a:rPr lang="ru-RU" sz="1600" dirty="0" err="1"/>
              <a:t>ситуацію</a:t>
            </a:r>
            <a:r>
              <a:rPr lang="ru-RU" sz="1600" dirty="0"/>
              <a:t>. </a:t>
            </a:r>
            <a:r>
              <a:rPr lang="ru-RU" sz="1600" dirty="0" err="1"/>
              <a:t>Опитування</a:t>
            </a:r>
            <a:r>
              <a:rPr lang="ru-RU" sz="1600" dirty="0"/>
              <a:t> </a:t>
            </a:r>
            <a:r>
              <a:rPr lang="ru-RU" sz="1600" dirty="0" err="1"/>
              <a:t>слід</a:t>
            </a:r>
            <a:r>
              <a:rPr lang="ru-RU" sz="1600" dirty="0"/>
              <a:t> вести по </a:t>
            </a:r>
            <a:r>
              <a:rPr lang="ru-RU" sz="1600" dirty="0" err="1"/>
              <a:t>можливості</a:t>
            </a:r>
            <a:r>
              <a:rPr lang="ru-RU" sz="1600" dirty="0"/>
              <a:t> </a:t>
            </a:r>
            <a:r>
              <a:rPr lang="ru-RU" sz="1600" dirty="0" err="1"/>
              <a:t>обережніше</a:t>
            </a:r>
            <a:r>
              <a:rPr lang="ru-RU" sz="1600" dirty="0"/>
              <a:t>, так,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питання</a:t>
            </a:r>
            <a:r>
              <a:rPr lang="ru-RU" sz="1600" dirty="0"/>
              <a:t> не </a:t>
            </a:r>
            <a:r>
              <a:rPr lang="ru-RU" sz="1600" dirty="0" err="1"/>
              <a:t>містили</a:t>
            </a:r>
            <a:r>
              <a:rPr lang="ru-RU" sz="1600" dirty="0"/>
              <a:t> </a:t>
            </a:r>
            <a:r>
              <a:rPr lang="ru-RU" sz="1600" dirty="0" err="1"/>
              <a:t>додаткової</a:t>
            </a:r>
            <a:r>
              <a:rPr lang="ru-RU" sz="1600" dirty="0"/>
              <a:t> </a:t>
            </a:r>
            <a:r>
              <a:rPr lang="ru-RU" sz="1600" dirty="0" err="1"/>
              <a:t>інформації</a:t>
            </a:r>
            <a:r>
              <a:rPr lang="ru-RU" sz="1600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32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628800"/>
            <a:ext cx="5976664" cy="5022297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/>
              <a:t>Стимульний</a:t>
            </a:r>
            <a:r>
              <a:rPr lang="ru-RU" b="1" dirty="0"/>
              <a:t> </a:t>
            </a:r>
            <a:r>
              <a:rPr lang="ru-RU" b="1" dirty="0" err="1"/>
              <a:t>матеріал</a:t>
            </a:r>
            <a:r>
              <a:rPr lang="ru-RU" b="1" dirty="0"/>
              <a:t> </a:t>
            </a:r>
            <a:r>
              <a:rPr lang="ru-RU" dirty="0"/>
              <a:t>методики </a:t>
            </a:r>
            <a:r>
              <a:rPr lang="ru-RU" dirty="0" err="1"/>
              <a:t>малюночной</a:t>
            </a:r>
            <a:r>
              <a:rPr lang="ru-RU" dirty="0"/>
              <a:t> </a:t>
            </a:r>
            <a:r>
              <a:rPr lang="ru-RU" dirty="0" err="1"/>
              <a:t>фрустрації</a:t>
            </a:r>
            <a:r>
              <a:rPr lang="ru-RU" dirty="0"/>
              <a:t> Розенцвейга </a:t>
            </a:r>
            <a:r>
              <a:rPr lang="ru-RU" b="1" dirty="0" err="1"/>
              <a:t>складають</a:t>
            </a:r>
            <a:r>
              <a:rPr lang="ru-RU" b="1" dirty="0"/>
              <a:t> 24 </a:t>
            </a:r>
            <a:r>
              <a:rPr lang="ru-RU" b="1" dirty="0" err="1"/>
              <a:t>малюнка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зображені</a:t>
            </a:r>
            <a:r>
              <a:rPr lang="ru-RU" dirty="0"/>
              <a:t> особи,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проблемній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Один з </a:t>
            </a:r>
            <a:r>
              <a:rPr lang="ru-RU" dirty="0" err="1"/>
              <a:t>персонажів</a:t>
            </a:r>
            <a:r>
              <a:rPr lang="ru-RU" dirty="0"/>
              <a:t> </a:t>
            </a:r>
            <a:r>
              <a:rPr lang="ru-RU" dirty="0" err="1"/>
              <a:t>вимовляє</a:t>
            </a:r>
            <a:r>
              <a:rPr lang="ru-RU" dirty="0"/>
              <a:t> фразу,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описується</a:t>
            </a:r>
            <a:r>
              <a:rPr lang="ru-RU" dirty="0"/>
              <a:t> суть </a:t>
            </a:r>
            <a:r>
              <a:rPr lang="ru-RU" dirty="0" err="1"/>
              <a:t>виниклої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 Над </a:t>
            </a:r>
            <a:r>
              <a:rPr lang="ru-RU" dirty="0" err="1"/>
              <a:t>іншим</a:t>
            </a:r>
            <a:r>
              <a:rPr lang="ru-RU" dirty="0"/>
              <a:t> персонажем </a:t>
            </a:r>
            <a:r>
              <a:rPr lang="ru-RU" dirty="0" err="1"/>
              <a:t>зображений</a:t>
            </a:r>
            <a:r>
              <a:rPr lang="ru-RU" dirty="0"/>
              <a:t> </a:t>
            </a:r>
            <a:r>
              <a:rPr lang="ru-RU" dirty="0" err="1"/>
              <a:t>порожній</a:t>
            </a:r>
            <a:r>
              <a:rPr lang="ru-RU" dirty="0"/>
              <a:t> квадрат. </a:t>
            </a:r>
            <a:br>
              <a:rPr lang="ru-RU" dirty="0"/>
            </a:br>
            <a:r>
              <a:rPr lang="ru-RU" dirty="0" err="1"/>
              <a:t>Випробуваний</a:t>
            </a:r>
            <a:r>
              <a:rPr lang="ru-RU" dirty="0"/>
              <a:t> повинен </a:t>
            </a:r>
            <a:r>
              <a:rPr lang="ru-RU" dirty="0" err="1"/>
              <a:t>дати</a:t>
            </a:r>
            <a:r>
              <a:rPr lang="ru-RU" dirty="0"/>
              <a:t> за </a:t>
            </a:r>
            <a:r>
              <a:rPr lang="ru-RU" dirty="0" err="1"/>
              <a:t>нього</a:t>
            </a:r>
            <a:r>
              <a:rPr lang="ru-RU" dirty="0"/>
              <a:t>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прийшли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на </a:t>
            </a:r>
            <a:r>
              <a:rPr lang="ru-RU" dirty="0" err="1"/>
              <a:t>розум</a:t>
            </a:r>
            <a:r>
              <a:rPr lang="ru-RU" dirty="0"/>
              <a:t> </a:t>
            </a:r>
            <a:r>
              <a:rPr lang="ru-RU" dirty="0" err="1"/>
              <a:t>відповіді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аналізується</a:t>
            </a:r>
            <a:r>
              <a:rPr lang="ru-RU" dirty="0"/>
              <a:t> з метою </a:t>
            </a:r>
            <a:r>
              <a:rPr lang="ru-RU" dirty="0" err="1"/>
              <a:t>виявлення</a:t>
            </a:r>
            <a:r>
              <a:rPr lang="ru-RU" dirty="0"/>
              <a:t> типу </a:t>
            </a:r>
            <a:r>
              <a:rPr lang="ru-RU" dirty="0" err="1"/>
              <a:t>образи</a:t>
            </a:r>
            <a:r>
              <a:rPr lang="ru-RU" dirty="0"/>
              <a:t> (</a:t>
            </a:r>
            <a:r>
              <a:rPr lang="ru-RU" dirty="0" err="1"/>
              <a:t>агресії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спрямованості</a:t>
            </a:r>
            <a:r>
              <a:rPr lang="ru-RU" dirty="0"/>
              <a:t> - на себе, на </a:t>
            </a:r>
            <a:r>
              <a:rPr lang="ru-RU" dirty="0" err="1"/>
              <a:t>інших</a:t>
            </a:r>
            <a:r>
              <a:rPr lang="ru-RU" dirty="0"/>
              <a:t>). Тип </a:t>
            </a:r>
            <a:r>
              <a:rPr lang="ru-RU" dirty="0" err="1"/>
              <a:t>агресії</a:t>
            </a:r>
            <a:r>
              <a:rPr lang="ru-RU" dirty="0"/>
              <a:t> </a:t>
            </a:r>
            <a:r>
              <a:rPr lang="ru-RU" dirty="0" err="1"/>
              <a:t>різниться</a:t>
            </a:r>
            <a:r>
              <a:rPr lang="ru-RU" dirty="0"/>
              <a:t> по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виявляється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значущим</a:t>
            </a:r>
            <a:r>
              <a:rPr lang="ru-RU" dirty="0"/>
              <a:t> для </a:t>
            </a:r>
            <a:r>
              <a:rPr lang="ru-RU" dirty="0" err="1"/>
              <a:t>тестованого</a:t>
            </a:r>
            <a:r>
              <a:rPr lang="ru-RU" dirty="0"/>
              <a:t> (</a:t>
            </a:r>
            <a:r>
              <a:rPr lang="ru-RU" dirty="0" err="1"/>
              <a:t>перешкоди</a:t>
            </a:r>
            <a:r>
              <a:rPr lang="ru-RU" dirty="0"/>
              <a:t>, </a:t>
            </a:r>
            <a:r>
              <a:rPr lang="ru-RU" dirty="0" err="1"/>
              <a:t>осуду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, </a:t>
            </a:r>
            <a:r>
              <a:rPr lang="ru-RU" dirty="0" err="1"/>
              <a:t>пошук</a:t>
            </a:r>
            <a:r>
              <a:rPr lang="ru-RU" dirty="0"/>
              <a:t> </a:t>
            </a:r>
            <a:r>
              <a:rPr lang="ru-RU" dirty="0" err="1"/>
              <a:t>конструктивних</a:t>
            </a:r>
            <a:r>
              <a:rPr lang="ru-RU" dirty="0"/>
              <a:t> </a:t>
            </a:r>
            <a:r>
              <a:rPr lang="ru-RU" dirty="0" err="1"/>
              <a:t>рішень</a:t>
            </a:r>
            <a:r>
              <a:rPr lang="ru-RU" dirty="0"/>
              <a:t> проблем). </a:t>
            </a:r>
            <a:br>
              <a:rPr lang="ru-RU" dirty="0"/>
            </a:br>
            <a:r>
              <a:rPr lang="ru-RU" b="1" dirty="0"/>
              <a:t>Доросла </a:t>
            </a:r>
            <a:r>
              <a:rPr lang="ru-RU" b="1" dirty="0" err="1"/>
              <a:t>версія</a:t>
            </a:r>
            <a:r>
              <a:rPr lang="ru-RU" b="1" dirty="0"/>
              <a:t> тесту </a:t>
            </a:r>
            <a:r>
              <a:rPr lang="ru-RU" b="1" dirty="0" err="1"/>
              <a:t>застосовується</a:t>
            </a:r>
            <a:r>
              <a:rPr lang="ru-RU" b="1" dirty="0"/>
              <a:t> з 15 </a:t>
            </a:r>
            <a:r>
              <a:rPr lang="ru-RU" b="1" dirty="0" err="1"/>
              <a:t>років</a:t>
            </a:r>
            <a:r>
              <a:rPr lang="ru-RU" dirty="0"/>
              <a:t>. </a:t>
            </a:r>
            <a:br>
              <a:rPr lang="ru-RU" dirty="0"/>
            </a:br>
            <a:r>
              <a:rPr lang="ru-RU" b="1" dirty="0"/>
              <a:t>Дитячий </a:t>
            </a:r>
            <a:r>
              <a:rPr lang="ru-RU" b="1" dirty="0" err="1"/>
              <a:t>варіант</a:t>
            </a:r>
            <a:r>
              <a:rPr lang="ru-RU" b="1" dirty="0"/>
              <a:t> методики </a:t>
            </a:r>
            <a:r>
              <a:rPr lang="ru-RU" b="1" dirty="0" err="1"/>
              <a:t>призначений</a:t>
            </a:r>
            <a:r>
              <a:rPr lang="ru-RU" b="1" dirty="0"/>
              <a:t> </a:t>
            </a:r>
            <a:r>
              <a:rPr lang="ru-RU" dirty="0"/>
              <a:t>для </a:t>
            </a:r>
            <a:r>
              <a:rPr lang="ru-RU" dirty="0" err="1"/>
              <a:t>дітей</a:t>
            </a:r>
            <a:r>
              <a:rPr lang="ru-RU" dirty="0"/>
              <a:t> 4-13 </a:t>
            </a:r>
            <a:r>
              <a:rPr lang="ru-RU" dirty="0" err="1"/>
              <a:t>років</a:t>
            </a:r>
            <a:r>
              <a:rPr lang="ru-RU" dirty="0"/>
              <a:t>. В </a:t>
            </a:r>
            <a:r>
              <a:rPr lang="ru-RU" dirty="0" err="1"/>
              <a:t>інтервалі</a:t>
            </a:r>
            <a:r>
              <a:rPr lang="ru-RU" dirty="0"/>
              <a:t> ж 12-15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як </a:t>
            </a:r>
            <a:r>
              <a:rPr lang="ru-RU" dirty="0" err="1"/>
              <a:t>дитячої</a:t>
            </a:r>
            <a:r>
              <a:rPr lang="ru-RU" dirty="0"/>
              <a:t>, так і </a:t>
            </a:r>
            <a:r>
              <a:rPr lang="ru-RU" dirty="0" err="1"/>
              <a:t>дорослої</a:t>
            </a:r>
            <a:r>
              <a:rPr lang="ru-RU" dirty="0"/>
              <a:t> </a:t>
            </a:r>
            <a:r>
              <a:rPr lang="ru-RU" dirty="0" err="1"/>
              <a:t>версії</a:t>
            </a:r>
            <a:r>
              <a:rPr lang="ru-RU" dirty="0"/>
              <a:t> тесту.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06739"/>
            <a:ext cx="2813012" cy="421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8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2057687" cy="20576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Стимульний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тесту Розенцвейга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285" y="1772816"/>
            <a:ext cx="2019582" cy="20291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50" y="1772816"/>
            <a:ext cx="2019582" cy="20576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787105"/>
            <a:ext cx="2000529" cy="20005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80"/>
            <a:ext cx="2067214" cy="20195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285" y="4139553"/>
            <a:ext cx="2029108" cy="2010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597" y="4139553"/>
            <a:ext cx="2057687" cy="203863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27" y="4155728"/>
            <a:ext cx="1971950" cy="20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Ключ до тесту Розенцвейга. </a:t>
            </a:r>
            <a:r>
              <a:rPr lang="ru-RU" sz="2400" b="1" dirty="0" err="1"/>
              <a:t>Обробка</a:t>
            </a:r>
            <a:r>
              <a:rPr lang="ru-RU" sz="2400" b="1" dirty="0"/>
              <a:t> </a:t>
            </a:r>
            <a:r>
              <a:rPr lang="ru-RU" sz="2400" b="1" dirty="0" err="1"/>
              <a:t>результатів</a:t>
            </a:r>
            <a:r>
              <a:rPr lang="ru-RU" sz="2400" b="1" dirty="0"/>
              <a:t> методики </a:t>
            </a:r>
            <a:r>
              <a:rPr lang="ru-RU" sz="2400" b="1" dirty="0" err="1"/>
              <a:t>фрустраційної</a:t>
            </a:r>
            <a:r>
              <a:rPr lang="ru-RU" sz="2400" b="1" dirty="0"/>
              <a:t> </a:t>
            </a:r>
            <a:r>
              <a:rPr lang="ru-RU" sz="2400" b="1" dirty="0" err="1"/>
              <a:t>толерантності</a:t>
            </a:r>
            <a:r>
              <a:rPr lang="ru-RU" sz="2400" b="1" dirty="0"/>
              <a:t>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45CD639-93BB-411B-B6D0-FFCF18A28B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906" y="1616624"/>
            <a:ext cx="7188582" cy="51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3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/>
              <a:t>Обробка</a:t>
            </a:r>
            <a:r>
              <a:rPr lang="ru-RU" b="1" dirty="0"/>
              <a:t> тесту </a:t>
            </a:r>
            <a:r>
              <a:rPr lang="ru-RU" b="1" dirty="0" err="1"/>
              <a:t>складається</a:t>
            </a:r>
            <a:r>
              <a:rPr lang="ru-RU" b="1" dirty="0"/>
              <a:t> з </a:t>
            </a:r>
            <a:r>
              <a:rPr lang="ru-RU" b="1" dirty="0" err="1"/>
              <a:t>наступних</a:t>
            </a:r>
            <a:r>
              <a:rPr lang="ru-RU" b="1" dirty="0"/>
              <a:t> </a:t>
            </a:r>
            <a:r>
              <a:rPr lang="ru-RU" b="1" dirty="0" err="1"/>
              <a:t>етапів</a:t>
            </a:r>
            <a:r>
              <a:rPr lang="ru-RU" b="1" dirty="0"/>
              <a:t>: </a:t>
            </a:r>
            <a:br>
              <a:rPr lang="ru-RU" b="1" dirty="0"/>
            </a:br>
            <a:r>
              <a:rPr lang="ru-RU" b="1" dirty="0"/>
              <a:t>-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відповідей</a:t>
            </a:r>
            <a:r>
              <a:rPr lang="ru-RU" dirty="0"/>
              <a:t>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показника</a:t>
            </a:r>
            <a:r>
              <a:rPr lang="ru-RU" dirty="0"/>
              <a:t> "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адаптивності</a:t>
            </a:r>
            <a:r>
              <a:rPr lang="ru-RU" dirty="0"/>
              <a:t>".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профілів</a:t>
            </a:r>
            <a:r>
              <a:rPr lang="ru-RU" dirty="0"/>
              <a:t>.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зразків</a:t>
            </a:r>
            <a:r>
              <a:rPr lang="ru-RU" dirty="0"/>
              <a:t>.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тенденцій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 err="1"/>
              <a:t>Кожен</a:t>
            </a:r>
            <a:r>
              <a:rPr lang="ru-RU" dirty="0"/>
              <a:t> з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відповідей</a:t>
            </a:r>
            <a:r>
              <a:rPr lang="ru-RU" dirty="0"/>
              <a:t> </a:t>
            </a:r>
            <a:r>
              <a:rPr lang="ru-RU" dirty="0" err="1"/>
              <a:t>оцінюється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теорії</a:t>
            </a:r>
            <a:r>
              <a:rPr lang="ru-RU" dirty="0"/>
              <a:t> Розенцвейга, за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критеріями</a:t>
            </a:r>
            <a:r>
              <a:rPr lang="ru-RU" dirty="0"/>
              <a:t>: за </a:t>
            </a:r>
            <a:r>
              <a:rPr lang="ru-RU" dirty="0" err="1"/>
              <a:t>напрямом</a:t>
            </a:r>
            <a:r>
              <a:rPr lang="ru-RU" dirty="0"/>
              <a:t> </a:t>
            </a:r>
            <a:r>
              <a:rPr lang="ru-RU" dirty="0" err="1"/>
              <a:t>реакції</a:t>
            </a:r>
            <a:r>
              <a:rPr lang="ru-RU" dirty="0"/>
              <a:t> (</a:t>
            </a:r>
            <a:r>
              <a:rPr lang="ru-RU" dirty="0" err="1"/>
              <a:t>агресії</a:t>
            </a:r>
            <a:r>
              <a:rPr lang="ru-RU" dirty="0"/>
              <a:t>) і за типом </a:t>
            </a:r>
            <a:r>
              <a:rPr lang="ru-RU" dirty="0" err="1"/>
              <a:t>реакції</a:t>
            </a:r>
            <a:r>
              <a:rPr lang="ru-RU" dirty="0"/>
              <a:t>. </a:t>
            </a:r>
            <a:br>
              <a:rPr lang="ru-RU" dirty="0"/>
            </a:br>
            <a:r>
              <a:rPr lang="ru-RU" b="1" dirty="0"/>
              <a:t>По </a:t>
            </a:r>
            <a:r>
              <a:rPr lang="ru-RU" b="1" dirty="0" err="1"/>
              <a:t>напрямку</a:t>
            </a:r>
            <a:r>
              <a:rPr lang="ru-RU" b="1" dirty="0"/>
              <a:t> </a:t>
            </a:r>
            <a:r>
              <a:rPr lang="ru-RU" b="1" dirty="0" err="1"/>
              <a:t>реакції</a:t>
            </a:r>
            <a:r>
              <a:rPr lang="ru-RU" b="1" dirty="0"/>
              <a:t> </a:t>
            </a:r>
            <a:r>
              <a:rPr lang="ru-RU" b="1" dirty="0" err="1"/>
              <a:t>поділяються</a:t>
            </a:r>
            <a:r>
              <a:rPr lang="ru-RU" b="1" dirty="0"/>
              <a:t> на: </a:t>
            </a:r>
            <a:br>
              <a:rPr lang="ru-RU" b="1" dirty="0"/>
            </a:br>
            <a:r>
              <a:rPr lang="ru-RU" b="1" dirty="0"/>
              <a:t>- </a:t>
            </a:r>
            <a:r>
              <a:rPr lang="ru-RU" b="1" dirty="0" err="1"/>
              <a:t>Экстрапунітивні</a:t>
            </a:r>
            <a:r>
              <a:rPr lang="ru-RU" b="1" dirty="0"/>
              <a:t>: </a:t>
            </a:r>
            <a:r>
              <a:rPr lang="ru-RU" dirty="0" err="1"/>
              <a:t>реакція</a:t>
            </a:r>
            <a:r>
              <a:rPr lang="ru-RU" dirty="0"/>
              <a:t> </a:t>
            </a:r>
            <a:r>
              <a:rPr lang="ru-RU" dirty="0" err="1"/>
              <a:t>спрямована</a:t>
            </a:r>
            <a:r>
              <a:rPr lang="ru-RU" dirty="0"/>
              <a:t> на </a:t>
            </a:r>
            <a:r>
              <a:rPr lang="ru-RU" dirty="0" err="1"/>
              <a:t>живе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неживе</a:t>
            </a:r>
            <a:r>
              <a:rPr lang="ru-RU" dirty="0"/>
              <a:t> </a:t>
            </a:r>
            <a:r>
              <a:rPr lang="ru-RU" dirty="0" err="1"/>
              <a:t>оточення</a:t>
            </a:r>
            <a:r>
              <a:rPr lang="ru-RU" dirty="0"/>
              <a:t>, </a:t>
            </a:r>
            <a:r>
              <a:rPr lang="ru-RU" dirty="0" err="1"/>
              <a:t>засуджується</a:t>
            </a:r>
            <a:r>
              <a:rPr lang="ru-RU" dirty="0"/>
              <a:t> </a:t>
            </a:r>
            <a:r>
              <a:rPr lang="ru-RU" dirty="0" err="1"/>
              <a:t>зовнішня</a:t>
            </a:r>
            <a:r>
              <a:rPr lang="ru-RU" dirty="0"/>
              <a:t> причина </a:t>
            </a:r>
            <a:r>
              <a:rPr lang="ru-RU" dirty="0" err="1"/>
              <a:t>фрустрації</a:t>
            </a:r>
            <a:r>
              <a:rPr lang="ru-RU" dirty="0"/>
              <a:t>, </a:t>
            </a:r>
            <a:r>
              <a:rPr lang="ru-RU" dirty="0" err="1"/>
              <a:t>підкреслюється</a:t>
            </a:r>
            <a:r>
              <a:rPr lang="ru-RU" dirty="0"/>
              <a:t>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</a:t>
            </a:r>
            <a:r>
              <a:rPr lang="ru-RU" dirty="0" err="1"/>
              <a:t>іноді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вимагають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особи. </a:t>
            </a:r>
            <a:br>
              <a:rPr lang="ru-RU" dirty="0"/>
            </a:br>
            <a:r>
              <a:rPr lang="ru-RU" b="1" dirty="0"/>
              <a:t>- </a:t>
            </a:r>
            <a:r>
              <a:rPr lang="ru-RU" b="1" dirty="0" err="1"/>
              <a:t>Інтропунітивні</a:t>
            </a:r>
            <a:r>
              <a:rPr lang="ru-RU" b="1" dirty="0"/>
              <a:t>:</a:t>
            </a:r>
            <a:r>
              <a:rPr lang="ru-RU" dirty="0"/>
              <a:t> </a:t>
            </a:r>
            <a:r>
              <a:rPr lang="ru-RU" dirty="0" err="1"/>
              <a:t>реакція</a:t>
            </a:r>
            <a:r>
              <a:rPr lang="ru-RU" dirty="0"/>
              <a:t> </a:t>
            </a:r>
            <a:r>
              <a:rPr lang="ru-RU" dirty="0" err="1"/>
              <a:t>спрямована</a:t>
            </a:r>
            <a:r>
              <a:rPr lang="ru-RU" dirty="0"/>
              <a:t> на самого себе, з </a:t>
            </a:r>
            <a:r>
              <a:rPr lang="ru-RU" dirty="0" err="1"/>
              <a:t>прийняттям</a:t>
            </a:r>
            <a:r>
              <a:rPr lang="ru-RU" dirty="0"/>
              <a:t> </a:t>
            </a:r>
            <a:r>
              <a:rPr lang="ru-RU" dirty="0" err="1"/>
              <a:t>провини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ж </a:t>
            </a:r>
            <a:r>
              <a:rPr lang="ru-RU" dirty="0" err="1"/>
              <a:t>відповідальності</a:t>
            </a:r>
            <a:r>
              <a:rPr lang="ru-RU" dirty="0"/>
              <a:t> за </a:t>
            </a:r>
            <a:r>
              <a:rPr lang="ru-RU" dirty="0" err="1"/>
              <a:t>виправлення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виникла</a:t>
            </a:r>
            <a:r>
              <a:rPr lang="ru-RU" dirty="0"/>
              <a:t>, </a:t>
            </a:r>
            <a:r>
              <a:rPr lang="ru-RU" dirty="0" err="1"/>
              <a:t>фрустрирующая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 не </a:t>
            </a:r>
            <a:r>
              <a:rPr lang="ru-RU" dirty="0" err="1"/>
              <a:t>підлягає</a:t>
            </a:r>
            <a:r>
              <a:rPr lang="ru-RU" dirty="0"/>
              <a:t> </a:t>
            </a:r>
            <a:r>
              <a:rPr lang="ru-RU" dirty="0" err="1"/>
              <a:t>засудженню</a:t>
            </a:r>
            <a:r>
              <a:rPr lang="ru-RU" dirty="0"/>
              <a:t>. </a:t>
            </a:r>
            <a:r>
              <a:rPr lang="ru-RU" dirty="0" err="1"/>
              <a:t>Випробуваний</a:t>
            </a:r>
            <a:r>
              <a:rPr lang="ru-RU" dirty="0"/>
              <a:t>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err="1"/>
              <a:t>фрустрирующую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 як </a:t>
            </a:r>
            <a:r>
              <a:rPr lang="ru-RU" dirty="0" err="1"/>
              <a:t>сприятливу</a:t>
            </a:r>
            <a:r>
              <a:rPr lang="ru-RU" dirty="0"/>
              <a:t> для себе. </a:t>
            </a:r>
            <a:br>
              <a:rPr lang="ru-RU" dirty="0"/>
            </a:br>
            <a:r>
              <a:rPr lang="ru-RU" b="1" dirty="0"/>
              <a:t>- </a:t>
            </a:r>
            <a:r>
              <a:rPr lang="ru-RU" b="1" dirty="0" err="1"/>
              <a:t>Імпунітивні</a:t>
            </a:r>
            <a:r>
              <a:rPr lang="ru-RU" b="1" dirty="0"/>
              <a:t>: </a:t>
            </a:r>
            <a:r>
              <a:rPr lang="ru-RU" dirty="0" err="1"/>
              <a:t>фруструющая</a:t>
            </a:r>
            <a:r>
              <a:rPr lang="ru-RU" dirty="0"/>
              <a:t> </a:t>
            </a:r>
            <a:r>
              <a:rPr lang="ru-RU" dirty="0" err="1"/>
              <a:t>ситуація</a:t>
            </a:r>
            <a:r>
              <a:rPr lang="ru-RU" dirty="0"/>
              <a:t> </a:t>
            </a:r>
            <a:r>
              <a:rPr lang="ru-RU" dirty="0" err="1"/>
              <a:t>розглядається</a:t>
            </a:r>
            <a:r>
              <a:rPr lang="ru-RU" dirty="0"/>
              <a:t> як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незначне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неминуче, </a:t>
            </a:r>
            <a:r>
              <a:rPr lang="ru-RU" dirty="0" err="1"/>
              <a:t>переборне</a:t>
            </a:r>
            <a:r>
              <a:rPr lang="ru-RU" dirty="0"/>
              <a:t> з часом, </a:t>
            </a:r>
            <a:r>
              <a:rPr lang="ru-RU" dirty="0" err="1"/>
              <a:t>звинувачення</a:t>
            </a:r>
            <a:r>
              <a:rPr lang="ru-RU" dirty="0"/>
              <a:t> </a:t>
            </a:r>
            <a:r>
              <a:rPr lang="ru-RU" dirty="0" err="1"/>
              <a:t>оточуючих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самого себе </a:t>
            </a:r>
            <a:r>
              <a:rPr lang="ru-RU" dirty="0" err="1"/>
              <a:t>відсутня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/>
              <a:t>Ключ до тесту Розенцвейга. </a:t>
            </a:r>
            <a:r>
              <a:rPr lang="ru-RU" sz="2400" b="1" dirty="0" err="1"/>
              <a:t>Обробка</a:t>
            </a:r>
            <a:r>
              <a:rPr lang="ru-RU" sz="2400" b="1" dirty="0"/>
              <a:t> </a:t>
            </a:r>
            <a:r>
              <a:rPr lang="ru-RU" sz="2400" b="1" dirty="0" err="1"/>
              <a:t>результатів</a:t>
            </a:r>
            <a:r>
              <a:rPr lang="ru-RU" sz="2400" b="1" dirty="0"/>
              <a:t> методики </a:t>
            </a:r>
            <a:r>
              <a:rPr lang="ru-RU" sz="2400" b="1" dirty="0" err="1"/>
              <a:t>фрустраційної</a:t>
            </a:r>
            <a:r>
              <a:rPr lang="ru-RU" sz="2400" b="1" dirty="0"/>
              <a:t> </a:t>
            </a:r>
            <a:r>
              <a:rPr lang="ru-RU" sz="2400" b="1" dirty="0" err="1"/>
              <a:t>толерантності</a:t>
            </a:r>
            <a:r>
              <a:rPr lang="ru-RU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54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За типом </a:t>
            </a:r>
            <a:r>
              <a:rPr lang="ru-RU" b="1" dirty="0" err="1"/>
              <a:t>реакції</a:t>
            </a:r>
            <a:r>
              <a:rPr lang="ru-RU" b="1" dirty="0"/>
              <a:t> </a:t>
            </a:r>
            <a:r>
              <a:rPr lang="ru-RU" b="1" dirty="0" err="1"/>
              <a:t>діляться</a:t>
            </a:r>
            <a:r>
              <a:rPr lang="ru-RU" b="1" dirty="0"/>
              <a:t> на</a:t>
            </a:r>
            <a:r>
              <a:rPr lang="ru-RU" dirty="0"/>
              <a:t>: </a:t>
            </a:r>
            <a:br>
              <a:rPr lang="ru-RU" dirty="0"/>
            </a:br>
            <a:r>
              <a:rPr lang="ru-RU" b="1" dirty="0"/>
              <a:t>- </a:t>
            </a:r>
            <a:r>
              <a:rPr lang="ru-RU" b="1" dirty="0" err="1"/>
              <a:t>Труднощів-домінантні</a:t>
            </a:r>
            <a:r>
              <a:rPr lang="ru-RU" b="1" dirty="0"/>
              <a:t>. </a:t>
            </a:r>
            <a:r>
              <a:rPr lang="ru-RU" dirty="0"/>
              <a:t>Тип </a:t>
            </a:r>
            <a:r>
              <a:rPr lang="ru-RU" dirty="0" err="1"/>
              <a:t>реакції</a:t>
            </a:r>
            <a:r>
              <a:rPr lang="ru-RU" dirty="0"/>
              <a:t> "з </a:t>
            </a:r>
            <a:r>
              <a:rPr lang="ru-RU" dirty="0" err="1"/>
              <a:t>фіксацією</a:t>
            </a:r>
            <a:r>
              <a:rPr lang="ru-RU" dirty="0"/>
              <a:t> на </a:t>
            </a:r>
            <a:r>
              <a:rPr lang="ru-RU" dirty="0" err="1"/>
              <a:t>перешкоді</a:t>
            </a:r>
            <a:r>
              <a:rPr lang="ru-RU" dirty="0"/>
              <a:t>". </a:t>
            </a:r>
            <a:r>
              <a:rPr lang="ru-RU" dirty="0" err="1"/>
              <a:t>Перешкоди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викликають</a:t>
            </a:r>
            <a:r>
              <a:rPr lang="ru-RU" dirty="0"/>
              <a:t> </a:t>
            </a:r>
            <a:r>
              <a:rPr lang="ru-RU" dirty="0" err="1"/>
              <a:t>фрустрацію</a:t>
            </a:r>
            <a:r>
              <a:rPr lang="ru-RU" dirty="0"/>
              <a:t>, </a:t>
            </a:r>
            <a:r>
              <a:rPr lang="ru-RU" dirty="0" err="1"/>
              <a:t>всіляко</a:t>
            </a:r>
            <a:r>
              <a:rPr lang="ru-RU" dirty="0"/>
              <a:t> </a:t>
            </a:r>
            <a:r>
              <a:rPr lang="ru-RU" dirty="0" err="1"/>
              <a:t>акцентуються</a:t>
            </a:r>
            <a:r>
              <a:rPr lang="ru-RU" dirty="0"/>
              <a:t>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того, </a:t>
            </a:r>
            <a:r>
              <a:rPr lang="ru-RU" dirty="0" err="1"/>
              <a:t>розцінюються</a:t>
            </a:r>
            <a:r>
              <a:rPr lang="ru-RU" dirty="0"/>
              <a:t> вони як </a:t>
            </a:r>
            <a:r>
              <a:rPr lang="ru-RU" dirty="0" err="1"/>
              <a:t>сприятливі</a:t>
            </a:r>
            <a:r>
              <a:rPr lang="ru-RU" dirty="0"/>
              <a:t>, </a:t>
            </a:r>
            <a:r>
              <a:rPr lang="ru-RU" dirty="0" err="1"/>
              <a:t>несприятливі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незначні</a:t>
            </a:r>
            <a:r>
              <a:rPr lang="ru-RU" dirty="0"/>
              <a:t>. </a:t>
            </a:r>
            <a:br>
              <a:rPr lang="ru-RU" dirty="0"/>
            </a:br>
            <a:r>
              <a:rPr lang="ru-RU" b="1" dirty="0"/>
              <a:t>-  </a:t>
            </a:r>
            <a:r>
              <a:rPr lang="ru-RU" b="1" dirty="0" err="1"/>
              <a:t>Самозахисні</a:t>
            </a:r>
            <a:r>
              <a:rPr lang="ru-RU" b="1" dirty="0"/>
              <a:t>. </a:t>
            </a:r>
            <a:r>
              <a:rPr lang="ru-RU" dirty="0"/>
              <a:t>Тип </a:t>
            </a:r>
            <a:r>
              <a:rPr lang="ru-RU" dirty="0" err="1"/>
              <a:t>реакції"з</a:t>
            </a:r>
            <a:r>
              <a:rPr lang="ru-RU" dirty="0"/>
              <a:t> </a:t>
            </a:r>
            <a:r>
              <a:rPr lang="ru-RU" dirty="0" err="1"/>
              <a:t>фіксацією</a:t>
            </a:r>
            <a:r>
              <a:rPr lang="ru-RU" dirty="0"/>
              <a:t> на </a:t>
            </a:r>
            <a:r>
              <a:rPr lang="ru-RU" dirty="0" err="1"/>
              <a:t>самозахист</a:t>
            </a:r>
            <a:r>
              <a:rPr lang="ru-RU" dirty="0"/>
              <a:t>". </a:t>
            </a:r>
            <a:r>
              <a:rPr lang="ru-RU" dirty="0" err="1"/>
              <a:t>Активність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осуду</a:t>
            </a:r>
            <a:r>
              <a:rPr lang="ru-RU" dirty="0"/>
              <a:t> кого-</a:t>
            </a:r>
            <a:r>
              <a:rPr lang="ru-RU" dirty="0" err="1"/>
              <a:t>небудь</a:t>
            </a:r>
            <a:r>
              <a:rPr lang="ru-RU" dirty="0"/>
              <a:t>, </a:t>
            </a:r>
            <a:r>
              <a:rPr lang="ru-RU" dirty="0" err="1"/>
              <a:t>заперечення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визнання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провини</a:t>
            </a:r>
            <a:r>
              <a:rPr lang="ru-RU" dirty="0"/>
              <a:t>, </a:t>
            </a:r>
            <a:r>
              <a:rPr lang="ru-RU" dirty="0" err="1"/>
              <a:t>ухилення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докору</a:t>
            </a:r>
            <a:r>
              <a:rPr lang="ru-RU" dirty="0"/>
              <a:t>, </a:t>
            </a:r>
            <a:r>
              <a:rPr lang="ru-RU" dirty="0" err="1"/>
              <a:t>спрямовані</a:t>
            </a:r>
            <a:r>
              <a:rPr lang="ru-RU" dirty="0"/>
              <a:t> на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свого«Я</a:t>
            </a:r>
            <a:r>
              <a:rPr lang="ru-RU" dirty="0"/>
              <a:t>», </a:t>
            </a:r>
            <a:r>
              <a:rPr lang="ru-RU" dirty="0" err="1"/>
              <a:t>відповідальність</a:t>
            </a:r>
            <a:r>
              <a:rPr lang="ru-RU" dirty="0"/>
              <a:t> за </a:t>
            </a:r>
            <a:r>
              <a:rPr lang="ru-RU" dirty="0" err="1"/>
              <a:t>фрустрацію</a:t>
            </a:r>
            <a:r>
              <a:rPr lang="ru-RU" dirty="0"/>
              <a:t> </a:t>
            </a:r>
            <a:r>
              <a:rPr lang="ru-RU" dirty="0" err="1"/>
              <a:t>нікому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бути приписана. </a:t>
            </a:r>
            <a:br>
              <a:rPr lang="ru-RU" dirty="0"/>
            </a:br>
            <a:r>
              <a:rPr lang="ru-RU" b="1" dirty="0"/>
              <a:t>- </a:t>
            </a:r>
            <a:r>
              <a:rPr lang="ru-RU" b="1" dirty="0" err="1"/>
              <a:t>Необхідно-наполеглеві</a:t>
            </a:r>
            <a:r>
              <a:rPr lang="ru-RU" dirty="0"/>
              <a:t>. Тип </a:t>
            </a:r>
            <a:r>
              <a:rPr lang="ru-RU" dirty="0" err="1"/>
              <a:t>реакції</a:t>
            </a:r>
            <a:r>
              <a:rPr lang="ru-RU" dirty="0"/>
              <a:t> "з </a:t>
            </a:r>
            <a:r>
              <a:rPr lang="ru-RU" dirty="0" err="1"/>
              <a:t>фіксацією</a:t>
            </a:r>
            <a:r>
              <a:rPr lang="ru-RU" dirty="0"/>
              <a:t> на </a:t>
            </a:r>
            <a:r>
              <a:rPr lang="ru-RU" dirty="0" err="1"/>
              <a:t>задоволення</a:t>
            </a:r>
            <a:r>
              <a:rPr lang="ru-RU" dirty="0"/>
              <a:t> потреби". </a:t>
            </a:r>
            <a:r>
              <a:rPr lang="ru-RU" dirty="0" err="1"/>
              <a:t>Постійна</a:t>
            </a:r>
            <a:r>
              <a:rPr lang="ru-RU" dirty="0"/>
              <a:t> потреба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конструктивне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конфліктної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на себе </a:t>
            </a:r>
            <a:r>
              <a:rPr lang="ru-RU" dirty="0" err="1"/>
              <a:t>обов'язки</a:t>
            </a:r>
            <a:r>
              <a:rPr lang="ru-RU" dirty="0"/>
              <a:t> </a:t>
            </a:r>
            <a:r>
              <a:rPr lang="ru-RU" dirty="0" err="1"/>
              <a:t>вирішити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впевненості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час і </a:t>
            </a:r>
            <a:r>
              <a:rPr lang="ru-RU" dirty="0" err="1"/>
              <a:t>хід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 </a:t>
            </a:r>
            <a:r>
              <a:rPr lang="ru-RU" dirty="0" err="1"/>
              <a:t>призведуть</a:t>
            </a:r>
            <a:r>
              <a:rPr lang="ru-RU" dirty="0"/>
              <a:t> до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81260" cy="1054394"/>
          </a:xfrm>
        </p:spPr>
        <p:txBody>
          <a:bodyPr/>
          <a:lstStyle/>
          <a:p>
            <a:r>
              <a:rPr lang="ru-RU" sz="2400" dirty="0"/>
              <a:t>Ключ до тесту Розенцвейга. </a:t>
            </a:r>
            <a:r>
              <a:rPr lang="ru-RU" sz="2400" dirty="0" err="1"/>
              <a:t>Обробка</a:t>
            </a:r>
            <a:r>
              <a:rPr lang="ru-RU" sz="2400" dirty="0"/>
              <a:t> </a:t>
            </a:r>
            <a:r>
              <a:rPr lang="ru-RU" sz="2400" dirty="0" err="1"/>
              <a:t>результатів</a:t>
            </a:r>
            <a:r>
              <a:rPr lang="ru-RU" sz="2400" dirty="0"/>
              <a:t> методики </a:t>
            </a:r>
            <a:r>
              <a:rPr lang="ru-RU" sz="2400" dirty="0" err="1"/>
              <a:t>фрустраційної</a:t>
            </a:r>
            <a:r>
              <a:rPr lang="ru-RU" sz="2400" dirty="0"/>
              <a:t> </a:t>
            </a:r>
            <a:r>
              <a:rPr lang="ru-RU" sz="2400" dirty="0" err="1"/>
              <a:t>толерантності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394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669" y="332656"/>
            <a:ext cx="6840760" cy="6192688"/>
          </a:xfrm>
        </p:spPr>
        <p:txBody>
          <a:bodyPr/>
          <a:lstStyle/>
          <a:p>
            <a:r>
              <a:rPr lang="ru-R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Проективні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тести:</a:t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вербальні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незавершені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речення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невербальні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малюнкові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специфічним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стимульним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матеріалом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кольорові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квадрати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(тест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М.Люшера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чорнильні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плями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Г.Роршаха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фотографії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(ТАТ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г.Мюррея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т.і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929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5112568"/>
          </a:xfrm>
        </p:spPr>
        <p:txBody>
          <a:bodyPr>
            <a:normAutofit/>
          </a:bodyPr>
          <a:lstStyle/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В </a:t>
            </a:r>
            <a:r>
              <a:rPr lang="ru-RU" sz="1600" dirty="0" err="1"/>
              <a:t>цілому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додати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на </a:t>
            </a:r>
            <a:r>
              <a:rPr lang="ru-RU" sz="1600" dirty="0" err="1"/>
              <a:t>підставі</a:t>
            </a:r>
            <a:r>
              <a:rPr lang="ru-RU" sz="1600" dirty="0"/>
              <a:t>  протоколу </a:t>
            </a:r>
            <a:r>
              <a:rPr lang="ru-RU" sz="1600" dirty="0" err="1"/>
              <a:t>обстеження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зробити</a:t>
            </a:r>
            <a:r>
              <a:rPr lang="ru-RU" sz="1600" dirty="0"/>
              <a:t> </a:t>
            </a:r>
            <a:r>
              <a:rPr lang="ru-RU" sz="1600" dirty="0" err="1"/>
              <a:t>висновки</a:t>
            </a:r>
            <a:r>
              <a:rPr lang="ru-RU" sz="1600" dirty="0"/>
              <a:t>  </a:t>
            </a:r>
            <a:r>
              <a:rPr lang="ru-RU" sz="1600" dirty="0" err="1"/>
              <a:t>щодо</a:t>
            </a:r>
            <a:r>
              <a:rPr lang="ru-RU" sz="1600" dirty="0"/>
              <a:t> </a:t>
            </a:r>
            <a:r>
              <a:rPr lang="ru-RU" sz="1600" dirty="0" err="1"/>
              <a:t>деяких</a:t>
            </a:r>
            <a:r>
              <a:rPr lang="ru-RU" sz="1600" dirty="0"/>
              <a:t> </a:t>
            </a:r>
            <a:r>
              <a:rPr lang="ru-RU" sz="1600" dirty="0" err="1"/>
              <a:t>аспектів</a:t>
            </a:r>
            <a:r>
              <a:rPr lang="ru-RU" sz="1600" dirty="0"/>
              <a:t> </a:t>
            </a:r>
            <a:r>
              <a:rPr lang="ru-RU" sz="1600" dirty="0" err="1"/>
              <a:t>адаптації</a:t>
            </a:r>
            <a:r>
              <a:rPr lang="ru-RU" sz="1600" dirty="0"/>
              <a:t> </a:t>
            </a:r>
            <a:r>
              <a:rPr lang="ru-RU" sz="1600" dirty="0" err="1"/>
              <a:t>випробуваного</a:t>
            </a:r>
            <a:r>
              <a:rPr lang="ru-RU" sz="1600" dirty="0"/>
              <a:t> до </a:t>
            </a:r>
            <a:r>
              <a:rPr lang="ru-RU" sz="1600" dirty="0" err="1"/>
              <a:t>свого</a:t>
            </a:r>
            <a:r>
              <a:rPr lang="ru-RU" sz="1600" dirty="0"/>
              <a:t> </a:t>
            </a:r>
            <a:r>
              <a:rPr lang="ru-RU" sz="1600" dirty="0" err="1"/>
              <a:t>соціального</a:t>
            </a:r>
            <a:r>
              <a:rPr lang="ru-RU" sz="1600" dirty="0"/>
              <a:t> </a:t>
            </a:r>
            <a:r>
              <a:rPr lang="ru-RU" sz="1600" dirty="0" err="1"/>
              <a:t>оточення</a:t>
            </a:r>
            <a:r>
              <a:rPr lang="ru-RU" sz="1600" dirty="0"/>
              <a:t>. За </a:t>
            </a:r>
            <a:r>
              <a:rPr lang="ru-RU" sz="1600" dirty="0" err="1"/>
              <a:t>допомогою</a:t>
            </a:r>
            <a:r>
              <a:rPr lang="ru-RU" sz="1600" dirty="0"/>
              <a:t> методики </a:t>
            </a:r>
            <a:r>
              <a:rPr lang="ru-RU" sz="1600" dirty="0" err="1"/>
              <a:t>можна</a:t>
            </a:r>
            <a:r>
              <a:rPr lang="ru-RU" sz="1600" dirty="0"/>
              <a:t> з </a:t>
            </a:r>
            <a:r>
              <a:rPr lang="ru-RU" sz="1600" dirty="0" err="1"/>
              <a:t>більшою</a:t>
            </a:r>
            <a:r>
              <a:rPr lang="ru-RU" sz="1600" dirty="0"/>
              <a:t> </a:t>
            </a:r>
            <a:r>
              <a:rPr lang="ru-RU" sz="1600" dirty="0" err="1"/>
              <a:t>часткою</a:t>
            </a:r>
            <a:r>
              <a:rPr lang="ru-RU" sz="1600" dirty="0"/>
              <a:t> </a:t>
            </a:r>
            <a:r>
              <a:rPr lang="ru-RU" sz="1600" dirty="0" err="1"/>
              <a:t>ймовірності</a:t>
            </a:r>
            <a:r>
              <a:rPr lang="ru-RU" sz="1600" dirty="0"/>
              <a:t> </a:t>
            </a:r>
            <a:r>
              <a:rPr lang="ru-RU" sz="1600" dirty="0" err="1"/>
              <a:t>прогнозувати</a:t>
            </a:r>
            <a:r>
              <a:rPr lang="ru-RU" sz="1600" dirty="0"/>
              <a:t> </a:t>
            </a:r>
            <a:r>
              <a:rPr lang="ru-RU" sz="1600" dirty="0" err="1"/>
              <a:t>емоційні</a:t>
            </a:r>
            <a:r>
              <a:rPr lang="ru-RU" sz="1600" dirty="0"/>
              <a:t> </a:t>
            </a:r>
            <a:r>
              <a:rPr lang="ru-RU" sz="1600" dirty="0" err="1"/>
              <a:t>реакції</a:t>
            </a:r>
            <a:r>
              <a:rPr lang="ru-RU" sz="1600" dirty="0"/>
              <a:t> </a:t>
            </a:r>
            <a:r>
              <a:rPr lang="ru-RU" sz="1600" dirty="0" err="1"/>
              <a:t>випробуваного</a:t>
            </a:r>
            <a:r>
              <a:rPr lang="ru-RU" sz="1600" dirty="0"/>
              <a:t> на </a:t>
            </a:r>
            <a:r>
              <a:rPr lang="ru-RU" sz="1600" dirty="0" err="1"/>
              <a:t>різні</a:t>
            </a:r>
            <a:r>
              <a:rPr lang="ru-RU" sz="1600" dirty="0"/>
              <a:t> </a:t>
            </a:r>
            <a:r>
              <a:rPr lang="ru-RU" sz="1600" dirty="0" err="1"/>
              <a:t>труднощі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перешкоди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постають</a:t>
            </a:r>
            <a:r>
              <a:rPr lang="ru-RU" sz="1600" dirty="0"/>
              <a:t> на шляху до </a:t>
            </a:r>
            <a:r>
              <a:rPr lang="ru-RU" sz="1600" dirty="0" err="1"/>
              <a:t>задоволення</a:t>
            </a:r>
            <a:r>
              <a:rPr lang="ru-RU" sz="1600" dirty="0"/>
              <a:t> потреби, до </a:t>
            </a:r>
            <a:r>
              <a:rPr lang="ru-RU" sz="1600" dirty="0" err="1"/>
              <a:t>досягнення</a:t>
            </a:r>
            <a:r>
              <a:rPr lang="ru-RU" sz="1600" dirty="0"/>
              <a:t> мети.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err="1"/>
              <a:t>Інтерпретація</a:t>
            </a:r>
            <a:r>
              <a:rPr lang="ru-RU" sz="3600" b="1" dirty="0"/>
              <a:t> </a:t>
            </a:r>
            <a:r>
              <a:rPr lang="ru-RU" sz="3600" b="1" dirty="0" err="1"/>
              <a:t>результатів</a:t>
            </a:r>
            <a:r>
              <a:rPr lang="ru-RU" sz="3600" b="1" dirty="0"/>
              <a:t> тесту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442332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467544" y="1988840"/>
            <a:ext cx="8407400" cy="44069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sz="7200" b="1" dirty="0"/>
              <a:t>ВЕЛИКЕ ДЯКУЮ ЗА УВАГУ!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13441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84190F-AF08-4C25-8C0D-EBEE1C488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06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759A11-C097-4AC3-AFCC-97A8446F4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548221"/>
            <a:ext cx="5121084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92E1F1-F3DE-4CBD-AE83-62ABBF69B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120" y="1548221"/>
            <a:ext cx="5163760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7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28246C-059C-4514-AB8D-695A412B3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458" y="1560414"/>
            <a:ext cx="5121084" cy="3737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7B24244-5346-4F94-AF07-4BB4134B9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396" y="1523835"/>
            <a:ext cx="5255207" cy="381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657539-24E3-455F-BD70-D76C1E514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61" y="1539076"/>
            <a:ext cx="5133277" cy="377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2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BFCBC6-DA7B-41CB-B6A4-9EDB42AF1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312" y="1219200"/>
            <a:ext cx="566737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9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252</TotalTime>
  <Words>880</Words>
  <Application>Microsoft Office PowerPoint</Application>
  <PresentationFormat>Экран (4:3)</PresentationFormat>
  <Paragraphs>31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Calibri</vt:lpstr>
      <vt:lpstr>Franklin Gothic Medium</vt:lpstr>
      <vt:lpstr>Wingdings</vt:lpstr>
      <vt:lpstr>Wingdings 2</vt:lpstr>
      <vt:lpstr>Сетка</vt:lpstr>
      <vt:lpstr>Проективні тести: група тестів в яких стимульний матеріал не може бути однозначно трактований учасником обстеження</vt:lpstr>
      <vt:lpstr>Проективні тести: вербальні (незавершені речення)  невербальні  малюнкові, зі специфічним стимульним матеріалом (кольорові квадрати (тест М.Люшера) чорнильні плями (Г.Роршаха) фотографії (ТАТ г.Мюррея) і т.і.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 толерантності до фрустрації С.Розенцвейга</vt:lpstr>
      <vt:lpstr>Презентация PowerPoint</vt:lpstr>
      <vt:lpstr>Опис</vt:lpstr>
      <vt:lpstr>опис</vt:lpstr>
      <vt:lpstr>Стимульний матеріал тесту Розенцвейга</vt:lpstr>
      <vt:lpstr>Ключ до тесту Розенцвейга. Обробка результатів методики фрустраційної толерантності.</vt:lpstr>
      <vt:lpstr>Ключ до тесту Розенцвейга. Обробка результатів методики фрустраційної толерантності.</vt:lpstr>
      <vt:lpstr>Ключ до тесту Розенцвейга. Обробка результатів методики фрустраційної толерантності.</vt:lpstr>
      <vt:lpstr>Інтерпретація результатів тесту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Фрустраційний тест Розенцвейга</dc:title>
  <dc:creator>Пользователь</dc:creator>
  <cp:lastModifiedBy>Ganna</cp:lastModifiedBy>
  <cp:revision>17</cp:revision>
  <dcterms:created xsi:type="dcterms:W3CDTF">2018-10-20T19:53:26Z</dcterms:created>
  <dcterms:modified xsi:type="dcterms:W3CDTF">2020-11-09T09:00:20Z</dcterms:modified>
</cp:coreProperties>
</file>