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7" r:id="rId5"/>
    <p:sldId id="278" r:id="rId6"/>
    <p:sldId id="259" r:id="rId7"/>
    <p:sldId id="275" r:id="rId8"/>
    <p:sldId id="260" r:id="rId9"/>
    <p:sldId id="261" r:id="rId10"/>
    <p:sldId id="262" r:id="rId11"/>
    <p:sldId id="274" r:id="rId12"/>
    <p:sldId id="263" r:id="rId13"/>
    <p:sldId id="264" r:id="rId14"/>
    <p:sldId id="265" r:id="rId15"/>
    <p:sldId id="266" r:id="rId16"/>
    <p:sldId id="267" r:id="rId17"/>
    <p:sldId id="268" r:id="rId18"/>
    <p:sldId id="273" r:id="rId19"/>
    <p:sldId id="276" r:id="rId20"/>
    <p:sldId id="269" r:id="rId21"/>
    <p:sldId id="270" r:id="rId22"/>
    <p:sldId id="271" r:id="rId23"/>
    <p:sldId id="27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image" Target="../media/image28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6.png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png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3.emf"/><Relationship Id="rId4" Type="http://schemas.openxmlformats.org/officeDocument/2006/relationships/oleObject" Target="../embeddings/oleObject1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7.e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image" Target="../media/image30.png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1.png"/><Relationship Id="rId5" Type="http://schemas.openxmlformats.org/officeDocument/2006/relationships/image" Target="../media/image28.emf"/><Relationship Id="rId4" Type="http://schemas.openxmlformats.org/officeDocument/2006/relationships/oleObject" Target="../embeddings/oleObject1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minfo.org/Spectra/NMR/Tools/Multiplet_simulator/index.html" TargetMode="External"/><Relationship Id="rId2" Type="http://schemas.openxmlformats.org/officeDocument/2006/relationships/hyperlink" Target="http://www.dom-eknig.ru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4.emf"/><Relationship Id="rId9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635896" y="1412776"/>
            <a:ext cx="5105400" cy="2924896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900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uk-UA" sz="42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uk-UA" sz="42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42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uk-UA" sz="42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Лекція №</a:t>
            </a:r>
            <a:r>
              <a:rPr kumimoji="0" lang="en-US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</a:t>
            </a:r>
            <a:r>
              <a:rPr kumimoji="0" lang="uk-UA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uk-UA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uk-UA" sz="4000" b="1" dirty="0" smtClean="0"/>
              <a:t> </a:t>
            </a:r>
            <a:r>
              <a:rPr lang="uk-UA" sz="36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СПЕКТРОСКОПІЯ ЯДЕРНОГО МАГНІТНОГО РЕЗОНАНСУ</a:t>
            </a:r>
            <a:endParaRPr lang="ru-RU" sz="36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+mj-lt"/>
              <a:ea typeface="+mj-ea"/>
              <a:cs typeface="+mj-cs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2555776" y="5517232"/>
            <a:ext cx="6400800" cy="1057672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uk-UA" sz="2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Лектор доц., к.б.н. Корнет М.М. 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80798" y="260648"/>
            <a:ext cx="561884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uk-UA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Запорізький національній університет</a:t>
            </a:r>
          </a:p>
          <a:p>
            <a:pPr algn="ctr"/>
            <a:r>
              <a:rPr lang="uk-UA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Кафедра хімії </a:t>
            </a:r>
            <a:endParaRPr lang="ru-RU" sz="2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9" name="Picture 2" descr="http://cs619531.vk.me/v619531124/a89/jgwPXkhAvj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348880"/>
            <a:ext cx="2083660" cy="19560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07504" y="144016"/>
            <a:ext cx="7920880" cy="11247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i="0" u="none" strike="noStrike" kern="1200" spc="0" normalizeH="0" baseline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2060"/>
                </a:solidFill>
                <a:effectLst/>
                <a:uLnTx/>
                <a:uFillTx/>
                <a:ea typeface="+mj-ea"/>
                <a:cs typeface="Times New Roman" pitchFamily="18" charset="0"/>
              </a:rPr>
              <a:t>Різниця положень сигналу даного ядра по відношенню до положення сигналу стандарту називається  хімічним  зсувом. Залежить від  середовища, розчинників та інших</a:t>
            </a:r>
            <a:r>
              <a:rPr kumimoji="0" lang="uk-UA" sz="2000" i="0" u="none" strike="noStrike" kern="1200" spc="0" normalizeH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2060"/>
                </a:solidFill>
                <a:effectLst/>
                <a:uLnTx/>
                <a:uFillTx/>
                <a:ea typeface="+mj-ea"/>
                <a:cs typeface="Times New Roman" pitchFamily="18" charset="0"/>
              </a:rPr>
              <a:t> </a:t>
            </a:r>
            <a:r>
              <a:rPr lang="uk-UA" sz="200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2060"/>
                </a:solidFill>
                <a:ea typeface="+mj-ea"/>
                <a:cs typeface="Times New Roman" pitchFamily="18" charset="0"/>
              </a:rPr>
              <a:t>п</a:t>
            </a:r>
            <a:r>
              <a:rPr kumimoji="0" lang="uk-UA" sz="2000" i="0" u="none" strike="noStrike" kern="1200" spc="0" normalizeH="0" baseline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2060"/>
                </a:solidFill>
                <a:effectLst/>
                <a:uLnTx/>
                <a:uFillTx/>
                <a:ea typeface="+mj-ea"/>
                <a:cs typeface="Times New Roman" pitchFamily="18" charset="0"/>
              </a:rPr>
              <a:t>араметрів. </a:t>
            </a:r>
            <a:endParaRPr kumimoji="0" lang="ru-RU" sz="2000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7632848" cy="4922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1363960" y="186859"/>
            <a:ext cx="56509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uk-UA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Протонний магнітний резонанс</a:t>
            </a:r>
            <a:endParaRPr lang="uk-UA" sz="28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251520" y="1124744"/>
            <a:ext cx="460851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uk-UA" b="1" dirty="0" smtClean="0"/>
              <a:t>Методом  </a:t>
            </a:r>
            <a:r>
              <a:rPr lang="uk-UA" b="1" dirty="0" err="1" smtClean="0"/>
              <a:t>ЯМР-спектроскопії</a:t>
            </a:r>
            <a:r>
              <a:rPr lang="uk-UA" b="1" dirty="0" smtClean="0"/>
              <a:t> досліджують, як правило,  розчини сполук, але </a:t>
            </a:r>
            <a:r>
              <a:rPr lang="uk-UA" b="1" dirty="0" err="1" smtClean="0"/>
              <a:t>ЯМР-аналіз</a:t>
            </a:r>
            <a:r>
              <a:rPr lang="uk-UA" b="1" dirty="0" smtClean="0"/>
              <a:t> можна проводити і в </a:t>
            </a:r>
            <a:r>
              <a:rPr lang="uk-UA" b="1" dirty="0" smtClean="0">
                <a:solidFill>
                  <a:srgbClr val="800000"/>
                </a:solidFill>
              </a:rPr>
              <a:t>твердій фазі.</a:t>
            </a:r>
          </a:p>
          <a:p>
            <a:r>
              <a:rPr lang="uk-UA" b="1" dirty="0" smtClean="0"/>
              <a:t> Для аналізу  потрібно ~ </a:t>
            </a:r>
            <a:r>
              <a:rPr lang="uk-UA" b="1" dirty="0" smtClean="0">
                <a:solidFill>
                  <a:srgbClr val="800000"/>
                </a:solidFill>
              </a:rPr>
              <a:t>20 мг</a:t>
            </a:r>
            <a:r>
              <a:rPr lang="uk-UA" b="1" dirty="0" smtClean="0"/>
              <a:t> зразку. </a:t>
            </a:r>
            <a:endParaRPr lang="uk-UA" b="1" dirty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79388" y="3357563"/>
            <a:ext cx="7871065" cy="369332"/>
          </a:xfrm>
          <a:prstGeom prst="rect">
            <a:avLst/>
          </a:prstGeom>
          <a:solidFill>
            <a:srgbClr val="CCFF66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b="1" dirty="0" smtClean="0"/>
              <a:t>Для проведення аналізу використовують </a:t>
            </a:r>
            <a:r>
              <a:rPr lang="uk-UA" b="1" dirty="0" err="1" smtClean="0"/>
              <a:t>дейтерованні</a:t>
            </a:r>
            <a:r>
              <a:rPr lang="uk-UA" b="1" dirty="0" smtClean="0"/>
              <a:t> розчинники </a:t>
            </a:r>
            <a:endParaRPr lang="uk-UA" dirty="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" y="3933825"/>
            <a:ext cx="81003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uk-UA" b="1" dirty="0" smtClean="0"/>
              <a:t>Вибір розчинника  визначається розчинністю  сполуки, яка аналізується і найбільш повним розділенням сигналів резонансу сполуки і розчинника, якщо останній містить ядра за якими проводиться реєстрація спектру ЯМР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79388" y="5229225"/>
            <a:ext cx="373531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b="1" dirty="0" smtClean="0"/>
              <a:t>ацетон-d</a:t>
            </a:r>
            <a:r>
              <a:rPr lang="uk-UA" b="1" baseline="-25000" dirty="0" smtClean="0"/>
              <a:t>6</a:t>
            </a:r>
            <a:r>
              <a:rPr lang="uk-UA" b="1" dirty="0" smtClean="0"/>
              <a:t>;</a:t>
            </a:r>
          </a:p>
          <a:p>
            <a:r>
              <a:rPr lang="uk-UA" b="1" dirty="0" smtClean="0"/>
              <a:t> ацетонітрил-d</a:t>
            </a:r>
            <a:r>
              <a:rPr lang="uk-UA" b="1" baseline="-25000" dirty="0" smtClean="0"/>
              <a:t>3</a:t>
            </a:r>
            <a:r>
              <a:rPr lang="uk-UA" b="1" dirty="0" smtClean="0"/>
              <a:t>;</a:t>
            </a:r>
          </a:p>
          <a:p>
            <a:r>
              <a:rPr lang="uk-UA" b="1" dirty="0" smtClean="0"/>
              <a:t> ДМСО-d</a:t>
            </a:r>
            <a:r>
              <a:rPr lang="uk-UA" b="1" baseline="-25000" dirty="0" smtClean="0"/>
              <a:t>6</a:t>
            </a:r>
            <a:r>
              <a:rPr lang="uk-UA" b="1" dirty="0" smtClean="0"/>
              <a:t>;</a:t>
            </a:r>
          </a:p>
          <a:p>
            <a:r>
              <a:rPr lang="uk-UA" b="1" dirty="0" smtClean="0"/>
              <a:t> </a:t>
            </a:r>
            <a:r>
              <a:rPr lang="uk-UA" b="1" dirty="0" err="1" smtClean="0"/>
              <a:t>чотирьоххлористий</a:t>
            </a:r>
            <a:r>
              <a:rPr lang="uk-UA" b="1" dirty="0" smtClean="0"/>
              <a:t> вуглевод;</a:t>
            </a:r>
          </a:p>
          <a:p>
            <a:r>
              <a:rPr lang="uk-UA" b="1" dirty="0" smtClean="0"/>
              <a:t> хлороформ-d</a:t>
            </a:r>
            <a:r>
              <a:rPr lang="uk-UA" b="1" baseline="-25000" dirty="0" smtClean="0"/>
              <a:t>3</a:t>
            </a:r>
            <a:r>
              <a:rPr lang="uk-UA" b="1" dirty="0" smtClean="0"/>
              <a:t> </a:t>
            </a:r>
            <a:endParaRPr lang="uk-UA" b="1" dirty="0"/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836613"/>
            <a:ext cx="1476375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777240" y="66328"/>
            <a:ext cx="75438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Шкала в </a:t>
            </a:r>
            <a:r>
              <a:rPr kumimoji="0" lang="ru-RU" sz="3600" b="1" i="0" u="none" strike="noStrike" kern="1200" cap="all" spc="0" normalizeH="0" baseline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ЯМР-спектроскопії</a:t>
            </a:r>
            <a:endParaRPr kumimoji="0" lang="ru-RU" sz="36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90054"/>
            <a:ext cx="4620804" cy="3391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7628561"/>
              </p:ext>
            </p:extLst>
          </p:nvPr>
        </p:nvGraphicFramePr>
        <p:xfrm>
          <a:off x="6064473" y="1343361"/>
          <a:ext cx="1459855" cy="861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CS ChemDraw Drawing" r:id="rId4" imgW="740359" imgH="437029" progId="">
                  <p:embed/>
                </p:oleObj>
              </mc:Choice>
              <mc:Fallback>
                <p:oleObj name="CS ChemDraw Drawing" r:id="rId4" imgW="740359" imgH="437029" progId="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grayscl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473" y="1343361"/>
                        <a:ext cx="1459855" cy="8615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59528" y="2204864"/>
            <a:ext cx="27061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err="1" smtClean="0">
                <a:solidFill>
                  <a:srgbClr val="002060"/>
                </a:solidFill>
              </a:rPr>
              <a:t>триметиламін</a:t>
            </a:r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9 </a:t>
            </a:r>
            <a:r>
              <a:rPr lang="ru-RU" dirty="0" err="1" smtClean="0">
                <a:solidFill>
                  <a:srgbClr val="002060"/>
                </a:solidFill>
              </a:rPr>
              <a:t>протонів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эквівалентні</a:t>
            </a:r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= 1 сигнал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494" y="3068960"/>
            <a:ext cx="4928506" cy="361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600561"/>
              </p:ext>
            </p:extLst>
          </p:nvPr>
        </p:nvGraphicFramePr>
        <p:xfrm>
          <a:off x="163232" y="5085184"/>
          <a:ext cx="1672464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CS ChemDraw Drawing" r:id="rId7" imgW="1055827" imgH="863668" progId="">
                  <p:embed/>
                </p:oleObj>
              </mc:Choice>
              <mc:Fallback>
                <p:oleObj name="CS ChemDraw Drawing" r:id="rId7" imgW="1055827" imgH="863668" progId="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grayscl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232" y="5085184"/>
                        <a:ext cx="1672464" cy="13681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22994" y="5373216"/>
            <a:ext cx="12602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err="1" smtClean="0">
                <a:solidFill>
                  <a:srgbClr val="002060"/>
                </a:solidFill>
              </a:rPr>
              <a:t>мезитілен</a:t>
            </a:r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2 </a:t>
            </a:r>
            <a:r>
              <a:rPr lang="ru-RU" dirty="0" err="1" smtClean="0">
                <a:solidFill>
                  <a:srgbClr val="002060"/>
                </a:solidFill>
              </a:rPr>
              <a:t>групи</a:t>
            </a:r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ru-RU" dirty="0" err="1" smtClean="0">
                <a:solidFill>
                  <a:srgbClr val="002060"/>
                </a:solidFill>
              </a:rPr>
              <a:t>протонів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051720" y="260648"/>
            <a:ext cx="4752528" cy="4900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Спін-спінова взаємодія</a:t>
            </a:r>
            <a:endParaRPr kumimoji="0" lang="uk-UA" sz="24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179512" y="908720"/>
            <a:ext cx="7704856" cy="15841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R="0" lvl="0" indent="45360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uk-UA" b="0" i="0" u="none" strike="noStrike" kern="1200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Спін-спінова взаємодія – вплив на досліджуване магнітне ядро спінів магнітних ядер, що знаходяться у сусіднього атома вуглецю. Це призводить до того, що сигнали протонів додатково розщеплюються.  </a:t>
            </a:r>
            <a:r>
              <a:rPr kumimoji="0" lang="uk-UA" b="0" i="0" u="none" strike="noStrike" kern="1200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ССВ не </a:t>
            </a:r>
            <a:r>
              <a:rPr kumimoji="0" lang="uk-UA" b="0" i="0" u="none" strike="noStrike" kern="1200" cap="none" spc="0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проявляєтся</a:t>
            </a:r>
            <a:r>
              <a:rPr kumimoji="0" lang="uk-UA" b="0" i="0" u="none" strike="noStrike" kern="1200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 між протонами з однаковим хімічним зсувом</a:t>
            </a:r>
            <a:r>
              <a:rPr kumimoji="0" lang="uk-UA" b="0" i="0" u="none" strike="noStrike" kern="1200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uk-UA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uk-UA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Times New Roman" pitchFamily="18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64904"/>
            <a:ext cx="3600400" cy="3560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2996952"/>
            <a:ext cx="5292080" cy="349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249288" y="274638"/>
            <a:ext cx="6347048" cy="77809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600" b="1" i="0" u="none" strike="noStrike" kern="1200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Приклад: </a:t>
            </a:r>
            <a:r>
              <a:rPr kumimoji="0" lang="uk-UA" sz="3600" b="1" i="0" u="none" strike="noStrike" kern="1200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етиловий спирт</a:t>
            </a:r>
            <a:endParaRPr kumimoji="0" lang="uk-UA" sz="3600" b="1" i="0" u="none" strike="noStrike" kern="1200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7433801" cy="45440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>
                <a:lumMod val="75000"/>
              </a:schemeClr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1835696" y="66328"/>
            <a:ext cx="4968552" cy="5543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0" u="none" strike="noStrike" kern="1200" cap="all" spc="0" normalizeH="0" baseline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2060"/>
                </a:solidFill>
                <a:effectLst/>
                <a:uLnTx/>
                <a:uFillTx/>
                <a:ea typeface="+mj-ea"/>
                <a:cs typeface="+mj-cs"/>
              </a:rPr>
              <a:t>Інтегрування піків</a:t>
            </a:r>
            <a:endParaRPr kumimoji="0" lang="uk-UA" sz="2000" b="1" i="0" u="none" strike="noStrike" kern="1200" cap="all" spc="0" normalizeH="0" baseline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2060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700" y="3284984"/>
            <a:ext cx="29386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000" b="1" smtClean="0">
                <a:solidFill>
                  <a:srgbClr val="002060"/>
                </a:solidFill>
              </a:rPr>
              <a:t>Для обменивающихся</a:t>
            </a:r>
          </a:p>
          <a:p>
            <a:pPr algn="ctr"/>
            <a:r>
              <a:rPr lang="uk-UA" sz="2000" b="1" smtClean="0">
                <a:solidFill>
                  <a:srgbClr val="002060"/>
                </a:solidFill>
              </a:rPr>
              <a:t>протонов ССВ не </a:t>
            </a:r>
          </a:p>
          <a:p>
            <a:pPr algn="ctr"/>
            <a:r>
              <a:rPr lang="uk-UA" sz="2000" b="1" smtClean="0">
                <a:solidFill>
                  <a:srgbClr val="002060"/>
                </a:solidFill>
              </a:rPr>
              <a:t>проявляется</a:t>
            </a:r>
            <a:endParaRPr lang="uk-UA" sz="2000" b="1">
              <a:solidFill>
                <a:srgbClr val="002060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54" y="980728"/>
            <a:ext cx="7776864" cy="437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5445224"/>
            <a:ext cx="7920880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rgbClr val="002060"/>
                </a:solidFill>
              </a:rPr>
              <a:t>В протонному </a:t>
            </a:r>
            <a:r>
              <a:rPr lang="uk-UA" sz="2000" b="1" dirty="0" err="1" smtClean="0">
                <a:solidFill>
                  <a:srgbClr val="002060"/>
                </a:solidFill>
              </a:rPr>
              <a:t>ЯМР-спектрі</a:t>
            </a:r>
            <a:r>
              <a:rPr lang="uk-UA" sz="2000" b="1" dirty="0" smtClean="0">
                <a:solidFill>
                  <a:srgbClr val="002060"/>
                </a:solidFill>
              </a:rPr>
              <a:t> площа піку пропорційна кількості</a:t>
            </a:r>
          </a:p>
          <a:p>
            <a:r>
              <a:rPr lang="uk-UA" sz="2000" b="1" dirty="0" smtClean="0">
                <a:solidFill>
                  <a:srgbClr val="002060"/>
                </a:solidFill>
              </a:rPr>
              <a:t>протонів у даному  мультиплеті та  відображається висотою інтегральної кривої.</a:t>
            </a:r>
            <a:endParaRPr lang="uk-UA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2339752" y="188640"/>
            <a:ext cx="4320480" cy="4823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0" u="none" strike="noStrike" kern="1200" cap="all" spc="0" normalizeH="0" baseline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2060"/>
                </a:solidFill>
                <a:effectLst/>
                <a:uLnTx/>
                <a:uFillTx/>
                <a:ea typeface="+mj-ea"/>
                <a:cs typeface="+mj-cs"/>
              </a:rPr>
              <a:t>Інтерпретація </a:t>
            </a:r>
            <a:r>
              <a:rPr kumimoji="0" lang="uk-UA" sz="2000" b="1" i="0" u="none" strike="noStrike" kern="1200" cap="all" spc="0" normalizeH="0" baseline="3000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2060"/>
                </a:solidFill>
                <a:effectLst/>
                <a:uLnTx/>
                <a:uFillTx/>
                <a:ea typeface="+mj-ea"/>
                <a:cs typeface="+mj-cs"/>
              </a:rPr>
              <a:t>1</a:t>
            </a:r>
            <a:r>
              <a:rPr kumimoji="0" lang="uk-UA" sz="2000" b="1" i="0" u="none" strike="noStrike" kern="1200" cap="all" spc="0" normalizeH="0" baseline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2060"/>
                </a:solidFill>
                <a:effectLst/>
                <a:uLnTx/>
                <a:uFillTx/>
                <a:ea typeface="+mj-ea"/>
                <a:cs typeface="+mj-cs"/>
              </a:rPr>
              <a:t>Н ЯМР</a:t>
            </a:r>
            <a:endParaRPr kumimoji="0" lang="uk-UA" sz="2000" b="1" i="0" u="none" strike="noStrike" kern="1200" cap="all" spc="0" normalizeH="0" baseline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2060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92" y="908720"/>
            <a:ext cx="8024408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2132856"/>
            <a:ext cx="10518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smtClean="0">
                <a:solidFill>
                  <a:srgbClr val="002060"/>
                </a:solidFill>
              </a:rPr>
              <a:t>C</a:t>
            </a:r>
            <a:r>
              <a:rPr lang="uk-UA" sz="2000" b="1" baseline="-25000" smtClean="0">
                <a:solidFill>
                  <a:srgbClr val="002060"/>
                </a:solidFill>
              </a:rPr>
              <a:t>2</a:t>
            </a:r>
            <a:r>
              <a:rPr lang="uk-UA" sz="2000" b="1" smtClean="0">
                <a:solidFill>
                  <a:srgbClr val="002060"/>
                </a:solidFill>
              </a:rPr>
              <a:t>H</a:t>
            </a:r>
            <a:r>
              <a:rPr lang="uk-UA" sz="2000" b="1" baseline="-25000" smtClean="0">
                <a:solidFill>
                  <a:srgbClr val="002060"/>
                </a:solidFill>
              </a:rPr>
              <a:t>4</a:t>
            </a:r>
            <a:r>
              <a:rPr lang="uk-UA" sz="2000" b="1" smtClean="0">
                <a:solidFill>
                  <a:srgbClr val="002060"/>
                </a:solidFill>
              </a:rPr>
              <a:t>Cl</a:t>
            </a:r>
            <a:r>
              <a:rPr lang="uk-UA" sz="2000" b="1" baseline="-25000" smtClean="0">
                <a:solidFill>
                  <a:srgbClr val="002060"/>
                </a:solidFill>
              </a:rPr>
              <a:t>2</a:t>
            </a:r>
            <a:endParaRPr lang="uk-UA" sz="2000" b="1" baseline="-2500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164" y="4869161"/>
            <a:ext cx="71291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uk-UA" smtClean="0">
                <a:solidFill>
                  <a:srgbClr val="002060"/>
                </a:solidFill>
              </a:rPr>
              <a:t>Загальний вид спектру</a:t>
            </a:r>
          </a:p>
          <a:p>
            <a:pPr marL="342900" indent="-342900">
              <a:buAutoNum type="arabicPeriod"/>
            </a:pPr>
            <a:r>
              <a:rPr lang="uk-UA" smtClean="0">
                <a:solidFill>
                  <a:srgbClr val="002060"/>
                </a:solidFill>
              </a:rPr>
              <a:t>Інтегральна крива</a:t>
            </a:r>
          </a:p>
          <a:p>
            <a:pPr marL="342900" indent="-342900">
              <a:buAutoNum type="arabicPeriod"/>
            </a:pPr>
            <a:r>
              <a:rPr lang="uk-UA" smtClean="0">
                <a:solidFill>
                  <a:srgbClr val="002060"/>
                </a:solidFill>
              </a:rPr>
              <a:t>Сигнали протонів, що обмінюються</a:t>
            </a:r>
          </a:p>
          <a:p>
            <a:pPr marL="342900" indent="-342900">
              <a:buAutoNum type="arabicPeriod"/>
            </a:pPr>
            <a:r>
              <a:rPr lang="uk-UA" smtClean="0">
                <a:solidFill>
                  <a:srgbClr val="002060"/>
                </a:solidFill>
              </a:rPr>
              <a:t>Вузькі синглети</a:t>
            </a:r>
          </a:p>
          <a:p>
            <a:r>
              <a:rPr lang="uk-UA" smtClean="0">
                <a:solidFill>
                  <a:srgbClr val="002060"/>
                </a:solidFill>
              </a:rPr>
              <a:t>5. Мультиплетність</a:t>
            </a:r>
          </a:p>
          <a:p>
            <a:r>
              <a:rPr lang="uk-UA" smtClean="0">
                <a:solidFill>
                  <a:srgbClr val="002060"/>
                </a:solidFill>
              </a:rPr>
              <a:t>6. Постулювання структури, яка не протирічить спектру</a:t>
            </a:r>
            <a:endParaRPr lang="uk-UA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4744"/>
            <a:ext cx="7853104" cy="5485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 txBox="1">
            <a:spLocks/>
          </p:cNvSpPr>
          <p:nvPr/>
        </p:nvSpPr>
        <p:spPr>
          <a:xfrm>
            <a:off x="1691680" y="332656"/>
            <a:ext cx="4968552" cy="62636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0" u="none" strike="noStrike" kern="1200" cap="all" spc="0" normalizeH="0" baseline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2060"/>
                </a:solidFill>
                <a:effectLst/>
                <a:uLnTx/>
                <a:uFillTx/>
                <a:ea typeface="+mj-ea"/>
                <a:cs typeface="+mj-cs"/>
              </a:rPr>
              <a:t>Константа ССВ</a:t>
            </a:r>
            <a:endParaRPr kumimoji="0" lang="uk-UA" sz="3600" b="1" i="0" u="none" strike="noStrike" kern="1200" cap="all" spc="0" normalizeH="0" baseline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2060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5202122"/>
              </p:ext>
            </p:extLst>
          </p:nvPr>
        </p:nvGraphicFramePr>
        <p:xfrm>
          <a:off x="3275856" y="2708920"/>
          <a:ext cx="2866092" cy="1491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CS ChemDraw Drawing" r:id="rId4" imgW="2188159" imgH="1138110" progId="">
                  <p:embed/>
                </p:oleObj>
              </mc:Choice>
              <mc:Fallback>
                <p:oleObj name="CS ChemDraw Drawing" r:id="rId4" imgW="2188159" imgH="1138110" progId="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2708920"/>
                        <a:ext cx="2866092" cy="14912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>
            <a:off x="2216518" y="1988840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>
            <a:off x="3090276" y="1988840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580112" y="1988840"/>
            <a:ext cx="55528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6300192" y="1988840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81342" y="161950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i="1" smtClean="0">
                <a:solidFill>
                  <a:srgbClr val="002060"/>
                </a:solidFill>
              </a:rPr>
              <a:t>J</a:t>
            </a:r>
            <a:endParaRPr lang="uk-UA" b="1" i="1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060848"/>
            <a:ext cx="20778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Ступінь впливу</a:t>
            </a:r>
          </a:p>
          <a:p>
            <a:pPr algn="ctr"/>
            <a:r>
              <a:rPr lang="uk-UA" dirty="0" smtClean="0">
                <a:solidFill>
                  <a:srgbClr val="002060"/>
                </a:solidFill>
              </a:rPr>
              <a:t>протонів один на </a:t>
            </a:r>
          </a:p>
          <a:p>
            <a:pPr algn="ctr"/>
            <a:r>
              <a:rPr lang="uk-UA" dirty="0" smtClean="0">
                <a:solidFill>
                  <a:srgbClr val="002060"/>
                </a:solidFill>
              </a:rPr>
              <a:t>одного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3212976"/>
            <a:ext cx="25971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Залежить здебільшого</a:t>
            </a:r>
          </a:p>
          <a:p>
            <a:pPr algn="ctr"/>
            <a:r>
              <a:rPr lang="uk-UA" dirty="0" smtClean="0">
                <a:solidFill>
                  <a:srgbClr val="002060"/>
                </a:solidFill>
              </a:rPr>
              <a:t>від кута між</a:t>
            </a:r>
          </a:p>
          <a:p>
            <a:pPr algn="ctr"/>
            <a:r>
              <a:rPr lang="uk-UA" dirty="0" smtClean="0">
                <a:solidFill>
                  <a:srgbClr val="002060"/>
                </a:solidFill>
              </a:rPr>
              <a:t>зв’язками С-Н</a:t>
            </a:r>
            <a:endParaRPr lang="uk-UA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1619250" y="764704"/>
          <a:ext cx="7200900" cy="5832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9" name="ACD ChemSketch 2.0" r:id="rId3" imgW="6672240" imgH="6544080" progId="">
                  <p:embed/>
                </p:oleObj>
              </mc:Choice>
              <mc:Fallback>
                <p:oleObj name="ACD ChemSketch 2.0" r:id="rId3" imgW="6672240" imgH="65440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764704"/>
                        <a:ext cx="7200900" cy="58326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23528" y="188640"/>
            <a:ext cx="86042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sz="2400" b="1" smtClean="0">
                <a:solidFill>
                  <a:srgbClr val="800000"/>
                </a:solidFill>
              </a:rPr>
              <a:t>Основними характеристиками спектрів ЯМР </a:t>
            </a:r>
            <a:r>
              <a:rPr lang="uk-UA" sz="2400" b="1" baseline="30000" smtClean="0">
                <a:solidFill>
                  <a:srgbClr val="800000"/>
                </a:solidFill>
              </a:rPr>
              <a:t>1</a:t>
            </a:r>
            <a:r>
              <a:rPr lang="uk-UA" sz="2400" b="1" smtClean="0">
                <a:solidFill>
                  <a:srgbClr val="800000"/>
                </a:solidFill>
              </a:rPr>
              <a:t>Н є</a:t>
            </a:r>
            <a:r>
              <a:rPr lang="uk-UA" sz="2400" smtClean="0">
                <a:solidFill>
                  <a:srgbClr val="800000"/>
                </a:solidFill>
              </a:rPr>
              <a:t>:</a:t>
            </a:r>
            <a:endParaRPr lang="uk-UA" sz="2400">
              <a:solidFill>
                <a:srgbClr val="800000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0825" y="3247800"/>
            <a:ext cx="2260600" cy="369332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b="1" smtClean="0">
                <a:solidFill>
                  <a:srgbClr val="800000"/>
                </a:solidFill>
              </a:rPr>
              <a:t>хімічний зсув</a:t>
            </a:r>
            <a:endParaRPr lang="uk-UA" b="1">
              <a:solidFill>
                <a:srgbClr val="800000"/>
              </a:solidFill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4859338" y="162845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50825" y="1303112"/>
            <a:ext cx="5238750" cy="369332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b="1" smtClean="0">
                <a:solidFill>
                  <a:srgbClr val="800000"/>
                </a:solidFill>
              </a:rPr>
              <a:t>константи спін-спінової взаємодії </a:t>
            </a:r>
            <a:endParaRPr lang="uk-UA" b="1">
              <a:solidFill>
                <a:srgbClr val="800000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0825" y="2121543"/>
            <a:ext cx="3459163" cy="646331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b="1" smtClean="0">
                <a:solidFill>
                  <a:srgbClr val="800000"/>
                </a:solidFill>
              </a:rPr>
              <a:t>площа, чи інтегральна </a:t>
            </a:r>
          </a:p>
          <a:p>
            <a:r>
              <a:rPr lang="uk-UA" b="1" smtClean="0">
                <a:solidFill>
                  <a:srgbClr val="800000"/>
                </a:solidFill>
              </a:rPr>
              <a:t>інтенсивність сигнала ЯМР</a:t>
            </a:r>
            <a:endParaRPr lang="uk-UA" b="1">
              <a:solidFill>
                <a:srgbClr val="800000"/>
              </a:solidFill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5435600" y="1613037"/>
            <a:ext cx="649288" cy="534769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3635375" y="2883926"/>
            <a:ext cx="1728788" cy="1664599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2484438" y="3610489"/>
            <a:ext cx="503237" cy="356512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07504" y="3356992"/>
            <a:ext cx="7920880" cy="792088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b="1" dirty="0" smtClean="0"/>
              <a:t>Різницю між резонансними частотами певного сигналу і сигналу стандарту називають хімічним  зсувом цього сигналу</a:t>
            </a:r>
          </a:p>
          <a:p>
            <a:pPr algn="just"/>
            <a:endParaRPr lang="uk-UA" b="1" dirty="0" smtClean="0"/>
          </a:p>
          <a:p>
            <a:endParaRPr lang="uk-UA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4155802"/>
            <a:ext cx="7956376" cy="641350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b="1" dirty="0" smtClean="0"/>
              <a:t>В якості внутрішнього стандарту використовують </a:t>
            </a:r>
            <a:r>
              <a:rPr lang="uk-UA" b="1" dirty="0" err="1" smtClean="0"/>
              <a:t>тетраметилсилан</a:t>
            </a:r>
            <a:r>
              <a:rPr lang="uk-UA" b="1" dirty="0" smtClean="0"/>
              <a:t>  (ТМС) </a:t>
            </a:r>
            <a:r>
              <a:rPr lang="uk-UA" b="1" dirty="0" err="1" smtClean="0"/>
              <a:t>Si</a:t>
            </a:r>
            <a:r>
              <a:rPr lang="uk-UA" b="1" dirty="0" smtClean="0"/>
              <a:t>(CH</a:t>
            </a:r>
            <a:r>
              <a:rPr lang="uk-UA" b="1" baseline="-25000" dirty="0" smtClean="0"/>
              <a:t>3</a:t>
            </a:r>
            <a:r>
              <a:rPr lang="uk-UA" b="1" dirty="0" smtClean="0"/>
              <a:t>)</a:t>
            </a:r>
            <a:r>
              <a:rPr lang="uk-UA" b="1" baseline="-25000" dirty="0" smtClean="0"/>
              <a:t>4</a:t>
            </a:r>
            <a:r>
              <a:rPr lang="uk-UA" b="1" dirty="0" smtClean="0"/>
              <a:t>.</a:t>
            </a:r>
            <a:endParaRPr lang="uk-UA" b="1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0" y="4726885"/>
            <a:ext cx="7848600" cy="646331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b="1" dirty="0" smtClean="0"/>
              <a:t>Хімічний зсув  зазвичай виражають у </a:t>
            </a:r>
            <a:r>
              <a:rPr lang="uk-UA" b="1" dirty="0" err="1" smtClean="0"/>
              <a:t>мільонних</a:t>
            </a:r>
            <a:r>
              <a:rPr lang="uk-UA" b="1" dirty="0" smtClean="0"/>
              <a:t> долях (</a:t>
            </a:r>
            <a:r>
              <a:rPr lang="uk-UA" b="1" dirty="0" err="1" smtClean="0"/>
              <a:t>м.д</a:t>
            </a:r>
            <a:r>
              <a:rPr lang="uk-UA" b="1" dirty="0" smtClean="0"/>
              <a:t>.) і позначають символом «δ»</a:t>
            </a:r>
            <a:endParaRPr lang="uk-UA" b="1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259632" y="5445025"/>
            <a:ext cx="5327650" cy="576263"/>
          </a:xfrm>
          <a:prstGeom prst="rect">
            <a:avLst/>
          </a:prstGeom>
          <a:solidFill>
            <a:srgbClr val="FFFFCC"/>
          </a:solidFill>
          <a:ln w="28575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b="1" dirty="0" smtClean="0">
                <a:latin typeface="Times New Roman" pitchFamily="18" charset="0"/>
              </a:rPr>
              <a:t>δ = Δν∙10</a:t>
            </a:r>
            <a:r>
              <a:rPr lang="uk-UA" b="1" baseline="30000" dirty="0" smtClean="0"/>
              <a:t>6</a:t>
            </a:r>
            <a:r>
              <a:rPr lang="uk-UA" b="1" dirty="0" smtClean="0">
                <a:latin typeface="Times New Roman" pitchFamily="18" charset="0"/>
              </a:rPr>
              <a:t>/ робоча частота приладу, (Гц)</a:t>
            </a:r>
            <a:endParaRPr lang="uk-UA" b="1" dirty="0" smtClean="0"/>
          </a:p>
          <a:p>
            <a:endParaRPr lang="uk-UA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79512" y="6167045"/>
            <a:ext cx="7848872" cy="369332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b="1" dirty="0" smtClean="0"/>
              <a:t>Різне хімічне оточення ядер обумовлює різні хімічні зсуви </a:t>
            </a:r>
            <a:endParaRPr lang="uk-UA" b="1" dirty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51520" y="188640"/>
            <a:ext cx="8207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Хімічний зсув.</a:t>
            </a:r>
            <a:endParaRPr lang="uk-UA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611188" y="1336556"/>
            <a:ext cx="3744912" cy="639920"/>
          </a:xfrm>
          <a:custGeom>
            <a:avLst/>
            <a:gdLst>
              <a:gd name="T0" fmla="*/ 1872456 w 21600"/>
              <a:gd name="T1" fmla="*/ 0 h 21600"/>
              <a:gd name="T2" fmla="*/ 548387 w 21600"/>
              <a:gd name="T3" fmla="*/ 116001 h 21600"/>
              <a:gd name="T4" fmla="*/ 0 w 21600"/>
              <a:gd name="T5" fmla="*/ 396082 h 21600"/>
              <a:gd name="T6" fmla="*/ 548387 w 21600"/>
              <a:gd name="T7" fmla="*/ 676163 h 21600"/>
              <a:gd name="T8" fmla="*/ 1872456 w 21600"/>
              <a:gd name="T9" fmla="*/ 792163 h 21600"/>
              <a:gd name="T10" fmla="*/ 3196525 w 21600"/>
              <a:gd name="T11" fmla="*/ 676163 h 21600"/>
              <a:gd name="T12" fmla="*/ 3744912 w 21600"/>
              <a:gd name="T13" fmla="*/ 396082 h 21600"/>
              <a:gd name="T14" fmla="*/ 3196525 w 21600"/>
              <a:gd name="T15" fmla="*/ 11600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660033"/>
          </a:solidFill>
          <a:ln w="9525">
            <a:solidFill>
              <a:srgbClr val="CC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1906588" y="902270"/>
          <a:ext cx="1150937" cy="929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" name="CS ChemDraw Drawing" r:id="rId3" imgW="645480" imgH="645480" progId="">
                  <p:embed/>
                </p:oleObj>
              </mc:Choice>
              <mc:Fallback>
                <p:oleObj name="CS ChemDraw Drawing" r:id="rId3" imgW="645480" imgH="64548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6588" y="902270"/>
                        <a:ext cx="1150937" cy="9297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AutoShape 6"/>
          <p:cNvSpPr>
            <a:spLocks noChangeArrowheads="1"/>
          </p:cNvSpPr>
          <p:nvPr/>
        </p:nvSpPr>
        <p:spPr bwMode="auto">
          <a:xfrm rot="181362">
            <a:off x="233683" y="465595"/>
            <a:ext cx="1346200" cy="2732804"/>
          </a:xfrm>
          <a:custGeom>
            <a:avLst/>
            <a:gdLst>
              <a:gd name="T0" fmla="*/ 673100 w 21600"/>
              <a:gd name="T1" fmla="*/ 0 h 21600"/>
              <a:gd name="T2" fmla="*/ 197131 w 21600"/>
              <a:gd name="T3" fmla="*/ 495385 h 21600"/>
              <a:gd name="T4" fmla="*/ 0 w 21600"/>
              <a:gd name="T5" fmla="*/ 1691482 h 21600"/>
              <a:gd name="T6" fmla="*/ 197131 w 21600"/>
              <a:gd name="T7" fmla="*/ 2887578 h 21600"/>
              <a:gd name="T8" fmla="*/ 673100 w 21600"/>
              <a:gd name="T9" fmla="*/ 3382963 h 21600"/>
              <a:gd name="T10" fmla="*/ 1149069 w 21600"/>
              <a:gd name="T11" fmla="*/ 2887578 h 21600"/>
              <a:gd name="T12" fmla="*/ 1346200 w 21600"/>
              <a:gd name="T13" fmla="*/ 1691482 h 21600"/>
              <a:gd name="T14" fmla="*/ 1149069 w 21600"/>
              <a:gd name="T15" fmla="*/ 49538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66003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 rot="181362">
            <a:off x="3473771" y="538620"/>
            <a:ext cx="1346200" cy="2732804"/>
          </a:xfrm>
          <a:custGeom>
            <a:avLst/>
            <a:gdLst>
              <a:gd name="T0" fmla="*/ 673100 w 21600"/>
              <a:gd name="T1" fmla="*/ 0 h 21600"/>
              <a:gd name="T2" fmla="*/ 197131 w 21600"/>
              <a:gd name="T3" fmla="*/ 495385 h 21600"/>
              <a:gd name="T4" fmla="*/ 0 w 21600"/>
              <a:gd name="T5" fmla="*/ 1691482 h 21600"/>
              <a:gd name="T6" fmla="*/ 197131 w 21600"/>
              <a:gd name="T7" fmla="*/ 2887578 h 21600"/>
              <a:gd name="T8" fmla="*/ 673100 w 21600"/>
              <a:gd name="T9" fmla="*/ 3382963 h 21600"/>
              <a:gd name="T10" fmla="*/ 1149069 w 21600"/>
              <a:gd name="T11" fmla="*/ 2887578 h 21600"/>
              <a:gd name="T12" fmla="*/ 1346200 w 21600"/>
              <a:gd name="T13" fmla="*/ 1691482 h 21600"/>
              <a:gd name="T14" fmla="*/ 1149069 w 21600"/>
              <a:gd name="T15" fmla="*/ 49538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66003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3490913" y="1381816"/>
            <a:ext cx="647700" cy="523221"/>
          </a:xfrm>
          <a:prstGeom prst="curvedLeftArrow">
            <a:avLst>
              <a:gd name="adj1" fmla="val 20000"/>
              <a:gd name="adj2" fmla="val 40000"/>
              <a:gd name="adj3" fmla="val 33333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3778250" y="2794220"/>
            <a:ext cx="720725" cy="407805"/>
          </a:xfrm>
          <a:prstGeom prst="curvedUpArrow">
            <a:avLst>
              <a:gd name="adj1" fmla="val 28553"/>
              <a:gd name="adj2" fmla="val 57107"/>
              <a:gd name="adj3" fmla="val 33333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682625" y="27426"/>
            <a:ext cx="647700" cy="582211"/>
          </a:xfrm>
          <a:prstGeom prst="curvedDownArrow">
            <a:avLst>
              <a:gd name="adj1" fmla="val 20000"/>
              <a:gd name="adj2" fmla="val 40000"/>
              <a:gd name="adj3" fmla="val 37092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4860032" y="1162603"/>
            <a:ext cx="352839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1400" b="1" smtClean="0"/>
              <a:t>А – напрям циркуляції електронів</a:t>
            </a:r>
          </a:p>
          <a:p>
            <a:r>
              <a:rPr lang="uk-UA" sz="1400" b="1" smtClean="0"/>
              <a:t>Б -  силові лінії індукованого </a:t>
            </a:r>
          </a:p>
          <a:p>
            <a:r>
              <a:rPr lang="uk-UA" sz="1400" b="1" smtClean="0"/>
              <a:t>     магнітного поля</a:t>
            </a:r>
          </a:p>
          <a:p>
            <a:r>
              <a:rPr lang="uk-UA" sz="1400" b="1" smtClean="0"/>
              <a:t>Н</a:t>
            </a:r>
            <a:r>
              <a:rPr lang="uk-UA" sz="1400" b="1" baseline="-25000" smtClean="0"/>
              <a:t>0</a:t>
            </a:r>
            <a:r>
              <a:rPr lang="uk-UA" sz="1400" b="1" smtClean="0"/>
              <a:t> – прикладене магнітне поле</a:t>
            </a:r>
            <a:endParaRPr lang="uk-UA" sz="1400" b="1"/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3849688" y="1113963"/>
            <a:ext cx="349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b="1" smtClean="0">
                <a:solidFill>
                  <a:srgbClr val="CC0000"/>
                </a:solidFill>
              </a:rPr>
              <a:t>А</a:t>
            </a:r>
            <a:endParaRPr lang="uk-UA" b="1">
              <a:solidFill>
                <a:srgbClr val="CC0000"/>
              </a:solidFill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4425950" y="3131676"/>
            <a:ext cx="349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b="1" smtClean="0">
                <a:solidFill>
                  <a:srgbClr val="CC0000"/>
                </a:solidFill>
              </a:rPr>
              <a:t>Б</a:t>
            </a:r>
            <a:endParaRPr lang="uk-UA" b="1">
              <a:solidFill>
                <a:srgbClr val="CC0000"/>
              </a:solidFill>
            </a:endParaRP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250825" y="-109999"/>
            <a:ext cx="349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b="1" smtClean="0">
                <a:solidFill>
                  <a:srgbClr val="CC0000"/>
                </a:solidFill>
              </a:rPr>
              <a:t>Б</a:t>
            </a:r>
            <a:endParaRPr lang="uk-UA" b="1">
              <a:solidFill>
                <a:srgbClr val="CC0000"/>
              </a:solidFill>
            </a:endParaRPr>
          </a:p>
        </p:txBody>
      </p:sp>
      <p:sp>
        <p:nvSpPr>
          <p:cNvPr id="20" name="AutoShape 15"/>
          <p:cNvSpPr>
            <a:spLocks noChangeArrowheads="1"/>
          </p:cNvSpPr>
          <p:nvPr/>
        </p:nvSpPr>
        <p:spPr bwMode="auto">
          <a:xfrm>
            <a:off x="2338388" y="2362420"/>
            <a:ext cx="358775" cy="407805"/>
          </a:xfrm>
          <a:prstGeom prst="upArrow">
            <a:avLst>
              <a:gd name="adj1" fmla="val 50000"/>
              <a:gd name="adj2" fmla="val 3517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2678113" y="2645901"/>
            <a:ext cx="433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b="1" smtClean="0">
                <a:solidFill>
                  <a:srgbClr val="CC0000"/>
                </a:solidFill>
              </a:rPr>
              <a:t>Н</a:t>
            </a:r>
            <a:r>
              <a:rPr lang="uk-UA" b="1" baseline="-25000" smtClean="0">
                <a:solidFill>
                  <a:srgbClr val="CC0000"/>
                </a:solidFill>
              </a:rPr>
              <a:t>0</a:t>
            </a:r>
            <a:endParaRPr lang="uk-UA" b="1" baseline="-25000">
              <a:solidFill>
                <a:srgbClr val="CC0000"/>
              </a:solidFill>
            </a:endParaRP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2122488" y="1113963"/>
            <a:ext cx="773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b="1" smtClean="0">
                <a:solidFill>
                  <a:srgbClr val="FFCC00"/>
                </a:solidFill>
              </a:rPr>
              <a:t>Ядро</a:t>
            </a:r>
            <a:endParaRPr lang="uk-UA" b="1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880" y="476672"/>
            <a:ext cx="10438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smtClean="0">
                <a:ea typeface="Times New Roman" pitchFamily="18" charset="0"/>
                <a:cs typeface="Arial" pitchFamily="34" charset="0"/>
              </a:rPr>
              <a:t>План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268760"/>
            <a:ext cx="71287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uk-UA" sz="2400" dirty="0" smtClean="0"/>
              <a:t>Основні поняття спектроскопії ядерного магнітного резонансу. </a:t>
            </a:r>
            <a:endParaRPr lang="ru-RU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uk-UA" sz="2400" dirty="0" smtClean="0"/>
              <a:t>Походження спектрів ЯМР.</a:t>
            </a:r>
            <a:endParaRPr lang="ru-RU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uk-UA" sz="2400" dirty="0" smtClean="0"/>
              <a:t>Хімічний зсув.</a:t>
            </a:r>
            <a:r>
              <a:rPr lang="ru-RU" sz="2400" dirty="0" smtClean="0"/>
              <a:t> </a:t>
            </a:r>
          </a:p>
          <a:p>
            <a:pPr marL="457200" lvl="0" indent="-457200">
              <a:buFont typeface="+mj-lt"/>
              <a:buAutoNum type="arabicPeriod"/>
            </a:pPr>
            <a:r>
              <a:rPr lang="uk-UA" sz="2400" dirty="0" smtClean="0"/>
              <a:t>Спін-спінова взаємодія.</a:t>
            </a:r>
            <a:endParaRPr lang="ru-RU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uk-UA" sz="2400" dirty="0" smtClean="0"/>
              <a:t>Спектри ЯМР</a:t>
            </a:r>
            <a:r>
              <a:rPr lang="ru-RU" sz="2400" dirty="0" smtClean="0"/>
              <a:t>, </a:t>
            </a:r>
            <a:r>
              <a:rPr lang="uk-UA" sz="2400" dirty="0" smtClean="0"/>
              <a:t>зокрема спектри ПМР.</a:t>
            </a:r>
            <a:endParaRPr lang="ru-RU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uk-UA" sz="2400" dirty="0" err="1" smtClean="0"/>
              <a:t>ЯМР-спектрометри</a:t>
            </a:r>
            <a:r>
              <a:rPr lang="uk-UA" sz="2400" dirty="0" smtClean="0"/>
              <a:t>.  </a:t>
            </a:r>
            <a:endParaRPr lang="ru-RU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899592" y="66328"/>
            <a:ext cx="6696744" cy="6983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0" u="none" strike="noStrike" kern="1200" cap="all" spc="0" normalizeH="0" baseline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Спектроскопія </a:t>
            </a:r>
            <a:r>
              <a:rPr kumimoji="0" lang="uk-UA" sz="3600" b="1" i="0" u="none" strike="noStrike" kern="1200" cap="all" spc="0" normalizeH="0" baseline="3000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13</a:t>
            </a:r>
            <a:r>
              <a:rPr kumimoji="0" lang="uk-UA" sz="3600" b="1" i="0" u="none" strike="noStrike" kern="1200" cap="all" spc="0" normalizeH="0" baseline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 ЯМР</a:t>
            </a:r>
            <a:endParaRPr kumimoji="0" lang="uk-UA" sz="3600" b="1" i="0" u="none" strike="noStrike" kern="1200" cap="all" spc="0" normalizeH="0" baseline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196752"/>
            <a:ext cx="3658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mtClean="0">
                <a:solidFill>
                  <a:srgbClr val="002060"/>
                </a:solidFill>
              </a:rPr>
              <a:t>Відмінність від протонного ЯМР: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600" y="1628800"/>
            <a:ext cx="804579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uk-UA" sz="1700" dirty="0" smtClean="0">
                <a:solidFill>
                  <a:srgbClr val="002060"/>
                </a:solidFill>
              </a:rPr>
              <a:t>Чутливість нижча на 4 порядки, </a:t>
            </a:r>
            <a:r>
              <a:rPr lang="uk-UA" sz="1700" i="1" dirty="0" smtClean="0">
                <a:solidFill>
                  <a:srgbClr val="002060"/>
                </a:solidFill>
              </a:rPr>
              <a:t>w</a:t>
            </a:r>
            <a:r>
              <a:rPr lang="uk-UA" sz="1700" dirty="0" smtClean="0">
                <a:solidFill>
                  <a:srgbClr val="002060"/>
                </a:solidFill>
              </a:rPr>
              <a:t>(</a:t>
            </a:r>
            <a:r>
              <a:rPr lang="uk-UA" sz="1700" baseline="30000" dirty="0" smtClean="0">
                <a:solidFill>
                  <a:srgbClr val="002060"/>
                </a:solidFill>
              </a:rPr>
              <a:t>13</a:t>
            </a:r>
            <a:r>
              <a:rPr lang="uk-UA" sz="1700" dirty="0" smtClean="0">
                <a:solidFill>
                  <a:srgbClr val="002060"/>
                </a:solidFill>
              </a:rPr>
              <a:t>C) = 1,1%</a:t>
            </a:r>
            <a:endParaRPr lang="uk-UA" sz="1700" b="1" dirty="0" smtClean="0">
              <a:solidFill>
                <a:srgbClr val="002060"/>
              </a:solidFill>
              <a:sym typeface="Wingdings" pitchFamily="2" charset="2"/>
            </a:endParaRPr>
          </a:p>
          <a:p>
            <a:pPr marL="342900" indent="-342900">
              <a:buAutoNum type="arabicPeriod"/>
            </a:pPr>
            <a:r>
              <a:rPr lang="uk-UA" sz="1700" dirty="0" smtClean="0">
                <a:solidFill>
                  <a:srgbClr val="002060"/>
                </a:solidFill>
                <a:sym typeface="Wingdings" pitchFamily="2" charset="2"/>
              </a:rPr>
              <a:t>Спектри не можна інтегрувати (інтенсивність не пропорційна числу ядер)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83568" y="5949280"/>
            <a:ext cx="77048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7953316" y="5814926"/>
            <a:ext cx="0" cy="28803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7308304" y="5805264"/>
            <a:ext cx="0" cy="28803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660232" y="5805264"/>
            <a:ext cx="0" cy="28803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012160" y="5805264"/>
            <a:ext cx="0" cy="28803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292080" y="5814926"/>
            <a:ext cx="0" cy="28803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644008" y="5805264"/>
            <a:ext cx="0" cy="28803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995936" y="5826046"/>
            <a:ext cx="0" cy="28803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347864" y="5805264"/>
            <a:ext cx="0" cy="28803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699792" y="5814926"/>
            <a:ext cx="0" cy="28803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051720" y="5805264"/>
            <a:ext cx="0" cy="28803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403648" y="5805264"/>
            <a:ext cx="0" cy="28803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55576" y="5805264"/>
            <a:ext cx="0" cy="28803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67544" y="6093296"/>
            <a:ext cx="8733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mtClean="0">
                <a:solidFill>
                  <a:srgbClr val="002060"/>
                </a:solidFill>
              </a:rPr>
              <a:t>220       200      180    160    140      120     100       80         60       40        20        0</a:t>
            </a:r>
            <a:endParaRPr lang="uk-UA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67944" y="6381328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i="1" smtClean="0">
                <a:solidFill>
                  <a:srgbClr val="002060"/>
                </a:solidFill>
              </a:rPr>
              <a:t>δ</a:t>
            </a:r>
            <a:r>
              <a:rPr lang="uk-UA" smtClean="0">
                <a:solidFill>
                  <a:srgbClr val="002060"/>
                </a:solidFill>
              </a:rPr>
              <a:t>, м. д.</a:t>
            </a:r>
            <a:endParaRPr lang="uk-UA">
              <a:solidFill>
                <a:srgbClr val="002060"/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7380312" y="3480226"/>
            <a:ext cx="0" cy="24690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6084168" y="4005064"/>
            <a:ext cx="0" cy="19442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131787" y="3564305"/>
            <a:ext cx="23503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smtClean="0">
                <a:solidFill>
                  <a:srgbClr val="002060"/>
                </a:solidFill>
              </a:rPr>
              <a:t>CH</a:t>
            </a:r>
            <a:r>
              <a:rPr lang="uk-UA" sz="3200" baseline="-25000" smtClean="0">
                <a:solidFill>
                  <a:srgbClr val="002060"/>
                </a:solidFill>
              </a:rPr>
              <a:t>3</a:t>
            </a:r>
            <a:r>
              <a:rPr lang="uk-UA" sz="3200" smtClean="0">
                <a:solidFill>
                  <a:srgbClr val="002060"/>
                </a:solidFill>
              </a:rPr>
              <a:t>–CH</a:t>
            </a:r>
            <a:r>
              <a:rPr lang="uk-UA" sz="3200" baseline="-25000" smtClean="0">
                <a:solidFill>
                  <a:srgbClr val="002060"/>
                </a:solidFill>
              </a:rPr>
              <a:t>2</a:t>
            </a:r>
            <a:r>
              <a:rPr lang="uk-UA" sz="3200" smtClean="0">
                <a:solidFill>
                  <a:srgbClr val="002060"/>
                </a:solidFill>
              </a:rPr>
              <a:t>–OH</a:t>
            </a:r>
            <a:endParaRPr lang="uk-UA" sz="3200">
              <a:solidFill>
                <a:srgbClr val="00206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63835" y="3111351"/>
            <a:ext cx="2191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i="1" smtClean="0">
                <a:solidFill>
                  <a:srgbClr val="002060"/>
                </a:solidFill>
              </a:rPr>
              <a:t>a          b        </a:t>
            </a:r>
            <a:endParaRPr lang="uk-UA" sz="2400" i="1">
              <a:solidFill>
                <a:srgbClr val="00206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00850" y="34290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i="1" smtClean="0">
                <a:solidFill>
                  <a:srgbClr val="002060"/>
                </a:solidFill>
              </a:rPr>
              <a:t>b</a:t>
            </a:r>
            <a:endParaRPr lang="uk-UA" sz="2400" i="1">
              <a:solidFill>
                <a:srgbClr val="00206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31398" y="2852936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i="1" smtClean="0">
                <a:solidFill>
                  <a:srgbClr val="002060"/>
                </a:solidFill>
              </a:rPr>
              <a:t>a</a:t>
            </a:r>
            <a:endParaRPr lang="uk-UA" sz="2400" i="1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2" grpId="0"/>
      <p:bldP spid="23" grpId="0"/>
      <p:bldP spid="24" grpId="0"/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421824" y="66328"/>
            <a:ext cx="8254632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0" u="none" strike="noStrike" kern="1200" cap="all" spc="0" normalizeH="0" baseline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Шкала в </a:t>
            </a:r>
            <a:r>
              <a:rPr kumimoji="0" lang="uk-UA" sz="3600" b="1" i="0" u="none" strike="noStrike" kern="1200" cap="all" spc="0" normalizeH="0" baseline="3000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13</a:t>
            </a:r>
            <a:r>
              <a:rPr kumimoji="0" lang="uk-UA" sz="3600" b="1" i="0" u="none" strike="noStrike" kern="1200" cap="all" spc="0" normalizeH="0" baseline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 ЯМР</a:t>
            </a:r>
            <a:endParaRPr kumimoji="0" lang="uk-UA" sz="3600" b="1" i="0" u="none" strike="noStrike" kern="1200" cap="all" spc="0" normalizeH="0" baseline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1435" y="1052736"/>
            <a:ext cx="5476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mtClean="0">
                <a:solidFill>
                  <a:srgbClr val="002060"/>
                </a:solidFill>
              </a:rPr>
              <a:t>Хімічний зсув залежить від електронегативності.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83568" y="5949280"/>
            <a:ext cx="77048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7953316" y="5814926"/>
            <a:ext cx="0" cy="28803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7308304" y="5805264"/>
            <a:ext cx="0" cy="28803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660232" y="5805264"/>
            <a:ext cx="0" cy="28803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012160" y="5805264"/>
            <a:ext cx="0" cy="28803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92080" y="5814926"/>
            <a:ext cx="0" cy="28803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644008" y="5805264"/>
            <a:ext cx="0" cy="28803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995936" y="5826046"/>
            <a:ext cx="0" cy="28803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347864" y="5805264"/>
            <a:ext cx="0" cy="28803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699792" y="5814926"/>
            <a:ext cx="0" cy="28803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051720" y="5805264"/>
            <a:ext cx="0" cy="28803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403648" y="5805264"/>
            <a:ext cx="0" cy="28803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55576" y="5805264"/>
            <a:ext cx="0" cy="28803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67544" y="6093296"/>
            <a:ext cx="8733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mtClean="0">
                <a:solidFill>
                  <a:srgbClr val="002060"/>
                </a:solidFill>
              </a:rPr>
              <a:t>220       200      180    160    140      120     100       80         60       40        20        0</a:t>
            </a:r>
            <a:endParaRPr lang="uk-UA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67944" y="6381328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i="1" smtClean="0">
                <a:solidFill>
                  <a:srgbClr val="002060"/>
                </a:solidFill>
              </a:rPr>
              <a:t>δ</a:t>
            </a:r>
            <a:r>
              <a:rPr lang="uk-UA" smtClean="0">
                <a:solidFill>
                  <a:srgbClr val="002060"/>
                </a:solidFill>
              </a:rPr>
              <a:t>, м. д.</a:t>
            </a:r>
            <a:endParaRPr lang="uk-UA">
              <a:solidFill>
                <a:srgbClr val="002060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7956376" y="3480226"/>
            <a:ext cx="0" cy="24690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652120" y="1700808"/>
            <a:ext cx="25474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002060"/>
                </a:solidFill>
              </a:rPr>
              <a:t>TMS</a:t>
            </a:r>
          </a:p>
          <a:p>
            <a:pPr algn="ctr"/>
            <a:r>
              <a:rPr lang="uk-UA" dirty="0" smtClean="0">
                <a:solidFill>
                  <a:srgbClr val="002060"/>
                </a:solidFill>
              </a:rPr>
              <a:t>(використовується як </a:t>
            </a:r>
          </a:p>
          <a:p>
            <a:pPr algn="ctr"/>
            <a:r>
              <a:rPr lang="uk-UA" dirty="0" smtClean="0">
                <a:solidFill>
                  <a:srgbClr val="002060"/>
                </a:solidFill>
              </a:rPr>
              <a:t>еталон)</a:t>
            </a:r>
            <a:endParaRPr lang="uk-UA" dirty="0">
              <a:solidFill>
                <a:srgbClr val="002060"/>
              </a:solidFill>
            </a:endParaRPr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7973561"/>
              </p:ext>
            </p:extLst>
          </p:nvPr>
        </p:nvGraphicFramePr>
        <p:xfrm>
          <a:off x="4716016" y="2407105"/>
          <a:ext cx="1674415" cy="1597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CS ChemDraw Drawing" r:id="rId3" imgW="1043635" imgH="994777" progId="">
                  <p:embed/>
                </p:oleObj>
              </mc:Choice>
              <mc:Fallback>
                <p:oleObj name="CS ChemDraw Drawing" r:id="rId3" imgW="1043635" imgH="994777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2407105"/>
                        <a:ext cx="1674415" cy="15979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Прямая соединительная линия 21"/>
          <p:cNvCxnSpPr/>
          <p:nvPr/>
        </p:nvCxnSpPr>
        <p:spPr>
          <a:xfrm>
            <a:off x="6012160" y="5445224"/>
            <a:ext cx="165618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553223" y="4797152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i="1" smtClean="0">
                <a:solidFill>
                  <a:srgbClr val="002060"/>
                </a:solidFill>
              </a:rPr>
              <a:t>sp</a:t>
            </a:r>
            <a:r>
              <a:rPr lang="uk-UA" sz="2400" b="1" i="1" baseline="30000" smtClean="0">
                <a:solidFill>
                  <a:srgbClr val="002060"/>
                </a:solidFill>
              </a:rPr>
              <a:t>3</a:t>
            </a:r>
            <a:endParaRPr lang="uk-UA" sz="2400" b="1" i="1" baseline="30000">
              <a:solidFill>
                <a:srgbClr val="002060"/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4957931" y="5013176"/>
            <a:ext cx="694189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066394" y="4437939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i="1" smtClean="0">
                <a:solidFill>
                  <a:srgbClr val="002060"/>
                </a:solidFill>
              </a:rPr>
              <a:t>sp</a:t>
            </a:r>
            <a:endParaRPr lang="uk-UA" sz="2400" b="1" i="1" baseline="30000">
              <a:solidFill>
                <a:srgbClr val="002060"/>
              </a:solidFill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3347864" y="4652747"/>
            <a:ext cx="106717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635896" y="4005064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i="1" smtClean="0">
                <a:solidFill>
                  <a:srgbClr val="002060"/>
                </a:solidFill>
              </a:rPr>
              <a:t>sp</a:t>
            </a:r>
            <a:r>
              <a:rPr lang="uk-UA" sz="2400" b="1" i="1" baseline="30000" smtClean="0">
                <a:solidFill>
                  <a:srgbClr val="002060"/>
                </a:solidFill>
              </a:rPr>
              <a:t>2</a:t>
            </a:r>
            <a:endParaRPr lang="uk-UA" sz="2400" b="1" i="1" baseline="30000">
              <a:solidFill>
                <a:srgbClr val="002060"/>
              </a:solidFill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928762" y="5445224"/>
            <a:ext cx="106717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987824" y="4911551"/>
            <a:ext cx="944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i="1" smtClean="0">
                <a:solidFill>
                  <a:srgbClr val="002060"/>
                </a:solidFill>
              </a:rPr>
              <a:t>аром</a:t>
            </a:r>
            <a:endParaRPr lang="uk-UA" sz="2400" b="1" i="1" baseline="30000">
              <a:solidFill>
                <a:srgbClr val="00206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19672" y="4623519"/>
            <a:ext cx="998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i="1" smtClean="0">
                <a:solidFill>
                  <a:srgbClr val="002060"/>
                </a:solidFill>
              </a:rPr>
              <a:t>COOR</a:t>
            </a:r>
            <a:endParaRPr lang="uk-UA" sz="2400" b="1" i="1">
              <a:solidFill>
                <a:srgbClr val="002060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1979712" y="5157192"/>
            <a:ext cx="406157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403648" y="4221088"/>
            <a:ext cx="406157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187624" y="3687415"/>
            <a:ext cx="798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i="1" smtClean="0">
                <a:solidFill>
                  <a:srgbClr val="002060"/>
                </a:solidFill>
              </a:rPr>
              <a:t>CHO</a:t>
            </a:r>
            <a:endParaRPr lang="uk-UA" sz="2400" b="1" i="1">
              <a:solidFill>
                <a:srgbClr val="002060"/>
              </a:solidFill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781467" y="5447603"/>
            <a:ext cx="406157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7544" y="4911551"/>
            <a:ext cx="974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i="1" smtClean="0">
                <a:solidFill>
                  <a:srgbClr val="002060"/>
                </a:solidFill>
              </a:rPr>
              <a:t>RCOR</a:t>
            </a:r>
            <a:endParaRPr lang="uk-UA" sz="2400" b="1" i="1">
              <a:solidFill>
                <a:srgbClr val="002060"/>
              </a:solidFill>
            </a:endParaRPr>
          </a:p>
        </p:txBody>
      </p:sp>
      <p:sp>
        <p:nvSpPr>
          <p:cNvPr id="36" name="Выноска-облако 35"/>
          <p:cNvSpPr/>
          <p:nvPr/>
        </p:nvSpPr>
        <p:spPr>
          <a:xfrm>
            <a:off x="107504" y="1916832"/>
            <a:ext cx="2889800" cy="155455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smtClean="0">
                <a:solidFill>
                  <a:srgbClr val="002060"/>
                </a:solidFill>
              </a:rPr>
              <a:t>Вуглець С=О погано проявляється</a:t>
            </a:r>
            <a:endParaRPr lang="uk-UA" b="1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  <p:bldP spid="23" grpId="0"/>
      <p:bldP spid="25" grpId="0"/>
      <p:bldP spid="27" grpId="0"/>
      <p:bldP spid="29" grpId="0"/>
      <p:bldP spid="30" grpId="0"/>
      <p:bldP spid="33" grpId="0"/>
      <p:bldP spid="35" grpId="0"/>
      <p:bldP spid="3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421824" y="66328"/>
            <a:ext cx="8254632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Шкала в </a:t>
            </a:r>
            <a:r>
              <a:rPr kumimoji="0" lang="ru-RU" sz="3600" b="1" i="0" u="none" strike="noStrike" kern="1200" cap="all" spc="0" normalizeH="0" baseline="3000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13</a:t>
            </a:r>
            <a:r>
              <a:rPr kumimoji="0" lang="ru-RU" sz="36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 ЯМР</a:t>
            </a:r>
            <a:endParaRPr kumimoji="0" lang="ru-RU" sz="36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5251277" cy="3862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8767614"/>
              </p:ext>
            </p:extLst>
          </p:nvPr>
        </p:nvGraphicFramePr>
        <p:xfrm>
          <a:off x="6084168" y="1340767"/>
          <a:ext cx="936104" cy="86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CS ChemDraw Drawing" r:id="rId4" imgW="540715" imgH="500903" progId="">
                  <p:embed/>
                </p:oleObj>
              </mc:Choice>
              <mc:Fallback>
                <p:oleObj name="CS ChemDraw Drawing" r:id="rId4" imgW="540715" imgH="500903" progId="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1340767"/>
                        <a:ext cx="936104" cy="867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24128" y="2204864"/>
            <a:ext cx="21836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err="1" smtClean="0">
                <a:solidFill>
                  <a:srgbClr val="002060"/>
                </a:solidFill>
              </a:rPr>
              <a:t>малеїнова</a:t>
            </a:r>
            <a:r>
              <a:rPr lang="ru-RU" dirty="0" smtClean="0">
                <a:solidFill>
                  <a:srgbClr val="002060"/>
                </a:solidFill>
              </a:rPr>
              <a:t> кислота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2 </a:t>
            </a:r>
            <a:r>
              <a:rPr lang="ru-RU" dirty="0" err="1" smtClean="0">
                <a:solidFill>
                  <a:srgbClr val="002060"/>
                </a:solidFill>
              </a:rPr>
              <a:t>типи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С-атомів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076" y="2924944"/>
            <a:ext cx="5053924" cy="371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6759822"/>
              </p:ext>
            </p:extLst>
          </p:nvPr>
        </p:nvGraphicFramePr>
        <p:xfrm>
          <a:off x="971600" y="5267939"/>
          <a:ext cx="864096" cy="609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CS ChemDraw Drawing" r:id="rId7" imgW="522427" imgH="368266" progId="">
                  <p:embed/>
                </p:oleObj>
              </mc:Choice>
              <mc:Fallback>
                <p:oleObj name="CS ChemDraw Drawing" r:id="rId7" imgW="522427" imgH="368266" progId="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5267939"/>
                        <a:ext cx="864096" cy="6093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55576" y="5949280"/>
            <a:ext cx="1252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бутанон-2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332656"/>
            <a:ext cx="5328592" cy="4308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45085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800100" algn="l"/>
              </a:tabLst>
            </a:pPr>
            <a:r>
              <a:rPr lang="uk-UA" sz="2200" b="1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Arial" pitchFamily="34" charset="0"/>
              </a:rPr>
              <a:t>РЕКОМЕНДОВАНА ЛІТЕРАТУРА</a:t>
            </a:r>
            <a:endParaRPr lang="ru-RU" sz="220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95536" y="811452"/>
            <a:ext cx="7560840" cy="58169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  <a:tab pos="457200" algn="l"/>
                <a:tab pos="800100" algn="l"/>
              </a:tabLst>
            </a:pPr>
            <a:r>
              <a:rPr lang="uk-UA" sz="1600" dirty="0" smtClean="0"/>
              <a:t>Фізичні методи дослідження речовин: навчально-методичний посібник  для здобувачів ступеня вищої освіти бакалавра напряму підготовки «Хімія» / М.М. Корнет, О.А. Бражко, Н.П. Дерев’янко, М.П. </a:t>
            </a:r>
            <a:r>
              <a:rPr lang="uk-UA" sz="1600" dirty="0" err="1" smtClean="0"/>
              <a:t>Завгородній</a:t>
            </a:r>
            <a:r>
              <a:rPr lang="uk-UA" sz="1600" dirty="0" smtClean="0"/>
              <a:t>. – Запоріжжя: ЗНУ, 2016. – 146 с.</a:t>
            </a: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  <a:tab pos="457200" algn="l"/>
                <a:tab pos="800100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Луганська О. В. Навчальний посібник з фізико-хімічних методів аналізу / О. В. Луганська, Л. О.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Омельянчик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 – Запоріжжя: ЗНУ, 2008. – 238 с.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457200" algn="l"/>
                <a:tab pos="800100" algn="l"/>
              </a:tabLst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Отто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М. Современные методы аналитической химии /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Отто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М..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– М.: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Техносфера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2008.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– 543 с.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457200" algn="l"/>
                <a:tab pos="800100" algn="l"/>
              </a:tabLst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Пентин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Ю.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А. Физические методы исследования в химии / Ю.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Пентин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Л.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В. Вилков. – М.: Мир, ООО «Издательство АСТ», 2003. – 683 с.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457200" algn="l"/>
                <a:tab pos="8001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Смагин В.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П. Физические методы исследования в химии [Текст]: учебное пособие / В.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П. Смагин. – [2-е изд.,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пепераб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 и доп.]. –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Барнау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Алт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 Ун-та, 2014. – 342 с.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457200" algn="l"/>
                <a:tab pos="80010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57200" algn="l"/>
                <a:tab pos="800100" algn="l"/>
              </a:tabLst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ІНФОРМАЦІЙНІ РЕСУРСИ</a:t>
            </a:r>
          </a:p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28600" algn="l"/>
                <a:tab pos="457200" algn="l"/>
                <a:tab pos="800100" algn="l"/>
              </a:tabLst>
            </a:pPr>
            <a:r>
              <a:rPr lang="en-GB" sz="1600" dirty="0" smtClean="0">
                <a:ea typeface="Times New Roman" pitchFamily="18" charset="0"/>
                <a:cs typeface="Arial" pitchFamily="34" charset="0"/>
              </a:rPr>
              <a:t>https://www.youtube.com/watch?v=GVEdvEYO9HM</a:t>
            </a:r>
            <a:r>
              <a:rPr lang="uk-UA" sz="1600" dirty="0" smtClean="0">
                <a:ea typeface="Times New Roman" pitchFamily="18" charset="0"/>
                <a:cs typeface="Arial" pitchFamily="34" charset="0"/>
              </a:rPr>
              <a:t>  </a:t>
            </a:r>
            <a:r>
              <a:rPr lang="ru-RU" sz="1600" dirty="0" smtClean="0"/>
              <a:t>Лекция 1 "</a:t>
            </a:r>
            <a:r>
              <a:rPr lang="ru-RU" sz="1600" dirty="0" err="1" smtClean="0"/>
              <a:t>ЯМР-спектроскопия</a:t>
            </a:r>
            <a:r>
              <a:rPr lang="ru-RU" sz="1600" dirty="0" smtClean="0"/>
              <a:t> с точки зрения химика-органика как пользователя..."</a:t>
            </a:r>
            <a:endParaRPr lang="uk-UA" sz="1600" dirty="0" smtClean="0"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28600" algn="l"/>
                <a:tab pos="457200" algn="l"/>
                <a:tab pos="800100" algn="l"/>
              </a:tabLst>
            </a:pPr>
            <a:r>
              <a:rPr kumimoji="0" lang="uk-UA" sz="1600" i="0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http://medulka.ru/himiya-biohimiya/books-page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28600" algn="l"/>
                <a:tab pos="457200" algn="l"/>
                <a:tab pos="800100" algn="l"/>
              </a:tabLst>
            </a:pPr>
            <a:r>
              <a:rPr kumimoji="0" lang="uk-UA" sz="1600" i="0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http://lib.e-science.ru/book</a:t>
            </a:r>
            <a:endParaRPr kumimoji="0" lang="ru-RU" sz="1600" i="0" strike="noStrike" cap="none" normalizeH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28600" algn="l"/>
                <a:tab pos="457200" algn="l"/>
                <a:tab pos="800100" algn="l"/>
              </a:tabLst>
            </a:pPr>
            <a:r>
              <a:rPr kumimoji="0" lang="uk-UA" sz="1600" i="0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http://www.medliter.ru</a:t>
            </a:r>
          </a:p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28600" algn="l"/>
                <a:tab pos="457200" algn="l"/>
                <a:tab pos="800100" algn="l"/>
              </a:tabLst>
            </a:pPr>
            <a:r>
              <a:rPr lang="uk-UA" sz="1600" dirty="0" err="1">
                <a:ea typeface="Times New Roman" pitchFamily="18" charset="0"/>
                <a:cs typeface="Arial" pitchFamily="34" charset="0"/>
              </a:rPr>
              <a:t>Дом</a:t>
            </a:r>
            <a:r>
              <a:rPr lang="uk-UA" sz="1600" dirty="0">
                <a:ea typeface="Times New Roman" pitchFamily="18" charset="0"/>
                <a:cs typeface="Arial" pitchFamily="34" charset="0"/>
              </a:rPr>
              <a:t> </a:t>
            </a:r>
            <a:r>
              <a:rPr lang="uk-UA" sz="1600" dirty="0" err="1">
                <a:ea typeface="Times New Roman" pitchFamily="18" charset="0"/>
                <a:cs typeface="Arial" pitchFamily="34" charset="0"/>
              </a:rPr>
              <a:t>электронных</a:t>
            </a:r>
            <a:r>
              <a:rPr lang="uk-UA" sz="1600" dirty="0">
                <a:ea typeface="Times New Roman" pitchFamily="18" charset="0"/>
                <a:cs typeface="Arial" pitchFamily="34" charset="0"/>
              </a:rPr>
              <a:t> книг: </a:t>
            </a:r>
            <a:r>
              <a:rPr lang="uk-UA" sz="1600" dirty="0">
                <a:ea typeface="Times New Roman" pitchFamily="18" charset="0"/>
                <a:cs typeface="Arial" pitchFamily="34" charset="0"/>
                <a:hlinkClick r:id="rId2"/>
              </a:rPr>
              <a:t>http://www.dom-eknig.ru</a:t>
            </a:r>
            <a:endParaRPr lang="en-US" sz="1600" dirty="0">
              <a:ea typeface="Times New Roman" pitchFamily="18" charset="0"/>
              <a:cs typeface="Arial" pitchFamily="34" charset="0"/>
            </a:endParaRPr>
          </a:p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28600" algn="l"/>
                <a:tab pos="457200" algn="l"/>
                <a:tab pos="800100" algn="l"/>
              </a:tabLst>
            </a:pPr>
            <a:r>
              <a:rPr lang="en-US" sz="1600" dirty="0">
                <a:ea typeface="Times New Roman" pitchFamily="18" charset="0"/>
                <a:cs typeface="Arial" pitchFamily="34" charset="0"/>
                <a:hlinkClick r:id="rId3"/>
              </a:rPr>
              <a:t>http://</a:t>
            </a:r>
            <a:r>
              <a:rPr lang="en-US" sz="1600" dirty="0">
                <a:ea typeface="Times New Roman" pitchFamily="18" charset="0"/>
                <a:cs typeface="Arial" pitchFamily="34" charset="0"/>
                <a:hlinkClick r:id="rId3"/>
              </a:rPr>
              <a:t>www.cheminfo.org/Spectra/NMR/Tools/Multiplet_simulator/index.html</a:t>
            </a:r>
            <a:r>
              <a:rPr lang="en-US" sz="1600" dirty="0">
                <a:ea typeface="Times New Roman" pitchFamily="18" charset="0"/>
                <a:cs typeface="Arial" pitchFamily="34" charset="0"/>
              </a:rPr>
              <a:t>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251448" y="6556248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380672"/>
            <a:ext cx="74888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/>
              <a:t>Спектроскопія ЯМР: дозволяє визначити атоми, що входять в молекулу, і те, як вони між собою з'єднані хімічними зв'язками, тобто визначити або підтвердити структуру речовини (основне завдання методу). Мало чутливий і малопридатний для аналізу сумішей.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88640"/>
            <a:ext cx="741682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000" dirty="0" smtClean="0">
                <a:solidFill>
                  <a:schemeClr val="tx2"/>
                </a:solidFill>
                <a:ea typeface="Times New Roman" pitchFamily="18" charset="0"/>
                <a:cs typeface="Arial" pitchFamily="34" charset="0"/>
              </a:rPr>
              <a:t>Ядерний магнітний резонанс (ЯМР) </a:t>
            </a:r>
            <a:r>
              <a:rPr lang="uk-UA" sz="2000" dirty="0" smtClean="0">
                <a:ea typeface="Times New Roman" pitchFamily="18" charset="0"/>
                <a:cs typeface="Arial" pitchFamily="34" charset="0"/>
              </a:rPr>
              <a:t>— це явище резонансного поглинання радіочастотних хвиль речовинами, що містять ядра з ненульовим спіном і непарним числом протонів в зовнішньому магнітному полі, обумовлене переорієнтацією магнітних моментів ядер. </a:t>
            </a:r>
            <a:endParaRPr lang="ru-RU" sz="2000" dirty="0" smtClean="0"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844824"/>
          <a:ext cx="7344816" cy="338839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152128"/>
                <a:gridCol w="1512168"/>
                <a:gridCol w="2088232"/>
                <a:gridCol w="2592288"/>
              </a:tblGrid>
              <a:tr h="6480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/>
                        <a:t>Ізотоп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/>
                        <a:t>Позначення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/>
                        <a:t>Спінове квантове число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/>
                        <a:t>Гіромагнітне відношення (</a:t>
                      </a:r>
                      <a:r>
                        <a:rPr lang="uk-UA" sz="1800" dirty="0" err="1"/>
                        <a:t>МГц</a:t>
                      </a:r>
                      <a:r>
                        <a:rPr lang="en-US" sz="1800" dirty="0"/>
                        <a:t>/</a:t>
                      </a:r>
                      <a:r>
                        <a:rPr lang="en-US" sz="1800" dirty="0" err="1"/>
                        <a:t>Тл</a:t>
                      </a:r>
                      <a:r>
                        <a:rPr lang="uk-UA" sz="1800" dirty="0"/>
                        <a:t>)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</a:tr>
              <a:tr h="30448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/>
                        <a:t>Водень</a:t>
                      </a:r>
                      <a:endParaRPr lang="ru-RU" sz="1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aseline="30000"/>
                        <a:t>1</a:t>
                      </a:r>
                      <a:r>
                        <a:rPr lang="uk-UA" sz="1800"/>
                        <a:t>H</a:t>
                      </a:r>
                      <a:endParaRPr lang="ru-RU" sz="18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1/2</a:t>
                      </a:r>
                      <a:endParaRPr lang="ru-RU" sz="1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42.6</a:t>
                      </a:r>
                      <a:endParaRPr lang="ru-RU" sz="18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448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/>
                        <a:t>Вуглець</a:t>
                      </a:r>
                      <a:endParaRPr lang="ru-RU" sz="1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kern="1200" baseline="30000" dirty="0" smtClean="0"/>
                        <a:t>13</a:t>
                      </a:r>
                      <a:r>
                        <a:rPr kumimoji="0" lang="en-US" sz="1800" kern="1200" dirty="0" smtClean="0"/>
                        <a:t>C</a:t>
                      </a:r>
                      <a:endParaRPr lang="en-US" sz="1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1/2</a:t>
                      </a:r>
                      <a:endParaRPr lang="ru-RU" sz="1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10.7</a:t>
                      </a:r>
                      <a:endParaRPr lang="ru-RU" sz="18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448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/>
                        <a:t>Кисень</a:t>
                      </a:r>
                      <a:endParaRPr lang="ru-RU" sz="18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30000" dirty="0"/>
                        <a:t>17</a:t>
                      </a:r>
                      <a:r>
                        <a:rPr lang="en-US" sz="1800" dirty="0"/>
                        <a:t>O</a:t>
                      </a:r>
                      <a:endParaRPr lang="ru-RU" sz="1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5/2</a:t>
                      </a:r>
                      <a:endParaRPr lang="ru-RU" sz="1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5.8</a:t>
                      </a:r>
                      <a:endParaRPr lang="ru-RU" sz="18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448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/>
                        <a:t>Фтор</a:t>
                      </a:r>
                      <a:endParaRPr lang="ru-RU" sz="18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kern="1200" baseline="30000" dirty="0" smtClean="0"/>
                        <a:t>19</a:t>
                      </a:r>
                      <a:r>
                        <a:rPr kumimoji="0" lang="en-US" sz="1800" kern="1200" dirty="0" smtClean="0"/>
                        <a:t>F</a:t>
                      </a:r>
                      <a:endParaRPr lang="en-US" sz="1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1/2</a:t>
                      </a:r>
                      <a:endParaRPr lang="ru-RU" sz="1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40.0</a:t>
                      </a:r>
                      <a:endParaRPr lang="ru-RU" sz="18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448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/>
                        <a:t>Натрій</a:t>
                      </a:r>
                      <a:endParaRPr lang="ru-RU" sz="18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30000"/>
                        <a:t>23</a:t>
                      </a:r>
                      <a:r>
                        <a:rPr lang="en-US" sz="1800"/>
                        <a:t>Na</a:t>
                      </a:r>
                      <a:endParaRPr lang="ru-RU" sz="18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3/2</a:t>
                      </a:r>
                      <a:endParaRPr lang="ru-RU" sz="1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11.3</a:t>
                      </a:r>
                      <a:endParaRPr lang="ru-RU" sz="1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448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/>
                        <a:t>Магній</a:t>
                      </a:r>
                      <a:endParaRPr lang="ru-RU" sz="18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30000"/>
                        <a:t>25</a:t>
                      </a:r>
                      <a:r>
                        <a:rPr lang="en-US" sz="1800"/>
                        <a:t>Mg</a:t>
                      </a:r>
                      <a:endParaRPr lang="ru-RU" sz="18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5/2</a:t>
                      </a:r>
                      <a:endParaRPr lang="ru-RU" sz="18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2.6</a:t>
                      </a:r>
                      <a:endParaRPr lang="ru-RU" sz="1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448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/>
                        <a:t>Фосфор</a:t>
                      </a:r>
                      <a:endParaRPr lang="ru-RU" sz="18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30000"/>
                        <a:t>31</a:t>
                      </a:r>
                      <a:r>
                        <a:rPr lang="en-US" sz="1800"/>
                        <a:t>P</a:t>
                      </a:r>
                      <a:endParaRPr lang="ru-RU" sz="18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1/2</a:t>
                      </a:r>
                      <a:endParaRPr lang="ru-RU" sz="18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17.2</a:t>
                      </a:r>
                      <a:endParaRPr lang="ru-RU" sz="1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448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/>
                        <a:t>Сірка</a:t>
                      </a:r>
                      <a:endParaRPr lang="ru-RU" sz="18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30000"/>
                        <a:t>33</a:t>
                      </a:r>
                      <a:r>
                        <a:rPr lang="en-US" sz="1800"/>
                        <a:t>S</a:t>
                      </a:r>
                      <a:endParaRPr lang="ru-RU" sz="18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3/2</a:t>
                      </a:r>
                      <a:endParaRPr lang="ru-RU" sz="18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3.3</a:t>
                      </a:r>
                      <a:endParaRPr lang="ru-RU" sz="1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448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/>
                        <a:t>Залізо</a:t>
                      </a:r>
                      <a:endParaRPr lang="ru-RU" sz="1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30000"/>
                        <a:t>57</a:t>
                      </a:r>
                      <a:r>
                        <a:rPr lang="en-US" sz="1800"/>
                        <a:t>Fe</a:t>
                      </a:r>
                      <a:endParaRPr lang="ru-RU" sz="18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1/2</a:t>
                      </a:r>
                      <a:endParaRPr lang="ru-RU" sz="18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1.4</a:t>
                      </a:r>
                      <a:endParaRPr lang="ru-RU" sz="1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42664" y="270520"/>
            <a:ext cx="8153400" cy="40011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uk-UA" sz="2000" b="1" dirty="0" smtClean="0"/>
              <a:t>МАГНИТНІ ВЛАСТИВОСТІ АТОМНИХ ЯДЕР</a:t>
            </a:r>
            <a:endParaRPr lang="uk-UA" sz="2000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31589" y="1835795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uk-UA" sz="200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835964" y="880120"/>
            <a:ext cx="486703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uk-UA" sz="2000" b="1" dirty="0" smtClean="0"/>
              <a:t>Величина магнітного моменту ядра </a:t>
            </a:r>
            <a:r>
              <a:rPr lang="uk-UA" sz="2000" b="1" dirty="0" smtClean="0">
                <a:solidFill>
                  <a:srgbClr val="FF3300"/>
                </a:solidFill>
                <a:sym typeface="Symbol" pitchFamily="18" charset="2"/>
              </a:rPr>
              <a:t></a:t>
            </a:r>
            <a:endParaRPr lang="uk-UA" sz="2000" b="1" dirty="0" smtClean="0"/>
          </a:p>
          <a:p>
            <a:pPr algn="ctr"/>
            <a:r>
              <a:rPr lang="uk-UA" sz="2000" b="1" dirty="0" smtClean="0"/>
              <a:t>визначається значенням спінового</a:t>
            </a:r>
          </a:p>
          <a:p>
            <a:pPr algn="ctr"/>
            <a:r>
              <a:rPr lang="uk-UA" sz="2000" b="1" dirty="0" smtClean="0"/>
              <a:t> квантового числа («спіну») </a:t>
            </a:r>
            <a:r>
              <a:rPr lang="uk-UA" sz="2000" b="1" dirty="0" smtClean="0">
                <a:solidFill>
                  <a:srgbClr val="FF3300"/>
                </a:solidFill>
              </a:rPr>
              <a:t>J</a:t>
            </a:r>
            <a:endParaRPr lang="uk-UA" sz="2000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0" y="2564904"/>
            <a:ext cx="5864106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uk-UA" sz="2000" b="1" dirty="0" smtClean="0"/>
              <a:t>У ядер з  </a:t>
            </a:r>
            <a:r>
              <a:rPr lang="uk-UA" sz="2000" b="1" dirty="0" smtClean="0">
                <a:solidFill>
                  <a:srgbClr val="FF3300"/>
                </a:solidFill>
              </a:rPr>
              <a:t>парним </a:t>
            </a:r>
            <a:r>
              <a:rPr lang="uk-UA" sz="2000" b="1" dirty="0" smtClean="0"/>
              <a:t>масовим числом </a:t>
            </a:r>
            <a:r>
              <a:rPr lang="uk-UA" sz="2000" b="1" dirty="0" smtClean="0">
                <a:solidFill>
                  <a:srgbClr val="FF3300"/>
                </a:solidFill>
              </a:rPr>
              <a:t>А</a:t>
            </a:r>
            <a:endParaRPr lang="uk-UA" sz="2000" b="1" dirty="0" smtClean="0"/>
          </a:p>
          <a:p>
            <a:pPr algn="ctr"/>
            <a:r>
              <a:rPr lang="uk-UA" sz="2000" b="1" dirty="0" smtClean="0"/>
              <a:t>і з </a:t>
            </a:r>
            <a:r>
              <a:rPr lang="uk-UA" sz="2000" b="1" dirty="0" smtClean="0">
                <a:solidFill>
                  <a:srgbClr val="FF3300"/>
                </a:solidFill>
              </a:rPr>
              <a:t>парним</a:t>
            </a:r>
            <a:r>
              <a:rPr lang="uk-UA" sz="2000" b="1" dirty="0" smtClean="0"/>
              <a:t> зарядовим числом </a:t>
            </a:r>
            <a:r>
              <a:rPr lang="uk-UA" sz="2000" b="1" dirty="0" smtClean="0">
                <a:solidFill>
                  <a:srgbClr val="FF3300"/>
                </a:solidFill>
              </a:rPr>
              <a:t>Z </a:t>
            </a:r>
          </a:p>
          <a:p>
            <a:pPr algn="ctr"/>
            <a:r>
              <a:rPr lang="uk-UA" sz="2000" b="1" dirty="0" smtClean="0">
                <a:solidFill>
                  <a:srgbClr val="FF3300"/>
                </a:solidFill>
              </a:rPr>
              <a:t>J = 0</a:t>
            </a:r>
            <a:r>
              <a:rPr lang="uk-UA" sz="2000" b="1" dirty="0" smtClean="0"/>
              <a:t>  і магнітні властивості не проявляються</a:t>
            </a:r>
            <a:endParaRPr lang="uk-UA" sz="20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113954" y="3717032"/>
            <a:ext cx="5086649" cy="13234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uk-UA" sz="2000" b="1" dirty="0" smtClean="0"/>
              <a:t>Ядра з  </a:t>
            </a:r>
            <a:r>
              <a:rPr lang="uk-UA" sz="2000" b="1" dirty="0" smtClean="0">
                <a:solidFill>
                  <a:srgbClr val="FF3300"/>
                </a:solidFill>
              </a:rPr>
              <a:t>парним </a:t>
            </a:r>
            <a:r>
              <a:rPr lang="uk-UA" sz="2000" b="1" dirty="0" smtClean="0"/>
              <a:t>масовим числом </a:t>
            </a:r>
            <a:r>
              <a:rPr lang="uk-UA" sz="2000" b="1" dirty="0" smtClean="0">
                <a:solidFill>
                  <a:srgbClr val="FF3300"/>
                </a:solidFill>
              </a:rPr>
              <a:t>А</a:t>
            </a:r>
            <a:endParaRPr lang="uk-UA" sz="2000" b="1" dirty="0" smtClean="0"/>
          </a:p>
          <a:p>
            <a:pPr algn="ctr"/>
            <a:r>
              <a:rPr lang="uk-UA" sz="2000" b="1" dirty="0" smtClean="0"/>
              <a:t>але з </a:t>
            </a:r>
            <a:r>
              <a:rPr lang="uk-UA" sz="2000" b="1" dirty="0" smtClean="0">
                <a:solidFill>
                  <a:srgbClr val="FF3300"/>
                </a:solidFill>
              </a:rPr>
              <a:t>не парним</a:t>
            </a:r>
            <a:r>
              <a:rPr lang="uk-UA" sz="2000" b="1" dirty="0" smtClean="0"/>
              <a:t> зарядовим числом </a:t>
            </a:r>
            <a:r>
              <a:rPr lang="uk-UA" sz="2000" b="1" dirty="0" smtClean="0">
                <a:solidFill>
                  <a:srgbClr val="FF3300"/>
                </a:solidFill>
              </a:rPr>
              <a:t>Z </a:t>
            </a:r>
          </a:p>
          <a:p>
            <a:pPr algn="ctr"/>
            <a:r>
              <a:rPr lang="uk-UA" sz="2000" b="1" dirty="0" smtClean="0"/>
              <a:t>володіють </a:t>
            </a:r>
            <a:r>
              <a:rPr lang="uk-UA" sz="2000" b="1" dirty="0" err="1" smtClean="0"/>
              <a:t>цілочисельним</a:t>
            </a:r>
            <a:r>
              <a:rPr lang="uk-UA" sz="2000" b="1" dirty="0" smtClean="0"/>
              <a:t> спіном</a:t>
            </a:r>
          </a:p>
          <a:p>
            <a:pPr algn="ctr"/>
            <a:r>
              <a:rPr lang="uk-UA" sz="2000" b="1" dirty="0" smtClean="0">
                <a:solidFill>
                  <a:srgbClr val="FF3300"/>
                </a:solidFill>
              </a:rPr>
              <a:t>J = 1, 2, 3, ….</a:t>
            </a:r>
            <a:endParaRPr lang="uk-UA" sz="2000" b="1" dirty="0"/>
          </a:p>
        </p:txBody>
      </p:sp>
      <p:grpSp>
        <p:nvGrpSpPr>
          <p:cNvPr id="7" name="Group 7"/>
          <p:cNvGrpSpPr>
            <a:grpSpLocks/>
          </p:cNvGrpSpPr>
          <p:nvPr/>
        </p:nvGrpSpPr>
        <p:grpSpPr bwMode="auto">
          <a:xfrm rot="1311979">
            <a:off x="14064" y="1032520"/>
            <a:ext cx="1981200" cy="1295400"/>
            <a:chOff x="0" y="1584"/>
            <a:chExt cx="1680" cy="1344"/>
          </a:xfrm>
        </p:grpSpPr>
        <p:grpSp>
          <p:nvGrpSpPr>
            <p:cNvPr id="8" name="Group 8"/>
            <p:cNvGrpSpPr>
              <a:grpSpLocks/>
            </p:cNvGrpSpPr>
            <p:nvPr/>
          </p:nvGrpSpPr>
          <p:grpSpPr bwMode="auto">
            <a:xfrm>
              <a:off x="480" y="1824"/>
              <a:ext cx="624" cy="912"/>
              <a:chOff x="2304" y="2160"/>
              <a:chExt cx="624" cy="912"/>
            </a:xfrm>
          </p:grpSpPr>
          <p:sp>
            <p:nvSpPr>
              <p:cNvPr id="13" name="Oval 9"/>
              <p:cNvSpPr>
                <a:spLocks noChangeArrowheads="1"/>
              </p:cNvSpPr>
              <p:nvPr/>
            </p:nvSpPr>
            <p:spPr bwMode="auto">
              <a:xfrm>
                <a:off x="2304" y="2304"/>
                <a:ext cx="624" cy="62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 sz="2000"/>
              </a:p>
            </p:txBody>
          </p:sp>
          <p:sp>
            <p:nvSpPr>
              <p:cNvPr id="14" name="Line 10"/>
              <p:cNvSpPr>
                <a:spLocks noChangeShapeType="1"/>
              </p:cNvSpPr>
              <p:nvPr/>
            </p:nvSpPr>
            <p:spPr bwMode="auto">
              <a:xfrm>
                <a:off x="2640" y="2160"/>
                <a:ext cx="0" cy="91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uk-UA" sz="2000"/>
              </a:p>
            </p:txBody>
          </p:sp>
        </p:grpSp>
        <p:sp>
          <p:nvSpPr>
            <p:cNvPr id="9" name="Oval 11"/>
            <p:cNvSpPr>
              <a:spLocks noChangeArrowheads="1"/>
            </p:cNvSpPr>
            <p:nvPr/>
          </p:nvSpPr>
          <p:spPr bwMode="auto">
            <a:xfrm>
              <a:off x="0" y="1584"/>
              <a:ext cx="768" cy="13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 sz="2000"/>
            </a:p>
          </p:txBody>
        </p:sp>
        <p:sp>
          <p:nvSpPr>
            <p:cNvPr id="10" name="Oval 12"/>
            <p:cNvSpPr>
              <a:spLocks noChangeArrowheads="1"/>
            </p:cNvSpPr>
            <p:nvPr/>
          </p:nvSpPr>
          <p:spPr bwMode="auto">
            <a:xfrm>
              <a:off x="912" y="1584"/>
              <a:ext cx="768" cy="13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 sz="2000"/>
            </a:p>
          </p:txBody>
        </p:sp>
        <p:sp>
          <p:nvSpPr>
            <p:cNvPr id="11" name="Oval 13"/>
            <p:cNvSpPr>
              <a:spLocks noChangeArrowheads="1"/>
            </p:cNvSpPr>
            <p:nvPr/>
          </p:nvSpPr>
          <p:spPr bwMode="auto">
            <a:xfrm>
              <a:off x="288" y="1968"/>
              <a:ext cx="384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 sz="2000"/>
            </a:p>
          </p:txBody>
        </p:sp>
        <p:sp>
          <p:nvSpPr>
            <p:cNvPr id="12" name="Oval 14"/>
            <p:cNvSpPr>
              <a:spLocks noChangeArrowheads="1"/>
            </p:cNvSpPr>
            <p:nvPr/>
          </p:nvSpPr>
          <p:spPr bwMode="auto">
            <a:xfrm>
              <a:off x="1008" y="2016"/>
              <a:ext cx="384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 sz="2000"/>
            </a:p>
          </p:txBody>
        </p:sp>
      </p:grpSp>
      <p:graphicFrame>
        <p:nvGraphicFramePr>
          <p:cNvPr id="15" name="Object 15"/>
          <p:cNvGraphicFramePr>
            <a:graphicFrameLocks noChangeAspect="1"/>
          </p:cNvGraphicFramePr>
          <p:nvPr/>
        </p:nvGraphicFramePr>
        <p:xfrm>
          <a:off x="6300192" y="2492896"/>
          <a:ext cx="142875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3" name="Equation" r:id="rId3" imgW="419100" imgH="215900" progId="">
                  <p:embed/>
                </p:oleObj>
              </mc:Choice>
              <mc:Fallback>
                <p:oleObj name="Equation" r:id="rId3" imgW="419100" imgH="2159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2492896"/>
                        <a:ext cx="1428750" cy="7366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457252" y="5157192"/>
            <a:ext cx="4995278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/>
              <a:t>У ядер </a:t>
            </a:r>
            <a:r>
              <a:rPr lang="ru-RU" sz="2000" b="1" dirty="0" err="1" smtClean="0"/>
              <a:t>з</a:t>
            </a:r>
            <a:r>
              <a:rPr lang="ru-RU" sz="2000" b="1" dirty="0" smtClean="0"/>
              <a:t> </a:t>
            </a:r>
            <a:r>
              <a:rPr lang="uk-UA" sz="2000" b="1" dirty="0" smtClean="0">
                <a:solidFill>
                  <a:srgbClr val="FF3300"/>
                </a:solidFill>
              </a:rPr>
              <a:t>не парним</a:t>
            </a:r>
            <a:r>
              <a:rPr lang="ru-RU" sz="2000" b="1" dirty="0" smtClean="0">
                <a:solidFill>
                  <a:srgbClr val="FF3300"/>
                </a:solidFill>
              </a:rPr>
              <a:t> </a:t>
            </a:r>
            <a:r>
              <a:rPr lang="ru-RU" sz="2000" b="1" dirty="0" err="1" smtClean="0"/>
              <a:t>масовим</a:t>
            </a:r>
            <a:r>
              <a:rPr lang="ru-RU" sz="2000" b="1" dirty="0" smtClean="0"/>
              <a:t> </a:t>
            </a:r>
            <a:r>
              <a:rPr lang="ru-RU" sz="2000" b="1" dirty="0"/>
              <a:t>числом </a:t>
            </a:r>
            <a:r>
              <a:rPr lang="ru-RU" sz="2000" b="1" dirty="0">
                <a:solidFill>
                  <a:srgbClr val="FF3300"/>
                </a:solidFill>
              </a:rPr>
              <a:t>А</a:t>
            </a:r>
            <a:endParaRPr lang="ru-RU" sz="2000" b="1" dirty="0"/>
          </a:p>
          <a:p>
            <a:pPr algn="ctr"/>
            <a:r>
              <a:rPr lang="en-US" sz="2000" b="1" dirty="0">
                <a:solidFill>
                  <a:srgbClr val="FF3300"/>
                </a:solidFill>
              </a:rPr>
              <a:t>J = 1/2</a:t>
            </a:r>
            <a:r>
              <a:rPr lang="en-US" sz="2000" b="1" dirty="0"/>
              <a:t> </a:t>
            </a:r>
            <a:endParaRPr lang="ru-RU" sz="2000" b="1" dirty="0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4618488" y="5934670"/>
            <a:ext cx="3520516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uk-UA" b="1" dirty="0" smtClean="0"/>
              <a:t>99 % ядер вуглецю у природі</a:t>
            </a:r>
          </a:p>
          <a:p>
            <a:pPr algn="ctr"/>
            <a:r>
              <a:rPr lang="uk-UA" b="1" dirty="0" smtClean="0"/>
              <a:t>складають ядра  </a:t>
            </a:r>
            <a:r>
              <a:rPr lang="uk-UA" b="1" baseline="30000" dirty="0" smtClean="0">
                <a:solidFill>
                  <a:srgbClr val="FF3300"/>
                </a:solidFill>
              </a:rPr>
              <a:t>12</a:t>
            </a:r>
            <a:r>
              <a:rPr lang="uk-UA" b="1" dirty="0" smtClean="0">
                <a:solidFill>
                  <a:srgbClr val="FF3300"/>
                </a:solidFill>
              </a:rPr>
              <a:t>С </a:t>
            </a:r>
          </a:p>
          <a:p>
            <a:pPr algn="ctr"/>
            <a:r>
              <a:rPr lang="uk-UA" b="1" dirty="0" smtClean="0"/>
              <a:t>зі спіном</a:t>
            </a:r>
            <a:r>
              <a:rPr lang="uk-UA" b="1" dirty="0" smtClean="0">
                <a:solidFill>
                  <a:srgbClr val="FF3300"/>
                </a:solidFill>
              </a:rPr>
              <a:t> J = 0</a:t>
            </a:r>
            <a:r>
              <a:rPr lang="uk-UA" b="1" dirty="0" smtClean="0"/>
              <a:t> </a:t>
            </a:r>
            <a:endParaRPr lang="uk-U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764704"/>
            <a:ext cx="1186136" cy="1676400"/>
            <a:chOff x="144" y="1920"/>
            <a:chExt cx="816" cy="576"/>
          </a:xfrm>
        </p:grpSpPr>
        <p:sp>
          <p:nvSpPr>
            <p:cNvPr id="3" name="Rectangle 3"/>
            <p:cNvSpPr>
              <a:spLocks noChangeArrowheads="1"/>
            </p:cNvSpPr>
            <p:nvPr/>
          </p:nvSpPr>
          <p:spPr bwMode="auto">
            <a:xfrm>
              <a:off x="144" y="2068"/>
              <a:ext cx="127" cy="1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uk-UA" sz="2000"/>
            </a:p>
          </p:txBody>
        </p:sp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672" y="1920"/>
              <a:ext cx="288" cy="576"/>
              <a:chOff x="4272" y="3264"/>
              <a:chExt cx="288" cy="576"/>
            </a:xfrm>
          </p:grpSpPr>
          <p:sp>
            <p:nvSpPr>
              <p:cNvPr id="5" name="Line 5"/>
              <p:cNvSpPr>
                <a:spLocks noChangeShapeType="1"/>
              </p:cNvSpPr>
              <p:nvPr/>
            </p:nvSpPr>
            <p:spPr bwMode="auto">
              <a:xfrm flipV="1">
                <a:off x="4416" y="3264"/>
                <a:ext cx="0" cy="576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arrow" w="med" len="med"/>
              </a:ln>
              <a:effectLst/>
            </p:spPr>
            <p:txBody>
              <a:bodyPr anchor="ctr">
                <a:spAutoFit/>
              </a:bodyPr>
              <a:lstStyle/>
              <a:p>
                <a:endParaRPr lang="uk-UA" sz="2000"/>
              </a:p>
            </p:txBody>
          </p:sp>
          <p:sp>
            <p:nvSpPr>
              <p:cNvPr id="6" name="Oval 6"/>
              <p:cNvSpPr>
                <a:spLocks noChangeArrowheads="1"/>
              </p:cNvSpPr>
              <p:nvPr/>
            </p:nvSpPr>
            <p:spPr bwMode="auto">
              <a:xfrm>
                <a:off x="4272" y="3455"/>
                <a:ext cx="288" cy="193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uk-UA" sz="2000"/>
              </a:p>
            </p:txBody>
          </p:sp>
        </p:grpSp>
      </p:grp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563888" y="188640"/>
            <a:ext cx="3190800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000" b="1" smtClean="0"/>
              <a:t>Спрощена модель  ЯМР</a:t>
            </a:r>
            <a:endParaRPr lang="uk-UA" sz="2000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979712" y="908720"/>
            <a:ext cx="5616624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/>
              <a:t>Енергія взаємодії атомних ядер з магнітним полем </a:t>
            </a:r>
            <a:r>
              <a:rPr lang="uk-UA" sz="2000" b="1" dirty="0" smtClean="0">
                <a:solidFill>
                  <a:srgbClr val="FF3300"/>
                </a:solidFill>
              </a:rPr>
              <a:t>B</a:t>
            </a:r>
            <a:r>
              <a:rPr lang="uk-UA" sz="2000" b="1" baseline="-25000" dirty="0" smtClean="0">
                <a:solidFill>
                  <a:srgbClr val="FF3300"/>
                </a:solidFill>
              </a:rPr>
              <a:t>0</a:t>
            </a:r>
            <a:r>
              <a:rPr lang="uk-UA" sz="2000" b="1" dirty="0" smtClean="0">
                <a:solidFill>
                  <a:srgbClr val="FF3300"/>
                </a:solidFill>
              </a:rPr>
              <a:t> </a:t>
            </a:r>
            <a:r>
              <a:rPr lang="uk-UA" sz="2000" b="1" dirty="0" smtClean="0"/>
              <a:t>визначається</a:t>
            </a:r>
            <a:r>
              <a:rPr lang="uk-UA" sz="2000" b="1" dirty="0" smtClean="0">
                <a:solidFill>
                  <a:srgbClr val="FF3300"/>
                </a:solidFill>
              </a:rPr>
              <a:t> </a:t>
            </a:r>
            <a:r>
              <a:rPr lang="uk-UA" sz="2000" b="1" dirty="0" smtClean="0"/>
              <a:t>вектором магнітного моменту  </a:t>
            </a:r>
            <a:r>
              <a:rPr lang="uk-UA" sz="2000" b="1" dirty="0" smtClean="0">
                <a:solidFill>
                  <a:srgbClr val="FF3300"/>
                </a:solidFill>
                <a:sym typeface="Symbol" pitchFamily="18" charset="2"/>
              </a:rPr>
              <a:t> </a:t>
            </a:r>
            <a:endParaRPr lang="uk-UA" sz="2000" b="1" dirty="0"/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43136" y="838200"/>
            <a:ext cx="68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2000" b="1" smtClean="0"/>
              <a:t> </a:t>
            </a:r>
            <a:r>
              <a:rPr lang="uk-UA" sz="2000" b="1" smtClean="0">
                <a:solidFill>
                  <a:srgbClr val="FF3300"/>
                </a:solidFill>
                <a:sym typeface="Symbol" pitchFamily="18" charset="2"/>
              </a:rPr>
              <a:t></a:t>
            </a:r>
            <a:endParaRPr lang="uk-UA" sz="2000" b="1">
              <a:solidFill>
                <a:srgbClr val="FF3300"/>
              </a:solidFill>
              <a:sym typeface="Symbol" pitchFamily="18" charset="2"/>
            </a:endParaRPr>
          </a:p>
        </p:txBody>
      </p:sp>
      <p:sp>
        <p:nvSpPr>
          <p:cNvPr id="10" name="Text Box 35"/>
          <p:cNvSpPr txBox="1">
            <a:spLocks noChangeArrowheads="1"/>
          </p:cNvSpPr>
          <p:nvPr/>
        </p:nvSpPr>
        <p:spPr bwMode="auto">
          <a:xfrm>
            <a:off x="27261" y="5070475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uk-UA" sz="2000"/>
          </a:p>
        </p:txBody>
      </p:sp>
      <p:grpSp>
        <p:nvGrpSpPr>
          <p:cNvPr id="11" name="Group 54"/>
          <p:cNvGrpSpPr>
            <a:grpSpLocks/>
          </p:cNvGrpSpPr>
          <p:nvPr/>
        </p:nvGrpSpPr>
        <p:grpSpPr bwMode="auto">
          <a:xfrm>
            <a:off x="5220072" y="2204864"/>
            <a:ext cx="2646410" cy="1944216"/>
            <a:chOff x="3300" y="1895"/>
            <a:chExt cx="2071" cy="1657"/>
          </a:xfrm>
        </p:grpSpPr>
        <p:sp>
          <p:nvSpPr>
            <p:cNvPr id="12" name="Oval 55"/>
            <p:cNvSpPr>
              <a:spLocks noChangeArrowheads="1"/>
            </p:cNvSpPr>
            <p:nvPr/>
          </p:nvSpPr>
          <p:spPr bwMode="auto">
            <a:xfrm>
              <a:off x="3936" y="3120"/>
              <a:ext cx="432" cy="432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 sz="2000"/>
            </a:p>
          </p:txBody>
        </p:sp>
        <p:sp>
          <p:nvSpPr>
            <p:cNvPr id="13" name="Oval 56"/>
            <p:cNvSpPr>
              <a:spLocks noChangeArrowheads="1"/>
            </p:cNvSpPr>
            <p:nvPr/>
          </p:nvSpPr>
          <p:spPr bwMode="auto">
            <a:xfrm>
              <a:off x="3300" y="1895"/>
              <a:ext cx="1740" cy="2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 sz="2000"/>
            </a:p>
          </p:txBody>
        </p:sp>
        <p:sp>
          <p:nvSpPr>
            <p:cNvPr id="14" name="Line 57"/>
            <p:cNvSpPr>
              <a:spLocks noChangeShapeType="1"/>
            </p:cNvSpPr>
            <p:nvPr/>
          </p:nvSpPr>
          <p:spPr bwMode="auto">
            <a:xfrm>
              <a:off x="4176" y="1968"/>
              <a:ext cx="0" cy="140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 sz="2000"/>
            </a:p>
          </p:txBody>
        </p:sp>
        <p:sp>
          <p:nvSpPr>
            <p:cNvPr id="15" name="Line 58"/>
            <p:cNvSpPr>
              <a:spLocks noChangeShapeType="1"/>
            </p:cNvSpPr>
            <p:nvPr/>
          </p:nvSpPr>
          <p:spPr bwMode="auto">
            <a:xfrm flipH="1" flipV="1">
              <a:off x="3888" y="2880"/>
              <a:ext cx="180" cy="3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uk-UA" sz="2000"/>
            </a:p>
          </p:txBody>
        </p:sp>
        <p:sp>
          <p:nvSpPr>
            <p:cNvPr id="16" name="Text Box 59"/>
            <p:cNvSpPr txBox="1">
              <a:spLocks noChangeArrowheads="1"/>
            </p:cNvSpPr>
            <p:nvPr/>
          </p:nvSpPr>
          <p:spPr bwMode="auto">
            <a:xfrm>
              <a:off x="3505" y="2655"/>
              <a:ext cx="213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uk-UA" altLang="en-US" sz="2000" b="1" smtClean="0">
                  <a:solidFill>
                    <a:srgbClr val="FF3300"/>
                  </a:solidFill>
                  <a:sym typeface="Symbol" pitchFamily="18" charset="2"/>
                </a:rPr>
                <a:t></a:t>
              </a:r>
              <a:endParaRPr lang="uk-UA" altLang="en-US" sz="2000"/>
            </a:p>
          </p:txBody>
        </p:sp>
        <p:sp>
          <p:nvSpPr>
            <p:cNvPr id="17" name="Line 60"/>
            <p:cNvSpPr>
              <a:spLocks noChangeShapeType="1"/>
            </p:cNvSpPr>
            <p:nvPr/>
          </p:nvSpPr>
          <p:spPr bwMode="auto">
            <a:xfrm flipH="1">
              <a:off x="4176" y="2016"/>
              <a:ext cx="900" cy="140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 sz="2000"/>
            </a:p>
          </p:txBody>
        </p:sp>
        <p:sp>
          <p:nvSpPr>
            <p:cNvPr id="18" name="Line 61"/>
            <p:cNvSpPr>
              <a:spLocks noChangeShapeType="1"/>
            </p:cNvSpPr>
            <p:nvPr/>
          </p:nvSpPr>
          <p:spPr bwMode="auto">
            <a:xfrm>
              <a:off x="3312" y="2016"/>
              <a:ext cx="900" cy="140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 sz="2000"/>
            </a:p>
          </p:txBody>
        </p:sp>
        <p:sp>
          <p:nvSpPr>
            <p:cNvPr id="19" name="Line 62"/>
            <p:cNvSpPr>
              <a:spLocks noChangeShapeType="1"/>
            </p:cNvSpPr>
            <p:nvPr/>
          </p:nvSpPr>
          <p:spPr bwMode="auto">
            <a:xfrm flipV="1">
              <a:off x="4992" y="2640"/>
              <a:ext cx="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uk-UA" sz="2000"/>
            </a:p>
          </p:txBody>
        </p:sp>
        <p:sp>
          <p:nvSpPr>
            <p:cNvPr id="20" name="Text Box 63"/>
            <p:cNvSpPr txBox="1">
              <a:spLocks noChangeArrowheads="1"/>
            </p:cNvSpPr>
            <p:nvPr/>
          </p:nvSpPr>
          <p:spPr bwMode="auto">
            <a:xfrm>
              <a:off x="5089" y="2773"/>
              <a:ext cx="282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uk-UA" altLang="en-US" sz="2000" b="1" smtClean="0">
                  <a:solidFill>
                    <a:srgbClr val="FF3300"/>
                  </a:solidFill>
                </a:rPr>
                <a:t>В</a:t>
              </a:r>
              <a:r>
                <a:rPr lang="uk-UA" altLang="en-US" sz="2000" b="1" baseline="-25000" smtClean="0">
                  <a:solidFill>
                    <a:srgbClr val="FF3300"/>
                  </a:solidFill>
                </a:rPr>
                <a:t>0</a:t>
              </a:r>
              <a:endParaRPr lang="uk-UA" altLang="en-US" sz="2000"/>
            </a:p>
          </p:txBody>
        </p:sp>
      </p:grpSp>
      <p:sp>
        <p:nvSpPr>
          <p:cNvPr id="21" name="Text Box 64"/>
          <p:cNvSpPr txBox="1">
            <a:spLocks noChangeArrowheads="1"/>
          </p:cNvSpPr>
          <p:nvPr/>
        </p:nvSpPr>
        <p:spPr bwMode="auto">
          <a:xfrm>
            <a:off x="1043608" y="2204864"/>
            <a:ext cx="3816424" cy="10156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000" b="1" dirty="0" smtClean="0"/>
              <a:t>Вектори магнітних моментів </a:t>
            </a:r>
            <a:r>
              <a:rPr lang="uk-UA" sz="2000" b="1" dirty="0" err="1" smtClean="0"/>
              <a:t>пр</a:t>
            </a:r>
            <a:r>
              <a:rPr lang="ru-RU" sz="2000" b="1" dirty="0" smtClean="0"/>
              <a:t>о</a:t>
            </a:r>
            <a:r>
              <a:rPr lang="uk-UA" sz="2000" b="1" dirty="0" err="1" smtClean="0"/>
              <a:t>цесують</a:t>
            </a:r>
            <a:r>
              <a:rPr lang="uk-UA" sz="2000" b="1" dirty="0" smtClean="0"/>
              <a:t> навкруги ліній поля</a:t>
            </a:r>
            <a:endParaRPr lang="uk-UA" sz="2000" dirty="0"/>
          </a:p>
        </p:txBody>
      </p:sp>
      <p:sp>
        <p:nvSpPr>
          <p:cNvPr id="22" name="Text Box 1027"/>
          <p:cNvSpPr txBox="1">
            <a:spLocks noChangeArrowheads="1"/>
          </p:cNvSpPr>
          <p:nvPr/>
        </p:nvSpPr>
        <p:spPr bwMode="auto">
          <a:xfrm>
            <a:off x="238119" y="3717032"/>
            <a:ext cx="4541628" cy="64633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uk-UA" sz="1800" b="1" dirty="0" smtClean="0"/>
              <a:t>Для ядер </a:t>
            </a:r>
            <a:r>
              <a:rPr lang="uk-UA" sz="1800" b="1" baseline="30000" dirty="0" smtClean="0"/>
              <a:t>1</a:t>
            </a:r>
            <a:r>
              <a:rPr lang="uk-UA" sz="1800" b="1" dirty="0" smtClean="0"/>
              <a:t>Н  </a:t>
            </a:r>
            <a:r>
              <a:rPr lang="uk-UA" b="1" dirty="0" smtClean="0"/>
              <a:t>і</a:t>
            </a:r>
            <a:r>
              <a:rPr lang="uk-UA" sz="1800" b="1" dirty="0" smtClean="0"/>
              <a:t>  </a:t>
            </a:r>
            <a:r>
              <a:rPr lang="uk-UA" sz="1800" b="1" baseline="30000" dirty="0" smtClean="0"/>
              <a:t>13</a:t>
            </a:r>
            <a:r>
              <a:rPr lang="uk-UA" sz="1800" b="1" dirty="0" smtClean="0"/>
              <a:t>С  зі спіном  1/2 </a:t>
            </a:r>
          </a:p>
          <a:p>
            <a:pPr algn="ctr"/>
            <a:r>
              <a:rPr lang="uk-UA" sz="1800" b="1" dirty="0" smtClean="0"/>
              <a:t>можливі два значення (рівня) енергії </a:t>
            </a:r>
            <a:r>
              <a:rPr lang="ru-RU" sz="1800" b="1" dirty="0" smtClean="0"/>
              <a:t>:</a:t>
            </a:r>
            <a:endParaRPr lang="ru-RU" sz="1800" b="1" dirty="0"/>
          </a:p>
        </p:txBody>
      </p:sp>
      <p:sp>
        <p:nvSpPr>
          <p:cNvPr id="23" name="Text Box 1028"/>
          <p:cNvSpPr txBox="1">
            <a:spLocks noChangeArrowheads="1"/>
          </p:cNvSpPr>
          <p:nvPr/>
        </p:nvSpPr>
        <p:spPr bwMode="auto">
          <a:xfrm>
            <a:off x="228600" y="4650063"/>
            <a:ext cx="3220753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 err="1"/>
              <a:t>Е</a:t>
            </a:r>
            <a:r>
              <a:rPr lang="ru-RU" sz="1800" b="1" dirty="0" err="1" smtClean="0"/>
              <a:t>нергия</a:t>
            </a:r>
            <a:r>
              <a:rPr lang="ru-RU" sz="1800" b="1" dirty="0" smtClean="0"/>
              <a:t> </a:t>
            </a:r>
            <a:r>
              <a:rPr lang="ru-RU" sz="1800" b="1" dirty="0" err="1" smtClean="0">
                <a:solidFill>
                  <a:schemeClr val="accent2"/>
                </a:solidFill>
              </a:rPr>
              <a:t>мінімальна</a:t>
            </a:r>
            <a:r>
              <a:rPr lang="ru-RU" sz="1800" b="1" dirty="0"/>
              <a:t>, </a:t>
            </a:r>
          </a:p>
          <a:p>
            <a:r>
              <a:rPr lang="ru-RU" sz="1800" b="1" dirty="0" smtClean="0"/>
              <a:t>коли </a:t>
            </a:r>
            <a:r>
              <a:rPr lang="ru-RU" sz="1800" b="1" dirty="0" err="1" smtClean="0"/>
              <a:t>вектори</a:t>
            </a:r>
            <a:r>
              <a:rPr lang="ru-RU" sz="1800" b="1" dirty="0" smtClean="0"/>
              <a:t> </a:t>
            </a:r>
            <a:r>
              <a:rPr lang="ru-RU" sz="1800" b="1" dirty="0">
                <a:solidFill>
                  <a:srgbClr val="FF3300"/>
                </a:solidFill>
                <a:sym typeface="Symbol" pitchFamily="18" charset="2"/>
              </a:rPr>
              <a:t></a:t>
            </a:r>
            <a:r>
              <a:rPr lang="ru-RU" sz="1800" b="1" dirty="0"/>
              <a:t> </a:t>
            </a:r>
            <a:r>
              <a:rPr lang="ru-RU" sz="1800" b="1" dirty="0" err="1" smtClean="0"/>
              <a:t>і</a:t>
            </a:r>
            <a:r>
              <a:rPr lang="ru-RU" sz="1800" b="1" dirty="0" smtClean="0"/>
              <a:t> </a:t>
            </a:r>
            <a:r>
              <a:rPr lang="ru-RU" sz="1800" b="1" dirty="0">
                <a:solidFill>
                  <a:srgbClr val="FF3300"/>
                </a:solidFill>
              </a:rPr>
              <a:t>В</a:t>
            </a:r>
            <a:r>
              <a:rPr lang="ru-RU" sz="1800" b="1" baseline="-25000" dirty="0">
                <a:solidFill>
                  <a:srgbClr val="FF3300"/>
                </a:solidFill>
              </a:rPr>
              <a:t>0</a:t>
            </a:r>
            <a:r>
              <a:rPr lang="ru-RU" sz="1800" b="1" dirty="0"/>
              <a:t> </a:t>
            </a:r>
          </a:p>
          <a:p>
            <a:r>
              <a:rPr lang="ru-RU" sz="1800" b="1" dirty="0" err="1" smtClean="0"/>
              <a:t>приблизно</a:t>
            </a:r>
            <a:r>
              <a:rPr lang="ru-RU" sz="1800" b="1" dirty="0" smtClean="0"/>
              <a:t> </a:t>
            </a:r>
            <a:r>
              <a:rPr lang="ru-RU" sz="1800" b="1" dirty="0" err="1" smtClean="0">
                <a:solidFill>
                  <a:schemeClr val="accent2"/>
                </a:solidFill>
              </a:rPr>
              <a:t>параллельні</a:t>
            </a:r>
            <a:endParaRPr lang="ru-RU" sz="1800" b="1" dirty="0"/>
          </a:p>
          <a:p>
            <a:endParaRPr lang="ru-RU" sz="1800" b="1" dirty="0"/>
          </a:p>
          <a:p>
            <a:r>
              <a:rPr lang="ru-RU" sz="1800" b="1" dirty="0" err="1" smtClean="0"/>
              <a:t>і</a:t>
            </a:r>
            <a:r>
              <a:rPr lang="ru-RU" sz="1800" b="1" dirty="0" smtClean="0"/>
              <a:t> </a:t>
            </a:r>
            <a:r>
              <a:rPr lang="ru-RU" sz="1800" b="1" dirty="0">
                <a:solidFill>
                  <a:schemeClr val="accent2"/>
                </a:solidFill>
              </a:rPr>
              <a:t>максимальна</a:t>
            </a:r>
            <a:r>
              <a:rPr lang="ru-RU" sz="1800" b="1" dirty="0"/>
              <a:t>, </a:t>
            </a:r>
          </a:p>
          <a:p>
            <a:r>
              <a:rPr lang="ru-RU" sz="1800" b="1" dirty="0" smtClean="0"/>
              <a:t>коли </a:t>
            </a:r>
            <a:r>
              <a:rPr lang="ru-RU" sz="1800" b="1" dirty="0" err="1" smtClean="0"/>
              <a:t>вектори</a:t>
            </a:r>
            <a:r>
              <a:rPr lang="ru-RU" sz="1800" b="1" dirty="0" smtClean="0"/>
              <a:t> </a:t>
            </a:r>
            <a:r>
              <a:rPr lang="ru-RU" sz="1800" b="1" dirty="0">
                <a:solidFill>
                  <a:srgbClr val="FF3300"/>
                </a:solidFill>
                <a:sym typeface="Symbol" pitchFamily="18" charset="2"/>
              </a:rPr>
              <a:t></a:t>
            </a:r>
            <a:r>
              <a:rPr lang="ru-RU" sz="1800" b="1" dirty="0"/>
              <a:t> </a:t>
            </a:r>
            <a:r>
              <a:rPr lang="ru-RU" sz="1800" b="1" dirty="0" err="1" smtClean="0"/>
              <a:t>і</a:t>
            </a:r>
            <a:r>
              <a:rPr lang="ru-RU" sz="1800" b="1" dirty="0" smtClean="0"/>
              <a:t> </a:t>
            </a:r>
            <a:r>
              <a:rPr lang="ru-RU" sz="1800" b="1" dirty="0">
                <a:solidFill>
                  <a:srgbClr val="FF3300"/>
                </a:solidFill>
              </a:rPr>
              <a:t>В</a:t>
            </a:r>
            <a:r>
              <a:rPr lang="ru-RU" sz="1800" b="1" baseline="-25000" dirty="0">
                <a:solidFill>
                  <a:srgbClr val="FF3300"/>
                </a:solidFill>
              </a:rPr>
              <a:t>0</a:t>
            </a:r>
            <a:r>
              <a:rPr lang="ru-RU" sz="1800" b="1" dirty="0"/>
              <a:t> </a:t>
            </a:r>
          </a:p>
          <a:p>
            <a:r>
              <a:rPr lang="ru-RU" sz="1800" b="1" dirty="0" err="1" smtClean="0"/>
              <a:t>приблизно</a:t>
            </a:r>
            <a:r>
              <a:rPr lang="ru-RU" sz="1800" b="1" dirty="0" smtClean="0"/>
              <a:t> </a:t>
            </a:r>
            <a:r>
              <a:rPr lang="ru-RU" sz="1800" b="1" dirty="0" err="1" smtClean="0">
                <a:solidFill>
                  <a:schemeClr val="accent2"/>
                </a:solidFill>
              </a:rPr>
              <a:t>антипаралельні</a:t>
            </a:r>
            <a:endParaRPr lang="ru-RU" sz="1800" b="1" dirty="0"/>
          </a:p>
        </p:txBody>
      </p:sp>
      <p:grpSp>
        <p:nvGrpSpPr>
          <p:cNvPr id="24" name="Group 1029"/>
          <p:cNvGrpSpPr>
            <a:grpSpLocks/>
          </p:cNvGrpSpPr>
          <p:nvPr/>
        </p:nvGrpSpPr>
        <p:grpSpPr bwMode="auto">
          <a:xfrm rot="5523873">
            <a:off x="6150049" y="4213081"/>
            <a:ext cx="1671638" cy="1600200"/>
            <a:chOff x="2976" y="1200"/>
            <a:chExt cx="525" cy="336"/>
          </a:xfrm>
        </p:grpSpPr>
        <p:sp>
          <p:nvSpPr>
            <p:cNvPr id="25" name="Oval 1030"/>
            <p:cNvSpPr>
              <a:spLocks noChangeArrowheads="1"/>
            </p:cNvSpPr>
            <p:nvPr/>
          </p:nvSpPr>
          <p:spPr bwMode="auto">
            <a:xfrm>
              <a:off x="3164" y="1448"/>
              <a:ext cx="128" cy="88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26" name="Oval 1031"/>
            <p:cNvSpPr>
              <a:spLocks noChangeArrowheads="1"/>
            </p:cNvSpPr>
            <p:nvPr/>
          </p:nvSpPr>
          <p:spPr bwMode="auto">
            <a:xfrm>
              <a:off x="2976" y="1200"/>
              <a:ext cx="515" cy="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27" name="Line 1032"/>
            <p:cNvSpPr>
              <a:spLocks noChangeShapeType="1"/>
            </p:cNvSpPr>
            <p:nvPr/>
          </p:nvSpPr>
          <p:spPr bwMode="auto">
            <a:xfrm>
              <a:off x="3235" y="1215"/>
              <a:ext cx="0" cy="28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28" name="Line 1033"/>
            <p:cNvSpPr>
              <a:spLocks noChangeShapeType="1"/>
            </p:cNvSpPr>
            <p:nvPr/>
          </p:nvSpPr>
          <p:spPr bwMode="auto">
            <a:xfrm flipH="1">
              <a:off x="3235" y="1225"/>
              <a:ext cx="266" cy="28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29" name="Line 1034"/>
            <p:cNvSpPr>
              <a:spLocks noChangeShapeType="1"/>
            </p:cNvSpPr>
            <p:nvPr/>
          </p:nvSpPr>
          <p:spPr bwMode="auto">
            <a:xfrm>
              <a:off x="2976" y="1248"/>
              <a:ext cx="266" cy="28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30" name="Line 1035"/>
            <p:cNvSpPr>
              <a:spLocks noChangeShapeType="1"/>
            </p:cNvSpPr>
            <p:nvPr/>
          </p:nvSpPr>
          <p:spPr bwMode="auto">
            <a:xfrm flipH="1" flipV="1">
              <a:off x="3120" y="1248"/>
              <a:ext cx="96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 sz="1800"/>
            </a:p>
          </p:txBody>
        </p:sp>
      </p:grpSp>
      <p:grpSp>
        <p:nvGrpSpPr>
          <p:cNvPr id="31" name="Group 1036"/>
          <p:cNvGrpSpPr>
            <a:grpSpLocks/>
          </p:cNvGrpSpPr>
          <p:nvPr/>
        </p:nvGrpSpPr>
        <p:grpSpPr bwMode="auto">
          <a:xfrm rot="16076127" flipH="1">
            <a:off x="5362103" y="5142238"/>
            <a:ext cx="1671638" cy="1752600"/>
            <a:chOff x="2976" y="1200"/>
            <a:chExt cx="525" cy="336"/>
          </a:xfrm>
        </p:grpSpPr>
        <p:sp>
          <p:nvSpPr>
            <p:cNvPr id="32" name="Oval 1037"/>
            <p:cNvSpPr>
              <a:spLocks noChangeArrowheads="1"/>
            </p:cNvSpPr>
            <p:nvPr/>
          </p:nvSpPr>
          <p:spPr bwMode="auto">
            <a:xfrm>
              <a:off x="3164" y="1448"/>
              <a:ext cx="128" cy="88"/>
            </a:xfrm>
            <a:prstGeom prst="ellipse">
              <a:avLst/>
            </a:prstGeom>
            <a:solidFill>
              <a:srgbClr val="3399FF"/>
            </a:solidFill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33" name="Oval 1038"/>
            <p:cNvSpPr>
              <a:spLocks noChangeArrowheads="1"/>
            </p:cNvSpPr>
            <p:nvPr/>
          </p:nvSpPr>
          <p:spPr bwMode="auto">
            <a:xfrm>
              <a:off x="2976" y="1200"/>
              <a:ext cx="515" cy="44"/>
            </a:xfrm>
            <a:prstGeom prst="ellips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34" name="Line 1039"/>
            <p:cNvSpPr>
              <a:spLocks noChangeShapeType="1"/>
            </p:cNvSpPr>
            <p:nvPr/>
          </p:nvSpPr>
          <p:spPr bwMode="auto">
            <a:xfrm>
              <a:off x="3235" y="1215"/>
              <a:ext cx="0" cy="28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35" name="Line 1040"/>
            <p:cNvSpPr>
              <a:spLocks noChangeShapeType="1"/>
            </p:cNvSpPr>
            <p:nvPr/>
          </p:nvSpPr>
          <p:spPr bwMode="auto">
            <a:xfrm flipH="1">
              <a:off x="3235" y="1225"/>
              <a:ext cx="266" cy="28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36" name="Line 1041"/>
            <p:cNvSpPr>
              <a:spLocks noChangeShapeType="1"/>
            </p:cNvSpPr>
            <p:nvPr/>
          </p:nvSpPr>
          <p:spPr bwMode="auto">
            <a:xfrm>
              <a:off x="2976" y="1248"/>
              <a:ext cx="266" cy="28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37" name="Line 1042"/>
            <p:cNvSpPr>
              <a:spLocks noChangeShapeType="1"/>
            </p:cNvSpPr>
            <p:nvPr/>
          </p:nvSpPr>
          <p:spPr bwMode="auto">
            <a:xfrm flipH="1" flipV="1">
              <a:off x="3120" y="1248"/>
              <a:ext cx="96" cy="240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 sz="1800"/>
            </a:p>
          </p:txBody>
        </p:sp>
      </p:grpSp>
      <p:sp>
        <p:nvSpPr>
          <p:cNvPr id="38" name="Text Box 1043"/>
          <p:cNvSpPr txBox="1">
            <a:spLocks noChangeArrowheads="1"/>
          </p:cNvSpPr>
          <p:nvPr/>
        </p:nvSpPr>
        <p:spPr bwMode="auto">
          <a:xfrm>
            <a:off x="4499992" y="4653136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 b="1" dirty="0">
                <a:solidFill>
                  <a:srgbClr val="FF3300"/>
                </a:solidFill>
              </a:rPr>
              <a:t>В</a:t>
            </a:r>
            <a:r>
              <a:rPr lang="ru-RU" sz="1800" b="1" baseline="-25000" dirty="0">
                <a:solidFill>
                  <a:srgbClr val="FF3300"/>
                </a:solidFill>
              </a:rPr>
              <a:t>0</a:t>
            </a:r>
            <a:endParaRPr lang="ru-RU" sz="1800" dirty="0">
              <a:solidFill>
                <a:srgbClr val="FF3300"/>
              </a:solidFill>
            </a:endParaRPr>
          </a:p>
        </p:txBody>
      </p:sp>
      <p:sp>
        <p:nvSpPr>
          <p:cNvPr id="39" name="Line 1044"/>
          <p:cNvSpPr>
            <a:spLocks noChangeShapeType="1"/>
          </p:cNvSpPr>
          <p:nvPr/>
        </p:nvSpPr>
        <p:spPr bwMode="auto">
          <a:xfrm>
            <a:off x="3851920" y="5301208"/>
            <a:ext cx="15240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1619672" y="66328"/>
            <a:ext cx="5328592" cy="62636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none" strike="noStrike" kern="1200" cap="all" spc="0" normalizeH="0" baseline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Формування сигналу</a:t>
            </a:r>
            <a:endParaRPr kumimoji="0" lang="uk-UA" sz="2800" b="1" i="0" u="none" strike="noStrike" kern="1200" cap="all" spc="0" normalizeH="0" baseline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764704"/>
            <a:ext cx="8028384" cy="11079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uk-UA" sz="2200" dirty="0" smtClean="0"/>
              <a:t>Спектроскопія ЯМР – фізико-хімічний метод дослідження, який дозволяє спостерігати переходи між спіновими рівнями окремих магнітних ядер (зміна </a:t>
            </a:r>
            <a:r>
              <a:rPr lang="uk-UA" sz="2200" smtClean="0"/>
              <a:t>орієнтації ядер).</a:t>
            </a:r>
            <a:endParaRPr lang="uk-UA" sz="22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531029"/>
              </p:ext>
            </p:extLst>
          </p:nvPr>
        </p:nvGraphicFramePr>
        <p:xfrm>
          <a:off x="1259632" y="2132856"/>
          <a:ext cx="2379242" cy="818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S ChemDraw Drawing" r:id="rId3" imgW="1410919" imgH="485928" progId="">
                  <p:embed/>
                </p:oleObj>
              </mc:Choice>
              <mc:Fallback>
                <p:oleObj name="CS ChemDraw Drawing" r:id="rId3" imgW="1410919" imgH="485928" progId="">
                  <p:embed/>
                  <p:pic>
                    <p:nvPicPr>
                      <p:cNvPr id="0" name="Object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132856"/>
                        <a:ext cx="2379242" cy="8189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1600" y="2924944"/>
            <a:ext cx="14574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dirty="0" smtClean="0"/>
              <a:t>протон</a:t>
            </a:r>
          </a:p>
          <a:p>
            <a:pPr algn="ctr"/>
            <a:r>
              <a:rPr lang="uk-UA" dirty="0" smtClean="0"/>
              <a:t>зі</a:t>
            </a:r>
          </a:p>
          <a:p>
            <a:pPr algn="ctr"/>
            <a:r>
              <a:rPr lang="uk-UA" dirty="0" err="1" smtClean="0"/>
              <a:t>cпіном</a:t>
            </a:r>
            <a:r>
              <a:rPr lang="uk-UA" dirty="0" smtClean="0"/>
              <a:t> +1/2</a:t>
            </a:r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2555776" y="2924944"/>
            <a:ext cx="14638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dirty="0" smtClean="0"/>
              <a:t>протон</a:t>
            </a:r>
          </a:p>
          <a:p>
            <a:pPr algn="ctr"/>
            <a:r>
              <a:rPr lang="uk-UA" dirty="0" smtClean="0"/>
              <a:t>зі</a:t>
            </a:r>
          </a:p>
          <a:p>
            <a:pPr algn="ctr"/>
            <a:r>
              <a:rPr lang="uk-UA" dirty="0" err="1" smtClean="0"/>
              <a:t>cпіном</a:t>
            </a:r>
            <a:r>
              <a:rPr lang="uk-UA" dirty="0" smtClean="0"/>
              <a:t> ‒1/2</a:t>
            </a:r>
            <a:endParaRPr lang="uk-UA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4537690" y="2402607"/>
            <a:ext cx="0" cy="207545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537690" y="4490839"/>
            <a:ext cx="3168352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35696" y="4726885"/>
            <a:ext cx="3888432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Font typeface="Symbol" pitchFamily="18" charset="2"/>
              <a:buChar char="g"/>
            </a:pPr>
            <a:r>
              <a:rPr lang="uk-UA" b="1" dirty="0" smtClean="0">
                <a:sym typeface="Symbol" pitchFamily="18" charset="2"/>
              </a:rPr>
              <a:t>- </a:t>
            </a:r>
            <a:r>
              <a:rPr lang="uk-UA" b="1" dirty="0" smtClean="0"/>
              <a:t>гіромагнітне відношення</a:t>
            </a:r>
          </a:p>
          <a:p>
            <a:pPr algn="ctr"/>
            <a:r>
              <a:rPr lang="uk-UA" b="1" dirty="0" smtClean="0"/>
              <a:t>(для водню  </a:t>
            </a:r>
            <a:r>
              <a:rPr lang="uk-UA" b="1" dirty="0" smtClean="0">
                <a:sym typeface="Symbol" pitchFamily="18" charset="2"/>
              </a:rPr>
              <a:t></a:t>
            </a:r>
            <a:r>
              <a:rPr lang="uk-UA" b="1" dirty="0" smtClean="0"/>
              <a:t> = 42.58 </a:t>
            </a:r>
            <a:r>
              <a:rPr lang="uk-UA" b="1" dirty="0" err="1" smtClean="0"/>
              <a:t>MГц</a:t>
            </a:r>
            <a:r>
              <a:rPr lang="uk-UA" b="1" dirty="0" smtClean="0"/>
              <a:t> / </a:t>
            </a:r>
            <a:r>
              <a:rPr lang="uk-UA" b="1" dirty="0" err="1" smtClean="0"/>
              <a:t>Тл</a:t>
            </a:r>
            <a:r>
              <a:rPr lang="uk-UA" b="1" dirty="0" smtClean="0"/>
              <a:t> )</a:t>
            </a:r>
            <a:endParaRPr lang="uk-UA" b="1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573694" y="3410719"/>
            <a:ext cx="54006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11080" y="3482727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i="1" smtClean="0"/>
              <a:t>E</a:t>
            </a:r>
            <a:r>
              <a:rPr lang="uk-UA" b="1" baseline="-25000" smtClean="0"/>
              <a:t>0</a:t>
            </a:r>
            <a:endParaRPr lang="uk-UA" b="1" baseline="-25000"/>
          </a:p>
        </p:txBody>
      </p:sp>
      <p:sp>
        <p:nvSpPr>
          <p:cNvPr id="12" name="TextBox 11"/>
          <p:cNvSpPr txBox="1"/>
          <p:nvPr/>
        </p:nvSpPr>
        <p:spPr>
          <a:xfrm>
            <a:off x="4139952" y="2186583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i="1" smtClean="0"/>
              <a:t>E</a:t>
            </a:r>
            <a:endParaRPr lang="uk-UA" b="1" baseline="-25000"/>
          </a:p>
        </p:txBody>
      </p:sp>
      <p:sp>
        <p:nvSpPr>
          <p:cNvPr id="14" name="TextBox 13"/>
          <p:cNvSpPr txBox="1"/>
          <p:nvPr/>
        </p:nvSpPr>
        <p:spPr>
          <a:xfrm>
            <a:off x="539552" y="206084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i="1" dirty="0" smtClean="0"/>
              <a:t>B</a:t>
            </a:r>
            <a:r>
              <a:rPr lang="uk-UA" sz="2400" b="1" i="1" baseline="-25000" dirty="0" smtClean="0"/>
              <a:t>0</a:t>
            </a:r>
            <a:endParaRPr lang="uk-UA" sz="2400" b="1" i="1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1259632" y="3861048"/>
            <a:ext cx="2457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dirty="0" smtClean="0"/>
              <a:t>енергія станів </a:t>
            </a:r>
          </a:p>
          <a:p>
            <a:pPr algn="ctr"/>
            <a:r>
              <a:rPr lang="uk-UA" dirty="0" smtClean="0"/>
              <a:t>починає відрізнятися</a:t>
            </a:r>
            <a:endParaRPr lang="uk-UA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5113754" y="2906663"/>
            <a:ext cx="504056" cy="50405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113754" y="3410719"/>
            <a:ext cx="504056" cy="461665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581806" y="2978671"/>
            <a:ext cx="54006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581806" y="3893993"/>
            <a:ext cx="54006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263345"/>
              </p:ext>
            </p:extLst>
          </p:nvPr>
        </p:nvGraphicFramePr>
        <p:xfrm>
          <a:off x="5581806" y="2459393"/>
          <a:ext cx="48736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CS ChemDraw Drawing" r:id="rId5" imgW="487375" imgH="485928" progId="">
                  <p:embed/>
                </p:oleObj>
              </mc:Choice>
              <mc:Fallback>
                <p:oleObj name="CS ChemDraw Drawing" r:id="rId5" imgW="487375" imgH="485928" progId="">
                  <p:embed/>
                  <p:pic>
                    <p:nvPicPr>
                      <p:cNvPr id="0" name="Object 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1806" y="2459393"/>
                        <a:ext cx="487363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043463"/>
              </p:ext>
            </p:extLst>
          </p:nvPr>
        </p:nvGraphicFramePr>
        <p:xfrm>
          <a:off x="5581806" y="3360268"/>
          <a:ext cx="48736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S ChemDraw Drawing" r:id="rId7" imgW="487375" imgH="485928" progId="">
                  <p:embed/>
                </p:oleObj>
              </mc:Choice>
              <mc:Fallback>
                <p:oleObj name="CS ChemDraw Drawing" r:id="rId7" imgW="487375" imgH="485928" progId="">
                  <p:embed/>
                  <p:pic>
                    <p:nvPicPr>
                      <p:cNvPr id="0" name="Object 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1806" y="3360268"/>
                        <a:ext cx="487363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Прямая со стрелкой 21"/>
          <p:cNvCxnSpPr/>
          <p:nvPr/>
        </p:nvCxnSpPr>
        <p:spPr>
          <a:xfrm>
            <a:off x="6121866" y="2978671"/>
            <a:ext cx="0" cy="873388"/>
          </a:xfrm>
          <a:prstGeom prst="straightConnector1">
            <a:avLst/>
          </a:prstGeom>
          <a:ln w="25400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193874" y="3257411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mtClean="0"/>
              <a:t>Δ</a:t>
            </a:r>
            <a:r>
              <a:rPr lang="uk-UA" i="1" smtClean="0"/>
              <a:t>E</a:t>
            </a:r>
            <a:endParaRPr lang="uk-UA" i="1"/>
          </a:p>
        </p:txBody>
      </p:sp>
      <p:sp>
        <p:nvSpPr>
          <p:cNvPr id="24" name="TextBox 23"/>
          <p:cNvSpPr txBox="1"/>
          <p:nvPr/>
        </p:nvSpPr>
        <p:spPr>
          <a:xfrm>
            <a:off x="6300192" y="4797152"/>
            <a:ext cx="1608133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2400" dirty="0" smtClean="0"/>
              <a:t>Δ</a:t>
            </a:r>
            <a:r>
              <a:rPr lang="uk-UA" sz="2400" i="1" dirty="0" smtClean="0"/>
              <a:t>E</a:t>
            </a:r>
            <a:r>
              <a:rPr lang="uk-UA" sz="2400" dirty="0" smtClean="0"/>
              <a:t> = </a:t>
            </a:r>
            <a:r>
              <a:rPr lang="uk-UA" sz="2400" i="1" dirty="0" smtClean="0"/>
              <a:t>γμ</a:t>
            </a:r>
            <a:r>
              <a:rPr lang="uk-UA" sz="2400" i="1" baseline="-25000" dirty="0" smtClean="0"/>
              <a:t>B</a:t>
            </a:r>
            <a:r>
              <a:rPr lang="uk-UA" sz="2400" i="1" dirty="0" smtClean="0"/>
              <a:t>B</a:t>
            </a:r>
            <a:r>
              <a:rPr lang="uk-UA" sz="2400" i="1" baseline="-25000" dirty="0" smtClean="0"/>
              <a:t>0</a:t>
            </a:r>
            <a:endParaRPr lang="uk-UA" sz="2400" i="1" baseline="-25000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V="1">
            <a:off x="6121866" y="2474615"/>
            <a:ext cx="504056" cy="50405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121866" y="3885158"/>
            <a:ext cx="504056" cy="461665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589918" y="2546623"/>
            <a:ext cx="54006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625922" y="4346823"/>
            <a:ext cx="54006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Объект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710557"/>
              </p:ext>
            </p:extLst>
          </p:nvPr>
        </p:nvGraphicFramePr>
        <p:xfrm>
          <a:off x="6642616" y="2060848"/>
          <a:ext cx="487362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S ChemDraw Drawing" r:id="rId9" imgW="487375" imgH="485928" progId="">
                  <p:embed/>
                </p:oleObj>
              </mc:Choice>
              <mc:Fallback>
                <p:oleObj name="CS ChemDraw Drawing" r:id="rId9" imgW="487375" imgH="485928" progId="">
                  <p:embed/>
                  <p:pic>
                    <p:nvPicPr>
                      <p:cNvPr id="0" name="Object 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2616" y="2060848"/>
                        <a:ext cx="487362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6884617"/>
              </p:ext>
            </p:extLst>
          </p:nvPr>
        </p:nvGraphicFramePr>
        <p:xfrm>
          <a:off x="6642616" y="3861048"/>
          <a:ext cx="487362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S ChemDraw Drawing" r:id="rId10" imgW="487375" imgH="485928" progId="">
                  <p:embed/>
                </p:oleObj>
              </mc:Choice>
              <mc:Fallback>
                <p:oleObj name="CS ChemDraw Drawing" r:id="rId10" imgW="487375" imgH="485928" progId="">
                  <p:embed/>
                  <p:pic>
                    <p:nvPicPr>
                      <p:cNvPr id="0" name="Object 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2616" y="3861048"/>
                        <a:ext cx="487362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Прямая со стрелкой 30"/>
          <p:cNvCxnSpPr/>
          <p:nvPr/>
        </p:nvCxnSpPr>
        <p:spPr>
          <a:xfrm>
            <a:off x="7129978" y="2546623"/>
            <a:ext cx="0" cy="1787426"/>
          </a:xfrm>
          <a:prstGeom prst="straightConnector1">
            <a:avLst/>
          </a:prstGeom>
          <a:ln w="25400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149606" y="3266703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mtClean="0"/>
              <a:t>Δ</a:t>
            </a:r>
            <a:r>
              <a:rPr lang="uk-UA" i="1" smtClean="0"/>
              <a:t>E’</a:t>
            </a:r>
            <a:endParaRPr lang="uk-UA" i="1"/>
          </a:p>
        </p:txBody>
      </p:sp>
      <p:sp>
        <p:nvSpPr>
          <p:cNvPr id="33" name="Стрелка вверх 32"/>
          <p:cNvSpPr/>
          <p:nvPr/>
        </p:nvSpPr>
        <p:spPr>
          <a:xfrm>
            <a:off x="179512" y="2060848"/>
            <a:ext cx="233772" cy="2704946"/>
          </a:xfrm>
          <a:prstGeom prst="upArrow">
            <a:avLst/>
          </a:prstGeom>
          <a:solidFill>
            <a:srgbClr val="FFC000">
              <a:alpha val="74000"/>
            </a:srgbClr>
          </a:solidFill>
          <a:effectLst>
            <a:glow rad="241300">
              <a:srgbClr val="FFFF00">
                <a:alpha val="7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9512" y="5733256"/>
            <a:ext cx="8712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smtClean="0"/>
              <a:t>При прикладенні до зразка, що поміщений у магнітне поле </a:t>
            </a:r>
            <a:r>
              <a:rPr lang="uk-UA" sz="2000" i="1" smtClean="0"/>
              <a:t>В</a:t>
            </a:r>
            <a:r>
              <a:rPr lang="uk-UA" sz="2000" baseline="-25000" smtClean="0"/>
              <a:t>0,</a:t>
            </a:r>
            <a:r>
              <a:rPr lang="uk-UA" sz="2000" smtClean="0"/>
              <a:t> радіочастоти, що відповідає переходу Δ</a:t>
            </a:r>
            <a:r>
              <a:rPr lang="uk-UA" sz="2000" i="1" smtClean="0"/>
              <a:t>Е, </a:t>
            </a:r>
            <a:r>
              <a:rPr lang="uk-UA" sz="2000" smtClean="0"/>
              <a:t>буде спостерігатися поглинання  випромінювання.</a:t>
            </a:r>
            <a:endParaRPr lang="uk-UA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 animBg="1"/>
      <p:bldP spid="9" grpId="1" animBg="1"/>
      <p:bldP spid="11" grpId="0"/>
      <p:bldP spid="12" grpId="0"/>
      <p:bldP spid="14" grpId="0"/>
      <p:bldP spid="15" grpId="0"/>
      <p:bldP spid="23" grpId="0"/>
      <p:bldP spid="24" grpId="0" animBg="1"/>
      <p:bldP spid="32" grpId="0"/>
      <p:bldP spid="33" grpId="0" animBg="1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684213" y="189384"/>
            <a:ext cx="69781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28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Явище ядерного магнітного резонансу</a:t>
            </a:r>
            <a:endParaRPr lang="uk-UA" sz="28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3" name="Object 9"/>
          <p:cNvGraphicFramePr>
            <a:graphicFrameLocks noChangeAspect="1"/>
          </p:cNvGraphicFramePr>
          <p:nvPr/>
        </p:nvGraphicFramePr>
        <p:xfrm>
          <a:off x="608013" y="1126009"/>
          <a:ext cx="3141662" cy="316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" name="CS ChemDraw Drawing" r:id="rId3" imgW="3256280" imgH="3276600" progId="">
                  <p:embed/>
                </p:oleObj>
              </mc:Choice>
              <mc:Fallback>
                <p:oleObj name="CS ChemDraw Drawing" r:id="rId3" imgW="3256280" imgH="32766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3" y="1126009"/>
                        <a:ext cx="3141662" cy="3167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70798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-16568" y="3253666"/>
            <a:ext cx="6030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uk-UA" sz="1200" b="1" smtClean="0">
                <a:cs typeface="Times New Roman" charset="0"/>
              </a:rPr>
              <a:t>         </a:t>
            </a:r>
            <a:endParaRPr lang="uk-UA"/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3995936" y="1412776"/>
            <a:ext cx="4051300" cy="1739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uk-UA" b="1" dirty="0" smtClean="0"/>
              <a:t>Експеримент ЯМР полягає в тому, щоб передати енергію ядру і перевести його з одного енергетичного рівня на інший, більш високий енергетичний рівень.</a:t>
            </a:r>
            <a:endParaRPr lang="uk-UA" dirty="0"/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1" y="5661496"/>
            <a:ext cx="810039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uk-UA" b="1" dirty="0" smtClean="0"/>
              <a:t>Значення ΔЕ залежить від молекулярного оточення ядра, тому є можливість зв'язати величину ΔЕ з будовою молекули і в кінцевому підсумку визначити структуру всієї молекули. </a:t>
            </a:r>
            <a:endParaRPr lang="uk-UA" b="1" dirty="0"/>
          </a:p>
        </p:txBody>
      </p:sp>
      <p:pic>
        <p:nvPicPr>
          <p:cNvPr id="9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3717032"/>
            <a:ext cx="48768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1763688" y="1196752"/>
            <a:ext cx="39466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uk-UA" i="1" dirty="0" smtClean="0">
                <a:solidFill>
                  <a:srgbClr val="002060"/>
                </a:solidFill>
              </a:rPr>
              <a:t>B</a:t>
            </a:r>
            <a:r>
              <a:rPr lang="uk-UA" i="1" baseline="-25000" dirty="0" smtClean="0">
                <a:solidFill>
                  <a:srgbClr val="002060"/>
                </a:solidFill>
              </a:rPr>
              <a:t>0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771800" y="1187460"/>
            <a:ext cx="39466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uk-UA" i="1" dirty="0" smtClean="0">
                <a:solidFill>
                  <a:srgbClr val="002060"/>
                </a:solidFill>
              </a:rPr>
              <a:t>B</a:t>
            </a:r>
            <a:r>
              <a:rPr lang="uk-UA" i="1" baseline="-25000" dirty="0" smtClean="0">
                <a:solidFill>
                  <a:srgbClr val="002060"/>
                </a:solidFill>
              </a:rPr>
              <a:t>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flipV="1">
            <a:off x="1835696" y="1196752"/>
            <a:ext cx="0" cy="207545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>
            <a:off x="1835696" y="3284984"/>
            <a:ext cx="1872208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871700" y="2204864"/>
            <a:ext cx="54006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009086" y="2276872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uk-UA" b="1" i="1" smtClean="0">
                <a:solidFill>
                  <a:srgbClr val="002060"/>
                </a:solidFill>
              </a:rPr>
              <a:t>E</a:t>
            </a:r>
            <a:r>
              <a:rPr lang="uk-UA" b="1" baseline="-25000" smtClean="0">
                <a:solidFill>
                  <a:srgbClr val="002060"/>
                </a:solidFill>
              </a:rPr>
              <a:t>0</a:t>
            </a:r>
            <a:endParaRPr lang="uk-UA" b="1" baseline="-2500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7958" y="98072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uk-UA" b="1" i="1" smtClean="0">
                <a:solidFill>
                  <a:srgbClr val="002060"/>
                </a:solidFill>
              </a:rPr>
              <a:t>E</a:t>
            </a:r>
            <a:endParaRPr lang="uk-UA" b="1" baseline="-25000">
              <a:solidFill>
                <a:srgbClr val="002060"/>
              </a:solidFill>
            </a:endParaRPr>
          </a:p>
        </p:txBody>
      </p:sp>
      <p:sp>
        <p:nvSpPr>
          <p:cNvPr id="8" name="Стрелка вверх 7"/>
          <p:cNvSpPr/>
          <p:nvPr/>
        </p:nvSpPr>
        <p:spPr>
          <a:xfrm>
            <a:off x="539552" y="1052736"/>
            <a:ext cx="233772" cy="2704946"/>
          </a:xfrm>
          <a:prstGeom prst="upArrow">
            <a:avLst/>
          </a:prstGeom>
          <a:solidFill>
            <a:srgbClr val="FFC000">
              <a:alpha val="74000"/>
            </a:srgbClr>
          </a:solidFill>
          <a:effectLst>
            <a:glow rad="88900">
              <a:srgbClr val="FFFF00">
                <a:alpha val="5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uk-UA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7584" y="90872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uk-UA" sz="2400" b="1" i="1" smtClean="0">
                <a:solidFill>
                  <a:srgbClr val="002060"/>
                </a:solidFill>
              </a:rPr>
              <a:t>B</a:t>
            </a:r>
            <a:r>
              <a:rPr lang="uk-UA" sz="2400" b="1" i="1" baseline="-25000" smtClean="0">
                <a:solidFill>
                  <a:srgbClr val="002060"/>
                </a:solidFill>
              </a:rPr>
              <a:t>0</a:t>
            </a:r>
            <a:endParaRPr lang="uk-UA" sz="2400" b="1" i="1" baseline="-25000">
              <a:solidFill>
                <a:srgbClr val="002060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2411760" y="1700808"/>
            <a:ext cx="504056" cy="50405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411760" y="2204864"/>
            <a:ext cx="504056" cy="461665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879812" y="1772816"/>
            <a:ext cx="54006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879812" y="2688138"/>
            <a:ext cx="54006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2831615"/>
              </p:ext>
            </p:extLst>
          </p:nvPr>
        </p:nvGraphicFramePr>
        <p:xfrm>
          <a:off x="2879812" y="1253538"/>
          <a:ext cx="48736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CS ChemDraw Drawing" r:id="rId3" imgW="487375" imgH="485928" progId="">
                  <p:embed/>
                </p:oleObj>
              </mc:Choice>
              <mc:Fallback>
                <p:oleObj name="CS ChemDraw Drawing" r:id="rId3" imgW="487375" imgH="485928" progId="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9812" y="1253538"/>
                        <a:ext cx="487363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5620188"/>
              </p:ext>
            </p:extLst>
          </p:nvPr>
        </p:nvGraphicFramePr>
        <p:xfrm>
          <a:off x="2879812" y="2154413"/>
          <a:ext cx="48736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CS ChemDraw Drawing" r:id="rId5" imgW="487375" imgH="485928" progId="">
                  <p:embed/>
                </p:oleObj>
              </mc:Choice>
              <mc:Fallback>
                <p:oleObj name="CS ChemDraw Drawing" r:id="rId5" imgW="487375" imgH="485928" progId="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9812" y="2154413"/>
                        <a:ext cx="487363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619672" y="3429000"/>
            <a:ext cx="2263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uk-UA" sz="2400" smtClean="0">
                <a:solidFill>
                  <a:srgbClr val="002060"/>
                </a:solidFill>
              </a:rPr>
              <a:t>Δ</a:t>
            </a:r>
            <a:r>
              <a:rPr lang="uk-UA" sz="2400" i="1" smtClean="0">
                <a:solidFill>
                  <a:srgbClr val="002060"/>
                </a:solidFill>
              </a:rPr>
              <a:t>E</a:t>
            </a:r>
            <a:r>
              <a:rPr lang="uk-UA" sz="2400" smtClean="0">
                <a:solidFill>
                  <a:srgbClr val="002060"/>
                </a:solidFill>
              </a:rPr>
              <a:t> = </a:t>
            </a:r>
            <a:r>
              <a:rPr lang="uk-UA" sz="2400" i="1" smtClean="0">
                <a:solidFill>
                  <a:srgbClr val="002060"/>
                </a:solidFill>
              </a:rPr>
              <a:t>γμ</a:t>
            </a:r>
            <a:r>
              <a:rPr lang="uk-UA" sz="2400" i="1" baseline="-25000" smtClean="0">
                <a:solidFill>
                  <a:srgbClr val="002060"/>
                </a:solidFill>
              </a:rPr>
              <a:t>B</a:t>
            </a:r>
            <a:r>
              <a:rPr lang="uk-UA" sz="2400" i="1" smtClean="0">
                <a:solidFill>
                  <a:srgbClr val="002060"/>
                </a:solidFill>
              </a:rPr>
              <a:t>B</a:t>
            </a:r>
            <a:r>
              <a:rPr lang="uk-UA" sz="2400" i="1" baseline="-25000" smtClean="0">
                <a:solidFill>
                  <a:srgbClr val="002060"/>
                </a:solidFill>
              </a:rPr>
              <a:t>0 </a:t>
            </a:r>
            <a:r>
              <a:rPr lang="uk-UA" sz="2400" i="1" smtClean="0">
                <a:solidFill>
                  <a:srgbClr val="002060"/>
                </a:solidFill>
              </a:rPr>
              <a:t>= hν</a:t>
            </a:r>
            <a:endParaRPr lang="uk-UA" sz="2400" i="1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64088" y="971436"/>
            <a:ext cx="18357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uk-UA" sz="2000" smtClean="0">
                <a:solidFill>
                  <a:srgbClr val="002060"/>
                </a:solidFill>
              </a:rPr>
              <a:t>Для протонів: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64088" y="1412776"/>
            <a:ext cx="14478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uk-UA" sz="2000" i="1" dirty="0" smtClean="0">
                <a:solidFill>
                  <a:srgbClr val="002060"/>
                </a:solidFill>
              </a:rPr>
              <a:t>B</a:t>
            </a:r>
            <a:r>
              <a:rPr lang="uk-UA" sz="2000" i="1" baseline="-25000" dirty="0" smtClean="0">
                <a:solidFill>
                  <a:srgbClr val="002060"/>
                </a:solidFill>
              </a:rPr>
              <a:t>0</a:t>
            </a:r>
            <a:r>
              <a:rPr lang="uk-UA" sz="2000" i="1" dirty="0" smtClean="0">
                <a:solidFill>
                  <a:srgbClr val="002060"/>
                </a:solidFill>
              </a:rPr>
              <a:t> = </a:t>
            </a:r>
            <a:r>
              <a:rPr lang="uk-UA" sz="2000" dirty="0" smtClean="0">
                <a:solidFill>
                  <a:srgbClr val="002060"/>
                </a:solidFill>
              </a:rPr>
              <a:t>15 </a:t>
            </a:r>
            <a:r>
              <a:rPr lang="uk-UA" sz="2000" dirty="0" err="1" smtClean="0">
                <a:solidFill>
                  <a:srgbClr val="002060"/>
                </a:solidFill>
              </a:rPr>
              <a:t>кГс</a:t>
            </a:r>
            <a:endParaRPr lang="uk-UA" sz="2000" dirty="0" smtClean="0">
              <a:solidFill>
                <a:srgbClr val="002060"/>
              </a:solidFill>
            </a:endParaRPr>
          </a:p>
          <a:p>
            <a:pPr algn="just"/>
            <a:r>
              <a:rPr lang="uk-UA" sz="2000" i="1" dirty="0" smtClean="0">
                <a:solidFill>
                  <a:srgbClr val="002060"/>
                </a:solidFill>
              </a:rPr>
              <a:t>ν</a:t>
            </a:r>
            <a:r>
              <a:rPr lang="uk-UA" sz="2000" dirty="0" smtClean="0">
                <a:solidFill>
                  <a:srgbClr val="002060"/>
                </a:solidFill>
              </a:rPr>
              <a:t> = 60 </a:t>
            </a:r>
            <a:r>
              <a:rPr lang="uk-UA" sz="2000" dirty="0" err="1" smtClean="0">
                <a:solidFill>
                  <a:srgbClr val="002060"/>
                </a:solidFill>
              </a:rPr>
              <a:t>МГц</a:t>
            </a:r>
            <a:endParaRPr lang="uk-UA" sz="2000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64088" y="2217058"/>
            <a:ext cx="15600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uk-UA" sz="2000" i="1" smtClean="0">
                <a:solidFill>
                  <a:srgbClr val="002060"/>
                </a:solidFill>
              </a:rPr>
              <a:t>B</a:t>
            </a:r>
            <a:r>
              <a:rPr lang="uk-UA" sz="2000" i="1" baseline="-25000" smtClean="0">
                <a:solidFill>
                  <a:srgbClr val="002060"/>
                </a:solidFill>
              </a:rPr>
              <a:t>0</a:t>
            </a:r>
            <a:r>
              <a:rPr lang="uk-UA" sz="2000" i="1" smtClean="0">
                <a:solidFill>
                  <a:srgbClr val="002060"/>
                </a:solidFill>
              </a:rPr>
              <a:t> = </a:t>
            </a:r>
            <a:r>
              <a:rPr lang="uk-UA" sz="2000" smtClean="0">
                <a:solidFill>
                  <a:srgbClr val="002060"/>
                </a:solidFill>
              </a:rPr>
              <a:t>50 кГс</a:t>
            </a:r>
          </a:p>
          <a:p>
            <a:pPr algn="just"/>
            <a:r>
              <a:rPr lang="uk-UA" sz="2000" i="1" smtClean="0">
                <a:solidFill>
                  <a:srgbClr val="002060"/>
                </a:solidFill>
              </a:rPr>
              <a:t>ν</a:t>
            </a:r>
            <a:r>
              <a:rPr lang="uk-UA" sz="2000" smtClean="0">
                <a:solidFill>
                  <a:srgbClr val="002060"/>
                </a:solidFill>
              </a:rPr>
              <a:t> = 200 МГц</a:t>
            </a:r>
            <a:endParaRPr lang="uk-UA" sz="200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4077072"/>
            <a:ext cx="7776864" cy="240065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uk-UA" sz="2200" dirty="0" smtClean="0">
                <a:solidFill>
                  <a:srgbClr val="002060"/>
                </a:solidFill>
              </a:rPr>
              <a:t>В реальності на магнітне ядро діє не тільки </a:t>
            </a:r>
            <a:r>
              <a:rPr lang="uk-UA" sz="2200" i="1" dirty="0" smtClean="0">
                <a:solidFill>
                  <a:srgbClr val="002060"/>
                </a:solidFill>
              </a:rPr>
              <a:t>B</a:t>
            </a:r>
            <a:r>
              <a:rPr lang="uk-UA" sz="2200" i="1" baseline="-25000" dirty="0" smtClean="0">
                <a:solidFill>
                  <a:srgbClr val="002060"/>
                </a:solidFill>
              </a:rPr>
              <a:t>0</a:t>
            </a:r>
            <a:r>
              <a:rPr lang="uk-UA" sz="2200" dirty="0" smtClean="0">
                <a:solidFill>
                  <a:srgbClr val="002060"/>
                </a:solidFill>
              </a:rPr>
              <a:t>, але й магнітне поле, що створюється їх циркулюючими електронними оболонками. Це приводить до зміщення  умов резонансу, до того ж це зміщення відрізняється в  залежності від густини електронної оболонки у даного ядра, тобто від  </a:t>
            </a:r>
            <a:r>
              <a:rPr lang="uk-UA" sz="2200" dirty="0" err="1" smtClean="0">
                <a:solidFill>
                  <a:srgbClr val="002060"/>
                </a:solidFill>
              </a:rPr>
              <a:t>електронегативності</a:t>
            </a:r>
            <a:r>
              <a:rPr lang="uk-UA" sz="2200" dirty="0" smtClean="0">
                <a:solidFill>
                  <a:srgbClr val="002060"/>
                </a:solidFill>
              </a:rPr>
              <a:t> його середовища.</a:t>
            </a:r>
          </a:p>
          <a:p>
            <a:pPr algn="just"/>
            <a:endParaRPr lang="uk-UA" dirty="0" smtClean="0">
              <a:solidFill>
                <a:srgbClr val="002060"/>
              </a:solidFill>
            </a:endParaRPr>
          </a:p>
        </p:txBody>
      </p:sp>
      <p:sp>
        <p:nvSpPr>
          <p:cNvPr id="21" name="Заголовок 2"/>
          <p:cNvSpPr txBox="1">
            <a:spLocks/>
          </p:cNvSpPr>
          <p:nvPr/>
        </p:nvSpPr>
        <p:spPr>
          <a:xfrm>
            <a:off x="1619672" y="66328"/>
            <a:ext cx="5328592" cy="62636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none" strike="noStrike" kern="1200" cap="all" spc="0" normalizeH="0" baseline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Формування сигналу</a:t>
            </a:r>
            <a:endParaRPr kumimoji="0" lang="uk-UA" sz="2800" b="1" i="0" u="none" strike="noStrike" kern="1200" cap="all" spc="0" normalizeH="0" baseline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251520" y="188640"/>
            <a:ext cx="7848872" cy="20608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lvl="0" indent="4500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uk-UA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 сьогодні ЯМР-спектроскопія дозволяє ідентифікувати сполуку маючи менше 1 мг речовини. Зразок розчиняють в </a:t>
            </a:r>
            <a:r>
              <a:rPr kumimoji="0" lang="uk-UA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непротонному</a:t>
            </a:r>
            <a:r>
              <a:rPr kumimoji="0" lang="uk-UA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(часто </a:t>
            </a:r>
            <a:r>
              <a:rPr kumimoji="0" lang="uk-UA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дейтерованому</a:t>
            </a:r>
            <a:r>
              <a:rPr kumimoji="0" lang="uk-UA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розчиннику, ампулу вміщують в ЯМР спектрометр, після нетривалого (для простих сполук порядку 30 </a:t>
            </a:r>
            <a:r>
              <a:rPr kumimoji="0" lang="uk-UA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сек</a:t>
            </a:r>
            <a:r>
              <a:rPr kumimoji="0" lang="uk-UA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накопичення сигналу отримують спектр, де по положенню піків (частоті поля збудження) окремих протонів (для ПМР — протонного магнітного резонансу) характеризують сполуку. 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pic>
        <p:nvPicPr>
          <p:cNvPr id="3" name="Picture 8" descr="http://www.wilmad-labglass.com/UploadedImages/Main_Site/Products/SPINNER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996952"/>
            <a:ext cx="2271086" cy="29241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pic>
        <p:nvPicPr>
          <p:cNvPr id="4" name="Picture 6" descr="http://www.chemphys.lu.se/research/techniques/synthesis/nm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348880"/>
            <a:ext cx="3044913" cy="4256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51520" y="5877272"/>
            <a:ext cx="2266330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err="1" smtClean="0"/>
              <a:t>Магніт</a:t>
            </a:r>
            <a:r>
              <a:rPr lang="ru-RU" dirty="0" smtClean="0"/>
              <a:t> </a:t>
            </a:r>
            <a:r>
              <a:rPr lang="ru-RU" dirty="0"/>
              <a:t>спектрометра ЯМР на 1000 МГц </a:t>
            </a:r>
            <a:r>
              <a:rPr lang="en-US" dirty="0" err="1" smtClean="0"/>
              <a:t>Bruker</a:t>
            </a:r>
            <a:endParaRPr lang="en-US" dirty="0"/>
          </a:p>
          <a:p>
            <a:pPr algn="ctr">
              <a:spcBef>
                <a:spcPct val="50000"/>
              </a:spcBef>
            </a:pPr>
            <a:endParaRPr lang="ru-RU" dirty="0"/>
          </a:p>
        </p:txBody>
      </p:sp>
      <p:pic>
        <p:nvPicPr>
          <p:cNvPr id="6" name="Picture 11" descr="43N-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140968"/>
            <a:ext cx="2131353" cy="276947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1168</TotalTime>
  <Words>1289</Words>
  <Application>Microsoft Office PowerPoint</Application>
  <PresentationFormat>Экран (4:3)</PresentationFormat>
  <Paragraphs>230</Paragraphs>
  <Slides>23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23</vt:i4>
      </vt:variant>
    </vt:vector>
  </HeadingPairs>
  <TitlesOfParts>
    <vt:vector size="34" baseType="lpstr">
      <vt:lpstr>Arial</vt:lpstr>
      <vt:lpstr>Calibri</vt:lpstr>
      <vt:lpstr>Symbol</vt:lpstr>
      <vt:lpstr>Times New Roman</vt:lpstr>
      <vt:lpstr>Trebuchet MS</vt:lpstr>
      <vt:lpstr>Wingdings</vt:lpstr>
      <vt:lpstr>Wingdings 2</vt:lpstr>
      <vt:lpstr>Изящная</vt:lpstr>
      <vt:lpstr>Equation</vt:lpstr>
      <vt:lpstr>CS ChemDraw Drawing</vt:lpstr>
      <vt:lpstr>ACD ChemSketch 2.0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Marina</dc:creator>
  <cp:lastModifiedBy>kornet_mn</cp:lastModifiedBy>
  <cp:revision>54</cp:revision>
  <dcterms:created xsi:type="dcterms:W3CDTF">2015-11-18T17:54:03Z</dcterms:created>
  <dcterms:modified xsi:type="dcterms:W3CDTF">2020-01-08T07:33:49Z</dcterms:modified>
</cp:coreProperties>
</file>