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381" r:id="rId12"/>
    <p:sldId id="378" r:id="rId13"/>
    <p:sldId id="266" r:id="rId14"/>
    <p:sldId id="267" r:id="rId15"/>
    <p:sldId id="268" r:id="rId16"/>
    <p:sldId id="269" r:id="rId17"/>
    <p:sldId id="270" r:id="rId18"/>
    <p:sldId id="380" r:id="rId19"/>
    <p:sldId id="3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1" r:id="rId59"/>
    <p:sldId id="312" r:id="rId60"/>
    <p:sldId id="313" r:id="rId61"/>
    <p:sldId id="315" r:id="rId62"/>
    <p:sldId id="316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82" r:id="rId123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627-8934-496D-9030-1E9C6FC4CF47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8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7B31-8D81-4761-9773-2AB62889F9A3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4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211A-16CD-4854-9B39-3124BC6CFA09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8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05A-DA16-4F32-9ECE-BF9B1FC30BE9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5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74BF-8DF7-410F-BE05-05DF1346FB1E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0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736F-EB55-4B6B-A3B3-A42E609F5998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4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EB8-1880-4550-B567-998F9303BFD6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F1A6-7699-4144-B7C6-43592D328C6A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7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06B8-B46F-48CE-9C98-4E7A7FA17277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6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E82-3CFC-4394-9570-8044CF959A6D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5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23B6-2065-4A77-A110-C1EDC6ED8859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0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3920" y="527049"/>
            <a:ext cx="28041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3116" y="1249425"/>
            <a:ext cx="9485630" cy="160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F97C-8CA7-4F7A-940D-ECF35DC7EB92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538E-5FC9-4033-BB47-1D9F1DE9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4/loose.dtd" TargetMode="External"/><Relationship Id="rId2" Type="http://schemas.openxmlformats.org/officeDocument/2006/relationships/hyperlink" Target="http://www.w3.org/TR/html4/strict.dtd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3.org/TR/html4/frameset.dt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.com/" TargetMode="Externa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mailto:you@company.com" TargetMode="Externa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0" y="762000"/>
            <a:ext cx="9144000" cy="3065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3775">
              <a:lnSpc>
                <a:spcPts val="6425"/>
              </a:lnSpc>
              <a:spcBef>
                <a:spcPts val="100"/>
              </a:spcBef>
            </a:pPr>
            <a:r>
              <a:rPr sz="5400" spc="-275" dirty="0"/>
              <a:t>Лекція</a:t>
            </a:r>
            <a:r>
              <a:rPr sz="5400" spc="-605" dirty="0"/>
              <a:t> </a:t>
            </a:r>
            <a:r>
              <a:rPr sz="5400" spc="-495" dirty="0"/>
              <a:t>1</a:t>
            </a:r>
            <a:endParaRPr sz="5400" dirty="0"/>
          </a:p>
          <a:p>
            <a:pPr marL="12700" marR="5080" indent="912494" algn="r">
              <a:lnSpc>
                <a:spcPts val="8640"/>
              </a:lnSpc>
              <a:spcBef>
                <a:spcPts val="235"/>
              </a:spcBef>
            </a:pPr>
            <a:r>
              <a:rPr sz="7200" spc="-355" dirty="0" smtClean="0">
                <a:solidFill>
                  <a:schemeClr val="tx1"/>
                </a:solidFill>
              </a:rPr>
              <a:t>«</a:t>
            </a:r>
            <a:r>
              <a:rPr sz="7200" spc="-355" dirty="0" err="1" smtClean="0">
                <a:solidFill>
                  <a:schemeClr val="tx1"/>
                </a:solidFill>
              </a:rPr>
              <a:t>Створення</a:t>
            </a:r>
            <a:r>
              <a:rPr sz="7200" spc="-780" dirty="0" smtClean="0">
                <a:solidFill>
                  <a:schemeClr val="tx1"/>
                </a:solidFill>
              </a:rPr>
              <a:t> </a:t>
            </a:r>
            <a:r>
              <a:rPr sz="7200" spc="5" dirty="0">
                <a:solidFill>
                  <a:schemeClr val="tx1"/>
                </a:solidFill>
              </a:rPr>
              <a:t>HTML- </a:t>
            </a:r>
            <a:r>
              <a:rPr sz="7200" spc="-204" dirty="0">
                <a:solidFill>
                  <a:schemeClr val="tx1"/>
                </a:solidFill>
              </a:rPr>
              <a:t> </a:t>
            </a:r>
            <a:r>
              <a:rPr sz="7200" spc="-305" dirty="0">
                <a:solidFill>
                  <a:schemeClr val="tx1"/>
                </a:solidFill>
              </a:rPr>
              <a:t>сторінок </a:t>
            </a:r>
            <a:r>
              <a:rPr sz="7200" spc="-335" dirty="0">
                <a:solidFill>
                  <a:schemeClr val="tx1"/>
                </a:solidFill>
              </a:rPr>
              <a:t>(частина</a:t>
            </a:r>
            <a:r>
              <a:rPr sz="7200" spc="-1125" dirty="0">
                <a:solidFill>
                  <a:schemeClr val="tx1"/>
                </a:solidFill>
              </a:rPr>
              <a:t> </a:t>
            </a:r>
            <a:r>
              <a:rPr sz="7200" spc="-535" dirty="0">
                <a:solidFill>
                  <a:schemeClr val="tx1"/>
                </a:solidFill>
              </a:rPr>
              <a:t>1)»</a:t>
            </a:r>
            <a:endParaRPr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7018903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9703" y="457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Запит браузера та </a:t>
            </a:r>
            <a:r>
              <a:rPr lang="ru-RU" sz="3200" b="1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відповідь</a:t>
            </a:r>
            <a:r>
              <a:rPr lang="ru-RU" sz="3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сервера</a:t>
            </a:r>
            <a:endParaRPr lang="uk-UA" sz="32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052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819400" y="685800"/>
            <a:ext cx="588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Розміри </a:t>
            </a:r>
            <a:r>
              <a:rPr spc="-180" dirty="0"/>
              <a:t>комірок </a:t>
            </a:r>
            <a:r>
              <a:rPr spc="-145" dirty="0"/>
              <a:t>та</a:t>
            </a:r>
            <a:r>
              <a:rPr spc="-760" dirty="0"/>
              <a:t> </a:t>
            </a:r>
            <a:r>
              <a:rPr spc="-210" dirty="0"/>
              <a:t>рядків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2065400"/>
            <a:ext cx="9034780" cy="1466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Розміри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комірок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рядків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задавати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вручну.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Розміри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комірок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задаються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так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само,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розміри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всієї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таблиці: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55" dirty="0">
                <a:latin typeface="Arial"/>
                <a:cs typeface="Arial"/>
              </a:rPr>
              <a:t>допомогою </a:t>
            </a:r>
            <a:r>
              <a:rPr sz="2800" spc="-85" dirty="0">
                <a:latin typeface="Arial"/>
                <a:cs typeface="Arial"/>
              </a:rPr>
              <a:t>атрибутів </a:t>
            </a:r>
            <a:r>
              <a:rPr sz="2800" b="1" spc="-95" dirty="0">
                <a:latin typeface="Trebuchet MS"/>
                <a:cs typeface="Trebuchet MS"/>
              </a:rPr>
              <a:t>width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b="1" spc="-75" dirty="0">
                <a:latin typeface="Trebuchet MS"/>
                <a:cs typeface="Trebuchet MS"/>
              </a:rPr>
              <a:t>height</a:t>
            </a:r>
            <a:r>
              <a:rPr sz="2800" b="1" spc="-64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або </a:t>
            </a:r>
            <a:r>
              <a:rPr sz="2800" b="1" spc="55" dirty="0">
                <a:latin typeface="Trebuchet MS"/>
                <a:cs typeface="Trebuchet MS"/>
              </a:rPr>
              <a:t>CSS</a:t>
            </a:r>
            <a:r>
              <a:rPr sz="2800" spc="5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962400" y="685800"/>
            <a:ext cx="39417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Атрибути</a:t>
            </a:r>
            <a:r>
              <a:rPr spc="-405" dirty="0"/>
              <a:t> </a:t>
            </a:r>
            <a:r>
              <a:rPr spc="-170" dirty="0"/>
              <a:t>&lt;table&gt;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04848" y="1772157"/>
          <a:ext cx="9791700" cy="455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2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643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Атрибут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30226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40" dirty="0">
                          <a:latin typeface="Trebuchet MS"/>
                          <a:cs typeface="Trebuchet MS"/>
                        </a:rPr>
                        <a:t>align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95" dirty="0">
                          <a:latin typeface="Arial"/>
                          <a:cs typeface="Arial"/>
                        </a:rPr>
                        <a:t>Визначає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вирівнювання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вмісту</a:t>
                      </a:r>
                      <a:r>
                        <a:rPr sz="200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5" dirty="0">
                          <a:latin typeface="Trebuchet MS"/>
                          <a:cs typeface="Trebuchet MS"/>
                        </a:rPr>
                        <a:t>background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 фонове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зображення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-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0" dirty="0">
                          <a:latin typeface="Trebuchet MS"/>
                          <a:cs typeface="Trebuchet MS"/>
                        </a:rPr>
                        <a:t>bgcolor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колір </a:t>
                      </a:r>
                      <a:r>
                        <a:rPr sz="2000" spc="-135" dirty="0">
                          <a:latin typeface="Arial"/>
                          <a:cs typeface="Arial"/>
                        </a:rPr>
                        <a:t>фон</a:t>
                      </a:r>
                      <a:r>
                        <a:rPr sz="2000" spc="-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95" dirty="0">
                          <a:latin typeface="Trebuchet MS"/>
                          <a:cs typeface="Trebuchet MS"/>
                        </a:rPr>
                        <a:t>border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05" dirty="0">
                          <a:latin typeface="Arial"/>
                          <a:cs typeface="Arial"/>
                        </a:rPr>
                        <a:t>Задає</a:t>
                      </a:r>
                      <a:r>
                        <a:rPr sz="20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товщину</a:t>
                      </a:r>
                      <a:r>
                        <a:rPr sz="20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рамки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r>
                        <a:rPr sz="20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пікселях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95" dirty="0">
                          <a:latin typeface="Trebuchet MS"/>
                          <a:cs typeface="Trebuchet MS"/>
                        </a:rPr>
                        <a:t>bordercolor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колір</a:t>
                      </a:r>
                      <a:r>
                        <a:rPr sz="2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рамки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70" dirty="0">
                          <a:latin typeface="Trebuchet MS"/>
                          <a:cs typeface="Trebuchet MS"/>
                        </a:rPr>
                        <a:t>cellpadding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</a:t>
                      </a:r>
                      <a:r>
                        <a:rPr sz="20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відступ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від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рамки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20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вмісту</a:t>
                      </a:r>
                      <a:r>
                        <a:rPr sz="2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комірки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70" dirty="0">
                          <a:latin typeface="Trebuchet MS"/>
                          <a:cs typeface="Trebuchet MS"/>
                        </a:rPr>
                        <a:t>cellspacing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відстань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між</a:t>
                      </a:r>
                      <a:r>
                        <a:rPr sz="2000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комірками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5" dirty="0">
                          <a:latin typeface="Trebuchet MS"/>
                          <a:cs typeface="Trebuchet MS"/>
                        </a:rPr>
                        <a:t>cols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90" dirty="0">
                          <a:latin typeface="Arial"/>
                          <a:cs typeface="Arial"/>
                        </a:rPr>
                        <a:t>Встановлює</a:t>
                      </a:r>
                      <a:r>
                        <a:rPr sz="20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кількість</a:t>
                      </a:r>
                      <a:r>
                        <a:rPr sz="20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колонок</a:t>
                      </a:r>
                      <a:r>
                        <a:rPr sz="20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frame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Повідомляє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браузеру,</a:t>
                      </a:r>
                      <a:r>
                        <a:rPr sz="20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як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відображати</a:t>
                      </a:r>
                      <a:r>
                        <a:rPr sz="2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межі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навколо</a:t>
                      </a:r>
                      <a:r>
                        <a:rPr sz="2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95" dirty="0">
                          <a:latin typeface="Trebuchet MS"/>
                          <a:cs typeface="Trebuchet MS"/>
                        </a:rPr>
                        <a:t>rules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Повідомляє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браузеру,</a:t>
                      </a:r>
                      <a:r>
                        <a:rPr sz="20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де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відображати</a:t>
                      </a:r>
                      <a:r>
                        <a:rPr sz="2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кордону</a:t>
                      </a:r>
                      <a:r>
                        <a:rPr sz="2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між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осередків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55" dirty="0">
                          <a:latin typeface="Trebuchet MS"/>
                          <a:cs typeface="Trebuchet MS"/>
                        </a:rPr>
                        <a:t>summary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короткий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опис</a:t>
                      </a:r>
                      <a:r>
                        <a:rPr sz="2000" spc="-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65" dirty="0">
                          <a:latin typeface="Trebuchet MS"/>
                          <a:cs typeface="Trebuchet MS"/>
                        </a:rPr>
                        <a:t>width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ширину</a:t>
                      </a:r>
                      <a:r>
                        <a:rPr sz="20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таблиці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5638800" y="609600"/>
            <a:ext cx="200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>
                <a:solidFill>
                  <a:srgbClr val="3E6622"/>
                </a:solidFill>
              </a:rPr>
              <a:t>Прикл</a:t>
            </a:r>
            <a:r>
              <a:rPr spc="-140" dirty="0">
                <a:solidFill>
                  <a:srgbClr val="3E6622"/>
                </a:solidFill>
              </a:rPr>
              <a:t>а</a:t>
            </a:r>
            <a:r>
              <a:rPr spc="-225" dirty="0">
                <a:solidFill>
                  <a:srgbClr val="3E6622"/>
                </a:solidFill>
              </a:rPr>
              <a:t>д</a:t>
            </a:r>
          </a:p>
        </p:txBody>
      </p:sp>
      <p:sp>
        <p:nvSpPr>
          <p:cNvPr id="9" name="object 9"/>
          <p:cNvSpPr/>
          <p:nvPr/>
        </p:nvSpPr>
        <p:spPr>
          <a:xfrm>
            <a:off x="708658" y="1514854"/>
            <a:ext cx="9044941" cy="4276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2286000" y="2362200"/>
            <a:ext cx="8229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 </a:t>
            </a:r>
            <a:r>
              <a:rPr spc="-200" dirty="0" err="1"/>
              <a:t>етапи</a:t>
            </a:r>
            <a:r>
              <a:rPr spc="-200" dirty="0"/>
              <a:t> </a:t>
            </a:r>
            <a:r>
              <a:rPr spc="-165" dirty="0" smtClean="0"/>
              <a:t>в</a:t>
            </a:r>
            <a:r>
              <a:rPr lang="uk-UA" spc="-165" dirty="0" smtClean="0"/>
              <a:t> </a:t>
            </a:r>
            <a:r>
              <a:rPr spc="-940" dirty="0" smtClean="0"/>
              <a:t> </a:t>
            </a:r>
            <a:r>
              <a:rPr spc="-190" dirty="0"/>
              <a:t>створенні </a:t>
            </a:r>
            <a:r>
              <a:rPr spc="-195" dirty="0"/>
              <a:t>таблиці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2895600" y="304800"/>
            <a:ext cx="782955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ctr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1. </a:t>
            </a:r>
            <a:r>
              <a:rPr spc="-190" dirty="0"/>
              <a:t>Створення </a:t>
            </a:r>
            <a:r>
              <a:rPr spc="-160" dirty="0"/>
              <a:t>каркасу </a:t>
            </a:r>
            <a:r>
              <a:rPr spc="-195" dirty="0" err="1"/>
              <a:t>таблиці</a:t>
            </a:r>
            <a:r>
              <a:rPr spc="-950" dirty="0"/>
              <a:t> </a:t>
            </a:r>
            <a:r>
              <a:rPr lang="uk-UA" spc="-950" dirty="0" smtClean="0"/>
              <a:t> </a:t>
            </a:r>
            <a:r>
              <a:rPr spc="-110" dirty="0" err="1" smtClean="0"/>
              <a:t>за</a:t>
            </a:r>
            <a:r>
              <a:rPr spc="-110" dirty="0" smtClean="0"/>
              <a:t>  </a:t>
            </a:r>
            <a:r>
              <a:rPr spc="-145" dirty="0" err="1" smtClean="0"/>
              <a:t>допомогою</a:t>
            </a:r>
            <a:r>
              <a:rPr spc="-360" dirty="0" smtClean="0"/>
              <a:t> </a:t>
            </a:r>
            <a:r>
              <a:rPr spc="-204" dirty="0"/>
              <a:t>елемента&lt;table&gt;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24000" y="1905000"/>
            <a:ext cx="9451340" cy="3880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40" dirty="0">
                <a:latin typeface="Arial"/>
                <a:cs typeface="Arial"/>
              </a:rPr>
              <a:t>Елемент,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що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описує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таблицю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парний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тег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&lt;table&gt;</a:t>
            </a:r>
            <a:r>
              <a:rPr sz="2400" spc="-9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Всі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таблиці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повинні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знаходитися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всередині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тегів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&lt;table&gt;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b="1" spc="-110" dirty="0">
                <a:latin typeface="Trebuchet MS"/>
                <a:cs typeface="Trebuchet MS"/>
              </a:rPr>
              <a:t>&lt;/table&gt;</a:t>
            </a:r>
            <a:r>
              <a:rPr sz="2400" spc="-1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945005" lvl="0">
              <a:spcBef>
                <a:spcPts val="375"/>
              </a:spcBef>
            </a:pPr>
            <a:r>
              <a:rPr lang="uk-UA" sz="4000" b="1" spc="-330" dirty="0">
                <a:solidFill>
                  <a:srgbClr val="0C5A82"/>
                </a:solidFill>
                <a:latin typeface="Trebuchet MS"/>
                <a:cs typeface="Trebuchet MS"/>
              </a:rPr>
              <a:t>2. </a:t>
            </a:r>
            <a:r>
              <a:rPr lang="uk-UA" sz="4000" b="1" spc="-190" dirty="0">
                <a:solidFill>
                  <a:srgbClr val="0C5A82"/>
                </a:solidFill>
                <a:latin typeface="Trebuchet MS"/>
                <a:cs typeface="Trebuchet MS"/>
              </a:rPr>
              <a:t>Створення </a:t>
            </a:r>
            <a:r>
              <a:rPr lang="uk-UA" sz="4000" b="1" spc="-210" dirty="0">
                <a:solidFill>
                  <a:srgbClr val="0C5A82"/>
                </a:solidFill>
                <a:latin typeface="Trebuchet MS"/>
                <a:cs typeface="Trebuchet MS"/>
              </a:rPr>
              <a:t>рядків</a:t>
            </a:r>
            <a:r>
              <a:rPr lang="uk-UA" sz="4000" b="1" spc="-73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lang="uk-UA" sz="4000" b="1" spc="-195" dirty="0">
                <a:solidFill>
                  <a:srgbClr val="0C5A82"/>
                </a:solidFill>
                <a:latin typeface="Trebuchet MS"/>
                <a:cs typeface="Trebuchet MS"/>
              </a:rPr>
              <a:t>таблиці</a:t>
            </a:r>
            <a:endParaRPr lang="uk-UA" sz="40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 dirty="0">
              <a:latin typeface="Times New Roman"/>
              <a:cs typeface="Times New Roman"/>
            </a:endParaRPr>
          </a:p>
          <a:p>
            <a:pPr marL="441959" lvl="1" indent="-287020">
              <a:lnSpc>
                <a:spcPct val="100000"/>
              </a:lnSpc>
              <a:buClr>
                <a:srgbClr val="1286C3"/>
              </a:buClr>
              <a:buSzPct val="143750"/>
              <a:buChar char="•"/>
              <a:tabLst>
                <a:tab pos="442595" algn="l"/>
              </a:tabLst>
            </a:pPr>
            <a:r>
              <a:rPr sz="2400" spc="-135" dirty="0">
                <a:latin typeface="Arial"/>
                <a:cs typeface="Arial"/>
              </a:rPr>
              <a:t>Елемент </a:t>
            </a:r>
            <a:r>
              <a:rPr sz="2400" b="1" spc="-130" dirty="0">
                <a:latin typeface="Trebuchet MS"/>
                <a:cs typeface="Trebuchet MS"/>
              </a:rPr>
              <a:t>&lt;tr&gt; </a:t>
            </a:r>
            <a:r>
              <a:rPr sz="2400" spc="-114" dirty="0">
                <a:latin typeface="Arial"/>
                <a:cs typeface="Arial"/>
              </a:rPr>
              <a:t>задає </a:t>
            </a:r>
            <a:r>
              <a:rPr sz="2400" spc="-50" dirty="0">
                <a:latin typeface="Arial"/>
                <a:cs typeface="Arial"/>
              </a:rPr>
              <a:t>рядок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таблиці.</a:t>
            </a:r>
            <a:endParaRPr sz="2400" dirty="0">
              <a:latin typeface="Arial"/>
              <a:cs typeface="Arial"/>
            </a:endParaRPr>
          </a:p>
          <a:p>
            <a:pPr marL="441959" marR="5080" lvl="1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442595" algn="l"/>
              </a:tabLst>
            </a:pPr>
            <a:r>
              <a:rPr sz="2400" spc="-40" dirty="0">
                <a:latin typeface="Arial"/>
                <a:cs typeface="Arial"/>
              </a:rPr>
              <a:t>Кількість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горизонтальних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рядків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таблиці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визначається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кількістю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пар  </a:t>
            </a:r>
            <a:r>
              <a:rPr sz="2400" spc="-30" dirty="0">
                <a:latin typeface="Arial"/>
                <a:cs typeface="Arial"/>
              </a:rPr>
              <a:t>тегів </a:t>
            </a:r>
            <a:r>
              <a:rPr sz="2400" b="1" spc="-130" dirty="0">
                <a:latin typeface="Trebuchet MS"/>
                <a:cs typeface="Trebuchet MS"/>
              </a:rPr>
              <a:t>&lt;tr&gt; </a:t>
            </a:r>
            <a:r>
              <a:rPr sz="2400" spc="-35" dirty="0">
                <a:latin typeface="Arial"/>
                <a:cs typeface="Arial"/>
              </a:rPr>
              <a:t>...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&lt;/ </a:t>
            </a:r>
            <a:r>
              <a:rPr sz="2400" b="1" spc="-105" dirty="0">
                <a:latin typeface="Trebuchet MS"/>
                <a:cs typeface="Trebuchet MS"/>
              </a:rPr>
              <a:t>tr&gt;</a:t>
            </a:r>
            <a:r>
              <a:rPr sz="2400" spc="-10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1128014" y="282938"/>
            <a:ext cx="96647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4989" marR="5080" indent="-1812289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3.</a:t>
            </a:r>
            <a:r>
              <a:rPr spc="-535" dirty="0"/>
              <a:t> </a:t>
            </a:r>
            <a:r>
              <a:rPr spc="-190" dirty="0"/>
              <a:t>Створення</a:t>
            </a:r>
            <a:r>
              <a:rPr spc="-370" dirty="0"/>
              <a:t> </a:t>
            </a:r>
            <a:r>
              <a:rPr spc="-180" dirty="0"/>
              <a:t>комірок</a:t>
            </a:r>
            <a:r>
              <a:rPr spc="-345" dirty="0"/>
              <a:t> </a:t>
            </a:r>
            <a:r>
              <a:rPr spc="-229" dirty="0"/>
              <a:t>для</a:t>
            </a:r>
            <a:r>
              <a:rPr spc="-385" dirty="0"/>
              <a:t> </a:t>
            </a:r>
            <a:r>
              <a:rPr spc="-215" dirty="0"/>
              <a:t>вмісту</a:t>
            </a:r>
            <a:r>
              <a:rPr spc="-355" dirty="0"/>
              <a:t> </a:t>
            </a:r>
            <a:r>
              <a:rPr spc="-195" dirty="0"/>
              <a:t>таблиці</a:t>
            </a:r>
            <a:r>
              <a:rPr spc="-335" dirty="0"/>
              <a:t> </a:t>
            </a:r>
            <a:r>
              <a:rPr spc="-150" dirty="0"/>
              <a:t>та  </a:t>
            </a:r>
            <a:r>
              <a:rPr spc="-180" dirty="0"/>
              <a:t>комірок </a:t>
            </a:r>
            <a:r>
              <a:rPr spc="-155" dirty="0"/>
              <a:t>заголовку</a:t>
            </a:r>
            <a:r>
              <a:rPr spc="-525" dirty="0"/>
              <a:t> </a:t>
            </a:r>
            <a:r>
              <a:rPr spc="-195" dirty="0"/>
              <a:t>таблиці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04569" y="1536903"/>
            <a:ext cx="9288145" cy="288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80" dirty="0">
                <a:latin typeface="Arial"/>
                <a:cs typeface="Arial"/>
              </a:rPr>
              <a:t>В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кожен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елемент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рядку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&lt;tr&gt;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Arial"/>
                <a:cs typeface="Arial"/>
              </a:rPr>
              <a:t>...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Trebuchet MS"/>
                <a:cs typeface="Trebuchet MS"/>
              </a:rPr>
              <a:t>&lt;/tr&gt;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Arial"/>
                <a:cs typeface="Arial"/>
              </a:rPr>
              <a:t>вкладаються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&lt;td&gt;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Arial"/>
                <a:cs typeface="Arial"/>
              </a:rPr>
              <a:t>...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-114" dirty="0">
                <a:latin typeface="Trebuchet MS"/>
                <a:cs typeface="Trebuchet MS"/>
              </a:rPr>
              <a:t>&lt;/td&gt;</a:t>
            </a:r>
            <a:r>
              <a:rPr sz="2400" spc="-114" dirty="0">
                <a:latin typeface="Arial"/>
                <a:cs typeface="Arial"/>
              </a:rPr>
              <a:t>, </a:t>
            </a:r>
            <a:r>
              <a:rPr sz="2400" spc="-120" dirty="0">
                <a:latin typeface="Arial"/>
                <a:cs typeface="Arial"/>
              </a:rPr>
              <a:t>що </a:t>
            </a:r>
            <a:r>
              <a:rPr sz="2400" spc="-110" dirty="0">
                <a:latin typeface="Arial"/>
                <a:cs typeface="Arial"/>
              </a:rPr>
              <a:t>формують </a:t>
            </a:r>
            <a:r>
              <a:rPr sz="2400" spc="-25" dirty="0">
                <a:latin typeface="Arial"/>
                <a:cs typeface="Arial"/>
              </a:rPr>
              <a:t>комірки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таблиці</a:t>
            </a:r>
            <a:endParaRPr sz="2400" dirty="0">
              <a:latin typeface="Arial"/>
              <a:cs typeface="Arial"/>
            </a:endParaRPr>
          </a:p>
          <a:p>
            <a:pPr marL="299085" marR="201295" indent="-286385" algn="just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35" dirty="0">
                <a:latin typeface="Arial"/>
                <a:cs typeface="Arial"/>
              </a:rPr>
              <a:t>Елемент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&lt;th&gt;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Arial"/>
                <a:cs typeface="Arial"/>
              </a:rPr>
              <a:t>створює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заголовок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спеціальну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комірку,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текст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якій  </a:t>
            </a:r>
            <a:r>
              <a:rPr sz="2400" spc="-85" dirty="0">
                <a:latin typeface="Arial"/>
                <a:cs typeface="Arial"/>
              </a:rPr>
              <a:t>виділяється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напівжирним.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цього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перший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рядок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&lt;tr&gt;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Arial"/>
                <a:cs typeface="Arial"/>
              </a:rPr>
              <a:t>...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&lt;/tr&gt;</a:t>
            </a:r>
            <a:r>
              <a:rPr sz="2400" spc="-135" dirty="0">
                <a:latin typeface="Arial"/>
                <a:cs typeface="Arial"/>
              </a:rPr>
              <a:t>,  </a:t>
            </a:r>
            <a:r>
              <a:rPr sz="2400" spc="-90" dirty="0">
                <a:latin typeface="Arial"/>
                <a:cs typeface="Arial"/>
              </a:rPr>
              <a:t>замість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&lt;td&gt;&lt;/td&gt;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Arial"/>
                <a:cs typeface="Arial"/>
              </a:rPr>
              <a:t>вкладаються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&lt;th&gt;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Arial"/>
                <a:cs typeface="Arial"/>
              </a:rPr>
              <a:t>...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&lt;/th&gt;</a:t>
            </a:r>
            <a:r>
              <a:rPr sz="2400" spc="-114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40" dirty="0">
                <a:latin typeface="Arial"/>
                <a:cs typeface="Arial"/>
              </a:rPr>
              <a:t>Кількість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комірок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заголовка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визначається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кількістю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пар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тегів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&lt;th&gt;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Arial"/>
                <a:cs typeface="Arial"/>
              </a:rPr>
              <a:t>...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b="1" spc="-114" dirty="0">
                <a:latin typeface="Trebuchet MS"/>
                <a:cs typeface="Trebuchet MS"/>
              </a:rPr>
              <a:t>&lt;/th&gt;</a:t>
            </a:r>
            <a:r>
              <a:rPr sz="2400" spc="-114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30576" y="47033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0576" y="47033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9971" y="4707130"/>
            <a:ext cx="9562465" cy="0"/>
          </a:xfrm>
          <a:custGeom>
            <a:avLst/>
            <a:gdLst/>
            <a:ahLst/>
            <a:cxnLst/>
            <a:rect l="l" t="t" r="r" b="b"/>
            <a:pathLst>
              <a:path w="9562465">
                <a:moveTo>
                  <a:pt x="0" y="0"/>
                </a:moveTo>
                <a:lnTo>
                  <a:pt x="9562274" y="0"/>
                </a:lnTo>
              </a:path>
            </a:pathLst>
          </a:custGeom>
          <a:ln w="1123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1850" y="4703384"/>
            <a:ext cx="9558655" cy="0"/>
          </a:xfrm>
          <a:custGeom>
            <a:avLst/>
            <a:gdLst/>
            <a:ahLst/>
            <a:cxnLst/>
            <a:rect l="l" t="t" r="r" b="b"/>
            <a:pathLst>
              <a:path w="9558655">
                <a:moveTo>
                  <a:pt x="0" y="0"/>
                </a:moveTo>
                <a:lnTo>
                  <a:pt x="9558517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04125" y="47033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04125" y="47033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9971" y="4712750"/>
            <a:ext cx="9562465" cy="160528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755"/>
              </a:spcBef>
            </a:pP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dirty="0">
                <a:latin typeface="Courier New"/>
                <a:cs typeface="Courier New"/>
              </a:rPr>
              <a:t>table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  <a:p>
            <a:pPr marL="120014">
              <a:lnSpc>
                <a:spcPct val="100000"/>
              </a:lnSpc>
              <a:spcBef>
                <a:spcPts val="210"/>
              </a:spcBef>
            </a:pP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-5" dirty="0">
                <a:latin typeface="Courier New"/>
                <a:cs typeface="Courier New"/>
              </a:rPr>
              <a:t>tr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b="1" spc="-5" dirty="0">
                <a:latin typeface="Courier New"/>
                <a:cs typeface="Courier New"/>
              </a:rPr>
              <a:t>th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5" dirty="0">
                <a:latin typeface="Courier New"/>
                <a:cs typeface="Courier New"/>
              </a:rPr>
              <a:t>th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b="1" spc="-5" dirty="0">
                <a:latin typeface="Courier New"/>
                <a:cs typeface="Courier New"/>
              </a:rPr>
              <a:t>th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5" dirty="0">
                <a:latin typeface="Courier New"/>
                <a:cs typeface="Courier New"/>
              </a:rPr>
              <a:t>th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5" dirty="0">
                <a:latin typeface="Courier New"/>
                <a:cs typeface="Courier New"/>
              </a:rPr>
              <a:t>tr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700" i="1" spc="-5" dirty="0">
                <a:solidFill>
                  <a:srgbClr val="808080"/>
                </a:solidFill>
                <a:latin typeface="Courier New"/>
                <a:cs typeface="Courier New"/>
              </a:rPr>
              <a:t>&lt;!--создаем </a:t>
            </a:r>
            <a:r>
              <a:rPr sz="1700" i="1" dirty="0">
                <a:solidFill>
                  <a:srgbClr val="808080"/>
                </a:solidFill>
                <a:latin typeface="Courier New"/>
                <a:cs typeface="Courier New"/>
              </a:rPr>
              <a:t>строку </a:t>
            </a:r>
            <a:r>
              <a:rPr sz="1700" i="1" spc="10" dirty="0">
                <a:solidFill>
                  <a:srgbClr val="808080"/>
                </a:solidFill>
                <a:latin typeface="Courier New"/>
                <a:cs typeface="Courier New"/>
              </a:rPr>
              <a:t>с </a:t>
            </a:r>
            <a:r>
              <a:rPr sz="1700" i="1" spc="-5" dirty="0">
                <a:solidFill>
                  <a:srgbClr val="808080"/>
                </a:solidFill>
                <a:latin typeface="Courier New"/>
                <a:cs typeface="Courier New"/>
              </a:rPr>
              <a:t>ячейками</a:t>
            </a:r>
            <a:r>
              <a:rPr sz="1700" i="1" spc="25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700" i="1" dirty="0">
                <a:solidFill>
                  <a:srgbClr val="808080"/>
                </a:solidFill>
                <a:latin typeface="Courier New"/>
                <a:cs typeface="Courier New"/>
              </a:rPr>
              <a:t>заголовков--&gt;</a:t>
            </a:r>
            <a:endParaRPr sz="1700">
              <a:latin typeface="Courier New"/>
              <a:cs typeface="Courier New"/>
            </a:endParaRPr>
          </a:p>
          <a:p>
            <a:pPr marL="120014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-5" dirty="0">
                <a:latin typeface="Courier New"/>
                <a:cs typeface="Courier New"/>
              </a:rPr>
              <a:t>tr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b="1" spc="-5" dirty="0">
                <a:latin typeface="Courier New"/>
                <a:cs typeface="Courier New"/>
              </a:rPr>
              <a:t>td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5" dirty="0">
                <a:latin typeface="Courier New"/>
                <a:cs typeface="Courier New"/>
              </a:rPr>
              <a:t>td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b="1" spc="-5" dirty="0">
                <a:latin typeface="Courier New"/>
                <a:cs typeface="Courier New"/>
              </a:rPr>
              <a:t>td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5" dirty="0">
                <a:latin typeface="Courier New"/>
                <a:cs typeface="Courier New"/>
              </a:rPr>
              <a:t>td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5" dirty="0">
                <a:latin typeface="Courier New"/>
                <a:cs typeface="Courier New"/>
              </a:rPr>
              <a:t>tr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700" i="1" spc="-5" dirty="0">
                <a:solidFill>
                  <a:srgbClr val="808080"/>
                </a:solidFill>
                <a:latin typeface="Courier New"/>
                <a:cs typeface="Courier New"/>
              </a:rPr>
              <a:t>&lt;!--создаем </a:t>
            </a:r>
            <a:r>
              <a:rPr sz="1700" i="1" dirty="0">
                <a:solidFill>
                  <a:srgbClr val="808080"/>
                </a:solidFill>
                <a:latin typeface="Courier New"/>
                <a:cs typeface="Courier New"/>
              </a:rPr>
              <a:t>строку </a:t>
            </a:r>
            <a:r>
              <a:rPr sz="1700" i="1" spc="10" dirty="0">
                <a:solidFill>
                  <a:srgbClr val="808080"/>
                </a:solidFill>
                <a:latin typeface="Courier New"/>
                <a:cs typeface="Courier New"/>
              </a:rPr>
              <a:t>с </a:t>
            </a:r>
            <a:r>
              <a:rPr sz="1700" i="1" spc="-5" dirty="0">
                <a:solidFill>
                  <a:srgbClr val="808080"/>
                </a:solidFill>
                <a:latin typeface="Courier New"/>
                <a:cs typeface="Courier New"/>
              </a:rPr>
              <a:t>ячейками </a:t>
            </a:r>
            <a:r>
              <a:rPr sz="1700" i="1" dirty="0">
                <a:solidFill>
                  <a:srgbClr val="808080"/>
                </a:solidFill>
                <a:latin typeface="Courier New"/>
                <a:cs typeface="Courier New"/>
              </a:rPr>
              <a:t>тела</a:t>
            </a:r>
            <a:r>
              <a:rPr sz="1700" i="1" spc="3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700" i="1" dirty="0">
                <a:solidFill>
                  <a:srgbClr val="808080"/>
                </a:solidFill>
                <a:latin typeface="Courier New"/>
                <a:cs typeface="Courier New"/>
              </a:rPr>
              <a:t>таблицы-</a:t>
            </a:r>
            <a:endParaRPr sz="1700">
              <a:latin typeface="Courier New"/>
              <a:cs typeface="Courier New"/>
            </a:endParaRPr>
          </a:p>
          <a:p>
            <a:pPr marL="120014">
              <a:lnSpc>
                <a:spcPct val="100000"/>
              </a:lnSpc>
              <a:spcBef>
                <a:spcPts val="209"/>
              </a:spcBef>
            </a:pPr>
            <a:r>
              <a:rPr sz="1700" i="1" spc="10" dirty="0">
                <a:solidFill>
                  <a:srgbClr val="808080"/>
                </a:solidFill>
                <a:latin typeface="Courier New"/>
                <a:cs typeface="Courier New"/>
              </a:rPr>
              <a:t>-&gt;</a:t>
            </a:r>
            <a:endParaRPr sz="1700">
              <a:latin typeface="Courier New"/>
              <a:cs typeface="Courier New"/>
            </a:endParaRPr>
          </a:p>
          <a:p>
            <a:pPr marL="120014">
              <a:lnSpc>
                <a:spcPct val="100000"/>
              </a:lnSpc>
              <a:spcBef>
                <a:spcPts val="150"/>
              </a:spcBef>
            </a:pP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dirty="0">
                <a:latin typeface="Courier New"/>
                <a:cs typeface="Courier New"/>
              </a:rPr>
              <a:t>table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30576" y="631955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0576" y="631955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9971" y="6321902"/>
            <a:ext cx="9562465" cy="0"/>
          </a:xfrm>
          <a:custGeom>
            <a:avLst/>
            <a:gdLst/>
            <a:ahLst/>
            <a:cxnLst/>
            <a:rect l="l" t="t" r="r" b="b"/>
            <a:pathLst>
              <a:path w="9562465">
                <a:moveTo>
                  <a:pt x="0" y="0"/>
                </a:moveTo>
                <a:lnTo>
                  <a:pt x="9562274" y="0"/>
                </a:lnTo>
              </a:path>
            </a:pathLst>
          </a:custGeom>
          <a:ln w="84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1850" y="6319553"/>
            <a:ext cx="9558655" cy="0"/>
          </a:xfrm>
          <a:custGeom>
            <a:avLst/>
            <a:gdLst/>
            <a:ahLst/>
            <a:cxnLst/>
            <a:rect l="l" t="t" r="r" b="b"/>
            <a:pathLst>
              <a:path w="9558655">
                <a:moveTo>
                  <a:pt x="0" y="0"/>
                </a:moveTo>
                <a:lnTo>
                  <a:pt x="9558517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04125" y="63195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04125" y="63195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15" y="0"/>
                </a:lnTo>
              </a:path>
            </a:pathLst>
          </a:custGeom>
          <a:ln w="37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4334" y="4701511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4612"/>
                </a:lnTo>
              </a:path>
            </a:pathLst>
          </a:custGeom>
          <a:ln w="1127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0576" y="4703384"/>
            <a:ext cx="0" cy="1623695"/>
          </a:xfrm>
          <a:custGeom>
            <a:avLst/>
            <a:gdLst/>
            <a:ahLst/>
            <a:cxnLst/>
            <a:rect l="l" t="t" r="r" b="b"/>
            <a:pathLst>
              <a:path h="1623695">
                <a:moveTo>
                  <a:pt x="0" y="0"/>
                </a:moveTo>
                <a:lnTo>
                  <a:pt x="0" y="1623661"/>
                </a:lnTo>
              </a:path>
            </a:pathLst>
          </a:custGeom>
          <a:ln w="37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07883" y="4701511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4612"/>
                </a:lnTo>
              </a:path>
            </a:pathLst>
          </a:custGeom>
          <a:ln w="1127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04124" y="4703384"/>
            <a:ext cx="0" cy="1623695"/>
          </a:xfrm>
          <a:custGeom>
            <a:avLst/>
            <a:gdLst/>
            <a:ahLst/>
            <a:cxnLst/>
            <a:rect l="l" t="t" r="r" b="b"/>
            <a:pathLst>
              <a:path h="1623695">
                <a:moveTo>
                  <a:pt x="0" y="0"/>
                </a:moveTo>
                <a:lnTo>
                  <a:pt x="0" y="1623661"/>
                </a:lnTo>
              </a:path>
            </a:pathLst>
          </a:custGeom>
          <a:ln w="37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533400" y="348995"/>
            <a:ext cx="4821936" cy="6269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3752" y="3003804"/>
            <a:ext cx="6301740" cy="2450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667000" y="677466"/>
            <a:ext cx="6870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Додавання </a:t>
            </a:r>
            <a:r>
              <a:rPr spc="-210" dirty="0"/>
              <a:t>підпису </a:t>
            </a:r>
            <a:r>
              <a:rPr spc="-175" dirty="0"/>
              <a:t>до</a:t>
            </a:r>
            <a:r>
              <a:rPr spc="-775" dirty="0"/>
              <a:t> </a:t>
            </a:r>
            <a:r>
              <a:rPr spc="-195" dirty="0"/>
              <a:t>таблиці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116" y="2052015"/>
            <a:ext cx="9314180" cy="146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114" dirty="0">
                <a:latin typeface="Trebuchet MS"/>
                <a:cs typeface="Trebuchet MS"/>
              </a:rPr>
              <a:t>&lt;caption&gt; </a:t>
            </a:r>
            <a:r>
              <a:rPr sz="2800" spc="-100" dirty="0">
                <a:latin typeface="Arial"/>
                <a:cs typeface="Arial"/>
              </a:rPr>
              <a:t>створює </a:t>
            </a:r>
            <a:r>
              <a:rPr sz="2800" spc="-55" dirty="0">
                <a:latin typeface="Arial"/>
                <a:cs typeface="Arial"/>
              </a:rPr>
              <a:t>підпис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таблиці.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359410" algn="l"/>
              </a:tabLst>
            </a:pPr>
            <a:r>
              <a:rPr sz="2800" spc="-100" dirty="0">
                <a:latin typeface="Arial"/>
                <a:cs typeface="Arial"/>
              </a:rPr>
              <a:t>Додається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безпосередньо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після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&lt;table&gt;</a:t>
            </a:r>
            <a:r>
              <a:rPr sz="2800" spc="-110" dirty="0">
                <a:latin typeface="Arial"/>
                <a:cs typeface="Arial"/>
              </a:rPr>
              <a:t>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поза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описом  </a:t>
            </a:r>
            <a:r>
              <a:rPr sz="2800" spc="-75" dirty="0">
                <a:latin typeface="Arial"/>
                <a:cs typeface="Arial"/>
              </a:rPr>
              <a:t>рядка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комірки.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8215" y="436359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8215" y="436359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5" y="3764"/>
                </a:moveTo>
                <a:lnTo>
                  <a:pt x="1885" y="3764"/>
                </a:lnTo>
              </a:path>
            </a:pathLst>
          </a:custGeom>
          <a:ln w="75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8215" y="436359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8215" y="436359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5" y="3764"/>
                </a:moveTo>
                <a:lnTo>
                  <a:pt x="1885" y="3764"/>
                </a:lnTo>
              </a:path>
            </a:pathLst>
          </a:custGeom>
          <a:ln w="75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642" y="4367363"/>
            <a:ext cx="9595485" cy="0"/>
          </a:xfrm>
          <a:custGeom>
            <a:avLst/>
            <a:gdLst/>
            <a:ahLst/>
            <a:cxnLst/>
            <a:rect l="l" t="t" r="r" b="b"/>
            <a:pathLst>
              <a:path w="9595485">
                <a:moveTo>
                  <a:pt x="0" y="0"/>
                </a:moveTo>
                <a:lnTo>
                  <a:pt x="9595069" y="0"/>
                </a:lnTo>
              </a:path>
            </a:pathLst>
          </a:custGeom>
          <a:ln w="1129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528" y="4363599"/>
            <a:ext cx="9591675" cy="0"/>
          </a:xfrm>
          <a:custGeom>
            <a:avLst/>
            <a:gdLst/>
            <a:ahLst/>
            <a:cxnLst/>
            <a:rect l="l" t="t" r="r" b="b"/>
            <a:pathLst>
              <a:path w="9591675">
                <a:moveTo>
                  <a:pt x="0" y="0"/>
                </a:moveTo>
                <a:lnTo>
                  <a:pt x="9591298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44597" y="436359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44597" y="436359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8215" y="4374893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361"/>
                </a:lnTo>
              </a:path>
            </a:pathLst>
          </a:custGeom>
          <a:ln w="37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8215" y="4757020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536"/>
                </a:lnTo>
              </a:path>
            </a:pathLst>
          </a:custGeom>
          <a:ln w="37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8215" y="5040321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80006"/>
                </a:lnTo>
              </a:path>
            </a:pathLst>
          </a:custGeom>
          <a:ln w="37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47642" y="4373010"/>
            <a:ext cx="9595485" cy="123634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779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770"/>
              </a:spcBef>
            </a:pP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5" dirty="0">
                <a:latin typeface="Courier New"/>
                <a:cs typeface="Courier New"/>
              </a:rPr>
              <a:t>table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  <a:p>
            <a:pPr marL="120650">
              <a:lnSpc>
                <a:spcPct val="100000"/>
              </a:lnSpc>
              <a:spcBef>
                <a:spcPts val="225"/>
              </a:spcBef>
            </a:pP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dirty="0">
                <a:latin typeface="Courier New"/>
                <a:cs typeface="Courier New"/>
              </a:rPr>
              <a:t>caption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Название</a:t>
            </a:r>
            <a:r>
              <a:rPr sz="1700" spc="-1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таблицы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dirty="0">
                <a:latin typeface="Courier New"/>
                <a:cs typeface="Courier New"/>
              </a:rPr>
              <a:t>caption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  <a:p>
            <a:pPr marL="120650">
              <a:lnSpc>
                <a:spcPct val="100000"/>
              </a:lnSpc>
              <a:spcBef>
                <a:spcPts val="220"/>
              </a:spcBef>
            </a:pPr>
            <a:r>
              <a:rPr sz="1700" spc="10" dirty="0">
                <a:solidFill>
                  <a:srgbClr val="0E0E0E"/>
                </a:solidFill>
                <a:latin typeface="Courier New"/>
                <a:cs typeface="Courier New"/>
              </a:rPr>
              <a:t>....</a:t>
            </a:r>
            <a:endParaRPr sz="1700">
              <a:latin typeface="Courier New"/>
              <a:cs typeface="Courier New"/>
            </a:endParaRPr>
          </a:p>
          <a:p>
            <a:pPr marL="120650">
              <a:lnSpc>
                <a:spcPct val="100000"/>
              </a:lnSpc>
              <a:spcBef>
                <a:spcPts val="165"/>
              </a:spcBef>
            </a:pP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5" dirty="0">
                <a:latin typeface="Courier New"/>
                <a:cs typeface="Courier New"/>
              </a:rPr>
              <a:t>table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38215" y="561115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8215" y="561115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0"/>
                </a:lnTo>
              </a:path>
            </a:pathLst>
          </a:custGeom>
          <a:ln w="37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8215" y="561115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8215" y="561115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0"/>
                </a:lnTo>
              </a:path>
            </a:pathLst>
          </a:custGeom>
          <a:ln w="37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7642" y="5613367"/>
            <a:ext cx="9595485" cy="0"/>
          </a:xfrm>
          <a:custGeom>
            <a:avLst/>
            <a:gdLst/>
            <a:ahLst/>
            <a:cxnLst/>
            <a:rect l="l" t="t" r="r" b="b"/>
            <a:pathLst>
              <a:path w="9595485">
                <a:moveTo>
                  <a:pt x="0" y="0"/>
                </a:moveTo>
                <a:lnTo>
                  <a:pt x="9595069" y="0"/>
                </a:lnTo>
              </a:path>
            </a:pathLst>
          </a:custGeom>
          <a:ln w="81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528" y="5611152"/>
            <a:ext cx="9591675" cy="0"/>
          </a:xfrm>
          <a:custGeom>
            <a:avLst/>
            <a:gdLst/>
            <a:ahLst/>
            <a:cxnLst/>
            <a:rect l="l" t="t" r="r" b="b"/>
            <a:pathLst>
              <a:path w="9591675">
                <a:moveTo>
                  <a:pt x="0" y="0"/>
                </a:moveTo>
                <a:lnTo>
                  <a:pt x="9591298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44597" y="561115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44597" y="561115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41" y="0"/>
                </a:lnTo>
              </a:path>
            </a:pathLst>
          </a:custGeom>
          <a:ln w="376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44597" y="4363599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553"/>
                </a:lnTo>
              </a:path>
            </a:pathLst>
          </a:custGeom>
          <a:ln w="377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1986" y="4361716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747"/>
                </a:lnTo>
              </a:path>
            </a:pathLst>
          </a:custGeom>
          <a:ln w="113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8215" y="5324092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295"/>
                </a:lnTo>
              </a:path>
            </a:pathLst>
          </a:custGeom>
          <a:ln w="37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48369" y="4361716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747"/>
                </a:lnTo>
              </a:path>
            </a:pathLst>
          </a:custGeom>
          <a:ln w="113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577595" y="1479803"/>
            <a:ext cx="6070091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2267" y="3531108"/>
            <a:ext cx="6114288" cy="244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981200" y="762000"/>
            <a:ext cx="88820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 </a:t>
            </a:r>
            <a:r>
              <a:rPr spc="-160" dirty="0"/>
              <a:t>атрибути </a:t>
            </a:r>
            <a:r>
              <a:rPr spc="-180" dirty="0"/>
              <a:t>комірок </a:t>
            </a:r>
            <a:r>
              <a:rPr spc="-195" dirty="0"/>
              <a:t>таблиці</a:t>
            </a:r>
            <a:r>
              <a:rPr spc="-919" dirty="0"/>
              <a:t> </a:t>
            </a:r>
            <a:r>
              <a:rPr spc="-165" dirty="0"/>
              <a:t>&lt;td&gt;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06271" y="2290572"/>
          <a:ext cx="10220323" cy="3201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3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84"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4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Атрибут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3019" marB="0"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3019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5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400" b="1" spc="-75" dirty="0">
                          <a:latin typeface="Trebuchet MS"/>
                          <a:cs typeface="Trebuchet MS"/>
                        </a:rPr>
                        <a:t>colspan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FACEB"/>
                      </a:solidFill>
                      <a:prstDash val="solid"/>
                    </a:lnL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40" dirty="0">
                          <a:latin typeface="Arial"/>
                          <a:cs typeface="Arial"/>
                        </a:rPr>
                        <a:t>Кількість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комірок</a:t>
                      </a:r>
                      <a:r>
                        <a:rPr sz="24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рядку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об'єднання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горизонталі.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403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&lt;td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colspan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400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"3"&gt;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5" dirty="0">
                          <a:latin typeface="Arial"/>
                          <a:cs typeface="Arial"/>
                        </a:rPr>
                        <a:t>Можливі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значення: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число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від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999.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2FACEB"/>
                      </a:solidFill>
                      <a:prstDash val="solid"/>
                    </a:lnR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400" b="1" spc="-75" dirty="0">
                          <a:latin typeface="Trebuchet MS"/>
                          <a:cs typeface="Trebuchet MS"/>
                        </a:rPr>
                        <a:t>rowspan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400" spc="-40" dirty="0">
                          <a:latin typeface="Arial"/>
                          <a:cs typeface="Arial"/>
                        </a:rPr>
                        <a:t>Кількість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осередків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стовпці</a:t>
                      </a:r>
                      <a:r>
                        <a:rPr sz="2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об'єднання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вертикалі.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&lt;td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rowspan="2"&gt;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5" dirty="0">
                          <a:latin typeface="Arial"/>
                          <a:cs typeface="Arial"/>
                        </a:rPr>
                        <a:t>Можливі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значення: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число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від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999.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63763" y="365125"/>
            <a:ext cx="10028237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Веб-технології</a:t>
            </a: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9598026" y="6364289"/>
            <a:ext cx="612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6B90552-D8F8-4382-AB60-57D4A17A7C1B}" type="slidenum">
              <a:rPr lang="en-US" altLang="uk-UA" sz="1400" b="0">
                <a:solidFill>
                  <a:prstClr val="black"/>
                </a:solidFill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uk-UA" sz="1400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1268412"/>
            <a:ext cx="10395873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02844" y="609600"/>
            <a:ext cx="36623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</a:t>
            </a:r>
            <a:r>
              <a:rPr spc="-434" dirty="0"/>
              <a:t> </a:t>
            </a:r>
            <a:r>
              <a:rPr spc="-130" dirty="0"/>
              <a:t>colspan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4502" y="2169413"/>
            <a:ext cx="9036685" cy="189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Встановлює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число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комірок,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повинні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об'єднані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  </a:t>
            </a:r>
            <a:r>
              <a:rPr sz="2800" spc="-60" dirty="0">
                <a:latin typeface="Arial"/>
                <a:cs typeface="Arial"/>
              </a:rPr>
              <a:t>горизонталі.</a:t>
            </a:r>
            <a:endParaRPr sz="2800">
              <a:latin typeface="Arial"/>
              <a:cs typeface="Arial"/>
            </a:endParaRPr>
          </a:p>
          <a:p>
            <a:pPr marL="299085" marR="56070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4" dirty="0">
                <a:latin typeface="Arial"/>
                <a:cs typeface="Arial"/>
              </a:rPr>
              <a:t>Цей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має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сенс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таблиць,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складаються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55" dirty="0">
                <a:latin typeface="Arial"/>
                <a:cs typeface="Arial"/>
              </a:rPr>
              <a:t>декількох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рядків.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0232" y="4712770"/>
            <a:ext cx="9608820" cy="48069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05"/>
              </a:spcBef>
            </a:pPr>
            <a:r>
              <a:rPr sz="1700" spc="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15" dirty="0">
                <a:latin typeface="Courier New"/>
                <a:cs typeface="Courier New"/>
              </a:rPr>
              <a:t>td</a:t>
            </a:r>
            <a:r>
              <a:rPr sz="1700" b="1" spc="-20" dirty="0"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00066"/>
                </a:solidFill>
                <a:latin typeface="Courier New"/>
                <a:cs typeface="Courier New"/>
              </a:rPr>
              <a:t>colspan</a:t>
            </a:r>
            <a:r>
              <a:rPr sz="170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dirty="0">
                <a:solidFill>
                  <a:srgbClr val="FF0000"/>
                </a:solidFill>
                <a:latin typeface="Courier New"/>
                <a:cs typeface="Courier New"/>
              </a:rPr>
              <a:t>"число"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dirty="0">
                <a:latin typeface="Courier New"/>
                <a:cs typeface="Courier New"/>
              </a:rPr>
              <a:t>td</a:t>
            </a:r>
            <a:r>
              <a:rPr sz="170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8904" y="470154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229"/>
                </a:moveTo>
                <a:lnTo>
                  <a:pt x="11328" y="11229"/>
                </a:lnTo>
                <a:lnTo>
                  <a:pt x="11328" y="0"/>
                </a:lnTo>
                <a:lnTo>
                  <a:pt x="0" y="0"/>
                </a:lnTo>
                <a:lnTo>
                  <a:pt x="0" y="1122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2" y="470341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0792" y="470341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8" y="3743"/>
                </a:moveTo>
                <a:lnTo>
                  <a:pt x="1888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8904" y="470154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229"/>
                </a:moveTo>
                <a:lnTo>
                  <a:pt x="11328" y="11229"/>
                </a:lnTo>
                <a:lnTo>
                  <a:pt x="11328" y="0"/>
                </a:lnTo>
                <a:lnTo>
                  <a:pt x="0" y="0"/>
                </a:lnTo>
                <a:lnTo>
                  <a:pt x="0" y="1122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0792" y="470341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0792" y="470341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8" y="3743"/>
                </a:moveTo>
                <a:lnTo>
                  <a:pt x="1888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0232" y="4707155"/>
            <a:ext cx="9608820" cy="0"/>
          </a:xfrm>
          <a:custGeom>
            <a:avLst/>
            <a:gdLst/>
            <a:ahLst/>
            <a:cxnLst/>
            <a:rect l="l" t="t" r="r" b="b"/>
            <a:pathLst>
              <a:path w="9608820">
                <a:moveTo>
                  <a:pt x="0" y="0"/>
                </a:moveTo>
                <a:lnTo>
                  <a:pt x="9608733" y="0"/>
                </a:lnTo>
              </a:path>
            </a:pathLst>
          </a:custGeom>
          <a:ln w="112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2120" y="4703412"/>
            <a:ext cx="9605010" cy="0"/>
          </a:xfrm>
          <a:custGeom>
            <a:avLst/>
            <a:gdLst/>
            <a:ahLst/>
            <a:cxnLst/>
            <a:rect l="l" t="t" r="r" b="b"/>
            <a:pathLst>
              <a:path w="9605010">
                <a:moveTo>
                  <a:pt x="0" y="0"/>
                </a:moveTo>
                <a:lnTo>
                  <a:pt x="9604957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8966" y="470154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229"/>
                </a:moveTo>
                <a:lnTo>
                  <a:pt x="11328" y="11229"/>
                </a:lnTo>
                <a:lnTo>
                  <a:pt x="11328" y="0"/>
                </a:lnTo>
                <a:lnTo>
                  <a:pt x="0" y="0"/>
                </a:lnTo>
                <a:lnTo>
                  <a:pt x="0" y="1122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0853" y="470341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30853" y="470341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8" y="3743"/>
                </a:moveTo>
                <a:lnTo>
                  <a:pt x="1888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28966" y="470154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229"/>
                </a:moveTo>
                <a:lnTo>
                  <a:pt x="11328" y="11229"/>
                </a:lnTo>
                <a:lnTo>
                  <a:pt x="11328" y="0"/>
                </a:lnTo>
                <a:lnTo>
                  <a:pt x="0" y="0"/>
                </a:lnTo>
                <a:lnTo>
                  <a:pt x="0" y="1122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0853" y="470341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30853" y="470341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8" y="3743"/>
                </a:moveTo>
                <a:lnTo>
                  <a:pt x="1888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0792" y="51951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0792" y="51951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0792" y="51951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0792" y="51951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0232" y="5197362"/>
            <a:ext cx="9608820" cy="0"/>
          </a:xfrm>
          <a:custGeom>
            <a:avLst/>
            <a:gdLst/>
            <a:ahLst/>
            <a:cxnLst/>
            <a:rect l="l" t="t" r="r" b="b"/>
            <a:pathLst>
              <a:path w="9608820">
                <a:moveTo>
                  <a:pt x="0" y="0"/>
                </a:moveTo>
                <a:lnTo>
                  <a:pt x="9608733" y="0"/>
                </a:lnTo>
              </a:path>
            </a:pathLst>
          </a:custGeom>
          <a:ln w="80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2120" y="5195184"/>
            <a:ext cx="9605010" cy="0"/>
          </a:xfrm>
          <a:custGeom>
            <a:avLst/>
            <a:gdLst/>
            <a:ahLst/>
            <a:cxnLst/>
            <a:rect l="l" t="t" r="r" b="b"/>
            <a:pathLst>
              <a:path w="9605010">
                <a:moveTo>
                  <a:pt x="0" y="0"/>
                </a:moveTo>
                <a:lnTo>
                  <a:pt x="9604957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30853" y="51951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30853" y="51951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30853" y="51951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52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30853" y="51951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4568" y="471277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636"/>
                </a:lnTo>
              </a:path>
            </a:pathLst>
          </a:custGeom>
          <a:ln w="1132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0792" y="4714642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0"/>
                </a:moveTo>
                <a:lnTo>
                  <a:pt x="0" y="476799"/>
                </a:lnTo>
              </a:path>
            </a:pathLst>
          </a:custGeom>
          <a:ln w="37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34630" y="471277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636"/>
                </a:lnTo>
              </a:path>
            </a:pathLst>
          </a:custGeom>
          <a:ln w="1132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30853" y="4714642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0"/>
                </a:moveTo>
                <a:lnTo>
                  <a:pt x="0" y="476799"/>
                </a:lnTo>
              </a:path>
            </a:pathLst>
          </a:custGeom>
          <a:ln w="37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809244" y="1610867"/>
            <a:ext cx="6490715" cy="3092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4043171"/>
            <a:ext cx="7039356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429000" y="709953"/>
            <a:ext cx="38687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</a:t>
            </a:r>
            <a:r>
              <a:rPr spc="-430" dirty="0"/>
              <a:t> </a:t>
            </a:r>
            <a:r>
              <a:rPr spc="-130" dirty="0"/>
              <a:t>rowspan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7123" y="2083688"/>
            <a:ext cx="9488170" cy="189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Встановлює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кількість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комірок,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повинні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об'єднані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  </a:t>
            </a:r>
            <a:r>
              <a:rPr sz="2800" spc="-75" dirty="0">
                <a:latin typeface="Arial"/>
                <a:cs typeface="Arial"/>
              </a:rPr>
              <a:t>вертикалі.</a:t>
            </a:r>
            <a:endParaRPr sz="2800">
              <a:latin typeface="Arial"/>
              <a:cs typeface="Arial"/>
            </a:endParaRPr>
          </a:p>
          <a:p>
            <a:pPr marL="299085" marR="93853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370840" algn="l"/>
              </a:tabLst>
            </a:pPr>
            <a:r>
              <a:rPr sz="2800" spc="-110" dirty="0">
                <a:latin typeface="Arial"/>
                <a:cs typeface="Arial"/>
              </a:rPr>
              <a:t>Цей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має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сенс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таблиць,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складаються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55" dirty="0">
                <a:latin typeface="Arial"/>
                <a:cs typeface="Arial"/>
              </a:rPr>
              <a:t>декількох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рядків.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2807" y="5032337"/>
            <a:ext cx="9176385" cy="46037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461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745"/>
              </a:spcBef>
            </a:pPr>
            <a:r>
              <a:rPr sz="16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dirty="0">
                <a:latin typeface="Courier New"/>
                <a:cs typeface="Courier New"/>
              </a:rPr>
              <a:t>td</a:t>
            </a:r>
            <a:r>
              <a:rPr sz="1650" b="1" spc="-35" dirty="0">
                <a:latin typeface="Courier New"/>
                <a:cs typeface="Courier New"/>
              </a:rPr>
              <a:t> </a:t>
            </a:r>
            <a:r>
              <a:rPr sz="1650" spc="-15" dirty="0">
                <a:solidFill>
                  <a:srgbClr val="000066"/>
                </a:solidFill>
                <a:latin typeface="Courier New"/>
                <a:cs typeface="Courier New"/>
              </a:rPr>
              <a:t>rowspan</a:t>
            </a:r>
            <a:r>
              <a:rPr sz="1650" spc="-1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-15" dirty="0">
                <a:solidFill>
                  <a:srgbClr val="FF0000"/>
                </a:solidFill>
                <a:latin typeface="Courier New"/>
                <a:cs typeface="Courier New"/>
              </a:rPr>
              <a:t>"число"</a:t>
            </a:r>
            <a:r>
              <a:rPr sz="165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650" spc="-15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65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spc="-1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-15" dirty="0">
                <a:latin typeface="Courier New"/>
                <a:cs typeface="Courier New"/>
              </a:rPr>
              <a:t>td</a:t>
            </a:r>
            <a:r>
              <a:rPr sz="165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1990" y="5021586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5">
                <a:moveTo>
                  <a:pt x="0" y="10750"/>
                </a:moveTo>
                <a:lnTo>
                  <a:pt x="10818" y="10750"/>
                </a:lnTo>
                <a:lnTo>
                  <a:pt x="10818" y="0"/>
                </a:lnTo>
                <a:lnTo>
                  <a:pt x="0" y="0"/>
                </a:lnTo>
                <a:lnTo>
                  <a:pt x="0" y="1075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793" y="502337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793" y="502337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03" y="3583"/>
                </a:moveTo>
                <a:lnTo>
                  <a:pt x="1803" y="3583"/>
                </a:lnTo>
              </a:path>
            </a:pathLst>
          </a:custGeom>
          <a:ln w="71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1990" y="5021586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5">
                <a:moveTo>
                  <a:pt x="0" y="10750"/>
                </a:moveTo>
                <a:lnTo>
                  <a:pt x="10818" y="10750"/>
                </a:lnTo>
                <a:lnTo>
                  <a:pt x="10818" y="0"/>
                </a:lnTo>
                <a:lnTo>
                  <a:pt x="0" y="0"/>
                </a:lnTo>
                <a:lnTo>
                  <a:pt x="0" y="1075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3793" y="502337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3793" y="502337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03" y="3583"/>
                </a:moveTo>
                <a:lnTo>
                  <a:pt x="1803" y="3583"/>
                </a:lnTo>
              </a:path>
            </a:pathLst>
          </a:custGeom>
          <a:ln w="71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2807" y="5026962"/>
            <a:ext cx="9176385" cy="0"/>
          </a:xfrm>
          <a:custGeom>
            <a:avLst/>
            <a:gdLst/>
            <a:ahLst/>
            <a:cxnLst/>
            <a:rect l="l" t="t" r="r" b="b"/>
            <a:pathLst>
              <a:path w="9176385">
                <a:moveTo>
                  <a:pt x="0" y="0"/>
                </a:moveTo>
                <a:lnTo>
                  <a:pt x="9176031" y="0"/>
                </a:lnTo>
              </a:path>
            </a:pathLst>
          </a:custGeom>
          <a:ln w="1075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4611" y="5023378"/>
            <a:ext cx="9172575" cy="0"/>
          </a:xfrm>
          <a:custGeom>
            <a:avLst/>
            <a:gdLst/>
            <a:ahLst/>
            <a:cxnLst/>
            <a:rect l="l" t="t" r="r" b="b"/>
            <a:pathLst>
              <a:path w="9172575">
                <a:moveTo>
                  <a:pt x="0" y="0"/>
                </a:moveTo>
                <a:lnTo>
                  <a:pt x="9172424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38839" y="5021586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0" y="10750"/>
                </a:moveTo>
                <a:lnTo>
                  <a:pt x="10818" y="10750"/>
                </a:lnTo>
                <a:lnTo>
                  <a:pt x="10818" y="0"/>
                </a:lnTo>
                <a:lnTo>
                  <a:pt x="0" y="0"/>
                </a:lnTo>
                <a:lnTo>
                  <a:pt x="0" y="1075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0642" y="502337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0642" y="502337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03" y="3583"/>
                </a:moveTo>
                <a:lnTo>
                  <a:pt x="1803" y="3583"/>
                </a:lnTo>
              </a:path>
            </a:pathLst>
          </a:custGeom>
          <a:ln w="71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8839" y="5021586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0" y="10750"/>
                </a:moveTo>
                <a:lnTo>
                  <a:pt x="10818" y="10750"/>
                </a:lnTo>
                <a:lnTo>
                  <a:pt x="10818" y="0"/>
                </a:lnTo>
                <a:lnTo>
                  <a:pt x="0" y="0"/>
                </a:lnTo>
                <a:lnTo>
                  <a:pt x="0" y="1075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40642" y="502337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0642" y="502337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03" y="3583"/>
                </a:moveTo>
                <a:lnTo>
                  <a:pt x="1803" y="3583"/>
                </a:lnTo>
              </a:path>
            </a:pathLst>
          </a:custGeom>
          <a:ln w="71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53793" y="549415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3793" y="5494154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614"/>
                </a:lnTo>
              </a:path>
            </a:pathLst>
          </a:custGeom>
          <a:ln w="36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3793" y="549415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3793" y="5494154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614"/>
                </a:lnTo>
              </a:path>
            </a:pathLst>
          </a:custGeom>
          <a:ln w="36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2807" y="5496239"/>
            <a:ext cx="9176385" cy="0"/>
          </a:xfrm>
          <a:custGeom>
            <a:avLst/>
            <a:gdLst/>
            <a:ahLst/>
            <a:cxnLst/>
            <a:rect l="l" t="t" r="r" b="b"/>
            <a:pathLst>
              <a:path w="9176385">
                <a:moveTo>
                  <a:pt x="0" y="0"/>
                </a:moveTo>
                <a:lnTo>
                  <a:pt x="9176031" y="0"/>
                </a:lnTo>
              </a:path>
            </a:pathLst>
          </a:custGeom>
          <a:ln w="775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4611" y="5494154"/>
            <a:ext cx="9172575" cy="0"/>
          </a:xfrm>
          <a:custGeom>
            <a:avLst/>
            <a:gdLst/>
            <a:ahLst/>
            <a:cxnLst/>
            <a:rect l="l" t="t" r="r" b="b"/>
            <a:pathLst>
              <a:path w="9172575">
                <a:moveTo>
                  <a:pt x="0" y="0"/>
                </a:moveTo>
                <a:lnTo>
                  <a:pt x="9172424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40642" y="549415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40642" y="5494154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614"/>
                </a:lnTo>
              </a:path>
            </a:pathLst>
          </a:custGeom>
          <a:ln w="36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0642" y="549415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12" y="0"/>
                </a:lnTo>
              </a:path>
            </a:pathLst>
          </a:custGeom>
          <a:ln w="35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40642" y="5494154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614"/>
                </a:lnTo>
              </a:path>
            </a:pathLst>
          </a:custGeom>
          <a:ln w="36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7399" y="5032342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74"/>
                </a:lnTo>
              </a:path>
            </a:pathLst>
          </a:custGeom>
          <a:ln w="108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3793" y="5034128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442"/>
                </a:lnTo>
              </a:path>
            </a:pathLst>
          </a:custGeom>
          <a:ln w="36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44248" y="5032342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74"/>
                </a:lnTo>
              </a:path>
            </a:pathLst>
          </a:custGeom>
          <a:ln w="108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40642" y="5034128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442"/>
                </a:lnTo>
              </a:path>
            </a:pathLst>
          </a:custGeom>
          <a:ln w="36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7962137" y="609600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562355" y="1752600"/>
            <a:ext cx="6897624" cy="306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2459" y="4058411"/>
            <a:ext cx="7039356" cy="1818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2362200" y="304800"/>
            <a:ext cx="6424612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Групування </a:t>
            </a:r>
            <a:r>
              <a:rPr spc="-190" dirty="0"/>
              <a:t>розділів</a:t>
            </a:r>
            <a:r>
              <a:rPr spc="-605" dirty="0"/>
              <a:t> </a:t>
            </a:r>
            <a:r>
              <a:rPr spc="-195" dirty="0"/>
              <a:t>таблиці</a:t>
            </a:r>
          </a:p>
          <a:p>
            <a:pPr algn="ctr">
              <a:lnSpc>
                <a:spcPct val="100000"/>
              </a:lnSpc>
            </a:pPr>
            <a:r>
              <a:rPr spc="-165" dirty="0"/>
              <a:t>&lt;thead&gt;, </a:t>
            </a:r>
            <a:r>
              <a:rPr spc="-140" dirty="0"/>
              <a:t>&lt;tbody&gt;,</a:t>
            </a:r>
            <a:r>
              <a:rPr spc="-610" dirty="0"/>
              <a:t> </a:t>
            </a:r>
            <a:r>
              <a:rPr spc="-135" dirty="0"/>
              <a:t>&lt;tfoot&gt;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63116" y="1813941"/>
            <a:ext cx="9822180" cy="45326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9085" marR="389890" indent="-286385">
              <a:lnSpc>
                <a:spcPts val="2380"/>
              </a:lnSpc>
              <a:spcBef>
                <a:spcPts val="390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30" dirty="0">
                <a:latin typeface="Arial"/>
                <a:cs typeface="Arial"/>
              </a:rPr>
              <a:t>Елемент </a:t>
            </a:r>
            <a:r>
              <a:rPr sz="2200" b="1" spc="-135" dirty="0">
                <a:latin typeface="Trebuchet MS"/>
                <a:cs typeface="Trebuchet MS"/>
              </a:rPr>
              <a:t>&lt;thead&gt;</a:t>
            </a:r>
            <a:r>
              <a:rPr sz="2200" spc="-135" dirty="0">
                <a:latin typeface="Arial"/>
                <a:cs typeface="Arial"/>
              </a:rPr>
              <a:t>… </a:t>
            </a:r>
            <a:r>
              <a:rPr sz="2200" b="1" spc="-105" dirty="0">
                <a:latin typeface="Trebuchet MS"/>
                <a:cs typeface="Trebuchet MS"/>
              </a:rPr>
              <a:t>&lt;/thead&gt; </a:t>
            </a:r>
            <a:r>
              <a:rPr sz="2200" spc="-80" dirty="0">
                <a:latin typeface="Arial"/>
                <a:cs typeface="Arial"/>
              </a:rPr>
              <a:t>створює </a:t>
            </a:r>
            <a:r>
              <a:rPr sz="2200" spc="-25" dirty="0">
                <a:latin typeface="Arial"/>
                <a:cs typeface="Arial"/>
              </a:rPr>
              <a:t>групу </a:t>
            </a:r>
            <a:r>
              <a:rPr sz="2200" spc="-50" dirty="0">
                <a:latin typeface="Arial"/>
                <a:cs typeface="Arial"/>
              </a:rPr>
              <a:t>заголовків </a:t>
            </a:r>
            <a:r>
              <a:rPr sz="2200" spc="-85" dirty="0">
                <a:latin typeface="Arial"/>
                <a:cs typeface="Arial"/>
              </a:rPr>
              <a:t>для </a:t>
            </a:r>
            <a:r>
              <a:rPr sz="2200" spc="-45" dirty="0">
                <a:latin typeface="Arial"/>
                <a:cs typeface="Arial"/>
              </a:rPr>
              <a:t>рядків </a:t>
            </a:r>
            <a:r>
              <a:rPr sz="2200" spc="-75" dirty="0">
                <a:latin typeface="Arial"/>
                <a:cs typeface="Arial"/>
              </a:rPr>
              <a:t>таблиці</a:t>
            </a:r>
            <a:r>
              <a:rPr sz="2200" spc="-41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з  </a:t>
            </a:r>
            <a:r>
              <a:rPr sz="2200" spc="-90" dirty="0">
                <a:latin typeface="Arial"/>
                <a:cs typeface="Arial"/>
              </a:rPr>
              <a:t>метою завдання </a:t>
            </a:r>
            <a:r>
              <a:rPr sz="2200" spc="-40" dirty="0">
                <a:latin typeface="Arial"/>
                <a:cs typeface="Arial"/>
              </a:rPr>
              <a:t>єдиного </a:t>
            </a:r>
            <a:r>
              <a:rPr sz="2200" spc="-105" dirty="0">
                <a:latin typeface="Arial"/>
                <a:cs typeface="Arial"/>
              </a:rPr>
              <a:t>оформлення. </a:t>
            </a:r>
            <a:r>
              <a:rPr sz="2200" spc="-75" dirty="0">
                <a:latin typeface="Arial"/>
                <a:cs typeface="Arial"/>
              </a:rPr>
              <a:t>Використовується </a:t>
            </a:r>
            <a:r>
              <a:rPr sz="2200" spc="-95" dirty="0">
                <a:latin typeface="Arial"/>
                <a:cs typeface="Arial"/>
              </a:rPr>
              <a:t>в </a:t>
            </a:r>
            <a:r>
              <a:rPr sz="2200" spc="-60" dirty="0">
                <a:latin typeface="Arial"/>
                <a:cs typeface="Arial"/>
              </a:rPr>
              <a:t>поєднанні </a:t>
            </a:r>
            <a:r>
              <a:rPr sz="2200" spc="-70" dirty="0">
                <a:latin typeface="Arial"/>
                <a:cs typeface="Arial"/>
              </a:rPr>
              <a:t>з  </a:t>
            </a:r>
            <a:r>
              <a:rPr sz="2200" spc="-114" dirty="0">
                <a:latin typeface="Arial"/>
                <a:cs typeface="Arial"/>
              </a:rPr>
              <a:t>елементами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&lt;tbody&gt;</a:t>
            </a:r>
            <a:r>
              <a:rPr sz="2200" b="1" spc="-200" dirty="0">
                <a:latin typeface="Trebuchet MS"/>
                <a:cs typeface="Trebuchet MS"/>
              </a:rPr>
              <a:t> </a:t>
            </a:r>
            <a:r>
              <a:rPr sz="2200" spc="20" dirty="0">
                <a:latin typeface="Arial"/>
                <a:cs typeface="Arial"/>
              </a:rPr>
              <a:t>і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&lt;tfoot&gt;</a:t>
            </a:r>
            <a:r>
              <a:rPr sz="2200" b="1" spc="-18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Arial"/>
                <a:cs typeface="Arial"/>
              </a:rPr>
              <a:t>для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розмітки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кожної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частини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таблиці.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635"/>
              </a:lnSpc>
              <a:spcBef>
                <a:spcPts val="825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30" dirty="0">
                <a:latin typeface="Arial"/>
                <a:cs typeface="Arial"/>
              </a:rPr>
              <a:t>Елемент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b="1" spc="-135" dirty="0">
                <a:latin typeface="Trebuchet MS"/>
                <a:cs typeface="Trebuchet MS"/>
              </a:rPr>
              <a:t>&lt;thead&gt;</a:t>
            </a:r>
            <a:r>
              <a:rPr sz="2200" spc="-135" dirty="0">
                <a:latin typeface="Arial"/>
                <a:cs typeface="Arial"/>
              </a:rPr>
              <a:t>…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b="1" spc="-105" dirty="0">
                <a:latin typeface="Trebuchet MS"/>
                <a:cs typeface="Trebuchet MS"/>
              </a:rPr>
              <a:t>&lt;/thead&gt;</a:t>
            </a:r>
            <a:r>
              <a:rPr sz="2200" b="1" spc="-18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Arial"/>
                <a:cs typeface="Arial"/>
              </a:rPr>
              <a:t>повинен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бути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використаний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в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такому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порядку:</a:t>
            </a:r>
            <a:endParaRPr sz="2200" dirty="0">
              <a:latin typeface="Arial"/>
              <a:cs typeface="Arial"/>
            </a:endParaRPr>
          </a:p>
          <a:p>
            <a:pPr marL="756285" lvl="1" indent="-286385">
              <a:lnSpc>
                <a:spcPts val="3200"/>
              </a:lnSpc>
              <a:buClr>
                <a:srgbClr val="1286C3"/>
              </a:buClr>
              <a:buSzPct val="139473"/>
              <a:buFont typeface="Wingdings"/>
              <a:buChar char=""/>
              <a:tabLst>
                <a:tab pos="756920" algn="l"/>
              </a:tabLst>
            </a:pPr>
            <a:r>
              <a:rPr sz="1900" spc="-10" dirty="0">
                <a:latin typeface="Arial"/>
                <a:cs typeface="Arial"/>
              </a:rPr>
              <a:t>як </a:t>
            </a:r>
            <a:r>
              <a:rPr sz="1900" spc="-35" dirty="0">
                <a:latin typeface="Arial"/>
                <a:cs typeface="Arial"/>
              </a:rPr>
              <a:t>дочірній </a:t>
            </a:r>
            <a:r>
              <a:rPr sz="1900" spc="-100" dirty="0">
                <a:latin typeface="Arial"/>
                <a:cs typeface="Arial"/>
              </a:rPr>
              <a:t>елемент</a:t>
            </a:r>
            <a:r>
              <a:rPr sz="1900" spc="-400" dirty="0">
                <a:latin typeface="Arial"/>
                <a:cs typeface="Arial"/>
              </a:rPr>
              <a:t> </a:t>
            </a:r>
            <a:r>
              <a:rPr sz="1900" b="1" spc="-75" dirty="0">
                <a:latin typeface="Trebuchet MS"/>
                <a:cs typeface="Trebuchet MS"/>
              </a:rPr>
              <a:t>&lt;table&gt;</a:t>
            </a:r>
            <a:r>
              <a:rPr sz="1900" spc="-75" dirty="0">
                <a:latin typeface="Arial"/>
                <a:cs typeface="Arial"/>
              </a:rPr>
              <a:t>;</a:t>
            </a:r>
            <a:endParaRPr sz="1900" dirty="0">
              <a:latin typeface="Arial"/>
              <a:cs typeface="Arial"/>
            </a:endParaRPr>
          </a:p>
          <a:p>
            <a:pPr marL="756285" lvl="1" indent="-286385">
              <a:lnSpc>
                <a:spcPts val="3110"/>
              </a:lnSpc>
              <a:buClr>
                <a:srgbClr val="1286C3"/>
              </a:buClr>
              <a:buSzPct val="139473"/>
              <a:buFont typeface="Wingdings"/>
              <a:buChar char=""/>
              <a:tabLst>
                <a:tab pos="756920" algn="l"/>
              </a:tabLst>
            </a:pPr>
            <a:r>
              <a:rPr sz="1900" spc="-70" dirty="0">
                <a:latin typeface="Arial"/>
                <a:cs typeface="Arial"/>
              </a:rPr>
              <a:t>після </a:t>
            </a:r>
            <a:r>
              <a:rPr sz="1900" b="1" spc="-80" dirty="0">
                <a:latin typeface="Trebuchet MS"/>
                <a:cs typeface="Trebuchet MS"/>
              </a:rPr>
              <a:t>&lt;caption&gt; </a:t>
            </a:r>
            <a:r>
              <a:rPr sz="1900" spc="15" dirty="0">
                <a:latin typeface="Arial"/>
                <a:cs typeface="Arial"/>
              </a:rPr>
              <a:t>і</a:t>
            </a:r>
            <a:r>
              <a:rPr sz="1900" spc="-310" dirty="0">
                <a:latin typeface="Arial"/>
                <a:cs typeface="Arial"/>
              </a:rPr>
              <a:t> </a:t>
            </a:r>
            <a:r>
              <a:rPr sz="1900" b="1" spc="-70" dirty="0">
                <a:latin typeface="Trebuchet MS"/>
                <a:cs typeface="Trebuchet MS"/>
              </a:rPr>
              <a:t>&lt;colgroup&gt;</a:t>
            </a:r>
            <a:r>
              <a:rPr sz="1900" spc="-70" dirty="0">
                <a:latin typeface="Arial"/>
                <a:cs typeface="Arial"/>
              </a:rPr>
              <a:t>;</a:t>
            </a:r>
            <a:endParaRPr sz="1900" dirty="0">
              <a:latin typeface="Arial"/>
              <a:cs typeface="Arial"/>
            </a:endParaRPr>
          </a:p>
          <a:p>
            <a:pPr marL="756285" lvl="1" indent="-286385">
              <a:lnSpc>
                <a:spcPts val="3204"/>
              </a:lnSpc>
              <a:buClr>
                <a:srgbClr val="1286C3"/>
              </a:buClr>
              <a:buSzPct val="139473"/>
              <a:buFont typeface="Wingdings"/>
              <a:buChar char=""/>
              <a:tabLst>
                <a:tab pos="756920" algn="l"/>
              </a:tabLst>
            </a:pPr>
            <a:r>
              <a:rPr sz="1900" spc="-70" dirty="0">
                <a:latin typeface="Arial"/>
                <a:cs typeface="Arial"/>
              </a:rPr>
              <a:t>перед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b="1" spc="-65" dirty="0">
                <a:latin typeface="Trebuchet MS"/>
                <a:cs typeface="Trebuchet MS"/>
              </a:rPr>
              <a:t>&lt;tbody&gt;</a:t>
            </a:r>
            <a:r>
              <a:rPr sz="1900" spc="-65" dirty="0">
                <a:latin typeface="Arial"/>
                <a:cs typeface="Arial"/>
              </a:rPr>
              <a:t>,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b="1" spc="-70" dirty="0">
                <a:latin typeface="Trebuchet MS"/>
                <a:cs typeface="Trebuchet MS"/>
              </a:rPr>
              <a:t>&lt;tfoot&gt;</a:t>
            </a:r>
            <a:r>
              <a:rPr sz="1900" b="1" spc="-160" dirty="0">
                <a:latin typeface="Trebuchet MS"/>
                <a:cs typeface="Trebuchet MS"/>
              </a:rPr>
              <a:t> </a:t>
            </a:r>
            <a:r>
              <a:rPr sz="1900" spc="15" dirty="0">
                <a:latin typeface="Arial"/>
                <a:cs typeface="Arial"/>
              </a:rPr>
              <a:t>і</a:t>
            </a:r>
            <a:r>
              <a:rPr sz="1900" spc="-165" dirty="0">
                <a:latin typeface="Arial"/>
                <a:cs typeface="Arial"/>
              </a:rPr>
              <a:t> </a:t>
            </a:r>
            <a:r>
              <a:rPr sz="1900" b="1" spc="-105" dirty="0">
                <a:latin typeface="Trebuchet MS"/>
                <a:cs typeface="Trebuchet MS"/>
              </a:rPr>
              <a:t>&lt;tr&gt;</a:t>
            </a:r>
            <a:r>
              <a:rPr sz="1900" b="1" spc="-170" dirty="0">
                <a:latin typeface="Trebuchet MS"/>
                <a:cs typeface="Trebuchet MS"/>
              </a:rPr>
              <a:t> </a:t>
            </a:r>
            <a:r>
              <a:rPr sz="1900" spc="-90" dirty="0">
                <a:latin typeface="Arial"/>
                <a:cs typeface="Arial"/>
              </a:rPr>
              <a:t>елементами.</a:t>
            </a:r>
            <a:endParaRPr sz="19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80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05" dirty="0">
                <a:latin typeface="Arial"/>
                <a:cs typeface="Arial"/>
              </a:rPr>
              <a:t>У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межах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однієї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таблиці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можна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використовувати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один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раз.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65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30" dirty="0">
                <a:latin typeface="Arial"/>
                <a:cs typeface="Arial"/>
              </a:rPr>
              <a:t>Елемент </a:t>
            </a:r>
            <a:r>
              <a:rPr sz="2200" b="1" spc="-80" dirty="0">
                <a:latin typeface="Trebuchet MS"/>
                <a:cs typeface="Trebuchet MS"/>
              </a:rPr>
              <a:t>&lt;tbody</a:t>
            </a:r>
            <a:r>
              <a:rPr sz="2200" spc="-80" dirty="0">
                <a:latin typeface="Arial"/>
                <a:cs typeface="Arial"/>
              </a:rPr>
              <a:t>&gt; </a:t>
            </a:r>
            <a:r>
              <a:rPr sz="2200" spc="-35" dirty="0">
                <a:latin typeface="Arial"/>
                <a:cs typeface="Arial"/>
              </a:rPr>
              <a:t>групує</a:t>
            </a:r>
            <a:r>
              <a:rPr sz="2200" spc="-48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основний </a:t>
            </a:r>
            <a:r>
              <a:rPr sz="2200" spc="-80" dirty="0">
                <a:latin typeface="Arial"/>
                <a:cs typeface="Arial"/>
              </a:rPr>
              <a:t>вміст </a:t>
            </a:r>
            <a:r>
              <a:rPr sz="2200" spc="-70" dirty="0">
                <a:latin typeface="Arial"/>
                <a:cs typeface="Arial"/>
              </a:rPr>
              <a:t>таблиці.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510"/>
              </a:lnSpc>
              <a:spcBef>
                <a:spcPts val="865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30" dirty="0">
                <a:latin typeface="Arial"/>
                <a:cs typeface="Arial"/>
              </a:rPr>
              <a:t>Елемент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&lt;tfoot&gt;</a:t>
            </a:r>
            <a:r>
              <a:rPr sz="2200" b="1" spc="-17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Arial"/>
                <a:cs typeface="Arial"/>
              </a:rPr>
              <a:t>створює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групу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рядків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для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представлення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інформації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про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суми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375"/>
              </a:lnSpc>
            </a:pPr>
            <a:r>
              <a:rPr sz="2200" spc="-105" dirty="0">
                <a:latin typeface="Arial"/>
                <a:cs typeface="Arial"/>
              </a:rPr>
              <a:t>або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підсумки,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розташовану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в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нижній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частині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таблиці.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Використовується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в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510"/>
              </a:lnSpc>
            </a:pPr>
            <a:r>
              <a:rPr sz="2200" spc="-75" dirty="0">
                <a:latin typeface="Arial"/>
                <a:cs typeface="Arial"/>
              </a:rPr>
              <a:t>таблиці </a:t>
            </a:r>
            <a:r>
              <a:rPr sz="2200" spc="-60" dirty="0">
                <a:latin typeface="Arial"/>
                <a:cs typeface="Arial"/>
              </a:rPr>
              <a:t>один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раз.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676400" y="874114"/>
            <a:ext cx="8847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Синтаксис </a:t>
            </a:r>
            <a:r>
              <a:rPr spc="-160" dirty="0"/>
              <a:t>групування </a:t>
            </a:r>
            <a:r>
              <a:rPr spc="-190" dirty="0"/>
              <a:t>розділів</a:t>
            </a:r>
            <a:r>
              <a:rPr spc="-730" dirty="0"/>
              <a:t> </a:t>
            </a:r>
            <a:r>
              <a:rPr spc="-195" dirty="0"/>
              <a:t>таблиці</a:t>
            </a:r>
          </a:p>
        </p:txBody>
      </p:sp>
      <p:sp>
        <p:nvSpPr>
          <p:cNvPr id="5" name="object 5"/>
          <p:cNvSpPr/>
          <p:nvPr/>
        </p:nvSpPr>
        <p:spPr>
          <a:xfrm>
            <a:off x="2134154" y="231202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4154" y="231202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4154" y="231202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4154" y="231202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2698" y="2315444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596" y="0"/>
                </a:lnTo>
              </a:path>
            </a:pathLst>
          </a:custGeom>
          <a:ln w="102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4407" y="2312025"/>
            <a:ext cx="8693785" cy="0"/>
          </a:xfrm>
          <a:custGeom>
            <a:avLst/>
            <a:gdLst/>
            <a:ahLst/>
            <a:cxnLst/>
            <a:rect l="l" t="t" r="r" b="b"/>
            <a:pathLst>
              <a:path w="8693785">
                <a:moveTo>
                  <a:pt x="0" y="0"/>
                </a:moveTo>
                <a:lnTo>
                  <a:pt x="8693178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1003" y="231202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41003" y="231202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41003" y="231202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41003" y="231202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4154" y="2322283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08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41003" y="2322283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08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4154" y="2668512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558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41003" y="2668512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558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4154" y="2925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41003" y="2925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4154" y="3182382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41003" y="3182382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4154" y="3439275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41003" y="3439275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4" y="3696168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41003" y="3696168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4154" y="3953061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00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41003" y="3953061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00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4154" y="4210381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41003" y="4210381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4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42698" y="2320574"/>
            <a:ext cx="8696960" cy="249110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86995" rIns="0" bIns="0" rtlCol="0">
            <a:spAutoFit/>
          </a:bodyPr>
          <a:lstStyle/>
          <a:p>
            <a:pPr marR="7639684" algn="ctr">
              <a:lnSpc>
                <a:spcPct val="100000"/>
              </a:lnSpc>
              <a:spcBef>
                <a:spcPts val="685"/>
              </a:spcBef>
            </a:pPr>
            <a:r>
              <a:rPr sz="15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b="1" dirty="0">
                <a:latin typeface="Courier New"/>
                <a:cs typeface="Courier New"/>
              </a:rPr>
              <a:t>table</a:t>
            </a:r>
            <a:r>
              <a:rPr sz="15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R="7403465" algn="ctr">
              <a:lnSpc>
                <a:spcPct val="100000"/>
              </a:lnSpc>
              <a:spcBef>
                <a:spcPts val="195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b="1" spc="-5" dirty="0">
                <a:latin typeface="Courier New"/>
                <a:cs typeface="Courier New"/>
              </a:rPr>
              <a:t>thead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R="7520305" algn="ctr">
              <a:lnSpc>
                <a:spcPct val="100000"/>
              </a:lnSpc>
              <a:spcBef>
                <a:spcPts val="165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b="1" spc="-5" dirty="0">
                <a:latin typeface="Courier New"/>
                <a:cs typeface="Courier New"/>
              </a:rPr>
              <a:t>tr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L="464184">
              <a:lnSpc>
                <a:spcPct val="100000"/>
              </a:lnSpc>
              <a:spcBef>
                <a:spcPts val="160"/>
              </a:spcBef>
            </a:pPr>
            <a:r>
              <a:rPr sz="15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b="1" dirty="0">
                <a:latin typeface="Courier New"/>
                <a:cs typeface="Courier New"/>
              </a:rPr>
              <a:t>td</a:t>
            </a:r>
            <a:r>
              <a:rPr sz="155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550" spc="-5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550" spc="-3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550" b="1" spc="-5" dirty="0">
                <a:latin typeface="Courier New"/>
                <a:cs typeface="Courier New"/>
              </a:rPr>
              <a:t>td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R="7400290" algn="ctr">
              <a:lnSpc>
                <a:spcPct val="100000"/>
              </a:lnSpc>
              <a:spcBef>
                <a:spcPts val="165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550" b="1" spc="-5" dirty="0">
                <a:latin typeface="Courier New"/>
                <a:cs typeface="Courier New"/>
              </a:rPr>
              <a:t>tr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550" b="1" spc="-5" dirty="0">
                <a:latin typeface="Courier New"/>
                <a:cs typeface="Courier New"/>
              </a:rPr>
              <a:t>thead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L="228600">
              <a:lnSpc>
                <a:spcPct val="100000"/>
              </a:lnSpc>
              <a:spcBef>
                <a:spcPts val="165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b="1" spc="-5" dirty="0">
                <a:latin typeface="Courier New"/>
                <a:cs typeface="Courier New"/>
              </a:rPr>
              <a:t>tfoot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550" spc="-5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550" spc="-7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550" b="1" spc="-5" dirty="0">
                <a:latin typeface="Courier New"/>
                <a:cs typeface="Courier New"/>
              </a:rPr>
              <a:t>tfoot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L="228600">
              <a:lnSpc>
                <a:spcPct val="100000"/>
              </a:lnSpc>
              <a:spcBef>
                <a:spcPts val="165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b="1" spc="-5" dirty="0">
                <a:latin typeface="Courier New"/>
                <a:cs typeface="Courier New"/>
              </a:rPr>
              <a:t>tbody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550" spc="-5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550" spc="-7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550" b="1" spc="-5" dirty="0">
                <a:latin typeface="Courier New"/>
                <a:cs typeface="Courier New"/>
              </a:rPr>
              <a:t>tbody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  <a:p>
            <a:pPr marR="7523480" algn="ctr">
              <a:lnSpc>
                <a:spcPct val="100000"/>
              </a:lnSpc>
              <a:spcBef>
                <a:spcPts val="165"/>
              </a:spcBef>
            </a:pP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5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550" b="1" spc="-5" dirty="0">
                <a:latin typeface="Courier New"/>
                <a:cs typeface="Courier New"/>
              </a:rPr>
              <a:t>table</a:t>
            </a:r>
            <a:r>
              <a:rPr sz="15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34154" y="48130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4154" y="481306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34154" y="48130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34154" y="481306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42698" y="4815122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596" y="0"/>
                </a:lnTo>
              </a:path>
            </a:pathLst>
          </a:custGeom>
          <a:ln w="753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44407" y="4813067"/>
            <a:ext cx="8693785" cy="0"/>
          </a:xfrm>
          <a:custGeom>
            <a:avLst/>
            <a:gdLst/>
            <a:ahLst/>
            <a:cxnLst/>
            <a:rect l="l" t="t" r="r" b="b"/>
            <a:pathLst>
              <a:path w="8693785">
                <a:moveTo>
                  <a:pt x="0" y="0"/>
                </a:moveTo>
                <a:lnTo>
                  <a:pt x="8693178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41003" y="48130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41003" y="481306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41003" y="48130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35" y="0"/>
                </a:lnTo>
              </a:path>
            </a:pathLst>
          </a:custGeom>
          <a:ln w="34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41003" y="481306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839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37572" y="2310315"/>
            <a:ext cx="0" cy="2508885"/>
          </a:xfrm>
          <a:custGeom>
            <a:avLst/>
            <a:gdLst/>
            <a:ahLst/>
            <a:cxnLst/>
            <a:rect l="l" t="t" r="r" b="b"/>
            <a:pathLst>
              <a:path h="2508885">
                <a:moveTo>
                  <a:pt x="0" y="0"/>
                </a:moveTo>
                <a:lnTo>
                  <a:pt x="0" y="2508572"/>
                </a:lnTo>
              </a:path>
            </a:pathLst>
          </a:custGeom>
          <a:ln w="102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34154" y="446727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3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44421" y="2310315"/>
            <a:ext cx="0" cy="2508885"/>
          </a:xfrm>
          <a:custGeom>
            <a:avLst/>
            <a:gdLst/>
            <a:ahLst/>
            <a:cxnLst/>
            <a:rect l="l" t="t" r="r" b="b"/>
            <a:pathLst>
              <a:path h="2508885">
                <a:moveTo>
                  <a:pt x="0" y="0"/>
                </a:moveTo>
                <a:lnTo>
                  <a:pt x="0" y="2508572"/>
                </a:lnTo>
              </a:path>
            </a:pathLst>
          </a:custGeom>
          <a:ln w="102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41003" y="446727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373"/>
                </a:lnTo>
              </a:path>
            </a:pathLst>
          </a:custGeom>
          <a:ln w="3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7696200" y="762000"/>
            <a:ext cx="200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312420" y="396240"/>
            <a:ext cx="5664708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3599688"/>
            <a:ext cx="5664708" cy="308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3603" y="2935223"/>
            <a:ext cx="5881115" cy="2753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8330945" y="609600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>
                <a:solidFill>
                  <a:srgbClr val="202020"/>
                </a:solidFill>
              </a:rPr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214884" y="420623"/>
            <a:ext cx="6330695" cy="631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5340" y="3784091"/>
            <a:ext cx="7411211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76400" y="990600"/>
            <a:ext cx="9166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Групування </a:t>
            </a:r>
            <a:r>
              <a:rPr spc="-210" dirty="0"/>
              <a:t>рядків </a:t>
            </a:r>
            <a:r>
              <a:rPr spc="-145" dirty="0"/>
              <a:t>та </a:t>
            </a:r>
            <a:r>
              <a:rPr spc="-190" dirty="0"/>
              <a:t>стовпчиків</a:t>
            </a:r>
            <a:r>
              <a:rPr spc="-900" dirty="0"/>
              <a:t> </a:t>
            </a:r>
            <a:r>
              <a:rPr spc="-195" dirty="0"/>
              <a:t>таблиці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2424429"/>
            <a:ext cx="9819640" cy="277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&lt;colgroup&gt;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створює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структурну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групу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стовпців,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виділяючи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логічно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однорідні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комірки.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Групує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один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більше  </a:t>
            </a:r>
            <a:r>
              <a:rPr sz="2800" spc="-80" dirty="0">
                <a:latin typeface="Arial"/>
                <a:cs typeface="Arial"/>
              </a:rPr>
              <a:t>стовпців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30" dirty="0">
                <a:latin typeface="Arial"/>
                <a:cs typeface="Arial"/>
              </a:rPr>
              <a:t>форматування, </a:t>
            </a:r>
            <a:r>
              <a:rPr sz="2800" spc="-100" dirty="0">
                <a:latin typeface="Arial"/>
                <a:cs typeface="Arial"/>
              </a:rPr>
              <a:t>дозволяючи </a:t>
            </a:r>
            <a:r>
              <a:rPr sz="2800" spc="-120" dirty="0">
                <a:latin typeface="Arial"/>
                <a:cs typeface="Arial"/>
              </a:rPr>
              <a:t>застосувати </a:t>
            </a:r>
            <a:r>
              <a:rPr sz="2800" spc="-85" dirty="0">
                <a:latin typeface="Arial"/>
                <a:cs typeface="Arial"/>
              </a:rPr>
              <a:t>стилі  </a:t>
            </a:r>
            <a:r>
              <a:rPr sz="2800" spc="-65" dirty="0">
                <a:latin typeface="Arial"/>
                <a:cs typeface="Arial"/>
              </a:rPr>
              <a:t>до </a:t>
            </a:r>
            <a:r>
              <a:rPr sz="2800" spc="-75" dirty="0">
                <a:latin typeface="Arial"/>
                <a:cs typeface="Arial"/>
              </a:rPr>
              <a:t>стовпців, </a:t>
            </a:r>
            <a:r>
              <a:rPr sz="2800" spc="-110" dirty="0">
                <a:latin typeface="Arial"/>
                <a:cs typeface="Arial"/>
              </a:rPr>
              <a:t>замість </a:t>
            </a:r>
            <a:r>
              <a:rPr sz="2800" spc="-20" dirty="0">
                <a:latin typeface="Arial"/>
                <a:cs typeface="Arial"/>
              </a:rPr>
              <a:t>того, </a:t>
            </a:r>
            <a:r>
              <a:rPr sz="2800" spc="-145" dirty="0">
                <a:latin typeface="Arial"/>
                <a:cs typeface="Arial"/>
              </a:rPr>
              <a:t>щоб </a:t>
            </a:r>
            <a:r>
              <a:rPr sz="2800" spc="-85" dirty="0">
                <a:latin typeface="Arial"/>
                <a:cs typeface="Arial"/>
              </a:rPr>
              <a:t>повторювати стилі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60" dirty="0">
                <a:latin typeface="Arial"/>
                <a:cs typeface="Arial"/>
              </a:rPr>
              <a:t>кожної  </a:t>
            </a:r>
            <a:r>
              <a:rPr sz="2800" spc="-25" dirty="0">
                <a:latin typeface="Arial"/>
                <a:cs typeface="Arial"/>
              </a:rPr>
              <a:t>комірки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кожного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рядка.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0" dirty="0">
                <a:latin typeface="Arial"/>
                <a:cs typeface="Arial"/>
              </a:rPr>
              <a:t>Додається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безпосередньо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після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&lt;table&gt;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&lt;caption&gt;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76400" y="685800"/>
            <a:ext cx="9166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Групування </a:t>
            </a:r>
            <a:r>
              <a:rPr spc="-210" dirty="0"/>
              <a:t>рядків </a:t>
            </a:r>
            <a:r>
              <a:rPr spc="-145" dirty="0"/>
              <a:t>та </a:t>
            </a:r>
            <a:r>
              <a:rPr spc="-190" dirty="0"/>
              <a:t>стовпчиків</a:t>
            </a:r>
            <a:r>
              <a:rPr spc="-900" dirty="0"/>
              <a:t> </a:t>
            </a:r>
            <a:r>
              <a:rPr spc="-195" dirty="0"/>
              <a:t>таблиці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905126"/>
            <a:ext cx="9840595" cy="40093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33020" indent="-286385">
              <a:lnSpc>
                <a:spcPts val="3020"/>
              </a:lnSpc>
              <a:spcBef>
                <a:spcPts val="4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&lt;col&gt;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Arial"/>
                <a:cs typeface="Arial"/>
              </a:rPr>
              <a:t>формує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неструктурні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групи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стовпців,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ділять  </a:t>
            </a:r>
            <a:r>
              <a:rPr sz="2800" spc="-105" dirty="0">
                <a:latin typeface="Arial"/>
                <a:cs typeface="Arial"/>
              </a:rPr>
              <a:t>таблицю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65" dirty="0">
                <a:latin typeface="Arial"/>
                <a:cs typeface="Arial"/>
              </a:rPr>
              <a:t>розділи, </a:t>
            </a:r>
            <a:r>
              <a:rPr sz="2800" spc="-145" dirty="0">
                <a:latin typeface="Arial"/>
                <a:cs typeface="Arial"/>
              </a:rPr>
              <a:t>що </a:t>
            </a:r>
            <a:r>
              <a:rPr sz="2800" spc="-114" dirty="0">
                <a:latin typeface="Arial"/>
                <a:cs typeface="Arial"/>
              </a:rPr>
              <a:t>не </a:t>
            </a:r>
            <a:r>
              <a:rPr sz="2800" spc="-130" dirty="0">
                <a:latin typeface="Arial"/>
                <a:cs typeface="Arial"/>
              </a:rPr>
              <a:t>належать </a:t>
            </a:r>
            <a:r>
              <a:rPr sz="2800" spc="-65" dirty="0">
                <a:latin typeface="Arial"/>
                <a:cs typeface="Arial"/>
              </a:rPr>
              <a:t>до </a:t>
            </a:r>
            <a:r>
              <a:rPr sz="2800" spc="-100" dirty="0">
                <a:latin typeface="Arial"/>
                <a:cs typeface="Arial"/>
              </a:rPr>
              <a:t>загальної </a:t>
            </a:r>
            <a:r>
              <a:rPr sz="2800" spc="-55" dirty="0">
                <a:latin typeface="Arial"/>
                <a:cs typeface="Arial"/>
              </a:rPr>
              <a:t>структури,  </a:t>
            </a:r>
            <a:r>
              <a:rPr sz="2800" spc="-75" dirty="0">
                <a:latin typeface="Arial"/>
                <a:cs typeface="Arial"/>
              </a:rPr>
              <a:t>тобто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містять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інформацію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одного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типу.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ts val="3020"/>
              </a:lnSpc>
              <a:spcBef>
                <a:spcPts val="128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5" dirty="0">
                <a:latin typeface="Arial"/>
                <a:cs typeface="Arial"/>
              </a:rPr>
              <a:t>Дозволяє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задавати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властивості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стовпців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кожного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стовпця 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125" dirty="0">
                <a:latin typeface="Arial"/>
                <a:cs typeface="Arial"/>
              </a:rPr>
              <a:t>межах </a:t>
            </a:r>
            <a:r>
              <a:rPr sz="2800" spc="-155" dirty="0">
                <a:latin typeface="Arial"/>
                <a:cs typeface="Arial"/>
              </a:rPr>
              <a:t>елемента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&lt;colgroup&gt;</a:t>
            </a:r>
            <a:r>
              <a:rPr sz="2800" spc="-10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9085" marR="273050" indent="-286385">
              <a:lnSpc>
                <a:spcPts val="3020"/>
              </a:lnSpc>
              <a:spcBef>
                <a:spcPts val="12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95" dirty="0">
                <a:latin typeface="Arial"/>
                <a:cs typeface="Arial"/>
              </a:rPr>
              <a:t>За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допомогою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атрибута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85" dirty="0">
                <a:latin typeface="Trebuchet MS"/>
                <a:cs typeface="Trebuchet MS"/>
              </a:rPr>
              <a:t>style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змінити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основний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колір  </a:t>
            </a:r>
            <a:r>
              <a:rPr sz="2800" spc="-160" dirty="0">
                <a:latin typeface="Arial"/>
                <a:cs typeface="Arial"/>
              </a:rPr>
              <a:t>фону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комірок.</a:t>
            </a:r>
            <a:endParaRPr sz="2800" dirty="0">
              <a:latin typeface="Arial"/>
              <a:cs typeface="Arial"/>
            </a:endParaRPr>
          </a:p>
          <a:p>
            <a:pPr marL="299085" marR="1136650" indent="-286385">
              <a:lnSpc>
                <a:spcPts val="3020"/>
              </a:lnSpc>
              <a:spcBef>
                <a:spcPts val="12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елемента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&lt;col&gt;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Arial"/>
                <a:cs typeface="Arial"/>
              </a:rPr>
              <a:t>доступний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атрибут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spa</a:t>
            </a:r>
            <a:r>
              <a:rPr sz="2800" spc="-60" dirty="0">
                <a:latin typeface="Arial"/>
                <a:cs typeface="Arial"/>
              </a:rPr>
              <a:t>n,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задає  </a:t>
            </a:r>
            <a:r>
              <a:rPr sz="2800" spc="-45" dirty="0">
                <a:latin typeface="Arial"/>
                <a:cs typeface="Arial"/>
              </a:rPr>
              <a:t>кількість </a:t>
            </a:r>
            <a:r>
              <a:rPr sz="2800" spc="-80" dirty="0">
                <a:latin typeface="Arial"/>
                <a:cs typeface="Arial"/>
              </a:rPr>
              <a:t>стовпців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об'єднання.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449179" y="704317"/>
            <a:ext cx="11734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58845" marR="5080" indent="-3446145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Інструменти </a:t>
            </a:r>
            <a:r>
              <a:rPr spc="-190" dirty="0"/>
              <a:t>створення </a:t>
            </a:r>
            <a:r>
              <a:rPr spc="-195" dirty="0"/>
              <a:t>статичних</a:t>
            </a:r>
            <a:r>
              <a:rPr spc="-660" dirty="0"/>
              <a:t> </a:t>
            </a:r>
            <a:r>
              <a:rPr spc="-165" dirty="0"/>
              <a:t>web-  </a:t>
            </a:r>
            <a:r>
              <a:rPr spc="-170" dirty="0"/>
              <a:t>сторінок</a:t>
            </a:r>
          </a:p>
        </p:txBody>
      </p:sp>
      <p:sp>
        <p:nvSpPr>
          <p:cNvPr id="13" name="object 13"/>
          <p:cNvSpPr/>
          <p:nvPr/>
        </p:nvSpPr>
        <p:spPr>
          <a:xfrm>
            <a:off x="2092451" y="1793748"/>
            <a:ext cx="2714244" cy="31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0555" y="1793748"/>
            <a:ext cx="2715768" cy="3191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0183" y="1793748"/>
            <a:ext cx="2657855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555" y="5213603"/>
            <a:ext cx="5777484" cy="1394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4800600" y="304800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751331" y="1331975"/>
            <a:ext cx="7536180" cy="5094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538E-5FC9-4033-BB47-1D9F1DE996D6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Новая большая книга C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73426"/>
            <a:ext cx="2964907" cy="4150871"/>
          </a:xfrm>
          <a:prstGeom prst="rect">
            <a:avLst/>
          </a:prstGeom>
          <a:noFill/>
        </p:spPr>
      </p:pic>
      <p:pic>
        <p:nvPicPr>
          <p:cNvPr id="1034" name="Picture 10" descr="http://www.bookzone.com.ua/images2/35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961322"/>
            <a:ext cx="2984178" cy="4199956"/>
          </a:xfrm>
          <a:prstGeom prst="rect">
            <a:avLst/>
          </a:prstGeom>
          <a:noFill/>
        </p:spPr>
      </p:pic>
      <p:pic>
        <p:nvPicPr>
          <p:cNvPr id="1040" name="Picture 16" descr="https://cdn.eksmo.ru/v2/ITD000000000597254/COVER/cover1__w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8226" y="838200"/>
            <a:ext cx="2991815" cy="42954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5687" y="298174"/>
            <a:ext cx="56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Л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і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тература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для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вивчення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43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867400" y="595386"/>
            <a:ext cx="136048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HTML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0742" y="1477517"/>
            <a:ext cx="9592945" cy="435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30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HyperText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65" dirty="0">
                <a:latin typeface="Trebuchet MS"/>
                <a:cs typeface="Trebuchet MS"/>
              </a:rPr>
              <a:t>Markup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Language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стандартною</a:t>
            </a:r>
            <a:endParaRPr sz="2800">
              <a:latin typeface="Arial"/>
              <a:cs typeface="Arial"/>
            </a:endParaRPr>
          </a:p>
          <a:p>
            <a:pPr marL="299085" marR="163830">
              <a:lnSpc>
                <a:spcPct val="100000"/>
              </a:lnSpc>
            </a:pPr>
            <a:r>
              <a:rPr sz="2800" spc="-95" dirty="0">
                <a:latin typeface="Arial"/>
                <a:cs typeface="Arial"/>
              </a:rPr>
              <a:t>мовою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розмітки,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яка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використовується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створення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50" dirty="0">
                <a:latin typeface="Arial"/>
                <a:cs typeface="Arial"/>
              </a:rPr>
              <a:t>сторінок.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295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Arial"/>
                <a:cs typeface="Arial"/>
              </a:rPr>
              <a:t>розглядають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систему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верстки,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яка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визначає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склад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114" dirty="0">
                <a:latin typeface="Arial"/>
                <a:cs typeface="Arial"/>
              </a:rPr>
              <a:t>розташування </a:t>
            </a:r>
            <a:r>
              <a:rPr sz="2800" spc="-125" dirty="0">
                <a:latin typeface="Arial"/>
                <a:cs typeface="Arial"/>
              </a:rPr>
              <a:t>елементів на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web-сторінці.</a:t>
            </a:r>
            <a:endParaRPr sz="2800">
              <a:latin typeface="Arial"/>
              <a:cs typeface="Arial"/>
            </a:endParaRPr>
          </a:p>
          <a:p>
            <a:pPr marL="299085" marR="14655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295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Arial"/>
                <a:cs typeface="Arial"/>
              </a:rPr>
              <a:t>призначений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виділення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логічних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частин  </a:t>
            </a:r>
            <a:r>
              <a:rPr sz="2800" spc="-80" dirty="0">
                <a:latin typeface="Arial"/>
                <a:cs typeface="Arial"/>
              </a:rPr>
              <a:t>документа.</a:t>
            </a:r>
            <a:endParaRPr sz="2800">
              <a:latin typeface="Arial"/>
              <a:cs typeface="Arial"/>
            </a:endParaRPr>
          </a:p>
          <a:p>
            <a:pPr marL="299085" marR="80264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Текстові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документи,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містять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розмітку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мові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HTML,  </a:t>
            </a:r>
            <a:r>
              <a:rPr sz="2800" spc="-60" dirty="0">
                <a:latin typeface="Arial"/>
                <a:cs typeface="Arial"/>
              </a:rPr>
              <a:t>традиційно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мають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розширення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*.html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або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70" dirty="0">
                <a:latin typeface="Arial"/>
                <a:cs typeface="Arial"/>
              </a:rPr>
              <a:t>*.htm.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1367" y="0"/>
            <a:ext cx="969263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867400" y="1219200"/>
            <a:ext cx="908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0" dirty="0"/>
              <a:t>CSS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2248357"/>
            <a:ext cx="9862185" cy="294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80" dirty="0">
                <a:latin typeface="Trebuchet MS"/>
                <a:cs typeface="Trebuchet MS"/>
              </a:rPr>
              <a:t>CSS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(Cascading</a:t>
            </a:r>
            <a:r>
              <a:rPr sz="2400" b="1" spc="-27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Style</a:t>
            </a:r>
            <a:r>
              <a:rPr sz="2400" b="1" spc="-28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Sheets</a:t>
            </a:r>
            <a:r>
              <a:rPr sz="2400" b="1" spc="-254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-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каскадні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таблиці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стилів)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технологія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80" dirty="0">
                <a:latin typeface="Arial"/>
                <a:cs typeface="Arial"/>
              </a:rPr>
              <a:t>управління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зовнішнім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виглядом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(тегів)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веб-сторінки.</a:t>
            </a:r>
            <a:endParaRPr sz="2400">
              <a:latin typeface="Arial"/>
              <a:cs typeface="Arial"/>
            </a:endParaRPr>
          </a:p>
          <a:p>
            <a:pPr marL="299085" marR="829944" indent="-286385" algn="just">
              <a:lnSpc>
                <a:spcPct val="99500"/>
              </a:lnSpc>
              <a:spcBef>
                <a:spcPts val="11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295" dirty="0">
                <a:latin typeface="Arial"/>
                <a:cs typeface="Arial"/>
              </a:rPr>
              <a:t>CSS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каскадні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таблиці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стилів,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описують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правила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форматування  </a:t>
            </a:r>
            <a:r>
              <a:rPr sz="2400" spc="-65" dirty="0">
                <a:latin typeface="Arial"/>
                <a:cs typeface="Arial"/>
              </a:rPr>
              <a:t>окремих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веб-сторінки.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Створивши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стиль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один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раз,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його  </a:t>
            </a:r>
            <a:r>
              <a:rPr sz="2400" spc="-90" dirty="0">
                <a:latin typeface="Arial"/>
                <a:cs typeface="Arial"/>
              </a:rPr>
              <a:t>можна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застосовувати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будь-яких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сторінки.</a:t>
            </a:r>
            <a:endParaRPr sz="2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0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25" dirty="0">
                <a:latin typeface="Arial"/>
                <a:cs typeface="Arial"/>
              </a:rPr>
              <a:t>Стилі </a:t>
            </a:r>
            <a:r>
              <a:rPr sz="2400" spc="-120" dirty="0">
                <a:latin typeface="Arial"/>
                <a:cs typeface="Arial"/>
              </a:rPr>
              <a:t>є </a:t>
            </a:r>
            <a:r>
              <a:rPr sz="2400" spc="-95" dirty="0">
                <a:latin typeface="Arial"/>
                <a:cs typeface="Arial"/>
              </a:rPr>
              <a:t>набором параметрів, </a:t>
            </a:r>
            <a:r>
              <a:rPr sz="2400" spc="-120" dirty="0">
                <a:latin typeface="Arial"/>
                <a:cs typeface="Arial"/>
              </a:rPr>
              <a:t>що </a:t>
            </a:r>
            <a:r>
              <a:rPr sz="2400" spc="-85" dirty="0">
                <a:latin typeface="Arial"/>
                <a:cs typeface="Arial"/>
              </a:rPr>
              <a:t>управляють </a:t>
            </a:r>
            <a:r>
              <a:rPr sz="2400" spc="-80" dirty="0">
                <a:latin typeface="Arial"/>
                <a:cs typeface="Arial"/>
              </a:rPr>
              <a:t>видом </a:t>
            </a:r>
            <a:r>
              <a:rPr sz="2400" spc="20" dirty="0">
                <a:latin typeface="Arial"/>
                <a:cs typeface="Arial"/>
              </a:rPr>
              <a:t>і </a:t>
            </a:r>
            <a:r>
              <a:rPr sz="2400" spc="-100" dirty="0">
                <a:latin typeface="Arial"/>
                <a:cs typeface="Arial"/>
              </a:rPr>
              <a:t>станом </a:t>
            </a:r>
            <a:r>
              <a:rPr sz="2400" spc="-105" dirty="0">
                <a:latin typeface="Arial"/>
                <a:cs typeface="Arial"/>
              </a:rPr>
              <a:t>елементів  </a:t>
            </a:r>
            <a:r>
              <a:rPr sz="2400" spc="-55" dirty="0">
                <a:latin typeface="Arial"/>
                <a:cs typeface="Arial"/>
              </a:rPr>
              <a:t>веб-сторінки.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911327"/>
            <a:ext cx="969263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444391" y="685800"/>
            <a:ext cx="52228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JS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4608" y="1396110"/>
            <a:ext cx="976185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2796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JavaScript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робить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документи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динамічними,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змінюючи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 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відповідь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взаємодію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користувачів.</a:t>
            </a:r>
            <a:endParaRPr sz="2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JavaScript </a:t>
            </a:r>
            <a:r>
              <a:rPr sz="2400" spc="-95" dirty="0">
                <a:latin typeface="Arial"/>
                <a:cs typeface="Arial"/>
              </a:rPr>
              <a:t>взаємодіє </a:t>
            </a:r>
            <a:r>
              <a:rPr sz="2400" spc="-35" dirty="0">
                <a:latin typeface="Arial"/>
                <a:cs typeface="Arial"/>
              </a:rPr>
              <a:t>із </a:t>
            </a:r>
            <a:r>
              <a:rPr sz="2400" spc="-75" dirty="0">
                <a:latin typeface="Arial"/>
                <a:cs typeface="Arial"/>
              </a:rPr>
              <a:t>HTML-документами </a:t>
            </a:r>
            <a:r>
              <a:rPr sz="2400" spc="-120" dirty="0">
                <a:latin typeface="Arial"/>
                <a:cs typeface="Arial"/>
              </a:rPr>
              <a:t>за </a:t>
            </a:r>
            <a:r>
              <a:rPr sz="2400" spc="-45" dirty="0">
                <a:latin typeface="Arial"/>
                <a:cs typeface="Arial"/>
              </a:rPr>
              <a:t>допомогою </a:t>
            </a:r>
            <a:r>
              <a:rPr sz="2400" spc="-100" dirty="0">
                <a:latin typeface="Arial"/>
                <a:cs typeface="Arial"/>
              </a:rPr>
              <a:t>HTML </a:t>
            </a:r>
            <a:r>
              <a:rPr sz="2400" spc="-90" dirty="0">
                <a:latin typeface="Arial"/>
                <a:cs typeface="Arial"/>
              </a:rPr>
              <a:t>DOM  </a:t>
            </a:r>
            <a:r>
              <a:rPr sz="2400" spc="-55" dirty="0">
                <a:latin typeface="Arial"/>
                <a:cs typeface="Arial"/>
              </a:rPr>
              <a:t>(Model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Object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Model),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інтерфейсу,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який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дозволяє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змінювати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властивості 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та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отримувати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зворотній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зв'язок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із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їх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поточним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станом.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4979" y="0"/>
            <a:ext cx="97078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4608" y="5372811"/>
            <a:ext cx="9325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60" dirty="0">
                <a:latin typeface="Arial"/>
                <a:cs typeface="Arial"/>
              </a:rPr>
              <a:t>jQuery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"write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less,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more“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бібліотека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JavaScript,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використання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якої  </a:t>
            </a:r>
            <a:r>
              <a:rPr sz="2400" spc="-100" dirty="0">
                <a:latin typeface="Arial"/>
                <a:cs typeface="Arial"/>
              </a:rPr>
              <a:t>спрощує </a:t>
            </a:r>
            <a:r>
              <a:rPr sz="2400" spc="-85" dirty="0">
                <a:latin typeface="Arial"/>
                <a:cs typeface="Arial"/>
              </a:rPr>
              <a:t>маніпуляції </a:t>
            </a:r>
            <a:r>
              <a:rPr sz="2400" spc="-75" dirty="0">
                <a:latin typeface="Arial"/>
                <a:cs typeface="Arial"/>
              </a:rPr>
              <a:t>з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4979" y="3697223"/>
            <a:ext cx="4709160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17164" y="83819"/>
            <a:ext cx="6452616" cy="6769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63763" y="365125"/>
            <a:ext cx="10028237" cy="5492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Технології</a:t>
            </a:r>
            <a:endParaRPr lang="uk-UA" dirty="0"/>
          </a:p>
        </p:txBody>
      </p:sp>
      <p:pic>
        <p:nvPicPr>
          <p:cNvPr id="23555" name="Picture 2" descr="https://habrastorage.org/getpro/habr/post_images/8e2/bf4/688/8e2bf4688afcc4d38ce642e2822d34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71600"/>
            <a:ext cx="1166117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9296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Senior Full Stack Web Developer</a:t>
            </a:r>
            <a:endParaRPr lang="ru-RU" dirty="0"/>
          </a:p>
        </p:txBody>
      </p:sp>
      <p:pic>
        <p:nvPicPr>
          <p:cNvPr id="22531" name="Picture 7" descr="Картинки по запросу pushe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33131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1711325" y="2133600"/>
            <a:ext cx="10480675" cy="1858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49425" algn="r">
              <a:lnSpc>
                <a:spcPct val="100000"/>
              </a:lnSpc>
              <a:spcBef>
                <a:spcPts val="100"/>
              </a:spcBef>
            </a:pPr>
            <a:r>
              <a:rPr sz="6000" spc="-490" dirty="0">
                <a:solidFill>
                  <a:schemeClr val="tx1"/>
                </a:solidFill>
              </a:rPr>
              <a:t>2.</a:t>
            </a:r>
            <a:r>
              <a:rPr sz="6000" spc="-900" dirty="0">
                <a:solidFill>
                  <a:schemeClr val="tx1"/>
                </a:solidFill>
              </a:rPr>
              <a:t> </a:t>
            </a:r>
            <a:r>
              <a:rPr sz="6000" spc="-280" dirty="0">
                <a:solidFill>
                  <a:schemeClr val="tx1"/>
                </a:solidFill>
              </a:rPr>
              <a:t>Створення </a:t>
            </a:r>
            <a:r>
              <a:rPr sz="6000" spc="-150" dirty="0">
                <a:solidFill>
                  <a:schemeClr val="tx1"/>
                </a:solidFill>
              </a:rPr>
              <a:t> </a:t>
            </a:r>
            <a:r>
              <a:rPr sz="6000" spc="-250" dirty="0">
                <a:solidFill>
                  <a:schemeClr val="tx1"/>
                </a:solidFill>
              </a:rPr>
              <a:t>web-сторінок</a:t>
            </a:r>
            <a:r>
              <a:rPr sz="6000" spc="-625" dirty="0">
                <a:solidFill>
                  <a:schemeClr val="tx1"/>
                </a:solidFill>
              </a:rPr>
              <a:t> </a:t>
            </a:r>
            <a:r>
              <a:rPr sz="6000" spc="-140" dirty="0">
                <a:solidFill>
                  <a:schemeClr val="tx1"/>
                </a:solidFill>
              </a:rPr>
              <a:t>за </a:t>
            </a:r>
            <a:r>
              <a:rPr sz="6000" spc="-70" dirty="0">
                <a:solidFill>
                  <a:schemeClr val="tx1"/>
                </a:solidFill>
              </a:rPr>
              <a:t> </a:t>
            </a:r>
            <a:r>
              <a:rPr sz="6000" spc="-210" dirty="0">
                <a:solidFill>
                  <a:schemeClr val="tx1"/>
                </a:solidFill>
              </a:rPr>
              <a:t>допомогою</a:t>
            </a:r>
            <a:r>
              <a:rPr sz="6000" spc="-650" dirty="0">
                <a:solidFill>
                  <a:schemeClr val="tx1"/>
                </a:solidFill>
              </a:rPr>
              <a:t> </a:t>
            </a:r>
            <a:r>
              <a:rPr sz="6000" spc="50" dirty="0">
                <a:solidFill>
                  <a:schemeClr val="tx1"/>
                </a:solidFill>
              </a:rPr>
              <a:t>HTML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445625" y="457200"/>
            <a:ext cx="2746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План</a:t>
            </a:r>
            <a:r>
              <a:rPr spc="-450" dirty="0"/>
              <a:t> </a:t>
            </a:r>
            <a:r>
              <a:rPr spc="-240" dirty="0"/>
              <a:t>лекції: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682623"/>
            <a:ext cx="7680325" cy="401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5"/>
              </a:lnSpc>
            </a:pPr>
            <a:r>
              <a:rPr sz="4050" b="1" spc="-340" dirty="0">
                <a:solidFill>
                  <a:srgbClr val="1286C3"/>
                </a:solidFill>
                <a:latin typeface="Trebuchet MS"/>
                <a:cs typeface="Trebuchet MS"/>
              </a:rPr>
              <a:t>1.</a:t>
            </a:r>
            <a:r>
              <a:rPr sz="4050" b="1" spc="-819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Сутність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web-дизайну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та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web-розробки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325" dirty="0">
                <a:solidFill>
                  <a:srgbClr val="1286C3"/>
                </a:solidFill>
                <a:latin typeface="Trebuchet MS"/>
                <a:cs typeface="Trebuchet MS"/>
              </a:rPr>
              <a:t>2.</a:t>
            </a:r>
            <a:r>
              <a:rPr sz="4050" b="1" spc="-83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Створення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web-сторінок</a:t>
            </a:r>
            <a:r>
              <a:rPr sz="2800" b="1" spc="-235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за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допомогою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0"/>
              </a:lnSpc>
            </a:pPr>
            <a:r>
              <a:rPr sz="4050" b="1" spc="-350" dirty="0">
                <a:solidFill>
                  <a:srgbClr val="1286C3"/>
                </a:solidFill>
                <a:latin typeface="Trebuchet MS"/>
                <a:cs typeface="Trebuchet MS"/>
              </a:rPr>
              <a:t>3.</a:t>
            </a:r>
            <a:r>
              <a:rPr sz="4050" b="1" spc="-79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Блочні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та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рядкові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елементи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135" dirty="0">
                <a:solidFill>
                  <a:srgbClr val="1286C3"/>
                </a:solidFill>
                <a:latin typeface="Trebuchet MS"/>
                <a:cs typeface="Trebuchet MS"/>
              </a:rPr>
              <a:t>4.</a:t>
            </a:r>
            <a:r>
              <a:rPr sz="2800" b="1" spc="-135" dirty="0">
                <a:latin typeface="Trebuchet MS"/>
                <a:cs typeface="Trebuchet MS"/>
              </a:rPr>
              <a:t>Оформлення </a:t>
            </a:r>
            <a:r>
              <a:rPr sz="2800" b="1" spc="-160" dirty="0">
                <a:latin typeface="Trebuchet MS"/>
                <a:cs typeface="Trebuchet MS"/>
              </a:rPr>
              <a:t>тексту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484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350" dirty="0">
                <a:solidFill>
                  <a:srgbClr val="1286C3"/>
                </a:solidFill>
                <a:latin typeface="Trebuchet MS"/>
                <a:cs typeface="Trebuchet MS"/>
              </a:rPr>
              <a:t>5.</a:t>
            </a:r>
            <a:r>
              <a:rPr sz="4050" b="1" spc="-79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Створення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списків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130" dirty="0">
                <a:solidFill>
                  <a:srgbClr val="1286C3"/>
                </a:solidFill>
                <a:latin typeface="Trebuchet MS"/>
                <a:cs typeface="Trebuchet MS"/>
              </a:rPr>
              <a:t>6.</a:t>
            </a:r>
            <a:r>
              <a:rPr sz="2800" b="1" spc="-130" dirty="0">
                <a:latin typeface="Trebuchet MS"/>
                <a:cs typeface="Trebuchet MS"/>
              </a:rPr>
              <a:t>Гіперпосилання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409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745"/>
              </a:lnSpc>
            </a:pPr>
            <a:r>
              <a:rPr sz="4050" b="1" spc="-350" dirty="0">
                <a:solidFill>
                  <a:srgbClr val="1286C3"/>
                </a:solidFill>
                <a:latin typeface="Trebuchet MS"/>
                <a:cs typeface="Trebuchet MS"/>
              </a:rPr>
              <a:t>7.</a:t>
            </a:r>
            <a:r>
              <a:rPr sz="4050" b="1" spc="-90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Таблиці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1752600" y="685800"/>
            <a:ext cx="85756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0" marR="5080" indent="-3162935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2.1. </a:t>
            </a:r>
            <a:r>
              <a:rPr spc="-145" dirty="0"/>
              <a:t>Основні </a:t>
            </a:r>
            <a:r>
              <a:rPr spc="-245" dirty="0"/>
              <a:t>елементи</a:t>
            </a:r>
            <a:r>
              <a:rPr spc="-770" dirty="0"/>
              <a:t> </a:t>
            </a:r>
            <a:r>
              <a:rPr spc="-175" dirty="0"/>
              <a:t>web-строрінок.  </a:t>
            </a:r>
            <a:r>
              <a:rPr spc="-300" dirty="0"/>
              <a:t>Теги</a:t>
            </a:r>
            <a:r>
              <a:rPr spc="-365" dirty="0"/>
              <a:t> </a:t>
            </a:r>
            <a:r>
              <a:rPr spc="-170" dirty="0"/>
              <a:t>(Tag)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6935" y="2232787"/>
            <a:ext cx="9354185" cy="263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72110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55" dirty="0">
                <a:latin typeface="Arial"/>
                <a:cs typeface="Arial"/>
              </a:rPr>
              <a:t>Коди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мови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HTML,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за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допомогою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яких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розмічають  </a:t>
            </a:r>
            <a:r>
              <a:rPr sz="3200" spc="-55" dirty="0">
                <a:latin typeface="Arial"/>
                <a:cs typeface="Arial"/>
              </a:rPr>
              <a:t>вихідний </a:t>
            </a:r>
            <a:r>
              <a:rPr sz="3200" spc="-114" dirty="0">
                <a:latin typeface="Arial"/>
                <a:cs typeface="Arial"/>
              </a:rPr>
              <a:t>текст, </a:t>
            </a:r>
            <a:r>
              <a:rPr sz="3200" spc="-110" dirty="0">
                <a:latin typeface="Arial"/>
                <a:cs typeface="Arial"/>
              </a:rPr>
              <a:t>називають</a:t>
            </a:r>
            <a:r>
              <a:rPr sz="3200" spc="-640" dirty="0">
                <a:latin typeface="Arial"/>
                <a:cs typeface="Arial"/>
              </a:rPr>
              <a:t> </a:t>
            </a:r>
            <a:r>
              <a:rPr sz="3200" b="1" spc="-140" dirty="0">
                <a:latin typeface="Trebuchet MS"/>
                <a:cs typeface="Trebuchet MS"/>
              </a:rPr>
              <a:t>тегами</a:t>
            </a:r>
            <a:r>
              <a:rPr sz="3200" spc="-14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00" dirty="0">
                <a:latin typeface="Arial"/>
                <a:cs typeface="Arial"/>
              </a:rPr>
              <a:t>При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відображенні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документа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браузері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самих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тегів  </a:t>
            </a:r>
            <a:r>
              <a:rPr sz="3200" spc="-125" dirty="0">
                <a:latin typeface="Arial"/>
                <a:cs typeface="Arial"/>
              </a:rPr>
              <a:t>не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видно,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але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вони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впливають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зовнішній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вигляд  </a:t>
            </a:r>
            <a:r>
              <a:rPr sz="3200" spc="-85" dirty="0">
                <a:latin typeface="Arial"/>
                <a:cs typeface="Arial"/>
              </a:rPr>
              <a:t>документа.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13292" y="4721352"/>
            <a:ext cx="2438400" cy="213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1905000" y="533400"/>
            <a:ext cx="8658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5460" marR="5080" indent="-3033395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</a:t>
            </a:r>
            <a:r>
              <a:rPr spc="-355" dirty="0"/>
              <a:t> </a:t>
            </a:r>
            <a:r>
              <a:rPr spc="-165" dirty="0"/>
              <a:t>групи</a:t>
            </a:r>
            <a:r>
              <a:rPr spc="-375" dirty="0"/>
              <a:t> </a:t>
            </a:r>
            <a:r>
              <a:rPr spc="-210" dirty="0"/>
              <a:t>тегів</a:t>
            </a:r>
            <a:r>
              <a:rPr spc="-365" dirty="0"/>
              <a:t> </a:t>
            </a:r>
            <a:r>
              <a:rPr spc="-105" dirty="0"/>
              <a:t>за</a:t>
            </a:r>
            <a:r>
              <a:rPr spc="-390" dirty="0"/>
              <a:t> </a:t>
            </a:r>
            <a:r>
              <a:rPr spc="-185" dirty="0"/>
              <a:t>призначенням</a:t>
            </a:r>
            <a:r>
              <a:rPr spc="-345" dirty="0"/>
              <a:t> </a:t>
            </a:r>
            <a:r>
              <a:rPr spc="-210" dirty="0"/>
              <a:t>і  сферою</a:t>
            </a:r>
            <a:r>
              <a:rPr spc="-385" dirty="0"/>
              <a:t> </a:t>
            </a:r>
            <a:r>
              <a:rPr spc="-254" dirty="0"/>
              <a:t>дії: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5000" y="2057400"/>
            <a:ext cx="956310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35" dirty="0">
                <a:latin typeface="Arial"/>
                <a:cs typeface="Arial"/>
              </a:rPr>
              <a:t>теги,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що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визначають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структуру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документа;</a:t>
            </a:r>
            <a:endParaRPr sz="32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35" dirty="0">
                <a:latin typeface="Arial"/>
                <a:cs typeface="Arial"/>
              </a:rPr>
              <a:t>теги,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що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визначають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оформлення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блоків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гіпертексту  </a:t>
            </a:r>
            <a:r>
              <a:rPr sz="3200" spc="-125" dirty="0">
                <a:latin typeface="Arial"/>
                <a:cs typeface="Arial"/>
              </a:rPr>
              <a:t>(параграфи, </a:t>
            </a:r>
            <a:r>
              <a:rPr sz="3200" spc="-70" dirty="0">
                <a:latin typeface="Arial"/>
                <a:cs typeface="Arial"/>
              </a:rPr>
              <a:t>списки, </a:t>
            </a:r>
            <a:r>
              <a:rPr sz="3200" spc="-100" dirty="0">
                <a:latin typeface="Arial"/>
                <a:cs typeface="Arial"/>
              </a:rPr>
              <a:t>таблиці,</a:t>
            </a:r>
            <a:r>
              <a:rPr sz="3200" spc="-59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картинки);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65" dirty="0">
                <a:latin typeface="Arial"/>
                <a:cs typeface="Arial"/>
              </a:rPr>
              <a:t>гіпертекстові </a:t>
            </a:r>
            <a:r>
              <a:rPr sz="3200" spc="-114" dirty="0">
                <a:latin typeface="Arial"/>
                <a:cs typeface="Arial"/>
              </a:rPr>
              <a:t>посилання </a:t>
            </a:r>
            <a:r>
              <a:rPr sz="3200" spc="-135" dirty="0">
                <a:latin typeface="Arial"/>
                <a:cs typeface="Arial"/>
              </a:rPr>
              <a:t>та</a:t>
            </a:r>
            <a:r>
              <a:rPr sz="3200" spc="-59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закладки;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75" dirty="0">
                <a:latin typeface="Arial"/>
                <a:cs typeface="Arial"/>
              </a:rPr>
              <a:t>форми </a:t>
            </a:r>
            <a:r>
              <a:rPr sz="3200" spc="-110" dirty="0">
                <a:latin typeface="Arial"/>
                <a:cs typeface="Arial"/>
              </a:rPr>
              <a:t>для </a:t>
            </a:r>
            <a:r>
              <a:rPr sz="3200" spc="-70" dirty="0">
                <a:latin typeface="Arial"/>
                <a:cs typeface="Arial"/>
              </a:rPr>
              <a:t>організації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діалогу;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30" dirty="0">
                <a:latin typeface="Arial"/>
                <a:cs typeface="Arial"/>
              </a:rPr>
              <a:t>теги </a:t>
            </a:r>
            <a:r>
              <a:rPr sz="3200" spc="-110" dirty="0">
                <a:latin typeface="Arial"/>
                <a:cs typeface="Arial"/>
              </a:rPr>
              <a:t>для </a:t>
            </a:r>
            <a:r>
              <a:rPr sz="3200" spc="-30" dirty="0">
                <a:latin typeface="Arial"/>
                <a:cs typeface="Arial"/>
              </a:rPr>
              <a:t>виклику</a:t>
            </a:r>
            <a:r>
              <a:rPr sz="3200" spc="-62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програм.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038600" y="609600"/>
            <a:ext cx="3894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Властивості</a:t>
            </a:r>
            <a:r>
              <a:rPr spc="-415" dirty="0"/>
              <a:t> </a:t>
            </a:r>
            <a:r>
              <a:rPr spc="-215" dirty="0"/>
              <a:t>тегів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2330" y="1376933"/>
            <a:ext cx="9387205" cy="4959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3095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40" dirty="0">
                <a:latin typeface="Arial"/>
                <a:cs typeface="Arial"/>
              </a:rPr>
              <a:t>Всі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теги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починаються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з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символу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b="1" spc="-190" dirty="0">
                <a:latin typeface="Trebuchet MS"/>
                <a:cs typeface="Trebuchet MS"/>
              </a:rPr>
              <a:t>&lt;</a:t>
            </a:r>
            <a:r>
              <a:rPr sz="3200" b="1" spc="-340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Arial"/>
                <a:cs typeface="Arial"/>
              </a:rPr>
              <a:t>і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закінчуються  </a:t>
            </a:r>
            <a:r>
              <a:rPr sz="3200" spc="-145" dirty="0">
                <a:latin typeface="Arial"/>
                <a:cs typeface="Arial"/>
              </a:rPr>
              <a:t>символом </a:t>
            </a:r>
            <a:r>
              <a:rPr sz="3200" b="1" spc="-190" dirty="0">
                <a:latin typeface="Trebuchet MS"/>
                <a:cs typeface="Trebuchet MS"/>
              </a:rPr>
              <a:t>&gt;</a:t>
            </a:r>
            <a:r>
              <a:rPr sz="3200" b="1" spc="-41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35" dirty="0">
                <a:latin typeface="Arial"/>
                <a:cs typeface="Arial"/>
              </a:rPr>
              <a:t>Після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відкритої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кутової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дужки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розміщують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ключове  </a:t>
            </a:r>
            <a:r>
              <a:rPr sz="3200" spc="-135" dirty="0">
                <a:latin typeface="Arial"/>
                <a:cs typeface="Arial"/>
              </a:rPr>
              <a:t>слово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–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b="1" spc="-165" dirty="0">
                <a:latin typeface="Trebuchet MS"/>
                <a:cs typeface="Trebuchet MS"/>
              </a:rPr>
              <a:t>ідентифікатор</a:t>
            </a:r>
            <a:r>
              <a:rPr sz="3200" b="1" spc="-295" dirty="0">
                <a:latin typeface="Trebuchet MS"/>
                <a:cs typeface="Trebuchet MS"/>
              </a:rPr>
              <a:t> </a:t>
            </a:r>
            <a:r>
              <a:rPr sz="3200" b="1" spc="-135" dirty="0">
                <a:latin typeface="Trebuchet MS"/>
                <a:cs typeface="Trebuchet MS"/>
              </a:rPr>
              <a:t>тегу</a:t>
            </a:r>
            <a:r>
              <a:rPr sz="3200" spc="-135" dirty="0">
                <a:latin typeface="Arial"/>
                <a:cs typeface="Arial"/>
              </a:rPr>
              <a:t>,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який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вказує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його</a:t>
            </a:r>
            <a:endParaRPr sz="3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3200" spc="-100" dirty="0">
                <a:latin typeface="Arial"/>
                <a:cs typeface="Arial"/>
              </a:rPr>
              <a:t>призначення.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14" dirty="0">
                <a:latin typeface="Arial"/>
                <a:cs typeface="Arial"/>
              </a:rPr>
              <a:t>Регістр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назвах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тегів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не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має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значення.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14" dirty="0">
                <a:latin typeface="Arial"/>
                <a:cs typeface="Arial"/>
              </a:rPr>
              <a:t>Розрізняють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b="1" spc="-145" dirty="0">
                <a:latin typeface="Trebuchet MS"/>
                <a:cs typeface="Trebuchet MS"/>
              </a:rPr>
              <a:t>одиночні</a:t>
            </a:r>
            <a:r>
              <a:rPr sz="3200" b="1" spc="-315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Arial"/>
                <a:cs typeface="Arial"/>
              </a:rPr>
              <a:t>і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b="1" spc="-130" dirty="0">
                <a:latin typeface="Trebuchet MS"/>
                <a:cs typeface="Trebuchet MS"/>
              </a:rPr>
              <a:t>парні</a:t>
            </a:r>
            <a:r>
              <a:rPr sz="3200" b="1" spc="-32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Arial"/>
                <a:cs typeface="Arial"/>
              </a:rPr>
              <a:t>теги.</a:t>
            </a:r>
            <a:endParaRPr sz="3200" dirty="0">
              <a:latin typeface="Arial"/>
              <a:cs typeface="Arial"/>
            </a:endParaRPr>
          </a:p>
          <a:p>
            <a:pPr marL="1470660">
              <a:lnSpc>
                <a:spcPct val="100000"/>
              </a:lnSpc>
              <a:spcBef>
                <a:spcPts val="2100"/>
              </a:spcBef>
            </a:pPr>
            <a:r>
              <a:rPr sz="2400" spc="-70" dirty="0">
                <a:latin typeface="Arial"/>
                <a:cs typeface="Arial"/>
              </a:rPr>
              <a:t>Приклади </a:t>
            </a:r>
            <a:r>
              <a:rPr sz="2400" spc="-30" dirty="0">
                <a:latin typeface="Arial"/>
                <a:cs typeface="Arial"/>
              </a:rPr>
              <a:t>тегів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HTML:</a:t>
            </a:r>
            <a:endParaRPr sz="2400" dirty="0">
              <a:latin typeface="Arial"/>
              <a:cs typeface="Arial"/>
            </a:endParaRPr>
          </a:p>
          <a:p>
            <a:pPr marL="1470660">
              <a:lnSpc>
                <a:spcPct val="100000"/>
              </a:lnSpc>
            </a:pPr>
            <a:r>
              <a:rPr sz="2400" spc="-25" dirty="0">
                <a:latin typeface="Arial"/>
                <a:cs typeface="Arial"/>
              </a:rPr>
              <a:t>&lt;title&gt;,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&lt;body&gt;,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&lt;table&gt;,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&lt;/a&gt;,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&lt;img&gt;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div&gt;.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810000" y="613567"/>
            <a:ext cx="3894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Властивості</a:t>
            </a:r>
            <a:r>
              <a:rPr spc="-415" dirty="0"/>
              <a:t> </a:t>
            </a:r>
            <a:r>
              <a:rPr spc="-215" dirty="0"/>
              <a:t>тегів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4244" y="1330832"/>
            <a:ext cx="9808845" cy="464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30" dirty="0">
                <a:latin typeface="Arial"/>
                <a:cs typeface="Arial"/>
              </a:rPr>
              <a:t>Зазвичай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тег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впливає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певний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фрагмент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документа,  </a:t>
            </a:r>
            <a:r>
              <a:rPr sz="3200" spc="-80" dirty="0">
                <a:latin typeface="Arial"/>
                <a:cs typeface="Arial"/>
              </a:rPr>
              <a:t>наприклад </a:t>
            </a:r>
            <a:r>
              <a:rPr sz="3200" spc="-120" dirty="0">
                <a:latin typeface="Arial"/>
                <a:cs typeface="Arial"/>
              </a:rPr>
              <a:t>абзац. </a:t>
            </a:r>
            <a:r>
              <a:rPr sz="3200" spc="-145" dirty="0">
                <a:latin typeface="Arial"/>
                <a:cs typeface="Arial"/>
              </a:rPr>
              <a:t>У </a:t>
            </a:r>
            <a:r>
              <a:rPr sz="3200" spc="-60" dirty="0">
                <a:latin typeface="Arial"/>
                <a:cs typeface="Arial"/>
              </a:rPr>
              <a:t>таких </a:t>
            </a:r>
            <a:r>
              <a:rPr sz="3200" spc="-90" dirty="0">
                <a:latin typeface="Arial"/>
                <a:cs typeface="Arial"/>
              </a:rPr>
              <a:t>випадках </a:t>
            </a:r>
            <a:r>
              <a:rPr sz="3200" spc="-80" dirty="0">
                <a:latin typeface="Arial"/>
                <a:cs typeface="Arial"/>
              </a:rPr>
              <a:t>використовують  </a:t>
            </a:r>
            <a:r>
              <a:rPr sz="3200" b="1" spc="-130" dirty="0">
                <a:latin typeface="Trebuchet MS"/>
                <a:cs typeface="Trebuchet MS"/>
              </a:rPr>
              <a:t>парні </a:t>
            </a:r>
            <a:r>
              <a:rPr sz="3200" b="1" spc="-165" dirty="0">
                <a:latin typeface="Trebuchet MS"/>
                <a:cs typeface="Trebuchet MS"/>
              </a:rPr>
              <a:t>теги </a:t>
            </a:r>
            <a:r>
              <a:rPr sz="3200" spc="-130" dirty="0">
                <a:latin typeface="Arial"/>
                <a:cs typeface="Arial"/>
              </a:rPr>
              <a:t>(</a:t>
            </a:r>
            <a:r>
              <a:rPr sz="3200" b="1" spc="-130" dirty="0">
                <a:latin typeface="Trebuchet MS"/>
                <a:cs typeface="Trebuchet MS"/>
              </a:rPr>
              <a:t>відкриваючий </a:t>
            </a:r>
            <a:r>
              <a:rPr sz="3200" spc="30" dirty="0">
                <a:latin typeface="Arial"/>
                <a:cs typeface="Arial"/>
              </a:rPr>
              <a:t>і </a:t>
            </a:r>
            <a:r>
              <a:rPr sz="3200" b="1" spc="-105" dirty="0">
                <a:latin typeface="Trebuchet MS"/>
                <a:cs typeface="Trebuchet MS"/>
              </a:rPr>
              <a:t>закриваючий</a:t>
            </a:r>
            <a:r>
              <a:rPr sz="3200" spc="-105" dirty="0">
                <a:latin typeface="Arial"/>
                <a:cs typeface="Arial"/>
              </a:rPr>
              <a:t>). </a:t>
            </a:r>
            <a:r>
              <a:rPr sz="3200" spc="-135" dirty="0">
                <a:latin typeface="Arial"/>
                <a:cs typeface="Arial"/>
              </a:rPr>
              <a:t>Перший </a:t>
            </a:r>
            <a:r>
              <a:rPr sz="3200" spc="-95" dirty="0">
                <a:latin typeface="Arial"/>
                <a:cs typeface="Arial"/>
              </a:rPr>
              <a:t>з  </a:t>
            </a:r>
            <a:r>
              <a:rPr sz="3200" spc="-70" dirty="0">
                <a:latin typeface="Arial"/>
                <a:cs typeface="Arial"/>
              </a:rPr>
              <a:t>них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задає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ефект,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а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другий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–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припиняє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його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дію.</a:t>
            </a:r>
            <a:endParaRPr sz="3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3200" spc="-95" dirty="0">
                <a:latin typeface="Arial"/>
                <a:cs typeface="Arial"/>
              </a:rPr>
              <a:t>Закриваючий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тег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починається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з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символу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b="1" spc="-310" dirty="0">
                <a:latin typeface="Trebuchet MS"/>
                <a:cs typeface="Trebuchet MS"/>
              </a:rPr>
              <a:t>/</a:t>
            </a:r>
            <a:r>
              <a:rPr sz="3200" b="1" spc="-31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Arial"/>
                <a:cs typeface="Arial"/>
              </a:rPr>
              <a:t>(слеш)</a:t>
            </a:r>
            <a:endParaRPr sz="3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220"/>
              </a:spcBef>
            </a:pPr>
            <a:r>
              <a:rPr sz="2400" spc="-70" dirty="0">
                <a:latin typeface="Arial"/>
                <a:cs typeface="Arial"/>
              </a:rPr>
              <a:t>Приклади </a:t>
            </a:r>
            <a:r>
              <a:rPr sz="2400" spc="-75" dirty="0">
                <a:latin typeface="Arial"/>
                <a:cs typeface="Arial"/>
              </a:rPr>
              <a:t>парних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тегів: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180"/>
              </a:spcBef>
            </a:pPr>
            <a:r>
              <a:rPr sz="2400" spc="-45" dirty="0">
                <a:latin typeface="Arial"/>
                <a:cs typeface="Arial"/>
              </a:rPr>
              <a:t>&lt;html&gt;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html&gt;,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&lt;b&gt;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b&gt;,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&lt;head&gt;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head&gt;,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&lt;h3&gt;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h3&gt;.</a:t>
            </a:r>
            <a:endParaRPr sz="2400" dirty="0">
              <a:latin typeface="Arial"/>
              <a:cs typeface="Arial"/>
            </a:endParaRPr>
          </a:p>
          <a:p>
            <a:pPr marL="299085" marR="518795" indent="-286385">
              <a:lnSpc>
                <a:spcPct val="100000"/>
              </a:lnSpc>
              <a:spcBef>
                <a:spcPts val="132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70" dirty="0">
                <a:latin typeface="Arial"/>
                <a:cs typeface="Arial"/>
              </a:rPr>
              <a:t>Все,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що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записано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між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відкриваючим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30" dirty="0">
                <a:latin typeface="Arial"/>
                <a:cs typeface="Arial"/>
              </a:rPr>
              <a:t>і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закриваючим  </a:t>
            </a:r>
            <a:r>
              <a:rPr sz="3200" spc="-70" dirty="0">
                <a:latin typeface="Arial"/>
                <a:cs typeface="Arial"/>
              </a:rPr>
              <a:t>тегом </a:t>
            </a:r>
            <a:r>
              <a:rPr sz="3200" spc="-110" dirty="0">
                <a:latin typeface="Arial"/>
                <a:cs typeface="Arial"/>
              </a:rPr>
              <a:t>називають </a:t>
            </a:r>
            <a:r>
              <a:rPr sz="3200" b="1" spc="-170" dirty="0">
                <a:latin typeface="Trebuchet MS"/>
                <a:cs typeface="Trebuchet MS"/>
              </a:rPr>
              <a:t>вмістом</a:t>
            </a:r>
            <a:r>
              <a:rPr sz="3200" b="1" spc="-660" dirty="0">
                <a:latin typeface="Trebuchet MS"/>
                <a:cs typeface="Trebuchet MS"/>
              </a:rPr>
              <a:t> </a:t>
            </a:r>
            <a:r>
              <a:rPr sz="3200" b="1" spc="-130" dirty="0">
                <a:latin typeface="Trebuchet MS"/>
                <a:cs typeface="Trebuchet MS"/>
              </a:rPr>
              <a:t>тегу</a:t>
            </a:r>
            <a:r>
              <a:rPr sz="3200" spc="-13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50452" y="5608320"/>
            <a:ext cx="2970276" cy="104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08020" y="196595"/>
            <a:ext cx="6641592" cy="6426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191000" y="533400"/>
            <a:ext cx="33543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Атрибути</a:t>
            </a:r>
            <a:r>
              <a:rPr spc="-400" dirty="0"/>
              <a:t> </a:t>
            </a:r>
            <a:r>
              <a:rPr spc="-215" dirty="0"/>
              <a:t>тегів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2480" y="1250442"/>
            <a:ext cx="9823450" cy="5132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5" dirty="0">
                <a:latin typeface="Arial"/>
                <a:cs typeface="Arial"/>
              </a:rPr>
              <a:t>Відкриваючі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можуть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містити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параметри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(</a:t>
            </a:r>
            <a:r>
              <a:rPr sz="2800" b="1" spc="-105" dirty="0">
                <a:latin typeface="Trebuchet MS"/>
                <a:cs typeface="Trebuchet MS"/>
              </a:rPr>
              <a:t>атрибути)</a:t>
            </a:r>
            <a:r>
              <a:rPr sz="2800" spc="-10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05" dirty="0">
                <a:latin typeface="Trebuchet MS"/>
                <a:cs typeface="Trebuchet MS"/>
              </a:rPr>
              <a:t>Атрибути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20" dirty="0">
                <a:latin typeface="Arial"/>
                <a:cs typeface="Arial"/>
              </a:rPr>
              <a:t>це </a:t>
            </a:r>
            <a:r>
              <a:rPr sz="2800" spc="-75" dirty="0">
                <a:latin typeface="Arial"/>
                <a:cs typeface="Arial"/>
              </a:rPr>
              <a:t>додаткові </a:t>
            </a:r>
            <a:r>
              <a:rPr sz="2800" spc="-60" dirty="0">
                <a:latin typeface="Arial"/>
                <a:cs typeface="Arial"/>
              </a:rPr>
              <a:t>ключові </a:t>
            </a:r>
            <a:r>
              <a:rPr sz="2800" spc="-130" dirty="0">
                <a:latin typeface="Arial"/>
                <a:cs typeface="Arial"/>
              </a:rPr>
              <a:t>слова, </a:t>
            </a:r>
            <a:r>
              <a:rPr sz="2800" spc="-80" dirty="0">
                <a:latin typeface="Arial"/>
                <a:cs typeface="Arial"/>
              </a:rPr>
              <a:t>відокремлені </a:t>
            </a:r>
            <a:r>
              <a:rPr sz="2800" spc="-35" dirty="0">
                <a:latin typeface="Arial"/>
                <a:cs typeface="Arial"/>
              </a:rPr>
              <a:t>від  </a:t>
            </a:r>
            <a:r>
              <a:rPr sz="2800" spc="-65" dirty="0">
                <a:latin typeface="Arial"/>
                <a:cs typeface="Arial"/>
              </a:rPr>
              <a:t>основного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ключового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слова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один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одного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символами  </a:t>
            </a:r>
            <a:r>
              <a:rPr sz="2800" spc="-90" dirty="0">
                <a:latin typeface="Arial"/>
                <a:cs typeface="Arial"/>
              </a:rPr>
              <a:t>пробілу.</a:t>
            </a:r>
            <a:endParaRPr sz="2800">
              <a:latin typeface="Arial"/>
              <a:cs typeface="Arial"/>
            </a:endParaRPr>
          </a:p>
          <a:p>
            <a:pPr marL="299085" marR="6985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деяких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атрибутів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задавати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значення,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яке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відділяють 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імені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атрибута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символом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=.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Значення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95" dirty="0">
                <a:latin typeface="Arial"/>
                <a:cs typeface="Arial"/>
              </a:rPr>
              <a:t>правило, </a:t>
            </a:r>
            <a:r>
              <a:rPr sz="2800" spc="-105" dirty="0">
                <a:latin typeface="Arial"/>
                <a:cs typeface="Arial"/>
              </a:rPr>
              <a:t>беруть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лапки.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загальному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випадку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записується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наступним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чином: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b="1" spc="-190" dirty="0">
                <a:latin typeface="Trebuchet MS"/>
                <a:cs typeface="Trebuchet MS"/>
              </a:rPr>
              <a:t>&lt;ім’я_тегу </a:t>
            </a:r>
            <a:r>
              <a:rPr sz="2800" b="1" spc="-130" dirty="0">
                <a:latin typeface="Trebuchet MS"/>
                <a:cs typeface="Trebuchet MS"/>
              </a:rPr>
              <a:t>атрибут1 </a:t>
            </a:r>
            <a:r>
              <a:rPr sz="2800" b="1" spc="-170" dirty="0">
                <a:latin typeface="Trebuchet MS"/>
                <a:cs typeface="Trebuchet MS"/>
              </a:rPr>
              <a:t>= </a:t>
            </a:r>
            <a:r>
              <a:rPr sz="2800" b="1" spc="-105" dirty="0">
                <a:latin typeface="Trebuchet MS"/>
                <a:cs typeface="Trebuchet MS"/>
              </a:rPr>
              <a:t>"значення1" </a:t>
            </a:r>
            <a:r>
              <a:rPr sz="2800" b="1" spc="-130" dirty="0">
                <a:latin typeface="Trebuchet MS"/>
                <a:cs typeface="Trebuchet MS"/>
              </a:rPr>
              <a:t>атрибут2 </a:t>
            </a:r>
            <a:r>
              <a:rPr sz="2800" b="1" spc="-170" dirty="0">
                <a:latin typeface="Trebuchet MS"/>
                <a:cs typeface="Trebuchet MS"/>
              </a:rPr>
              <a:t>= </a:t>
            </a:r>
            <a:r>
              <a:rPr sz="2800" b="1" spc="-105" dirty="0">
                <a:latin typeface="Trebuchet MS"/>
                <a:cs typeface="Trebuchet MS"/>
              </a:rPr>
              <a:t>"значення2"</a:t>
            </a:r>
            <a:r>
              <a:rPr sz="2800" b="1" spc="-465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&gt;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90" dirty="0">
                <a:latin typeface="Trebuchet MS"/>
                <a:cs typeface="Trebuchet MS"/>
              </a:rPr>
              <a:t>Закриваючі</a:t>
            </a:r>
            <a:r>
              <a:rPr sz="2800" b="1" spc="-655" dirty="0">
                <a:latin typeface="Trebuchet MS"/>
                <a:cs typeface="Trebuchet MS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теги </a:t>
            </a:r>
            <a:r>
              <a:rPr sz="2800" b="1" spc="-120" dirty="0">
                <a:latin typeface="Trebuchet MS"/>
                <a:cs typeface="Trebuchet MS"/>
              </a:rPr>
              <a:t>атрибутів </a:t>
            </a:r>
            <a:r>
              <a:rPr sz="2800" b="1" spc="-160" dirty="0">
                <a:latin typeface="Trebuchet MS"/>
                <a:cs typeface="Trebuchet MS"/>
              </a:rPr>
              <a:t>не </a:t>
            </a:r>
            <a:r>
              <a:rPr sz="2800" b="1" spc="-155" dirty="0">
                <a:latin typeface="Trebuchet MS"/>
                <a:cs typeface="Trebuchet MS"/>
              </a:rPr>
              <a:t>містять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344161" y="3047725"/>
            <a:ext cx="4043679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5080" indent="-914400">
              <a:lnSpc>
                <a:spcPct val="15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&lt;</a:t>
            </a:r>
            <a:r>
              <a:rPr sz="2400" b="1" spc="-5" dirty="0">
                <a:solidFill>
                  <a:srgbClr val="800000"/>
                </a:solidFill>
                <a:latin typeface="Courier New"/>
                <a:cs typeface="Courier New"/>
              </a:rPr>
              <a:t>body 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class</a:t>
            </a:r>
            <a:r>
              <a:rPr sz="2400" b="1" spc="-10" dirty="0">
                <a:solidFill>
                  <a:srgbClr val="0000FF"/>
                </a:solidFill>
                <a:latin typeface="Courier New"/>
                <a:cs typeface="Courier New"/>
              </a:rPr>
              <a:t>=</a:t>
            </a:r>
            <a:r>
              <a:rPr sz="2400" b="1" i="1" spc="-10" dirty="0">
                <a:solidFill>
                  <a:srgbClr val="008000"/>
                </a:solidFill>
                <a:latin typeface="Courier New"/>
                <a:cs typeface="Courier New"/>
              </a:rPr>
              <a:t>”bgstyle”</a:t>
            </a:r>
            <a:r>
              <a:rPr sz="2400" b="1" spc="-10" dirty="0">
                <a:solidFill>
                  <a:srgbClr val="0000FF"/>
                </a:solidFill>
                <a:latin typeface="Courier New"/>
                <a:cs typeface="Courier New"/>
              </a:rPr>
              <a:t>&gt;  </a:t>
            </a:r>
            <a:r>
              <a:rPr sz="2400" b="1" spc="-5" dirty="0">
                <a:latin typeface="Courier New"/>
                <a:cs typeface="Courier New"/>
              </a:rPr>
              <a:t>Some</a:t>
            </a:r>
            <a:r>
              <a:rPr sz="2400" b="1" spc="-10" dirty="0">
                <a:latin typeface="Courier New"/>
                <a:cs typeface="Courier New"/>
              </a:rPr>
              <a:t> text.</a:t>
            </a:r>
            <a:endParaRPr sz="240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4161" y="4327652"/>
            <a:ext cx="130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&lt;/</a:t>
            </a:r>
            <a:r>
              <a:rPr sz="2400" b="1" spc="-5" dirty="0">
                <a:solidFill>
                  <a:srgbClr val="800000"/>
                </a:solidFill>
                <a:latin typeface="Courier New"/>
                <a:cs typeface="Courier New"/>
              </a:rPr>
              <a:t>bod</a:t>
            </a:r>
            <a:r>
              <a:rPr sz="2400" b="1" dirty="0">
                <a:solidFill>
                  <a:srgbClr val="800000"/>
                </a:solidFill>
                <a:latin typeface="Courier New"/>
                <a:cs typeface="Courier New"/>
              </a:rPr>
              <a:t>y</a:t>
            </a:r>
            <a:r>
              <a:rPr sz="2400" b="1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3133" y="2231847"/>
            <a:ext cx="2106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Відкриваючий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тег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9682" y="2597657"/>
            <a:ext cx="2159635" cy="719455"/>
          </a:xfrm>
          <a:custGeom>
            <a:avLst/>
            <a:gdLst/>
            <a:ahLst/>
            <a:cxnLst/>
            <a:rect l="l" t="t" r="r" b="b"/>
            <a:pathLst>
              <a:path w="2159635" h="719454">
                <a:moveTo>
                  <a:pt x="1942083" y="719327"/>
                </a:moveTo>
                <a:lnTo>
                  <a:pt x="2159508" y="0"/>
                </a:ln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41163" y="2037714"/>
            <a:ext cx="24479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Атрибут </a:t>
            </a:r>
            <a:r>
              <a:rPr sz="2000" dirty="0">
                <a:latin typeface="Tahoma"/>
                <a:cs typeface="Tahoma"/>
              </a:rPr>
              <a:t>–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задає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параметри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елементу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329" y="2655570"/>
            <a:ext cx="2159635" cy="719455"/>
          </a:xfrm>
          <a:custGeom>
            <a:avLst/>
            <a:gdLst/>
            <a:ahLst/>
            <a:cxnLst/>
            <a:rect l="l" t="t" r="r" b="b"/>
            <a:pathLst>
              <a:path w="2159634" h="719454">
                <a:moveTo>
                  <a:pt x="217424" y="719327"/>
                </a:moveTo>
                <a:lnTo>
                  <a:pt x="0" y="0"/>
                </a:lnTo>
                <a:lnTo>
                  <a:pt x="2159508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65617" y="2253742"/>
            <a:ext cx="2256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ahoma"/>
                <a:cs typeface="Tahoma"/>
              </a:rPr>
              <a:t>Значення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атрибуту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61554" y="2548889"/>
            <a:ext cx="2733040" cy="706120"/>
          </a:xfrm>
          <a:custGeom>
            <a:avLst/>
            <a:gdLst/>
            <a:ahLst/>
            <a:cxnLst/>
            <a:rect l="l" t="t" r="r" b="b"/>
            <a:pathLst>
              <a:path w="2733040" h="706120">
                <a:moveTo>
                  <a:pt x="0" y="705612"/>
                </a:moveTo>
                <a:lnTo>
                  <a:pt x="571626" y="0"/>
                </a:lnTo>
                <a:lnTo>
                  <a:pt x="273253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90738" y="4541342"/>
            <a:ext cx="1197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Вміст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тегу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91578" y="4150614"/>
            <a:ext cx="3127375" cy="685800"/>
          </a:xfrm>
          <a:custGeom>
            <a:avLst/>
            <a:gdLst/>
            <a:ahLst/>
            <a:cxnLst/>
            <a:rect l="l" t="t" r="r" b="b"/>
            <a:pathLst>
              <a:path w="3127375" h="685800">
                <a:moveTo>
                  <a:pt x="0" y="0"/>
                </a:moveTo>
                <a:lnTo>
                  <a:pt x="966724" y="685800"/>
                </a:lnTo>
                <a:lnTo>
                  <a:pt x="3127248" y="6858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87034" y="5189347"/>
            <a:ext cx="2025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Закриваючий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тег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4241" y="4802885"/>
            <a:ext cx="3127375" cy="685800"/>
          </a:xfrm>
          <a:custGeom>
            <a:avLst/>
            <a:gdLst/>
            <a:ahLst/>
            <a:cxnLst/>
            <a:rect l="l" t="t" r="r" b="b"/>
            <a:pathLst>
              <a:path w="3127375" h="685800">
                <a:moveTo>
                  <a:pt x="0" y="0"/>
                </a:moveTo>
                <a:lnTo>
                  <a:pt x="966724" y="685800"/>
                </a:lnTo>
                <a:lnTo>
                  <a:pt x="3127248" y="6858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64511" y="3571188"/>
            <a:ext cx="20739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Тег –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ключове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слово мови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HTML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5885" y="3679697"/>
            <a:ext cx="2598420" cy="680085"/>
          </a:xfrm>
          <a:custGeom>
            <a:avLst/>
            <a:gdLst/>
            <a:ahLst/>
            <a:cxnLst/>
            <a:rect l="l" t="t" r="r" b="b"/>
            <a:pathLst>
              <a:path w="2598420" h="680085">
                <a:moveTo>
                  <a:pt x="2598419" y="0"/>
                </a:moveTo>
                <a:lnTo>
                  <a:pt x="2160269" y="679703"/>
                </a:lnTo>
                <a:lnTo>
                  <a:pt x="0" y="679703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9256" y="4511040"/>
            <a:ext cx="1898903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886200" y="1066800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Семантика </a:t>
            </a:r>
            <a:r>
              <a:rPr spc="-165" dirty="0"/>
              <a:t>в</a:t>
            </a:r>
            <a:r>
              <a:rPr spc="-575" dirty="0"/>
              <a:t> </a:t>
            </a:r>
            <a:r>
              <a:rPr spc="30" dirty="0"/>
              <a:t>HTML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7622" y="1860042"/>
            <a:ext cx="9180830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25" dirty="0">
                <a:latin typeface="Trebuchet MS"/>
                <a:cs typeface="Trebuchet MS"/>
              </a:rPr>
              <a:t>Семантика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практика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надання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змісту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структури  </a:t>
            </a:r>
            <a:r>
              <a:rPr sz="2800" spc="-60" dirty="0">
                <a:latin typeface="Arial"/>
                <a:cs typeface="Arial"/>
              </a:rPr>
              <a:t>web-сторінці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55" dirty="0">
                <a:latin typeface="Arial"/>
                <a:cs typeface="Arial"/>
              </a:rPr>
              <a:t>допомогою відповідних</a:t>
            </a:r>
            <a:r>
              <a:rPr sz="2800" spc="-6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елементів.</a:t>
            </a:r>
            <a:endParaRPr sz="2800">
              <a:latin typeface="Arial"/>
              <a:cs typeface="Arial"/>
            </a:endParaRPr>
          </a:p>
          <a:p>
            <a:pPr marL="299085" marR="1009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Семантичний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код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описує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призначення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вмісту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  </a:t>
            </a:r>
            <a:r>
              <a:rPr sz="2800" spc="-110" dirty="0">
                <a:latin typeface="Arial"/>
                <a:cs typeface="Arial"/>
              </a:rPr>
              <a:t>незалежно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його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стилю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чи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зовнішнього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вигляду</a:t>
            </a:r>
            <a:endParaRPr sz="2800">
              <a:latin typeface="Arial"/>
              <a:cs typeface="Arial"/>
            </a:endParaRPr>
          </a:p>
          <a:p>
            <a:pPr marL="299085" marR="123189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(наприклад,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заголовок, </a:t>
            </a:r>
            <a:r>
              <a:rPr sz="2800" spc="-135" dirty="0">
                <a:latin typeface="Arial"/>
                <a:cs typeface="Arial"/>
              </a:rPr>
              <a:t>параграф </a:t>
            </a:r>
            <a:r>
              <a:rPr sz="2800" spc="-90" dirty="0">
                <a:latin typeface="Arial"/>
                <a:cs typeface="Arial"/>
              </a:rPr>
              <a:t>тексту, </a:t>
            </a:r>
            <a:r>
              <a:rPr sz="2800" spc="-114" dirty="0">
                <a:latin typeface="Arial"/>
                <a:cs typeface="Arial"/>
              </a:rPr>
              <a:t>хєдер </a:t>
            </a:r>
            <a:r>
              <a:rPr sz="2800" spc="-125" dirty="0">
                <a:latin typeface="Arial"/>
                <a:cs typeface="Arial"/>
              </a:rPr>
              <a:t>та </a:t>
            </a:r>
            <a:r>
              <a:rPr sz="2800" spc="-140" dirty="0">
                <a:latin typeface="Arial"/>
                <a:cs typeface="Arial"/>
              </a:rPr>
              <a:t>футер,  </a:t>
            </a:r>
            <a:r>
              <a:rPr sz="2800" spc="-110" dirty="0">
                <a:latin typeface="Arial"/>
                <a:cs typeface="Arial"/>
              </a:rPr>
              <a:t>стаття, </a:t>
            </a:r>
            <a:r>
              <a:rPr sz="2800" spc="-95" dirty="0">
                <a:latin typeface="Arial"/>
                <a:cs typeface="Arial"/>
              </a:rPr>
              <a:t>меню,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блок).</a:t>
            </a:r>
            <a:endParaRPr sz="2800">
              <a:latin typeface="Arial"/>
              <a:cs typeface="Arial"/>
            </a:endParaRPr>
          </a:p>
          <a:p>
            <a:pPr marL="299085" marR="131889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Семантичні </a:t>
            </a:r>
            <a:r>
              <a:rPr sz="2800" spc="-135" dirty="0">
                <a:latin typeface="Arial"/>
                <a:cs typeface="Arial"/>
              </a:rPr>
              <a:t>елементи </a:t>
            </a:r>
            <a:r>
              <a:rPr sz="2800" spc="-100" dirty="0">
                <a:latin typeface="Arial"/>
                <a:cs typeface="Arial"/>
              </a:rPr>
              <a:t>впливають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адекватність  відображення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сторінки.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819400" y="762000"/>
            <a:ext cx="6491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0" dirty="0"/>
              <a:t>2.2. </a:t>
            </a:r>
            <a:r>
              <a:rPr spc="-170" dirty="0"/>
              <a:t>Структура</a:t>
            </a:r>
            <a:r>
              <a:rPr spc="-610" dirty="0"/>
              <a:t> </a:t>
            </a:r>
            <a:r>
              <a:rPr spc="-155" dirty="0"/>
              <a:t>html-сторінки</a:t>
            </a:r>
          </a:p>
        </p:txBody>
      </p:sp>
      <p:sp>
        <p:nvSpPr>
          <p:cNvPr id="7" name="object 7"/>
          <p:cNvSpPr/>
          <p:nvPr/>
        </p:nvSpPr>
        <p:spPr>
          <a:xfrm>
            <a:off x="8220456" y="3762755"/>
            <a:ext cx="343814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6333" y="1617344"/>
            <a:ext cx="9643110" cy="469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Вказується </a:t>
            </a:r>
            <a:r>
              <a:rPr sz="2800" spc="-95" dirty="0">
                <a:latin typeface="Arial"/>
                <a:cs typeface="Arial"/>
              </a:rPr>
              <a:t>службовий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95" dirty="0">
                <a:latin typeface="Trebuchet MS"/>
                <a:cs typeface="Trebuchet MS"/>
              </a:rPr>
              <a:t>&lt;!</a:t>
            </a:r>
            <a:r>
              <a:rPr sz="2800" b="1" spc="-49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DOCTYPE&gt;</a:t>
            </a:r>
            <a:endParaRPr sz="2800" dirty="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Починається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&lt;html&gt;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закінчується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тегом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&lt;/html&gt;</a:t>
            </a:r>
            <a:r>
              <a:rPr sz="2800" spc="-120" dirty="0">
                <a:latin typeface="Arial"/>
                <a:cs typeface="Arial"/>
              </a:rPr>
              <a:t>.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Така  </a:t>
            </a:r>
            <a:r>
              <a:rPr sz="2800" spc="-130" dirty="0">
                <a:latin typeface="Arial"/>
                <a:cs typeface="Arial"/>
              </a:rPr>
              <a:t>пара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повідомляє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це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html-документ.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0" dirty="0">
                <a:latin typeface="Arial"/>
                <a:cs typeface="Arial"/>
              </a:rPr>
              <a:t>Містить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два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розділи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заголовки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тіло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документа</a:t>
            </a:r>
            <a:r>
              <a:rPr sz="2800" spc="-12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Розділ </a:t>
            </a:r>
            <a:r>
              <a:rPr sz="2800" spc="-65" dirty="0">
                <a:latin typeface="Arial"/>
                <a:cs typeface="Arial"/>
              </a:rPr>
              <a:t>заголовків </a:t>
            </a:r>
            <a:r>
              <a:rPr sz="2800" spc="-75" dirty="0">
                <a:latin typeface="Arial"/>
                <a:cs typeface="Arial"/>
              </a:rPr>
              <a:t>помічений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тегами</a:t>
            </a:r>
            <a:endParaRPr sz="2800" dirty="0">
              <a:latin typeface="Arial"/>
              <a:cs typeface="Arial"/>
            </a:endParaRPr>
          </a:p>
          <a:p>
            <a:pPr marL="83820" marR="3495675" indent="-71755">
              <a:lnSpc>
                <a:spcPct val="100000"/>
              </a:lnSpc>
              <a:spcBef>
                <a:spcPts val="5"/>
              </a:spcBef>
            </a:pPr>
            <a:r>
              <a:rPr sz="2800" b="1" spc="-125" dirty="0">
                <a:latin typeface="Trebuchet MS"/>
                <a:cs typeface="Trebuchet MS"/>
              </a:rPr>
              <a:t>&lt;head&gt;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&lt;/head&gt;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Arial"/>
                <a:cs typeface="Arial"/>
              </a:rPr>
              <a:t>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містить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інформацію  </a:t>
            </a:r>
            <a:r>
              <a:rPr sz="2800" spc="-70" dirty="0">
                <a:latin typeface="Arial"/>
                <a:cs typeface="Arial"/>
              </a:rPr>
              <a:t>про документ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загалом.</a:t>
            </a:r>
            <a:endParaRPr sz="2800" dirty="0">
              <a:latin typeface="Arial"/>
              <a:cs typeface="Arial"/>
            </a:endParaRPr>
          </a:p>
          <a:p>
            <a:pPr marL="12700" marR="3534410">
              <a:lnSpc>
                <a:spcPct val="100000"/>
              </a:lnSpc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Текст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100" dirty="0">
                <a:latin typeface="Arial"/>
                <a:cs typeface="Arial"/>
              </a:rPr>
              <a:t>міститься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15" dirty="0">
                <a:latin typeface="Arial"/>
                <a:cs typeface="Arial"/>
              </a:rPr>
              <a:t>його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тілі,  </a:t>
            </a:r>
            <a:r>
              <a:rPr sz="2800" spc="-85" dirty="0">
                <a:latin typeface="Arial"/>
                <a:cs typeface="Arial"/>
              </a:rPr>
              <a:t>яке </a:t>
            </a:r>
            <a:r>
              <a:rPr sz="2800" spc="-125" dirty="0">
                <a:latin typeface="Arial"/>
                <a:cs typeface="Arial"/>
              </a:rPr>
              <a:t>розташоване </a:t>
            </a:r>
            <a:r>
              <a:rPr sz="2800" spc="-40" dirty="0">
                <a:latin typeface="Arial"/>
                <a:cs typeface="Arial"/>
              </a:rPr>
              <a:t>між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тегами</a:t>
            </a:r>
            <a:endParaRPr sz="2800" dirty="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2800" b="1" spc="-95" dirty="0">
                <a:latin typeface="Trebuchet MS"/>
                <a:cs typeface="Trebuchet MS"/>
              </a:rPr>
              <a:t>&lt;body&gt; </a:t>
            </a:r>
            <a:r>
              <a:rPr sz="2800" spc="-125" dirty="0">
                <a:latin typeface="Arial"/>
                <a:cs typeface="Arial"/>
              </a:rPr>
              <a:t>та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&lt;/body&gt;</a:t>
            </a:r>
            <a:r>
              <a:rPr sz="2800" spc="-114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1720" y="1950720"/>
            <a:ext cx="5459095" cy="4627245"/>
          </a:xfrm>
          <a:prstGeom prst="rect">
            <a:avLst/>
          </a:prstGeom>
          <a:solidFill>
            <a:srgbClr val="C1CDFF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solidFill>
                  <a:srgbClr val="0000FF"/>
                </a:solidFill>
                <a:latin typeface="Tahoma"/>
                <a:cs typeface="Tahoma"/>
              </a:rPr>
              <a:t>&lt;html&gt;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1552" y="2342388"/>
            <a:ext cx="5140960" cy="1457325"/>
          </a:xfrm>
          <a:prstGeom prst="rect">
            <a:avLst/>
          </a:prstGeom>
          <a:solidFill>
            <a:srgbClr val="CC99FF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6600FF"/>
                </a:solidFill>
                <a:latin typeface="Tahoma"/>
                <a:cs typeface="Tahoma"/>
              </a:rPr>
              <a:t>&lt;head&gt;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7752" y="2747772"/>
            <a:ext cx="4927600" cy="942340"/>
          </a:xfrm>
          <a:prstGeom prst="rect">
            <a:avLst/>
          </a:prstGeom>
          <a:solidFill>
            <a:srgbClr val="FFCCFF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solidFill>
                  <a:srgbClr val="9900FF"/>
                </a:solidFill>
                <a:latin typeface="Tahoma"/>
                <a:cs typeface="Tahoma"/>
              </a:rPr>
              <a:t>&lt;title&gt;</a:t>
            </a:r>
            <a:endParaRPr sz="14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845"/>
              </a:spcBef>
            </a:pPr>
            <a:r>
              <a:rPr sz="1400" b="1" dirty="0">
                <a:latin typeface="Tahoma"/>
                <a:cs typeface="Tahoma"/>
              </a:rPr>
              <a:t>Приклад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HTML-документу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1552" y="4015740"/>
            <a:ext cx="5140960" cy="2313940"/>
          </a:xfrm>
          <a:prstGeom prst="rect">
            <a:avLst/>
          </a:prstGeom>
          <a:solidFill>
            <a:srgbClr val="2FACEB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006600"/>
                </a:solidFill>
                <a:latin typeface="Tahoma"/>
                <a:cs typeface="Tahoma"/>
              </a:rPr>
              <a:t>&lt;body&gt;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7752" y="4489703"/>
            <a:ext cx="4927600" cy="771525"/>
          </a:xfrm>
          <a:prstGeom prst="rect">
            <a:avLst/>
          </a:prstGeom>
          <a:solidFill>
            <a:srgbClr val="99FFCC"/>
          </a:solidFill>
          <a:ln w="914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9"/>
              </a:spcBef>
            </a:pPr>
            <a:r>
              <a:rPr sz="1400" b="1" spc="-5" dirty="0">
                <a:solidFill>
                  <a:srgbClr val="006699"/>
                </a:solidFill>
                <a:latin typeface="Tahoma"/>
                <a:cs typeface="Tahoma"/>
              </a:rPr>
              <a:t>&lt;h1&gt;</a:t>
            </a:r>
            <a:endParaRPr sz="14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latin typeface="Tahoma"/>
                <a:cs typeface="Tahoma"/>
              </a:rPr>
              <a:t>Приклад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HTML-документу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7752" y="5343144"/>
            <a:ext cx="4927600" cy="856615"/>
          </a:xfrm>
          <a:prstGeom prst="rect">
            <a:avLst/>
          </a:prstGeom>
          <a:solidFill>
            <a:srgbClr val="FFCC99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660066"/>
                </a:solidFill>
                <a:latin typeface="Tahoma"/>
                <a:cs typeface="Tahoma"/>
              </a:rPr>
              <a:t>&lt;p&gt;</a:t>
            </a:r>
            <a:endParaRPr sz="14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845"/>
              </a:spcBef>
            </a:pPr>
            <a:r>
              <a:rPr sz="1400" b="1" spc="-5" dirty="0">
                <a:latin typeface="Tahoma"/>
                <a:cs typeface="Tahoma"/>
              </a:rPr>
              <a:t>Перша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web-сторінка!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5029200" y="752253"/>
            <a:ext cx="2292350" cy="360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5" dirty="0">
                <a:solidFill>
                  <a:srgbClr val="000000"/>
                </a:solidFill>
              </a:rPr>
              <a:t>Код</a:t>
            </a:r>
            <a:r>
              <a:rPr sz="2200" spc="-270" dirty="0">
                <a:solidFill>
                  <a:srgbClr val="000000"/>
                </a:solidFill>
              </a:rPr>
              <a:t> </a:t>
            </a:r>
            <a:r>
              <a:rPr sz="2200" spc="-90" dirty="0">
                <a:solidFill>
                  <a:srgbClr val="000000"/>
                </a:solidFill>
              </a:rPr>
              <a:t>html-сторінки</a:t>
            </a:r>
            <a:endParaRPr sz="2200" dirty="0"/>
          </a:p>
        </p:txBody>
      </p:sp>
      <p:sp>
        <p:nvSpPr>
          <p:cNvPr id="9" name="object 9"/>
          <p:cNvSpPr txBox="1"/>
          <p:nvPr/>
        </p:nvSpPr>
        <p:spPr>
          <a:xfrm>
            <a:off x="2011807" y="932434"/>
            <a:ext cx="3700145" cy="5299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spc="-70" dirty="0">
                <a:latin typeface="Trebuchet MS"/>
                <a:cs typeface="Trebuchet MS"/>
              </a:rPr>
              <a:t>&lt;html&gt;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80" dirty="0">
                <a:latin typeface="Trebuchet MS"/>
                <a:cs typeface="Trebuchet MS"/>
              </a:rPr>
              <a:t>&lt;head&gt;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85" dirty="0">
                <a:latin typeface="Trebuchet MS"/>
                <a:cs typeface="Trebuchet MS"/>
              </a:rPr>
              <a:t>&lt;title&gt;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70" dirty="0">
                <a:latin typeface="Trebuchet MS"/>
                <a:cs typeface="Trebuchet MS"/>
              </a:rPr>
              <a:t>Приклад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HTML-документу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100" dirty="0">
                <a:latin typeface="Trebuchet MS"/>
                <a:cs typeface="Trebuchet MS"/>
              </a:rPr>
              <a:t>&lt;/title&gt;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95" dirty="0">
                <a:latin typeface="Trebuchet MS"/>
                <a:cs typeface="Trebuchet MS"/>
              </a:rPr>
              <a:t>&lt;/head&gt;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65" dirty="0">
                <a:latin typeface="Trebuchet MS"/>
                <a:cs typeface="Trebuchet MS"/>
              </a:rPr>
              <a:t>&lt;body&gt;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114" dirty="0">
                <a:latin typeface="Trebuchet MS"/>
                <a:cs typeface="Trebuchet MS"/>
              </a:rPr>
              <a:t>&lt;h1&gt;</a:t>
            </a:r>
            <a:endParaRPr sz="1800">
              <a:latin typeface="Trebuchet MS"/>
              <a:cs typeface="Trebuchet MS"/>
            </a:endParaRPr>
          </a:p>
          <a:p>
            <a:pPr marL="974090">
              <a:lnSpc>
                <a:spcPct val="100000"/>
              </a:lnSpc>
              <a:spcBef>
                <a:spcPts val="605"/>
              </a:spcBef>
            </a:pPr>
            <a:r>
              <a:rPr sz="1800" b="1" spc="-70" dirty="0">
                <a:latin typeface="Trebuchet MS"/>
                <a:cs typeface="Trebuchet MS"/>
              </a:rPr>
              <a:t>Приклад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HTML-документу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130" dirty="0">
                <a:latin typeface="Trebuchet MS"/>
                <a:cs typeface="Trebuchet MS"/>
              </a:rPr>
              <a:t>&lt;/h1&gt;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95" dirty="0">
                <a:latin typeface="Trebuchet MS"/>
                <a:cs typeface="Trebuchet MS"/>
              </a:rPr>
              <a:t>&lt;p&gt;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595"/>
              </a:spcBef>
            </a:pPr>
            <a:r>
              <a:rPr sz="1900" b="1" spc="-70" dirty="0">
                <a:latin typeface="Trebuchet MS"/>
                <a:cs typeface="Trebuchet MS"/>
              </a:rPr>
              <a:t>Перша</a:t>
            </a:r>
            <a:r>
              <a:rPr sz="1900" b="1" spc="-175" dirty="0">
                <a:latin typeface="Trebuchet MS"/>
                <a:cs typeface="Trebuchet MS"/>
              </a:rPr>
              <a:t> </a:t>
            </a:r>
            <a:r>
              <a:rPr sz="1900" b="1" spc="-90" dirty="0">
                <a:latin typeface="Trebuchet MS"/>
                <a:cs typeface="Trebuchet MS"/>
              </a:rPr>
              <a:t>web-сторінка!</a:t>
            </a:r>
            <a:endParaRPr sz="19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5"/>
              </a:spcBef>
            </a:pPr>
            <a:r>
              <a:rPr sz="1800" b="1" spc="-120" dirty="0">
                <a:latin typeface="Trebuchet MS"/>
                <a:cs typeface="Trebuchet MS"/>
              </a:rPr>
              <a:t>&lt;/p&gt;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80" dirty="0">
                <a:latin typeface="Trebuchet MS"/>
                <a:cs typeface="Trebuchet MS"/>
              </a:rPr>
              <a:t>&lt;/body&gt;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80" dirty="0">
                <a:latin typeface="Trebuchet MS"/>
                <a:cs typeface="Trebuchet MS"/>
              </a:rPr>
              <a:t>&lt;/html</a:t>
            </a:r>
            <a:r>
              <a:rPr sz="1400" b="1" spc="-80" dirty="0">
                <a:latin typeface="Trebuchet MS"/>
                <a:cs typeface="Trebuchet MS"/>
              </a:rPr>
              <a:t>&gt;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778251" y="2662427"/>
            <a:ext cx="4674870" cy="1668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0903" y="2662427"/>
            <a:ext cx="2369057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7743" y="2662427"/>
            <a:ext cx="1235202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0728" y="2662427"/>
            <a:ext cx="3972305" cy="1668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3979" y="3576828"/>
            <a:ext cx="1864614" cy="1668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6376" y="3576828"/>
            <a:ext cx="2369057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43216" y="3576828"/>
            <a:ext cx="1235202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6200" y="3576828"/>
            <a:ext cx="4228338" cy="1668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35198" y="2841701"/>
            <a:ext cx="818895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8555" marR="5080" indent="-2396490">
              <a:lnSpc>
                <a:spcPct val="100000"/>
              </a:lnSpc>
              <a:spcBef>
                <a:spcPts val="100"/>
              </a:spcBef>
            </a:pPr>
            <a:r>
              <a:rPr sz="6000" b="1" spc="-500" dirty="0">
                <a:solidFill>
                  <a:srgbClr val="1286C3"/>
                </a:solidFill>
                <a:latin typeface="Trebuchet MS"/>
                <a:cs typeface="Trebuchet MS"/>
              </a:rPr>
              <a:t>1. </a:t>
            </a:r>
            <a:r>
              <a:rPr sz="6000" b="1" spc="-295" dirty="0">
                <a:solidFill>
                  <a:srgbClr val="1286C3"/>
                </a:solidFill>
                <a:latin typeface="Trebuchet MS"/>
                <a:cs typeface="Trebuchet MS"/>
              </a:rPr>
              <a:t>Сутність</a:t>
            </a:r>
            <a:r>
              <a:rPr sz="6000" b="1" spc="-97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6000" b="1" spc="-235" dirty="0">
                <a:solidFill>
                  <a:srgbClr val="0070C0"/>
                </a:solidFill>
                <a:latin typeface="Trebuchet MS"/>
                <a:cs typeface="Trebuchet MS"/>
              </a:rPr>
              <a:t>web-дизайну</a:t>
            </a:r>
            <a:r>
              <a:rPr sz="6000" b="1" spc="-235" dirty="0">
                <a:solidFill>
                  <a:srgbClr val="1286C3"/>
                </a:solidFill>
                <a:latin typeface="Trebuchet MS"/>
                <a:cs typeface="Trebuchet MS"/>
              </a:rPr>
              <a:t>  </a:t>
            </a:r>
            <a:r>
              <a:rPr sz="6000" b="1" spc="-215" dirty="0">
                <a:solidFill>
                  <a:srgbClr val="1286C3"/>
                </a:solidFill>
                <a:latin typeface="Trebuchet MS"/>
                <a:cs typeface="Trebuchet MS"/>
              </a:rPr>
              <a:t>та</a:t>
            </a:r>
            <a:r>
              <a:rPr sz="6000" b="1" spc="-640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6000" b="1" spc="-215" dirty="0">
                <a:solidFill>
                  <a:srgbClr val="1286C3"/>
                </a:solidFill>
                <a:latin typeface="Trebuchet MS"/>
                <a:cs typeface="Trebuchet MS"/>
              </a:rPr>
              <a:t>web-розробки</a:t>
            </a:r>
            <a:endParaRPr sz="6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953000" y="1066800"/>
            <a:ext cx="3762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Тег</a:t>
            </a:r>
            <a:r>
              <a:rPr spc="-420" dirty="0"/>
              <a:t> </a:t>
            </a:r>
            <a:r>
              <a:rPr spc="-70" dirty="0"/>
              <a:t>&lt;!DOCTYPE&gt;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6462" y="2169363"/>
            <a:ext cx="9351137" cy="317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8003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55" dirty="0">
                <a:latin typeface="Trebuchet MS"/>
                <a:cs typeface="Trebuchet MS"/>
              </a:rPr>
              <a:t>&lt;!DOCTYPE</a:t>
            </a:r>
            <a:r>
              <a:rPr sz="2800" spc="-55" dirty="0">
                <a:latin typeface="Arial"/>
                <a:cs typeface="Arial"/>
              </a:rPr>
              <a:t>&gt; </a:t>
            </a:r>
            <a:r>
              <a:rPr sz="2800" spc="-85" dirty="0">
                <a:latin typeface="Arial"/>
                <a:cs typeface="Arial"/>
              </a:rPr>
              <a:t>призначений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14" dirty="0">
                <a:latin typeface="Arial"/>
                <a:cs typeface="Arial"/>
              </a:rPr>
              <a:t>зазначення  </a:t>
            </a:r>
            <a:r>
              <a:rPr sz="2800" spc="-50" dirty="0">
                <a:latin typeface="Arial"/>
                <a:cs typeface="Arial"/>
              </a:rPr>
              <a:t>типу </a:t>
            </a:r>
            <a:r>
              <a:rPr sz="2800" spc="-45" dirty="0">
                <a:latin typeface="Arial"/>
                <a:cs typeface="Arial"/>
              </a:rPr>
              <a:t>поточного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5" dirty="0">
                <a:latin typeface="Arial"/>
                <a:cs typeface="Arial"/>
              </a:rPr>
              <a:t>- </a:t>
            </a:r>
            <a:r>
              <a:rPr sz="2800" spc="-180" dirty="0">
                <a:latin typeface="Arial"/>
                <a:cs typeface="Arial"/>
              </a:rPr>
              <a:t>DTD </a:t>
            </a:r>
            <a:r>
              <a:rPr sz="2800" spc="-75" dirty="0">
                <a:latin typeface="Arial"/>
                <a:cs typeface="Arial"/>
              </a:rPr>
              <a:t>(Document </a:t>
            </a:r>
            <a:r>
              <a:rPr sz="2800" spc="-165" dirty="0">
                <a:latin typeface="Arial"/>
                <a:cs typeface="Arial"/>
              </a:rPr>
              <a:t>Type  </a:t>
            </a:r>
            <a:r>
              <a:rPr sz="2800" spc="-20" dirty="0">
                <a:latin typeface="Arial"/>
                <a:cs typeface="Arial"/>
              </a:rPr>
              <a:t>Definition,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опис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типу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документа).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необхідно,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щоб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2800" spc="-120" dirty="0">
                <a:latin typeface="Arial"/>
                <a:cs typeface="Arial"/>
              </a:rPr>
              <a:t>браузер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розумів,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інтерпретувати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поточну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60" dirty="0">
                <a:latin typeface="Arial"/>
                <a:cs typeface="Arial"/>
              </a:rPr>
              <a:t>сторінку,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оскільки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існує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декількох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версіях.</a:t>
            </a:r>
            <a:endParaRPr sz="2800" dirty="0">
              <a:latin typeface="Arial"/>
              <a:cs typeface="Arial"/>
            </a:endParaRPr>
          </a:p>
          <a:p>
            <a:pPr marL="299085" marR="7867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Існує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кілька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видів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&lt;!DOCTYPE&gt;</a:t>
            </a:r>
            <a:r>
              <a:rPr sz="2800" spc="-45" dirty="0">
                <a:latin typeface="Arial"/>
                <a:cs typeface="Arial"/>
              </a:rPr>
              <a:t>,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вони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різняться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  </a:t>
            </a:r>
            <a:r>
              <a:rPr sz="2800" spc="-100" dirty="0">
                <a:latin typeface="Arial"/>
                <a:cs typeface="Arial"/>
              </a:rPr>
              <a:t>залежності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версії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мови,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орієнтовані.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168869"/>
            <a:ext cx="6123305" cy="574675"/>
          </a:xfrm>
          <a:custGeom>
            <a:avLst/>
            <a:gdLst/>
            <a:ahLst/>
            <a:cxnLst/>
            <a:rect l="l" t="t" r="r" b="b"/>
            <a:pathLst>
              <a:path w="6123305" h="574675">
                <a:moveTo>
                  <a:pt x="0" y="574586"/>
                </a:moveTo>
                <a:lnTo>
                  <a:pt x="6123051" y="574586"/>
                </a:lnTo>
                <a:lnTo>
                  <a:pt x="6123051" y="0"/>
                </a:lnTo>
                <a:lnTo>
                  <a:pt x="0" y="0"/>
                </a:lnTo>
                <a:lnTo>
                  <a:pt x="0" y="574586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6979" y="1162519"/>
          <a:ext cx="11209655" cy="540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2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4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DOCTYPE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4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85090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20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20" dirty="0">
                          <a:latin typeface="Trebuchet MS"/>
                          <a:cs typeface="Trebuchet MS"/>
                        </a:rPr>
                        <a:t>HTML</a:t>
                      </a:r>
                      <a:r>
                        <a:rPr sz="24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80" dirty="0">
                          <a:latin typeface="Trebuchet MS"/>
                          <a:cs typeface="Trebuchet MS"/>
                        </a:rPr>
                        <a:t>4.1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2FACEB"/>
                      </a:solidFill>
                      <a:prstDash val="solid"/>
                    </a:lnL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0940">
                <a:tc>
                  <a:txBody>
                    <a:bodyPr/>
                    <a:lstStyle/>
                    <a:p>
                      <a:pPr marL="80010" marR="7366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&lt;!DOCTYPE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24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"-//W3C//DTD  HTML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4.01//EN"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30" dirty="0">
                          <a:latin typeface="Arial"/>
                          <a:cs typeface="Arial"/>
                          <a:hlinkClick r:id="rId2"/>
                        </a:rPr>
                        <a:t>"http://www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30" dirty="0">
                          <a:latin typeface="Arial"/>
                          <a:cs typeface="Arial"/>
                          <a:hlinkClick r:id="rId2"/>
                        </a:rPr>
                        <a:t>w3.org/TR/html4/strict.dtd"&gt;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80" dirty="0">
                          <a:latin typeface="Arial"/>
                          <a:cs typeface="Arial"/>
                        </a:rPr>
                        <a:t>Строгий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синтаксис</a:t>
                      </a:r>
                      <a:r>
                        <a:rPr sz="2400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094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&lt;!DOCTYPE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24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"-//W3C//DTD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0010" marR="643255">
                        <a:lnSpc>
                          <a:spcPct val="100000"/>
                        </a:lnSpc>
                      </a:pP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4.01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Transitional//EN"  </a:t>
                      </a:r>
                      <a:r>
                        <a:rPr sz="2400" spc="-45" dirty="0">
                          <a:latin typeface="Arial"/>
                          <a:cs typeface="Arial"/>
                          <a:hlinkClick r:id="rId3"/>
                        </a:rPr>
                        <a:t>"http://www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45" dirty="0">
                          <a:latin typeface="Arial"/>
                          <a:cs typeface="Arial"/>
                          <a:hlinkClick r:id="rId3"/>
                        </a:rPr>
                        <a:t>w3.org/TR/html4/loose.dtd"&gt;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70" dirty="0">
                          <a:latin typeface="Arial"/>
                          <a:cs typeface="Arial"/>
                        </a:rPr>
                        <a:t>Перехідний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синтаксис</a:t>
                      </a:r>
                      <a:r>
                        <a:rPr sz="24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094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75" dirty="0">
                          <a:latin typeface="Arial"/>
                          <a:cs typeface="Arial"/>
                        </a:rPr>
                        <a:t>&lt;!DOCTYPE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24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"-//W3C//DTD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0010" marR="180340">
                        <a:lnSpc>
                          <a:spcPct val="100000"/>
                        </a:lnSpc>
                      </a:pP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4.01 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Frameset//EN"  </a:t>
                      </a:r>
                      <a:r>
                        <a:rPr sz="2400" spc="-40" dirty="0">
                          <a:latin typeface="Arial"/>
                          <a:cs typeface="Arial"/>
                          <a:hlinkClick r:id="rId4"/>
                        </a:rPr>
                        <a:t>"http://www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40" dirty="0">
                          <a:latin typeface="Arial"/>
                          <a:cs typeface="Arial"/>
                          <a:hlinkClick r:id="rId4"/>
                        </a:rPr>
                        <a:t>w3.org/TR/html4/frameset.dtd"&gt;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HTML-документі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400" spc="-70" dirty="0">
                          <a:latin typeface="Arial"/>
                          <a:cs typeface="Arial"/>
                        </a:rPr>
                        <a:t>використовуються</a:t>
                      </a:r>
                      <a:r>
                        <a:rPr sz="24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фрейми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420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15" dirty="0">
                          <a:latin typeface="Trebuchet MS"/>
                          <a:cs typeface="Trebuchet MS"/>
                        </a:rPr>
                        <a:t>HTML</a:t>
                      </a:r>
                      <a:r>
                        <a:rPr sz="24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35" dirty="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FACEB"/>
                      </a:solidFill>
                      <a:prstDash val="solid"/>
                    </a:lnL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&lt;!DOCTYPE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html&gt;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spc="-3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всіх</a:t>
                      </a:r>
                      <a:r>
                        <a:rPr sz="2400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документів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365759"/>
            <a:ext cx="12192000" cy="548640"/>
          </a:xfrm>
          <a:custGeom>
            <a:avLst/>
            <a:gdLst/>
            <a:ahLst/>
            <a:cxnLst/>
            <a:rect l="l" t="t" r="r" b="b"/>
            <a:pathLst>
              <a:path w="12192000" h="548640">
                <a:moveTo>
                  <a:pt x="0" y="548639"/>
                </a:moveTo>
                <a:lnTo>
                  <a:pt x="12192000" y="548639"/>
                </a:lnTo>
                <a:lnTo>
                  <a:pt x="1219200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83C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4495800" y="322579"/>
            <a:ext cx="3762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>
                <a:solidFill>
                  <a:srgbClr val="000000"/>
                </a:solidFill>
              </a:rPr>
              <a:t>Тег</a:t>
            </a:r>
            <a:r>
              <a:rPr spc="-420" dirty="0">
                <a:solidFill>
                  <a:srgbClr val="000000"/>
                </a:solidFill>
              </a:rPr>
              <a:t> </a:t>
            </a:r>
            <a:r>
              <a:rPr spc="-70" dirty="0">
                <a:solidFill>
                  <a:srgbClr val="000000"/>
                </a:solidFill>
              </a:rPr>
              <a:t>&lt;!DOCTYPE&gt;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25524" y="635508"/>
            <a:ext cx="10009632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429000" y="990600"/>
            <a:ext cx="3616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20" dirty="0"/>
              <a:t> </a:t>
            </a:r>
            <a:r>
              <a:rPr spc="-150" dirty="0"/>
              <a:t>&lt;html&gt;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2108707"/>
            <a:ext cx="9802495" cy="2055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05" dirty="0">
                <a:latin typeface="Arial"/>
                <a:cs typeface="Arial"/>
              </a:rPr>
              <a:t>Є </a:t>
            </a:r>
            <a:r>
              <a:rPr lang="en-US" sz="2800" spc="-405" dirty="0" smtClean="0">
                <a:latin typeface="Arial"/>
                <a:cs typeface="Arial"/>
              </a:rPr>
              <a:t>   </a:t>
            </a:r>
            <a:r>
              <a:rPr sz="2800" spc="-95" dirty="0" err="1" smtClean="0">
                <a:latin typeface="Arial"/>
                <a:cs typeface="Arial"/>
              </a:rPr>
              <a:t>кореневим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елементом</a:t>
            </a:r>
            <a:r>
              <a:rPr sz="2800" spc="-54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документа.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Всі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елементи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містяться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всередині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&lt;html&gt;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...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&lt;/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html&gt;.</a:t>
            </a:r>
            <a:endParaRPr sz="2800" dirty="0">
              <a:latin typeface="Arial"/>
              <a:cs typeface="Arial"/>
            </a:endParaRPr>
          </a:p>
          <a:p>
            <a:pPr marL="299085" marR="108966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55" dirty="0">
                <a:latin typeface="Arial"/>
                <a:cs typeface="Arial"/>
              </a:rPr>
              <a:t>Все,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знаходиться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межами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тегів,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сприймається  </a:t>
            </a:r>
            <a:r>
              <a:rPr sz="2800" spc="-120" dirty="0">
                <a:latin typeface="Arial"/>
                <a:cs typeface="Arial"/>
              </a:rPr>
              <a:t>браузером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як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код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html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ніяк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їм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обробляється.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91996" y="685800"/>
            <a:ext cx="10011156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3276600" y="685800"/>
            <a:ext cx="36687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09" dirty="0"/>
              <a:t> </a:t>
            </a:r>
            <a:r>
              <a:rPr spc="-175" dirty="0"/>
              <a:t>&lt;head&gt;</a:t>
            </a:r>
          </a:p>
        </p:txBody>
      </p:sp>
      <p:sp>
        <p:nvSpPr>
          <p:cNvPr id="7" name="object 7"/>
          <p:cNvSpPr/>
          <p:nvPr/>
        </p:nvSpPr>
        <p:spPr>
          <a:xfrm>
            <a:off x="1673351" y="3994403"/>
            <a:ext cx="927353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1576" y="3994403"/>
            <a:ext cx="1457705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0151" y="3994403"/>
            <a:ext cx="1462277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3300" y="3994403"/>
            <a:ext cx="1805177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9347" y="3994403"/>
            <a:ext cx="1462277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2496" y="3994403"/>
            <a:ext cx="1872233" cy="1116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3994403"/>
            <a:ext cx="1463802" cy="1116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0271" y="3994403"/>
            <a:ext cx="1715262" cy="1116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6404" y="3994403"/>
            <a:ext cx="1462277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69552" y="3994403"/>
            <a:ext cx="1558290" cy="1116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8711" y="3994403"/>
            <a:ext cx="1075181" cy="11163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63116" y="1627377"/>
            <a:ext cx="9828530" cy="457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2827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Контейнер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&lt;head&gt;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225" dirty="0">
                <a:latin typeface="Trebuchet MS"/>
                <a:cs typeface="Trebuchet MS"/>
              </a:rPr>
              <a:t>&lt;/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head&gt;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Arial"/>
                <a:cs typeface="Arial"/>
              </a:rPr>
              <a:t>містить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технічну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інформацію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про  </a:t>
            </a:r>
            <a:r>
              <a:rPr sz="2800" spc="-50" dirty="0">
                <a:latin typeface="Arial"/>
                <a:cs typeface="Arial"/>
              </a:rPr>
              <a:t>сторінку: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заголовок,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опис,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ключові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слова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пошукових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роботів, </a:t>
            </a:r>
            <a:r>
              <a:rPr sz="2800" spc="-85" dirty="0">
                <a:latin typeface="Arial"/>
                <a:cs typeface="Arial"/>
              </a:rPr>
              <a:t>кодування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тощо.</a:t>
            </a:r>
            <a:endParaRPr sz="2800" dirty="0">
              <a:latin typeface="Arial"/>
              <a:cs typeface="Arial"/>
            </a:endParaRPr>
          </a:p>
          <a:p>
            <a:pPr marL="299085" marR="3365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361950" algn="l"/>
              </a:tabLst>
            </a:pPr>
            <a:r>
              <a:rPr sz="2800" spc="-114" dirty="0">
                <a:latin typeface="Arial"/>
                <a:cs typeface="Arial"/>
              </a:rPr>
              <a:t>Усередині </a:t>
            </a:r>
            <a:r>
              <a:rPr sz="2800" spc="-85" dirty="0">
                <a:latin typeface="Arial"/>
                <a:cs typeface="Arial"/>
              </a:rPr>
              <a:t>контейнера </a:t>
            </a:r>
            <a:r>
              <a:rPr sz="2800" spc="-150" dirty="0">
                <a:latin typeface="Arial"/>
                <a:cs typeface="Arial"/>
              </a:rPr>
              <a:t>&lt;head&gt; </a:t>
            </a:r>
            <a:r>
              <a:rPr sz="2800" spc="-100" dirty="0">
                <a:latin typeface="Arial"/>
                <a:cs typeface="Arial"/>
              </a:rPr>
              <a:t>допускається розміщувати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такі  </a:t>
            </a:r>
            <a:r>
              <a:rPr sz="2800" spc="-125" dirty="0">
                <a:latin typeface="Arial"/>
                <a:cs typeface="Arial"/>
              </a:rPr>
              <a:t>елементи:</a:t>
            </a:r>
            <a:endParaRPr sz="2800" dirty="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1490"/>
              </a:spcBef>
            </a:pPr>
            <a:r>
              <a:rPr sz="4000" b="1" spc="-190" dirty="0">
                <a:solidFill>
                  <a:srgbClr val="0C5A82"/>
                </a:solidFill>
                <a:latin typeface="Trebuchet MS"/>
                <a:cs typeface="Trebuchet MS"/>
              </a:rPr>
              <a:t>&lt;link&gt;,</a:t>
            </a:r>
            <a:r>
              <a:rPr sz="4000" b="1" spc="-38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60" dirty="0">
                <a:solidFill>
                  <a:srgbClr val="0C5A82"/>
                </a:solidFill>
                <a:latin typeface="Trebuchet MS"/>
                <a:cs typeface="Trebuchet MS"/>
              </a:rPr>
              <a:t>&lt;meta&gt;,</a:t>
            </a:r>
            <a:r>
              <a:rPr sz="4000" b="1" spc="-38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90" dirty="0">
                <a:solidFill>
                  <a:srgbClr val="0C5A82"/>
                </a:solidFill>
                <a:latin typeface="Trebuchet MS"/>
                <a:cs typeface="Trebuchet MS"/>
              </a:rPr>
              <a:t>&lt;script&gt;,</a:t>
            </a:r>
            <a:r>
              <a:rPr sz="4000" b="1" spc="-37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60" dirty="0">
                <a:solidFill>
                  <a:srgbClr val="0C5A82"/>
                </a:solidFill>
                <a:latin typeface="Trebuchet MS"/>
                <a:cs typeface="Trebuchet MS"/>
              </a:rPr>
              <a:t>&lt;style&gt;,</a:t>
            </a:r>
            <a:r>
              <a:rPr sz="4000" b="1" spc="-38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95" dirty="0">
                <a:solidFill>
                  <a:srgbClr val="0C5A82"/>
                </a:solidFill>
                <a:latin typeface="Trebuchet MS"/>
                <a:cs typeface="Trebuchet MS"/>
              </a:rPr>
              <a:t>&lt;title&gt;.</a:t>
            </a:r>
            <a:endParaRPr sz="4000" dirty="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34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4" dirty="0">
                <a:latin typeface="Arial"/>
                <a:cs typeface="Arial"/>
              </a:rPr>
              <a:t>Вміст </a:t>
            </a:r>
            <a:r>
              <a:rPr sz="2800" spc="-70" dirty="0">
                <a:latin typeface="Arial"/>
                <a:cs typeface="Arial"/>
              </a:rPr>
              <a:t>тега </a:t>
            </a:r>
            <a:r>
              <a:rPr sz="2800" b="1" spc="-125" dirty="0">
                <a:latin typeface="Trebuchet MS"/>
                <a:cs typeface="Trebuchet MS"/>
              </a:rPr>
              <a:t>&lt;head&gt; </a:t>
            </a:r>
            <a:r>
              <a:rPr sz="2800" spc="-114" dirty="0">
                <a:latin typeface="Arial"/>
                <a:cs typeface="Arial"/>
              </a:rPr>
              <a:t>не </a:t>
            </a:r>
            <a:r>
              <a:rPr sz="2800" spc="-105" dirty="0">
                <a:latin typeface="Arial"/>
                <a:cs typeface="Arial"/>
              </a:rPr>
              <a:t>відображається </a:t>
            </a:r>
            <a:r>
              <a:rPr sz="2800" spc="-110" dirty="0">
                <a:latin typeface="Arial"/>
                <a:cs typeface="Arial"/>
              </a:rPr>
              <a:t>безпосередньо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винятком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&lt;title&gt;</a:t>
            </a:r>
            <a:r>
              <a:rPr sz="2800" spc="-120" dirty="0">
                <a:latin typeface="Arial"/>
                <a:cs typeface="Arial"/>
              </a:rPr>
              <a:t>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встановлює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заголовок  </a:t>
            </a:r>
            <a:r>
              <a:rPr sz="2800" spc="-50" dirty="0">
                <a:latin typeface="Arial"/>
                <a:cs typeface="Arial"/>
              </a:rPr>
              <a:t>вікна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web-сторінки.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590800" y="1219200"/>
            <a:ext cx="347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20" dirty="0"/>
              <a:t> </a:t>
            </a:r>
            <a:r>
              <a:rPr spc="-180" dirty="0"/>
              <a:t>&lt;title&gt;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2231262"/>
            <a:ext cx="9484995" cy="307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Обов'язковою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тегом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розділу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&lt;head&gt;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&lt;title&gt;</a:t>
            </a:r>
            <a:r>
              <a:rPr sz="2800" spc="-12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2025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5" dirty="0">
                <a:latin typeface="Arial"/>
                <a:cs typeface="Arial"/>
              </a:rPr>
              <a:t>Текст,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розміщений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всередині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цього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тега,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відображається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  </a:t>
            </a:r>
            <a:r>
              <a:rPr sz="2800" spc="-50" dirty="0">
                <a:latin typeface="Arial"/>
                <a:cs typeface="Arial"/>
              </a:rPr>
              <a:t>рядку </a:t>
            </a:r>
            <a:r>
              <a:rPr sz="2800" spc="-85" dirty="0">
                <a:latin typeface="Arial"/>
                <a:cs typeface="Arial"/>
              </a:rPr>
              <a:t>заголовка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web-браузера.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Довжина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заголовка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повинна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більше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60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символів.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заголовка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повинен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містити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максимально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повний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опис  </a:t>
            </a:r>
            <a:r>
              <a:rPr sz="2800" spc="-90" dirty="0">
                <a:latin typeface="Arial"/>
                <a:cs typeface="Arial"/>
              </a:rPr>
              <a:t>вмісту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веб-сторінки.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590800" y="1066800"/>
            <a:ext cx="3727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15" dirty="0"/>
              <a:t> </a:t>
            </a:r>
            <a:r>
              <a:rPr spc="-155" dirty="0"/>
              <a:t>&lt;meta&gt;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4483" y="1928622"/>
            <a:ext cx="9671050" cy="461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4036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&lt;meta&gt;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Arial"/>
                <a:cs typeface="Arial"/>
              </a:rPr>
              <a:t>визначає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метатеги,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використовуються 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зберігання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інформації,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призначеної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браузерів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пошукових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систем.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Наприклад,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механізми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пошукових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систем  </a:t>
            </a:r>
            <a:r>
              <a:rPr sz="2800" spc="-114" dirty="0">
                <a:latin typeface="Arial"/>
                <a:cs typeface="Arial"/>
              </a:rPr>
              <a:t>звертаються </a:t>
            </a:r>
            <a:r>
              <a:rPr sz="2800" spc="-65" dirty="0">
                <a:latin typeface="Arial"/>
                <a:cs typeface="Arial"/>
              </a:rPr>
              <a:t>до </a:t>
            </a:r>
            <a:r>
              <a:rPr sz="2800" spc="-100" dirty="0">
                <a:latin typeface="Arial"/>
                <a:cs typeface="Arial"/>
              </a:rPr>
              <a:t>метатегів для </a:t>
            </a:r>
            <a:r>
              <a:rPr sz="2800" spc="-90" dirty="0">
                <a:latin typeface="Arial"/>
                <a:cs typeface="Arial"/>
              </a:rPr>
              <a:t>отримання </a:t>
            </a:r>
            <a:r>
              <a:rPr sz="2800" spc="-80" dirty="0">
                <a:latin typeface="Arial"/>
                <a:cs typeface="Arial"/>
              </a:rPr>
              <a:t>опису </a:t>
            </a:r>
            <a:r>
              <a:rPr sz="2800" spc="-110" dirty="0">
                <a:latin typeface="Arial"/>
                <a:cs typeface="Arial"/>
              </a:rPr>
              <a:t>сайту,  </a:t>
            </a:r>
            <a:r>
              <a:rPr sz="2800" spc="-75" dirty="0">
                <a:latin typeface="Arial"/>
                <a:cs typeface="Arial"/>
              </a:rPr>
              <a:t>ключових </a:t>
            </a:r>
            <a:r>
              <a:rPr sz="2800" spc="-114" dirty="0">
                <a:latin typeface="Arial"/>
                <a:cs typeface="Arial"/>
              </a:rPr>
              <a:t>слів </a:t>
            </a:r>
            <a:r>
              <a:rPr sz="2800" spc="-125" dirty="0">
                <a:latin typeface="Arial"/>
                <a:cs typeface="Arial"/>
              </a:rPr>
              <a:t>та </a:t>
            </a:r>
            <a:r>
              <a:rPr sz="2800" spc="-85" dirty="0">
                <a:latin typeface="Arial"/>
                <a:cs typeface="Arial"/>
              </a:rPr>
              <a:t>інших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даних.</a:t>
            </a:r>
            <a:endParaRPr sz="2800">
              <a:latin typeface="Arial"/>
              <a:cs typeface="Arial"/>
            </a:endParaRPr>
          </a:p>
          <a:p>
            <a:pPr marL="299085" marR="20320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Дозволяється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використовувати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більш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ніж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один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тег,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всі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вони  </a:t>
            </a:r>
            <a:r>
              <a:rPr sz="2800" spc="-100" dirty="0">
                <a:latin typeface="Arial"/>
                <a:cs typeface="Arial"/>
              </a:rPr>
              <a:t>розміщуються </a:t>
            </a:r>
            <a:r>
              <a:rPr sz="2800" spc="-114" dirty="0">
                <a:latin typeface="Arial"/>
                <a:cs typeface="Arial"/>
              </a:rPr>
              <a:t>в </a:t>
            </a:r>
            <a:r>
              <a:rPr sz="2800" spc="-65" dirty="0">
                <a:latin typeface="Arial"/>
                <a:cs typeface="Arial"/>
              </a:rPr>
              <a:t>контейнері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&lt;head&gt;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Як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правило,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атрибути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будь-якого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метатега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зводяться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пар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145" dirty="0">
                <a:latin typeface="Trebuchet MS"/>
                <a:cs typeface="Trebuchet MS"/>
              </a:rPr>
              <a:t>«ім'я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=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значення»</a:t>
            </a:r>
            <a:r>
              <a:rPr sz="2800" spc="-130" dirty="0">
                <a:latin typeface="Arial"/>
                <a:cs typeface="Arial"/>
              </a:rPr>
              <a:t>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визначаються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ключовими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словами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100" dirty="0">
                <a:latin typeface="Trebuchet MS"/>
                <a:cs typeface="Trebuchet MS"/>
              </a:rPr>
              <a:t>content</a:t>
            </a:r>
            <a:r>
              <a:rPr sz="2800" spc="-100" dirty="0">
                <a:latin typeface="Arial"/>
                <a:cs typeface="Arial"/>
              </a:rPr>
              <a:t>, </a:t>
            </a:r>
            <a:r>
              <a:rPr sz="2800" b="1" spc="-90" dirty="0">
                <a:latin typeface="Trebuchet MS"/>
                <a:cs typeface="Trebuchet MS"/>
              </a:rPr>
              <a:t>name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http-equiv</a:t>
            </a:r>
            <a:r>
              <a:rPr sz="2800" spc="-10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6243" y="460248"/>
            <a:ext cx="4512945" cy="1292860"/>
          </a:xfrm>
          <a:prstGeom prst="rect">
            <a:avLst/>
          </a:prstGeom>
          <a:solidFill>
            <a:srgbClr val="F8F7F7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329"/>
              </a:lnSpc>
            </a:pPr>
            <a:r>
              <a:rPr sz="2800" dirty="0">
                <a:solidFill>
                  <a:srgbClr val="3082BC"/>
                </a:solidFill>
                <a:latin typeface="Arial"/>
                <a:cs typeface="Arial"/>
              </a:rPr>
              <a:t>&lt;head&gt;</a:t>
            </a:r>
            <a:endParaRPr sz="2800">
              <a:latin typeface="Arial"/>
              <a:cs typeface="Arial"/>
            </a:endParaRPr>
          </a:p>
          <a:p>
            <a:pPr marL="915669">
              <a:lnSpc>
                <a:spcPts val="3320"/>
              </a:lnSpc>
            </a:pPr>
            <a:r>
              <a:rPr sz="2800" spc="-5" dirty="0">
                <a:solidFill>
                  <a:srgbClr val="3082BC"/>
                </a:solidFill>
                <a:latin typeface="Arial"/>
                <a:cs typeface="Arial"/>
              </a:rPr>
              <a:t>&lt;meta</a:t>
            </a:r>
            <a:r>
              <a:rPr sz="2800" dirty="0">
                <a:solidFill>
                  <a:srgbClr val="3082B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E6540D"/>
                </a:solidFill>
                <a:latin typeface="Arial"/>
                <a:cs typeface="Arial"/>
              </a:rPr>
              <a:t>content</a:t>
            </a:r>
            <a:r>
              <a:rPr sz="2800" dirty="0">
                <a:solidFill>
                  <a:srgbClr val="756BB0"/>
                </a:solidFill>
                <a:latin typeface="Arial"/>
                <a:cs typeface="Arial"/>
              </a:rPr>
              <a:t>=</a:t>
            </a:r>
            <a:r>
              <a:rPr sz="2800" dirty="0">
                <a:solidFill>
                  <a:srgbClr val="30A253"/>
                </a:solidFill>
                <a:latin typeface="Arial"/>
                <a:cs typeface="Arial"/>
              </a:rPr>
              <a:t>"..."</a:t>
            </a:r>
            <a:r>
              <a:rPr sz="2800" dirty="0">
                <a:solidFill>
                  <a:srgbClr val="3082BC"/>
                </a:solidFill>
                <a:latin typeface="Arial"/>
                <a:cs typeface="Arial"/>
              </a:rPr>
              <a:t>&gt;</a:t>
            </a:r>
            <a:endParaRPr sz="2800">
              <a:latin typeface="Arial"/>
              <a:cs typeface="Arial"/>
            </a:endParaRPr>
          </a:p>
          <a:p>
            <a:pPr marL="1270">
              <a:lnSpc>
                <a:spcPts val="3320"/>
              </a:lnSpc>
            </a:pPr>
            <a:r>
              <a:rPr sz="2800" spc="-5" dirty="0">
                <a:solidFill>
                  <a:srgbClr val="3082BC"/>
                </a:solidFill>
                <a:latin typeface="Arial"/>
                <a:cs typeface="Arial"/>
              </a:rPr>
              <a:t>&lt;/head&gt;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8200" y="533400"/>
            <a:ext cx="62055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Атрибути </a:t>
            </a:r>
            <a:r>
              <a:rPr spc="-240" dirty="0"/>
              <a:t>елементу</a:t>
            </a:r>
            <a:r>
              <a:rPr spc="-620" dirty="0"/>
              <a:t> </a:t>
            </a:r>
            <a:r>
              <a:rPr spc="-155" dirty="0"/>
              <a:t>&lt;meta&gt;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7258" y="1944751"/>
          <a:ext cx="11408410" cy="365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8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pPr marL="1134110">
                        <a:lnSpc>
                          <a:spcPts val="3265"/>
                        </a:lnSpc>
                      </a:pP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Атрибут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3505200" algn="r">
                        <a:lnSpc>
                          <a:spcPts val="3265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</a:pPr>
                      <a:r>
                        <a:rPr sz="28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charset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3453129" algn="r">
                        <a:lnSpc>
                          <a:spcPts val="3265"/>
                        </a:lnSpc>
                      </a:pPr>
                      <a:r>
                        <a:rPr sz="2800" spc="-155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кодування</a:t>
                      </a:r>
                      <a:r>
                        <a:rPr sz="28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документа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</a:pP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content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  <a:tabLst>
                          <a:tab pos="2686050" algn="l"/>
                          <a:tab pos="4404995" algn="l"/>
                          <a:tab pos="6194425" algn="l"/>
                          <a:tab pos="7910830" algn="l"/>
                        </a:tabLst>
                      </a:pPr>
                      <a:r>
                        <a:rPr sz="2800" spc="-125" dirty="0">
                          <a:latin typeface="Arial"/>
                          <a:cs typeface="Arial"/>
                        </a:rPr>
                        <a:t>Встановлює	</a:t>
                      </a:r>
                      <a:r>
                        <a:rPr sz="2800" spc="-110" dirty="0">
                          <a:latin typeface="Arial"/>
                          <a:cs typeface="Arial"/>
                        </a:rPr>
                        <a:t>значення	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атрибута,	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заданого	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за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800" spc="-55" dirty="0">
                          <a:latin typeface="Arial"/>
                          <a:cs typeface="Arial"/>
                        </a:rPr>
                        <a:t>допомогою </a:t>
                      </a:r>
                      <a:r>
                        <a:rPr sz="2800" spc="-12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або</a:t>
                      </a:r>
                      <a:r>
                        <a:rPr sz="2800" spc="-4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http-equiv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</a:pPr>
                      <a:r>
                        <a:rPr sz="2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http-equiv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  <a:tabLst>
                          <a:tab pos="3027045" algn="l"/>
                          <a:tab pos="4036060" algn="l"/>
                          <a:tab pos="6249035" algn="l"/>
                          <a:tab pos="8063230" algn="l"/>
                        </a:tabLst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Призначений	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для	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конвертації	</a:t>
                      </a:r>
                      <a:r>
                        <a:rPr sz="2800" spc="-120" dirty="0">
                          <a:latin typeface="Arial"/>
                          <a:cs typeface="Arial"/>
                        </a:rPr>
                        <a:t>метатега	в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spc="-70" dirty="0">
                          <a:latin typeface="Arial"/>
                          <a:cs typeface="Arial"/>
                        </a:rPr>
                        <a:t>заголовок</a:t>
                      </a:r>
                      <a:r>
                        <a:rPr sz="2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29" dirty="0">
                          <a:latin typeface="Arial"/>
                          <a:cs typeface="Arial"/>
                        </a:rPr>
                        <a:t>HTTP.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524510">
                        <a:lnSpc>
                          <a:spcPts val="3270"/>
                        </a:lnSpc>
                      </a:pP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ts val="3270"/>
                        </a:lnSpc>
                        <a:tabLst>
                          <a:tab pos="1289685" algn="l"/>
                          <a:tab pos="2961640" algn="l"/>
                          <a:tab pos="4084954" algn="l"/>
                          <a:tab pos="5483860" algn="l"/>
                          <a:tab pos="7514590" algn="l"/>
                        </a:tabLst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Ім'я	</a:t>
                      </a:r>
                      <a:r>
                        <a:rPr sz="2800" spc="-110" dirty="0">
                          <a:latin typeface="Arial"/>
                          <a:cs typeface="Arial"/>
                        </a:rPr>
                        <a:t>метатега,	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також	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побічно	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встановлює	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його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призначення.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91996" y="685800"/>
            <a:ext cx="10011156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363538"/>
            <a:ext cx="6731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Web-дизайн </a:t>
            </a:r>
            <a:r>
              <a:rPr spc="-140" dirty="0"/>
              <a:t>та</a:t>
            </a:r>
            <a:r>
              <a:rPr spc="-580" dirty="0"/>
              <a:t> </a:t>
            </a:r>
            <a:r>
              <a:rPr spc="-145" dirty="0"/>
              <a:t>web-розробка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4404" y="3529584"/>
            <a:ext cx="6574790" cy="3120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3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90"/>
              </a:spcBef>
            </a:pPr>
            <a:r>
              <a:rPr sz="2400" b="1" spc="-85" dirty="0" err="1">
                <a:solidFill>
                  <a:srgbClr val="1286C3"/>
                </a:solidFill>
                <a:latin typeface="Trebuchet MS"/>
                <a:cs typeface="Trebuchet MS"/>
              </a:rPr>
              <a:t>Веб-дизайн</a:t>
            </a:r>
            <a:r>
              <a:rPr sz="2400" b="1" spc="-8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400" b="1" spc="-95" dirty="0" smtClean="0">
                <a:solidFill>
                  <a:srgbClr val="1286C3"/>
                </a:solidFill>
                <a:latin typeface="Trebuchet MS"/>
                <a:cs typeface="Trebuchet MS"/>
              </a:rPr>
              <a:t>(</a:t>
            </a:r>
            <a:r>
              <a:rPr lang="en-US" sz="2400" b="1" spc="-50" dirty="0" smtClean="0">
                <a:solidFill>
                  <a:srgbClr val="1286C3"/>
                </a:solidFill>
                <a:latin typeface="Trebuchet MS"/>
                <a:cs typeface="Trebuchet MS"/>
              </a:rPr>
              <a:t>Frontend</a:t>
            </a:r>
            <a:r>
              <a:rPr sz="2400" b="1" spc="-50" dirty="0" smtClean="0">
                <a:solidFill>
                  <a:srgbClr val="1286C3"/>
                </a:solidFill>
                <a:latin typeface="Trebuchet MS"/>
                <a:cs typeface="Trebuchet MS"/>
              </a:rPr>
              <a:t>) </a:t>
            </a:r>
            <a:r>
              <a:rPr sz="2400" spc="-409" dirty="0">
                <a:solidFill>
                  <a:srgbClr val="1286C3"/>
                </a:solidFill>
                <a:latin typeface="Arial"/>
                <a:cs typeface="Arial"/>
              </a:rPr>
              <a:t>—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галузь</a:t>
            </a:r>
            <a:r>
              <a:rPr sz="2400" spc="-49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веб-</a:t>
            </a:r>
            <a:endParaRPr sz="24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400" spc="-50" dirty="0">
                <a:solidFill>
                  <a:srgbClr val="1286C3"/>
                </a:solidFill>
                <a:latin typeface="Arial"/>
                <a:cs typeface="Arial"/>
              </a:rPr>
              <a:t>розробки</a:t>
            </a:r>
            <a:r>
              <a:rPr sz="2400" spc="-22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1286C3"/>
                </a:solidFill>
                <a:latin typeface="Arial"/>
                <a:cs typeface="Arial"/>
              </a:rPr>
              <a:t>і</a:t>
            </a:r>
            <a:r>
              <a:rPr sz="2400" spc="-18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286C3"/>
                </a:solidFill>
                <a:latin typeface="Arial"/>
                <a:cs typeface="Arial"/>
              </a:rPr>
              <a:t>різновид</a:t>
            </a:r>
            <a:r>
              <a:rPr sz="2400" spc="-204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дизайну,</a:t>
            </a:r>
            <a:r>
              <a:rPr sz="2400" spc="-17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1286C3"/>
                </a:solidFill>
                <a:latin typeface="Arial"/>
                <a:cs typeface="Arial"/>
              </a:rPr>
              <a:t>в</a:t>
            </a:r>
            <a:r>
              <a:rPr sz="2400" spc="-19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1286C3"/>
                </a:solidFill>
                <a:latin typeface="Arial"/>
                <a:cs typeface="Arial"/>
              </a:rPr>
              <a:t>завдання</a:t>
            </a:r>
            <a:r>
              <a:rPr sz="2400" spc="-18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1286C3"/>
                </a:solidFill>
                <a:latin typeface="Arial"/>
                <a:cs typeface="Arial"/>
              </a:rPr>
              <a:t>якої</a:t>
            </a:r>
            <a:endParaRPr sz="2400" dirty="0">
              <a:latin typeface="Arial"/>
              <a:cs typeface="Arial"/>
            </a:endParaRPr>
          </a:p>
          <a:p>
            <a:pPr marL="90805" marR="85725">
              <a:lnSpc>
                <a:spcPct val="100000"/>
              </a:lnSpc>
            </a:pP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входить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проектування </a:t>
            </a:r>
            <a:r>
              <a:rPr sz="2400" spc="-65" dirty="0">
                <a:solidFill>
                  <a:srgbClr val="1286C3"/>
                </a:solidFill>
                <a:latin typeface="Arial"/>
                <a:cs typeface="Arial"/>
              </a:rPr>
              <a:t>користувальницьких</a:t>
            </a:r>
            <a:r>
              <a:rPr sz="2400" spc="-50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95" dirty="0">
                <a:solidFill>
                  <a:srgbClr val="1286C3"/>
                </a:solidFill>
                <a:latin typeface="Arial"/>
                <a:cs typeface="Arial"/>
              </a:rPr>
              <a:t>інтерфейсів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для </a:t>
            </a: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сайтів </a:t>
            </a:r>
            <a:r>
              <a:rPr sz="2400" spc="-114" dirty="0">
                <a:solidFill>
                  <a:srgbClr val="1286C3"/>
                </a:solidFill>
                <a:latin typeface="Arial"/>
                <a:cs typeface="Arial"/>
              </a:rPr>
              <a:t>або </a:t>
            </a:r>
            <a:r>
              <a:rPr sz="2400" spc="-65" dirty="0">
                <a:solidFill>
                  <a:srgbClr val="1286C3"/>
                </a:solidFill>
                <a:latin typeface="Arial"/>
                <a:cs typeface="Arial"/>
              </a:rPr>
              <a:t>веб-додатків. </a:t>
            </a:r>
            <a:r>
              <a:rPr sz="2400" spc="-110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дизайнери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проектують </a:t>
            </a:r>
            <a:r>
              <a:rPr sz="2400" spc="-40" dirty="0">
                <a:solidFill>
                  <a:srgbClr val="1286C3"/>
                </a:solidFill>
                <a:latin typeface="Arial"/>
                <a:cs typeface="Arial"/>
              </a:rPr>
              <a:t>логічну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структуру </a:t>
            </a: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40" dirty="0">
                <a:solidFill>
                  <a:srgbClr val="1286C3"/>
                </a:solidFill>
                <a:latin typeface="Arial"/>
                <a:cs typeface="Arial"/>
              </a:rPr>
              <a:t>сторінок,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продумують </a:t>
            </a:r>
            <a:r>
              <a:rPr sz="2400" spc="-100" dirty="0">
                <a:solidFill>
                  <a:srgbClr val="1286C3"/>
                </a:solidFill>
                <a:latin typeface="Arial"/>
                <a:cs typeface="Arial"/>
              </a:rPr>
              <a:t>найбільш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зручні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рішення 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подачі </a:t>
            </a:r>
            <a:r>
              <a:rPr sz="2400" spc="-95" dirty="0">
                <a:solidFill>
                  <a:srgbClr val="1286C3"/>
                </a:solidFill>
                <a:latin typeface="Arial"/>
                <a:cs typeface="Arial"/>
              </a:rPr>
              <a:t>інформації </a:t>
            </a:r>
            <a:r>
              <a:rPr sz="2400" spc="20" dirty="0">
                <a:solidFill>
                  <a:srgbClr val="1286C3"/>
                </a:solidFill>
                <a:latin typeface="Arial"/>
                <a:cs typeface="Arial"/>
              </a:rPr>
              <a:t>і </a:t>
            </a:r>
            <a:r>
              <a:rPr sz="2400" spc="-105" dirty="0">
                <a:solidFill>
                  <a:srgbClr val="1286C3"/>
                </a:solidFill>
                <a:latin typeface="Arial"/>
                <a:cs typeface="Arial"/>
              </a:rPr>
              <a:t>займаються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художнім  </a:t>
            </a:r>
            <a:r>
              <a:rPr sz="2400" spc="-120" dirty="0">
                <a:solidFill>
                  <a:srgbClr val="1286C3"/>
                </a:solidFill>
                <a:latin typeface="Arial"/>
                <a:cs typeface="Arial"/>
              </a:rPr>
              <a:t>оформленням</a:t>
            </a:r>
            <a:r>
              <a:rPr sz="2400" spc="-204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веб-проекту.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2300" y="4087367"/>
            <a:ext cx="5134610" cy="2597150"/>
          </a:xfrm>
          <a:custGeom>
            <a:avLst/>
            <a:gdLst/>
            <a:ahLst/>
            <a:cxnLst/>
            <a:rect l="l" t="t" r="r" b="b"/>
            <a:pathLst>
              <a:path w="5134609" h="2597150">
                <a:moveTo>
                  <a:pt x="0" y="2596895"/>
                </a:moveTo>
                <a:lnTo>
                  <a:pt x="5134356" y="2596895"/>
                </a:lnTo>
                <a:lnTo>
                  <a:pt x="5134356" y="0"/>
                </a:lnTo>
                <a:lnTo>
                  <a:pt x="0" y="0"/>
                </a:lnTo>
                <a:lnTo>
                  <a:pt x="0" y="2596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51675" y="4046601"/>
            <a:ext cx="493077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75" dirty="0" err="1">
                <a:solidFill>
                  <a:srgbClr val="1286C3"/>
                </a:solidFill>
                <a:latin typeface="Trebuchet MS"/>
                <a:cs typeface="Trebuchet MS"/>
              </a:rPr>
              <a:t>Веб-розробка</a:t>
            </a:r>
            <a:r>
              <a:rPr sz="2400" b="1" spc="-7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400" b="1" spc="-95" dirty="0" smtClean="0">
                <a:solidFill>
                  <a:srgbClr val="1286C3"/>
                </a:solidFill>
                <a:latin typeface="Trebuchet MS"/>
                <a:cs typeface="Trebuchet MS"/>
              </a:rPr>
              <a:t>(</a:t>
            </a:r>
            <a:r>
              <a:rPr lang="en-US" sz="2400" b="1" spc="-85" dirty="0" smtClean="0">
                <a:solidFill>
                  <a:srgbClr val="1286C3"/>
                </a:solidFill>
                <a:latin typeface="Trebuchet MS"/>
                <a:cs typeface="Trebuchet MS"/>
              </a:rPr>
              <a:t>backend</a:t>
            </a:r>
            <a:r>
              <a:rPr sz="2400" b="1" spc="-85" dirty="0" smtClean="0">
                <a:solidFill>
                  <a:srgbClr val="1286C3"/>
                </a:solidFill>
                <a:latin typeface="Trebuchet MS"/>
                <a:cs typeface="Trebuchet MS"/>
              </a:rPr>
              <a:t>)</a:t>
            </a:r>
            <a:r>
              <a:rPr sz="2400" b="1" spc="-560" dirty="0" smtClean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400" spc="-409" dirty="0">
                <a:solidFill>
                  <a:srgbClr val="1286C3"/>
                </a:solidFill>
                <a:latin typeface="Arial"/>
                <a:cs typeface="Arial"/>
              </a:rPr>
              <a:t>— 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процес</a:t>
            </a:r>
            <a:r>
              <a:rPr sz="2400" spc="-21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створення</a:t>
            </a:r>
            <a:r>
              <a:rPr sz="2400" spc="-204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веб-сайту</a:t>
            </a:r>
            <a:r>
              <a:rPr sz="2400" spc="-22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286C3"/>
                </a:solidFill>
                <a:latin typeface="Arial"/>
                <a:cs typeface="Arial"/>
              </a:rPr>
              <a:t>або</a:t>
            </a:r>
            <a:r>
              <a:rPr sz="2400" spc="-19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додатку.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Основними</a:t>
            </a:r>
            <a:r>
              <a:rPr sz="2400" spc="-42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286C3"/>
                </a:solidFill>
                <a:latin typeface="Arial"/>
                <a:cs typeface="Arial"/>
              </a:rPr>
              <a:t>етапами</a:t>
            </a:r>
            <a:endParaRPr sz="2400" dirty="0">
              <a:latin typeface="Arial"/>
              <a:cs typeface="Arial"/>
            </a:endParaRPr>
          </a:p>
          <a:p>
            <a:pPr marL="12700" marR="158750">
              <a:lnSpc>
                <a:spcPct val="100000"/>
              </a:lnSpc>
            </a:pP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процесу </a:t>
            </a:r>
            <a:r>
              <a:rPr sz="2400" spc="-120" dirty="0">
                <a:solidFill>
                  <a:srgbClr val="1286C3"/>
                </a:solidFill>
                <a:latin typeface="Arial"/>
                <a:cs typeface="Arial"/>
              </a:rPr>
              <a:t>є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веб-дизайн, </a:t>
            </a: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верстка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40" dirty="0">
                <a:solidFill>
                  <a:srgbClr val="1286C3"/>
                </a:solidFill>
                <a:latin typeface="Arial"/>
                <a:cs typeface="Arial"/>
              </a:rPr>
              <a:t>сторінок,</a:t>
            </a:r>
            <a:r>
              <a:rPr sz="2400" spc="-52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програмування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для </a:t>
            </a:r>
            <a:r>
              <a:rPr sz="2400" spc="-120" dirty="0">
                <a:solidFill>
                  <a:srgbClr val="1286C3"/>
                </a:solidFill>
                <a:latin typeface="Arial"/>
                <a:cs typeface="Arial"/>
              </a:rPr>
              <a:t>веб </a:t>
            </a:r>
            <a:r>
              <a:rPr sz="2400" spc="-105" dirty="0">
                <a:solidFill>
                  <a:srgbClr val="1286C3"/>
                </a:solidFill>
                <a:latin typeface="Arial"/>
                <a:cs typeface="Arial"/>
              </a:rPr>
              <a:t>на  </a:t>
            </a:r>
            <a:r>
              <a:rPr sz="2400" spc="-60" dirty="0">
                <a:solidFill>
                  <a:srgbClr val="1286C3"/>
                </a:solidFill>
                <a:latin typeface="Arial"/>
                <a:cs typeface="Arial"/>
              </a:rPr>
              <a:t>стороні </a:t>
            </a:r>
            <a:r>
              <a:rPr sz="2400" spc="-65" dirty="0">
                <a:solidFill>
                  <a:srgbClr val="1286C3"/>
                </a:solidFill>
                <a:latin typeface="Arial"/>
                <a:cs typeface="Arial"/>
              </a:rPr>
              <a:t>клієнта </a:t>
            </a:r>
            <a:r>
              <a:rPr sz="2400" spc="20" dirty="0">
                <a:solidFill>
                  <a:srgbClr val="1286C3"/>
                </a:solidFill>
                <a:latin typeface="Arial"/>
                <a:cs typeface="Arial"/>
              </a:rPr>
              <a:t>і </a:t>
            </a:r>
            <a:r>
              <a:rPr sz="2400" spc="-110" dirty="0">
                <a:solidFill>
                  <a:srgbClr val="1286C3"/>
                </a:solidFill>
                <a:latin typeface="Arial"/>
                <a:cs typeface="Arial"/>
              </a:rPr>
              <a:t>сервера, </a:t>
            </a:r>
            <a:r>
              <a:rPr sz="2400" spc="-160" dirty="0">
                <a:solidFill>
                  <a:srgbClr val="1286C3"/>
                </a:solidFill>
                <a:latin typeface="Arial"/>
                <a:cs typeface="Arial"/>
              </a:rPr>
              <a:t>а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також 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конфігурування</a:t>
            </a:r>
            <a:r>
              <a:rPr sz="2400" spc="-21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1286C3"/>
                </a:solidFill>
                <a:latin typeface="Arial"/>
                <a:cs typeface="Arial"/>
              </a:rPr>
              <a:t>веб-сервера.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9019" y="1441703"/>
            <a:ext cx="3276600" cy="245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8675" y="1441703"/>
            <a:ext cx="4895088" cy="183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4191000" y="1447800"/>
            <a:ext cx="368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>
                <a:solidFill>
                  <a:srgbClr val="A666E0"/>
                </a:solidFill>
              </a:rPr>
              <a:t>Елемент</a:t>
            </a:r>
            <a:r>
              <a:rPr spc="-425" dirty="0">
                <a:solidFill>
                  <a:srgbClr val="A666E0"/>
                </a:solidFill>
              </a:rPr>
              <a:t> </a:t>
            </a:r>
            <a:r>
              <a:rPr spc="-135" dirty="0">
                <a:solidFill>
                  <a:srgbClr val="A666E0"/>
                </a:solidFill>
              </a:rPr>
              <a:t>&lt;</a:t>
            </a:r>
            <a:r>
              <a:rPr spc="-135" dirty="0"/>
              <a:t>body</a:t>
            </a:r>
            <a:r>
              <a:rPr spc="-135" dirty="0">
                <a:solidFill>
                  <a:srgbClr val="A666E0"/>
                </a:solidFill>
              </a:rPr>
              <a:t>&gt;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2965449"/>
            <a:ext cx="96196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8321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95" dirty="0">
                <a:latin typeface="Trebuchet MS"/>
                <a:cs typeface="Trebuchet MS"/>
              </a:rPr>
              <a:t>&lt;body&gt; </a:t>
            </a:r>
            <a:r>
              <a:rPr sz="2800" spc="-85" dirty="0">
                <a:latin typeface="Arial"/>
                <a:cs typeface="Arial"/>
              </a:rPr>
              <a:t>призначений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80" dirty="0">
                <a:latin typeface="Arial"/>
                <a:cs typeface="Arial"/>
              </a:rPr>
              <a:t>зберігання </a:t>
            </a:r>
            <a:r>
              <a:rPr sz="2800" spc="-85" dirty="0">
                <a:latin typeface="Arial"/>
                <a:cs typeface="Arial"/>
              </a:rPr>
              <a:t>вмісту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45" dirty="0">
                <a:latin typeface="Arial"/>
                <a:cs typeface="Arial"/>
              </a:rPr>
              <a:t>сторінки,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відображається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вікні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браузера.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Інформацію,  </a:t>
            </a:r>
            <a:r>
              <a:rPr sz="2800" spc="-25" dirty="0">
                <a:latin typeface="Arial"/>
                <a:cs typeface="Arial"/>
              </a:rPr>
              <a:t>яку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виводити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документі,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розташовувати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саме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2800" spc="-95" dirty="0">
                <a:latin typeface="Arial"/>
                <a:cs typeface="Arial"/>
              </a:rPr>
              <a:t>всередині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контейнера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&lt;body&gt;.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До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такої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інформації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належить  текст,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зображення,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теги,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скрипти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JavaScript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тощо.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2057401" y="1162049"/>
            <a:ext cx="8199118" cy="507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524000" y="457200"/>
            <a:ext cx="9642475" cy="627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/>
              <a:t>2.3. </a:t>
            </a:r>
            <a:r>
              <a:rPr spc="-125" dirty="0"/>
              <a:t>Об'єктна </a:t>
            </a:r>
            <a:r>
              <a:rPr spc="-245" dirty="0" err="1"/>
              <a:t>модель</a:t>
            </a:r>
            <a:r>
              <a:rPr spc="-835" dirty="0"/>
              <a:t> </a:t>
            </a:r>
            <a:r>
              <a:rPr lang="en-US" spc="-835" dirty="0" smtClean="0"/>
              <a:t> </a:t>
            </a:r>
            <a:r>
              <a:rPr spc="-120" dirty="0" smtClean="0"/>
              <a:t>HTML-</a:t>
            </a:r>
            <a:r>
              <a:rPr spc="-120" dirty="0" err="1" smtClean="0"/>
              <a:t>документу</a:t>
            </a:r>
            <a:r>
              <a:rPr lang="en-US" spc="-120" dirty="0" smtClean="0"/>
              <a:t> </a:t>
            </a:r>
            <a:endParaRPr spc="-120" dirty="0"/>
          </a:p>
        </p:txBody>
      </p:sp>
      <p:sp>
        <p:nvSpPr>
          <p:cNvPr id="8" name="object 8"/>
          <p:cNvSpPr txBox="1"/>
          <p:nvPr/>
        </p:nvSpPr>
        <p:spPr>
          <a:xfrm>
            <a:off x="914400" y="1213230"/>
            <a:ext cx="1059180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buClr>
                <a:srgbClr val="1286C3"/>
              </a:buClr>
              <a:buSzPct val="144642"/>
              <a:buFontTx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Елементи, </a:t>
            </a:r>
            <a:r>
              <a:rPr sz="2800" spc="-145" dirty="0" err="1">
                <a:latin typeface="Arial"/>
                <a:cs typeface="Arial"/>
              </a:rPr>
              <a:t>що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14" dirty="0" err="1" smtClean="0">
                <a:latin typeface="Arial"/>
                <a:cs typeface="Arial"/>
              </a:rPr>
              <a:t>знаходятьс</a:t>
            </a:r>
            <a:r>
              <a:rPr lang="ru-RU" sz="2800" spc="-114" dirty="0" smtClean="0">
                <a:latin typeface="Arial"/>
                <a:cs typeface="Arial"/>
              </a:rPr>
              <a:t>я </a:t>
            </a:r>
            <a:r>
              <a:rPr lang="uk-UA" sz="2800" spc="-120" dirty="0" err="1" smtClean="0">
                <a:latin typeface="Arial"/>
                <a:cs typeface="Arial"/>
              </a:rPr>
              <a:t>всеред</a:t>
            </a:r>
            <a:r>
              <a:rPr sz="2800" spc="135" dirty="0" err="1" smtClean="0">
                <a:latin typeface="Arial"/>
                <a:cs typeface="Arial"/>
              </a:rPr>
              <a:t>ині</a:t>
            </a:r>
            <a:r>
              <a:rPr sz="2800" spc="135" dirty="0" smtClean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 </a:t>
            </a:r>
            <a:r>
              <a:rPr sz="2800" spc="-50" dirty="0">
                <a:latin typeface="Arial"/>
                <a:cs typeface="Arial"/>
              </a:rPr>
              <a:t>&lt;html&gt;,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70" dirty="0" err="1" smtClean="0">
                <a:latin typeface="Arial"/>
                <a:cs typeface="Arial"/>
              </a:rPr>
              <a:t>утворюють</a:t>
            </a:r>
            <a:endParaRPr lang="ru-RU" sz="2800" spc="-70" dirty="0" smtClean="0">
              <a:latin typeface="Arial"/>
              <a:cs typeface="Arial"/>
            </a:endParaRPr>
          </a:p>
          <a:p>
            <a:r>
              <a:rPr sz="2800" b="1" spc="-145" dirty="0" err="1" smtClean="0">
                <a:latin typeface="Trebuchet MS"/>
                <a:cs typeface="Trebuchet MS"/>
              </a:rPr>
              <a:t>дерево</a:t>
            </a:r>
            <a:r>
              <a:rPr sz="2800" b="1" spc="-145" dirty="0" smtClean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документа</a:t>
            </a:r>
            <a:r>
              <a:rPr sz="2800" spc="-125" dirty="0">
                <a:latin typeface="Arial"/>
                <a:cs typeface="Arial"/>
              </a:rPr>
              <a:t>, </a:t>
            </a:r>
            <a:r>
              <a:rPr sz="2800" spc="-45" dirty="0">
                <a:latin typeface="Arial"/>
                <a:cs typeface="Arial"/>
              </a:rPr>
              <a:t>так </a:t>
            </a:r>
            <a:r>
              <a:rPr sz="2800" spc="-110" dirty="0">
                <a:latin typeface="Arial"/>
                <a:cs typeface="Arial"/>
              </a:rPr>
              <a:t>звану </a:t>
            </a:r>
            <a:r>
              <a:rPr sz="2800" b="1" spc="-110" dirty="0">
                <a:latin typeface="Trebuchet MS"/>
                <a:cs typeface="Trebuchet MS"/>
              </a:rPr>
              <a:t>об'єктну </a:t>
            </a:r>
            <a:r>
              <a:rPr sz="2800" b="1" spc="-180" dirty="0">
                <a:latin typeface="Trebuchet MS"/>
                <a:cs typeface="Trebuchet MS"/>
              </a:rPr>
              <a:t>модель </a:t>
            </a:r>
            <a:r>
              <a:rPr sz="2800" b="1" spc="-125" dirty="0">
                <a:latin typeface="Trebuchet MS"/>
                <a:cs typeface="Trebuchet MS"/>
              </a:rPr>
              <a:t>документа</a:t>
            </a:r>
            <a:r>
              <a:rPr sz="2800" spc="-125" dirty="0">
                <a:latin typeface="Arial"/>
                <a:cs typeface="Arial"/>
              </a:rPr>
              <a:t>,  </a:t>
            </a:r>
            <a:r>
              <a:rPr sz="2800" b="1" spc="145" dirty="0">
                <a:latin typeface="Trebuchet MS"/>
                <a:cs typeface="Trebuchet MS"/>
              </a:rPr>
              <a:t>DOM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Arial"/>
                <a:cs typeface="Arial"/>
              </a:rPr>
              <a:t>(Document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Object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Model).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При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цьому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&lt;html&gt;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 </a:t>
            </a:r>
            <a:r>
              <a:rPr sz="2800" spc="-95" dirty="0">
                <a:latin typeface="Arial"/>
                <a:cs typeface="Arial"/>
              </a:rPr>
              <a:t>кореневим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елементом.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5" dirty="0">
                <a:latin typeface="Arial"/>
                <a:cs typeface="Arial"/>
              </a:rPr>
              <a:t>Відповідно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DOM-моделі,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документ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ієрархією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9085" marR="794385" indent="-286385"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0" dirty="0">
                <a:latin typeface="Arial"/>
                <a:cs typeface="Arial"/>
              </a:rPr>
              <a:t>Кожен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html-тег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утворює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окремий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елемент-вузол</a:t>
            </a:r>
            <a:r>
              <a:rPr sz="2800" spc="-145" dirty="0">
                <a:latin typeface="Arial"/>
                <a:cs typeface="Arial"/>
              </a:rPr>
              <a:t>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  </a:t>
            </a:r>
            <a:r>
              <a:rPr sz="2800" spc="-125" dirty="0">
                <a:latin typeface="Arial"/>
                <a:cs typeface="Arial"/>
              </a:rPr>
              <a:t>фрагмент </a:t>
            </a:r>
            <a:r>
              <a:rPr sz="2800" spc="-80" dirty="0">
                <a:latin typeface="Arial"/>
                <a:cs typeface="Arial"/>
              </a:rPr>
              <a:t>тексту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b="1" spc="-140" dirty="0">
                <a:latin typeface="Trebuchet MS"/>
                <a:cs typeface="Trebuchet MS"/>
              </a:rPr>
              <a:t>текстовий </a:t>
            </a:r>
            <a:r>
              <a:rPr sz="2800" b="1" spc="-185" dirty="0">
                <a:latin typeface="Trebuchet MS"/>
                <a:cs typeface="Trebuchet MS"/>
              </a:rPr>
              <a:t>елемент</a:t>
            </a:r>
            <a:r>
              <a:rPr sz="2800" b="1" spc="-60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Arial"/>
                <a:cs typeface="Arial"/>
              </a:rPr>
              <a:t>тощо.</a:t>
            </a:r>
            <a:endParaRPr sz="2800" dirty="0">
              <a:latin typeface="Arial"/>
              <a:cs typeface="Arial"/>
            </a:endParaRPr>
          </a:p>
          <a:p>
            <a:pPr marL="299085" marR="166370" indent="-286385"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145" dirty="0">
                <a:latin typeface="Trebuchet MS"/>
                <a:cs typeface="Trebuchet MS"/>
              </a:rPr>
              <a:t>DOM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це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подання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(відображення)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html-документа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вигляді  </a:t>
            </a:r>
            <a:r>
              <a:rPr sz="2800" spc="-130" dirty="0">
                <a:latin typeface="Arial"/>
                <a:cs typeface="Arial"/>
              </a:rPr>
              <a:t>дерева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тегів.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дерево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утворюється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рахунок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вкладеної</a:t>
            </a:r>
            <a:endParaRPr sz="2800" dirty="0">
              <a:latin typeface="Trebuchet MS"/>
              <a:cs typeface="Trebuchet MS"/>
            </a:endParaRPr>
          </a:p>
          <a:p>
            <a:pPr marL="299085" marR="17145"/>
            <a:r>
              <a:rPr sz="2800" b="1" spc="-125" dirty="0">
                <a:latin typeface="Trebuchet MS"/>
                <a:cs typeface="Trebuchet MS"/>
              </a:rPr>
              <a:t>структури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плюс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текстових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фрагментів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сторінки,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40" dirty="0">
                <a:latin typeface="Arial"/>
                <a:cs typeface="Arial"/>
              </a:rPr>
              <a:t>яких </a:t>
            </a:r>
            <a:r>
              <a:rPr sz="2800" spc="-80" dirty="0">
                <a:latin typeface="Arial"/>
                <a:cs typeface="Arial"/>
              </a:rPr>
              <a:t>утворює </a:t>
            </a:r>
            <a:r>
              <a:rPr sz="2800" spc="-65" dirty="0">
                <a:latin typeface="Arial"/>
                <a:cs typeface="Arial"/>
              </a:rPr>
              <a:t>окремий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вузол.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828800" y="650620"/>
            <a:ext cx="69453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Вкладеність </a:t>
            </a:r>
            <a:r>
              <a:rPr spc="-240" dirty="0"/>
              <a:t>елементів </a:t>
            </a:r>
            <a:r>
              <a:rPr spc="-165" dirty="0"/>
              <a:t>в</a:t>
            </a:r>
            <a:r>
              <a:rPr spc="-705" dirty="0"/>
              <a:t> </a:t>
            </a:r>
            <a:r>
              <a:rPr spc="30" dirty="0"/>
              <a:t>HTML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5666" y="2350770"/>
            <a:ext cx="9446260" cy="263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95" dirty="0">
                <a:latin typeface="Arial"/>
                <a:cs typeface="Arial"/>
              </a:rPr>
              <a:t>Додавання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одного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елемента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інший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називається</a:t>
            </a:r>
            <a:endParaRPr sz="3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3200" b="1" spc="-170" dirty="0">
                <a:latin typeface="Trebuchet MS"/>
                <a:cs typeface="Trebuchet MS"/>
              </a:rPr>
              <a:t>вкладеністю.</a:t>
            </a:r>
            <a:endParaRPr sz="320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200" dirty="0">
                <a:latin typeface="Arial"/>
                <a:cs typeface="Arial"/>
              </a:rPr>
              <a:t>Графічне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зображення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вкладеності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елементів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веб-  </a:t>
            </a:r>
            <a:r>
              <a:rPr sz="3200" spc="-60" dirty="0">
                <a:latin typeface="Arial"/>
                <a:cs typeface="Arial"/>
              </a:rPr>
              <a:t>сторінці </a:t>
            </a:r>
            <a:r>
              <a:rPr sz="3200" spc="-120" dirty="0">
                <a:latin typeface="Arial"/>
                <a:cs typeface="Arial"/>
              </a:rPr>
              <a:t>можна </a:t>
            </a:r>
            <a:r>
              <a:rPr sz="3200" spc="-75" dirty="0">
                <a:latin typeface="Arial"/>
                <a:cs typeface="Arial"/>
              </a:rPr>
              <a:t>порівняти </a:t>
            </a:r>
            <a:r>
              <a:rPr sz="3200" spc="-95" dirty="0">
                <a:latin typeface="Arial"/>
                <a:cs typeface="Arial"/>
              </a:rPr>
              <a:t>з </a:t>
            </a:r>
            <a:r>
              <a:rPr sz="3200" spc="-125" dirty="0">
                <a:latin typeface="Arial"/>
                <a:cs typeface="Arial"/>
              </a:rPr>
              <a:t>промальовуванням  </a:t>
            </a:r>
            <a:r>
              <a:rPr sz="3200" spc="-55" dirty="0">
                <a:latin typeface="Arial"/>
                <a:cs typeface="Arial"/>
              </a:rPr>
              <a:t>генеалогічного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древа.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257800" y="519301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4" name="object 4"/>
          <p:cNvSpPr/>
          <p:nvPr/>
        </p:nvSpPr>
        <p:spPr>
          <a:xfrm>
            <a:off x="954024" y="1464563"/>
            <a:ext cx="7120128" cy="321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7183" y="2785872"/>
            <a:ext cx="4107179" cy="2721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71609" y="1288160"/>
            <a:ext cx="16789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Елеме</a:t>
            </a:r>
            <a:r>
              <a:rPr sz="1800" b="1" spc="-105" dirty="0">
                <a:latin typeface="Trebuchet MS"/>
                <a:cs typeface="Trebuchet MS"/>
              </a:rPr>
              <a:t>н</a:t>
            </a:r>
            <a:r>
              <a:rPr sz="1800" b="1" spc="-70" dirty="0">
                <a:latin typeface="Trebuchet MS"/>
                <a:cs typeface="Trebuchet MS"/>
              </a:rPr>
              <a:t>т</a:t>
            </a:r>
            <a:r>
              <a:rPr sz="1800" b="1" spc="-85" dirty="0">
                <a:latin typeface="Trebuchet MS"/>
                <a:cs typeface="Trebuchet MS"/>
              </a:rPr>
              <a:t>и</a:t>
            </a:r>
            <a:r>
              <a:rPr sz="1800" b="1" spc="-65" dirty="0">
                <a:latin typeface="Trebuchet MS"/>
                <a:cs typeface="Trebuchet MS"/>
              </a:rPr>
              <a:t>-</a:t>
            </a:r>
            <a:r>
              <a:rPr sz="1800" b="1" spc="-70" dirty="0">
                <a:latin typeface="Trebuchet MS"/>
                <a:cs typeface="Trebuchet MS"/>
              </a:rPr>
              <a:t>вузли  </a:t>
            </a:r>
            <a:r>
              <a:rPr sz="1800" b="1" spc="-85" dirty="0">
                <a:latin typeface="Trebuchet MS"/>
                <a:cs typeface="Trebuchet MS"/>
              </a:rPr>
              <a:t>(element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node)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9665" y="5913221"/>
            <a:ext cx="1503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latin typeface="Trebuchet MS"/>
                <a:cs typeface="Trebuchet MS"/>
              </a:rPr>
              <a:t>Текстові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вузли  </a:t>
            </a:r>
            <a:r>
              <a:rPr sz="1800" b="1" spc="-70" dirty="0">
                <a:latin typeface="Trebuchet MS"/>
                <a:cs typeface="Trebuchet MS"/>
              </a:rPr>
              <a:t>(text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node)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04197" y="1900427"/>
            <a:ext cx="807720" cy="775335"/>
          </a:xfrm>
          <a:custGeom>
            <a:avLst/>
            <a:gdLst/>
            <a:ahLst/>
            <a:cxnLst/>
            <a:rect l="l" t="t" r="r" b="b"/>
            <a:pathLst>
              <a:path w="807720" h="775335">
                <a:moveTo>
                  <a:pt x="32638" y="683641"/>
                </a:moveTo>
                <a:lnTo>
                  <a:pt x="0" y="775081"/>
                </a:lnTo>
                <a:lnTo>
                  <a:pt x="92709" y="746379"/>
                </a:lnTo>
                <a:lnTo>
                  <a:pt x="87602" y="741045"/>
                </a:lnTo>
                <a:lnTo>
                  <a:pt x="56515" y="741045"/>
                </a:lnTo>
                <a:lnTo>
                  <a:pt x="47371" y="740791"/>
                </a:lnTo>
                <a:lnTo>
                  <a:pt x="41782" y="735076"/>
                </a:lnTo>
                <a:lnTo>
                  <a:pt x="36322" y="729234"/>
                </a:lnTo>
                <a:lnTo>
                  <a:pt x="36449" y="720089"/>
                </a:lnTo>
                <a:lnTo>
                  <a:pt x="52666" y="704557"/>
                </a:lnTo>
                <a:lnTo>
                  <a:pt x="32638" y="683641"/>
                </a:lnTo>
                <a:close/>
              </a:path>
              <a:path w="807720" h="775335">
                <a:moveTo>
                  <a:pt x="52666" y="704557"/>
                </a:moveTo>
                <a:lnTo>
                  <a:pt x="36449" y="720089"/>
                </a:lnTo>
                <a:lnTo>
                  <a:pt x="36322" y="729234"/>
                </a:lnTo>
                <a:lnTo>
                  <a:pt x="41782" y="735076"/>
                </a:lnTo>
                <a:lnTo>
                  <a:pt x="47371" y="740791"/>
                </a:lnTo>
                <a:lnTo>
                  <a:pt x="56515" y="741045"/>
                </a:lnTo>
                <a:lnTo>
                  <a:pt x="62229" y="735457"/>
                </a:lnTo>
                <a:lnTo>
                  <a:pt x="72668" y="725447"/>
                </a:lnTo>
                <a:lnTo>
                  <a:pt x="52666" y="704557"/>
                </a:lnTo>
                <a:close/>
              </a:path>
              <a:path w="807720" h="775335">
                <a:moveTo>
                  <a:pt x="72668" y="725447"/>
                </a:moveTo>
                <a:lnTo>
                  <a:pt x="62229" y="735457"/>
                </a:lnTo>
                <a:lnTo>
                  <a:pt x="56515" y="741045"/>
                </a:lnTo>
                <a:lnTo>
                  <a:pt x="87602" y="741045"/>
                </a:lnTo>
                <a:lnTo>
                  <a:pt x="72668" y="725447"/>
                </a:lnTo>
                <a:close/>
              </a:path>
              <a:path w="807720" h="775335">
                <a:moveTo>
                  <a:pt x="787400" y="0"/>
                </a:moveTo>
                <a:lnTo>
                  <a:pt x="52666" y="704557"/>
                </a:lnTo>
                <a:lnTo>
                  <a:pt x="72668" y="725447"/>
                </a:lnTo>
                <a:lnTo>
                  <a:pt x="801624" y="26416"/>
                </a:lnTo>
                <a:lnTo>
                  <a:pt x="807466" y="20955"/>
                </a:lnTo>
                <a:lnTo>
                  <a:pt x="807593" y="11811"/>
                </a:lnTo>
                <a:lnTo>
                  <a:pt x="802131" y="5969"/>
                </a:lnTo>
                <a:lnTo>
                  <a:pt x="796544" y="254"/>
                </a:lnTo>
                <a:lnTo>
                  <a:pt x="787400" y="0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78897" y="1900173"/>
            <a:ext cx="593725" cy="1746250"/>
          </a:xfrm>
          <a:custGeom>
            <a:avLst/>
            <a:gdLst/>
            <a:ahLst/>
            <a:cxnLst/>
            <a:rect l="l" t="t" r="r" b="b"/>
            <a:pathLst>
              <a:path w="593725" h="1746250">
                <a:moveTo>
                  <a:pt x="538577" y="1667858"/>
                </a:moveTo>
                <a:lnTo>
                  <a:pt x="511048" y="1676780"/>
                </a:lnTo>
                <a:lnTo>
                  <a:pt x="579247" y="1745995"/>
                </a:lnTo>
                <a:lnTo>
                  <a:pt x="587175" y="1693417"/>
                </a:lnTo>
                <a:lnTo>
                  <a:pt x="553720" y="1693417"/>
                </a:lnTo>
                <a:lnTo>
                  <a:pt x="545592" y="1689227"/>
                </a:lnTo>
                <a:lnTo>
                  <a:pt x="543051" y="1681606"/>
                </a:lnTo>
                <a:lnTo>
                  <a:pt x="538577" y="1667858"/>
                </a:lnTo>
                <a:close/>
              </a:path>
              <a:path w="593725" h="1746250">
                <a:moveTo>
                  <a:pt x="566123" y="1658930"/>
                </a:moveTo>
                <a:lnTo>
                  <a:pt x="538577" y="1667858"/>
                </a:lnTo>
                <a:lnTo>
                  <a:pt x="543051" y="1681606"/>
                </a:lnTo>
                <a:lnTo>
                  <a:pt x="545592" y="1689227"/>
                </a:lnTo>
                <a:lnTo>
                  <a:pt x="553720" y="1693417"/>
                </a:lnTo>
                <a:lnTo>
                  <a:pt x="561340" y="1690877"/>
                </a:lnTo>
                <a:lnTo>
                  <a:pt x="568959" y="1688464"/>
                </a:lnTo>
                <a:lnTo>
                  <a:pt x="573151" y="1680210"/>
                </a:lnTo>
                <a:lnTo>
                  <a:pt x="570610" y="1672716"/>
                </a:lnTo>
                <a:lnTo>
                  <a:pt x="566123" y="1658930"/>
                </a:lnTo>
                <a:close/>
              </a:path>
              <a:path w="593725" h="1746250">
                <a:moveTo>
                  <a:pt x="593725" y="1649984"/>
                </a:moveTo>
                <a:lnTo>
                  <a:pt x="566123" y="1658930"/>
                </a:lnTo>
                <a:lnTo>
                  <a:pt x="570610" y="1672716"/>
                </a:lnTo>
                <a:lnTo>
                  <a:pt x="573151" y="1680210"/>
                </a:lnTo>
                <a:lnTo>
                  <a:pt x="568959" y="1688464"/>
                </a:lnTo>
                <a:lnTo>
                  <a:pt x="561340" y="1690877"/>
                </a:lnTo>
                <a:lnTo>
                  <a:pt x="553720" y="1693417"/>
                </a:lnTo>
                <a:lnTo>
                  <a:pt x="587175" y="1693417"/>
                </a:lnTo>
                <a:lnTo>
                  <a:pt x="593725" y="1649984"/>
                </a:lnTo>
                <a:close/>
              </a:path>
              <a:path w="593725" h="1746250">
                <a:moveTo>
                  <a:pt x="19430" y="0"/>
                </a:moveTo>
                <a:lnTo>
                  <a:pt x="11810" y="2539"/>
                </a:lnTo>
                <a:lnTo>
                  <a:pt x="4191" y="4952"/>
                </a:lnTo>
                <a:lnTo>
                  <a:pt x="0" y="13080"/>
                </a:lnTo>
                <a:lnTo>
                  <a:pt x="2540" y="20700"/>
                </a:lnTo>
                <a:lnTo>
                  <a:pt x="538577" y="1667858"/>
                </a:lnTo>
                <a:lnTo>
                  <a:pt x="566123" y="1658930"/>
                </a:lnTo>
                <a:lnTo>
                  <a:pt x="29972" y="11811"/>
                </a:lnTo>
                <a:lnTo>
                  <a:pt x="27558" y="4190"/>
                </a:lnTo>
                <a:lnTo>
                  <a:pt x="19430" y="0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8751" y="505587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583377" y="60724"/>
                </a:moveTo>
                <a:lnTo>
                  <a:pt x="0" y="837247"/>
                </a:lnTo>
                <a:lnTo>
                  <a:pt x="1270" y="846315"/>
                </a:lnTo>
                <a:lnTo>
                  <a:pt x="7747" y="851115"/>
                </a:lnTo>
                <a:lnTo>
                  <a:pt x="14097" y="855929"/>
                </a:lnTo>
                <a:lnTo>
                  <a:pt x="23114" y="854633"/>
                </a:lnTo>
                <a:lnTo>
                  <a:pt x="606507" y="78103"/>
                </a:lnTo>
                <a:lnTo>
                  <a:pt x="583377" y="60724"/>
                </a:lnTo>
                <a:close/>
              </a:path>
              <a:path w="647700" h="855979">
                <a:moveTo>
                  <a:pt x="639570" y="41528"/>
                </a:moveTo>
                <a:lnTo>
                  <a:pt x="605917" y="41528"/>
                </a:lnTo>
                <a:lnTo>
                  <a:pt x="618744" y="51053"/>
                </a:lnTo>
                <a:lnTo>
                  <a:pt x="620014" y="60197"/>
                </a:lnTo>
                <a:lnTo>
                  <a:pt x="615188" y="66547"/>
                </a:lnTo>
                <a:lnTo>
                  <a:pt x="606507" y="78103"/>
                </a:lnTo>
                <a:lnTo>
                  <a:pt x="629666" y="95503"/>
                </a:lnTo>
                <a:lnTo>
                  <a:pt x="639570" y="41528"/>
                </a:lnTo>
                <a:close/>
              </a:path>
              <a:path w="647700" h="855979">
                <a:moveTo>
                  <a:pt x="605917" y="41528"/>
                </a:moveTo>
                <a:lnTo>
                  <a:pt x="596900" y="42798"/>
                </a:lnTo>
                <a:lnTo>
                  <a:pt x="592074" y="49148"/>
                </a:lnTo>
                <a:lnTo>
                  <a:pt x="583377" y="60724"/>
                </a:lnTo>
                <a:lnTo>
                  <a:pt x="606507" y="78103"/>
                </a:lnTo>
                <a:lnTo>
                  <a:pt x="615188" y="66547"/>
                </a:lnTo>
                <a:lnTo>
                  <a:pt x="620014" y="60197"/>
                </a:lnTo>
                <a:lnTo>
                  <a:pt x="618744" y="51053"/>
                </a:lnTo>
                <a:lnTo>
                  <a:pt x="605917" y="41528"/>
                </a:lnTo>
                <a:close/>
              </a:path>
              <a:path w="647700" h="855979">
                <a:moveTo>
                  <a:pt x="647192" y="0"/>
                </a:moveTo>
                <a:lnTo>
                  <a:pt x="560197" y="43306"/>
                </a:lnTo>
                <a:lnTo>
                  <a:pt x="583377" y="60724"/>
                </a:lnTo>
                <a:lnTo>
                  <a:pt x="592074" y="49148"/>
                </a:lnTo>
                <a:lnTo>
                  <a:pt x="596900" y="42798"/>
                </a:lnTo>
                <a:lnTo>
                  <a:pt x="605917" y="41528"/>
                </a:lnTo>
                <a:lnTo>
                  <a:pt x="639570" y="41528"/>
                </a:lnTo>
                <a:lnTo>
                  <a:pt x="647192" y="0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5854" y="5309489"/>
            <a:ext cx="1875155" cy="601345"/>
          </a:xfrm>
          <a:custGeom>
            <a:avLst/>
            <a:gdLst/>
            <a:ahLst/>
            <a:cxnLst/>
            <a:rect l="l" t="t" r="r" b="b"/>
            <a:pathLst>
              <a:path w="1875154" h="601345">
                <a:moveTo>
                  <a:pt x="87275" y="27738"/>
                </a:moveTo>
                <a:lnTo>
                  <a:pt x="78815" y="55400"/>
                </a:lnTo>
                <a:lnTo>
                  <a:pt x="1861820" y="600925"/>
                </a:lnTo>
                <a:lnTo>
                  <a:pt x="1869948" y="596620"/>
                </a:lnTo>
                <a:lnTo>
                  <a:pt x="1872234" y="588975"/>
                </a:lnTo>
                <a:lnTo>
                  <a:pt x="1874647" y="581329"/>
                </a:lnTo>
                <a:lnTo>
                  <a:pt x="1870328" y="573239"/>
                </a:lnTo>
                <a:lnTo>
                  <a:pt x="87275" y="27738"/>
                </a:lnTo>
                <a:close/>
              </a:path>
              <a:path w="1875154" h="601345">
                <a:moveTo>
                  <a:pt x="95757" y="0"/>
                </a:moveTo>
                <a:lnTo>
                  <a:pt x="0" y="16129"/>
                </a:lnTo>
                <a:lnTo>
                  <a:pt x="70357" y="83058"/>
                </a:lnTo>
                <a:lnTo>
                  <a:pt x="78815" y="55400"/>
                </a:lnTo>
                <a:lnTo>
                  <a:pt x="57276" y="48768"/>
                </a:lnTo>
                <a:lnTo>
                  <a:pt x="53086" y="40767"/>
                </a:lnTo>
                <a:lnTo>
                  <a:pt x="55372" y="33020"/>
                </a:lnTo>
                <a:lnTo>
                  <a:pt x="57657" y="25400"/>
                </a:lnTo>
                <a:lnTo>
                  <a:pt x="65786" y="21082"/>
                </a:lnTo>
                <a:lnTo>
                  <a:pt x="89310" y="21082"/>
                </a:lnTo>
                <a:lnTo>
                  <a:pt x="95757" y="0"/>
                </a:lnTo>
                <a:close/>
              </a:path>
              <a:path w="1875154" h="601345">
                <a:moveTo>
                  <a:pt x="65786" y="21082"/>
                </a:moveTo>
                <a:lnTo>
                  <a:pt x="57657" y="25400"/>
                </a:lnTo>
                <a:lnTo>
                  <a:pt x="55372" y="33020"/>
                </a:lnTo>
                <a:lnTo>
                  <a:pt x="53086" y="40767"/>
                </a:lnTo>
                <a:lnTo>
                  <a:pt x="57276" y="48768"/>
                </a:lnTo>
                <a:lnTo>
                  <a:pt x="78815" y="55400"/>
                </a:lnTo>
                <a:lnTo>
                  <a:pt x="87275" y="27738"/>
                </a:lnTo>
                <a:lnTo>
                  <a:pt x="73405" y="23495"/>
                </a:lnTo>
                <a:lnTo>
                  <a:pt x="65786" y="21082"/>
                </a:lnTo>
                <a:close/>
              </a:path>
              <a:path w="1875154" h="601345">
                <a:moveTo>
                  <a:pt x="89310" y="21082"/>
                </a:moveTo>
                <a:lnTo>
                  <a:pt x="65786" y="21082"/>
                </a:lnTo>
                <a:lnTo>
                  <a:pt x="73405" y="23495"/>
                </a:lnTo>
                <a:lnTo>
                  <a:pt x="87275" y="27738"/>
                </a:lnTo>
                <a:lnTo>
                  <a:pt x="89310" y="21082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18704" y="409955"/>
            <a:ext cx="8282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981200" y="871474"/>
            <a:ext cx="835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«Родинні </a:t>
            </a:r>
            <a:r>
              <a:rPr spc="-200" dirty="0"/>
              <a:t>стосунки»</a:t>
            </a:r>
            <a:r>
              <a:rPr spc="-550" dirty="0"/>
              <a:t> </a:t>
            </a:r>
            <a:r>
              <a:rPr spc="-155" dirty="0"/>
              <a:t>HTML-елементів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1804797"/>
            <a:ext cx="10142855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14" dirty="0">
                <a:solidFill>
                  <a:srgbClr val="1286C3"/>
                </a:solidFill>
                <a:latin typeface="Trebuchet MS"/>
                <a:cs typeface="Trebuchet MS"/>
              </a:rPr>
              <a:t>Предок</a:t>
            </a:r>
            <a:r>
              <a:rPr sz="2800" b="1" spc="-250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елемент,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містить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собі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елементи.</a:t>
            </a:r>
            <a:endParaRPr sz="2800" dirty="0">
              <a:latin typeface="Arial"/>
              <a:cs typeface="Arial"/>
            </a:endParaRPr>
          </a:p>
          <a:p>
            <a:pPr marL="299085" marR="1021080" indent="-286385">
              <a:lnSpc>
                <a:spcPct val="100000"/>
              </a:lnSpc>
              <a:spcBef>
                <a:spcPts val="1270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05" dirty="0">
                <a:solidFill>
                  <a:srgbClr val="1286C3"/>
                </a:solidFill>
                <a:latin typeface="Trebuchet MS"/>
                <a:cs typeface="Trebuchet MS"/>
              </a:rPr>
              <a:t>Нащадок</a:t>
            </a:r>
            <a:r>
              <a:rPr sz="2800" b="1" spc="-27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елемент,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розташований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усередині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одного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  </a:t>
            </a:r>
            <a:r>
              <a:rPr sz="2800" spc="-140" dirty="0">
                <a:latin typeface="Arial"/>
                <a:cs typeface="Arial"/>
              </a:rPr>
              <a:t>більше </a:t>
            </a:r>
            <a:r>
              <a:rPr sz="2800" spc="-50" dirty="0">
                <a:latin typeface="Arial"/>
                <a:cs typeface="Arial"/>
              </a:rPr>
              <a:t>типів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елементів.</a:t>
            </a:r>
            <a:endParaRPr sz="2800" dirty="0">
              <a:latin typeface="Arial"/>
              <a:cs typeface="Arial"/>
            </a:endParaRPr>
          </a:p>
          <a:p>
            <a:pPr marL="299085" marR="646430" indent="-286385">
              <a:lnSpc>
                <a:spcPct val="100000"/>
              </a:lnSpc>
              <a:spcBef>
                <a:spcPts val="1275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14" dirty="0">
                <a:solidFill>
                  <a:srgbClr val="1286C3"/>
                </a:solidFill>
                <a:latin typeface="Trebuchet MS"/>
                <a:cs typeface="Trebuchet MS"/>
              </a:rPr>
              <a:t>Батьківський </a:t>
            </a:r>
            <a:r>
              <a:rPr sz="2800" b="1" spc="-185" dirty="0">
                <a:solidFill>
                  <a:srgbClr val="1286C3"/>
                </a:solidFill>
                <a:latin typeface="Trebuchet MS"/>
                <a:cs typeface="Trebuchet MS"/>
              </a:rPr>
              <a:t>елемент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елемент, </a:t>
            </a:r>
            <a:r>
              <a:rPr sz="2800" spc="-75" dirty="0">
                <a:latin typeface="Arial"/>
                <a:cs typeface="Arial"/>
              </a:rPr>
              <a:t>пов'язаний </a:t>
            </a:r>
            <a:r>
              <a:rPr sz="2800" spc="-85" dirty="0">
                <a:latin typeface="Arial"/>
                <a:cs typeface="Arial"/>
              </a:rPr>
              <a:t>з іншими  </a:t>
            </a:r>
            <a:r>
              <a:rPr sz="2800" spc="-145" dirty="0">
                <a:latin typeface="Arial"/>
                <a:cs typeface="Arial"/>
              </a:rPr>
              <a:t>елементами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нижчого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рівня,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знаходиться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дереві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вище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їх.</a:t>
            </a:r>
            <a:endParaRPr sz="2800" dirty="0">
              <a:latin typeface="Arial"/>
              <a:cs typeface="Arial"/>
            </a:endParaRPr>
          </a:p>
          <a:p>
            <a:pPr marL="299085" marR="198120" indent="-286385">
              <a:lnSpc>
                <a:spcPct val="100000"/>
              </a:lnSpc>
              <a:spcBef>
                <a:spcPts val="1275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00" dirty="0">
                <a:solidFill>
                  <a:srgbClr val="1286C3"/>
                </a:solidFill>
                <a:latin typeface="Trebuchet MS"/>
                <a:cs typeface="Trebuchet MS"/>
              </a:rPr>
              <a:t>Дочірній </a:t>
            </a:r>
            <a:r>
              <a:rPr sz="2800" b="1" spc="-185" dirty="0">
                <a:solidFill>
                  <a:srgbClr val="1286C3"/>
                </a:solidFill>
                <a:latin typeface="Trebuchet MS"/>
                <a:cs typeface="Trebuchet MS"/>
              </a:rPr>
              <a:t>елемент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елемент, </a:t>
            </a:r>
            <a:r>
              <a:rPr sz="2800" spc="-110" dirty="0">
                <a:latin typeface="Arial"/>
                <a:cs typeface="Arial"/>
              </a:rPr>
              <a:t>безпосередньо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підпорядкований  </a:t>
            </a:r>
            <a:r>
              <a:rPr sz="2800" spc="-95" dirty="0">
                <a:latin typeface="Arial"/>
                <a:cs typeface="Arial"/>
              </a:rPr>
              <a:t>іншому </a:t>
            </a:r>
            <a:r>
              <a:rPr sz="2800" spc="-135" dirty="0">
                <a:latin typeface="Arial"/>
                <a:cs typeface="Arial"/>
              </a:rPr>
              <a:t>елементу </a:t>
            </a:r>
            <a:r>
              <a:rPr sz="2800" spc="-65" dirty="0">
                <a:latin typeface="Arial"/>
                <a:cs typeface="Arial"/>
              </a:rPr>
              <a:t>вищого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рівня.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40" dirty="0">
                <a:solidFill>
                  <a:srgbClr val="1286C3"/>
                </a:solidFill>
                <a:latin typeface="Trebuchet MS"/>
                <a:cs typeface="Trebuchet MS"/>
              </a:rPr>
              <a:t>Сестринський </a:t>
            </a:r>
            <a:r>
              <a:rPr sz="2800" b="1" spc="-185" dirty="0">
                <a:solidFill>
                  <a:srgbClr val="1286C3"/>
                </a:solidFill>
                <a:latin typeface="Trebuchet MS"/>
                <a:cs typeface="Trebuchet MS"/>
              </a:rPr>
              <a:t>елемент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елемент,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49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має </a:t>
            </a:r>
            <a:r>
              <a:rPr sz="2800" spc="-90" dirty="0">
                <a:latin typeface="Arial"/>
                <a:cs typeface="Arial"/>
              </a:rPr>
              <a:t>загальний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65" dirty="0">
                <a:latin typeface="Arial"/>
                <a:cs typeface="Arial"/>
              </a:rPr>
              <a:t>батьківський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даним,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так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звані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елементи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одного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рівня.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1920239" y="1345691"/>
            <a:ext cx="9671304" cy="505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38654" y="1699005"/>
            <a:ext cx="2640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latin typeface="Trebuchet MS"/>
                <a:cs typeface="Trebuchet MS"/>
              </a:rPr>
              <a:t>Код</a:t>
            </a:r>
            <a:r>
              <a:rPr sz="2400" b="1" spc="-265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html-страницы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58811" y="2302703"/>
            <a:ext cx="685800" cy="257175"/>
          </a:xfrm>
          <a:custGeom>
            <a:avLst/>
            <a:gdLst/>
            <a:ahLst/>
            <a:cxnLst/>
            <a:rect l="l" t="t" r="r" b="b"/>
            <a:pathLst>
              <a:path w="685800" h="257175">
                <a:moveTo>
                  <a:pt x="0" y="256792"/>
                </a:moveTo>
                <a:lnTo>
                  <a:pt x="685193" y="256792"/>
                </a:lnTo>
                <a:lnTo>
                  <a:pt x="685193" y="0"/>
                </a:lnTo>
                <a:lnTo>
                  <a:pt x="0" y="0"/>
                </a:lnTo>
                <a:lnTo>
                  <a:pt x="0" y="2567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341" y="2302703"/>
            <a:ext cx="3233420" cy="257175"/>
          </a:xfrm>
          <a:custGeom>
            <a:avLst/>
            <a:gdLst/>
            <a:ahLst/>
            <a:cxnLst/>
            <a:rect l="l" t="t" r="r" b="b"/>
            <a:pathLst>
              <a:path w="3233420" h="257175">
                <a:moveTo>
                  <a:pt x="0" y="256792"/>
                </a:moveTo>
                <a:lnTo>
                  <a:pt x="3232914" y="256792"/>
                </a:lnTo>
                <a:lnTo>
                  <a:pt x="3232914" y="0"/>
                </a:lnTo>
                <a:lnTo>
                  <a:pt x="0" y="0"/>
                </a:lnTo>
                <a:lnTo>
                  <a:pt x="0" y="2567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4723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8"/>
                </a:moveTo>
                <a:lnTo>
                  <a:pt x="7617" y="7608"/>
                </a:lnTo>
                <a:lnTo>
                  <a:pt x="7617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5992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5992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4723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8"/>
                </a:moveTo>
                <a:lnTo>
                  <a:pt x="7617" y="7608"/>
                </a:lnTo>
                <a:lnTo>
                  <a:pt x="7617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5992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5992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58811" y="229889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193" y="0"/>
                </a:lnTo>
              </a:path>
            </a:pathLst>
          </a:custGeom>
          <a:ln w="76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2341" y="2298899"/>
            <a:ext cx="3233420" cy="0"/>
          </a:xfrm>
          <a:custGeom>
            <a:avLst/>
            <a:gdLst/>
            <a:ahLst/>
            <a:cxnLst/>
            <a:rect l="l" t="t" r="r" b="b"/>
            <a:pathLst>
              <a:path w="3233420">
                <a:moveTo>
                  <a:pt x="0" y="0"/>
                </a:moveTo>
                <a:lnTo>
                  <a:pt x="3232914" y="0"/>
                </a:lnTo>
              </a:path>
            </a:pathLst>
          </a:custGeom>
          <a:ln w="76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8811" y="2296363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3923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3610" y="2296363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0" y="0"/>
                </a:moveTo>
                <a:lnTo>
                  <a:pt x="3231645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44005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18" y="7608"/>
                </a:lnTo>
                <a:lnTo>
                  <a:pt x="7618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5274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5274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44005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18" y="7608"/>
                </a:lnTo>
                <a:lnTo>
                  <a:pt x="7618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45274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45274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8532" y="2302703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6792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5992" y="2303971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25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7814" y="2302703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6792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45274" y="2303971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25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58811" y="2559521"/>
            <a:ext cx="685800" cy="191135"/>
          </a:xfrm>
          <a:custGeom>
            <a:avLst/>
            <a:gdLst/>
            <a:ahLst/>
            <a:cxnLst/>
            <a:rect l="l" t="t" r="r" b="b"/>
            <a:pathLst>
              <a:path w="685800" h="191135">
                <a:moveTo>
                  <a:pt x="0" y="190533"/>
                </a:moveTo>
                <a:lnTo>
                  <a:pt x="685193" y="190533"/>
                </a:lnTo>
                <a:lnTo>
                  <a:pt x="68519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2341" y="2559521"/>
            <a:ext cx="3233420" cy="191135"/>
          </a:xfrm>
          <a:custGeom>
            <a:avLst/>
            <a:gdLst/>
            <a:ahLst/>
            <a:cxnLst/>
            <a:rect l="l" t="t" r="r" b="b"/>
            <a:pathLst>
              <a:path w="3233420" h="191135">
                <a:moveTo>
                  <a:pt x="0" y="190533"/>
                </a:moveTo>
                <a:lnTo>
                  <a:pt x="3232914" y="190533"/>
                </a:lnTo>
                <a:lnTo>
                  <a:pt x="3232914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82341" y="2337025"/>
            <a:ext cx="3233420" cy="4121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4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html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80645">
              <a:lnSpc>
                <a:spcPct val="100000"/>
              </a:lnSpc>
              <a:spcBef>
                <a:spcPts val="14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head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78532" y="255952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5992" y="2560764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022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47814" y="255952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45274" y="2560764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022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2341" y="2750054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533"/>
                </a:moveTo>
                <a:lnTo>
                  <a:pt x="6461663" y="190533"/>
                </a:lnTo>
                <a:lnTo>
                  <a:pt x="646166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50899" y="2737354"/>
            <a:ext cx="318516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title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Документ без</a:t>
            </a:r>
            <a:r>
              <a:rPr sz="115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названия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title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78532" y="275005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75992" y="275132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47814" y="275005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45274" y="275132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2341" y="2940587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850"/>
                </a:moveTo>
                <a:lnTo>
                  <a:pt x="6461663" y="190850"/>
                </a:lnTo>
                <a:lnTo>
                  <a:pt x="6461663" y="0"/>
                </a:lnTo>
                <a:lnTo>
                  <a:pt x="0" y="0"/>
                </a:lnTo>
                <a:lnTo>
                  <a:pt x="0" y="190850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78532" y="294058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75992" y="294185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31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47814" y="294058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45274" y="294185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31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2341" y="3131438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533"/>
                </a:moveTo>
                <a:lnTo>
                  <a:pt x="6461663" y="190533"/>
                </a:lnTo>
                <a:lnTo>
                  <a:pt x="646166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8532" y="3131438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75992" y="313270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47814" y="3131438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45274" y="313270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2341" y="3321971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533"/>
                </a:moveTo>
                <a:lnTo>
                  <a:pt x="6461663" y="190533"/>
                </a:lnTo>
                <a:lnTo>
                  <a:pt x="646166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8532" y="332197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5992" y="332323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47814" y="332197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5274" y="332323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2341" y="3512504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850"/>
                </a:moveTo>
                <a:lnTo>
                  <a:pt x="6461663" y="190850"/>
                </a:lnTo>
                <a:lnTo>
                  <a:pt x="6461663" y="0"/>
                </a:lnTo>
                <a:lnTo>
                  <a:pt x="0" y="0"/>
                </a:lnTo>
                <a:lnTo>
                  <a:pt x="0" y="190850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78532" y="351250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75992" y="3513773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814" y="351250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5274" y="3513773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82341" y="3703355"/>
            <a:ext cx="6461760" cy="256540"/>
          </a:xfrm>
          <a:custGeom>
            <a:avLst/>
            <a:gdLst/>
            <a:ahLst/>
            <a:cxnLst/>
            <a:rect l="l" t="t" r="r" b="b"/>
            <a:pathLst>
              <a:path w="6461759" h="256539">
                <a:moveTo>
                  <a:pt x="0" y="256474"/>
                </a:moveTo>
                <a:lnTo>
                  <a:pt x="6461663" y="256474"/>
                </a:lnTo>
                <a:lnTo>
                  <a:pt x="6461663" y="0"/>
                </a:lnTo>
                <a:lnTo>
                  <a:pt x="0" y="0"/>
                </a:lnTo>
                <a:lnTo>
                  <a:pt x="0" y="25647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550899" y="2913938"/>
            <a:ext cx="4587240" cy="9791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head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body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Это содержимое тега макета</a:t>
            </a:r>
            <a:r>
              <a:rPr sz="1150" spc="-2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p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Это содержимое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strong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тега макета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strong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150" spc="5" dirty="0">
                <a:solidFill>
                  <a:srgbClr val="0E0E0E"/>
                </a:solidFill>
                <a:latin typeface="Courier New"/>
                <a:cs typeface="Courier New"/>
              </a:rPr>
              <a:t>P</a:t>
            </a:r>
            <a:r>
              <a:rPr sz="115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p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body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html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475992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75992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2341" y="3963634"/>
            <a:ext cx="6461760" cy="0"/>
          </a:xfrm>
          <a:custGeom>
            <a:avLst/>
            <a:gdLst/>
            <a:ahLst/>
            <a:cxnLst/>
            <a:rect l="l" t="t" r="r" b="b"/>
            <a:pathLst>
              <a:path w="6461759">
                <a:moveTo>
                  <a:pt x="0" y="0"/>
                </a:moveTo>
                <a:lnTo>
                  <a:pt x="6461663" y="0"/>
                </a:lnTo>
              </a:path>
            </a:pathLst>
          </a:custGeom>
          <a:ln w="76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83610" y="3961098"/>
            <a:ext cx="6459220" cy="0"/>
          </a:xfrm>
          <a:custGeom>
            <a:avLst/>
            <a:gdLst/>
            <a:ahLst/>
            <a:cxnLst/>
            <a:rect l="l" t="t" r="r" b="b"/>
            <a:pathLst>
              <a:path w="6459220">
                <a:moveTo>
                  <a:pt x="0" y="0"/>
                </a:moveTo>
                <a:lnTo>
                  <a:pt x="6459124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45274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45274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78532" y="3703355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08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75992" y="3704623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38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7814" y="3703355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08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45274" y="3704623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38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06896" y="2092451"/>
            <a:ext cx="5225796" cy="438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91728" y="780300"/>
            <a:ext cx="2566416" cy="1126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721852" y="1010411"/>
            <a:ext cx="2115820" cy="675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32765">
              <a:lnSpc>
                <a:spcPts val="1590"/>
              </a:lnSpc>
            </a:pPr>
            <a:r>
              <a:rPr sz="1400" spc="-10" dirty="0">
                <a:latin typeface="Arial"/>
                <a:cs typeface="Arial"/>
              </a:rPr>
              <a:t>‹html›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завжди</a:t>
            </a:r>
            <a:endParaRPr sz="1400">
              <a:latin typeface="Arial"/>
              <a:cs typeface="Arial"/>
            </a:endParaRPr>
          </a:p>
          <a:p>
            <a:pPr marL="254635" marR="243204" algn="ctr">
              <a:lnSpc>
                <a:spcPts val="1800"/>
              </a:lnSpc>
              <a:spcBef>
                <a:spcPts val="80"/>
              </a:spcBef>
            </a:pPr>
            <a:r>
              <a:rPr sz="1400" spc="-55" dirty="0">
                <a:latin typeface="Arial"/>
                <a:cs typeface="Arial"/>
              </a:rPr>
              <a:t>знаходиться в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корені  </a:t>
            </a:r>
            <a:r>
              <a:rPr sz="1400" spc="-65" dirty="0">
                <a:latin typeface="Arial"/>
                <a:cs typeface="Arial"/>
              </a:rPr>
              <a:t>дерева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247631" y="2084819"/>
            <a:ext cx="557009" cy="439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68790" y="1673351"/>
            <a:ext cx="425450" cy="307340"/>
          </a:xfrm>
          <a:custGeom>
            <a:avLst/>
            <a:gdLst/>
            <a:ahLst/>
            <a:cxnLst/>
            <a:rect l="l" t="t" r="r" b="b"/>
            <a:pathLst>
              <a:path w="425450" h="307339">
                <a:moveTo>
                  <a:pt x="5576" y="294809"/>
                </a:moveTo>
                <a:lnTo>
                  <a:pt x="0" y="307213"/>
                </a:lnTo>
                <a:lnTo>
                  <a:pt x="13668" y="305951"/>
                </a:lnTo>
                <a:lnTo>
                  <a:pt x="12826" y="305815"/>
                </a:lnTo>
                <a:lnTo>
                  <a:pt x="9143" y="300609"/>
                </a:lnTo>
                <a:lnTo>
                  <a:pt x="5460" y="295528"/>
                </a:lnTo>
                <a:lnTo>
                  <a:pt x="5576" y="294809"/>
                </a:lnTo>
                <a:close/>
              </a:path>
              <a:path w="425450" h="307339">
                <a:moveTo>
                  <a:pt x="22446" y="305141"/>
                </a:moveTo>
                <a:lnTo>
                  <a:pt x="13668" y="305951"/>
                </a:lnTo>
                <a:lnTo>
                  <a:pt x="19938" y="306959"/>
                </a:lnTo>
                <a:lnTo>
                  <a:pt x="22446" y="305141"/>
                </a:lnTo>
                <a:close/>
              </a:path>
              <a:path w="425450" h="307339">
                <a:moveTo>
                  <a:pt x="46123" y="260231"/>
                </a:moveTo>
                <a:lnTo>
                  <a:pt x="9312" y="286501"/>
                </a:lnTo>
                <a:lnTo>
                  <a:pt x="5576" y="294809"/>
                </a:lnTo>
                <a:lnTo>
                  <a:pt x="5460" y="295528"/>
                </a:lnTo>
                <a:lnTo>
                  <a:pt x="9143" y="300609"/>
                </a:lnTo>
                <a:lnTo>
                  <a:pt x="12826" y="305815"/>
                </a:lnTo>
                <a:lnTo>
                  <a:pt x="13668" y="305951"/>
                </a:lnTo>
                <a:lnTo>
                  <a:pt x="22446" y="305141"/>
                </a:lnTo>
                <a:lnTo>
                  <a:pt x="25018" y="303275"/>
                </a:lnTo>
                <a:lnTo>
                  <a:pt x="31421" y="298703"/>
                </a:lnTo>
                <a:lnTo>
                  <a:pt x="28828" y="298703"/>
                </a:lnTo>
                <a:lnTo>
                  <a:pt x="17399" y="282575"/>
                </a:lnTo>
                <a:lnTo>
                  <a:pt x="36877" y="280799"/>
                </a:lnTo>
                <a:lnTo>
                  <a:pt x="46123" y="260231"/>
                </a:lnTo>
                <a:close/>
              </a:path>
              <a:path w="425450" h="307339">
                <a:moveTo>
                  <a:pt x="111505" y="273938"/>
                </a:moveTo>
                <a:lnTo>
                  <a:pt x="59365" y="278748"/>
                </a:lnTo>
                <a:lnTo>
                  <a:pt x="25018" y="303275"/>
                </a:lnTo>
                <a:lnTo>
                  <a:pt x="22446" y="305141"/>
                </a:lnTo>
                <a:lnTo>
                  <a:pt x="113537" y="296672"/>
                </a:lnTo>
                <a:lnTo>
                  <a:pt x="118236" y="291084"/>
                </a:lnTo>
                <a:lnTo>
                  <a:pt x="117591" y="284734"/>
                </a:lnTo>
                <a:lnTo>
                  <a:pt x="117093" y="278511"/>
                </a:lnTo>
                <a:lnTo>
                  <a:pt x="111505" y="273938"/>
                </a:lnTo>
                <a:close/>
              </a:path>
              <a:path w="425450" h="307339">
                <a:moveTo>
                  <a:pt x="36877" y="280799"/>
                </a:moveTo>
                <a:lnTo>
                  <a:pt x="17399" y="282575"/>
                </a:lnTo>
                <a:lnTo>
                  <a:pt x="28828" y="298703"/>
                </a:lnTo>
                <a:lnTo>
                  <a:pt x="36877" y="280799"/>
                </a:lnTo>
                <a:close/>
              </a:path>
              <a:path w="425450" h="307339">
                <a:moveTo>
                  <a:pt x="59365" y="278748"/>
                </a:moveTo>
                <a:lnTo>
                  <a:pt x="36877" y="280799"/>
                </a:lnTo>
                <a:lnTo>
                  <a:pt x="28828" y="298703"/>
                </a:lnTo>
                <a:lnTo>
                  <a:pt x="31421" y="298703"/>
                </a:lnTo>
                <a:lnTo>
                  <a:pt x="59365" y="278748"/>
                </a:lnTo>
                <a:close/>
              </a:path>
              <a:path w="425450" h="307339">
                <a:moveTo>
                  <a:pt x="9312" y="286501"/>
                </a:moveTo>
                <a:lnTo>
                  <a:pt x="6603" y="288417"/>
                </a:lnTo>
                <a:lnTo>
                  <a:pt x="5576" y="294809"/>
                </a:lnTo>
                <a:lnTo>
                  <a:pt x="9312" y="286501"/>
                </a:lnTo>
                <a:close/>
              </a:path>
              <a:path w="425450" h="307339">
                <a:moveTo>
                  <a:pt x="53466" y="200533"/>
                </a:moveTo>
                <a:lnTo>
                  <a:pt x="46735" y="203073"/>
                </a:lnTo>
                <a:lnTo>
                  <a:pt x="44195" y="208914"/>
                </a:lnTo>
                <a:lnTo>
                  <a:pt x="9312" y="286501"/>
                </a:lnTo>
                <a:lnTo>
                  <a:pt x="46123" y="260231"/>
                </a:lnTo>
                <a:lnTo>
                  <a:pt x="65024" y="218186"/>
                </a:lnTo>
                <a:lnTo>
                  <a:pt x="67563" y="212471"/>
                </a:lnTo>
                <a:lnTo>
                  <a:pt x="65024" y="205739"/>
                </a:lnTo>
                <a:lnTo>
                  <a:pt x="59308" y="203073"/>
                </a:lnTo>
                <a:lnTo>
                  <a:pt x="53466" y="200533"/>
                </a:lnTo>
                <a:close/>
              </a:path>
              <a:path w="425450" h="307339">
                <a:moveTo>
                  <a:pt x="410463" y="0"/>
                </a:moveTo>
                <a:lnTo>
                  <a:pt x="405383" y="3683"/>
                </a:lnTo>
                <a:lnTo>
                  <a:pt x="46123" y="260231"/>
                </a:lnTo>
                <a:lnTo>
                  <a:pt x="36877" y="280799"/>
                </a:lnTo>
                <a:lnTo>
                  <a:pt x="59365" y="278748"/>
                </a:lnTo>
                <a:lnTo>
                  <a:pt x="423799" y="18542"/>
                </a:lnTo>
                <a:lnTo>
                  <a:pt x="424941" y="11430"/>
                </a:lnTo>
                <a:lnTo>
                  <a:pt x="421258" y="6350"/>
                </a:lnTo>
                <a:lnTo>
                  <a:pt x="417575" y="1143"/>
                </a:lnTo>
                <a:lnTo>
                  <a:pt x="410463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85132" y="1636776"/>
            <a:ext cx="2994660" cy="1470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15255" y="1866900"/>
            <a:ext cx="2543810" cy="1019810"/>
          </a:xfrm>
          <a:custGeom>
            <a:avLst/>
            <a:gdLst/>
            <a:ahLst/>
            <a:cxnLst/>
            <a:rect l="l" t="t" r="r" b="b"/>
            <a:pathLst>
              <a:path w="2543809" h="1019810">
                <a:moveTo>
                  <a:pt x="0" y="1019555"/>
                </a:moveTo>
                <a:lnTo>
                  <a:pt x="2543555" y="1019555"/>
                </a:lnTo>
                <a:lnTo>
                  <a:pt x="2543555" y="0"/>
                </a:lnTo>
                <a:lnTo>
                  <a:pt x="0" y="0"/>
                </a:lnTo>
                <a:lnTo>
                  <a:pt x="0" y="1019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715255" y="1885543"/>
            <a:ext cx="2543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201295">
              <a:lnSpc>
                <a:spcPct val="107100"/>
              </a:lnSpc>
              <a:spcBef>
                <a:spcPts val="100"/>
              </a:spcBef>
            </a:pPr>
            <a:r>
              <a:rPr sz="1400" spc="10" dirty="0">
                <a:latin typeface="Arial"/>
                <a:cs typeface="Arial"/>
              </a:rPr>
              <a:t>"html" </a:t>
            </a:r>
            <a:r>
              <a:rPr sz="1400" spc="-45" dirty="0">
                <a:latin typeface="Arial"/>
                <a:cs typeface="Arial"/>
              </a:rPr>
              <a:t>містить </a:t>
            </a:r>
            <a:r>
              <a:rPr sz="1400" spc="-65" dirty="0">
                <a:latin typeface="Arial"/>
                <a:cs typeface="Arial"/>
              </a:rPr>
              <a:t>два</a:t>
            </a:r>
            <a:r>
              <a:rPr sz="1400" spc="-3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вкладених  </a:t>
            </a:r>
            <a:r>
              <a:rPr sz="1400" spc="-70" dirty="0">
                <a:latin typeface="Arial"/>
                <a:cs typeface="Arial"/>
              </a:rPr>
              <a:t>елемента: </a:t>
            </a:r>
            <a:r>
              <a:rPr sz="1400" spc="-40" dirty="0">
                <a:latin typeface="Arial"/>
                <a:cs typeface="Arial"/>
              </a:rPr>
              <a:t>"head" </a:t>
            </a:r>
            <a:r>
              <a:rPr sz="1400" spc="10" dirty="0">
                <a:latin typeface="Arial"/>
                <a:cs typeface="Arial"/>
              </a:rPr>
              <a:t>і </a:t>
            </a:r>
            <a:r>
              <a:rPr sz="1400" spc="-30" dirty="0">
                <a:latin typeface="Arial"/>
                <a:cs typeface="Arial"/>
              </a:rPr>
              <a:t>"body". </a:t>
            </a:r>
            <a:r>
              <a:rPr sz="1400" spc="-60" dirty="0">
                <a:latin typeface="Arial"/>
                <a:cs typeface="Arial"/>
              </a:rPr>
              <a:t>Ви  </a:t>
            </a:r>
            <a:r>
              <a:rPr sz="1400" spc="-65" dirty="0">
                <a:latin typeface="Arial"/>
                <a:cs typeface="Arial"/>
              </a:rPr>
              <a:t>можете </a:t>
            </a:r>
            <a:r>
              <a:rPr sz="1400" spc="-55" dirty="0">
                <a:latin typeface="Arial"/>
                <a:cs typeface="Arial"/>
              </a:rPr>
              <a:t>називати </a:t>
            </a:r>
            <a:r>
              <a:rPr sz="1400" spc="-60" dirty="0">
                <a:latin typeface="Arial"/>
                <a:cs typeface="Arial"/>
              </a:rPr>
              <a:t>їх </a:t>
            </a:r>
            <a:r>
              <a:rPr sz="1400" spc="-35" dirty="0">
                <a:latin typeface="Arial"/>
                <a:cs typeface="Arial"/>
              </a:rPr>
              <a:t>"дітьми"  </a:t>
            </a:r>
            <a:r>
              <a:rPr sz="1400" spc="-75" dirty="0">
                <a:latin typeface="Arial"/>
                <a:cs typeface="Arial"/>
              </a:rPr>
              <a:t>елемента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"html"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232904" y="2602979"/>
            <a:ext cx="845057" cy="26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47255" y="2365882"/>
            <a:ext cx="711835" cy="173355"/>
          </a:xfrm>
          <a:custGeom>
            <a:avLst/>
            <a:gdLst/>
            <a:ahLst/>
            <a:cxnLst/>
            <a:rect l="l" t="t" r="r" b="b"/>
            <a:pathLst>
              <a:path w="711834" h="173355">
                <a:moveTo>
                  <a:pt x="645700" y="133396"/>
                </a:moveTo>
                <a:lnTo>
                  <a:pt x="596773" y="151637"/>
                </a:lnTo>
                <a:lnTo>
                  <a:pt x="593725" y="158241"/>
                </a:lnTo>
                <a:lnTo>
                  <a:pt x="595884" y="164083"/>
                </a:lnTo>
                <a:lnTo>
                  <a:pt x="598170" y="170052"/>
                </a:lnTo>
                <a:lnTo>
                  <a:pt x="604774" y="173100"/>
                </a:lnTo>
                <a:lnTo>
                  <a:pt x="610616" y="170814"/>
                </a:lnTo>
                <a:lnTo>
                  <a:pt x="690503" y="141108"/>
                </a:lnTo>
                <a:lnTo>
                  <a:pt x="645700" y="133396"/>
                </a:lnTo>
                <a:close/>
              </a:path>
              <a:path w="711834" h="173355">
                <a:moveTo>
                  <a:pt x="698817" y="138016"/>
                </a:moveTo>
                <a:lnTo>
                  <a:pt x="690503" y="141108"/>
                </a:lnTo>
                <a:lnTo>
                  <a:pt x="693547" y="141604"/>
                </a:lnTo>
                <a:lnTo>
                  <a:pt x="698817" y="138016"/>
                </a:lnTo>
                <a:close/>
              </a:path>
              <a:path w="711834" h="173355">
                <a:moveTo>
                  <a:pt x="666994" y="125447"/>
                </a:moveTo>
                <a:lnTo>
                  <a:pt x="645700" y="133396"/>
                </a:lnTo>
                <a:lnTo>
                  <a:pt x="690503" y="141108"/>
                </a:lnTo>
                <a:lnTo>
                  <a:pt x="698729" y="138049"/>
                </a:lnTo>
                <a:lnTo>
                  <a:pt x="681990" y="138049"/>
                </a:lnTo>
                <a:lnTo>
                  <a:pt x="666994" y="125447"/>
                </a:lnTo>
                <a:close/>
              </a:path>
              <a:path w="711834" h="173355">
                <a:moveTo>
                  <a:pt x="685292" y="118617"/>
                </a:moveTo>
                <a:lnTo>
                  <a:pt x="666994" y="125447"/>
                </a:lnTo>
                <a:lnTo>
                  <a:pt x="681990" y="138049"/>
                </a:lnTo>
                <a:lnTo>
                  <a:pt x="685292" y="118617"/>
                </a:lnTo>
                <a:close/>
              </a:path>
              <a:path w="711834" h="173355">
                <a:moveTo>
                  <a:pt x="694352" y="118617"/>
                </a:moveTo>
                <a:lnTo>
                  <a:pt x="685292" y="118617"/>
                </a:lnTo>
                <a:lnTo>
                  <a:pt x="681990" y="138049"/>
                </a:lnTo>
                <a:lnTo>
                  <a:pt x="698729" y="138049"/>
                </a:lnTo>
                <a:lnTo>
                  <a:pt x="699516" y="137540"/>
                </a:lnTo>
                <a:lnTo>
                  <a:pt x="700531" y="131317"/>
                </a:lnTo>
                <a:lnTo>
                  <a:pt x="701675" y="125094"/>
                </a:lnTo>
                <a:lnTo>
                  <a:pt x="701134" y="124324"/>
                </a:lnTo>
                <a:lnTo>
                  <a:pt x="694352" y="118617"/>
                </a:lnTo>
                <a:close/>
              </a:path>
              <a:path w="711834" h="173355">
                <a:moveTo>
                  <a:pt x="701134" y="124324"/>
                </a:moveTo>
                <a:lnTo>
                  <a:pt x="701675" y="125094"/>
                </a:lnTo>
                <a:lnTo>
                  <a:pt x="700531" y="131317"/>
                </a:lnTo>
                <a:lnTo>
                  <a:pt x="699516" y="137540"/>
                </a:lnTo>
                <a:lnTo>
                  <a:pt x="698817" y="138016"/>
                </a:lnTo>
                <a:lnTo>
                  <a:pt x="711708" y="133222"/>
                </a:lnTo>
                <a:lnTo>
                  <a:pt x="701134" y="124324"/>
                </a:lnTo>
                <a:close/>
              </a:path>
              <a:path w="711834" h="173355">
                <a:moveTo>
                  <a:pt x="8000" y="0"/>
                </a:moveTo>
                <a:lnTo>
                  <a:pt x="2159" y="4190"/>
                </a:lnTo>
                <a:lnTo>
                  <a:pt x="1016" y="10413"/>
                </a:lnTo>
                <a:lnTo>
                  <a:pt x="0" y="16637"/>
                </a:lnTo>
                <a:lnTo>
                  <a:pt x="4191" y="22478"/>
                </a:lnTo>
                <a:lnTo>
                  <a:pt x="10414" y="23621"/>
                </a:lnTo>
                <a:lnTo>
                  <a:pt x="645700" y="133396"/>
                </a:lnTo>
                <a:lnTo>
                  <a:pt x="666994" y="125447"/>
                </a:lnTo>
                <a:lnTo>
                  <a:pt x="649711" y="110924"/>
                </a:lnTo>
                <a:lnTo>
                  <a:pt x="8000" y="0"/>
                </a:lnTo>
                <a:close/>
              </a:path>
              <a:path w="711834" h="173355">
                <a:moveTo>
                  <a:pt x="649711" y="110924"/>
                </a:moveTo>
                <a:lnTo>
                  <a:pt x="666994" y="125447"/>
                </a:lnTo>
                <a:lnTo>
                  <a:pt x="685292" y="118617"/>
                </a:lnTo>
                <a:lnTo>
                  <a:pt x="694352" y="118617"/>
                </a:lnTo>
                <a:lnTo>
                  <a:pt x="649711" y="110924"/>
                </a:lnTo>
                <a:close/>
              </a:path>
              <a:path w="711834" h="173355">
                <a:moveTo>
                  <a:pt x="694348" y="118614"/>
                </a:moveTo>
                <a:lnTo>
                  <a:pt x="701134" y="124324"/>
                </a:lnTo>
                <a:lnTo>
                  <a:pt x="697484" y="119125"/>
                </a:lnTo>
                <a:lnTo>
                  <a:pt x="694348" y="118614"/>
                </a:lnTo>
                <a:close/>
              </a:path>
              <a:path w="711834" h="173355">
                <a:moveTo>
                  <a:pt x="624331" y="59689"/>
                </a:moveTo>
                <a:lnTo>
                  <a:pt x="617093" y="60325"/>
                </a:lnTo>
                <a:lnTo>
                  <a:pt x="608965" y="69976"/>
                </a:lnTo>
                <a:lnTo>
                  <a:pt x="609600" y="77215"/>
                </a:lnTo>
                <a:lnTo>
                  <a:pt x="649711" y="110924"/>
                </a:lnTo>
                <a:lnTo>
                  <a:pt x="694348" y="118614"/>
                </a:lnTo>
                <a:lnTo>
                  <a:pt x="624331" y="59689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55123" y="1751076"/>
            <a:ext cx="2436874" cy="1469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85247" y="1981200"/>
            <a:ext cx="2115820" cy="1018540"/>
          </a:xfrm>
          <a:custGeom>
            <a:avLst/>
            <a:gdLst/>
            <a:ahLst/>
            <a:cxnLst/>
            <a:rect l="l" t="t" r="r" b="b"/>
            <a:pathLst>
              <a:path w="2115820" h="1018539">
                <a:moveTo>
                  <a:pt x="0" y="1018032"/>
                </a:moveTo>
                <a:lnTo>
                  <a:pt x="2115311" y="1018032"/>
                </a:lnTo>
                <a:lnTo>
                  <a:pt x="2115311" y="0"/>
                </a:lnTo>
                <a:lnTo>
                  <a:pt x="0" y="0"/>
                </a:lnTo>
                <a:lnTo>
                  <a:pt x="0" y="101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0065511" y="1998954"/>
            <a:ext cx="187960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20" dirty="0">
                <a:latin typeface="Arial"/>
                <a:cs typeface="Arial"/>
              </a:rPr>
              <a:t>"body" </a:t>
            </a:r>
            <a:r>
              <a:rPr sz="1400" spc="-45" dirty="0">
                <a:latin typeface="Arial"/>
                <a:cs typeface="Arial"/>
              </a:rPr>
              <a:t>вкладений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sz="1400" spc="-75" dirty="0">
                <a:latin typeface="Arial"/>
                <a:cs typeface="Arial"/>
              </a:rPr>
              <a:t>елемент </a:t>
            </a:r>
            <a:r>
              <a:rPr sz="1400" spc="5" dirty="0">
                <a:latin typeface="Arial"/>
                <a:cs typeface="Arial"/>
              </a:rPr>
              <a:t>"html", </a:t>
            </a:r>
            <a:r>
              <a:rPr sz="1400" spc="-45" dirty="0">
                <a:latin typeface="Arial"/>
                <a:cs typeface="Arial"/>
              </a:rPr>
              <a:t>тому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ми  </a:t>
            </a:r>
            <a:r>
              <a:rPr sz="1400" spc="-30" dirty="0">
                <a:latin typeface="Arial"/>
                <a:cs typeface="Arial"/>
              </a:rPr>
              <a:t>говоримо, </a:t>
            </a:r>
            <a:r>
              <a:rPr sz="1400" spc="-65" dirty="0">
                <a:latin typeface="Arial"/>
                <a:cs typeface="Arial"/>
              </a:rPr>
              <a:t>що </a:t>
            </a:r>
            <a:r>
              <a:rPr sz="1400" spc="-20" dirty="0">
                <a:latin typeface="Arial"/>
                <a:cs typeface="Arial"/>
              </a:rPr>
              <a:t>"body" </a:t>
            </a:r>
            <a:r>
              <a:rPr sz="1400" spc="-95" dirty="0">
                <a:latin typeface="Arial"/>
                <a:cs typeface="Arial"/>
              </a:rPr>
              <a:t>–  </a:t>
            </a:r>
            <a:r>
              <a:rPr sz="1400" spc="-40" dirty="0">
                <a:latin typeface="Arial"/>
                <a:cs typeface="Arial"/>
              </a:rPr>
              <a:t>"дитина"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"html"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483595" y="3366503"/>
            <a:ext cx="584441" cy="407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604754" y="2986913"/>
            <a:ext cx="452120" cy="276860"/>
          </a:xfrm>
          <a:custGeom>
            <a:avLst/>
            <a:gdLst/>
            <a:ahLst/>
            <a:cxnLst/>
            <a:rect l="l" t="t" r="r" b="b"/>
            <a:pathLst>
              <a:path w="452120" h="276860">
                <a:moveTo>
                  <a:pt x="22517" y="275097"/>
                </a:moveTo>
                <a:lnTo>
                  <a:pt x="13750" y="275190"/>
                </a:lnTo>
                <a:lnTo>
                  <a:pt x="19812" y="276733"/>
                </a:lnTo>
                <a:lnTo>
                  <a:pt x="22517" y="275097"/>
                </a:lnTo>
                <a:close/>
              </a:path>
              <a:path w="452120" h="276860">
                <a:moveTo>
                  <a:pt x="6508" y="263525"/>
                </a:moveTo>
                <a:lnTo>
                  <a:pt x="0" y="275336"/>
                </a:lnTo>
                <a:lnTo>
                  <a:pt x="13750" y="275190"/>
                </a:lnTo>
                <a:lnTo>
                  <a:pt x="12826" y="274954"/>
                </a:lnTo>
                <a:lnTo>
                  <a:pt x="9651" y="269494"/>
                </a:lnTo>
                <a:lnTo>
                  <a:pt x="6350" y="264160"/>
                </a:lnTo>
                <a:lnTo>
                  <a:pt x="6508" y="263525"/>
                </a:lnTo>
                <a:close/>
              </a:path>
              <a:path w="452120" h="276860">
                <a:moveTo>
                  <a:pt x="49784" y="232232"/>
                </a:moveTo>
                <a:lnTo>
                  <a:pt x="13589" y="253873"/>
                </a:lnTo>
                <a:lnTo>
                  <a:pt x="10997" y="255379"/>
                </a:lnTo>
                <a:lnTo>
                  <a:pt x="6508" y="263525"/>
                </a:lnTo>
                <a:lnTo>
                  <a:pt x="6350" y="264160"/>
                </a:lnTo>
                <a:lnTo>
                  <a:pt x="9651" y="269494"/>
                </a:lnTo>
                <a:lnTo>
                  <a:pt x="12826" y="274954"/>
                </a:lnTo>
                <a:lnTo>
                  <a:pt x="13750" y="275190"/>
                </a:lnTo>
                <a:lnTo>
                  <a:pt x="22517" y="275097"/>
                </a:lnTo>
                <a:lnTo>
                  <a:pt x="32497" y="269113"/>
                </a:lnTo>
                <a:lnTo>
                  <a:pt x="29464" y="269113"/>
                </a:lnTo>
                <a:lnTo>
                  <a:pt x="19303" y="252222"/>
                </a:lnTo>
                <a:lnTo>
                  <a:pt x="38879" y="252024"/>
                </a:lnTo>
                <a:lnTo>
                  <a:pt x="49784" y="232232"/>
                </a:lnTo>
                <a:close/>
              </a:path>
              <a:path w="452120" h="276860">
                <a:moveTo>
                  <a:pt x="113792" y="251206"/>
                </a:moveTo>
                <a:lnTo>
                  <a:pt x="107569" y="251333"/>
                </a:lnTo>
                <a:lnTo>
                  <a:pt x="61469" y="251797"/>
                </a:lnTo>
                <a:lnTo>
                  <a:pt x="22517" y="275097"/>
                </a:lnTo>
                <a:lnTo>
                  <a:pt x="114046" y="274065"/>
                </a:lnTo>
                <a:lnTo>
                  <a:pt x="119125" y="268859"/>
                </a:lnTo>
                <a:lnTo>
                  <a:pt x="118999" y="256286"/>
                </a:lnTo>
                <a:lnTo>
                  <a:pt x="113792" y="251206"/>
                </a:lnTo>
                <a:close/>
              </a:path>
              <a:path w="452120" h="276860">
                <a:moveTo>
                  <a:pt x="38879" y="252024"/>
                </a:moveTo>
                <a:lnTo>
                  <a:pt x="19303" y="252222"/>
                </a:lnTo>
                <a:lnTo>
                  <a:pt x="29464" y="269113"/>
                </a:lnTo>
                <a:lnTo>
                  <a:pt x="38879" y="252024"/>
                </a:lnTo>
                <a:close/>
              </a:path>
              <a:path w="452120" h="276860">
                <a:moveTo>
                  <a:pt x="61469" y="251797"/>
                </a:moveTo>
                <a:lnTo>
                  <a:pt x="38879" y="252024"/>
                </a:lnTo>
                <a:lnTo>
                  <a:pt x="29464" y="269113"/>
                </a:lnTo>
                <a:lnTo>
                  <a:pt x="32497" y="269113"/>
                </a:lnTo>
                <a:lnTo>
                  <a:pt x="61469" y="251797"/>
                </a:lnTo>
                <a:close/>
              </a:path>
              <a:path w="452120" h="276860">
                <a:moveTo>
                  <a:pt x="10997" y="255379"/>
                </a:moveTo>
                <a:lnTo>
                  <a:pt x="8127" y="257048"/>
                </a:lnTo>
                <a:lnTo>
                  <a:pt x="6508" y="263525"/>
                </a:lnTo>
                <a:lnTo>
                  <a:pt x="10997" y="255379"/>
                </a:lnTo>
                <a:close/>
              </a:path>
              <a:path w="452120" h="276860">
                <a:moveTo>
                  <a:pt x="61975" y="173354"/>
                </a:moveTo>
                <a:lnTo>
                  <a:pt x="55118" y="175387"/>
                </a:lnTo>
                <a:lnTo>
                  <a:pt x="52070" y="180848"/>
                </a:lnTo>
                <a:lnTo>
                  <a:pt x="10997" y="255379"/>
                </a:lnTo>
                <a:lnTo>
                  <a:pt x="13589" y="253873"/>
                </a:lnTo>
                <a:lnTo>
                  <a:pt x="49784" y="232232"/>
                </a:lnTo>
                <a:lnTo>
                  <a:pt x="72009" y="191897"/>
                </a:lnTo>
                <a:lnTo>
                  <a:pt x="75056" y="186436"/>
                </a:lnTo>
                <a:lnTo>
                  <a:pt x="73025" y="179450"/>
                </a:lnTo>
                <a:lnTo>
                  <a:pt x="67564" y="176402"/>
                </a:lnTo>
                <a:lnTo>
                  <a:pt x="61975" y="173354"/>
                </a:lnTo>
                <a:close/>
              </a:path>
              <a:path w="452120" h="276860">
                <a:moveTo>
                  <a:pt x="438150" y="0"/>
                </a:moveTo>
                <a:lnTo>
                  <a:pt x="49784" y="232232"/>
                </a:lnTo>
                <a:lnTo>
                  <a:pt x="38879" y="252024"/>
                </a:lnTo>
                <a:lnTo>
                  <a:pt x="61469" y="251797"/>
                </a:lnTo>
                <a:lnTo>
                  <a:pt x="449834" y="19685"/>
                </a:lnTo>
                <a:lnTo>
                  <a:pt x="451612" y="12573"/>
                </a:lnTo>
                <a:lnTo>
                  <a:pt x="448437" y="7238"/>
                </a:lnTo>
                <a:lnTo>
                  <a:pt x="445135" y="1777"/>
                </a:lnTo>
                <a:lnTo>
                  <a:pt x="438150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27476" y="4178833"/>
            <a:ext cx="2566416" cy="1127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657600" y="4408932"/>
            <a:ext cx="2115820" cy="6769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265" rIns="0" bIns="0" rtlCol="0">
            <a:spAutoFit/>
          </a:bodyPr>
          <a:lstStyle/>
          <a:p>
            <a:pPr marL="471805" marR="341630" indent="-120650">
              <a:lnSpc>
                <a:spcPct val="107100"/>
              </a:lnSpc>
              <a:spcBef>
                <a:spcPts val="695"/>
              </a:spcBef>
            </a:pPr>
            <a:r>
              <a:rPr sz="1400" spc="20" dirty="0">
                <a:latin typeface="Arial"/>
                <a:cs typeface="Arial"/>
              </a:rPr>
              <a:t>"title" </a:t>
            </a:r>
            <a:r>
              <a:rPr sz="1400" spc="-45" dirty="0">
                <a:latin typeface="Arial"/>
                <a:cs typeface="Arial"/>
              </a:rPr>
              <a:t>вкладений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в  </a:t>
            </a:r>
            <a:r>
              <a:rPr sz="1400" spc="-75" dirty="0">
                <a:latin typeface="Arial"/>
                <a:cs typeface="Arial"/>
              </a:rPr>
              <a:t>елемент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"head"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7003" y="4965179"/>
            <a:ext cx="845057" cy="26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61354" y="4728083"/>
            <a:ext cx="711835" cy="173355"/>
          </a:xfrm>
          <a:custGeom>
            <a:avLst/>
            <a:gdLst/>
            <a:ahLst/>
            <a:cxnLst/>
            <a:rect l="l" t="t" r="r" b="b"/>
            <a:pathLst>
              <a:path w="711835" h="173354">
                <a:moveTo>
                  <a:pt x="645700" y="133396"/>
                </a:moveTo>
                <a:lnTo>
                  <a:pt x="596773" y="151638"/>
                </a:lnTo>
                <a:lnTo>
                  <a:pt x="593725" y="158242"/>
                </a:lnTo>
                <a:lnTo>
                  <a:pt x="595884" y="164084"/>
                </a:lnTo>
                <a:lnTo>
                  <a:pt x="598170" y="170053"/>
                </a:lnTo>
                <a:lnTo>
                  <a:pt x="604774" y="173101"/>
                </a:lnTo>
                <a:lnTo>
                  <a:pt x="610616" y="170815"/>
                </a:lnTo>
                <a:lnTo>
                  <a:pt x="690503" y="141108"/>
                </a:lnTo>
                <a:lnTo>
                  <a:pt x="645700" y="133396"/>
                </a:lnTo>
                <a:close/>
              </a:path>
              <a:path w="711835" h="173354">
                <a:moveTo>
                  <a:pt x="698817" y="138016"/>
                </a:moveTo>
                <a:lnTo>
                  <a:pt x="690503" y="141108"/>
                </a:lnTo>
                <a:lnTo>
                  <a:pt x="693547" y="141605"/>
                </a:lnTo>
                <a:lnTo>
                  <a:pt x="698817" y="138016"/>
                </a:lnTo>
                <a:close/>
              </a:path>
              <a:path w="711835" h="173354">
                <a:moveTo>
                  <a:pt x="666994" y="125447"/>
                </a:moveTo>
                <a:lnTo>
                  <a:pt x="645700" y="133396"/>
                </a:lnTo>
                <a:lnTo>
                  <a:pt x="690503" y="141108"/>
                </a:lnTo>
                <a:lnTo>
                  <a:pt x="698729" y="138049"/>
                </a:lnTo>
                <a:lnTo>
                  <a:pt x="681990" y="138049"/>
                </a:lnTo>
                <a:lnTo>
                  <a:pt x="666994" y="125447"/>
                </a:lnTo>
                <a:close/>
              </a:path>
              <a:path w="711835" h="173354">
                <a:moveTo>
                  <a:pt x="685292" y="118618"/>
                </a:moveTo>
                <a:lnTo>
                  <a:pt x="666994" y="125447"/>
                </a:lnTo>
                <a:lnTo>
                  <a:pt x="681990" y="138049"/>
                </a:lnTo>
                <a:lnTo>
                  <a:pt x="685292" y="118618"/>
                </a:lnTo>
                <a:close/>
              </a:path>
              <a:path w="711835" h="173354">
                <a:moveTo>
                  <a:pt x="694352" y="118618"/>
                </a:moveTo>
                <a:lnTo>
                  <a:pt x="685292" y="118618"/>
                </a:lnTo>
                <a:lnTo>
                  <a:pt x="681990" y="138049"/>
                </a:lnTo>
                <a:lnTo>
                  <a:pt x="698729" y="138049"/>
                </a:lnTo>
                <a:lnTo>
                  <a:pt x="699516" y="137541"/>
                </a:lnTo>
                <a:lnTo>
                  <a:pt x="700532" y="131318"/>
                </a:lnTo>
                <a:lnTo>
                  <a:pt x="701675" y="125095"/>
                </a:lnTo>
                <a:lnTo>
                  <a:pt x="701134" y="124324"/>
                </a:lnTo>
                <a:lnTo>
                  <a:pt x="694352" y="118618"/>
                </a:lnTo>
                <a:close/>
              </a:path>
              <a:path w="711835" h="173354">
                <a:moveTo>
                  <a:pt x="701134" y="124324"/>
                </a:moveTo>
                <a:lnTo>
                  <a:pt x="701675" y="125095"/>
                </a:lnTo>
                <a:lnTo>
                  <a:pt x="700532" y="131318"/>
                </a:lnTo>
                <a:lnTo>
                  <a:pt x="699516" y="137541"/>
                </a:lnTo>
                <a:lnTo>
                  <a:pt x="698817" y="138016"/>
                </a:lnTo>
                <a:lnTo>
                  <a:pt x="711708" y="133223"/>
                </a:lnTo>
                <a:lnTo>
                  <a:pt x="701134" y="124324"/>
                </a:lnTo>
                <a:close/>
              </a:path>
              <a:path w="711835" h="173354">
                <a:moveTo>
                  <a:pt x="8000" y="0"/>
                </a:moveTo>
                <a:lnTo>
                  <a:pt x="2159" y="4191"/>
                </a:lnTo>
                <a:lnTo>
                  <a:pt x="1016" y="10414"/>
                </a:lnTo>
                <a:lnTo>
                  <a:pt x="0" y="16637"/>
                </a:lnTo>
                <a:lnTo>
                  <a:pt x="4191" y="22479"/>
                </a:lnTo>
                <a:lnTo>
                  <a:pt x="10414" y="23622"/>
                </a:lnTo>
                <a:lnTo>
                  <a:pt x="645700" y="133396"/>
                </a:lnTo>
                <a:lnTo>
                  <a:pt x="666994" y="125447"/>
                </a:lnTo>
                <a:lnTo>
                  <a:pt x="649711" y="110924"/>
                </a:lnTo>
                <a:lnTo>
                  <a:pt x="8000" y="0"/>
                </a:lnTo>
                <a:close/>
              </a:path>
              <a:path w="711835" h="173354">
                <a:moveTo>
                  <a:pt x="649711" y="110924"/>
                </a:moveTo>
                <a:lnTo>
                  <a:pt x="666994" y="125447"/>
                </a:lnTo>
                <a:lnTo>
                  <a:pt x="685292" y="118618"/>
                </a:lnTo>
                <a:lnTo>
                  <a:pt x="694352" y="118618"/>
                </a:lnTo>
                <a:lnTo>
                  <a:pt x="649711" y="110924"/>
                </a:lnTo>
                <a:close/>
              </a:path>
              <a:path w="711835" h="173354">
                <a:moveTo>
                  <a:pt x="694348" y="118614"/>
                </a:moveTo>
                <a:lnTo>
                  <a:pt x="701134" y="124324"/>
                </a:lnTo>
                <a:lnTo>
                  <a:pt x="697484" y="119126"/>
                </a:lnTo>
                <a:lnTo>
                  <a:pt x="694348" y="118614"/>
                </a:lnTo>
                <a:close/>
              </a:path>
              <a:path w="711835" h="173354">
                <a:moveTo>
                  <a:pt x="624332" y="59690"/>
                </a:moveTo>
                <a:lnTo>
                  <a:pt x="617093" y="60325"/>
                </a:lnTo>
                <a:lnTo>
                  <a:pt x="608965" y="69977"/>
                </a:lnTo>
                <a:lnTo>
                  <a:pt x="609600" y="77216"/>
                </a:lnTo>
                <a:lnTo>
                  <a:pt x="649711" y="110924"/>
                </a:lnTo>
                <a:lnTo>
                  <a:pt x="694348" y="118614"/>
                </a:lnTo>
                <a:lnTo>
                  <a:pt x="624332" y="5969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23888" y="5407201"/>
            <a:ext cx="3070859" cy="1373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954011" y="5637276"/>
            <a:ext cx="2620010" cy="9220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785"/>
              </a:spcBef>
            </a:pPr>
            <a:r>
              <a:rPr sz="1400" spc="-5" dirty="0">
                <a:latin typeface="Arial"/>
                <a:cs typeface="Arial"/>
              </a:rPr>
              <a:t>"p"</a:t>
            </a:r>
            <a:r>
              <a:rPr sz="1400" spc="-30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– </a:t>
            </a:r>
            <a:r>
              <a:rPr sz="1400" spc="-35" dirty="0">
                <a:latin typeface="Arial"/>
                <a:cs typeface="Arial"/>
              </a:rPr>
              <a:t>"батько" </a:t>
            </a:r>
            <a:r>
              <a:rPr sz="1400" spc="-20" dirty="0">
                <a:latin typeface="Arial"/>
                <a:cs typeface="Arial"/>
              </a:rPr>
              <a:t>"strong","body" </a:t>
            </a:r>
            <a:r>
              <a:rPr sz="1400" spc="-95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309245" marR="299085" algn="ctr">
              <a:lnSpc>
                <a:spcPct val="114999"/>
              </a:lnSpc>
            </a:pPr>
            <a:r>
              <a:rPr sz="1400" spc="-35" dirty="0">
                <a:latin typeface="Arial"/>
                <a:cs typeface="Arial"/>
              </a:rPr>
              <a:t>"батько"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"p"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і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"h1",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"html"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–  </a:t>
            </a:r>
            <a:r>
              <a:rPr sz="1400" spc="-35" dirty="0">
                <a:latin typeface="Arial"/>
                <a:cs typeface="Arial"/>
              </a:rPr>
              <a:t>"батько"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"body"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547859" y="6124950"/>
            <a:ext cx="558546" cy="7330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1448" y="5473446"/>
            <a:ext cx="426084" cy="655955"/>
          </a:xfrm>
          <a:custGeom>
            <a:avLst/>
            <a:gdLst/>
            <a:ahLst/>
            <a:cxnLst/>
            <a:rect l="l" t="t" r="r" b="b"/>
            <a:pathLst>
              <a:path w="426084" h="655954">
                <a:moveTo>
                  <a:pt x="400631" y="38119"/>
                </a:moveTo>
                <a:lnTo>
                  <a:pt x="380377" y="48459"/>
                </a:lnTo>
                <a:lnTo>
                  <a:pt x="0" y="641654"/>
                </a:lnTo>
                <a:lnTo>
                  <a:pt x="1650" y="648715"/>
                </a:lnTo>
                <a:lnTo>
                  <a:pt x="6857" y="652132"/>
                </a:lnTo>
                <a:lnTo>
                  <a:pt x="12192" y="655535"/>
                </a:lnTo>
                <a:lnTo>
                  <a:pt x="19303" y="653986"/>
                </a:lnTo>
                <a:lnTo>
                  <a:pt x="22732" y="648677"/>
                </a:lnTo>
                <a:lnTo>
                  <a:pt x="399681" y="60911"/>
                </a:lnTo>
                <a:lnTo>
                  <a:pt x="400631" y="38119"/>
                </a:lnTo>
                <a:close/>
              </a:path>
              <a:path w="426084" h="655954">
                <a:moveTo>
                  <a:pt x="424128" y="22792"/>
                </a:moveTo>
                <a:lnTo>
                  <a:pt x="399681" y="60911"/>
                </a:lnTo>
                <a:lnTo>
                  <a:pt x="397509" y="113029"/>
                </a:lnTo>
                <a:lnTo>
                  <a:pt x="402335" y="118338"/>
                </a:lnTo>
                <a:lnTo>
                  <a:pt x="415035" y="118871"/>
                </a:lnTo>
                <a:lnTo>
                  <a:pt x="420243" y="113918"/>
                </a:lnTo>
                <a:lnTo>
                  <a:pt x="420624" y="107695"/>
                </a:lnTo>
                <a:lnTo>
                  <a:pt x="424128" y="22792"/>
                </a:lnTo>
                <a:close/>
              </a:path>
              <a:path w="426084" h="655954">
                <a:moveTo>
                  <a:pt x="404885" y="10305"/>
                </a:moveTo>
                <a:lnTo>
                  <a:pt x="329056" y="49021"/>
                </a:lnTo>
                <a:lnTo>
                  <a:pt x="323469" y="51942"/>
                </a:lnTo>
                <a:lnTo>
                  <a:pt x="321309" y="58800"/>
                </a:lnTo>
                <a:lnTo>
                  <a:pt x="324103" y="64388"/>
                </a:lnTo>
                <a:lnTo>
                  <a:pt x="327025" y="69976"/>
                </a:lnTo>
                <a:lnTo>
                  <a:pt x="333882" y="72262"/>
                </a:lnTo>
                <a:lnTo>
                  <a:pt x="339471" y="69341"/>
                </a:lnTo>
                <a:lnTo>
                  <a:pt x="380377" y="48459"/>
                </a:lnTo>
                <a:lnTo>
                  <a:pt x="403225" y="12826"/>
                </a:lnTo>
                <a:lnTo>
                  <a:pt x="404885" y="10305"/>
                </a:lnTo>
                <a:close/>
              </a:path>
              <a:path w="426084" h="655954">
                <a:moveTo>
                  <a:pt x="424303" y="18541"/>
                </a:moveTo>
                <a:lnTo>
                  <a:pt x="401447" y="18541"/>
                </a:lnTo>
                <a:lnTo>
                  <a:pt x="418083" y="29209"/>
                </a:lnTo>
                <a:lnTo>
                  <a:pt x="400631" y="38119"/>
                </a:lnTo>
                <a:lnTo>
                  <a:pt x="399681" y="60911"/>
                </a:lnTo>
                <a:lnTo>
                  <a:pt x="424128" y="22792"/>
                </a:lnTo>
                <a:lnTo>
                  <a:pt x="424303" y="18541"/>
                </a:lnTo>
                <a:close/>
              </a:path>
              <a:path w="426084" h="655954">
                <a:moveTo>
                  <a:pt x="413766" y="5968"/>
                </a:moveTo>
                <a:lnTo>
                  <a:pt x="413055" y="6133"/>
                </a:lnTo>
                <a:lnTo>
                  <a:pt x="404885" y="10305"/>
                </a:lnTo>
                <a:lnTo>
                  <a:pt x="403225" y="12826"/>
                </a:lnTo>
                <a:lnTo>
                  <a:pt x="380377" y="48459"/>
                </a:lnTo>
                <a:lnTo>
                  <a:pt x="400631" y="38119"/>
                </a:lnTo>
                <a:lnTo>
                  <a:pt x="401447" y="18541"/>
                </a:lnTo>
                <a:lnTo>
                  <a:pt x="424303" y="18541"/>
                </a:lnTo>
                <a:lnTo>
                  <a:pt x="424504" y="13677"/>
                </a:lnTo>
                <a:lnTo>
                  <a:pt x="424306" y="12826"/>
                </a:lnTo>
                <a:lnTo>
                  <a:pt x="418973" y="9397"/>
                </a:lnTo>
                <a:lnTo>
                  <a:pt x="413766" y="5968"/>
                </a:lnTo>
                <a:close/>
              </a:path>
              <a:path w="426084" h="655954">
                <a:moveTo>
                  <a:pt x="401447" y="18541"/>
                </a:moveTo>
                <a:lnTo>
                  <a:pt x="400631" y="38119"/>
                </a:lnTo>
                <a:lnTo>
                  <a:pt x="418083" y="29209"/>
                </a:lnTo>
                <a:lnTo>
                  <a:pt x="401447" y="18541"/>
                </a:lnTo>
                <a:close/>
              </a:path>
              <a:path w="426084" h="655954">
                <a:moveTo>
                  <a:pt x="424504" y="13677"/>
                </a:moveTo>
                <a:lnTo>
                  <a:pt x="424128" y="22792"/>
                </a:lnTo>
                <a:lnTo>
                  <a:pt x="425957" y="19938"/>
                </a:lnTo>
                <a:lnTo>
                  <a:pt x="424504" y="13677"/>
                </a:lnTo>
                <a:close/>
              </a:path>
              <a:path w="426084" h="655954">
                <a:moveTo>
                  <a:pt x="424822" y="5968"/>
                </a:moveTo>
                <a:lnTo>
                  <a:pt x="413766" y="5968"/>
                </a:lnTo>
                <a:lnTo>
                  <a:pt x="418973" y="9397"/>
                </a:lnTo>
                <a:lnTo>
                  <a:pt x="424306" y="12826"/>
                </a:lnTo>
                <a:lnTo>
                  <a:pt x="424504" y="13677"/>
                </a:lnTo>
                <a:lnTo>
                  <a:pt x="424822" y="5968"/>
                </a:lnTo>
                <a:close/>
              </a:path>
              <a:path w="426084" h="655954">
                <a:moveTo>
                  <a:pt x="413055" y="6133"/>
                </a:moveTo>
                <a:lnTo>
                  <a:pt x="406653" y="7619"/>
                </a:lnTo>
                <a:lnTo>
                  <a:pt x="404885" y="10305"/>
                </a:lnTo>
                <a:lnTo>
                  <a:pt x="413055" y="6133"/>
                </a:lnTo>
                <a:close/>
              </a:path>
              <a:path w="426084" h="655954">
                <a:moveTo>
                  <a:pt x="425069" y="0"/>
                </a:moveTo>
                <a:lnTo>
                  <a:pt x="413055" y="6133"/>
                </a:lnTo>
                <a:lnTo>
                  <a:pt x="413766" y="5968"/>
                </a:lnTo>
                <a:lnTo>
                  <a:pt x="424822" y="5968"/>
                </a:lnTo>
                <a:lnTo>
                  <a:pt x="425069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4419600" y="1143000"/>
            <a:ext cx="6696075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330" marR="5080" indent="-723265">
              <a:lnSpc>
                <a:spcPct val="100000"/>
              </a:lnSpc>
              <a:spcBef>
                <a:spcPts val="100"/>
              </a:spcBef>
            </a:pPr>
            <a:r>
              <a:rPr sz="6000" spc="-520" dirty="0">
                <a:solidFill>
                  <a:schemeClr val="tx1"/>
                </a:solidFill>
              </a:rPr>
              <a:t>3. </a:t>
            </a:r>
            <a:r>
              <a:rPr sz="6000" spc="-220" dirty="0">
                <a:solidFill>
                  <a:schemeClr val="tx1"/>
                </a:solidFill>
              </a:rPr>
              <a:t>Блочні </a:t>
            </a:r>
            <a:r>
              <a:rPr sz="6000" spc="-210" dirty="0">
                <a:solidFill>
                  <a:schemeClr val="tx1"/>
                </a:solidFill>
              </a:rPr>
              <a:t>та</a:t>
            </a:r>
            <a:r>
              <a:rPr sz="6000" spc="-1050" dirty="0">
                <a:solidFill>
                  <a:schemeClr val="tx1"/>
                </a:solidFill>
              </a:rPr>
              <a:t> </a:t>
            </a:r>
            <a:r>
              <a:rPr sz="6000" spc="-295" dirty="0">
                <a:solidFill>
                  <a:schemeClr val="tx1"/>
                </a:solidFill>
              </a:rPr>
              <a:t>рядкові  </a:t>
            </a:r>
            <a:r>
              <a:rPr sz="6000" spc="-365" dirty="0">
                <a:solidFill>
                  <a:schemeClr val="tx1"/>
                </a:solidFill>
              </a:rPr>
              <a:t>елементи </a:t>
            </a:r>
            <a:r>
              <a:rPr sz="6000" spc="-240" dirty="0">
                <a:solidFill>
                  <a:schemeClr val="tx1"/>
                </a:solidFill>
              </a:rPr>
              <a:t>в</a:t>
            </a:r>
            <a:r>
              <a:rPr sz="6000" spc="-825" dirty="0">
                <a:solidFill>
                  <a:schemeClr val="tx1"/>
                </a:solidFill>
              </a:rPr>
              <a:t> </a:t>
            </a:r>
            <a:r>
              <a:rPr sz="6000" spc="50" dirty="0">
                <a:solidFill>
                  <a:schemeClr val="tx1"/>
                </a:solidFill>
              </a:rPr>
              <a:t>HTML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1371600" y="609600"/>
            <a:ext cx="105156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Блочні </a:t>
            </a:r>
            <a:r>
              <a:rPr spc="-145" dirty="0"/>
              <a:t>та </a:t>
            </a:r>
            <a:r>
              <a:rPr spc="-200" dirty="0"/>
              <a:t>рядкові</a:t>
            </a:r>
            <a:r>
              <a:rPr spc="-855" dirty="0"/>
              <a:t> </a:t>
            </a:r>
            <a:r>
              <a:rPr spc="-245" dirty="0"/>
              <a:t>елементи  </a:t>
            </a:r>
            <a:r>
              <a:rPr spc="-25" dirty="0"/>
              <a:t>(HTML</a:t>
            </a:r>
            <a:r>
              <a:rPr spc="-380" dirty="0"/>
              <a:t> </a:t>
            </a:r>
            <a:r>
              <a:rPr spc="-155" dirty="0"/>
              <a:t>block</a:t>
            </a:r>
            <a:r>
              <a:rPr spc="-375" dirty="0"/>
              <a:t> </a:t>
            </a:r>
            <a:r>
              <a:rPr spc="-105" dirty="0"/>
              <a:t>and</a:t>
            </a:r>
            <a:r>
              <a:rPr spc="-380" dirty="0"/>
              <a:t> </a:t>
            </a:r>
            <a:r>
              <a:rPr spc="-190" dirty="0"/>
              <a:t>inline</a:t>
            </a:r>
            <a:r>
              <a:rPr spc="-355" dirty="0"/>
              <a:t> </a:t>
            </a:r>
            <a:r>
              <a:rPr spc="-55" dirty="0"/>
              <a:t>tags)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92554" y="2201037"/>
            <a:ext cx="730504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0" dirty="0">
                <a:latin typeface="Arial"/>
                <a:cs typeface="Arial"/>
              </a:rPr>
              <a:t>Всі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елементи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HTML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діляться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дві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групи: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Font typeface="Arial"/>
              <a:buChar char="•"/>
              <a:tabLst>
                <a:tab pos="299720" algn="l"/>
              </a:tabLst>
            </a:pPr>
            <a:r>
              <a:rPr sz="3200" b="1" spc="-155" dirty="0">
                <a:latin typeface="Trebuchet MS"/>
                <a:cs typeface="Trebuchet MS"/>
              </a:rPr>
              <a:t>блочні</a:t>
            </a:r>
            <a:r>
              <a:rPr sz="3200" b="1" spc="-34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Arial"/>
                <a:cs typeface="Arial"/>
              </a:rPr>
              <a:t>(block);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Font typeface="Arial"/>
              <a:buChar char="•"/>
              <a:tabLst>
                <a:tab pos="299720" algn="l"/>
              </a:tabLst>
            </a:pPr>
            <a:r>
              <a:rPr sz="3200" b="1" spc="-160" dirty="0">
                <a:latin typeface="Trebuchet MS"/>
                <a:cs typeface="Trebuchet MS"/>
              </a:rPr>
              <a:t>рядкові</a:t>
            </a:r>
            <a:r>
              <a:rPr sz="3200" b="1" spc="-30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Arial"/>
                <a:cs typeface="Arial"/>
              </a:rPr>
              <a:t>(inline).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02935" y="3147060"/>
            <a:ext cx="6300216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982598" y="533400"/>
            <a:ext cx="5686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Web-сторінка </a:t>
            </a:r>
            <a:r>
              <a:rPr spc="-165" dirty="0"/>
              <a:t>(Web</a:t>
            </a:r>
            <a:r>
              <a:rPr spc="-645" dirty="0"/>
              <a:t> </a:t>
            </a:r>
            <a:r>
              <a:rPr spc="-120" dirty="0"/>
              <a:t>page)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8750" y="1873758"/>
            <a:ext cx="6295390" cy="419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Web-сторінка </a:t>
            </a:r>
            <a:r>
              <a:rPr sz="2400" spc="-165" dirty="0">
                <a:latin typeface="Arial"/>
                <a:cs typeface="Arial"/>
              </a:rPr>
              <a:t>– </a:t>
            </a:r>
            <a:r>
              <a:rPr sz="2400" spc="-60" dirty="0">
                <a:latin typeface="Arial"/>
                <a:cs typeface="Arial"/>
              </a:rPr>
              <a:t>документ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51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інформаційний  </a:t>
            </a:r>
            <a:r>
              <a:rPr sz="2400" spc="-100" dirty="0">
                <a:latin typeface="Arial"/>
                <a:cs typeface="Arial"/>
              </a:rPr>
              <a:t>ресурс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мережі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Інтернет,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доступ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якого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здійснюється </a:t>
            </a:r>
            <a:r>
              <a:rPr sz="2400" spc="-120" dirty="0">
                <a:latin typeface="Arial"/>
                <a:cs typeface="Arial"/>
              </a:rPr>
              <a:t>за </a:t>
            </a:r>
            <a:r>
              <a:rPr sz="2400" spc="-45" dirty="0">
                <a:latin typeface="Arial"/>
                <a:cs typeface="Arial"/>
              </a:rPr>
              <a:t>допомогою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web-браузера.</a:t>
            </a:r>
            <a:endParaRPr sz="2400">
              <a:latin typeface="Arial"/>
              <a:cs typeface="Arial"/>
            </a:endParaRPr>
          </a:p>
          <a:p>
            <a:pPr marL="299085" marR="77470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Web-сторінка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Arial"/>
                <a:cs typeface="Arial"/>
              </a:rPr>
              <a:t>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текстовим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файлом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форматі  </a:t>
            </a:r>
            <a:r>
              <a:rPr sz="2400" spc="-90" dirty="0">
                <a:latin typeface="Arial"/>
                <a:cs typeface="Arial"/>
              </a:rPr>
              <a:t>HTML, </a:t>
            </a:r>
            <a:r>
              <a:rPr sz="2400" spc="-20" dirty="0">
                <a:latin typeface="Arial"/>
                <a:cs typeface="Arial"/>
              </a:rPr>
              <a:t>який </a:t>
            </a:r>
            <a:r>
              <a:rPr sz="2400" spc="-90" dirty="0">
                <a:latin typeface="Arial"/>
                <a:cs typeface="Arial"/>
              </a:rPr>
              <a:t>може </a:t>
            </a:r>
            <a:r>
              <a:rPr sz="2400" spc="-60" dirty="0">
                <a:latin typeface="Arial"/>
                <a:cs typeface="Arial"/>
              </a:rPr>
              <a:t>містити </a:t>
            </a:r>
            <a:r>
              <a:rPr sz="2400" spc="-95" dirty="0">
                <a:latin typeface="Arial"/>
                <a:cs typeface="Arial"/>
              </a:rPr>
              <a:t>посилання </a:t>
            </a:r>
            <a:r>
              <a:rPr sz="2400" spc="-105" dirty="0">
                <a:latin typeface="Arial"/>
                <a:cs typeface="Arial"/>
              </a:rPr>
              <a:t>на  </a:t>
            </a:r>
            <a:r>
              <a:rPr sz="2400" spc="-150" dirty="0">
                <a:latin typeface="Arial"/>
                <a:cs typeface="Arial"/>
              </a:rPr>
              <a:t>файли </a:t>
            </a:r>
            <a:r>
              <a:rPr sz="2400" spc="-100" dirty="0">
                <a:latin typeface="Arial"/>
                <a:cs typeface="Arial"/>
              </a:rPr>
              <a:t>в </a:t>
            </a:r>
            <a:r>
              <a:rPr sz="2400" spc="-75" dirty="0">
                <a:latin typeface="Arial"/>
                <a:cs typeface="Arial"/>
              </a:rPr>
              <a:t>інших </a:t>
            </a:r>
            <a:r>
              <a:rPr sz="2400" spc="-140" dirty="0">
                <a:latin typeface="Arial"/>
                <a:cs typeface="Arial"/>
              </a:rPr>
              <a:t>форматах </a:t>
            </a:r>
            <a:r>
              <a:rPr sz="2400" spc="-85" dirty="0">
                <a:latin typeface="Arial"/>
                <a:cs typeface="Arial"/>
              </a:rPr>
              <a:t>(текст, </a:t>
            </a:r>
            <a:r>
              <a:rPr sz="2400" spc="-75" dirty="0">
                <a:latin typeface="Arial"/>
                <a:cs typeface="Arial"/>
              </a:rPr>
              <a:t>графічні  </a:t>
            </a:r>
            <a:r>
              <a:rPr sz="2400" spc="-80" dirty="0">
                <a:latin typeface="Arial"/>
                <a:cs typeface="Arial"/>
              </a:rPr>
              <a:t>зображення, </a:t>
            </a:r>
            <a:r>
              <a:rPr sz="2400" spc="-65" dirty="0">
                <a:latin typeface="Arial"/>
                <a:cs typeface="Arial"/>
              </a:rPr>
              <a:t>відео, </a:t>
            </a:r>
            <a:r>
              <a:rPr sz="2400" spc="-70" dirty="0">
                <a:latin typeface="Arial"/>
                <a:cs typeface="Arial"/>
              </a:rPr>
              <a:t>аудіо,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мультимедіа,</a:t>
            </a:r>
            <a:endParaRPr sz="2400">
              <a:latin typeface="Arial"/>
              <a:cs typeface="Arial"/>
            </a:endParaRPr>
          </a:p>
          <a:p>
            <a:pPr marL="299085" marR="22225">
              <a:lnSpc>
                <a:spcPct val="100000"/>
              </a:lnSpc>
              <a:spcBef>
                <a:spcPts val="5"/>
              </a:spcBef>
            </a:pPr>
            <a:r>
              <a:rPr sz="2400" spc="-55" dirty="0">
                <a:latin typeface="Arial"/>
                <a:cs typeface="Arial"/>
              </a:rPr>
              <a:t>прикладні програми, </a:t>
            </a:r>
            <a:r>
              <a:rPr sz="2400" spc="-100" dirty="0">
                <a:latin typeface="Arial"/>
                <a:cs typeface="Arial"/>
              </a:rPr>
              <a:t>бази </a:t>
            </a:r>
            <a:r>
              <a:rPr sz="2400" spc="-70" dirty="0">
                <a:latin typeface="Arial"/>
                <a:cs typeface="Arial"/>
              </a:rPr>
              <a:t>даних,</a:t>
            </a:r>
            <a:r>
              <a:rPr sz="2400" spc="-51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веб-служби  </a:t>
            </a:r>
            <a:r>
              <a:rPr sz="2400" spc="-105" dirty="0">
                <a:latin typeface="Arial"/>
                <a:cs typeface="Arial"/>
              </a:rPr>
              <a:t>та </a:t>
            </a:r>
            <a:r>
              <a:rPr sz="2400" spc="-95" dirty="0">
                <a:latin typeface="Arial"/>
                <a:cs typeface="Arial"/>
              </a:rPr>
              <a:t>інше), </a:t>
            </a:r>
            <a:r>
              <a:rPr sz="2400" spc="-160" dirty="0">
                <a:latin typeface="Arial"/>
                <a:cs typeface="Arial"/>
              </a:rPr>
              <a:t>а </a:t>
            </a:r>
            <a:r>
              <a:rPr sz="2400" spc="-55" dirty="0">
                <a:latin typeface="Arial"/>
                <a:cs typeface="Arial"/>
              </a:rPr>
              <a:t>також </a:t>
            </a:r>
            <a:r>
              <a:rPr sz="2400" spc="-70" dirty="0">
                <a:latin typeface="Arial"/>
                <a:cs typeface="Arial"/>
              </a:rPr>
              <a:t>гіперпосилання </a:t>
            </a:r>
            <a:r>
              <a:rPr sz="2400" spc="-90" dirty="0">
                <a:latin typeface="Arial"/>
                <a:cs typeface="Arial"/>
              </a:rPr>
              <a:t>для  </a:t>
            </a:r>
            <a:r>
              <a:rPr sz="2400" spc="-45" dirty="0">
                <a:latin typeface="Arial"/>
                <a:cs typeface="Arial"/>
              </a:rPr>
              <a:t>швидкого </a:t>
            </a:r>
            <a:r>
              <a:rPr sz="2400" spc="-90" dirty="0">
                <a:latin typeface="Arial"/>
                <a:cs typeface="Arial"/>
              </a:rPr>
              <a:t>переходу </a:t>
            </a:r>
            <a:r>
              <a:rPr sz="2400" spc="-105" dirty="0">
                <a:latin typeface="Arial"/>
                <a:cs typeface="Arial"/>
              </a:rPr>
              <a:t>на </a:t>
            </a:r>
            <a:r>
              <a:rPr sz="2400" spc="-60" dirty="0">
                <a:latin typeface="Arial"/>
                <a:cs typeface="Arial"/>
              </a:rPr>
              <a:t>інші </a:t>
            </a:r>
            <a:r>
              <a:rPr sz="2400" spc="-55" dirty="0">
                <a:latin typeface="Arial"/>
                <a:cs typeface="Arial"/>
              </a:rPr>
              <a:t>веб-сторінки </a:t>
            </a:r>
            <a:r>
              <a:rPr sz="2400" spc="-110" dirty="0">
                <a:latin typeface="Arial"/>
                <a:cs typeface="Arial"/>
              </a:rPr>
              <a:t>або  </a:t>
            </a:r>
            <a:r>
              <a:rPr sz="2400" spc="-65" dirty="0">
                <a:latin typeface="Arial"/>
                <a:cs typeface="Arial"/>
              </a:rPr>
              <a:t>доступу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файлів.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6116" y="3095244"/>
            <a:ext cx="4207764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609600"/>
            <a:ext cx="3824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 err="1" smtClean="0"/>
              <a:t>Блочні</a:t>
            </a:r>
            <a:r>
              <a:rPr spc="-415" dirty="0" smtClean="0"/>
              <a:t> </a:t>
            </a:r>
            <a:r>
              <a:rPr spc="-245" dirty="0" err="1" smtClean="0"/>
              <a:t>елементи</a:t>
            </a:r>
            <a:endParaRPr spc="-245" dirty="0"/>
          </a:p>
        </p:txBody>
      </p:sp>
      <p:sp>
        <p:nvSpPr>
          <p:cNvPr id="5" name="object 5"/>
          <p:cNvSpPr txBox="1"/>
          <p:nvPr/>
        </p:nvSpPr>
        <p:spPr>
          <a:xfrm>
            <a:off x="1636522" y="1555242"/>
            <a:ext cx="9619615" cy="435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50" dirty="0">
                <a:latin typeface="Arial"/>
                <a:cs typeface="Arial"/>
              </a:rPr>
              <a:t>Це </a:t>
            </a:r>
            <a:r>
              <a:rPr sz="2800" spc="-75" dirty="0">
                <a:latin typeface="Arial"/>
                <a:cs typeface="Arial"/>
              </a:rPr>
              <a:t>великі блоки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web-сторінки.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При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відображенні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браузер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автоматично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додає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розрив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рядка  </a:t>
            </a:r>
            <a:r>
              <a:rPr sz="2800" spc="-65" dirty="0">
                <a:latin typeface="Arial"/>
                <a:cs typeface="Arial"/>
              </a:rPr>
              <a:t>до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100" dirty="0">
                <a:latin typeface="Arial"/>
                <a:cs typeface="Arial"/>
              </a:rPr>
              <a:t>після </a:t>
            </a:r>
            <a:r>
              <a:rPr sz="2800" spc="-65" dirty="0">
                <a:latin typeface="Arial"/>
                <a:cs typeface="Arial"/>
              </a:rPr>
              <a:t>блокового </a:t>
            </a:r>
            <a:r>
              <a:rPr sz="2800" spc="-140" dirty="0">
                <a:latin typeface="Arial"/>
                <a:cs typeface="Arial"/>
              </a:rPr>
              <a:t>елемента, </a:t>
            </a:r>
            <a:r>
              <a:rPr sz="2800" spc="-55" dirty="0">
                <a:latin typeface="Arial"/>
                <a:cs typeface="Arial"/>
              </a:rPr>
              <a:t>при </a:t>
            </a:r>
            <a:r>
              <a:rPr sz="2800" spc="-90" dirty="0">
                <a:latin typeface="Arial"/>
                <a:cs typeface="Arial"/>
              </a:rPr>
              <a:t>цьому </a:t>
            </a:r>
            <a:r>
              <a:rPr sz="2800" spc="-50" dirty="0">
                <a:latin typeface="Arial"/>
                <a:cs typeface="Arial"/>
              </a:rPr>
              <a:t>він </a:t>
            </a:r>
            <a:r>
              <a:rPr sz="2800" spc="-135" dirty="0">
                <a:latin typeface="Arial"/>
                <a:cs typeface="Arial"/>
              </a:rPr>
              <a:t>займає </a:t>
            </a:r>
            <a:r>
              <a:rPr sz="2800" spc="-114" dirty="0">
                <a:latin typeface="Arial"/>
                <a:cs typeface="Arial"/>
              </a:rPr>
              <a:t>всю  </a:t>
            </a:r>
            <a:r>
              <a:rPr sz="2800" spc="-80" dirty="0">
                <a:latin typeface="Arial"/>
                <a:cs typeface="Arial"/>
              </a:rPr>
              <a:t>доступну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ширину </a:t>
            </a:r>
            <a:r>
              <a:rPr sz="2800" spc="-125" dirty="0">
                <a:latin typeface="Arial"/>
                <a:cs typeface="Arial"/>
              </a:rPr>
              <a:t>(за </a:t>
            </a:r>
            <a:r>
              <a:rPr sz="2800" spc="-120" dirty="0">
                <a:latin typeface="Arial"/>
                <a:cs typeface="Arial"/>
              </a:rPr>
              <a:t>замовчуванням </a:t>
            </a:r>
            <a:r>
              <a:rPr sz="2800" spc="-110" dirty="0">
                <a:latin typeface="Arial"/>
                <a:cs typeface="Arial"/>
              </a:rPr>
              <a:t>відображається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00" dirty="0">
                <a:latin typeface="Arial"/>
                <a:cs typeface="Arial"/>
              </a:rPr>
              <a:t>веб-  </a:t>
            </a:r>
            <a:r>
              <a:rPr sz="2800" spc="-60" dirty="0">
                <a:latin typeface="Arial"/>
                <a:cs typeface="Arial"/>
              </a:rPr>
              <a:t>сторінці у </a:t>
            </a:r>
            <a:r>
              <a:rPr sz="2800" spc="-75" dirty="0">
                <a:latin typeface="Arial"/>
                <a:cs typeface="Arial"/>
              </a:rPr>
              <a:t>вигляді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прямокутника).</a:t>
            </a:r>
            <a:endParaRPr sz="2800">
              <a:latin typeface="Arial"/>
              <a:cs typeface="Arial"/>
            </a:endParaRPr>
          </a:p>
          <a:p>
            <a:pPr marL="299085" marR="10661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Висота </a:t>
            </a:r>
            <a:r>
              <a:rPr sz="2800" spc="-65" dirty="0">
                <a:latin typeface="Arial"/>
                <a:cs typeface="Arial"/>
              </a:rPr>
              <a:t>блокового </a:t>
            </a:r>
            <a:r>
              <a:rPr sz="2800" spc="-150" dirty="0">
                <a:latin typeface="Arial"/>
                <a:cs typeface="Arial"/>
              </a:rPr>
              <a:t>елемента </a:t>
            </a:r>
            <a:r>
              <a:rPr sz="2800" spc="-120" dirty="0">
                <a:latin typeface="Arial"/>
                <a:cs typeface="Arial"/>
              </a:rPr>
              <a:t>обчислюється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браузером  </a:t>
            </a:r>
            <a:r>
              <a:rPr sz="2800" spc="-100" dirty="0">
                <a:latin typeface="Arial"/>
                <a:cs typeface="Arial"/>
              </a:rPr>
              <a:t>автоматично,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виходячи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обсягу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його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вмісту.</a:t>
            </a:r>
            <a:endParaRPr sz="2800">
              <a:latin typeface="Arial"/>
              <a:cs typeface="Arial"/>
            </a:endParaRPr>
          </a:p>
          <a:p>
            <a:pPr marL="299085" marR="10985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Текст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90" dirty="0">
                <a:latin typeface="Arial"/>
                <a:cs typeface="Arial"/>
              </a:rPr>
              <a:t>блокових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120" dirty="0">
                <a:latin typeface="Arial"/>
                <a:cs typeface="Arial"/>
              </a:rPr>
              <a:t>замовчуванням </a:t>
            </a:r>
            <a:r>
              <a:rPr sz="2800" spc="-90" dirty="0">
                <a:latin typeface="Arial"/>
                <a:cs typeface="Arial"/>
              </a:rPr>
              <a:t>вирівнюється  </a:t>
            </a:r>
            <a:r>
              <a:rPr sz="2800" spc="-65" dirty="0">
                <a:latin typeface="Arial"/>
                <a:cs typeface="Arial"/>
              </a:rPr>
              <a:t>по </a:t>
            </a:r>
            <a:r>
              <a:rPr sz="2800" spc="-95" dirty="0">
                <a:latin typeface="Arial"/>
                <a:cs typeface="Arial"/>
              </a:rPr>
              <a:t>лівому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краю.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648200" y="533400"/>
            <a:ext cx="3824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Блочні</a:t>
            </a:r>
            <a:r>
              <a:rPr spc="-415" dirty="0"/>
              <a:t> </a:t>
            </a:r>
            <a:r>
              <a:rPr spc="-245" dirty="0"/>
              <a:t>елементи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3116" y="1601469"/>
            <a:ext cx="9732645" cy="477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143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Зазвичай </a:t>
            </a:r>
            <a:r>
              <a:rPr sz="2800" spc="-95" dirty="0">
                <a:latin typeface="Arial"/>
                <a:cs typeface="Arial"/>
              </a:rPr>
              <a:t>блочні </a:t>
            </a:r>
            <a:r>
              <a:rPr sz="2800" spc="-135" dirty="0">
                <a:latin typeface="Arial"/>
                <a:cs typeface="Arial"/>
              </a:rPr>
              <a:t>елементи </a:t>
            </a:r>
            <a:r>
              <a:rPr sz="2800" spc="-80" dirty="0">
                <a:latin typeface="Arial"/>
                <a:cs typeface="Arial"/>
              </a:rPr>
              <a:t>використовуються,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54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розділити  </a:t>
            </a:r>
            <a:r>
              <a:rPr sz="2800" spc="-95" dirty="0">
                <a:latin typeface="Arial"/>
                <a:cs typeface="Arial"/>
              </a:rPr>
              <a:t>вміст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web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-сторінки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логічні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блоки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Arial"/>
                <a:cs typeface="Arial"/>
              </a:rPr>
              <a:t>(наприклад,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заголовок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2800" spc="-114" dirty="0">
                <a:latin typeface="Arial"/>
                <a:cs typeface="Arial"/>
              </a:rPr>
              <a:t>(шапка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сайту),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меню,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блок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контентом,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нижній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колонтитул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та  </a:t>
            </a:r>
            <a:r>
              <a:rPr sz="2800" spc="-45" dirty="0">
                <a:latin typeface="Arial"/>
                <a:cs typeface="Arial"/>
              </a:rPr>
              <a:t>ін).</a:t>
            </a:r>
            <a:endParaRPr sz="2800" dirty="0">
              <a:latin typeface="Arial"/>
              <a:cs typeface="Arial"/>
            </a:endParaRPr>
          </a:p>
          <a:p>
            <a:pPr marL="299085" marR="464184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Блочні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елементи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вкладати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рядкові,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винятком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 </a:t>
            </a:r>
            <a:r>
              <a:rPr sz="2800" spc="-40" dirty="0">
                <a:latin typeface="Arial"/>
                <a:cs typeface="Arial"/>
              </a:rPr>
              <a:t>тільки </a:t>
            </a:r>
            <a:r>
              <a:rPr sz="2800" spc="-105" dirty="0">
                <a:latin typeface="Arial"/>
                <a:cs typeface="Arial"/>
              </a:rPr>
              <a:t>посилання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25" dirty="0">
                <a:latin typeface="Arial"/>
                <a:cs typeface="Arial"/>
              </a:rPr>
              <a:t>комірки </a:t>
            </a:r>
            <a:r>
              <a:rPr sz="2800" spc="-105" dirty="0">
                <a:latin typeface="Arial"/>
                <a:cs typeface="Arial"/>
              </a:rPr>
              <a:t>таблиць, </a:t>
            </a:r>
            <a:r>
              <a:rPr sz="2800" spc="-95" dirty="0">
                <a:latin typeface="Arial"/>
                <a:cs typeface="Arial"/>
              </a:rPr>
              <a:t>всередині </a:t>
            </a:r>
            <a:r>
              <a:rPr sz="2800" spc="-40" dirty="0">
                <a:latin typeface="Arial"/>
                <a:cs typeface="Arial"/>
              </a:rPr>
              <a:t>яких </a:t>
            </a:r>
            <a:r>
              <a:rPr sz="2800" spc="-145" dirty="0">
                <a:latin typeface="Arial"/>
                <a:cs typeface="Arial"/>
              </a:rPr>
              <a:t>за  </a:t>
            </a:r>
            <a:r>
              <a:rPr sz="2800" spc="-110" dirty="0">
                <a:latin typeface="Arial"/>
                <a:cs typeface="Arial"/>
              </a:rPr>
              <a:t>стандартом </a:t>
            </a:r>
            <a:r>
              <a:rPr sz="2800" spc="-140" dirty="0">
                <a:latin typeface="Arial"/>
                <a:cs typeface="Arial"/>
              </a:rPr>
              <a:t>HTML5 </a:t>
            </a:r>
            <a:r>
              <a:rPr sz="2800" spc="-85" dirty="0">
                <a:latin typeface="Arial"/>
                <a:cs typeface="Arial"/>
              </a:rPr>
              <a:t>можуть </a:t>
            </a:r>
            <a:r>
              <a:rPr sz="2800" spc="-75" dirty="0">
                <a:latin typeface="Arial"/>
                <a:cs typeface="Arial"/>
              </a:rPr>
              <a:t>бути </a:t>
            </a:r>
            <a:r>
              <a:rPr sz="2800" spc="-110" dirty="0">
                <a:latin typeface="Arial"/>
                <a:cs typeface="Arial"/>
              </a:rPr>
              <a:t>розташовані </a:t>
            </a:r>
            <a:r>
              <a:rPr sz="2800" spc="-80" dirty="0">
                <a:latin typeface="Arial"/>
                <a:cs typeface="Arial"/>
              </a:rPr>
              <a:t>блокові  </a:t>
            </a:r>
            <a:r>
              <a:rPr sz="2800" spc="-120" dirty="0">
                <a:latin typeface="Arial"/>
                <a:cs typeface="Arial"/>
              </a:rPr>
              <a:t>елементи.</a:t>
            </a:r>
            <a:endParaRPr sz="2800" dirty="0">
              <a:latin typeface="Arial"/>
              <a:cs typeface="Arial"/>
            </a:endParaRPr>
          </a:p>
          <a:p>
            <a:pPr marL="591820" indent="-579120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591820" algn="l"/>
                <a:tab pos="592455" algn="l"/>
              </a:tabLst>
            </a:pPr>
            <a:r>
              <a:rPr sz="2800" b="1" spc="-75" dirty="0">
                <a:latin typeface="Trebuchet MS"/>
                <a:cs typeface="Trebuchet MS"/>
              </a:rPr>
              <a:t>Examples </a:t>
            </a:r>
            <a:r>
              <a:rPr sz="2800" b="1" spc="-80" dirty="0">
                <a:latin typeface="Trebuchet MS"/>
                <a:cs typeface="Trebuchet MS"/>
              </a:rPr>
              <a:t>of Block</a:t>
            </a:r>
            <a:r>
              <a:rPr sz="2800" b="1" spc="-630" dirty="0">
                <a:latin typeface="Trebuchet MS"/>
                <a:cs typeface="Trebuchet MS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Elements:</a:t>
            </a:r>
            <a:endParaRPr sz="2800" dirty="0">
              <a:latin typeface="Trebuchet MS"/>
              <a:cs typeface="Trebuchet MS"/>
            </a:endParaRPr>
          </a:p>
          <a:p>
            <a:pPr marL="297815">
              <a:lnSpc>
                <a:spcPct val="100000"/>
              </a:lnSpc>
              <a:spcBef>
                <a:spcPts val="1275"/>
              </a:spcBef>
            </a:pPr>
            <a:r>
              <a:rPr sz="2800" b="1" spc="-145" dirty="0">
                <a:latin typeface="Trebuchet MS"/>
                <a:cs typeface="Trebuchet MS"/>
              </a:rPr>
              <a:t>&lt;p&gt;,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&lt;div&gt;,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&lt;form&gt;,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&lt;header&gt;,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&lt;nav&gt;,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&lt;ul&gt;,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55" dirty="0">
                <a:latin typeface="Trebuchet MS"/>
                <a:cs typeface="Trebuchet MS"/>
              </a:rPr>
              <a:t>&lt;li&gt;,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and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85" dirty="0">
                <a:latin typeface="Trebuchet MS"/>
                <a:cs typeface="Trebuchet MS"/>
              </a:rPr>
              <a:t>&lt;h1&gt;.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609600"/>
            <a:ext cx="4038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Рядкові</a:t>
            </a:r>
            <a:r>
              <a:rPr spc="-430" dirty="0"/>
              <a:t> </a:t>
            </a:r>
            <a:r>
              <a:rPr spc="-245" dirty="0"/>
              <a:t>елементи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3116" y="1667002"/>
            <a:ext cx="9851390" cy="445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75" dirty="0">
                <a:latin typeface="Arial"/>
                <a:cs typeface="Arial"/>
              </a:rPr>
              <a:t>Використовуються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розмітки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частин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вмісту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елементів.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60" dirty="0">
                <a:latin typeface="Arial"/>
                <a:cs typeface="Arial"/>
              </a:rPr>
              <a:t>Ширина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рядкового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елемента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дорівнює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об'єму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вмісту.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ts val="2735"/>
              </a:lnSpc>
              <a:spcBef>
                <a:spcPts val="8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50" dirty="0">
                <a:latin typeface="Arial"/>
                <a:cs typeface="Arial"/>
              </a:rPr>
              <a:t>На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відміну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від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блочних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браузер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не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додає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розрив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рядка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endParaRPr sz="2400" dirty="0">
              <a:latin typeface="Arial"/>
              <a:cs typeface="Arial"/>
            </a:endParaRPr>
          </a:p>
          <a:p>
            <a:pPr marL="299085" marR="139065">
              <a:lnSpc>
                <a:spcPts val="2590"/>
              </a:lnSpc>
              <a:spcBef>
                <a:spcPts val="185"/>
              </a:spcBef>
            </a:pPr>
            <a:r>
              <a:rPr sz="2400" spc="-90" dirty="0">
                <a:latin typeface="Arial"/>
                <a:cs typeface="Arial"/>
              </a:rPr>
              <a:t>після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рядкового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елемента,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тому,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якщо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кілька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рядкових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йдуть  </a:t>
            </a:r>
            <a:r>
              <a:rPr sz="2400" spc="-45" dirty="0">
                <a:latin typeface="Arial"/>
                <a:cs typeface="Arial"/>
              </a:rPr>
              <a:t>підряд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один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за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одним,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вони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розташовуються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одній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лінії,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ts val="2555"/>
              </a:lnSpc>
            </a:pPr>
            <a:r>
              <a:rPr sz="2400" spc="-100" dirty="0">
                <a:latin typeface="Arial"/>
                <a:cs typeface="Arial"/>
              </a:rPr>
              <a:t>переносяться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інший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рядок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при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необхідності.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ts val="2735"/>
              </a:lnSpc>
              <a:spcBef>
                <a:spcPts val="8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10" dirty="0">
                <a:latin typeface="Arial"/>
                <a:cs typeface="Arial"/>
              </a:rPr>
              <a:t>У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більшості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випадків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всередину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рядкових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допустимо</a:t>
            </a:r>
            <a:endParaRPr sz="2400" dirty="0">
              <a:latin typeface="Arial"/>
              <a:cs typeface="Arial"/>
            </a:endParaRPr>
          </a:p>
          <a:p>
            <a:pPr marL="299085" marR="5080">
              <a:lnSpc>
                <a:spcPts val="2590"/>
              </a:lnSpc>
              <a:spcBef>
                <a:spcPts val="185"/>
              </a:spcBef>
            </a:pPr>
            <a:r>
              <a:rPr sz="2400" spc="-85" dirty="0">
                <a:latin typeface="Arial"/>
                <a:cs typeface="Arial"/>
              </a:rPr>
              <a:t>розміщувати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інші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малі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елементи,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вставляти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блокові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всередину  </a:t>
            </a:r>
            <a:r>
              <a:rPr sz="2400" spc="-65" dirty="0">
                <a:latin typeface="Arial"/>
                <a:cs typeface="Arial"/>
              </a:rPr>
              <a:t>рядкових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заборонено.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5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65" dirty="0">
                <a:latin typeface="Trebuchet MS"/>
                <a:cs typeface="Trebuchet MS"/>
              </a:rPr>
              <a:t>Examples of </a:t>
            </a:r>
            <a:r>
              <a:rPr sz="2400" b="1" spc="-95" dirty="0">
                <a:latin typeface="Trebuchet MS"/>
                <a:cs typeface="Trebuchet MS"/>
              </a:rPr>
              <a:t>Inline</a:t>
            </a:r>
            <a:r>
              <a:rPr sz="2400" b="1" spc="-56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Elements:</a:t>
            </a:r>
            <a:endParaRPr sz="24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89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20" dirty="0">
                <a:latin typeface="Trebuchet MS"/>
                <a:cs typeface="Trebuchet MS"/>
              </a:rPr>
              <a:t>&lt;a&gt;,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&lt;span&gt;,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&lt;b&gt;,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&lt;em&gt;,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&lt;i&gt;,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&lt;cite&gt;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and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&lt;code&gt;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1981200" y="762000"/>
            <a:ext cx="95678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Взаємодія </a:t>
            </a:r>
            <a:r>
              <a:rPr spc="-185" dirty="0"/>
              <a:t>блочних </a:t>
            </a:r>
            <a:r>
              <a:rPr spc="-145" dirty="0"/>
              <a:t>та </a:t>
            </a:r>
            <a:r>
              <a:rPr spc="-190" dirty="0"/>
              <a:t>рядкових</a:t>
            </a:r>
            <a:r>
              <a:rPr spc="-940" dirty="0"/>
              <a:t> </a:t>
            </a:r>
            <a:r>
              <a:rPr spc="-240" dirty="0"/>
              <a:t>елементів</a:t>
            </a:r>
          </a:p>
        </p:txBody>
      </p:sp>
      <p:sp>
        <p:nvSpPr>
          <p:cNvPr id="14" name="object 14"/>
          <p:cNvSpPr/>
          <p:nvPr/>
        </p:nvSpPr>
        <p:spPr>
          <a:xfrm>
            <a:off x="1784604" y="1752600"/>
            <a:ext cx="8045196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2743200" y="1981200"/>
            <a:ext cx="8458200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00"/>
              </a:spcBef>
            </a:pPr>
            <a:r>
              <a:rPr sz="6000" spc="-400" dirty="0">
                <a:solidFill>
                  <a:srgbClr val="1286C3"/>
                </a:solidFill>
              </a:rPr>
              <a:t>4. </a:t>
            </a:r>
            <a:r>
              <a:rPr sz="6000" spc="-280" dirty="0">
                <a:solidFill>
                  <a:srgbClr val="1286C3"/>
                </a:solidFill>
              </a:rPr>
              <a:t>Оформлення</a:t>
            </a:r>
            <a:r>
              <a:rPr sz="6000" spc="-1080" dirty="0">
                <a:solidFill>
                  <a:srgbClr val="1286C3"/>
                </a:solidFill>
              </a:rPr>
              <a:t> </a:t>
            </a:r>
            <a:r>
              <a:rPr sz="6000" spc="-340" dirty="0">
                <a:solidFill>
                  <a:srgbClr val="1286C3"/>
                </a:solidFill>
              </a:rPr>
              <a:t>тексту</a:t>
            </a:r>
            <a:endParaRPr sz="6000" dirty="0"/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6000" spc="50" dirty="0">
                <a:solidFill>
                  <a:srgbClr val="1286C3"/>
                </a:solidFill>
              </a:rPr>
              <a:t>HTML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490075" y="527050"/>
            <a:ext cx="2701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HTM</a:t>
            </a:r>
            <a:r>
              <a:rPr spc="40" dirty="0"/>
              <a:t>L</a:t>
            </a:r>
            <a:r>
              <a:rPr spc="-140" dirty="0"/>
              <a:t>-</a:t>
            </a:r>
            <a:r>
              <a:rPr spc="-220" dirty="0"/>
              <a:t>те</a:t>
            </a:r>
            <a:r>
              <a:rPr spc="-305" dirty="0"/>
              <a:t>к</a:t>
            </a:r>
            <a:r>
              <a:rPr spc="-254" dirty="0"/>
              <a:t>ст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1815464"/>
            <a:ext cx="939482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представлений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специфікації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тегами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форматування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угруповання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тексту</a:t>
            </a:r>
            <a:r>
              <a:rPr sz="2800" spc="-145" dirty="0">
                <a:latin typeface="Arial"/>
                <a:cs typeface="Arial"/>
              </a:rPr>
              <a:t>.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Теги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контейнерами</a:t>
            </a:r>
            <a:endParaRPr sz="2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мають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візуального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відображення.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Теги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40" dirty="0">
                <a:latin typeface="Arial"/>
                <a:cs typeface="Arial"/>
              </a:rPr>
              <a:t>форматування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несуть </a:t>
            </a:r>
            <a:r>
              <a:rPr sz="2800" spc="-140" dirty="0">
                <a:latin typeface="Arial"/>
                <a:cs typeface="Arial"/>
              </a:rPr>
              <a:t>смислове</a:t>
            </a:r>
            <a:endParaRPr sz="2800">
              <a:latin typeface="Arial"/>
              <a:cs typeface="Arial"/>
            </a:endParaRPr>
          </a:p>
          <a:p>
            <a:pPr marL="299085" marR="735965">
              <a:lnSpc>
                <a:spcPct val="100000"/>
              </a:lnSpc>
            </a:pPr>
            <a:r>
              <a:rPr sz="2800" spc="-105" dirty="0">
                <a:latin typeface="Arial"/>
                <a:cs typeface="Arial"/>
              </a:rPr>
              <a:t>навантаження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зазвичай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задають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стильове  </a:t>
            </a:r>
            <a:r>
              <a:rPr sz="2800" spc="-135" dirty="0">
                <a:latin typeface="Arial"/>
                <a:cs typeface="Arial"/>
              </a:rPr>
              <a:t>оформлення.</a:t>
            </a:r>
            <a:endParaRPr sz="2800">
              <a:latin typeface="Arial"/>
              <a:cs typeface="Arial"/>
            </a:endParaRPr>
          </a:p>
          <a:p>
            <a:pPr marL="299085" marR="76454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85" dirty="0">
                <a:latin typeface="Arial"/>
                <a:cs typeface="Arial"/>
              </a:rPr>
              <a:t>Вся </a:t>
            </a:r>
            <a:r>
              <a:rPr sz="2800" spc="-100" dirty="0">
                <a:latin typeface="Arial"/>
                <a:cs typeface="Arial"/>
              </a:rPr>
              <a:t>текстова </a:t>
            </a:r>
            <a:r>
              <a:rPr sz="2800" spc="-105" dirty="0">
                <a:latin typeface="Arial"/>
                <a:cs typeface="Arial"/>
              </a:rPr>
              <a:t>інформація, </a:t>
            </a:r>
            <a:r>
              <a:rPr sz="2800" spc="-70" dirty="0">
                <a:latin typeface="Arial"/>
                <a:cs typeface="Arial"/>
              </a:rPr>
              <a:t>яка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відображається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80" dirty="0">
                <a:latin typeface="Arial"/>
                <a:cs typeface="Arial"/>
              </a:rPr>
              <a:t>сайті,  </a:t>
            </a:r>
            <a:r>
              <a:rPr sz="2800" spc="-110" dirty="0">
                <a:latin typeface="Arial"/>
                <a:cs typeface="Arial"/>
              </a:rPr>
              <a:t>розміщується </a:t>
            </a:r>
            <a:r>
              <a:rPr sz="2800" spc="-95" dirty="0">
                <a:latin typeface="Arial"/>
                <a:cs typeface="Arial"/>
              </a:rPr>
              <a:t>всередині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b="1" spc="-90" dirty="0">
                <a:latin typeface="Trebuchet MS"/>
                <a:cs typeface="Trebuchet MS"/>
              </a:rPr>
              <a:t>&lt;body&gt;</a:t>
            </a:r>
            <a:r>
              <a:rPr sz="2800" spc="-9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688" y="192023"/>
            <a:ext cx="2380488" cy="1763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3173" y="2363876"/>
            <a:ext cx="9500870" cy="365950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b="1" spc="-135" dirty="0">
                <a:latin typeface="Trebuchet MS"/>
                <a:cs typeface="Trebuchet MS"/>
              </a:rPr>
              <a:t>блочними</a:t>
            </a:r>
            <a:r>
              <a:rPr sz="2800" b="1" spc="-415" dirty="0">
                <a:latin typeface="Trebuchet MS"/>
                <a:cs typeface="Trebuchet MS"/>
              </a:rPr>
              <a:t> </a:t>
            </a:r>
            <a:r>
              <a:rPr sz="2800" b="1" spc="-165" dirty="0">
                <a:latin typeface="Trebuchet MS"/>
                <a:cs typeface="Trebuchet MS"/>
              </a:rPr>
              <a:t>елементами</a:t>
            </a:r>
            <a:endParaRPr sz="2800">
              <a:latin typeface="Trebuchet MS"/>
              <a:cs typeface="Trebuchet MS"/>
            </a:endParaRPr>
          </a:p>
          <a:p>
            <a:pPr marL="85725">
              <a:lnSpc>
                <a:spcPct val="100000"/>
              </a:lnSpc>
              <a:spcBef>
                <a:spcPts val="1275"/>
              </a:spcBef>
            </a:pP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них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шість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різних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рангів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&lt;h1&gt;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&lt;h6&gt;</a:t>
            </a:r>
            <a:r>
              <a:rPr sz="2800" spc="-12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допомагають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швидко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розбити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вміст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встановити  </a:t>
            </a:r>
            <a:r>
              <a:rPr sz="2800" spc="-70" dirty="0">
                <a:latin typeface="Arial"/>
                <a:cs typeface="Arial"/>
              </a:rPr>
              <a:t>ієрархію,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70" dirty="0">
                <a:latin typeface="Arial"/>
                <a:cs typeface="Arial"/>
              </a:rPr>
              <a:t>вони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spc="-75" dirty="0">
                <a:latin typeface="Arial"/>
                <a:cs typeface="Arial"/>
              </a:rPr>
              <a:t>ключовими </a:t>
            </a:r>
            <a:r>
              <a:rPr sz="2800" spc="-95" dirty="0">
                <a:latin typeface="Arial"/>
                <a:cs typeface="Arial"/>
              </a:rPr>
              <a:t>ідентифікаторами </a:t>
            </a:r>
            <a:r>
              <a:rPr sz="2800" spc="-100" dirty="0">
                <a:latin typeface="Arial"/>
                <a:cs typeface="Arial"/>
              </a:rPr>
              <a:t>для  </a:t>
            </a:r>
            <a:r>
              <a:rPr sz="2800" spc="-75" dirty="0">
                <a:latin typeface="Arial"/>
                <a:cs typeface="Arial"/>
              </a:rPr>
              <a:t>користувачів, </a:t>
            </a:r>
            <a:r>
              <a:rPr sz="2800" spc="-145" dirty="0">
                <a:latin typeface="Arial"/>
                <a:cs typeface="Arial"/>
              </a:rPr>
              <a:t>що </a:t>
            </a:r>
            <a:r>
              <a:rPr sz="2800" spc="-105" dirty="0">
                <a:latin typeface="Arial"/>
                <a:cs typeface="Arial"/>
              </a:rPr>
              <a:t>переглядають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сторінку.</a:t>
            </a:r>
            <a:endParaRPr sz="2800">
              <a:latin typeface="Arial"/>
              <a:cs typeface="Arial"/>
            </a:endParaRPr>
          </a:p>
          <a:p>
            <a:pPr marL="299085" marR="2540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 допомагають </a:t>
            </a:r>
            <a:r>
              <a:rPr sz="2800" spc="-85" dirty="0">
                <a:latin typeface="Arial"/>
                <a:cs typeface="Arial"/>
              </a:rPr>
              <a:t>пошуковим </a:t>
            </a:r>
            <a:r>
              <a:rPr sz="2800" spc="-140" dirty="0">
                <a:latin typeface="Arial"/>
                <a:cs typeface="Arial"/>
              </a:rPr>
              <a:t>системам </a:t>
            </a:r>
            <a:r>
              <a:rPr sz="2800" spc="-85" dirty="0">
                <a:latin typeface="Arial"/>
                <a:cs typeface="Arial"/>
              </a:rPr>
              <a:t>індексувати</a:t>
            </a:r>
            <a:r>
              <a:rPr sz="2800" spc="-58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105" dirty="0">
                <a:latin typeface="Arial"/>
                <a:cs typeface="Arial"/>
              </a:rPr>
              <a:t>визначати </a:t>
            </a:r>
            <a:r>
              <a:rPr sz="2800" spc="-95" dirty="0">
                <a:latin typeface="Arial"/>
                <a:cs typeface="Arial"/>
              </a:rPr>
              <a:t>вміст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4495800" y="657026"/>
            <a:ext cx="3316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4.1.</a:t>
            </a:r>
            <a:r>
              <a:rPr spc="-490" dirty="0"/>
              <a:t> </a:t>
            </a:r>
            <a:r>
              <a:rPr spc="-140" dirty="0"/>
              <a:t>Заголовки</a:t>
            </a:r>
          </a:p>
        </p:txBody>
      </p:sp>
      <p:sp>
        <p:nvSpPr>
          <p:cNvPr id="8" name="object 8"/>
          <p:cNvSpPr/>
          <p:nvPr/>
        </p:nvSpPr>
        <p:spPr>
          <a:xfrm>
            <a:off x="8514588" y="659891"/>
            <a:ext cx="2948940" cy="285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876800" y="609600"/>
            <a:ext cx="2403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Заголовки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0547" y="1740535"/>
            <a:ext cx="9819640" cy="4616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повинні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використані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порядку,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відповідає  </a:t>
            </a:r>
            <a:r>
              <a:rPr sz="2800" spc="-90" dirty="0">
                <a:latin typeface="Arial"/>
                <a:cs typeface="Arial"/>
              </a:rPr>
              <a:t>змісту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сторінки.</a:t>
            </a:r>
            <a:endParaRPr sz="2800">
              <a:latin typeface="Arial"/>
              <a:cs typeface="Arial"/>
            </a:endParaRPr>
          </a:p>
          <a:p>
            <a:pPr marL="299085" marR="92011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Основний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заголовок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сторінки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розділу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повинен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бути  розмічений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55" dirty="0">
                <a:latin typeface="Arial"/>
                <a:cs typeface="Arial"/>
              </a:rPr>
              <a:t>допомогою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елемента </a:t>
            </a:r>
            <a:r>
              <a:rPr sz="2800" spc="-170" dirty="0">
                <a:latin typeface="Arial"/>
                <a:cs typeface="Arial"/>
              </a:rPr>
              <a:t>&lt;h1&gt;,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80" dirty="0">
                <a:latin typeface="Arial"/>
                <a:cs typeface="Arial"/>
              </a:rPr>
              <a:t>наступні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заголовки </a:t>
            </a:r>
            <a:r>
              <a:rPr sz="2800" spc="-55" dirty="0">
                <a:latin typeface="Arial"/>
                <a:cs typeface="Arial"/>
              </a:rPr>
              <a:t>повинні </a:t>
            </a:r>
            <a:r>
              <a:rPr sz="2800" spc="-85" dirty="0">
                <a:latin typeface="Arial"/>
                <a:cs typeface="Arial"/>
              </a:rPr>
              <a:t>використовувати </a:t>
            </a:r>
            <a:r>
              <a:rPr sz="2800" spc="-135" dirty="0">
                <a:latin typeface="Arial"/>
                <a:cs typeface="Arial"/>
              </a:rPr>
              <a:t>елементи &lt;h2&gt;,</a:t>
            </a:r>
            <a:r>
              <a:rPr sz="2800" spc="-55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&lt;h3&gt;,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30" dirty="0">
                <a:latin typeface="Arial"/>
                <a:cs typeface="Arial"/>
              </a:rPr>
              <a:t>&lt;h4&gt;, </a:t>
            </a:r>
            <a:r>
              <a:rPr sz="2800" spc="-175" dirty="0">
                <a:latin typeface="Arial"/>
                <a:cs typeface="Arial"/>
              </a:rPr>
              <a:t>&lt;h5&gt; </a:t>
            </a:r>
            <a:r>
              <a:rPr sz="2800" spc="-125" dirty="0">
                <a:latin typeface="Arial"/>
                <a:cs typeface="Arial"/>
              </a:rPr>
              <a:t>&lt;h6&gt;, </a:t>
            </a:r>
            <a:r>
              <a:rPr sz="2800" spc="-55" dirty="0">
                <a:latin typeface="Arial"/>
                <a:cs typeface="Arial"/>
              </a:rPr>
              <a:t>при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необхідності.</a:t>
            </a:r>
            <a:endParaRPr sz="2800">
              <a:latin typeface="Arial"/>
              <a:cs typeface="Arial"/>
            </a:endParaRPr>
          </a:p>
          <a:p>
            <a:pPr marL="299085" marR="54673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0" dirty="0">
                <a:latin typeface="Arial"/>
                <a:cs typeface="Arial"/>
              </a:rPr>
              <a:t>Кожен </a:t>
            </a:r>
            <a:r>
              <a:rPr sz="2800" spc="-85" dirty="0">
                <a:latin typeface="Arial"/>
                <a:cs typeface="Arial"/>
              </a:rPr>
              <a:t>рівень заголовка </a:t>
            </a:r>
            <a:r>
              <a:rPr sz="2800" spc="-80" dirty="0">
                <a:latin typeface="Arial"/>
                <a:cs typeface="Arial"/>
              </a:rPr>
              <a:t>повинен </a:t>
            </a:r>
            <a:r>
              <a:rPr sz="2800" spc="-125" dirty="0">
                <a:latin typeface="Arial"/>
                <a:cs typeface="Arial"/>
              </a:rPr>
              <a:t>застосовуватися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110" dirty="0">
                <a:latin typeface="Arial"/>
                <a:cs typeface="Arial"/>
              </a:rPr>
              <a:t>семантичним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змістом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повинен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використовуватися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  </a:t>
            </a:r>
            <a:r>
              <a:rPr sz="2800" spc="-20" dirty="0">
                <a:latin typeface="Arial"/>
                <a:cs typeface="Arial"/>
              </a:rPr>
              <a:t>того,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зробити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жирним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великим,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цього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 </a:t>
            </a:r>
            <a:r>
              <a:rPr sz="2800" spc="-60" dirty="0">
                <a:latin typeface="Arial"/>
                <a:cs typeface="Arial"/>
              </a:rPr>
              <a:t>інші, </a:t>
            </a:r>
            <a:r>
              <a:rPr sz="2800" spc="-130" dirty="0">
                <a:latin typeface="Arial"/>
                <a:cs typeface="Arial"/>
              </a:rPr>
              <a:t>більш </a:t>
            </a:r>
            <a:r>
              <a:rPr sz="2800" spc="-105" dirty="0">
                <a:latin typeface="Arial"/>
                <a:cs typeface="Arial"/>
              </a:rPr>
              <a:t>ефективні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способи.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725446" y="608095"/>
            <a:ext cx="2505075" cy="392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0000"/>
                </a:solidFill>
              </a:rPr>
              <a:t>Код</a:t>
            </a:r>
            <a:r>
              <a:rPr sz="2400" spc="-275" dirty="0">
                <a:solidFill>
                  <a:srgbClr val="000000"/>
                </a:solidFill>
              </a:rPr>
              <a:t> </a:t>
            </a:r>
            <a:r>
              <a:rPr sz="2400" spc="-95" dirty="0">
                <a:solidFill>
                  <a:srgbClr val="000000"/>
                </a:solidFill>
              </a:rPr>
              <a:t>html-сторінки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575835" y="1394438"/>
            <a:ext cx="6340475" cy="254635"/>
          </a:xfrm>
          <a:custGeom>
            <a:avLst/>
            <a:gdLst/>
            <a:ahLst/>
            <a:cxnLst/>
            <a:rect l="l" t="t" r="r" b="b"/>
            <a:pathLst>
              <a:path w="6340475" h="254635">
                <a:moveTo>
                  <a:pt x="0" y="254133"/>
                </a:moveTo>
                <a:lnTo>
                  <a:pt x="6339953" y="254133"/>
                </a:lnTo>
                <a:lnTo>
                  <a:pt x="6339953" y="0"/>
                </a:lnTo>
                <a:lnTo>
                  <a:pt x="0" y="0"/>
                </a:lnTo>
                <a:lnTo>
                  <a:pt x="0" y="2541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5835" y="1648572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89992"/>
                </a:moveTo>
                <a:lnTo>
                  <a:pt x="6339953" y="189992"/>
                </a:lnTo>
                <a:lnTo>
                  <a:pt x="6339953" y="0"/>
                </a:lnTo>
                <a:lnTo>
                  <a:pt x="0" y="0"/>
                </a:lnTo>
                <a:lnTo>
                  <a:pt x="0" y="1899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5835" y="1838564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90296"/>
                </a:moveTo>
                <a:lnTo>
                  <a:pt x="6339953" y="190296"/>
                </a:lnTo>
                <a:lnTo>
                  <a:pt x="6339953" y="0"/>
                </a:lnTo>
                <a:lnTo>
                  <a:pt x="0" y="0"/>
                </a:lnTo>
                <a:lnTo>
                  <a:pt x="0" y="190296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5835" y="2028861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89992"/>
                </a:moveTo>
                <a:lnTo>
                  <a:pt x="6339953" y="189992"/>
                </a:lnTo>
                <a:lnTo>
                  <a:pt x="6339953" y="0"/>
                </a:lnTo>
                <a:lnTo>
                  <a:pt x="0" y="0"/>
                </a:lnTo>
                <a:lnTo>
                  <a:pt x="0" y="1899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835" y="2218853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90296"/>
                </a:moveTo>
                <a:lnTo>
                  <a:pt x="6339953" y="190296"/>
                </a:lnTo>
                <a:lnTo>
                  <a:pt x="6339953" y="0"/>
                </a:lnTo>
                <a:lnTo>
                  <a:pt x="0" y="0"/>
                </a:lnTo>
                <a:lnTo>
                  <a:pt x="0" y="190296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835" y="2409155"/>
            <a:ext cx="6340475" cy="254635"/>
          </a:xfrm>
          <a:custGeom>
            <a:avLst/>
            <a:gdLst/>
            <a:ahLst/>
            <a:cxnLst/>
            <a:rect l="l" t="t" r="r" b="b"/>
            <a:pathLst>
              <a:path w="6340475" h="254635">
                <a:moveTo>
                  <a:pt x="0" y="254133"/>
                </a:moveTo>
                <a:lnTo>
                  <a:pt x="6339953" y="254133"/>
                </a:lnTo>
                <a:lnTo>
                  <a:pt x="6339953" y="0"/>
                </a:lnTo>
                <a:lnTo>
                  <a:pt x="0" y="0"/>
                </a:lnTo>
                <a:lnTo>
                  <a:pt x="0" y="2541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5835" y="1427944"/>
            <a:ext cx="6340475" cy="11690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25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3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14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14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h5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5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h5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h6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6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h6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08761" y="1385331"/>
            <a:ext cx="0" cy="128714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7077"/>
                </a:lnTo>
              </a:path>
            </a:pathLst>
          </a:custGeom>
          <a:ln w="91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0361" y="1385331"/>
            <a:ext cx="0" cy="128714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7077"/>
                </a:lnTo>
              </a:path>
            </a:pathLst>
          </a:custGeom>
          <a:ln w="91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3336" y="3214152"/>
            <a:ext cx="6466840" cy="254635"/>
          </a:xfrm>
          <a:custGeom>
            <a:avLst/>
            <a:gdLst/>
            <a:ahLst/>
            <a:cxnLst/>
            <a:rect l="l" t="t" r="r" b="b"/>
            <a:pathLst>
              <a:path w="6466840" h="254635">
                <a:moveTo>
                  <a:pt x="0" y="254424"/>
                </a:moveTo>
                <a:lnTo>
                  <a:pt x="6466298" y="254424"/>
                </a:lnTo>
                <a:lnTo>
                  <a:pt x="6466298" y="0"/>
                </a:lnTo>
                <a:lnTo>
                  <a:pt x="0" y="0"/>
                </a:lnTo>
                <a:lnTo>
                  <a:pt x="0" y="25442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3336" y="3468577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3336" y="3658787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3336" y="3849073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3336" y="4039587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3336" y="4229746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3336" y="4420261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3336" y="4610471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3336" y="4800681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3336" y="4991195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3336" y="5181405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3336" y="5371919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3336" y="5562129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3336" y="5752638"/>
            <a:ext cx="6466840" cy="254635"/>
          </a:xfrm>
          <a:custGeom>
            <a:avLst/>
            <a:gdLst/>
            <a:ahLst/>
            <a:cxnLst/>
            <a:rect l="l" t="t" r="r" b="b"/>
            <a:pathLst>
              <a:path w="6466840" h="254635">
                <a:moveTo>
                  <a:pt x="0" y="254120"/>
                </a:moveTo>
                <a:lnTo>
                  <a:pt x="6466298" y="254120"/>
                </a:lnTo>
                <a:lnTo>
                  <a:pt x="6466298" y="0"/>
                </a:lnTo>
                <a:lnTo>
                  <a:pt x="0" y="0"/>
                </a:lnTo>
                <a:lnTo>
                  <a:pt x="0" y="254120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08762" y="3209638"/>
            <a:ext cx="6475730" cy="2802255"/>
          </a:xfrm>
          <a:prstGeom prst="rect">
            <a:avLst/>
          </a:prstGeom>
          <a:ln w="9147">
            <a:solidFill>
              <a:srgbClr val="999999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25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 smtClean="0">
                <a:latin typeface="Courier New"/>
                <a:cs typeface="Courier New"/>
              </a:rPr>
              <a:t>h1</a:t>
            </a:r>
            <a:r>
              <a:rPr sz="1150" spc="-5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 err="1" smtClean="0">
                <a:solidFill>
                  <a:srgbClr val="0E0E0E"/>
                </a:solidFill>
                <a:latin typeface="Courier New"/>
                <a:cs typeface="Courier New"/>
              </a:rPr>
              <a:t>Назва</a:t>
            </a:r>
            <a:r>
              <a:rPr sz="1150" spc="-10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 err="1" smtClean="0">
                <a:solidFill>
                  <a:srgbClr val="0E0E0E"/>
                </a:solidFill>
                <a:latin typeface="Courier New"/>
                <a:cs typeface="Courier New"/>
              </a:rPr>
              <a:t>стат</a:t>
            </a:r>
            <a:r>
              <a:rPr lang="uk-UA" sz="1150" spc="-5" dirty="0" smtClean="0">
                <a:solidFill>
                  <a:srgbClr val="0E0E0E"/>
                </a:solidFill>
                <a:latin typeface="Courier New"/>
                <a:cs typeface="Courier New"/>
              </a:rPr>
              <a:t>ті</a:t>
            </a:r>
            <a:r>
              <a:rPr sz="1150" spc="-5" dirty="0" smtClean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 smtClean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170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155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155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155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72684" y="1615439"/>
            <a:ext cx="6405371" cy="496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667000" y="609600"/>
            <a:ext cx="77930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>
                <a:solidFill>
                  <a:srgbClr val="A666E0"/>
                </a:solidFill>
              </a:rPr>
              <a:t>3.2. </a:t>
            </a:r>
            <a:r>
              <a:rPr spc="-300" dirty="0">
                <a:solidFill>
                  <a:srgbClr val="A666E0"/>
                </a:solidFill>
              </a:rPr>
              <a:t>Теги </a:t>
            </a:r>
            <a:r>
              <a:rPr spc="-229" dirty="0">
                <a:solidFill>
                  <a:srgbClr val="A666E0"/>
                </a:solidFill>
              </a:rPr>
              <a:t>для </a:t>
            </a:r>
            <a:r>
              <a:rPr spc="-185" dirty="0">
                <a:solidFill>
                  <a:srgbClr val="A666E0"/>
                </a:solidFill>
              </a:rPr>
              <a:t>форматування</a:t>
            </a:r>
            <a:r>
              <a:rPr spc="-844" dirty="0">
                <a:solidFill>
                  <a:srgbClr val="A666E0"/>
                </a:solidFill>
              </a:rPr>
              <a:t> </a:t>
            </a:r>
            <a:r>
              <a:rPr spc="-229" dirty="0">
                <a:solidFill>
                  <a:srgbClr val="A666E0"/>
                </a:solidFill>
              </a:rPr>
              <a:t>тексту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04048" y="1591246"/>
          <a:ext cx="9782174" cy="441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2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0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2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Тег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Пример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90" dirty="0">
                          <a:latin typeface="Trebuchet MS"/>
                          <a:cs typeface="Trebuchet MS"/>
                        </a:rPr>
                        <a:t>&lt;b&gt;…&lt;/b&gt;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8485">
                        <a:lnSpc>
                          <a:spcPct val="100000"/>
                        </a:lnSpc>
                        <a:spcBef>
                          <a:spcPts val="2040"/>
                        </a:spcBef>
                      </a:pPr>
                      <a:r>
                        <a:rPr sz="2800" spc="-70" dirty="0">
                          <a:latin typeface="Arial"/>
                          <a:cs typeface="Arial"/>
                        </a:rPr>
                        <a:t>Напівжирний</a:t>
                      </a:r>
                      <a:r>
                        <a:rPr sz="2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9080" marB="0">
                    <a:lnT w="9525">
                      <a:solidFill>
                        <a:srgbClr val="ACD2F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140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70" dirty="0">
                          <a:latin typeface="Trebuchet MS"/>
                          <a:cs typeface="Trebuchet MS"/>
                        </a:rPr>
                        <a:t>&lt;strong&gt;…&lt;/strong&gt;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9080" marB="0">
                    <a:lnT w="9525">
                      <a:solidFill>
                        <a:srgbClr val="ACD2F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ACD2F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0" dirty="0">
                          <a:latin typeface="Trebuchet MS"/>
                          <a:cs typeface="Trebuchet MS"/>
                        </a:rPr>
                        <a:t>&lt;em&gt;…&lt;/em&gt;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039"/>
                        </a:spcBef>
                      </a:pPr>
                      <a:r>
                        <a:rPr sz="2800" spc="-85" dirty="0">
                          <a:latin typeface="Arial"/>
                          <a:cs typeface="Arial"/>
                        </a:rPr>
                        <a:t>Курсив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9079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40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5" dirty="0">
                          <a:latin typeface="Trebuchet MS"/>
                          <a:cs typeface="Trebuchet MS"/>
                        </a:rPr>
                        <a:t>&lt;i&gt;…&lt;/i&gt;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907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ACD2F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5" dirty="0">
                          <a:latin typeface="Trebuchet MS"/>
                          <a:cs typeface="Trebuchet MS"/>
                        </a:rPr>
                        <a:t>&lt;u&gt;…&lt;/u&gt;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85" dirty="0">
                          <a:latin typeface="Arial"/>
                          <a:cs typeface="Arial"/>
                        </a:rPr>
                        <a:t>Підкреслений</a:t>
                      </a:r>
                      <a:r>
                        <a:rPr sz="2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u="heavy" spc="-69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u="heavy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75" dirty="0">
                          <a:latin typeface="Trebuchet MS"/>
                          <a:cs typeface="Trebuchet MS"/>
                        </a:rPr>
                        <a:t>&lt;s&gt;…&lt;/s&gt;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05" dirty="0">
                          <a:latin typeface="Arial"/>
                          <a:cs typeface="Arial"/>
                        </a:rPr>
                        <a:t>Перекреслений</a:t>
                      </a:r>
                      <a:r>
                        <a:rPr sz="28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trike="sngStrike" spc="-6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trike="sngStrike" spc="-14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85" dirty="0">
                          <a:latin typeface="Trebuchet MS"/>
                          <a:cs typeface="Trebuchet MS"/>
                        </a:rPr>
                        <a:t>&lt;sub&gt;…&lt;/sub&gt;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45" dirty="0">
                          <a:latin typeface="Arial"/>
                          <a:cs typeface="Arial"/>
                        </a:rPr>
                        <a:t>Нижній</a:t>
                      </a:r>
                      <a:r>
                        <a:rPr sz="2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індекс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2775" spc="-135" baseline="-21021" dirty="0">
                          <a:latin typeface="Arial"/>
                          <a:cs typeface="Arial"/>
                        </a:rPr>
                        <a:t>2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90" dirty="0">
                          <a:latin typeface="Trebuchet MS"/>
                          <a:cs typeface="Trebuchet MS"/>
                        </a:rPr>
                        <a:t>&lt;sup&gt;…&lt;/sup&gt;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95" dirty="0">
                          <a:latin typeface="Arial"/>
                          <a:cs typeface="Arial"/>
                        </a:rPr>
                        <a:t>Верхній</a:t>
                      </a:r>
                      <a:r>
                        <a:rPr sz="2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індекс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2635"/>
                        </a:lnSpc>
                      </a:pPr>
                      <a:r>
                        <a:rPr sz="4200" spc="-135" baseline="-1686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850" spc="-90" dirty="0">
                          <a:latin typeface="Arial"/>
                          <a:cs typeface="Arial"/>
                        </a:rPr>
                        <a:t>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0189" y="493521"/>
            <a:ext cx="9281160" cy="222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4580"/>
              </a:lnSpc>
              <a:buClr>
                <a:srgbClr val="1286C3"/>
              </a:buClr>
              <a:buSzPct val="144444"/>
              <a:buChar char="•"/>
              <a:tabLst>
                <a:tab pos="299720" algn="l"/>
              </a:tabLst>
            </a:pPr>
            <a:r>
              <a:rPr sz="3600" spc="-114" dirty="0">
                <a:latin typeface="Arial"/>
                <a:cs typeface="Arial"/>
              </a:rPr>
              <a:t>Сукупність </a:t>
            </a:r>
            <a:r>
              <a:rPr sz="3600" spc="-65" dirty="0">
                <a:latin typeface="Arial"/>
                <a:cs typeface="Arial"/>
              </a:rPr>
              <a:t>web-сторінок, </a:t>
            </a:r>
            <a:r>
              <a:rPr sz="3600" spc="-175" dirty="0">
                <a:latin typeface="Arial"/>
                <a:cs typeface="Arial"/>
              </a:rPr>
              <a:t>що</a:t>
            </a:r>
            <a:r>
              <a:rPr sz="3600" spc="-370" dirty="0">
                <a:latin typeface="Arial"/>
                <a:cs typeface="Arial"/>
              </a:rPr>
              <a:t> </a:t>
            </a:r>
            <a:r>
              <a:rPr sz="3600" spc="-130" dirty="0">
                <a:latin typeface="Arial"/>
                <a:cs typeface="Arial"/>
              </a:rPr>
              <a:t>тематично</a:t>
            </a:r>
            <a:endParaRPr sz="3600">
              <a:latin typeface="Arial"/>
              <a:cs typeface="Arial"/>
            </a:endParaRPr>
          </a:p>
          <a:p>
            <a:pPr marL="299085">
              <a:lnSpc>
                <a:spcPts val="4160"/>
              </a:lnSpc>
            </a:pPr>
            <a:r>
              <a:rPr sz="3600" spc="-90" dirty="0">
                <a:latin typeface="Arial"/>
                <a:cs typeface="Arial"/>
              </a:rPr>
              <a:t>пов'язані </a:t>
            </a:r>
            <a:r>
              <a:rPr sz="3600" spc="-50" dirty="0">
                <a:latin typeface="Arial"/>
                <a:cs typeface="Arial"/>
              </a:rPr>
              <a:t>між </a:t>
            </a:r>
            <a:r>
              <a:rPr sz="3600" spc="-130" dirty="0">
                <a:latin typeface="Arial"/>
                <a:cs typeface="Arial"/>
              </a:rPr>
              <a:t>собою </a:t>
            </a:r>
            <a:r>
              <a:rPr sz="3600" spc="-40" dirty="0">
                <a:latin typeface="Arial"/>
                <a:cs typeface="Arial"/>
              </a:rPr>
              <a:t>й </a:t>
            </a:r>
            <a:r>
              <a:rPr sz="3600" spc="-120" dirty="0">
                <a:latin typeface="Arial"/>
                <a:cs typeface="Arial"/>
              </a:rPr>
              <a:t>розроблені </a:t>
            </a:r>
            <a:r>
              <a:rPr sz="3600" spc="-5" dirty="0">
                <a:latin typeface="Arial"/>
                <a:cs typeface="Arial"/>
              </a:rPr>
              <a:t>як</a:t>
            </a:r>
            <a:r>
              <a:rPr sz="3600" spc="-555" dirty="0">
                <a:latin typeface="Arial"/>
                <a:cs typeface="Arial"/>
              </a:rPr>
              <a:t> </a:t>
            </a:r>
            <a:r>
              <a:rPr sz="3600" spc="-120" dirty="0">
                <a:latin typeface="Arial"/>
                <a:cs typeface="Arial"/>
              </a:rPr>
              <a:t>єдине</a:t>
            </a:r>
            <a:endParaRPr sz="3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tabLst>
                <a:tab pos="3828415" algn="l"/>
              </a:tabLst>
            </a:pPr>
            <a:r>
              <a:rPr sz="3600" spc="-100" dirty="0">
                <a:latin typeface="Arial"/>
                <a:cs typeface="Arial"/>
              </a:rPr>
              <a:t>ціле,</a:t>
            </a:r>
            <a:r>
              <a:rPr sz="3600" spc="45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називають	</a:t>
            </a:r>
            <a:r>
              <a:rPr sz="3600" b="1" spc="-155" dirty="0">
                <a:latin typeface="Trebuchet MS"/>
                <a:cs typeface="Trebuchet MS"/>
              </a:rPr>
              <a:t>web-сайтом </a:t>
            </a:r>
            <a:r>
              <a:rPr sz="3600" spc="-170" dirty="0">
                <a:latin typeface="Arial"/>
                <a:cs typeface="Arial"/>
              </a:rPr>
              <a:t>або</a:t>
            </a:r>
            <a:r>
              <a:rPr sz="3600" spc="-465" dirty="0">
                <a:latin typeface="Arial"/>
                <a:cs typeface="Arial"/>
              </a:rPr>
              <a:t> </a:t>
            </a:r>
            <a:r>
              <a:rPr sz="3600" spc="-105" dirty="0">
                <a:latin typeface="Arial"/>
                <a:cs typeface="Arial"/>
              </a:rPr>
              <a:t>просто</a:t>
            </a:r>
            <a:endParaRPr sz="3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3600" b="1" spc="-150" dirty="0">
                <a:latin typeface="Trebuchet MS"/>
                <a:cs typeface="Trebuchet MS"/>
              </a:rPr>
              <a:t>сайтом</a:t>
            </a:r>
            <a:r>
              <a:rPr sz="3600" spc="-15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6527" y="3095242"/>
            <a:ext cx="9947148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914400"/>
            <a:ext cx="32083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Жирний</a:t>
            </a:r>
            <a:r>
              <a:rPr spc="-409" dirty="0"/>
              <a:t> </a:t>
            </a:r>
            <a:r>
              <a:rPr spc="-250" dirty="0"/>
              <a:t>текст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9691" y="1760677"/>
            <a:ext cx="9420860" cy="4394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marR="551180" indent="-286385">
              <a:lnSpc>
                <a:spcPct val="90000"/>
              </a:lnSpc>
              <a:spcBef>
                <a:spcPts val="434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05" dirty="0">
                <a:latin typeface="Arial"/>
                <a:cs typeface="Arial"/>
              </a:rPr>
              <a:t>Є </a:t>
            </a:r>
            <a:r>
              <a:rPr sz="2800" spc="-114" dirty="0">
                <a:latin typeface="Arial"/>
                <a:cs typeface="Arial"/>
              </a:rPr>
              <a:t>два </a:t>
            </a:r>
            <a:r>
              <a:rPr sz="2800" spc="-120" dirty="0">
                <a:latin typeface="Arial"/>
                <a:cs typeface="Arial"/>
              </a:rPr>
              <a:t>елементи, </a:t>
            </a:r>
            <a:r>
              <a:rPr sz="2800" spc="5" dirty="0">
                <a:latin typeface="Arial"/>
                <a:cs typeface="Arial"/>
              </a:rPr>
              <a:t>які </a:t>
            </a:r>
            <a:r>
              <a:rPr sz="2800" spc="-80" dirty="0">
                <a:latin typeface="Arial"/>
                <a:cs typeface="Arial"/>
              </a:rPr>
              <a:t>виділять текст </a:t>
            </a:r>
            <a:r>
              <a:rPr sz="2800" spc="-65" dirty="0">
                <a:latin typeface="Arial"/>
                <a:cs typeface="Arial"/>
              </a:rPr>
              <a:t>жирним </a:t>
            </a:r>
            <a:r>
              <a:rPr sz="2800" spc="-140" dirty="0">
                <a:latin typeface="Arial"/>
                <a:cs typeface="Arial"/>
              </a:rPr>
              <a:t>шрифтом:  </a:t>
            </a:r>
            <a:r>
              <a:rPr sz="2800" spc="-135" dirty="0">
                <a:latin typeface="Arial"/>
                <a:cs typeface="Arial"/>
              </a:rPr>
              <a:t>елементи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85" dirty="0">
                <a:latin typeface="Trebuchet MS"/>
                <a:cs typeface="Trebuchet MS"/>
              </a:rPr>
              <a:t>&lt;strong&gt;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&lt;b&gt;</a:t>
            </a:r>
            <a:r>
              <a:rPr sz="2800" spc="-114" dirty="0">
                <a:latin typeface="Arial"/>
                <a:cs typeface="Arial"/>
              </a:rPr>
              <a:t>.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Важливо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розуміти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семантичну  </a:t>
            </a:r>
            <a:r>
              <a:rPr sz="2800" spc="-50" dirty="0">
                <a:latin typeface="Arial"/>
                <a:cs typeface="Arial"/>
              </a:rPr>
              <a:t>різницю </a:t>
            </a:r>
            <a:r>
              <a:rPr sz="2800" spc="-45" dirty="0">
                <a:latin typeface="Arial"/>
                <a:cs typeface="Arial"/>
              </a:rPr>
              <a:t>між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ними.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Перший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&lt;b&gt;</a:t>
            </a:r>
            <a:r>
              <a:rPr sz="2800" b="1" spc="-285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встановлює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жирний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текст,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85" dirty="0">
                <a:latin typeface="Trebuchet MS"/>
                <a:cs typeface="Trebuchet MS"/>
              </a:rPr>
              <a:t>&lt;strong&gt;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14" dirty="0">
                <a:latin typeface="Arial"/>
                <a:cs typeface="Arial"/>
              </a:rPr>
              <a:t>визначає </a:t>
            </a:r>
            <a:r>
              <a:rPr sz="2800" spc="-100" dirty="0">
                <a:latin typeface="Arial"/>
                <a:cs typeface="Arial"/>
              </a:rPr>
              <a:t>важливість </a:t>
            </a:r>
            <a:r>
              <a:rPr sz="2800" spc="-60" dirty="0">
                <a:latin typeface="Arial"/>
                <a:cs typeface="Arial"/>
              </a:rPr>
              <a:t>поміченого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тексту.</a:t>
            </a:r>
            <a:endParaRPr sz="2800">
              <a:latin typeface="Arial"/>
              <a:cs typeface="Arial"/>
            </a:endParaRPr>
          </a:p>
          <a:p>
            <a:pPr marL="299085" marR="98425" indent="-286385">
              <a:lnSpc>
                <a:spcPts val="3020"/>
              </a:lnSpc>
              <a:spcBef>
                <a:spcPts val="132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4" dirty="0">
                <a:latin typeface="Arial"/>
                <a:cs typeface="Arial"/>
              </a:rPr>
              <a:t>Теоретично, </a:t>
            </a:r>
            <a:r>
              <a:rPr sz="2800" spc="-75" dirty="0">
                <a:latin typeface="Arial"/>
                <a:cs typeface="Arial"/>
              </a:rPr>
              <a:t>якщо </a:t>
            </a:r>
            <a:r>
              <a:rPr sz="2800" spc="-100" dirty="0">
                <a:latin typeface="Arial"/>
                <a:cs typeface="Arial"/>
              </a:rPr>
              <a:t>скористатися, </a:t>
            </a:r>
            <a:r>
              <a:rPr sz="2800" spc="-65" dirty="0">
                <a:latin typeface="Arial"/>
                <a:cs typeface="Arial"/>
              </a:rPr>
              <a:t>наприклад, </a:t>
            </a:r>
            <a:r>
              <a:rPr sz="2800" spc="-100" dirty="0">
                <a:latin typeface="Arial"/>
                <a:cs typeface="Arial"/>
              </a:rPr>
              <a:t>мовним  </a:t>
            </a:r>
            <a:r>
              <a:rPr sz="2800" spc="-110" dirty="0">
                <a:latin typeface="Arial"/>
                <a:cs typeface="Arial"/>
              </a:rPr>
              <a:t>браузером,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текст,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оформлений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допомогою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2815"/>
              </a:lnSpc>
            </a:pPr>
            <a:r>
              <a:rPr sz="2800" spc="-155" dirty="0">
                <a:latin typeface="Arial"/>
                <a:cs typeface="Arial"/>
              </a:rPr>
              <a:t>&lt;b&gt;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&lt;strong&gt;,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буде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відзначений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по-різному.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Однак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вийшло</a:t>
            </a:r>
            <a:endParaRPr sz="2800">
              <a:latin typeface="Arial"/>
              <a:cs typeface="Arial"/>
            </a:endParaRPr>
          </a:p>
          <a:p>
            <a:pPr marL="299085" marR="104139">
              <a:lnSpc>
                <a:spcPts val="3020"/>
              </a:lnSpc>
              <a:spcBef>
                <a:spcPts val="220"/>
              </a:spcBef>
            </a:pPr>
            <a:r>
              <a:rPr sz="2800" spc="-45" dirty="0">
                <a:latin typeface="Arial"/>
                <a:cs typeface="Arial"/>
              </a:rPr>
              <a:t>так,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популярних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браузерах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результат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їх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використання  </a:t>
            </a:r>
            <a:r>
              <a:rPr sz="2800" spc="-75" dirty="0">
                <a:latin typeface="Arial"/>
                <a:cs typeface="Arial"/>
              </a:rPr>
              <a:t>рівнозначний.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685800"/>
            <a:ext cx="376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Курсивний</a:t>
            </a:r>
            <a:r>
              <a:rPr spc="-415" dirty="0"/>
              <a:t> </a:t>
            </a:r>
            <a:r>
              <a:rPr spc="-250" dirty="0"/>
              <a:t>текст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5666" y="1528063"/>
            <a:ext cx="9738360" cy="46164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9085" marR="5080" indent="-286385">
              <a:lnSpc>
                <a:spcPct val="90000"/>
              </a:lnSpc>
              <a:spcBef>
                <a:spcPts val="43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курсивного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тексту,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якому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тим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самим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робиться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акцент,  </a:t>
            </a:r>
            <a:r>
              <a:rPr sz="2800" spc="-95" dirty="0">
                <a:latin typeface="Arial"/>
                <a:cs typeface="Arial"/>
              </a:rPr>
              <a:t>ми </a:t>
            </a:r>
            <a:r>
              <a:rPr sz="2800" spc="-130" dirty="0">
                <a:latin typeface="Arial"/>
                <a:cs typeface="Arial"/>
              </a:rPr>
              <a:t>будемо </a:t>
            </a:r>
            <a:r>
              <a:rPr sz="2800" spc="-85" dirty="0">
                <a:latin typeface="Arial"/>
                <a:cs typeface="Arial"/>
              </a:rPr>
              <a:t>використовувати </a:t>
            </a:r>
            <a:r>
              <a:rPr sz="2800" spc="-60" dirty="0">
                <a:latin typeface="Arial"/>
                <a:cs typeface="Arial"/>
              </a:rPr>
              <a:t>рядковий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14" dirty="0">
                <a:latin typeface="Trebuchet MS"/>
                <a:cs typeface="Trebuchet MS"/>
              </a:rPr>
              <a:t>&lt;em&gt;</a:t>
            </a:r>
            <a:r>
              <a:rPr sz="2800" spc="-114" dirty="0">
                <a:latin typeface="Arial"/>
                <a:cs typeface="Arial"/>
              </a:rPr>
              <a:t>. </a:t>
            </a:r>
            <a:r>
              <a:rPr sz="2800" spc="-105" dirty="0">
                <a:latin typeface="Arial"/>
                <a:cs typeface="Arial"/>
              </a:rPr>
              <a:t>Як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145" dirty="0">
                <a:latin typeface="Arial"/>
                <a:cs typeface="Arial"/>
              </a:rPr>
              <a:t>елементами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жирного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тексту,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два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різних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елемента,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endParaRPr sz="2800">
              <a:latin typeface="Arial"/>
              <a:cs typeface="Arial"/>
            </a:endParaRPr>
          </a:p>
          <a:p>
            <a:pPr marL="299085" marR="167640">
              <a:lnSpc>
                <a:spcPts val="3020"/>
              </a:lnSpc>
              <a:spcBef>
                <a:spcPts val="50"/>
              </a:spcBef>
            </a:pPr>
            <a:r>
              <a:rPr sz="2800" spc="-105" dirty="0">
                <a:latin typeface="Arial"/>
                <a:cs typeface="Arial"/>
              </a:rPr>
              <a:t>встановлюють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курсивний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текст,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зі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своїм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семантичним  </a:t>
            </a:r>
            <a:r>
              <a:rPr sz="2800" spc="-90" dirty="0">
                <a:latin typeface="Arial"/>
                <a:cs typeface="Arial"/>
              </a:rPr>
              <a:t>змістом.</a:t>
            </a:r>
            <a:endParaRPr sz="2800">
              <a:latin typeface="Arial"/>
              <a:cs typeface="Arial"/>
            </a:endParaRPr>
          </a:p>
          <a:p>
            <a:pPr marL="299085" marR="839469" indent="-286385">
              <a:lnSpc>
                <a:spcPct val="90000"/>
              </a:lnSpc>
              <a:spcBef>
                <a:spcPts val="123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135" dirty="0">
                <a:latin typeface="Trebuchet MS"/>
                <a:cs typeface="Trebuchet MS"/>
              </a:rPr>
              <a:t>&lt;em&gt; </a:t>
            </a:r>
            <a:r>
              <a:rPr sz="2800" spc="-110" dirty="0">
                <a:latin typeface="Arial"/>
                <a:cs typeface="Arial"/>
              </a:rPr>
              <a:t>семантично </a:t>
            </a:r>
            <a:r>
              <a:rPr sz="2800" spc="-120" dirty="0">
                <a:latin typeface="Arial"/>
                <a:cs typeface="Arial"/>
              </a:rPr>
              <a:t>застосовується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зробити  акцент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60" dirty="0">
                <a:latin typeface="Arial"/>
                <a:cs typeface="Arial"/>
              </a:rPr>
              <a:t>тексті, </a:t>
            </a:r>
            <a:r>
              <a:rPr sz="2800" spc="-120" dirty="0">
                <a:latin typeface="Arial"/>
                <a:cs typeface="Arial"/>
              </a:rPr>
              <a:t>це </a:t>
            </a:r>
            <a:r>
              <a:rPr sz="2800" spc="-114" dirty="0">
                <a:latin typeface="Arial"/>
                <a:cs typeface="Arial"/>
              </a:rPr>
              <a:t>найбільш </a:t>
            </a:r>
            <a:r>
              <a:rPr sz="2800" spc="-85" dirty="0">
                <a:latin typeface="Arial"/>
                <a:cs typeface="Arial"/>
              </a:rPr>
              <a:t>популярний </a:t>
            </a:r>
            <a:r>
              <a:rPr sz="2800" spc="-95" dirty="0">
                <a:latin typeface="Arial"/>
                <a:cs typeface="Arial"/>
              </a:rPr>
              <a:t>варіант </a:t>
            </a:r>
            <a:r>
              <a:rPr sz="2800" spc="-100" dirty="0">
                <a:latin typeface="Arial"/>
                <a:cs typeface="Arial"/>
              </a:rPr>
              <a:t>для  </a:t>
            </a:r>
            <a:r>
              <a:rPr sz="2800" spc="-75" dirty="0">
                <a:latin typeface="Arial"/>
                <a:cs typeface="Arial"/>
              </a:rPr>
              <a:t>курсиву.</a:t>
            </a:r>
            <a:endParaRPr sz="2800">
              <a:latin typeface="Arial"/>
              <a:cs typeface="Arial"/>
            </a:endParaRPr>
          </a:p>
          <a:p>
            <a:pPr marL="299085" marR="983615" indent="-286385">
              <a:lnSpc>
                <a:spcPct val="9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5" dirty="0">
                <a:latin typeface="Arial"/>
                <a:cs typeface="Arial"/>
              </a:rPr>
              <a:t>Інший варіант </a:t>
            </a:r>
            <a:r>
              <a:rPr sz="2800" spc="-480" dirty="0">
                <a:latin typeface="Arial"/>
                <a:cs typeface="Arial"/>
              </a:rPr>
              <a:t>— </a:t>
            </a:r>
            <a:r>
              <a:rPr sz="2800" spc="-120" dirty="0">
                <a:latin typeface="Arial"/>
                <a:cs typeface="Arial"/>
              </a:rPr>
              <a:t>це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30" dirty="0">
                <a:latin typeface="Trebuchet MS"/>
                <a:cs typeface="Trebuchet MS"/>
              </a:rPr>
              <a:t>&lt;i&gt;</a:t>
            </a:r>
            <a:r>
              <a:rPr sz="2800" spc="-130" dirty="0">
                <a:latin typeface="Arial"/>
                <a:cs typeface="Arial"/>
              </a:rPr>
              <a:t>, </a:t>
            </a:r>
            <a:r>
              <a:rPr sz="2800" spc="-50" dirty="0">
                <a:latin typeface="Arial"/>
                <a:cs typeface="Arial"/>
              </a:rPr>
              <a:t>він </a:t>
            </a:r>
            <a:r>
              <a:rPr sz="2800" spc="-110" dirty="0">
                <a:latin typeface="Arial"/>
                <a:cs typeface="Arial"/>
              </a:rPr>
              <a:t>семантично  </a:t>
            </a:r>
            <a:r>
              <a:rPr sz="2800" spc="-120" dirty="0">
                <a:latin typeface="Arial"/>
                <a:cs typeface="Arial"/>
              </a:rPr>
              <a:t>застосовується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передачі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іншим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голосом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або  </a:t>
            </a:r>
            <a:r>
              <a:rPr sz="2800" spc="-75" dirty="0">
                <a:latin typeface="Arial"/>
                <a:cs typeface="Arial"/>
              </a:rPr>
              <a:t>тоном.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738534" y="381000"/>
            <a:ext cx="94628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4.3. </a:t>
            </a:r>
            <a:r>
              <a:rPr spc="-135" dirty="0"/>
              <a:t>Абзаци, </a:t>
            </a:r>
            <a:r>
              <a:rPr spc="-150" dirty="0" err="1"/>
              <a:t>засоби</a:t>
            </a:r>
            <a:r>
              <a:rPr spc="-925" dirty="0"/>
              <a:t> </a:t>
            </a:r>
            <a:r>
              <a:rPr lang="uk-UA" spc="-925" dirty="0" smtClean="0"/>
              <a:t>  </a:t>
            </a:r>
            <a:r>
              <a:rPr spc="-225" dirty="0" err="1" smtClean="0"/>
              <a:t>перенесення</a:t>
            </a:r>
            <a:r>
              <a:rPr spc="-225" dirty="0" smtClean="0"/>
              <a:t> </a:t>
            </a:r>
            <a:r>
              <a:rPr spc="-229" dirty="0"/>
              <a:t>тексту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3116" y="1184529"/>
            <a:ext cx="9321800" cy="5100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115" algn="ctr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0C5A82"/>
                </a:solidFill>
                <a:latin typeface="Trebuchet MS"/>
                <a:cs typeface="Trebuchet MS"/>
              </a:rPr>
              <a:t>Тег</a:t>
            </a:r>
            <a:r>
              <a:rPr sz="2800" b="1" spc="-270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0C5A82"/>
                </a:solidFill>
                <a:latin typeface="Trebuchet MS"/>
                <a:cs typeface="Trebuchet MS"/>
              </a:rPr>
              <a:t>&lt;p&gt;</a:t>
            </a:r>
            <a:endParaRPr sz="2800" dirty="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55" dirty="0">
                <a:latin typeface="Arial"/>
                <a:cs typeface="Arial"/>
              </a:rPr>
              <a:t>Розбиває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окремі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абзаци,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відокремлюючи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один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  </a:t>
            </a:r>
            <a:r>
              <a:rPr sz="2800" spc="-45" dirty="0">
                <a:latin typeface="Arial"/>
                <a:cs typeface="Arial"/>
              </a:rPr>
              <a:t>одного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порожнім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рядком.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автоматично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додає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800" spc="-75" dirty="0">
                <a:latin typeface="Arial"/>
                <a:cs typeface="Arial"/>
              </a:rPr>
              <a:t>верхній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30" dirty="0">
                <a:latin typeface="Arial"/>
                <a:cs typeface="Arial"/>
              </a:rPr>
              <a:t>нижній</a:t>
            </a:r>
            <a:r>
              <a:rPr sz="2800" spc="-58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відступ.</a:t>
            </a:r>
            <a:endParaRPr sz="2800" dirty="0">
              <a:latin typeface="Arial"/>
              <a:cs typeface="Arial"/>
            </a:endParaRPr>
          </a:p>
          <a:p>
            <a:pPr marL="537845" algn="ctr">
              <a:lnSpc>
                <a:spcPct val="100000"/>
              </a:lnSpc>
              <a:spcBef>
                <a:spcPts val="1270"/>
              </a:spcBef>
            </a:pPr>
            <a:r>
              <a:rPr sz="2800" b="1" spc="-254" dirty="0">
                <a:solidFill>
                  <a:srgbClr val="0C5A82"/>
                </a:solidFill>
                <a:latin typeface="Trebuchet MS"/>
                <a:cs typeface="Trebuchet MS"/>
              </a:rPr>
              <a:t>Тег</a:t>
            </a:r>
            <a:r>
              <a:rPr sz="2800" b="1" spc="-260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0C5A82"/>
                </a:solidFill>
                <a:latin typeface="Trebuchet MS"/>
                <a:cs typeface="Trebuchet MS"/>
              </a:rPr>
              <a:t>&lt;br&gt;</a:t>
            </a:r>
            <a:endParaRPr sz="2800" dirty="0">
              <a:latin typeface="Trebuchet MS"/>
              <a:cs typeface="Trebuchet MS"/>
            </a:endParaRPr>
          </a:p>
          <a:p>
            <a:pPr marL="299085" marR="11303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Переносить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наступний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рядок,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створюючи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розрив  </a:t>
            </a:r>
            <a:r>
              <a:rPr sz="2800" spc="-70" dirty="0">
                <a:latin typeface="Arial"/>
                <a:cs typeface="Arial"/>
              </a:rPr>
              <a:t>рядка.</a:t>
            </a:r>
            <a:endParaRPr sz="2800" dirty="0">
              <a:latin typeface="Arial"/>
              <a:cs typeface="Arial"/>
            </a:endParaRPr>
          </a:p>
          <a:p>
            <a:pPr marL="537845" algn="ctr">
              <a:lnSpc>
                <a:spcPct val="100000"/>
              </a:lnSpc>
              <a:spcBef>
                <a:spcPts val="1270"/>
              </a:spcBef>
            </a:pPr>
            <a:r>
              <a:rPr sz="2800" b="1" spc="-250" dirty="0">
                <a:solidFill>
                  <a:srgbClr val="0C5A82"/>
                </a:solidFill>
                <a:latin typeface="Trebuchet MS"/>
                <a:cs typeface="Trebuchet MS"/>
              </a:rPr>
              <a:t>Тег</a:t>
            </a:r>
            <a:r>
              <a:rPr sz="2800" b="1" spc="-27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0C5A82"/>
                </a:solidFill>
                <a:latin typeface="Trebuchet MS"/>
                <a:cs typeface="Trebuchet MS"/>
              </a:rPr>
              <a:t>&lt;hr&gt;</a:t>
            </a:r>
            <a:endParaRPr sz="2800" dirty="0">
              <a:latin typeface="Trebuchet MS"/>
              <a:cs typeface="Trebuchet MS"/>
            </a:endParaRPr>
          </a:p>
          <a:p>
            <a:pPr marL="299085" marR="52070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5" dirty="0">
                <a:latin typeface="Arial"/>
                <a:cs typeface="Arial"/>
              </a:rPr>
              <a:t>Використовується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поділу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контента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веб-сторінці.  </a:t>
            </a:r>
            <a:r>
              <a:rPr sz="2800" spc="-114" dirty="0">
                <a:latin typeface="Arial"/>
                <a:cs typeface="Arial"/>
              </a:rPr>
              <a:t>Відображається </a:t>
            </a:r>
            <a:r>
              <a:rPr sz="2800" spc="-60" dirty="0">
                <a:latin typeface="Arial"/>
                <a:cs typeface="Arial"/>
              </a:rPr>
              <a:t>у </a:t>
            </a:r>
            <a:r>
              <a:rPr sz="2800" spc="-75" dirty="0">
                <a:latin typeface="Arial"/>
                <a:cs typeface="Arial"/>
              </a:rPr>
              <a:t>вигляді горизонтальної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лінії.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91996" y="685800"/>
            <a:ext cx="10011156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495800" y="690796"/>
            <a:ext cx="3317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/>
              <a:t>4.4.</a:t>
            </a:r>
            <a:r>
              <a:rPr spc="-434" dirty="0"/>
              <a:t> </a:t>
            </a:r>
            <a:r>
              <a:rPr spc="-170" dirty="0"/>
              <a:t>Коментарі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1502409"/>
            <a:ext cx="9756140" cy="293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5000"/>
              <a:buChar char="•"/>
              <a:tabLst>
                <a:tab pos="299720" algn="l"/>
              </a:tabLst>
            </a:pPr>
            <a:r>
              <a:rPr sz="3000" spc="-70" dirty="0">
                <a:latin typeface="Arial"/>
                <a:cs typeface="Arial"/>
              </a:rPr>
              <a:t>Іноді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для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того,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щоб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краще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розуміти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html-код,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вставляють  </a:t>
            </a:r>
            <a:r>
              <a:rPr sz="3000" spc="-125" dirty="0">
                <a:latin typeface="Arial"/>
                <a:cs typeface="Arial"/>
              </a:rPr>
              <a:t>в </a:t>
            </a:r>
            <a:r>
              <a:rPr sz="3000" spc="-85" dirty="0">
                <a:latin typeface="Arial"/>
                <a:cs typeface="Arial"/>
              </a:rPr>
              <a:t>текст </a:t>
            </a:r>
            <a:r>
              <a:rPr sz="3000" spc="-40" dirty="0">
                <a:latin typeface="Arial"/>
                <a:cs typeface="Arial"/>
              </a:rPr>
              <a:t>примітки</a:t>
            </a:r>
            <a:r>
              <a:rPr sz="3000" spc="-555" dirty="0">
                <a:latin typeface="Arial"/>
                <a:cs typeface="Arial"/>
              </a:rPr>
              <a:t> </a:t>
            </a:r>
            <a:r>
              <a:rPr sz="3000" spc="-204" dirty="0">
                <a:latin typeface="Arial"/>
                <a:cs typeface="Arial"/>
              </a:rPr>
              <a:t>– </a:t>
            </a:r>
            <a:r>
              <a:rPr sz="3000" b="1" spc="-135" dirty="0">
                <a:latin typeface="Trebuchet MS"/>
                <a:cs typeface="Trebuchet MS"/>
              </a:rPr>
              <a:t>коментарі</a:t>
            </a:r>
            <a:r>
              <a:rPr sz="3000" spc="-135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299085" marR="17780" indent="-286385">
              <a:lnSpc>
                <a:spcPct val="100000"/>
              </a:lnSpc>
              <a:spcBef>
                <a:spcPts val="1320"/>
              </a:spcBef>
              <a:buClr>
                <a:srgbClr val="1286C3"/>
              </a:buClr>
              <a:buSzPct val="145000"/>
              <a:buChar char="•"/>
              <a:tabLst>
                <a:tab pos="299720" algn="l"/>
              </a:tabLst>
            </a:pPr>
            <a:r>
              <a:rPr sz="3000" spc="-105" dirty="0">
                <a:latin typeface="Arial"/>
                <a:cs typeface="Arial"/>
              </a:rPr>
              <a:t>Вони </a:t>
            </a:r>
            <a:r>
              <a:rPr sz="3000" spc="-100" dirty="0">
                <a:latin typeface="Arial"/>
                <a:cs typeface="Arial"/>
              </a:rPr>
              <a:t>починаються </a:t>
            </a:r>
            <a:r>
              <a:rPr sz="3000" spc="-90" dirty="0">
                <a:latin typeface="Arial"/>
                <a:cs typeface="Arial"/>
              </a:rPr>
              <a:t>з </a:t>
            </a:r>
            <a:r>
              <a:rPr sz="3000" spc="-85" dirty="0">
                <a:latin typeface="Arial"/>
                <a:cs typeface="Arial"/>
              </a:rPr>
              <a:t>спеціального </a:t>
            </a:r>
            <a:r>
              <a:rPr sz="3000" spc="-75" dirty="0">
                <a:latin typeface="Arial"/>
                <a:cs typeface="Arial"/>
              </a:rPr>
              <a:t>тега </a:t>
            </a:r>
            <a:r>
              <a:rPr sz="3000" b="1" spc="-135" dirty="0">
                <a:latin typeface="Trebuchet MS"/>
                <a:cs typeface="Trebuchet MS"/>
              </a:rPr>
              <a:t>&lt;!--</a:t>
            </a:r>
            <a:r>
              <a:rPr sz="3000" spc="-135" dirty="0">
                <a:latin typeface="Arial"/>
                <a:cs typeface="Arial"/>
              </a:rPr>
              <a:t>. </a:t>
            </a:r>
            <a:r>
              <a:rPr sz="3000" spc="-70" dirty="0">
                <a:latin typeface="Arial"/>
                <a:cs typeface="Arial"/>
              </a:rPr>
              <a:t>Будь-який  </a:t>
            </a:r>
            <a:r>
              <a:rPr sz="3000" spc="-105" dirty="0">
                <a:latin typeface="Arial"/>
                <a:cs typeface="Arial"/>
              </a:rPr>
              <a:t>записаний після </a:t>
            </a:r>
            <a:r>
              <a:rPr sz="3000" spc="-35" dirty="0">
                <a:latin typeface="Arial"/>
                <a:cs typeface="Arial"/>
              </a:rPr>
              <a:t>нього </a:t>
            </a:r>
            <a:r>
              <a:rPr sz="3000" spc="-90" dirty="0">
                <a:latin typeface="Arial"/>
                <a:cs typeface="Arial"/>
              </a:rPr>
              <a:t>текст </a:t>
            </a:r>
            <a:r>
              <a:rPr sz="3000" spc="-125" dirty="0">
                <a:latin typeface="Arial"/>
                <a:cs typeface="Arial"/>
              </a:rPr>
              <a:t>браузер </a:t>
            </a:r>
            <a:r>
              <a:rPr sz="3000" spc="-114" dirty="0">
                <a:latin typeface="Arial"/>
                <a:cs typeface="Arial"/>
              </a:rPr>
              <a:t>розглядає </a:t>
            </a:r>
            <a:r>
              <a:rPr sz="3000" spc="-10" dirty="0">
                <a:latin typeface="Arial"/>
                <a:cs typeface="Arial"/>
              </a:rPr>
              <a:t>як  </a:t>
            </a:r>
            <a:r>
              <a:rPr sz="3000" spc="-100" dirty="0">
                <a:latin typeface="Arial"/>
                <a:cs typeface="Arial"/>
              </a:rPr>
              <a:t>коментар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25" dirty="0">
                <a:latin typeface="Arial"/>
                <a:cs typeface="Arial"/>
              </a:rPr>
              <a:t>і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не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відображає</a:t>
            </a:r>
            <a:r>
              <a:rPr sz="3000" spc="-19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під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час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відтворення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документа.  </a:t>
            </a:r>
            <a:r>
              <a:rPr sz="3000" spc="-80" dirty="0">
                <a:latin typeface="Arial"/>
                <a:cs typeface="Arial"/>
              </a:rPr>
              <a:t>Закінчують </a:t>
            </a:r>
            <a:r>
              <a:rPr sz="3000" spc="-100" dirty="0">
                <a:latin typeface="Arial"/>
                <a:cs typeface="Arial"/>
              </a:rPr>
              <a:t>коментар </a:t>
            </a:r>
            <a:r>
              <a:rPr sz="3000" spc="-70" dirty="0">
                <a:latin typeface="Arial"/>
                <a:cs typeface="Arial"/>
              </a:rPr>
              <a:t>тегом</a:t>
            </a:r>
            <a:r>
              <a:rPr sz="3000" spc="-470" dirty="0">
                <a:latin typeface="Arial"/>
                <a:cs typeface="Arial"/>
              </a:rPr>
              <a:t> </a:t>
            </a:r>
            <a:r>
              <a:rPr sz="3000" b="1" spc="-110" dirty="0">
                <a:latin typeface="Trebuchet MS"/>
                <a:cs typeface="Trebuchet MS"/>
              </a:rPr>
              <a:t>--&gt;</a:t>
            </a:r>
            <a:r>
              <a:rPr sz="3000" spc="-1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3116" y="4409008"/>
            <a:ext cx="21971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50" dirty="0">
                <a:solidFill>
                  <a:srgbClr val="1286C3"/>
                </a:solidFill>
                <a:latin typeface="Arial"/>
                <a:cs typeface="Arial"/>
              </a:rPr>
              <a:t>•</a:t>
            </a:r>
            <a:endParaRPr sz="4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3116" y="5206695"/>
            <a:ext cx="96539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5000"/>
              <a:buChar char="•"/>
              <a:tabLst>
                <a:tab pos="299720" algn="l"/>
              </a:tabLst>
            </a:pPr>
            <a:r>
              <a:rPr sz="3000" spc="-105" dirty="0">
                <a:latin typeface="Arial"/>
                <a:cs typeface="Arial"/>
              </a:rPr>
              <a:t>Коментар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може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містити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будь-які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символи,</a:t>
            </a:r>
            <a:r>
              <a:rPr sz="3000" spc="-25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крім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b="1" spc="-110" dirty="0">
                <a:latin typeface="Trebuchet MS"/>
                <a:cs typeface="Trebuchet MS"/>
              </a:rPr>
              <a:t>&gt;</a:t>
            </a:r>
            <a:r>
              <a:rPr sz="3000" spc="-110" dirty="0">
                <a:latin typeface="Arial"/>
                <a:cs typeface="Arial"/>
              </a:rPr>
              <a:t>,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200" dirty="0">
                <a:latin typeface="Arial"/>
                <a:cs typeface="Arial"/>
              </a:rPr>
              <a:t>а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отже,  </a:t>
            </a:r>
            <a:r>
              <a:rPr sz="3000" spc="-120" dirty="0">
                <a:latin typeface="Arial"/>
                <a:cs typeface="Arial"/>
              </a:rPr>
              <a:t>не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може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включати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в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175" dirty="0">
                <a:latin typeface="Arial"/>
                <a:cs typeface="Arial"/>
              </a:rPr>
              <a:t>себе</a:t>
            </a:r>
            <a:r>
              <a:rPr sz="3000" spc="-26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теги.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2512" y="4613032"/>
            <a:ext cx="8474710" cy="429259"/>
          </a:xfrm>
          <a:prstGeom prst="rect">
            <a:avLst/>
          </a:prstGeom>
          <a:solidFill>
            <a:srgbClr val="F4F4FF"/>
          </a:solidFill>
          <a:ln w="11971">
            <a:solidFill>
              <a:srgbClr val="999999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65"/>
              </a:spcBef>
            </a:pPr>
            <a:r>
              <a:rPr sz="1500" i="1" spc="5" dirty="0">
                <a:solidFill>
                  <a:srgbClr val="808080"/>
                </a:solidFill>
                <a:latin typeface="Courier New"/>
                <a:cs typeface="Courier New"/>
              </a:rPr>
              <a:t>&lt;!-- </a:t>
            </a:r>
            <a:r>
              <a:rPr sz="1500" i="1" dirty="0">
                <a:solidFill>
                  <a:srgbClr val="808080"/>
                </a:solidFill>
                <a:latin typeface="Courier New"/>
                <a:cs typeface="Courier New"/>
              </a:rPr>
              <a:t>Комментарий</a:t>
            </a:r>
            <a:r>
              <a:rPr sz="1500" i="1" spc="-1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500" i="1" spc="5" dirty="0">
                <a:solidFill>
                  <a:srgbClr val="808080"/>
                </a:solidFill>
                <a:latin typeface="Courier New"/>
                <a:cs typeface="Courier New"/>
              </a:rPr>
              <a:t>--&gt;</a:t>
            </a:r>
            <a:endParaRPr sz="15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267200" y="762000"/>
            <a:ext cx="257968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4.5.</a:t>
            </a:r>
            <a:r>
              <a:rPr spc="-430" dirty="0"/>
              <a:t> </a:t>
            </a:r>
            <a:r>
              <a:rPr spc="-120" dirty="0"/>
              <a:t>Цитати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51254" y="1747837"/>
          <a:ext cx="10205085" cy="4298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4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200" b="1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Тег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2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86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spc="-75" dirty="0">
                          <a:latin typeface="Trebuchet MS"/>
                          <a:cs typeface="Trebuchet MS"/>
                        </a:rPr>
                        <a:t>&lt;q&gt;…&lt;/q&gt;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1945005" algn="l"/>
                          <a:tab pos="2569845" algn="l"/>
                          <a:tab pos="3981450" algn="l"/>
                          <a:tab pos="5272405" algn="l"/>
                          <a:tab pos="6134735" algn="l"/>
                          <a:tab pos="6444615" algn="l"/>
                          <a:tab pos="7393940" algn="l"/>
                        </a:tabLst>
                      </a:pPr>
                      <a:r>
                        <a:rPr sz="2200" spc="-70" dirty="0">
                          <a:latin typeface="Arial"/>
                          <a:cs typeface="Arial"/>
                        </a:rPr>
                        <a:t>Призначений	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для	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виділення	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коротких	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цитат	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у	тексті.	</a:t>
                      </a:r>
                      <a:r>
                        <a:rPr sz="2200" spc="-110" dirty="0">
                          <a:latin typeface="Arial"/>
                          <a:cs typeface="Arial"/>
                        </a:rPr>
                        <a:t>Текст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200" spc="-75" dirty="0">
                          <a:latin typeface="Arial"/>
                          <a:cs typeface="Arial"/>
                        </a:rPr>
                        <a:t>всередині</a:t>
                      </a:r>
                      <a:r>
                        <a:rPr sz="2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цього</a:t>
                      </a:r>
                      <a:r>
                        <a:rPr sz="2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тега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автоматично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обрамляється</a:t>
                      </a:r>
                      <a:r>
                        <a:rPr sz="2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лапками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8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spc="-95" dirty="0">
                          <a:latin typeface="Trebuchet MS"/>
                          <a:cs typeface="Trebuchet MS"/>
                        </a:rPr>
                        <a:t>&lt;cite&gt;…&lt;/cite&gt;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spc="-75" dirty="0">
                          <a:latin typeface="Arial"/>
                          <a:cs typeface="Arial"/>
                        </a:rPr>
                        <a:t>Використовується</a:t>
                      </a:r>
                      <a:r>
                        <a:rPr sz="2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того,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14" dirty="0">
                          <a:latin typeface="Arial"/>
                          <a:cs typeface="Arial"/>
                        </a:rPr>
                        <a:t>щоб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виділити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джерело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цитати,</a:t>
                      </a:r>
                      <a:r>
                        <a:rPr sz="2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назва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 marR="56515">
                        <a:lnSpc>
                          <a:spcPts val="3040"/>
                        </a:lnSpc>
                        <a:spcBef>
                          <a:spcPts val="160"/>
                        </a:spcBef>
                      </a:pPr>
                      <a:r>
                        <a:rPr sz="2200" spc="-65" dirty="0">
                          <a:latin typeface="Arial"/>
                          <a:cs typeface="Arial"/>
                        </a:rPr>
                        <a:t>твору 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чи </a:t>
                      </a:r>
                      <a:r>
                        <a:rPr sz="2200" spc="-95" dirty="0">
                          <a:latin typeface="Arial"/>
                          <a:cs typeface="Arial"/>
                        </a:rPr>
                        <a:t>автора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цитати.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Браузери зазвичай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встановлюють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текст  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всередині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контейнера</a:t>
                      </a:r>
                      <a:r>
                        <a:rPr sz="22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курсивом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178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spc="-65" dirty="0">
                          <a:latin typeface="Trebuchet MS"/>
                          <a:cs typeface="Trebuchet MS"/>
                        </a:rPr>
                        <a:t>&lt;blockquote&gt;…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200" b="1" spc="-105" dirty="0">
                          <a:latin typeface="Trebuchet MS"/>
                          <a:cs typeface="Trebuchet MS"/>
                        </a:rPr>
                        <a:t>&lt;/blockquote&gt;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spc="-70" dirty="0">
                          <a:latin typeface="Arial"/>
                          <a:cs typeface="Arial"/>
                        </a:rPr>
                        <a:t>Призначений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виділення </a:t>
                      </a:r>
                      <a:r>
                        <a:rPr sz="2200" spc="-40" dirty="0">
                          <a:latin typeface="Arial"/>
                          <a:cs typeface="Arial"/>
                        </a:rPr>
                        <a:t>довгих 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цитат всередині </a:t>
                      </a:r>
                      <a:r>
                        <a:rPr sz="2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документа.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 marR="53340">
                        <a:lnSpc>
                          <a:spcPct val="114999"/>
                        </a:lnSpc>
                        <a:tabLst>
                          <a:tab pos="1010919" algn="l"/>
                          <a:tab pos="2593975" algn="l"/>
                          <a:tab pos="3235960" algn="l"/>
                          <a:tab pos="4170045" algn="l"/>
                          <a:tab pos="6233795" algn="l"/>
                          <a:tab pos="6662420" algn="l"/>
                        </a:tabLst>
                      </a:pPr>
                      <a:r>
                        <a:rPr sz="2200" spc="-1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,	п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знач</a:t>
                      </a:r>
                      <a:r>
                        <a:rPr sz="2200" spc="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ний	</a:t>
                      </a:r>
                      <a:r>
                        <a:rPr sz="2200" spc="-3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м	те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,	ві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браж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є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ть</a:t>
                      </a:r>
                      <a:r>
                        <a:rPr sz="2200" spc="-3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к	вир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вняний  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блок 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з  відступами  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зліва  </a:t>
                      </a:r>
                      <a:r>
                        <a:rPr sz="2200" spc="20" dirty="0">
                          <a:latin typeface="Arial"/>
                          <a:cs typeface="Arial"/>
                        </a:rPr>
                        <a:t>і </a:t>
                      </a:r>
                      <a:r>
                        <a:rPr sz="2200" spc="-110" dirty="0">
                          <a:latin typeface="Arial"/>
                          <a:cs typeface="Arial"/>
                        </a:rPr>
                        <a:t>справа  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(приблизно  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40  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пікселів),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50" dirty="0">
                          <a:latin typeface="Arial"/>
                          <a:cs typeface="Arial"/>
                        </a:rPr>
                        <a:t>а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200" spc="-50" dirty="0">
                          <a:latin typeface="Arial"/>
                          <a:cs typeface="Arial"/>
                        </a:rPr>
                        <a:t>також</a:t>
                      </a:r>
                      <a:r>
                        <a:rPr sz="2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відбиттям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зверху</a:t>
                      </a:r>
                      <a:r>
                        <a:rPr sz="2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2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знизу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286000" y="457200"/>
            <a:ext cx="83661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4560" marR="5080" indent="-3452495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4.6.</a:t>
            </a:r>
            <a:r>
              <a:rPr spc="-660" dirty="0"/>
              <a:t> </a:t>
            </a:r>
            <a:r>
              <a:rPr spc="-300" dirty="0"/>
              <a:t>Теги</a:t>
            </a:r>
            <a:r>
              <a:rPr spc="-375" dirty="0"/>
              <a:t> </a:t>
            </a:r>
            <a:r>
              <a:rPr spc="-229" dirty="0"/>
              <a:t>для</a:t>
            </a:r>
            <a:r>
              <a:rPr spc="-400" dirty="0"/>
              <a:t> </a:t>
            </a:r>
            <a:r>
              <a:rPr spc="-185" dirty="0"/>
              <a:t>вводу</a:t>
            </a:r>
            <a:r>
              <a:rPr spc="-390" dirty="0"/>
              <a:t> </a:t>
            </a:r>
            <a:r>
              <a:rPr spc="-175" dirty="0"/>
              <a:t>«комп'ютерного»  </a:t>
            </a:r>
            <a:r>
              <a:rPr spc="-229" dirty="0"/>
              <a:t>тексту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2059304"/>
            <a:ext cx="1864360" cy="355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4510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180" dirty="0">
                <a:latin typeface="Trebuchet MS"/>
                <a:cs typeface="Trebuchet MS"/>
              </a:rPr>
              <a:t>&lt;code&gt;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578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150" dirty="0">
                <a:latin typeface="Trebuchet MS"/>
                <a:cs typeface="Trebuchet MS"/>
              </a:rPr>
              <a:t>&lt;kbd&gt;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578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220" dirty="0">
                <a:latin typeface="Trebuchet MS"/>
                <a:cs typeface="Trebuchet MS"/>
              </a:rPr>
              <a:t>&lt;</a:t>
            </a:r>
            <a:r>
              <a:rPr sz="3600" b="1" spc="-60" dirty="0">
                <a:latin typeface="Trebuchet MS"/>
                <a:cs typeface="Trebuchet MS"/>
              </a:rPr>
              <a:t>sam</a:t>
            </a:r>
            <a:r>
              <a:rPr sz="3600" b="1" spc="-65" dirty="0">
                <a:latin typeface="Trebuchet MS"/>
                <a:cs typeface="Trebuchet MS"/>
              </a:rPr>
              <a:t>p</a:t>
            </a:r>
            <a:r>
              <a:rPr sz="3600" b="1" spc="-215" dirty="0">
                <a:latin typeface="Trebuchet MS"/>
                <a:cs typeface="Trebuchet MS"/>
              </a:rPr>
              <a:t>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578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185" dirty="0">
                <a:latin typeface="Trebuchet MS"/>
                <a:cs typeface="Trebuchet MS"/>
              </a:rPr>
              <a:t>&lt;var&gt;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601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215" dirty="0">
                <a:latin typeface="Trebuchet MS"/>
                <a:cs typeface="Trebuchet MS"/>
              </a:rPr>
              <a:t>&lt;pre&gt;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9071" y="1762709"/>
            <a:ext cx="310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60" dirty="0">
                <a:solidFill>
                  <a:srgbClr val="FF0000"/>
                </a:solidFill>
                <a:latin typeface="Arial"/>
                <a:cs typeface="Arial"/>
              </a:rPr>
              <a:t>Самостійна</a:t>
            </a:r>
            <a:r>
              <a:rPr sz="2800" i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70" dirty="0">
                <a:solidFill>
                  <a:srgbClr val="FF0000"/>
                </a:solidFill>
                <a:latin typeface="Arial"/>
                <a:cs typeface="Arial"/>
              </a:rPr>
              <a:t>робота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4" name="object 4"/>
          <p:cNvSpPr/>
          <p:nvPr/>
        </p:nvSpPr>
        <p:spPr>
          <a:xfrm>
            <a:off x="6550152" y="2702051"/>
            <a:ext cx="5376672" cy="390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1752600"/>
            <a:ext cx="5916168" cy="3122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3139" y="1450594"/>
            <a:ext cx="4838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Структурна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розмітка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включає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такі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елементи,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як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Trebuchet MS"/>
                <a:cs typeface="Trebuchet MS"/>
              </a:rPr>
              <a:t>&lt;h1&gt;</a:t>
            </a:r>
            <a:r>
              <a:rPr sz="1800" spc="-100" dirty="0">
                <a:latin typeface="Arial"/>
                <a:cs typeface="Arial"/>
              </a:rPr>
              <a:t>, </a:t>
            </a:r>
            <a:r>
              <a:rPr sz="1800" b="1" spc="-114" dirty="0">
                <a:latin typeface="Trebuchet MS"/>
                <a:cs typeface="Trebuchet MS"/>
              </a:rPr>
              <a:t>&lt;h2&gt; </a:t>
            </a:r>
            <a:r>
              <a:rPr sz="1800" spc="15" dirty="0">
                <a:latin typeface="Arial"/>
                <a:cs typeface="Arial"/>
              </a:rPr>
              <a:t>і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&lt;p&gt;</a:t>
            </a:r>
            <a:r>
              <a:rPr sz="1800" spc="-80" dirty="0">
                <a:latin typeface="Arial"/>
                <a:cs typeface="Arial"/>
              </a:rPr>
              <a:t>. </a:t>
            </a:r>
            <a:r>
              <a:rPr sz="1800" spc="-90" dirty="0">
                <a:latin typeface="Arial"/>
                <a:cs typeface="Arial"/>
              </a:rPr>
              <a:t>Семантична </a:t>
            </a:r>
            <a:r>
              <a:rPr sz="1800" spc="-70" dirty="0">
                <a:latin typeface="Arial"/>
                <a:cs typeface="Arial"/>
              </a:rPr>
              <a:t>інформація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розміщена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я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в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таких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елементах,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як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&lt;cite&gt;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Arial"/>
                <a:cs typeface="Arial"/>
              </a:rPr>
              <a:t>і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&lt;em&gt;.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4419600" y="1143000"/>
            <a:ext cx="6962775" cy="1855788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20" dirty="0">
                <a:solidFill>
                  <a:schemeClr val="tx1"/>
                </a:solidFill>
              </a:rPr>
              <a:t>5. </a:t>
            </a:r>
            <a:r>
              <a:rPr sz="6000" spc="-280" dirty="0">
                <a:solidFill>
                  <a:schemeClr val="tx1"/>
                </a:solidFill>
              </a:rPr>
              <a:t>Створення</a:t>
            </a:r>
            <a:r>
              <a:rPr sz="6000" spc="-940" dirty="0">
                <a:solidFill>
                  <a:schemeClr val="tx1"/>
                </a:solidFill>
              </a:rPr>
              <a:t> </a:t>
            </a:r>
            <a:r>
              <a:rPr sz="6000" spc="-320" dirty="0">
                <a:solidFill>
                  <a:schemeClr val="tx1"/>
                </a:solidFill>
              </a:rPr>
              <a:t>списків</a:t>
            </a:r>
            <a:endParaRPr sz="6000" dirty="0">
              <a:solidFill>
                <a:schemeClr val="tx1"/>
              </a:solidFill>
            </a:endParaRPr>
          </a:p>
          <a:p>
            <a:pPr marL="2393315">
              <a:lnSpc>
                <a:spcPct val="100000"/>
              </a:lnSpc>
              <a:spcBef>
                <a:spcPts val="5"/>
              </a:spcBef>
            </a:pPr>
            <a:r>
              <a:rPr sz="6000" spc="-30" dirty="0">
                <a:solidFill>
                  <a:schemeClr val="tx1"/>
                </a:solidFill>
              </a:rPr>
              <a:t>(HTML</a:t>
            </a:r>
            <a:r>
              <a:rPr sz="6000" spc="-655" dirty="0">
                <a:solidFill>
                  <a:schemeClr val="tx1"/>
                </a:solidFill>
              </a:rPr>
              <a:t> </a:t>
            </a:r>
            <a:r>
              <a:rPr sz="6000" dirty="0">
                <a:solidFill>
                  <a:schemeClr val="tx1"/>
                </a:solidFill>
              </a:rPr>
              <a:t>LISTS)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181600" y="668028"/>
            <a:ext cx="16462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Спи</a:t>
            </a:r>
            <a:r>
              <a:rPr spc="-165" dirty="0"/>
              <a:t>с</a:t>
            </a:r>
            <a:r>
              <a:rPr spc="-175" dirty="0"/>
              <a:t>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8505" y="1560067"/>
            <a:ext cx="9700895" cy="395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912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створення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списків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потрібні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два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елементи,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  </a:t>
            </a:r>
            <a:r>
              <a:rPr sz="2800" spc="-85" dirty="0">
                <a:latin typeface="Arial"/>
                <a:cs typeface="Arial"/>
              </a:rPr>
              <a:t>створюють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тільки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умови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використання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їх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обох.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120" dirty="0">
                <a:latin typeface="Arial"/>
                <a:cs typeface="Arial"/>
              </a:rPr>
              <a:t>Перший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застосовується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розмітки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кожного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пункту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списку.  </a:t>
            </a:r>
            <a:r>
              <a:rPr sz="2800" spc="15" dirty="0">
                <a:latin typeface="Arial"/>
                <a:cs typeface="Arial"/>
              </a:rPr>
              <a:t>Другий </a:t>
            </a:r>
            <a:r>
              <a:rPr sz="2800" spc="-114" dirty="0">
                <a:latin typeface="Arial"/>
                <a:cs typeface="Arial"/>
              </a:rPr>
              <a:t>визначає </a:t>
            </a:r>
            <a:r>
              <a:rPr sz="2800" spc="-45" dirty="0">
                <a:latin typeface="Arial"/>
                <a:cs typeface="Arial"/>
              </a:rPr>
              <a:t>тип </a:t>
            </a:r>
            <a:r>
              <a:rPr sz="2800" spc="-80" dirty="0">
                <a:latin typeface="Arial"/>
                <a:cs typeface="Arial"/>
              </a:rPr>
              <a:t>створюваного </a:t>
            </a:r>
            <a:r>
              <a:rPr sz="2800" spc="-65" dirty="0">
                <a:latin typeface="Arial"/>
                <a:cs typeface="Arial"/>
              </a:rPr>
              <a:t>списку: </a:t>
            </a:r>
            <a:r>
              <a:rPr sz="2800" b="1" spc="-114" dirty="0">
                <a:latin typeface="Trebuchet MS"/>
                <a:cs typeface="Trebuchet MS"/>
              </a:rPr>
              <a:t>упорядкований  </a:t>
            </a:r>
            <a:r>
              <a:rPr sz="2800" b="1" spc="-125" dirty="0">
                <a:latin typeface="Trebuchet MS"/>
                <a:cs typeface="Trebuchet MS"/>
              </a:rPr>
              <a:t>(нумерований) </a:t>
            </a:r>
            <a:r>
              <a:rPr sz="2800" spc="-135" dirty="0">
                <a:latin typeface="Arial"/>
                <a:cs typeface="Arial"/>
              </a:rPr>
              <a:t>або </a:t>
            </a:r>
            <a:r>
              <a:rPr sz="2800" b="1" spc="-125" dirty="0">
                <a:latin typeface="Trebuchet MS"/>
                <a:cs typeface="Trebuchet MS"/>
              </a:rPr>
              <a:t>невпорядкований</a:t>
            </a:r>
            <a:r>
              <a:rPr sz="2800" b="1" spc="-530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(маркований)</a:t>
            </a:r>
            <a:r>
              <a:rPr sz="2800" spc="-114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невпорядкований </a:t>
            </a:r>
            <a:r>
              <a:rPr sz="2800" spc="-70" dirty="0">
                <a:latin typeface="Arial"/>
                <a:cs typeface="Arial"/>
              </a:rPr>
              <a:t>список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&lt;ul&gt;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упорядкований </a:t>
            </a:r>
            <a:r>
              <a:rPr sz="2800" spc="-70" dirty="0">
                <a:latin typeface="Arial"/>
                <a:cs typeface="Arial"/>
              </a:rPr>
              <a:t>список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&lt;ol&gt;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spc="-70" dirty="0">
                <a:latin typeface="Arial"/>
                <a:cs typeface="Arial"/>
              </a:rPr>
              <a:t>списку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&lt;li&gt;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6456" y="4133088"/>
            <a:ext cx="4858511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990600" y="650620"/>
            <a:ext cx="60753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Мета </a:t>
            </a:r>
            <a:r>
              <a:rPr spc="-190" dirty="0"/>
              <a:t>створення</a:t>
            </a:r>
            <a:r>
              <a:rPr spc="-685" dirty="0"/>
              <a:t> </a:t>
            </a:r>
            <a:r>
              <a:rPr spc="-165" dirty="0"/>
              <a:t>web-сайту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0398" y="1906651"/>
            <a:ext cx="9121140" cy="384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Залучення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нових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клієнтів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партнерів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Представлення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підприємства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чи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особи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Інтернеті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65" dirty="0">
                <a:latin typeface="Arial"/>
                <a:cs typeface="Arial"/>
              </a:rPr>
              <a:t>Демонстрація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каталогу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з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продукцією,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а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також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послуг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підприємства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14" dirty="0">
                <a:latin typeface="Arial"/>
                <a:cs typeface="Arial"/>
              </a:rPr>
              <a:t>Створення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додаткового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каналу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продажів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через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Інтернет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Залучення </a:t>
            </a:r>
            <a:r>
              <a:rPr sz="2400" spc="-65" dirty="0">
                <a:latin typeface="Arial"/>
                <a:cs typeface="Arial"/>
              </a:rPr>
              <a:t>цільових </a:t>
            </a:r>
            <a:r>
              <a:rPr sz="2400" spc="-45" dirty="0">
                <a:latin typeface="Arial"/>
                <a:cs typeface="Arial"/>
              </a:rPr>
              <a:t>клієнтів</a:t>
            </a:r>
            <a:r>
              <a:rPr sz="2400" spc="-5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 ресурс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Проведення </a:t>
            </a:r>
            <a:r>
              <a:rPr sz="2400" spc="-70" dirty="0">
                <a:latin typeface="Arial"/>
                <a:cs typeface="Arial"/>
              </a:rPr>
              <a:t>досліджень цільових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груп</a:t>
            </a:r>
            <a:endParaRPr sz="2400">
              <a:latin typeface="Arial"/>
              <a:cs typeface="Arial"/>
            </a:endParaRPr>
          </a:p>
          <a:p>
            <a:pPr marL="299085" marR="995044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14" dirty="0">
                <a:latin typeface="Arial"/>
                <a:cs typeface="Arial"/>
              </a:rPr>
              <a:t>Створення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рекламних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кампаній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Інтернеті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для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продукції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та  </a:t>
            </a:r>
            <a:r>
              <a:rPr sz="2400" spc="-65" dirty="0">
                <a:latin typeface="Arial"/>
                <a:cs typeface="Arial"/>
              </a:rPr>
              <a:t>різноманітних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акцій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371600" y="650620"/>
            <a:ext cx="5330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Як </a:t>
            </a:r>
            <a:r>
              <a:rPr spc="-200" dirty="0"/>
              <a:t>сформувати</a:t>
            </a:r>
            <a:r>
              <a:rPr spc="-685" dirty="0"/>
              <a:t> </a:t>
            </a:r>
            <a:r>
              <a:rPr spc="-175" dirty="0"/>
              <a:t>список?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3133" y="1697862"/>
            <a:ext cx="9821545" cy="461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Помістіть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списку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&lt;li&gt;</a:t>
            </a:r>
            <a:r>
              <a:rPr sz="2800" spc="-13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45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Щоб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створити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потрібно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помістити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його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пункт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  </a:t>
            </a:r>
            <a:r>
              <a:rPr sz="2800" spc="-65" dirty="0">
                <a:latin typeface="Arial"/>
                <a:cs typeface="Arial"/>
              </a:rPr>
              <a:t>окремий </a:t>
            </a:r>
            <a:r>
              <a:rPr sz="2800" spc="-125" dirty="0">
                <a:latin typeface="Arial"/>
                <a:cs typeface="Arial"/>
              </a:rPr>
              <a:t>HTML-елемент </a:t>
            </a:r>
            <a:r>
              <a:rPr sz="2800" b="1" spc="-130" dirty="0">
                <a:latin typeface="Trebuchet MS"/>
                <a:cs typeface="Trebuchet MS"/>
              </a:rPr>
              <a:t>&lt;li&gt;</a:t>
            </a:r>
            <a:r>
              <a:rPr sz="2800" spc="-130" dirty="0">
                <a:latin typeface="Arial"/>
                <a:cs typeface="Arial"/>
              </a:rPr>
              <a:t>. </a:t>
            </a:r>
            <a:r>
              <a:rPr sz="2800" spc="-105" dirty="0">
                <a:latin typeface="Arial"/>
                <a:cs typeface="Arial"/>
              </a:rPr>
              <a:t>Іншими </a:t>
            </a:r>
            <a:r>
              <a:rPr sz="2800" spc="-120" dirty="0">
                <a:latin typeface="Arial"/>
                <a:cs typeface="Arial"/>
              </a:rPr>
              <a:t>словами,</a:t>
            </a:r>
            <a:r>
              <a:rPr sz="2800" spc="-59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потрібно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800" spc="-85" dirty="0">
                <a:latin typeface="Arial"/>
                <a:cs typeface="Arial"/>
              </a:rPr>
              <a:t>«загорнути»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цей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пункт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списку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відкриваючий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&lt;li&gt;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Arial"/>
                <a:cs typeface="Arial"/>
              </a:rPr>
              <a:t>та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закриваючий </a:t>
            </a:r>
            <a:r>
              <a:rPr sz="2800" b="1" spc="-155" dirty="0">
                <a:latin typeface="Trebuchet MS"/>
                <a:cs typeface="Trebuchet MS"/>
              </a:rPr>
              <a:t>&lt;/li&gt;</a:t>
            </a:r>
            <a:r>
              <a:rPr sz="2800" spc="-155" dirty="0">
                <a:latin typeface="Arial"/>
                <a:cs typeface="Arial"/>
              </a:rPr>
              <a:t>. </a:t>
            </a:r>
            <a:r>
              <a:rPr sz="2800" spc="-105" dirty="0">
                <a:latin typeface="Arial"/>
                <a:cs typeface="Arial"/>
              </a:rPr>
              <a:t>Як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95" dirty="0">
                <a:latin typeface="Arial"/>
                <a:cs typeface="Arial"/>
              </a:rPr>
              <a:t>всіх </a:t>
            </a:r>
            <a:r>
              <a:rPr sz="2800" spc="-85" dirty="0">
                <a:latin typeface="Arial"/>
                <a:cs typeface="Arial"/>
              </a:rPr>
              <a:t>інших </a:t>
            </a:r>
            <a:r>
              <a:rPr sz="2800" spc="-110" dirty="0">
                <a:latin typeface="Arial"/>
                <a:cs typeface="Arial"/>
              </a:rPr>
              <a:t>HTML-елементів, </a:t>
            </a:r>
            <a:r>
              <a:rPr sz="2800" spc="-85" dirty="0">
                <a:latin typeface="Arial"/>
                <a:cs typeface="Arial"/>
              </a:rPr>
              <a:t>текст  </a:t>
            </a:r>
            <a:r>
              <a:rPr sz="2800" spc="-90" dirty="0">
                <a:latin typeface="Arial"/>
                <a:cs typeface="Arial"/>
              </a:rPr>
              <a:t>всередині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може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будь-якої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довжини.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Крім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того,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його 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розбити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будь-яку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кількість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рядків.</a:t>
            </a:r>
            <a:endParaRPr sz="2800">
              <a:latin typeface="Arial"/>
              <a:cs typeface="Arial"/>
            </a:endParaRPr>
          </a:p>
          <a:p>
            <a:pPr marL="299085" marR="60579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Якщо </a:t>
            </a:r>
            <a:r>
              <a:rPr sz="2800" spc="-80" dirty="0">
                <a:latin typeface="Arial"/>
                <a:cs typeface="Arial"/>
              </a:rPr>
              <a:t>ви </a:t>
            </a:r>
            <a:r>
              <a:rPr sz="2800" spc="-85" dirty="0">
                <a:latin typeface="Arial"/>
                <a:cs typeface="Arial"/>
              </a:rPr>
              <a:t>використовуєте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10" dirty="0">
                <a:latin typeface="Trebuchet MS"/>
                <a:cs typeface="Trebuchet MS"/>
              </a:rPr>
              <a:t>&lt;ol&gt;</a:t>
            </a:r>
            <a:r>
              <a:rPr sz="2800" spc="-110" dirty="0">
                <a:latin typeface="Arial"/>
                <a:cs typeface="Arial"/>
              </a:rPr>
              <a:t>, </a:t>
            </a:r>
            <a:r>
              <a:rPr sz="2800" spc="-60" dirty="0">
                <a:latin typeface="Arial"/>
                <a:cs typeface="Arial"/>
              </a:rPr>
              <a:t>то </a:t>
            </a:r>
            <a:r>
              <a:rPr sz="2800" spc="-25" dirty="0">
                <a:latin typeface="Arial"/>
                <a:cs typeface="Arial"/>
              </a:rPr>
              <a:t>пункти </a:t>
            </a:r>
            <a:r>
              <a:rPr sz="2800" spc="-70" dirty="0">
                <a:latin typeface="Arial"/>
                <a:cs typeface="Arial"/>
              </a:rPr>
              <a:t>списку  </a:t>
            </a:r>
            <a:r>
              <a:rPr sz="2800" spc="-100" dirty="0">
                <a:latin typeface="Arial"/>
                <a:cs typeface="Arial"/>
              </a:rPr>
              <a:t>будуть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пронумеровані,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якщо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&lt;ul&gt;</a:t>
            </a:r>
            <a:r>
              <a:rPr sz="2800" spc="-125" dirty="0">
                <a:latin typeface="Arial"/>
                <a:cs typeface="Arial"/>
              </a:rPr>
              <a:t>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буде  </a:t>
            </a:r>
            <a:r>
              <a:rPr sz="2800" spc="-100" dirty="0">
                <a:latin typeface="Arial"/>
                <a:cs typeface="Arial"/>
              </a:rPr>
              <a:t>відображатися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маркований.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486400" y="1314323"/>
            <a:ext cx="23479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Синтаксис</a:t>
            </a:r>
          </a:p>
        </p:txBody>
      </p:sp>
      <p:sp>
        <p:nvSpPr>
          <p:cNvPr id="4" name="object 4"/>
          <p:cNvSpPr/>
          <p:nvPr/>
        </p:nvSpPr>
        <p:spPr>
          <a:xfrm>
            <a:off x="1400469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0469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0469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0469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486" y="2455198"/>
            <a:ext cx="10195560" cy="12065"/>
          </a:xfrm>
          <a:custGeom>
            <a:avLst/>
            <a:gdLst/>
            <a:ahLst/>
            <a:cxnLst/>
            <a:rect l="l" t="t" r="r" b="b"/>
            <a:pathLst>
              <a:path w="10195560" h="12064">
                <a:moveTo>
                  <a:pt x="0" y="12025"/>
                </a:moveTo>
                <a:lnTo>
                  <a:pt x="10195387" y="12025"/>
                </a:lnTo>
                <a:lnTo>
                  <a:pt x="10195387" y="0"/>
                </a:lnTo>
                <a:lnTo>
                  <a:pt x="0" y="0"/>
                </a:lnTo>
                <a:lnTo>
                  <a:pt x="0" y="1202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2489" y="2457202"/>
            <a:ext cx="10191750" cy="0"/>
          </a:xfrm>
          <a:custGeom>
            <a:avLst/>
            <a:gdLst/>
            <a:ahLst/>
            <a:cxnLst/>
            <a:rect l="l" t="t" r="r" b="b"/>
            <a:pathLst>
              <a:path w="10191750">
                <a:moveTo>
                  <a:pt x="0" y="0"/>
                </a:moveTo>
                <a:lnTo>
                  <a:pt x="10191380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07876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07876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7876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07876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0469" y="2469227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22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07876" y="2469227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22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0469" y="2875058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07876" y="2875058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0469" y="3176190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07876" y="3176190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0469" y="3477822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07876" y="3477822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0469" y="3778954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07876" y="3778954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0469" y="4080586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07876" y="4080586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10486" y="2467223"/>
            <a:ext cx="10195560" cy="2221762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825"/>
              </a:spcBef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10" dirty="0">
                <a:latin typeface="Courier New"/>
                <a:cs typeface="Courier New"/>
              </a:rPr>
              <a:t>ul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408305">
              <a:lnSpc>
                <a:spcPct val="100000"/>
              </a:lnSpc>
              <a:spcBef>
                <a:spcPts val="245"/>
              </a:spcBef>
            </a:pP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5" dirty="0" smtClean="0">
                <a:latin typeface="Courier New"/>
                <a:cs typeface="Courier New"/>
              </a:rPr>
              <a:t>li</a:t>
            </a:r>
            <a:r>
              <a:rPr sz="1800" spc="5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lang="uk-UA" sz="1800" spc="5" dirty="0" smtClean="0">
                <a:solidFill>
                  <a:srgbClr val="0E0E0E"/>
                </a:solidFill>
                <a:latin typeface="Courier New"/>
                <a:cs typeface="Courier New"/>
              </a:rPr>
              <a:t>е</a:t>
            </a:r>
            <a:r>
              <a:rPr sz="1800" spc="5" dirty="0" err="1" smtClean="0">
                <a:solidFill>
                  <a:srgbClr val="0E0E0E"/>
                </a:solidFill>
                <a:latin typeface="Courier New"/>
                <a:cs typeface="Courier New"/>
              </a:rPr>
              <a:t>лемент</a:t>
            </a:r>
            <a:r>
              <a:rPr sz="1800" spc="5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5" dirty="0" err="1" smtClean="0">
                <a:solidFill>
                  <a:srgbClr val="0E0E0E"/>
                </a:solidFill>
                <a:latin typeface="Courier New"/>
                <a:cs typeface="Courier New"/>
              </a:rPr>
              <a:t>марк</a:t>
            </a:r>
            <a:r>
              <a:rPr lang="uk-UA" sz="1800" spc="5" dirty="0" smtClean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800" spc="5" dirty="0" err="1" smtClean="0">
                <a:solidFill>
                  <a:srgbClr val="0E0E0E"/>
                </a:solidFill>
                <a:latin typeface="Courier New"/>
                <a:cs typeface="Courier New"/>
              </a:rPr>
              <a:t>рованого</a:t>
            </a:r>
            <a:r>
              <a:rPr sz="1800" spc="-20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10" dirty="0">
                <a:solidFill>
                  <a:srgbClr val="0E0E0E"/>
                </a:solidFill>
                <a:latin typeface="Courier New"/>
                <a:cs typeface="Courier New"/>
              </a:rPr>
              <a:t>списка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10" dirty="0">
                <a:latin typeface="Courier New"/>
                <a:cs typeface="Courier New"/>
              </a:rPr>
              <a:t>li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127635">
              <a:lnSpc>
                <a:spcPct val="100000"/>
              </a:lnSpc>
              <a:spcBef>
                <a:spcPts val="215"/>
              </a:spcBef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10" dirty="0">
                <a:latin typeface="Courier New"/>
                <a:cs typeface="Courier New"/>
              </a:rPr>
              <a:t>ul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10" dirty="0">
                <a:latin typeface="Courier New"/>
                <a:cs typeface="Courier New"/>
              </a:rPr>
              <a:t>ol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408305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5" dirty="0" smtClean="0">
                <a:latin typeface="Courier New"/>
                <a:cs typeface="Courier New"/>
              </a:rPr>
              <a:t>li</a:t>
            </a:r>
            <a:r>
              <a:rPr sz="1800" spc="5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lang="uk-UA" sz="1800" spc="5" dirty="0" smtClean="0">
                <a:solidFill>
                  <a:srgbClr val="0E0E0E"/>
                </a:solidFill>
                <a:latin typeface="Courier New"/>
                <a:cs typeface="Courier New"/>
              </a:rPr>
              <a:t>е</a:t>
            </a:r>
            <a:r>
              <a:rPr sz="1800" spc="5" dirty="0" err="1" smtClean="0">
                <a:solidFill>
                  <a:srgbClr val="0E0E0E"/>
                </a:solidFill>
                <a:latin typeface="Courier New"/>
                <a:cs typeface="Courier New"/>
              </a:rPr>
              <a:t>лемент</a:t>
            </a:r>
            <a:r>
              <a:rPr sz="1800" spc="5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5" dirty="0" err="1" smtClean="0">
                <a:solidFill>
                  <a:srgbClr val="0E0E0E"/>
                </a:solidFill>
                <a:latin typeface="Courier New"/>
                <a:cs typeface="Courier New"/>
              </a:rPr>
              <a:t>нумерованого</a:t>
            </a:r>
            <a:r>
              <a:rPr sz="1800" spc="-20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5" dirty="0">
                <a:solidFill>
                  <a:srgbClr val="0E0E0E"/>
                </a:solidFill>
                <a:latin typeface="Courier New"/>
                <a:cs typeface="Courier New"/>
              </a:rPr>
              <a:t>списка</a:t>
            </a: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5" dirty="0">
                <a:latin typeface="Courier New"/>
                <a:cs typeface="Courier New"/>
              </a:rPr>
              <a:t>li</a:t>
            </a: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127635">
              <a:lnSpc>
                <a:spcPct val="100000"/>
              </a:lnSpc>
              <a:spcBef>
                <a:spcPts val="210"/>
              </a:spcBef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10" dirty="0">
                <a:latin typeface="Courier New"/>
                <a:cs typeface="Courier New"/>
              </a:rPr>
              <a:t>ol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00469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0469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0469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0469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0486" y="4790038"/>
            <a:ext cx="10195560" cy="0"/>
          </a:xfrm>
          <a:custGeom>
            <a:avLst/>
            <a:gdLst/>
            <a:ahLst/>
            <a:cxnLst/>
            <a:rect l="l" t="t" r="r" b="b"/>
            <a:pathLst>
              <a:path w="10195560">
                <a:moveTo>
                  <a:pt x="0" y="0"/>
                </a:moveTo>
                <a:lnTo>
                  <a:pt x="10195387" y="0"/>
                </a:lnTo>
              </a:path>
            </a:pathLst>
          </a:custGeom>
          <a:ln w="893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2489" y="4787577"/>
            <a:ext cx="10191750" cy="0"/>
          </a:xfrm>
          <a:custGeom>
            <a:avLst/>
            <a:gdLst/>
            <a:ahLst/>
            <a:cxnLst/>
            <a:rect l="l" t="t" r="r" b="b"/>
            <a:pathLst>
              <a:path w="10191750">
                <a:moveTo>
                  <a:pt x="0" y="0"/>
                </a:moveTo>
                <a:lnTo>
                  <a:pt x="10191380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07876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07876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07876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07876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4476" y="2455198"/>
            <a:ext cx="0" cy="2339340"/>
          </a:xfrm>
          <a:custGeom>
            <a:avLst/>
            <a:gdLst/>
            <a:ahLst/>
            <a:cxnLst/>
            <a:rect l="l" t="t" r="r" b="b"/>
            <a:pathLst>
              <a:path h="2339340">
                <a:moveTo>
                  <a:pt x="0" y="0"/>
                </a:moveTo>
                <a:lnTo>
                  <a:pt x="0" y="2339305"/>
                </a:lnTo>
              </a:path>
            </a:pathLst>
          </a:custGeom>
          <a:ln w="120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00469" y="4381718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850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11883" y="2455198"/>
            <a:ext cx="0" cy="2339340"/>
          </a:xfrm>
          <a:custGeom>
            <a:avLst/>
            <a:gdLst/>
            <a:ahLst/>
            <a:cxnLst/>
            <a:rect l="l" t="t" r="r" b="b"/>
            <a:pathLst>
              <a:path h="2339340">
                <a:moveTo>
                  <a:pt x="0" y="0"/>
                </a:moveTo>
                <a:lnTo>
                  <a:pt x="0" y="2339305"/>
                </a:lnTo>
              </a:path>
            </a:pathLst>
          </a:custGeom>
          <a:ln w="120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07876" y="4381718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850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3733800" y="565720"/>
            <a:ext cx="5926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Елементи </a:t>
            </a:r>
            <a:r>
              <a:rPr spc="-190" dirty="0"/>
              <a:t>&lt;dl&gt;, </a:t>
            </a:r>
            <a:r>
              <a:rPr spc="-170" dirty="0"/>
              <a:t>&lt;dt&gt;,</a:t>
            </a:r>
            <a:r>
              <a:rPr spc="-785" dirty="0"/>
              <a:t> </a:t>
            </a:r>
            <a:r>
              <a:rPr spc="-165" dirty="0"/>
              <a:t>&lt;dd&gt;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2719" y="1687829"/>
            <a:ext cx="9723120" cy="232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7782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&lt;dd&gt;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Arial"/>
                <a:cs typeface="Arial"/>
              </a:rPr>
              <a:t>входить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трійку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&lt;dl&gt;,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&lt;dt&gt;,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&lt;dd&gt;</a:t>
            </a:r>
            <a:r>
              <a:rPr sz="2800" spc="-105" dirty="0">
                <a:latin typeface="Arial"/>
                <a:cs typeface="Arial"/>
              </a:rPr>
              <a:t>,  </a:t>
            </a:r>
            <a:r>
              <a:rPr sz="2800" spc="-90" dirty="0">
                <a:latin typeface="Arial"/>
                <a:cs typeface="Arial"/>
              </a:rPr>
              <a:t>призначених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05" dirty="0">
                <a:latin typeface="Arial"/>
                <a:cs typeface="Arial"/>
              </a:rPr>
              <a:t>створення </a:t>
            </a:r>
            <a:r>
              <a:rPr sz="2800" spc="-70" dirty="0">
                <a:latin typeface="Arial"/>
                <a:cs typeface="Arial"/>
              </a:rPr>
              <a:t>списку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описів.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0" dirty="0">
                <a:latin typeface="Arial"/>
                <a:cs typeface="Arial"/>
              </a:rPr>
              <a:t>Кожен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такий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починається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контейнера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&lt;dl&gt;</a:t>
            </a:r>
            <a:r>
              <a:rPr sz="2800" spc="-114" dirty="0">
                <a:latin typeface="Arial"/>
                <a:cs typeface="Arial"/>
              </a:rPr>
              <a:t>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куди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входить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&lt;dt&gt;</a:t>
            </a:r>
            <a:r>
              <a:rPr sz="2800" spc="-100" dirty="0">
                <a:latin typeface="Arial"/>
                <a:cs typeface="Arial"/>
              </a:rPr>
              <a:t>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створює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термін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&lt;dd&gt;</a:t>
            </a:r>
            <a:r>
              <a:rPr sz="2800" spc="-105" dirty="0">
                <a:latin typeface="Arial"/>
                <a:cs typeface="Arial"/>
              </a:rPr>
              <a:t>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що  </a:t>
            </a:r>
            <a:r>
              <a:rPr sz="2800" spc="-135" dirty="0">
                <a:latin typeface="Arial"/>
                <a:cs typeface="Arial"/>
              </a:rPr>
              <a:t>задає </a:t>
            </a:r>
            <a:r>
              <a:rPr sz="2800" spc="-85" dirty="0">
                <a:latin typeface="Arial"/>
                <a:cs typeface="Arial"/>
              </a:rPr>
              <a:t>опис </a:t>
            </a:r>
            <a:r>
              <a:rPr sz="2800" spc="-35" dirty="0">
                <a:latin typeface="Arial"/>
                <a:cs typeface="Arial"/>
              </a:rPr>
              <a:t>цього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терміна.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7939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7939" y="433776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7939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7939" y="433776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7531" y="4335850"/>
            <a:ext cx="9763760" cy="12065"/>
          </a:xfrm>
          <a:custGeom>
            <a:avLst/>
            <a:gdLst/>
            <a:ahLst/>
            <a:cxnLst/>
            <a:rect l="l" t="t" r="r" b="b"/>
            <a:pathLst>
              <a:path w="9763760" h="12064">
                <a:moveTo>
                  <a:pt x="0" y="11488"/>
                </a:moveTo>
                <a:lnTo>
                  <a:pt x="9763595" y="11488"/>
                </a:lnTo>
                <a:lnTo>
                  <a:pt x="9763595" y="0"/>
                </a:lnTo>
                <a:lnTo>
                  <a:pt x="0" y="0"/>
                </a:lnTo>
                <a:lnTo>
                  <a:pt x="0" y="1148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9450" y="4337764"/>
            <a:ext cx="9759950" cy="0"/>
          </a:xfrm>
          <a:custGeom>
            <a:avLst/>
            <a:gdLst/>
            <a:ahLst/>
            <a:cxnLst/>
            <a:rect l="l" t="t" r="r" b="b"/>
            <a:pathLst>
              <a:path w="9759950">
                <a:moveTo>
                  <a:pt x="0" y="0"/>
                </a:moveTo>
                <a:lnTo>
                  <a:pt x="9759758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53045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53045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77939" y="434925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833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7939" y="4736915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32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7939" y="5025073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32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7939" y="5313231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849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77939" y="560091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32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87531" y="4347338"/>
            <a:ext cx="9763760" cy="184153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652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760"/>
              </a:spcBef>
            </a:pP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5" dirty="0">
                <a:latin typeface="Courier New"/>
                <a:cs typeface="Courier New"/>
              </a:rPr>
              <a:t>dl</a:t>
            </a: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391160">
              <a:lnSpc>
                <a:spcPct val="100000"/>
              </a:lnSpc>
              <a:spcBef>
                <a:spcPts val="195"/>
              </a:spcBef>
            </a:pPr>
            <a:r>
              <a:rPr sz="175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5" dirty="0" err="1" smtClean="0">
                <a:latin typeface="Courier New"/>
                <a:cs typeface="Courier New"/>
              </a:rPr>
              <a:t>dt</a:t>
            </a:r>
            <a:r>
              <a:rPr sz="1750" spc="-15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5" dirty="0" err="1" smtClean="0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5" dirty="0" smtClean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5" dirty="0" smtClean="0">
                <a:solidFill>
                  <a:srgbClr val="0E0E0E"/>
                </a:solidFill>
                <a:latin typeface="Courier New"/>
                <a:cs typeface="Courier New"/>
              </a:rPr>
              <a:t>н</a:t>
            </a:r>
            <a:r>
              <a:rPr sz="1750" spc="-25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1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dt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521334">
              <a:lnSpc>
                <a:spcPct val="100000"/>
              </a:lnSpc>
              <a:spcBef>
                <a:spcPts val="170"/>
              </a:spcBef>
            </a:pP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0" dirty="0" err="1" smtClean="0">
                <a:latin typeface="Courier New"/>
                <a:cs typeface="Courier New"/>
              </a:rPr>
              <a:t>dd</a:t>
            </a:r>
            <a:r>
              <a:rPr sz="1750" spc="-10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0" dirty="0" err="1" smtClean="0">
                <a:solidFill>
                  <a:srgbClr val="0E0E0E"/>
                </a:solidFill>
                <a:latin typeface="Courier New"/>
                <a:cs typeface="Courier New"/>
              </a:rPr>
              <a:t>Опис</a:t>
            </a:r>
            <a:r>
              <a:rPr sz="1750" spc="-10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 err="1" smtClean="0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0" dirty="0" smtClean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0" dirty="0" err="1" smtClean="0">
                <a:solidFill>
                  <a:srgbClr val="0E0E0E"/>
                </a:solidFill>
                <a:latin typeface="Courier New"/>
                <a:cs typeface="Courier New"/>
              </a:rPr>
              <a:t>на</a:t>
            </a:r>
            <a:r>
              <a:rPr sz="1750" spc="-35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1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dd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391160">
              <a:lnSpc>
                <a:spcPct val="100000"/>
              </a:lnSpc>
              <a:spcBef>
                <a:spcPts val="165"/>
              </a:spcBef>
            </a:pPr>
            <a:r>
              <a:rPr sz="175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5" dirty="0" err="1" smtClean="0">
                <a:latin typeface="Courier New"/>
                <a:cs typeface="Courier New"/>
              </a:rPr>
              <a:t>dt</a:t>
            </a:r>
            <a:r>
              <a:rPr sz="1750" spc="-15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5" dirty="0" err="1" smtClean="0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5" dirty="0" smtClean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5" dirty="0" smtClean="0">
                <a:solidFill>
                  <a:srgbClr val="0E0E0E"/>
                </a:solidFill>
                <a:latin typeface="Courier New"/>
                <a:cs typeface="Courier New"/>
              </a:rPr>
              <a:t>н</a:t>
            </a:r>
            <a:r>
              <a:rPr sz="1750" spc="-25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2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dt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521334">
              <a:lnSpc>
                <a:spcPct val="100000"/>
              </a:lnSpc>
              <a:spcBef>
                <a:spcPts val="165"/>
              </a:spcBef>
            </a:pP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0" dirty="0" err="1" smtClean="0">
                <a:latin typeface="Courier New"/>
                <a:cs typeface="Courier New"/>
              </a:rPr>
              <a:t>dd</a:t>
            </a:r>
            <a:r>
              <a:rPr sz="1750" spc="-10" dirty="0" smtClean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0" dirty="0" err="1" smtClean="0">
                <a:solidFill>
                  <a:srgbClr val="0E0E0E"/>
                </a:solidFill>
                <a:latin typeface="Courier New"/>
                <a:cs typeface="Courier New"/>
              </a:rPr>
              <a:t>Опис</a:t>
            </a:r>
            <a:r>
              <a:rPr sz="1750" spc="-10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 err="1" smtClean="0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0" dirty="0" smtClean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0" dirty="0" err="1" smtClean="0">
                <a:solidFill>
                  <a:srgbClr val="0E0E0E"/>
                </a:solidFill>
                <a:latin typeface="Courier New"/>
                <a:cs typeface="Courier New"/>
              </a:rPr>
              <a:t>на</a:t>
            </a:r>
            <a:r>
              <a:rPr sz="1750" spc="-35" dirty="0" smtClean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2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dd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122555">
              <a:lnSpc>
                <a:spcPct val="100000"/>
              </a:lnSpc>
              <a:spcBef>
                <a:spcPts val="170"/>
              </a:spcBef>
            </a:pP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5" dirty="0">
                <a:latin typeface="Courier New"/>
                <a:cs typeface="Courier New"/>
              </a:rPr>
              <a:t>dl</a:t>
            </a: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7939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7939" y="62767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7939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7939" y="62767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7531" y="6279161"/>
            <a:ext cx="9763760" cy="0"/>
          </a:xfrm>
          <a:custGeom>
            <a:avLst/>
            <a:gdLst/>
            <a:ahLst/>
            <a:cxnLst/>
            <a:rect l="l" t="t" r="r" b="b"/>
            <a:pathLst>
              <a:path w="9763760">
                <a:moveTo>
                  <a:pt x="0" y="0"/>
                </a:moveTo>
                <a:lnTo>
                  <a:pt x="9763595" y="0"/>
                </a:lnTo>
              </a:path>
            </a:pathLst>
          </a:custGeom>
          <a:ln w="858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9450" y="6276785"/>
            <a:ext cx="9759950" cy="0"/>
          </a:xfrm>
          <a:custGeom>
            <a:avLst/>
            <a:gdLst/>
            <a:ahLst/>
            <a:cxnLst/>
            <a:rect l="l" t="t" r="r" b="b"/>
            <a:pathLst>
              <a:path w="9759950">
                <a:moveTo>
                  <a:pt x="0" y="0"/>
                </a:moveTo>
                <a:lnTo>
                  <a:pt x="9759758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53045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53045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1776" y="4335850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0"/>
                </a:moveTo>
                <a:lnTo>
                  <a:pt x="0" y="1947601"/>
                </a:lnTo>
              </a:path>
            </a:pathLst>
          </a:custGeom>
          <a:ln w="1151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7939" y="5889068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88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56882" y="4335850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0"/>
                </a:moveTo>
                <a:lnTo>
                  <a:pt x="0" y="1947601"/>
                </a:lnTo>
              </a:path>
            </a:pathLst>
          </a:custGeom>
          <a:ln w="1151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53044" y="4337764"/>
            <a:ext cx="0" cy="1946910"/>
          </a:xfrm>
          <a:custGeom>
            <a:avLst/>
            <a:gdLst/>
            <a:ahLst/>
            <a:cxnLst/>
            <a:rect l="l" t="t" r="r" b="b"/>
            <a:pathLst>
              <a:path h="1946910">
                <a:moveTo>
                  <a:pt x="0" y="0"/>
                </a:moveTo>
                <a:lnTo>
                  <a:pt x="0" y="1946679"/>
                </a:lnTo>
              </a:path>
            </a:pathLst>
          </a:custGeom>
          <a:ln w="383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3203448" y="1752600"/>
            <a:ext cx="6580632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2957321" y="762000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876300"/>
            <a:ext cx="6091428" cy="5763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524000"/>
            <a:ext cx="5457443" cy="4046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535234" y="609600"/>
            <a:ext cx="6499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Вкладений </a:t>
            </a:r>
            <a:r>
              <a:rPr spc="-200" dirty="0"/>
              <a:t>список</a:t>
            </a:r>
            <a:r>
              <a:rPr spc="-585" dirty="0"/>
              <a:t> </a:t>
            </a:r>
            <a:r>
              <a:rPr spc="-195" dirty="0"/>
              <a:t>(приклад)</a:t>
            </a:r>
          </a:p>
        </p:txBody>
      </p:sp>
      <p:sp>
        <p:nvSpPr>
          <p:cNvPr id="10" name="object 10"/>
          <p:cNvSpPr/>
          <p:nvPr/>
        </p:nvSpPr>
        <p:spPr>
          <a:xfrm>
            <a:off x="6784847" y="1607819"/>
            <a:ext cx="5105400" cy="503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7064" y="2231135"/>
            <a:ext cx="3838955" cy="303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5423914" y="1263840"/>
            <a:ext cx="6267450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7970" marR="5080" indent="-1525905">
              <a:lnSpc>
                <a:spcPct val="100000"/>
              </a:lnSpc>
              <a:spcBef>
                <a:spcPts val="100"/>
              </a:spcBef>
            </a:pPr>
            <a:r>
              <a:rPr sz="6000" spc="-335" dirty="0">
                <a:solidFill>
                  <a:schemeClr val="tx1"/>
                </a:solidFill>
              </a:rPr>
              <a:t>6.</a:t>
            </a:r>
            <a:r>
              <a:rPr sz="6000" spc="-655" dirty="0">
                <a:solidFill>
                  <a:schemeClr val="tx1"/>
                </a:solidFill>
              </a:rPr>
              <a:t> </a:t>
            </a:r>
            <a:r>
              <a:rPr sz="6000" spc="-265" dirty="0">
                <a:solidFill>
                  <a:schemeClr val="tx1"/>
                </a:solidFill>
              </a:rPr>
              <a:t>Гіперпосилання  </a:t>
            </a:r>
            <a:r>
              <a:rPr sz="6000" spc="-30" dirty="0">
                <a:solidFill>
                  <a:schemeClr val="tx1"/>
                </a:solidFill>
              </a:rPr>
              <a:t>(HTML</a:t>
            </a:r>
            <a:r>
              <a:rPr sz="6000" spc="-635" dirty="0">
                <a:solidFill>
                  <a:schemeClr val="tx1"/>
                </a:solidFill>
              </a:rPr>
              <a:t> </a:t>
            </a:r>
            <a:r>
              <a:rPr sz="6000" spc="45" dirty="0">
                <a:solidFill>
                  <a:schemeClr val="tx1"/>
                </a:solidFill>
              </a:rPr>
              <a:t>LINKS)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066800" y="560795"/>
            <a:ext cx="8369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Створення </a:t>
            </a:r>
            <a:r>
              <a:rPr spc="-175" dirty="0"/>
              <a:t>посилань </a:t>
            </a:r>
            <a:r>
              <a:rPr spc="-135" dirty="0"/>
              <a:t>на</a:t>
            </a:r>
            <a:r>
              <a:rPr spc="-915" dirty="0"/>
              <a:t> </a:t>
            </a:r>
            <a:r>
              <a:rPr spc="-215" dirty="0"/>
              <a:t>інші </a:t>
            </a:r>
            <a:r>
              <a:rPr spc="-180" dirty="0"/>
              <a:t>сторінки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4294967295"/>
          </p:nvPr>
        </p:nvSpPr>
        <p:spPr>
          <a:xfrm>
            <a:off x="2706688" y="1249363"/>
            <a:ext cx="9485312" cy="1603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5080" indent="-286385">
              <a:lnSpc>
                <a:spcPts val="3020"/>
              </a:lnSpc>
              <a:spcBef>
                <a:spcPts val="4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pc="-160" dirty="0"/>
              <a:t>Елемент</a:t>
            </a:r>
            <a:r>
              <a:rPr spc="-210" dirty="0"/>
              <a:t> </a:t>
            </a:r>
            <a:r>
              <a:rPr b="1" spc="-135" dirty="0">
                <a:latin typeface="Trebuchet MS"/>
                <a:cs typeface="Trebuchet MS"/>
              </a:rPr>
              <a:t>&lt;a&gt;</a:t>
            </a:r>
            <a:r>
              <a:rPr b="1" spc="-270" dirty="0">
                <a:latin typeface="Trebuchet MS"/>
                <a:cs typeface="Trebuchet MS"/>
              </a:rPr>
              <a:t> </a:t>
            </a:r>
            <a:r>
              <a:rPr spc="-145" dirty="0"/>
              <a:t>є</a:t>
            </a:r>
            <a:r>
              <a:rPr spc="-220" dirty="0"/>
              <a:t> </a:t>
            </a:r>
            <a:r>
              <a:rPr spc="-85" dirty="0"/>
              <a:t>одним</a:t>
            </a:r>
            <a:r>
              <a:rPr spc="-215" dirty="0"/>
              <a:t> </a:t>
            </a:r>
            <a:r>
              <a:rPr spc="-85" dirty="0"/>
              <a:t>з</a:t>
            </a:r>
            <a:r>
              <a:rPr spc="-225" dirty="0"/>
              <a:t> </a:t>
            </a:r>
            <a:r>
              <a:rPr spc="-100" dirty="0"/>
              <a:t>найважливіших</a:t>
            </a:r>
            <a:r>
              <a:rPr spc="-170" dirty="0"/>
              <a:t> </a:t>
            </a:r>
            <a:r>
              <a:rPr spc="-120" dirty="0"/>
              <a:t>в</a:t>
            </a:r>
            <a:r>
              <a:rPr spc="-220" dirty="0"/>
              <a:t> </a:t>
            </a:r>
            <a:r>
              <a:rPr spc="25" dirty="0"/>
              <a:t>html</a:t>
            </a:r>
            <a:r>
              <a:rPr spc="-195" dirty="0"/>
              <a:t> </a:t>
            </a:r>
            <a:r>
              <a:rPr spc="25" dirty="0"/>
              <a:t>і</a:t>
            </a:r>
            <a:r>
              <a:rPr spc="-210" dirty="0"/>
              <a:t> </a:t>
            </a:r>
            <a:r>
              <a:rPr spc="-85" dirty="0"/>
              <a:t>призначений  </a:t>
            </a:r>
            <a:r>
              <a:rPr spc="-100" dirty="0"/>
              <a:t>для </a:t>
            </a:r>
            <a:r>
              <a:rPr spc="-105" dirty="0"/>
              <a:t>створення </a:t>
            </a:r>
            <a:r>
              <a:rPr spc="-100" dirty="0"/>
              <a:t>посилань. </a:t>
            </a:r>
            <a:r>
              <a:rPr spc="-45" dirty="0"/>
              <a:t>Для </a:t>
            </a:r>
            <a:r>
              <a:rPr spc="-35" dirty="0"/>
              <a:t>цього </a:t>
            </a:r>
            <a:r>
              <a:rPr spc="-80" dirty="0"/>
              <a:t>необхідно </a:t>
            </a:r>
            <a:r>
              <a:rPr spc="-65" dirty="0"/>
              <a:t>повідомити  </a:t>
            </a:r>
            <a:r>
              <a:rPr spc="-114" dirty="0"/>
              <a:t>браузеру, </a:t>
            </a:r>
            <a:r>
              <a:rPr spc="-145" dirty="0"/>
              <a:t>що є </a:t>
            </a:r>
            <a:r>
              <a:rPr spc="-105" dirty="0"/>
              <a:t>посиланням, </a:t>
            </a:r>
            <a:r>
              <a:rPr spc="-190" dirty="0"/>
              <a:t>а </a:t>
            </a:r>
            <a:r>
              <a:rPr spc="-60" dirty="0"/>
              <a:t>також </a:t>
            </a:r>
            <a:r>
              <a:rPr spc="-90" dirty="0"/>
              <a:t>вказати </a:t>
            </a:r>
            <a:r>
              <a:rPr spc="-110" dirty="0"/>
              <a:t>адресу  </a:t>
            </a:r>
            <a:r>
              <a:rPr spc="-80" dirty="0"/>
              <a:t>документа,</a:t>
            </a:r>
            <a:r>
              <a:rPr spc="-229" dirty="0"/>
              <a:t> </a:t>
            </a:r>
            <a:r>
              <a:rPr spc="-125" dirty="0"/>
              <a:t>на</a:t>
            </a:r>
            <a:r>
              <a:rPr spc="-190" dirty="0"/>
              <a:t> </a:t>
            </a:r>
            <a:r>
              <a:rPr spc="-20" dirty="0"/>
              <a:t>який</a:t>
            </a:r>
            <a:r>
              <a:rPr spc="-204" dirty="0"/>
              <a:t> </a:t>
            </a:r>
            <a:r>
              <a:rPr spc="-85" dirty="0"/>
              <a:t>слід</a:t>
            </a:r>
            <a:r>
              <a:rPr spc="-220" dirty="0"/>
              <a:t> </a:t>
            </a:r>
            <a:r>
              <a:rPr spc="-75" dirty="0"/>
              <a:t>зробити</a:t>
            </a:r>
            <a:r>
              <a:rPr spc="-204" dirty="0"/>
              <a:t> </a:t>
            </a:r>
            <a:r>
              <a:rPr spc="-100" dirty="0"/>
              <a:t>посилання.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3116" y="2787522"/>
            <a:ext cx="20574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dirty="0">
                <a:solidFill>
                  <a:srgbClr val="1286C3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3116" y="3493134"/>
            <a:ext cx="9632315" cy="29184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99085" marR="309245" indent="-286385">
              <a:lnSpc>
                <a:spcPts val="3030"/>
              </a:lnSpc>
              <a:spcBef>
                <a:spcPts val="4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Як </a:t>
            </a:r>
            <a:r>
              <a:rPr sz="2800" spc="-110" dirty="0">
                <a:latin typeface="Arial"/>
                <a:cs typeface="Arial"/>
              </a:rPr>
              <a:t>значення </a:t>
            </a:r>
            <a:r>
              <a:rPr sz="2800" spc="-105" dirty="0">
                <a:latin typeface="Arial"/>
                <a:cs typeface="Arial"/>
              </a:rPr>
              <a:t>атрибута </a:t>
            </a:r>
            <a:r>
              <a:rPr sz="2800" b="1" spc="-160" dirty="0">
                <a:latin typeface="Trebuchet MS"/>
                <a:cs typeface="Trebuchet MS"/>
              </a:rPr>
              <a:t>href </a:t>
            </a:r>
            <a:r>
              <a:rPr sz="2800" spc="-90" dirty="0">
                <a:latin typeface="Arial"/>
                <a:cs typeface="Arial"/>
              </a:rPr>
              <a:t>використовується </a:t>
            </a:r>
            <a:r>
              <a:rPr sz="2800" spc="-135" dirty="0">
                <a:latin typeface="Arial"/>
                <a:cs typeface="Arial"/>
              </a:rPr>
              <a:t>адреса 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155" dirty="0">
                <a:latin typeface="Arial"/>
                <a:cs typeface="Arial"/>
              </a:rPr>
              <a:t>(URL, </a:t>
            </a:r>
            <a:r>
              <a:rPr sz="2800" spc="-105" dirty="0">
                <a:latin typeface="Arial"/>
                <a:cs typeface="Arial"/>
              </a:rPr>
              <a:t>Universal </a:t>
            </a:r>
            <a:r>
              <a:rPr sz="2800" spc="-175" dirty="0">
                <a:latin typeface="Arial"/>
                <a:cs typeface="Arial"/>
              </a:rPr>
              <a:t>Resource </a:t>
            </a:r>
            <a:r>
              <a:rPr sz="2800" spc="-80" dirty="0">
                <a:latin typeface="Arial"/>
                <a:cs typeface="Arial"/>
              </a:rPr>
              <a:t>Locator,</a:t>
            </a:r>
            <a:r>
              <a:rPr sz="2800" spc="-4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універсальний  </a:t>
            </a:r>
            <a:r>
              <a:rPr sz="2800" spc="-30" dirty="0">
                <a:latin typeface="Arial"/>
                <a:cs typeface="Arial"/>
              </a:rPr>
              <a:t>покажчик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ресурсів),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відбувається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перехід.</a:t>
            </a:r>
            <a:endParaRPr sz="2800">
              <a:latin typeface="Arial"/>
              <a:cs typeface="Arial"/>
            </a:endParaRPr>
          </a:p>
          <a:p>
            <a:pPr marL="299085" marR="821690" indent="-286385">
              <a:lnSpc>
                <a:spcPts val="3020"/>
              </a:lnSpc>
              <a:spcBef>
                <a:spcPts val="126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Вміст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&lt;a&gt;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Arial"/>
                <a:cs typeface="Arial"/>
              </a:rPr>
              <a:t>виступає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якості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мітки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У  </a:t>
            </a:r>
            <a:r>
              <a:rPr sz="2800" spc="-100" dirty="0">
                <a:latin typeface="Arial"/>
                <a:cs typeface="Arial"/>
              </a:rPr>
              <a:t>браузері </a:t>
            </a:r>
            <a:r>
              <a:rPr sz="2800" spc="-55" dirty="0">
                <a:latin typeface="Arial"/>
                <a:cs typeface="Arial"/>
              </a:rPr>
              <a:t>мітка </a:t>
            </a:r>
            <a:r>
              <a:rPr sz="2800" spc="-110" dirty="0">
                <a:latin typeface="Arial"/>
                <a:cs typeface="Arial"/>
              </a:rPr>
              <a:t>відображається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вигляді </a:t>
            </a:r>
            <a:r>
              <a:rPr sz="2800" spc="-65" dirty="0">
                <a:latin typeface="Arial"/>
                <a:cs typeface="Arial"/>
              </a:rPr>
              <a:t>підкресленого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ts val="3020"/>
              </a:lnSpc>
              <a:spcBef>
                <a:spcPts val="10"/>
              </a:spcBef>
            </a:pPr>
            <a:r>
              <a:rPr sz="2800" spc="-90" dirty="0">
                <a:latin typeface="Arial"/>
                <a:cs typeface="Arial"/>
              </a:rPr>
              <a:t>тексту,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показати,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клацнути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ньому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кнопкою  </a:t>
            </a:r>
            <a:r>
              <a:rPr sz="2800" spc="-90" dirty="0">
                <a:latin typeface="Arial"/>
                <a:cs typeface="Arial"/>
              </a:rPr>
              <a:t>миші.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6293" y="2948050"/>
            <a:ext cx="9668510" cy="48387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139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819"/>
              </a:spcBef>
            </a:pPr>
            <a:r>
              <a:rPr sz="170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25" dirty="0">
                <a:latin typeface="Courier New"/>
                <a:cs typeface="Courier New"/>
              </a:rPr>
              <a:t>a </a:t>
            </a:r>
            <a:r>
              <a:rPr sz="1700" spc="1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700" spc="1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10" dirty="0">
                <a:solidFill>
                  <a:srgbClr val="FF0000"/>
                </a:solidFill>
                <a:latin typeface="Courier New"/>
                <a:cs typeface="Courier New"/>
              </a:rPr>
              <a:t>"URL"</a:t>
            </a:r>
            <a:r>
              <a:rPr sz="1700" spc="1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700" spc="10" dirty="0">
                <a:solidFill>
                  <a:srgbClr val="0E0E0E"/>
                </a:solidFill>
                <a:latin typeface="Courier New"/>
                <a:cs typeface="Courier New"/>
              </a:rPr>
              <a:t>Название </a:t>
            </a:r>
            <a:r>
              <a:rPr sz="1700" spc="5" dirty="0">
                <a:solidFill>
                  <a:srgbClr val="0E0E0E"/>
                </a:solidFill>
                <a:latin typeface="Courier New"/>
                <a:cs typeface="Courier New"/>
              </a:rPr>
              <a:t>ссылки</a:t>
            </a:r>
            <a:r>
              <a:rPr sz="1700" spc="-5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10" dirty="0">
                <a:latin typeface="Courier New"/>
                <a:cs typeface="Courier New"/>
              </a:rPr>
              <a:t>a</a:t>
            </a:r>
            <a:r>
              <a:rPr sz="17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4895" y="29367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6795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6795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4895" y="29367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6795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6795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293" y="2942401"/>
            <a:ext cx="9668510" cy="0"/>
          </a:xfrm>
          <a:custGeom>
            <a:avLst/>
            <a:gdLst/>
            <a:ahLst/>
            <a:cxnLst/>
            <a:rect l="l" t="t" r="r" b="b"/>
            <a:pathLst>
              <a:path w="9668510">
                <a:moveTo>
                  <a:pt x="0" y="0"/>
                </a:moveTo>
                <a:lnTo>
                  <a:pt x="9667946" y="0"/>
                </a:lnTo>
              </a:path>
            </a:pathLst>
          </a:custGeom>
          <a:ln w="112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8192" y="2938634"/>
            <a:ext cx="9664700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146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94239" y="29367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1298"/>
                </a:moveTo>
                <a:lnTo>
                  <a:pt x="11398" y="11298"/>
                </a:lnTo>
                <a:lnTo>
                  <a:pt x="11398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96138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96138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94239" y="29367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1298"/>
                </a:moveTo>
                <a:lnTo>
                  <a:pt x="11398" y="11298"/>
                </a:lnTo>
                <a:lnTo>
                  <a:pt x="11398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96138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96138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6795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16795" y="343340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6795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6795" y="343340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6293" y="3435593"/>
            <a:ext cx="9668510" cy="0"/>
          </a:xfrm>
          <a:custGeom>
            <a:avLst/>
            <a:gdLst/>
            <a:ahLst/>
            <a:cxnLst/>
            <a:rect l="l" t="t" r="r" b="b"/>
            <a:pathLst>
              <a:path w="9668510">
                <a:moveTo>
                  <a:pt x="0" y="0"/>
                </a:moveTo>
                <a:lnTo>
                  <a:pt x="9667946" y="0"/>
                </a:lnTo>
              </a:path>
            </a:pathLst>
          </a:custGeom>
          <a:ln w="814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28192" y="3433402"/>
            <a:ext cx="9664700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146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96138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96138" y="343340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96138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96138" y="343340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0594" y="2948055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3"/>
                </a:lnTo>
              </a:path>
            </a:pathLst>
          </a:custGeom>
          <a:ln w="1139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16795" y="2949933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99938" y="2948055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3"/>
                </a:lnTo>
              </a:path>
            </a:pathLst>
          </a:custGeom>
          <a:ln w="113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96138" y="2949933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352800" y="1573133"/>
            <a:ext cx="58816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Адреси </a:t>
            </a:r>
            <a:r>
              <a:rPr spc="-135" dirty="0"/>
              <a:t>на</a:t>
            </a:r>
            <a:r>
              <a:rPr spc="-600" dirty="0"/>
              <a:t> </a:t>
            </a:r>
            <a:r>
              <a:rPr spc="-180" dirty="0"/>
              <a:t>web-сторінках.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3116" y="3174618"/>
            <a:ext cx="9357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Адреса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може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абсолютною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відносною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5047" y="3991086"/>
            <a:ext cx="10002520" cy="1393825"/>
          </a:xfrm>
          <a:prstGeom prst="rect">
            <a:avLst/>
          </a:prstGeom>
          <a:solidFill>
            <a:srgbClr val="F4F4FF"/>
          </a:solidFill>
          <a:ln w="11778">
            <a:solidFill>
              <a:srgbClr val="999999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840"/>
              </a:spcBef>
            </a:pPr>
            <a:r>
              <a:rPr sz="1800" i="1" spc="-10" dirty="0">
                <a:solidFill>
                  <a:srgbClr val="808080"/>
                </a:solidFill>
                <a:latin typeface="Courier New"/>
                <a:cs typeface="Courier New"/>
              </a:rPr>
              <a:t>&lt;!-- </a:t>
            </a:r>
            <a:r>
              <a:rPr sz="1800" i="1" spc="-20" dirty="0">
                <a:solidFill>
                  <a:srgbClr val="808080"/>
                </a:solidFill>
                <a:latin typeface="Courier New"/>
                <a:cs typeface="Courier New"/>
              </a:rPr>
              <a:t>Относительный 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путь</a:t>
            </a:r>
            <a:r>
              <a:rPr sz="1800" i="1" spc="-5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--&gt;</a:t>
            </a:r>
            <a:endParaRPr sz="1800">
              <a:latin typeface="Courier New"/>
              <a:cs typeface="Courier New"/>
            </a:endParaRPr>
          </a:p>
          <a:p>
            <a:pPr marL="131445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-5" dirty="0">
                <a:latin typeface="Courier New"/>
                <a:cs typeface="Courier New"/>
              </a:rPr>
              <a:t>a </a:t>
            </a:r>
            <a:r>
              <a:rPr sz="1800" spc="-1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800" spc="-1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800" spc="-15" dirty="0">
                <a:solidFill>
                  <a:srgbClr val="FF0000"/>
                </a:solidFill>
                <a:latin typeface="Courier New"/>
                <a:cs typeface="Courier New"/>
              </a:rPr>
              <a:t>"/about.html"</a:t>
            </a:r>
            <a:r>
              <a:rPr sz="180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800" spc="-15" dirty="0">
                <a:solidFill>
                  <a:srgbClr val="0E0E0E"/>
                </a:solidFill>
                <a:latin typeface="Courier New"/>
                <a:cs typeface="Courier New"/>
              </a:rPr>
              <a:t>О</a:t>
            </a:r>
            <a:r>
              <a:rPr sz="1800" spc="-6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-15" dirty="0">
                <a:solidFill>
                  <a:srgbClr val="0E0E0E"/>
                </a:solidFill>
                <a:latin typeface="Courier New"/>
                <a:cs typeface="Courier New"/>
              </a:rPr>
              <a:t>нас</a:t>
            </a:r>
            <a:r>
              <a:rPr sz="180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-1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-15" dirty="0">
                <a:latin typeface="Courier New"/>
                <a:cs typeface="Courier New"/>
              </a:rPr>
              <a:t>a</a:t>
            </a:r>
            <a:r>
              <a:rPr sz="180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>
              <a:latin typeface="Courier New"/>
              <a:cs typeface="Courier New"/>
            </a:endParaRPr>
          </a:p>
          <a:p>
            <a:pPr marL="131445">
              <a:lnSpc>
                <a:spcPct val="100000"/>
              </a:lnSpc>
              <a:spcBef>
                <a:spcPts val="190"/>
              </a:spcBef>
            </a:pPr>
            <a:r>
              <a:rPr sz="1800" i="1" spc="-10" dirty="0">
                <a:solidFill>
                  <a:srgbClr val="808080"/>
                </a:solidFill>
                <a:latin typeface="Courier New"/>
                <a:cs typeface="Courier New"/>
              </a:rPr>
              <a:t>&lt;!-- 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Абсолютный </a:t>
            </a:r>
            <a:r>
              <a:rPr sz="1800" i="1" spc="-20" dirty="0">
                <a:solidFill>
                  <a:srgbClr val="808080"/>
                </a:solidFill>
                <a:latin typeface="Courier New"/>
                <a:cs typeface="Courier New"/>
              </a:rPr>
              <a:t>путь</a:t>
            </a:r>
            <a:r>
              <a:rPr sz="1800" i="1" spc="-6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--&gt;</a:t>
            </a:r>
            <a:endParaRPr sz="1800">
              <a:latin typeface="Courier New"/>
              <a:cs typeface="Courier New"/>
            </a:endParaRPr>
          </a:p>
          <a:p>
            <a:pPr marL="131445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-5" dirty="0">
                <a:latin typeface="Courier New"/>
                <a:cs typeface="Courier New"/>
              </a:rPr>
              <a:t>a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spc="-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8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800" spc="-2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1800" spc="-20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http://www.google.com"</a:t>
            </a:r>
            <a:r>
              <a:rPr sz="1800" spc="-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800" spc="-20" dirty="0">
                <a:solidFill>
                  <a:srgbClr val="0E0E0E"/>
                </a:solidFill>
                <a:latin typeface="Courier New"/>
                <a:cs typeface="Courier New"/>
              </a:rPr>
              <a:t>Google</a:t>
            </a:r>
            <a:r>
              <a:rPr sz="1800" spc="-2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-2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-20" dirty="0">
                <a:latin typeface="Courier New"/>
                <a:cs typeface="Courier New"/>
              </a:rPr>
              <a:t>a</a:t>
            </a:r>
            <a:r>
              <a:rPr sz="1800" spc="-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572000" y="609600"/>
            <a:ext cx="41132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Абсолютні</a:t>
            </a:r>
            <a:r>
              <a:rPr spc="-445" dirty="0"/>
              <a:t> </a:t>
            </a:r>
            <a:r>
              <a:rPr spc="-195" dirty="0"/>
              <a:t>адреси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551559"/>
            <a:ext cx="9843135" cy="483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Абсолютні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адреси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працюють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всюди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незалежно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імені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сайту  </a:t>
            </a:r>
            <a:r>
              <a:rPr sz="2800" spc="-130" dirty="0">
                <a:latin typeface="Arial"/>
                <a:cs typeface="Arial"/>
              </a:rPr>
              <a:t>або </a:t>
            </a:r>
            <a:r>
              <a:rPr sz="2800" spc="-65" dirty="0">
                <a:latin typeface="Arial"/>
                <a:cs typeface="Arial"/>
              </a:rPr>
              <a:t>веб-сторінки, </a:t>
            </a:r>
            <a:r>
              <a:rPr sz="2800" spc="-114" dirty="0">
                <a:latin typeface="Arial"/>
                <a:cs typeface="Arial"/>
              </a:rPr>
              <a:t>де </a:t>
            </a:r>
            <a:r>
              <a:rPr sz="2800" spc="-100" dirty="0">
                <a:latin typeface="Arial"/>
                <a:cs typeface="Arial"/>
              </a:rPr>
              <a:t>прописане</a:t>
            </a:r>
            <a:r>
              <a:rPr sz="2800" spc="-53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endParaRPr sz="2800">
              <a:latin typeface="Arial"/>
              <a:cs typeface="Arial"/>
            </a:endParaRPr>
          </a:p>
          <a:p>
            <a:pPr marL="299085" marR="72834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Абсолютні посилання </a:t>
            </a:r>
            <a:r>
              <a:rPr sz="2800" spc="-95" dirty="0">
                <a:latin typeface="Arial"/>
                <a:cs typeface="Arial"/>
              </a:rPr>
              <a:t>містять </a:t>
            </a:r>
            <a:r>
              <a:rPr sz="2800" spc="-114" dirty="0">
                <a:latin typeface="Arial"/>
                <a:cs typeface="Arial"/>
              </a:rPr>
              <a:t>всю </a:t>
            </a:r>
            <a:r>
              <a:rPr sz="2800" spc="-100" dirty="0">
                <a:latin typeface="Arial"/>
                <a:cs typeface="Arial"/>
              </a:rPr>
              <a:t>інформацію,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необхідну  </a:t>
            </a:r>
            <a:r>
              <a:rPr sz="2800" spc="-110" dirty="0">
                <a:latin typeface="Arial"/>
                <a:cs typeface="Arial"/>
              </a:rPr>
              <a:t>браузеру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95" dirty="0">
                <a:latin typeface="Arial"/>
                <a:cs typeface="Arial"/>
              </a:rPr>
              <a:t>знаходження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файлу.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0" dirty="0">
                <a:latin typeface="Arial"/>
                <a:cs typeface="Arial"/>
              </a:rPr>
              <a:t>Абсолютний </a:t>
            </a:r>
            <a:r>
              <a:rPr sz="2800" spc="-165" dirty="0">
                <a:latin typeface="Arial"/>
                <a:cs typeface="Arial"/>
              </a:rPr>
              <a:t>шлях </a:t>
            </a:r>
            <a:r>
              <a:rPr sz="2800" spc="-75" dirty="0">
                <a:latin typeface="Arial"/>
                <a:cs typeface="Arial"/>
              </a:rPr>
              <a:t>містить </a:t>
            </a:r>
            <a:r>
              <a:rPr sz="2800" spc="-30" dirty="0">
                <a:latin typeface="Arial"/>
                <a:cs typeface="Arial"/>
              </a:rPr>
              <a:t>такі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компоненти: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70840" algn="l"/>
              </a:tabLst>
            </a:pPr>
            <a:r>
              <a:rPr sz="2800" b="1" spc="-125" dirty="0">
                <a:latin typeface="Trebuchet MS"/>
                <a:cs typeface="Trebuchet MS"/>
              </a:rPr>
              <a:t>протокол </a:t>
            </a:r>
            <a:r>
              <a:rPr sz="2800" spc="-70" dirty="0">
                <a:latin typeface="Arial"/>
                <a:cs typeface="Arial"/>
              </a:rPr>
              <a:t>(наприклад, </a:t>
            </a:r>
            <a:r>
              <a:rPr sz="2800" spc="35" dirty="0">
                <a:latin typeface="Arial"/>
                <a:cs typeface="Arial"/>
              </a:rPr>
              <a:t>http,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https)</a:t>
            </a:r>
            <a:endParaRPr sz="28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70"/>
              </a:spcBef>
              <a:buAutoNum type="arabicParenR"/>
              <a:tabLst>
                <a:tab pos="372110" algn="l"/>
              </a:tabLst>
            </a:pPr>
            <a:r>
              <a:rPr sz="2800" b="1" spc="-155" dirty="0">
                <a:latin typeface="Trebuchet MS"/>
                <a:cs typeface="Trebuchet MS"/>
              </a:rPr>
              <a:t>домен </a:t>
            </a:r>
            <a:r>
              <a:rPr sz="2800" spc="-110" dirty="0">
                <a:latin typeface="Arial"/>
                <a:cs typeface="Arial"/>
              </a:rPr>
              <a:t>(доменне </a:t>
            </a:r>
            <a:r>
              <a:rPr sz="2800" spc="-60" dirty="0">
                <a:latin typeface="Arial"/>
                <a:cs typeface="Arial"/>
              </a:rPr>
              <a:t>ім'я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 </a:t>
            </a:r>
            <a:r>
              <a:rPr sz="2800" spc="-130" dirty="0">
                <a:latin typeface="Arial"/>
                <a:cs typeface="Arial"/>
              </a:rPr>
              <a:t>IP-адреса </a:t>
            </a:r>
            <a:r>
              <a:rPr sz="2800" spc="-80" dirty="0">
                <a:latin typeface="Arial"/>
                <a:cs typeface="Arial"/>
              </a:rPr>
              <a:t>комп'ютера)</a:t>
            </a:r>
            <a:endParaRPr sz="2800">
              <a:latin typeface="Arial"/>
              <a:cs typeface="Arial"/>
            </a:endParaRPr>
          </a:p>
          <a:p>
            <a:pPr marL="366395" indent="-35369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67030" algn="l"/>
              </a:tabLst>
            </a:pPr>
            <a:r>
              <a:rPr sz="2800" b="1" spc="-105" dirty="0">
                <a:latin typeface="Trebuchet MS"/>
                <a:cs typeface="Trebuchet MS"/>
              </a:rPr>
              <a:t>папка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Arial"/>
                <a:cs typeface="Arial"/>
              </a:rPr>
              <a:t>(ім'я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вказує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файлу)</a:t>
            </a:r>
            <a:endParaRPr sz="2800">
              <a:latin typeface="Arial"/>
              <a:cs typeface="Arial"/>
            </a:endParaRPr>
          </a:p>
          <a:p>
            <a:pPr marL="381635" indent="-36893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82270" algn="l"/>
              </a:tabLst>
            </a:pPr>
            <a:r>
              <a:rPr sz="2800" b="1" spc="-165" dirty="0">
                <a:latin typeface="Trebuchet MS"/>
                <a:cs typeface="Trebuchet MS"/>
              </a:rPr>
              <a:t>файл </a:t>
            </a:r>
            <a:r>
              <a:rPr sz="2800" spc="-125" dirty="0">
                <a:latin typeface="Arial"/>
                <a:cs typeface="Arial"/>
              </a:rPr>
              <a:t>(назва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файлу)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819400" y="609600"/>
            <a:ext cx="460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</a:t>
            </a:r>
            <a:r>
              <a:rPr spc="-395" dirty="0"/>
              <a:t> </a:t>
            </a:r>
            <a:r>
              <a:rPr spc="-180" dirty="0"/>
              <a:t>визначення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7241" y="1429258"/>
            <a:ext cx="9896475" cy="4790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6385">
              <a:lnSpc>
                <a:spcPts val="2590"/>
              </a:lnSpc>
              <a:spcBef>
                <a:spcPts val="42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10" dirty="0">
                <a:latin typeface="Trebuchet MS"/>
                <a:cs typeface="Trebuchet MS"/>
              </a:rPr>
              <a:t>Web-сервер </a:t>
            </a:r>
            <a:r>
              <a:rPr sz="2400" spc="-165" dirty="0">
                <a:latin typeface="Arial"/>
                <a:cs typeface="Arial"/>
              </a:rPr>
              <a:t>– </a:t>
            </a:r>
            <a:r>
              <a:rPr sz="2400" spc="-100" dirty="0">
                <a:latin typeface="Arial"/>
                <a:cs typeface="Arial"/>
              </a:rPr>
              <a:t>сервер, </a:t>
            </a:r>
            <a:r>
              <a:rPr sz="2400" spc="-120" dirty="0">
                <a:latin typeface="Arial"/>
                <a:cs typeface="Arial"/>
              </a:rPr>
              <a:t>що </a:t>
            </a:r>
            <a:r>
              <a:rPr sz="2400" spc="-85" dirty="0">
                <a:latin typeface="Arial"/>
                <a:cs typeface="Arial"/>
              </a:rPr>
              <a:t>приймає </a:t>
            </a:r>
            <a:r>
              <a:rPr sz="2400" spc="-95" dirty="0">
                <a:latin typeface="Arial"/>
                <a:cs typeface="Arial"/>
              </a:rPr>
              <a:t>HTTP-запити </a:t>
            </a:r>
            <a:r>
              <a:rPr sz="2400" spc="-35" dirty="0">
                <a:latin typeface="Arial"/>
                <a:cs typeface="Arial"/>
              </a:rPr>
              <a:t>від </a:t>
            </a:r>
            <a:r>
              <a:rPr sz="2400" spc="-45" dirty="0">
                <a:latin typeface="Arial"/>
                <a:cs typeface="Arial"/>
              </a:rPr>
              <a:t>клієнтів, </a:t>
            </a:r>
            <a:r>
              <a:rPr sz="2400" spc="-95" dirty="0">
                <a:latin typeface="Arial"/>
                <a:cs typeface="Arial"/>
              </a:rPr>
              <a:t>зазвичай  </a:t>
            </a:r>
            <a:r>
              <a:rPr sz="2400" spc="-75" dirty="0">
                <a:latin typeface="Arial"/>
                <a:cs typeface="Arial"/>
              </a:rPr>
              <a:t>web-браузерів, </a:t>
            </a:r>
            <a:r>
              <a:rPr sz="2400" spc="20" dirty="0">
                <a:latin typeface="Arial"/>
                <a:cs typeface="Arial"/>
              </a:rPr>
              <a:t>і </a:t>
            </a:r>
            <a:r>
              <a:rPr sz="2400" spc="-95" dirty="0">
                <a:latin typeface="Arial"/>
                <a:cs typeface="Arial"/>
              </a:rPr>
              <a:t>видає </a:t>
            </a:r>
            <a:r>
              <a:rPr sz="2400" spc="-120" dirty="0">
                <a:latin typeface="Arial"/>
                <a:cs typeface="Arial"/>
              </a:rPr>
              <a:t>їм </a:t>
            </a:r>
            <a:r>
              <a:rPr sz="2400" spc="-70" dirty="0">
                <a:latin typeface="Arial"/>
                <a:cs typeface="Arial"/>
              </a:rPr>
              <a:t>HTTP-відповіді, </a:t>
            </a:r>
            <a:r>
              <a:rPr sz="2400" spc="-5" dirty="0">
                <a:latin typeface="Arial"/>
                <a:cs typeface="Arial"/>
              </a:rPr>
              <a:t>як </a:t>
            </a:r>
            <a:r>
              <a:rPr sz="2400" spc="-85" dirty="0">
                <a:latin typeface="Arial"/>
                <a:cs typeface="Arial"/>
              </a:rPr>
              <a:t>правило, </a:t>
            </a:r>
            <a:r>
              <a:rPr sz="2400" spc="-95" dirty="0">
                <a:latin typeface="Arial"/>
                <a:cs typeface="Arial"/>
              </a:rPr>
              <a:t>разом </a:t>
            </a:r>
            <a:r>
              <a:rPr sz="2400" spc="-75" dirty="0">
                <a:latin typeface="Arial"/>
                <a:cs typeface="Arial"/>
              </a:rPr>
              <a:t>з </a:t>
            </a:r>
            <a:r>
              <a:rPr sz="2400" spc="-80" dirty="0">
                <a:latin typeface="Arial"/>
                <a:cs typeface="Arial"/>
              </a:rPr>
              <a:t>HTML-  </a:t>
            </a:r>
            <a:r>
              <a:rPr sz="2400" spc="-50" dirty="0">
                <a:latin typeface="Arial"/>
                <a:cs typeface="Arial"/>
              </a:rPr>
              <a:t>сторінкою,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зображенням,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файлами,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медіа-потоками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іншими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даними.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ts val="2740"/>
              </a:lnSpc>
              <a:spcBef>
                <a:spcPts val="85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05" dirty="0">
                <a:latin typeface="Trebuchet MS"/>
                <a:cs typeface="Trebuchet MS"/>
              </a:rPr>
              <a:t>Web-сервером</a:t>
            </a:r>
            <a:r>
              <a:rPr sz="2400" b="1" spc="-27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Arial"/>
                <a:cs typeface="Arial"/>
              </a:rPr>
              <a:t>називають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як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програмне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забезпечення,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яке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виконує</a:t>
            </a:r>
            <a:endParaRPr sz="2400">
              <a:latin typeface="Arial"/>
              <a:cs typeface="Arial"/>
            </a:endParaRPr>
          </a:p>
          <a:p>
            <a:pPr marL="299085" marR="967740">
              <a:lnSpc>
                <a:spcPts val="2590"/>
              </a:lnSpc>
              <a:spcBef>
                <a:spcPts val="185"/>
              </a:spcBef>
            </a:pPr>
            <a:r>
              <a:rPr sz="2400" spc="-75" dirty="0">
                <a:latin typeface="Arial"/>
                <a:cs typeface="Arial"/>
              </a:rPr>
              <a:t>функції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web-сервера,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так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безпосередньо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комп'ютер,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якому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це  </a:t>
            </a:r>
            <a:r>
              <a:rPr sz="2400" spc="-70" dirty="0">
                <a:latin typeface="Arial"/>
                <a:cs typeface="Arial"/>
              </a:rPr>
              <a:t>програмне </a:t>
            </a:r>
            <a:r>
              <a:rPr sz="2400" spc="-105" dirty="0">
                <a:latin typeface="Arial"/>
                <a:cs typeface="Arial"/>
              </a:rPr>
              <a:t>забезпечення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працює.</a:t>
            </a:r>
            <a:endParaRPr sz="2400">
              <a:latin typeface="Arial"/>
              <a:cs typeface="Arial"/>
            </a:endParaRPr>
          </a:p>
          <a:p>
            <a:pPr marL="299085" marR="488315" indent="-286385">
              <a:lnSpc>
                <a:spcPts val="259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40" dirty="0">
                <a:latin typeface="Trebuchet MS"/>
                <a:cs typeface="Trebuchet MS"/>
              </a:rPr>
              <a:t>HTTP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Arial"/>
                <a:cs typeface="Arial"/>
              </a:rPr>
              <a:t>(</a:t>
            </a:r>
            <a:r>
              <a:rPr sz="2400" b="1" spc="-90" dirty="0">
                <a:latin typeface="Trebuchet MS"/>
                <a:cs typeface="Trebuchet MS"/>
              </a:rPr>
              <a:t>Hyper</a:t>
            </a:r>
            <a:r>
              <a:rPr sz="2400" b="1" spc="-37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Text</a:t>
            </a:r>
            <a:r>
              <a:rPr sz="2400" b="1" spc="-375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Transfer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Protocol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протокол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передачі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гіпертексту)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  </a:t>
            </a:r>
            <a:r>
              <a:rPr sz="2400" spc="-60" dirty="0">
                <a:latin typeface="Arial"/>
                <a:cs typeface="Arial"/>
              </a:rPr>
              <a:t>протокол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прикладного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рівня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передачі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даних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(спочатку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у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вигляді</a:t>
            </a:r>
            <a:endParaRPr sz="2400">
              <a:latin typeface="Arial"/>
              <a:cs typeface="Arial"/>
            </a:endParaRPr>
          </a:p>
          <a:p>
            <a:pPr marL="299085" marR="39370">
              <a:lnSpc>
                <a:spcPts val="2590"/>
              </a:lnSpc>
              <a:spcBef>
                <a:spcPts val="5"/>
              </a:spcBef>
            </a:pPr>
            <a:r>
              <a:rPr sz="2400" spc="-55" dirty="0">
                <a:latin typeface="Arial"/>
                <a:cs typeface="Arial"/>
              </a:rPr>
              <a:t>гіпертекстових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документів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форматі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HTML,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зараз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використовується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для  передачі </a:t>
            </a:r>
            <a:r>
              <a:rPr sz="2400" spc="-70" dirty="0">
                <a:latin typeface="Arial"/>
                <a:cs typeface="Arial"/>
              </a:rPr>
              <a:t>довільних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даних).</a:t>
            </a:r>
            <a:endParaRPr sz="2400">
              <a:latin typeface="Arial"/>
              <a:cs typeface="Arial"/>
            </a:endParaRPr>
          </a:p>
          <a:p>
            <a:pPr marL="299085" marR="74295" indent="-286385" algn="just">
              <a:lnSpc>
                <a:spcPct val="90000"/>
              </a:lnSpc>
              <a:spcBef>
                <a:spcPts val="114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20" dirty="0">
                <a:latin typeface="Trebuchet MS"/>
                <a:cs typeface="Trebuchet MS"/>
              </a:rPr>
              <a:t>Ресурси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це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HTML-сторінки,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зображення,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файли,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медіа-потоки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інші  </a:t>
            </a:r>
            <a:r>
              <a:rPr sz="2400" spc="-55" dirty="0">
                <a:latin typeface="Arial"/>
                <a:cs typeface="Arial"/>
              </a:rPr>
              <a:t>дані,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які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необхідні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клієнту.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У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відповідь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web-сервер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передає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клієнту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дані,  </a:t>
            </a:r>
            <a:r>
              <a:rPr sz="2400" spc="-120" dirty="0">
                <a:latin typeface="Arial"/>
                <a:cs typeface="Arial"/>
              </a:rPr>
              <a:t>що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запитуються.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Цей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обмін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відбувається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по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протоколу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HTTP.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119150" y="685800"/>
            <a:ext cx="36433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Відносні</a:t>
            </a:r>
            <a:r>
              <a:rPr spc="-450" dirty="0"/>
              <a:t> </a:t>
            </a:r>
            <a:r>
              <a:rPr spc="-195" dirty="0"/>
              <a:t>адреси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595373"/>
            <a:ext cx="8755380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9657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20" dirty="0">
                <a:latin typeface="Trebuchet MS"/>
                <a:cs typeface="Trebuchet MS"/>
              </a:rPr>
              <a:t>Відносні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посилання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Arial"/>
                <a:cs typeface="Arial"/>
              </a:rPr>
              <a:t>описують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зазначеного 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125" dirty="0">
                <a:latin typeface="Arial"/>
                <a:cs typeface="Arial"/>
              </a:rPr>
              <a:t>щодо </a:t>
            </a:r>
            <a:r>
              <a:rPr sz="2800" spc="-50" dirty="0">
                <a:latin typeface="Arial"/>
                <a:cs typeface="Arial"/>
              </a:rPr>
              <a:t>поточного.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Шлях </a:t>
            </a:r>
            <a:r>
              <a:rPr sz="2800" spc="-120" dirty="0">
                <a:latin typeface="Arial"/>
                <a:cs typeface="Arial"/>
              </a:rPr>
              <a:t>визначається </a:t>
            </a:r>
            <a:r>
              <a:rPr sz="2800" spc="-85" dirty="0">
                <a:latin typeface="Arial"/>
                <a:cs typeface="Arial"/>
              </a:rPr>
              <a:t>з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110" dirty="0">
                <a:latin typeface="Arial"/>
                <a:cs typeface="Arial"/>
              </a:rPr>
              <a:t>урахуванням </a:t>
            </a:r>
            <a:r>
              <a:rPr sz="2800" spc="-100" dirty="0">
                <a:latin typeface="Arial"/>
                <a:cs typeface="Arial"/>
              </a:rPr>
              <a:t>місця </a:t>
            </a:r>
            <a:r>
              <a:rPr sz="2800" spc="-114" dirty="0">
                <a:latin typeface="Arial"/>
                <a:cs typeface="Arial"/>
              </a:rPr>
              <a:t>розташування </a:t>
            </a:r>
            <a:r>
              <a:rPr sz="2800" spc="-65" dirty="0">
                <a:latin typeface="Arial"/>
                <a:cs typeface="Arial"/>
              </a:rPr>
              <a:t>веб-сторінки,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0" dirty="0">
                <a:latin typeface="Arial"/>
                <a:cs typeface="Arial"/>
              </a:rPr>
              <a:t>якій  </a:t>
            </a:r>
            <a:r>
              <a:rPr sz="2800" spc="-110" dirty="0">
                <a:latin typeface="Arial"/>
                <a:cs typeface="Arial"/>
              </a:rPr>
              <a:t>знаходиться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endParaRPr sz="2800" dirty="0">
              <a:latin typeface="Arial"/>
              <a:cs typeface="Arial"/>
            </a:endParaRPr>
          </a:p>
          <a:p>
            <a:pPr marL="299085" marR="27813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Відносні </a:t>
            </a:r>
            <a:r>
              <a:rPr sz="2800" spc="-105" dirty="0">
                <a:latin typeface="Arial"/>
                <a:cs typeface="Arial"/>
              </a:rPr>
              <a:t>посилання </a:t>
            </a:r>
            <a:r>
              <a:rPr sz="2800" spc="-85" dirty="0">
                <a:latin typeface="Arial"/>
                <a:cs typeface="Arial"/>
              </a:rPr>
              <a:t>використовуються </a:t>
            </a:r>
            <a:r>
              <a:rPr sz="2800" spc="-55" dirty="0">
                <a:latin typeface="Arial"/>
                <a:cs typeface="Arial"/>
              </a:rPr>
              <a:t>при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створенні  </a:t>
            </a:r>
            <a:r>
              <a:rPr sz="2800" spc="-110" dirty="0">
                <a:latin typeface="Arial"/>
                <a:cs typeface="Arial"/>
              </a:rPr>
              <a:t>посилань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документи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одному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тому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ж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сайті.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Відносний </a:t>
            </a:r>
            <a:r>
              <a:rPr sz="2800" spc="-165" dirty="0">
                <a:latin typeface="Arial"/>
                <a:cs typeface="Arial"/>
              </a:rPr>
              <a:t>шлях </a:t>
            </a:r>
            <a:r>
              <a:rPr sz="2800" spc="-80" dirty="0">
                <a:latin typeface="Arial"/>
                <a:cs typeface="Arial"/>
              </a:rPr>
              <a:t>містить </a:t>
            </a:r>
            <a:r>
              <a:rPr sz="2800" spc="-30" dirty="0">
                <a:latin typeface="Arial"/>
                <a:cs typeface="Arial"/>
              </a:rPr>
              <a:t>такі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компоненти: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1270"/>
              </a:spcBef>
              <a:buAutoNum type="arabicParenR"/>
              <a:tabLst>
                <a:tab pos="370840" algn="l"/>
              </a:tabLst>
            </a:pPr>
            <a:r>
              <a:rPr sz="2800" b="1" spc="-105" dirty="0">
                <a:latin typeface="Trebuchet MS"/>
                <a:cs typeface="Trebuchet MS"/>
              </a:rPr>
              <a:t>папка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Arial"/>
                <a:cs typeface="Arial"/>
              </a:rPr>
              <a:t>(ім'я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вказує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файлу)</a:t>
            </a:r>
            <a:endParaRPr sz="28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72110" algn="l"/>
              </a:tabLst>
            </a:pPr>
            <a:r>
              <a:rPr sz="2800" b="1" spc="-165" dirty="0">
                <a:latin typeface="Trebuchet MS"/>
                <a:cs typeface="Trebuchet MS"/>
              </a:rPr>
              <a:t>файл </a:t>
            </a:r>
            <a:r>
              <a:rPr sz="2800" spc="-125" dirty="0">
                <a:latin typeface="Arial"/>
                <a:cs typeface="Arial"/>
              </a:rPr>
              <a:t>(назва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файлу)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666988" y="714755"/>
            <a:ext cx="806957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362200" y="1066800"/>
            <a:ext cx="87534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1170" marR="5080" indent="-1729105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Шлях</a:t>
            </a:r>
            <a:r>
              <a:rPr spc="-390" dirty="0"/>
              <a:t> </a:t>
            </a:r>
            <a:r>
              <a:rPr spc="-229" dirty="0"/>
              <a:t>для</a:t>
            </a:r>
            <a:r>
              <a:rPr spc="-390" dirty="0"/>
              <a:t> </a:t>
            </a:r>
            <a:r>
              <a:rPr spc="-195" dirty="0"/>
              <a:t>відносних</a:t>
            </a:r>
            <a:r>
              <a:rPr spc="-360" dirty="0"/>
              <a:t> </a:t>
            </a:r>
            <a:r>
              <a:rPr spc="-175" dirty="0"/>
              <a:t>посилань</a:t>
            </a:r>
            <a:r>
              <a:rPr spc="-360" dirty="0"/>
              <a:t> </a:t>
            </a:r>
            <a:r>
              <a:rPr spc="-185" dirty="0"/>
              <a:t>має</a:t>
            </a:r>
            <a:r>
              <a:rPr spc="-325" dirty="0"/>
              <a:t> </a:t>
            </a:r>
            <a:r>
              <a:rPr spc="-180" dirty="0"/>
              <a:t>такі  </a:t>
            </a:r>
            <a:r>
              <a:rPr spc="-204" dirty="0"/>
              <a:t>спеціальні</a:t>
            </a:r>
            <a:r>
              <a:rPr spc="-355" dirty="0"/>
              <a:t> </a:t>
            </a:r>
            <a:r>
              <a:rPr spc="-190" dirty="0"/>
              <a:t>позначення: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2965830"/>
            <a:ext cx="9453245" cy="251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  <a:tab pos="760730" algn="l"/>
              </a:tabLst>
            </a:pPr>
            <a:r>
              <a:rPr sz="2800" b="1" spc="-270" dirty="0">
                <a:latin typeface="Trebuchet MS"/>
                <a:cs typeface="Trebuchet MS"/>
              </a:rPr>
              <a:t>/	</a:t>
            </a:r>
            <a:r>
              <a:rPr sz="2800" spc="-100" dirty="0">
                <a:latin typeface="Arial"/>
                <a:cs typeface="Arial"/>
              </a:rPr>
              <a:t>Вказує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кореневу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директорію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говорить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про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60" dirty="0">
                <a:latin typeface="Arial"/>
                <a:cs typeface="Arial"/>
              </a:rPr>
              <a:t>потрібно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почати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кореневого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каталогу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документів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40" dirty="0">
                <a:latin typeface="Arial"/>
                <a:cs typeface="Arial"/>
              </a:rPr>
              <a:t>йти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вниз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наступної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папки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  <a:tab pos="800735" algn="l"/>
              </a:tabLst>
            </a:pPr>
            <a:r>
              <a:rPr sz="2800" b="1" spc="-245" dirty="0">
                <a:latin typeface="Trebuchet MS"/>
                <a:cs typeface="Trebuchet MS"/>
              </a:rPr>
              <a:t>./	</a:t>
            </a:r>
            <a:r>
              <a:rPr sz="2800" spc="-100" dirty="0">
                <a:latin typeface="Arial"/>
                <a:cs typeface="Arial"/>
              </a:rPr>
              <a:t>Вказує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70" dirty="0">
                <a:latin typeface="Arial"/>
                <a:cs typeface="Arial"/>
              </a:rPr>
              <a:t>поточну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папку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  <a:tab pos="828040" algn="l"/>
              </a:tabLst>
            </a:pPr>
            <a:r>
              <a:rPr sz="2800" b="1" spc="-235" dirty="0">
                <a:latin typeface="Trebuchet MS"/>
                <a:cs typeface="Trebuchet MS"/>
              </a:rPr>
              <a:t>../	</a:t>
            </a:r>
            <a:r>
              <a:rPr sz="2800" spc="-90" dirty="0">
                <a:latin typeface="Arial"/>
                <a:cs typeface="Arial"/>
              </a:rPr>
              <a:t>Піднятися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одну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(директорію)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вище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533400" y="573278"/>
            <a:ext cx="6096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Приклади </a:t>
            </a:r>
            <a:r>
              <a:rPr spc="-195" dirty="0"/>
              <a:t>відносних</a:t>
            </a:r>
            <a:r>
              <a:rPr spc="-580" dirty="0"/>
              <a:t> </a:t>
            </a:r>
            <a:r>
              <a:rPr spc="-204" dirty="0"/>
              <a:t>адрес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14491"/>
              </p:ext>
            </p:extLst>
          </p:nvPr>
        </p:nvGraphicFramePr>
        <p:xfrm>
          <a:off x="1066800" y="1371600"/>
          <a:ext cx="10843614" cy="4660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115">
                <a:tc>
                  <a:txBody>
                    <a:bodyPr/>
                    <a:lstStyle/>
                    <a:p>
                      <a:pPr marL="0" indent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Адреса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72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/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Ці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два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посилання називаються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неповними 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і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вказують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веб-серверу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4930" marR="53975" algn="just">
                        <a:lnSpc>
                          <a:spcPct val="114999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завантажувати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файл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index.html,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який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знаходиться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корені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сайту 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або</a:t>
                      </a:r>
                      <a:r>
                        <a:rPr sz="1800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папці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demo.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Якщо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файл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index.html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відсутній,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браузер,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як 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правило,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показує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список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файлів,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знаходяться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даному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каталозі.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41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/demo/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7106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/images/pic.gif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04" dirty="0">
                          <a:latin typeface="Arial"/>
                          <a:cs typeface="Arial"/>
                        </a:rPr>
                        <a:t>Слеш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перед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адресою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говорить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те,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адресація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починається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від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4930" marR="53340">
                        <a:lnSpc>
                          <a:spcPct val="114999"/>
                        </a:lnSpc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кореня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сайту.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Посилання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веде на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малюнок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pic.gif,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який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знаходиться 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папці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images.</a:t>
                      </a:r>
                      <a:r>
                        <a:rPr sz="180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свою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чергу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розміщена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корені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сайту.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143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../help/me.html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Дві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точки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перед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ім'ям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вказують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браузеру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перейти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рівень </a:t>
                      </a:r>
                      <a:r>
                        <a:rPr sz="1800" spc="-114" dirty="0" err="1">
                          <a:latin typeface="Arial"/>
                          <a:cs typeface="Arial"/>
                        </a:rPr>
                        <a:t>вище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800" spc="-10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60" dirty="0" err="1" smtClean="0">
                          <a:latin typeface="Arial"/>
                          <a:cs typeface="Arial"/>
                        </a:rPr>
                        <a:t>списку</a:t>
                      </a:r>
                      <a:r>
                        <a:rPr sz="1800" spc="-6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каталогів</a:t>
                      </a:r>
                      <a:r>
                        <a:rPr sz="1800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сайту.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836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manual/info.html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962025" algn="l"/>
                          <a:tab pos="1929764" algn="l"/>
                          <a:tab pos="2763520" algn="l"/>
                          <a:tab pos="3707129" algn="l"/>
                          <a:tab pos="4669155" algn="l"/>
                          <a:tab pos="5671820" algn="l"/>
                          <a:tab pos="7371080" algn="l"/>
                          <a:tab pos="8794750" algn="l"/>
                        </a:tabLst>
                      </a:pPr>
                      <a:r>
                        <a:rPr sz="1800" spc="-105" dirty="0" err="1" smtClean="0">
                          <a:latin typeface="Arial"/>
                          <a:cs typeface="Arial"/>
                        </a:rPr>
                        <a:t>Якщо</a:t>
                      </a:r>
                      <a:r>
                        <a:rPr lang="ru-RU" sz="1800" spc="-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 err="1" smtClean="0">
                          <a:latin typeface="Arial"/>
                          <a:cs typeface="Arial"/>
                        </a:rPr>
                        <a:t>перед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ru-RU" sz="1800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 err="1" smtClean="0">
                          <a:latin typeface="Arial"/>
                          <a:cs typeface="Arial"/>
                        </a:rPr>
                        <a:t>ім'ям</a:t>
                      </a:r>
                      <a:r>
                        <a:rPr lang="ru-RU" sz="18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 err="1" smtClean="0">
                          <a:latin typeface="Arial"/>
                          <a:cs typeface="Arial"/>
                        </a:rPr>
                        <a:t>папки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20" dirty="0" err="1" smtClean="0">
                          <a:latin typeface="Arial"/>
                          <a:cs typeface="Arial"/>
                        </a:rPr>
                        <a:t>немає</a:t>
                      </a:r>
                      <a:r>
                        <a:rPr lang="ru-RU" sz="1800" spc="-12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30" dirty="0" err="1" smtClean="0">
                          <a:latin typeface="Arial"/>
                          <a:cs typeface="Arial"/>
                        </a:rPr>
                        <a:t>ніяких</a:t>
                      </a:r>
                      <a:r>
                        <a:rPr lang="ru-RU" sz="18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 err="1" smtClean="0">
                          <a:latin typeface="Arial"/>
                          <a:cs typeface="Arial"/>
                        </a:rPr>
                        <a:t>додаткових</a:t>
                      </a:r>
                      <a:r>
                        <a:rPr lang="ru-RU" sz="18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 err="1" smtClean="0">
                          <a:latin typeface="Arial"/>
                          <a:cs typeface="Arial"/>
                        </a:rPr>
                        <a:t>символів</a:t>
                      </a:r>
                      <a:r>
                        <a:rPr sz="1800" spc="-9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800" spc="-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 err="1" smtClean="0">
                          <a:latin typeface="Arial"/>
                          <a:cs typeface="Arial"/>
                        </a:rPr>
                        <a:t>на</a:t>
                      </a:r>
                      <a:r>
                        <a:rPr lang="ru-RU" sz="18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 err="1" smtClean="0">
                          <a:latin typeface="Arial"/>
                          <a:cs typeface="Arial"/>
                        </a:rPr>
                        <a:t>зразок</a:t>
                      </a:r>
                      <a:r>
                        <a:rPr lang="ru-RU" sz="1800" spc="-6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точок,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вона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розміщена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всередині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поточного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каталогу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76400" y="463864"/>
            <a:ext cx="809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Відкриття</a:t>
            </a:r>
            <a:r>
              <a:rPr spc="-380" dirty="0"/>
              <a:t> </a:t>
            </a:r>
            <a:r>
              <a:rPr spc="-185" dirty="0"/>
              <a:t>посилання</a:t>
            </a:r>
            <a:r>
              <a:rPr spc="-375" dirty="0"/>
              <a:t> </a:t>
            </a:r>
            <a:r>
              <a:rPr spc="-114" dirty="0"/>
              <a:t>у</a:t>
            </a:r>
            <a:r>
              <a:rPr spc="-390" dirty="0"/>
              <a:t> </a:t>
            </a:r>
            <a:r>
              <a:rPr spc="-145" dirty="0"/>
              <a:t>новому</a:t>
            </a:r>
            <a:r>
              <a:rPr spc="-380" dirty="0"/>
              <a:t> </a:t>
            </a:r>
            <a:r>
              <a:rPr spc="-195" dirty="0"/>
              <a:t>вікні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300734"/>
            <a:ext cx="9799320" cy="402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975994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Однією </a:t>
            </a:r>
            <a:r>
              <a:rPr sz="2800" spc="-85" dirty="0">
                <a:latin typeface="Arial"/>
                <a:cs typeface="Arial"/>
              </a:rPr>
              <a:t>з </a:t>
            </a:r>
            <a:r>
              <a:rPr sz="2800" spc="-80" dirty="0">
                <a:latin typeface="Arial"/>
                <a:cs typeface="Arial"/>
              </a:rPr>
              <a:t>доступних </a:t>
            </a:r>
            <a:r>
              <a:rPr sz="2800" spc="-114" dirty="0">
                <a:latin typeface="Arial"/>
                <a:cs typeface="Arial"/>
              </a:rPr>
              <a:t>особливостей </a:t>
            </a:r>
            <a:r>
              <a:rPr sz="2800" spc="-90" dirty="0">
                <a:latin typeface="Arial"/>
                <a:cs typeface="Arial"/>
              </a:rPr>
              <a:t>пов'язаної </a:t>
            </a:r>
            <a:r>
              <a:rPr sz="2800" spc="-85" dirty="0">
                <a:latin typeface="Arial"/>
                <a:cs typeface="Arial"/>
              </a:rPr>
              <a:t>з  гіперпосиланнями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spc="-90" dirty="0">
                <a:latin typeface="Arial"/>
                <a:cs typeface="Arial"/>
              </a:rPr>
              <a:t>здатність </a:t>
            </a:r>
            <a:r>
              <a:rPr sz="2800" spc="-75" dirty="0">
                <a:latin typeface="Arial"/>
                <a:cs typeface="Arial"/>
              </a:rPr>
              <a:t>визначити,</a:t>
            </a:r>
            <a:r>
              <a:rPr sz="2800" spc="-58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де </a:t>
            </a:r>
            <a:r>
              <a:rPr sz="2800" spc="-105" dirty="0">
                <a:latin typeface="Arial"/>
                <a:cs typeface="Arial"/>
              </a:rPr>
              <a:t>посилання  </a:t>
            </a:r>
            <a:r>
              <a:rPr sz="2800" spc="-75" dirty="0">
                <a:latin typeface="Arial"/>
                <a:cs typeface="Arial"/>
              </a:rPr>
              <a:t>відкриється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при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натисканні.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правило,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endParaRPr sz="2800">
              <a:latin typeface="Arial"/>
              <a:cs typeface="Arial"/>
            </a:endParaRPr>
          </a:p>
          <a:p>
            <a:pPr marL="299085" marR="5080" algn="just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відкриваються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тому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ж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вікні,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якому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по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ним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клацнули,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однак 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також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можуть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відкриті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нових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вікнах.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відкриття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новому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вікні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використовуйте</a:t>
            </a:r>
            <a:endParaRPr sz="2800">
              <a:latin typeface="Arial"/>
              <a:cs typeface="Arial"/>
            </a:endParaRPr>
          </a:p>
          <a:p>
            <a:pPr marL="299085" marR="34925" algn="just">
              <a:lnSpc>
                <a:spcPct val="100000"/>
              </a:lnSpc>
            </a:pP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target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spc="-35" dirty="0">
                <a:latin typeface="Arial"/>
                <a:cs typeface="Arial"/>
              </a:rPr>
              <a:t>зі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значенням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_blank</a:t>
            </a:r>
            <a:r>
              <a:rPr sz="2800" spc="-114" dirty="0">
                <a:latin typeface="Arial"/>
                <a:cs typeface="Arial"/>
              </a:rPr>
              <a:t>.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Цей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визначає,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де  </a:t>
            </a:r>
            <a:r>
              <a:rPr sz="2800" spc="-175" dirty="0">
                <a:latin typeface="Arial"/>
                <a:cs typeface="Arial"/>
              </a:rPr>
              <a:t>саме </a:t>
            </a:r>
            <a:r>
              <a:rPr sz="2800" spc="-140" dirty="0">
                <a:latin typeface="Arial"/>
                <a:cs typeface="Arial"/>
              </a:rPr>
              <a:t>буде </a:t>
            </a:r>
            <a:r>
              <a:rPr sz="2800" spc="-105" dirty="0">
                <a:latin typeface="Arial"/>
                <a:cs typeface="Arial"/>
              </a:rPr>
              <a:t>відображатися </a:t>
            </a:r>
            <a:r>
              <a:rPr sz="2800" spc="-100" dirty="0">
                <a:latin typeface="Arial"/>
                <a:cs typeface="Arial"/>
              </a:rPr>
              <a:t>посилання,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110" dirty="0">
                <a:latin typeface="Arial"/>
                <a:cs typeface="Arial"/>
              </a:rPr>
              <a:t>значення </a:t>
            </a:r>
            <a:r>
              <a:rPr sz="2800" b="1" spc="-125" dirty="0">
                <a:latin typeface="Trebuchet MS"/>
                <a:cs typeface="Trebuchet MS"/>
              </a:rPr>
              <a:t>_blank</a:t>
            </a:r>
            <a:r>
              <a:rPr sz="2800" b="1" spc="-62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задає  </a:t>
            </a:r>
            <a:r>
              <a:rPr sz="2800" spc="-105" dirty="0">
                <a:latin typeface="Arial"/>
                <a:cs typeface="Arial"/>
              </a:rPr>
              <a:t>нове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вікно: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2623" y="5412049"/>
            <a:ext cx="9392285" cy="470534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50"/>
              </a:spcBef>
              <a:tabLst>
                <a:tab pos="3813175" algn="l"/>
              </a:tabLst>
            </a:pPr>
            <a:r>
              <a:rPr sz="1700" b="1" dirty="0">
                <a:latin typeface="Courier New"/>
                <a:cs typeface="Courier New"/>
              </a:rPr>
              <a:t>a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""</a:t>
            </a:r>
            <a:r>
              <a:rPr sz="17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target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"_blank"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&gt;	</a:t>
            </a:r>
            <a:r>
              <a:rPr sz="170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-1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15" dirty="0">
                <a:latin typeface="Courier New"/>
                <a:cs typeface="Courier New"/>
              </a:rPr>
              <a:t>a</a:t>
            </a:r>
            <a:r>
              <a:rPr sz="170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1550" y="540105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3396" y="540289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3396" y="5402891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1550" y="540105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3396" y="540289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3396" y="5402891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2623" y="5406554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098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4468" y="5402891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34550" y="540105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36395" y="540289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36395" y="5402891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34550" y="540105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36395" y="540289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36395" y="5402891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3396" y="588416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3396" y="58841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3396" y="588416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3396" y="58841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2623" y="5886296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9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4468" y="5884165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36395" y="588416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36395" y="58841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36395" y="588416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36395" y="58841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37087" y="5412054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33396" y="5413881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40086" y="5412054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36395" y="5413881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42623" y="6012505"/>
            <a:ext cx="9392285" cy="470534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50"/>
              </a:spcBef>
            </a:pP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-5" dirty="0">
                <a:latin typeface="Courier New"/>
                <a:cs typeface="Courier New"/>
              </a:rPr>
              <a:t>a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http://google.com"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target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"_blank"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700" spc="-20" dirty="0">
                <a:solidFill>
                  <a:srgbClr val="0E0E0E"/>
                </a:solidFill>
                <a:latin typeface="Courier New"/>
                <a:cs typeface="Courier New"/>
              </a:rPr>
              <a:t>Open </a:t>
            </a:r>
            <a:r>
              <a:rPr sz="1700" spc="-15" dirty="0">
                <a:solidFill>
                  <a:srgbClr val="0E0E0E"/>
                </a:solidFill>
                <a:latin typeface="Courier New"/>
                <a:cs typeface="Courier New"/>
              </a:rPr>
              <a:t>google </a:t>
            </a:r>
            <a:r>
              <a:rPr sz="1700" spc="-20" dirty="0">
                <a:solidFill>
                  <a:srgbClr val="0E0E0E"/>
                </a:solidFill>
                <a:latin typeface="Courier New"/>
                <a:cs typeface="Courier New"/>
              </a:rPr>
              <a:t>in </a:t>
            </a:r>
            <a:r>
              <a:rPr sz="1700" spc="-15" dirty="0">
                <a:solidFill>
                  <a:srgbClr val="0E0E0E"/>
                </a:solidFill>
                <a:latin typeface="Courier New"/>
                <a:cs typeface="Courier New"/>
              </a:rPr>
              <a:t>new</a:t>
            </a:r>
            <a:r>
              <a:rPr sz="1700" spc="-13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0E0E0E"/>
                </a:solidFill>
                <a:latin typeface="Courier New"/>
                <a:cs typeface="Courier New"/>
              </a:rPr>
              <a:t>tab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20" dirty="0">
                <a:latin typeface="Courier New"/>
                <a:cs typeface="Courier New"/>
              </a:rPr>
              <a:t>a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33396" y="600334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3396" y="600334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3396" y="600334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3396" y="600334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42623" y="6007010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098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44468" y="6003347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36395" y="600334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6395" y="600334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336395" y="600334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36395" y="600334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33396" y="648462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33396" y="64846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3396" y="648462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33396" y="64846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42623" y="6486752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9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44468" y="6484621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36395" y="64846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336395" y="64846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336395" y="64846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6395" y="64846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37087" y="6001515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00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3396" y="6014337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40086" y="6001515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00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36395" y="6014337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048000" y="1467108"/>
            <a:ext cx="70119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Завантаження </a:t>
            </a:r>
            <a:r>
              <a:rPr spc="-210" dirty="0"/>
              <a:t>файлу </a:t>
            </a:r>
            <a:r>
              <a:rPr spc="-125" dirty="0"/>
              <a:t>по</a:t>
            </a:r>
            <a:r>
              <a:rPr spc="-795" dirty="0"/>
              <a:t> </a:t>
            </a:r>
            <a:r>
              <a:rPr spc="-254" dirty="0"/>
              <a:t>ссилці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6422" y="2451557"/>
            <a:ext cx="956691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При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наявності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атрибута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download</a:t>
            </a:r>
            <a:r>
              <a:rPr sz="2800" b="1" spc="-29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переходить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  </a:t>
            </a:r>
            <a:r>
              <a:rPr sz="2800" spc="-105" dirty="0">
                <a:latin typeface="Arial"/>
                <a:cs typeface="Arial"/>
              </a:rPr>
              <a:t>посиланням,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90" dirty="0">
                <a:latin typeface="Arial"/>
                <a:cs typeface="Arial"/>
              </a:rPr>
              <a:t>запропонує </a:t>
            </a:r>
            <a:r>
              <a:rPr sz="2800" spc="-95" dirty="0">
                <a:latin typeface="Arial"/>
                <a:cs typeface="Arial"/>
              </a:rPr>
              <a:t>завантажити </a:t>
            </a:r>
            <a:r>
              <a:rPr sz="2800" spc="-80" dirty="0">
                <a:latin typeface="Arial"/>
                <a:cs typeface="Arial"/>
              </a:rPr>
              <a:t>документ,  </a:t>
            </a:r>
            <a:r>
              <a:rPr sz="2800" spc="-105" dirty="0">
                <a:latin typeface="Arial"/>
                <a:cs typeface="Arial"/>
              </a:rPr>
              <a:t>зазначений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100" dirty="0">
                <a:latin typeface="Arial"/>
                <a:cs typeface="Arial"/>
              </a:rPr>
              <a:t>адресі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1811" y="4035877"/>
            <a:ext cx="9392285" cy="470534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50"/>
              </a:spcBef>
            </a:pPr>
            <a:r>
              <a:rPr sz="1700" spc="-5" dirty="0">
                <a:latin typeface="Courier New"/>
                <a:cs typeface="Courier New"/>
              </a:rPr>
              <a:t>&lt;</a:t>
            </a:r>
            <a:r>
              <a:rPr sz="1700" b="1" spc="-5" dirty="0">
                <a:latin typeface="Courier New"/>
                <a:cs typeface="Courier New"/>
              </a:rPr>
              <a:t>a</a:t>
            </a:r>
            <a:r>
              <a:rPr sz="1700" b="1" spc="-45" dirty="0">
                <a:latin typeface="Courier New"/>
                <a:cs typeface="Courier New"/>
              </a:rPr>
              <a:t> </a:t>
            </a:r>
            <a:r>
              <a:rPr sz="1700" spc="-20" dirty="0">
                <a:latin typeface="Courier New"/>
                <a:cs typeface="Courier New"/>
              </a:rPr>
              <a:t>download&gt;Ссылка&lt;/</a:t>
            </a:r>
            <a:r>
              <a:rPr sz="1700" b="1" spc="-20" dirty="0">
                <a:latin typeface="Courier New"/>
                <a:cs typeface="Courier New"/>
              </a:rPr>
              <a:t>a</a:t>
            </a:r>
            <a:r>
              <a:rPr sz="1700" spc="-20" dirty="0"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0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584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2584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0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2584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2584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1811" y="4030383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098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3656" y="4026719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3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5583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35583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33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35583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35583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2584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2584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2584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2584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1811" y="4510125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9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3656" y="4507993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35583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35583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35583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35583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36275" y="4035882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2584" y="4037709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39274" y="4035882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35583" y="4037709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2584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2584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2584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32584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41811" y="4810694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102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3656" y="4807018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35583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35583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35583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35583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2584" y="4818046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9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35583" y="4818046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9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41811" y="4816208"/>
            <a:ext cx="9392285" cy="74866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779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70"/>
              </a:spcBef>
            </a:pPr>
            <a:r>
              <a:rPr sz="165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spc="25" dirty="0">
                <a:latin typeface="Courier New"/>
                <a:cs typeface="Courier New"/>
              </a:rPr>
              <a:t>a </a:t>
            </a:r>
            <a:r>
              <a:rPr sz="1650" spc="1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650" spc="1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10" dirty="0">
                <a:solidFill>
                  <a:srgbClr val="FF0000"/>
                </a:solidFill>
                <a:latin typeface="Courier New"/>
                <a:cs typeface="Courier New"/>
              </a:rPr>
              <a:t>"image/xxx.jpg"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650" spc="10" dirty="0">
                <a:solidFill>
                  <a:srgbClr val="0E0E0E"/>
                </a:solidFill>
                <a:latin typeface="Courier New"/>
                <a:cs typeface="Courier New"/>
              </a:rPr>
              <a:t>Открыть </a:t>
            </a:r>
            <a:r>
              <a:rPr sz="1650" spc="15" dirty="0">
                <a:solidFill>
                  <a:srgbClr val="0E0E0E"/>
                </a:solidFill>
                <a:latin typeface="Courier New"/>
                <a:cs typeface="Courier New"/>
              </a:rPr>
              <a:t>файл </a:t>
            </a:r>
            <a:r>
              <a:rPr sz="1650" spc="25" dirty="0">
                <a:solidFill>
                  <a:srgbClr val="0E0E0E"/>
                </a:solidFill>
                <a:latin typeface="Courier New"/>
                <a:cs typeface="Courier New"/>
              </a:rPr>
              <a:t>в</a:t>
            </a:r>
            <a:r>
              <a:rPr sz="1650" spc="-7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650" spc="5" dirty="0">
                <a:solidFill>
                  <a:srgbClr val="0E0E0E"/>
                </a:solidFill>
                <a:latin typeface="Courier New"/>
                <a:cs typeface="Courier New"/>
              </a:rPr>
              <a:t>браузере</a:t>
            </a:r>
            <a:r>
              <a:rPr sz="165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5" dirty="0">
                <a:latin typeface="Courier New"/>
                <a:cs typeface="Courier New"/>
              </a:rPr>
              <a:t>a</a:t>
            </a:r>
            <a:r>
              <a:rPr sz="165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>
              <a:latin typeface="Courier New"/>
              <a:cs typeface="Courier New"/>
            </a:endParaRPr>
          </a:p>
          <a:p>
            <a:pPr marL="117475">
              <a:lnSpc>
                <a:spcPct val="100000"/>
              </a:lnSpc>
              <a:spcBef>
                <a:spcPts val="234"/>
              </a:spcBef>
            </a:pPr>
            <a:r>
              <a:rPr sz="165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spc="25" dirty="0">
                <a:latin typeface="Courier New"/>
                <a:cs typeface="Courier New"/>
              </a:rPr>
              <a:t>a </a:t>
            </a:r>
            <a:r>
              <a:rPr sz="1650" spc="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650" spc="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5" dirty="0">
                <a:solidFill>
                  <a:srgbClr val="FF0000"/>
                </a:solidFill>
                <a:latin typeface="Courier New"/>
                <a:cs typeface="Courier New"/>
              </a:rPr>
              <a:t>"image/xxx.jpg" 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download&gt;</a:t>
            </a:r>
            <a:r>
              <a:rPr sz="1650" spc="10" dirty="0">
                <a:solidFill>
                  <a:srgbClr val="0E0E0E"/>
                </a:solidFill>
                <a:latin typeface="Courier New"/>
                <a:cs typeface="Courier New"/>
              </a:rPr>
              <a:t>Скачать</a:t>
            </a:r>
            <a:r>
              <a:rPr sz="1650" spc="-3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650" spc="10" dirty="0">
                <a:solidFill>
                  <a:srgbClr val="0E0E0E"/>
                </a:solidFill>
                <a:latin typeface="Courier New"/>
                <a:cs typeface="Courier New"/>
              </a:rPr>
              <a:t>файл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10" dirty="0">
                <a:latin typeface="Courier New"/>
                <a:cs typeface="Courier New"/>
              </a:rPr>
              <a:t>a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30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30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2584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32584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0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30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2584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32584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1811" y="5568020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4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43656" y="5566135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33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935583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35583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33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35583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35583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6275" y="4805180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0"/>
                </a:moveTo>
                <a:lnTo>
                  <a:pt x="0" y="759116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2584" y="5192092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6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39274" y="4805180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0"/>
                </a:moveTo>
                <a:lnTo>
                  <a:pt x="0" y="759116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35583" y="5192092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6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763693" y="914400"/>
            <a:ext cx="71707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Додавання </a:t>
            </a:r>
            <a:r>
              <a:rPr spc="-165" dirty="0"/>
              <a:t>опису </a:t>
            </a:r>
            <a:r>
              <a:rPr spc="-180" dirty="0"/>
              <a:t>до</a:t>
            </a:r>
            <a:r>
              <a:rPr spc="-825" dirty="0"/>
              <a:t> </a:t>
            </a:r>
            <a:r>
              <a:rPr spc="-185" dirty="0"/>
              <a:t>посилання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8991" y="2686049"/>
            <a:ext cx="95999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Атрибут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title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Arial"/>
                <a:cs typeface="Arial"/>
              </a:rPr>
              <a:t>додає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пояснювальний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заслання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вигляді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підказки.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Така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підказка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відображається,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коли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курсор  </a:t>
            </a:r>
            <a:r>
              <a:rPr sz="2800" spc="-100" dirty="0">
                <a:latin typeface="Arial"/>
                <a:cs typeface="Arial"/>
              </a:rPr>
              <a:t>миші </a:t>
            </a:r>
            <a:r>
              <a:rPr sz="2800" spc="-114" dirty="0">
                <a:latin typeface="Arial"/>
                <a:cs typeface="Arial"/>
              </a:rPr>
              <a:t>затримується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10" dirty="0">
                <a:latin typeface="Arial"/>
                <a:cs typeface="Arial"/>
              </a:rPr>
              <a:t>засланні, </a:t>
            </a:r>
            <a:r>
              <a:rPr sz="2800" spc="-100" dirty="0">
                <a:latin typeface="Arial"/>
                <a:cs typeface="Arial"/>
              </a:rPr>
              <a:t>після </a:t>
            </a:r>
            <a:r>
              <a:rPr sz="2800" spc="-30" dirty="0">
                <a:latin typeface="Arial"/>
                <a:cs typeface="Arial"/>
              </a:rPr>
              <a:t>чого </a:t>
            </a:r>
            <a:r>
              <a:rPr sz="2800" spc="-45" dirty="0">
                <a:latin typeface="Arial"/>
                <a:cs typeface="Arial"/>
              </a:rPr>
              <a:t>підказка </a:t>
            </a:r>
            <a:r>
              <a:rPr sz="2800" spc="-120" dirty="0">
                <a:latin typeface="Arial"/>
                <a:cs typeface="Arial"/>
              </a:rPr>
              <a:t>через  </a:t>
            </a:r>
            <a:r>
              <a:rPr sz="2800" spc="-60" dirty="0">
                <a:latin typeface="Arial"/>
                <a:cs typeface="Arial"/>
              </a:rPr>
              <a:t>деякий </a:t>
            </a:r>
            <a:r>
              <a:rPr sz="2800" spc="-155" dirty="0">
                <a:latin typeface="Arial"/>
                <a:cs typeface="Arial"/>
              </a:rPr>
              <a:t>час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пропадає: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4813" y="4644261"/>
            <a:ext cx="9668510" cy="48387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139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819"/>
              </a:spcBef>
            </a:pPr>
            <a:r>
              <a:rPr sz="170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25" dirty="0">
                <a:latin typeface="Courier New"/>
                <a:cs typeface="Courier New"/>
              </a:rPr>
              <a:t>a</a:t>
            </a:r>
            <a:r>
              <a:rPr sz="1700" b="1" spc="-15" dirty="0">
                <a:latin typeface="Courier New"/>
                <a:cs typeface="Courier New"/>
              </a:rPr>
              <a:t> </a:t>
            </a:r>
            <a:r>
              <a:rPr sz="1700" spc="5" dirty="0">
                <a:solidFill>
                  <a:srgbClr val="000066"/>
                </a:solidFill>
                <a:latin typeface="Courier New"/>
                <a:cs typeface="Courier New"/>
              </a:rPr>
              <a:t>title</a:t>
            </a:r>
            <a:r>
              <a:rPr sz="1700" spc="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5" dirty="0">
                <a:solidFill>
                  <a:srgbClr val="FF0000"/>
                </a:solidFill>
                <a:latin typeface="Courier New"/>
                <a:cs typeface="Courier New"/>
              </a:rPr>
              <a:t>"текст"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00" spc="5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5" dirty="0">
                <a:latin typeface="Courier New"/>
                <a:cs typeface="Courier New"/>
              </a:rPr>
              <a:t>a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3415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5314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5314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3415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5314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5314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4813" y="4638612"/>
            <a:ext cx="9668510" cy="0"/>
          </a:xfrm>
          <a:custGeom>
            <a:avLst/>
            <a:gdLst/>
            <a:ahLst/>
            <a:cxnLst/>
            <a:rect l="l" t="t" r="r" b="b"/>
            <a:pathLst>
              <a:path w="9668510">
                <a:moveTo>
                  <a:pt x="0" y="0"/>
                </a:moveTo>
                <a:lnTo>
                  <a:pt x="9667946" y="0"/>
                </a:lnTo>
              </a:path>
            </a:pathLst>
          </a:custGeom>
          <a:ln w="112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6712" y="4634846"/>
            <a:ext cx="9664700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146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2759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298"/>
                </a:moveTo>
                <a:lnTo>
                  <a:pt x="11398" y="11298"/>
                </a:lnTo>
                <a:lnTo>
                  <a:pt x="11398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84658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84658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82759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298"/>
                </a:moveTo>
                <a:lnTo>
                  <a:pt x="11398" y="11298"/>
                </a:lnTo>
                <a:lnTo>
                  <a:pt x="11398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84658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84658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5314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314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5314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5314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4813" y="5131805"/>
            <a:ext cx="9668510" cy="0"/>
          </a:xfrm>
          <a:custGeom>
            <a:avLst/>
            <a:gdLst/>
            <a:ahLst/>
            <a:cxnLst/>
            <a:rect l="l" t="t" r="r" b="b"/>
            <a:pathLst>
              <a:path w="9668510">
                <a:moveTo>
                  <a:pt x="0" y="0"/>
                </a:moveTo>
                <a:lnTo>
                  <a:pt x="9667946" y="0"/>
                </a:lnTo>
              </a:path>
            </a:pathLst>
          </a:custGeom>
          <a:ln w="814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16712" y="5129614"/>
            <a:ext cx="9664700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146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84658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84658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84658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84658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9114" y="4644267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2"/>
                </a:lnTo>
              </a:path>
            </a:pathLst>
          </a:custGeom>
          <a:ln w="1139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5314" y="4646145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88458" y="4644267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2"/>
                </a:lnTo>
              </a:path>
            </a:pathLst>
          </a:custGeom>
          <a:ln w="113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84658" y="4646145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124200" y="685800"/>
            <a:ext cx="6986587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0960" marR="5080" indent="-1318895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Створення </a:t>
            </a:r>
            <a:r>
              <a:rPr spc="-175" dirty="0"/>
              <a:t>посилань </a:t>
            </a:r>
            <a:r>
              <a:rPr spc="-135" dirty="0"/>
              <a:t>на</a:t>
            </a:r>
            <a:r>
              <a:rPr spc="-760" dirty="0"/>
              <a:t> </a:t>
            </a:r>
            <a:r>
              <a:rPr spc="-190" dirty="0"/>
              <a:t>адресу  </a:t>
            </a:r>
            <a:r>
              <a:rPr spc="-195" dirty="0"/>
              <a:t>електронної</a:t>
            </a:r>
            <a:r>
              <a:rPr spc="-365" dirty="0"/>
              <a:t> </a:t>
            </a:r>
            <a:r>
              <a:rPr spc="-180" dirty="0"/>
              <a:t>пошти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3116" y="2309622"/>
            <a:ext cx="9850120" cy="2917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702310" indent="-286385">
              <a:lnSpc>
                <a:spcPts val="3020"/>
              </a:lnSpc>
              <a:spcBef>
                <a:spcPts val="4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5" dirty="0">
                <a:latin typeface="Arial"/>
                <a:cs typeface="Arial"/>
              </a:rPr>
              <a:t>Іноді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ми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хочемо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створити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гіперпосилання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нашу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адресу  </a:t>
            </a:r>
            <a:r>
              <a:rPr sz="2800" spc="-95" dirty="0">
                <a:latin typeface="Arial"/>
                <a:cs typeface="Arial"/>
              </a:rPr>
              <a:t>електронної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пошти.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90000"/>
              </a:lnSpc>
              <a:spcBef>
                <a:spcPts val="123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Наприклад, </a:t>
            </a:r>
            <a:r>
              <a:rPr sz="2800" spc="-80" dirty="0">
                <a:latin typeface="Arial"/>
                <a:cs typeface="Arial"/>
              </a:rPr>
              <a:t>текст гіперпосилання </a:t>
            </a:r>
            <a:r>
              <a:rPr sz="2800" b="1" spc="-90" dirty="0">
                <a:latin typeface="Trebuchet MS"/>
                <a:cs typeface="Trebuchet MS"/>
              </a:rPr>
              <a:t>«Email </a:t>
            </a:r>
            <a:r>
              <a:rPr sz="2800" b="1" spc="-55" dirty="0">
                <a:latin typeface="Trebuchet MS"/>
                <a:cs typeface="Trebuchet MS"/>
              </a:rPr>
              <a:t>Me» </a:t>
            </a:r>
            <a:r>
              <a:rPr sz="2800" spc="-55" dirty="0">
                <a:latin typeface="Arial"/>
                <a:cs typeface="Arial"/>
              </a:rPr>
              <a:t>при </a:t>
            </a:r>
            <a:r>
              <a:rPr sz="2800" spc="-80" dirty="0">
                <a:latin typeface="Arial"/>
                <a:cs typeface="Arial"/>
              </a:rPr>
              <a:t>натисканні  </a:t>
            </a:r>
            <a:r>
              <a:rPr sz="2800" spc="-70" dirty="0">
                <a:latin typeface="Arial"/>
                <a:cs typeface="Arial"/>
              </a:rPr>
              <a:t>відкриває </a:t>
            </a:r>
            <a:r>
              <a:rPr sz="2800" spc="-55" dirty="0">
                <a:latin typeface="Arial"/>
                <a:cs typeface="Arial"/>
              </a:rPr>
              <a:t>клієнт </a:t>
            </a:r>
            <a:r>
              <a:rPr sz="2800" spc="-95" dirty="0">
                <a:latin typeface="Arial"/>
                <a:cs typeface="Arial"/>
              </a:rPr>
              <a:t>електронної </a:t>
            </a:r>
            <a:r>
              <a:rPr sz="2800" spc="-90" dirty="0">
                <a:latin typeface="Arial"/>
                <a:cs typeface="Arial"/>
              </a:rPr>
              <a:t>пошти користувача, </a:t>
            </a:r>
            <a:r>
              <a:rPr sz="2800" spc="-95" dirty="0">
                <a:latin typeface="Arial"/>
                <a:cs typeface="Arial"/>
              </a:rPr>
              <a:t>заданий </a:t>
            </a:r>
            <a:r>
              <a:rPr sz="2800" spc="-145" dirty="0">
                <a:latin typeface="Arial"/>
                <a:cs typeface="Arial"/>
              </a:rPr>
              <a:t>за  </a:t>
            </a:r>
            <a:r>
              <a:rPr sz="2800" spc="-120" dirty="0">
                <a:latin typeface="Arial"/>
                <a:cs typeface="Arial"/>
              </a:rPr>
              <a:t>замовчуванням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попередньо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заповнює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певні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дані.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Як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мінімум,  </a:t>
            </a:r>
            <a:r>
              <a:rPr sz="2800" spc="-135" dirty="0">
                <a:latin typeface="Arial"/>
                <a:cs typeface="Arial"/>
              </a:rPr>
              <a:t>адреса </a:t>
            </a:r>
            <a:r>
              <a:rPr sz="2800" spc="-95" dirty="0">
                <a:latin typeface="Arial"/>
                <a:cs typeface="Arial"/>
              </a:rPr>
              <a:t>електронної </a:t>
            </a:r>
            <a:r>
              <a:rPr sz="2800" spc="-90" dirty="0">
                <a:latin typeface="Arial"/>
                <a:cs typeface="Arial"/>
              </a:rPr>
              <a:t>пошти </a:t>
            </a:r>
            <a:r>
              <a:rPr sz="2800" spc="-125" dirty="0">
                <a:latin typeface="Arial"/>
                <a:cs typeface="Arial"/>
              </a:rPr>
              <a:t>та </a:t>
            </a:r>
            <a:r>
              <a:rPr sz="2800" spc="-85" dirty="0">
                <a:latin typeface="Arial"/>
                <a:cs typeface="Arial"/>
              </a:rPr>
              <a:t>іншу </a:t>
            </a:r>
            <a:r>
              <a:rPr sz="2800" spc="-100" dirty="0">
                <a:latin typeface="Arial"/>
                <a:cs typeface="Arial"/>
              </a:rPr>
              <a:t>інформацію, </a:t>
            </a:r>
            <a:r>
              <a:rPr sz="2800" spc="-50" dirty="0">
                <a:latin typeface="Arial"/>
                <a:cs typeface="Arial"/>
              </a:rPr>
              <a:t>таку </a:t>
            </a:r>
            <a:r>
              <a:rPr sz="2800" spc="-10" dirty="0">
                <a:latin typeface="Arial"/>
                <a:cs typeface="Arial"/>
              </a:rPr>
              <a:t>як </a:t>
            </a:r>
            <a:r>
              <a:rPr sz="2800" spc="-140" dirty="0">
                <a:latin typeface="Arial"/>
                <a:cs typeface="Arial"/>
              </a:rPr>
              <a:t>тема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листа.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27377" y="248158"/>
            <a:ext cx="9713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створення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такого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посилання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значення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атрибута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href</a:t>
            </a:r>
            <a:r>
              <a:rPr sz="2400" b="1" spc="-26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Arial"/>
                <a:cs typeface="Arial"/>
              </a:rPr>
              <a:t>має</a:t>
            </a:r>
            <a:endParaRPr sz="24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починатися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з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mailto: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Arial"/>
                <a:cs typeface="Arial"/>
              </a:rPr>
              <a:t>Потім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слід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адреса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електронної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пошти,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який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має  </a:t>
            </a:r>
            <a:r>
              <a:rPr sz="2400" spc="-65" dirty="0">
                <a:latin typeface="Arial"/>
                <a:cs typeface="Arial"/>
              </a:rPr>
              <a:t>бути </a:t>
            </a:r>
            <a:r>
              <a:rPr sz="2400" spc="-85" dirty="0">
                <a:latin typeface="Arial"/>
                <a:cs typeface="Arial"/>
              </a:rPr>
              <a:t>відправлено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повідомлення: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7377" y="2010283"/>
            <a:ext cx="9647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70" dirty="0">
                <a:latin typeface="Arial"/>
                <a:cs typeface="Arial"/>
              </a:rPr>
              <a:t>Можна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також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автоматично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додати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тему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повідомлення,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приєднавши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  </a:t>
            </a:r>
            <a:r>
              <a:rPr sz="2400" spc="-95" dirty="0">
                <a:latin typeface="Arial"/>
                <a:cs typeface="Arial"/>
              </a:rPr>
              <a:t>адреси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електронної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пошти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через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символ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запитання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параметр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subject</a:t>
            </a:r>
            <a:r>
              <a:rPr sz="2400" spc="-10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7377" y="3406520"/>
            <a:ext cx="8002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автоматичного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заповнення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поля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тексту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повідомлення  </a:t>
            </a:r>
            <a:r>
              <a:rPr sz="2400" spc="-60" dirty="0">
                <a:latin typeface="Arial"/>
                <a:cs typeface="Arial"/>
              </a:rPr>
              <a:t>використовують </a:t>
            </a:r>
            <a:r>
              <a:rPr sz="2400" spc="-110" dirty="0">
                <a:latin typeface="Arial"/>
                <a:cs typeface="Arial"/>
              </a:rPr>
              <a:t>параметр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body: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3430" y="1401087"/>
            <a:ext cx="9572625" cy="47942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25"/>
              </a:spcBef>
            </a:pP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mailto:адрес </a:t>
            </a:r>
            <a:r>
              <a:rPr sz="1700" spc="-5" dirty="0">
                <a:solidFill>
                  <a:srgbClr val="0E0E0E"/>
                </a:solidFill>
                <a:latin typeface="Courier New"/>
                <a:cs typeface="Courier New"/>
              </a:rPr>
              <a:t>электронной</a:t>
            </a:r>
            <a:r>
              <a:rPr sz="170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почты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214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402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402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214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402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402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3430" y="1395489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111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5311" y="139175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3572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3760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3760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3572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3760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3760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02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402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402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402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3430" y="1884198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807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5311" y="188202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3760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3760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3760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3760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7788" y="1401092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143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4026" y="140295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141368" y="1401092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143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137606" y="140295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63430" y="2935786"/>
            <a:ext cx="9572625" cy="48069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35"/>
              </a:spcBef>
            </a:pP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subject=тема</a:t>
            </a:r>
            <a:r>
              <a:rPr sz="170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spc="-5" dirty="0">
                <a:solidFill>
                  <a:srgbClr val="0E0E0E"/>
                </a:solidFill>
                <a:latin typeface="Courier New"/>
                <a:cs typeface="Courier New"/>
              </a:rPr>
              <a:t>сообщения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5402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402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5402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5402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3430" y="2930171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112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311" y="2926428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3760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3760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3760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3760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5402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402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5402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5402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63430" y="3420378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80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65311" y="3418200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3760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3760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3760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3760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57788" y="2924556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499870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026" y="2937658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0"/>
                </a:moveTo>
                <a:lnTo>
                  <a:pt x="0" y="476799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41368" y="2924556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499870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37606" y="2937658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0"/>
                </a:moveTo>
                <a:lnTo>
                  <a:pt x="0" y="476799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563430" y="4471947"/>
            <a:ext cx="9572625" cy="47942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25"/>
              </a:spcBef>
            </a:pP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body=текс</a:t>
            </a:r>
            <a:r>
              <a:rPr sz="170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spc="-5" dirty="0">
                <a:solidFill>
                  <a:srgbClr val="0E0E0E"/>
                </a:solidFill>
                <a:latin typeface="Courier New"/>
                <a:cs typeface="Courier New"/>
              </a:rPr>
              <a:t>сообщения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5402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5402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5402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5402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63430" y="4466349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111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5311" y="446261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3760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13760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3760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3760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5402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5402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5402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5402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63430" y="4955058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807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65311" y="495288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13760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3760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3760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3760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57788" y="4460752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4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54026" y="447381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41368" y="4460752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4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37606" y="447381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78255" y="5192960"/>
            <a:ext cx="11543665" cy="1608455"/>
          </a:xfrm>
          <a:prstGeom prst="rect">
            <a:avLst/>
          </a:prstGeom>
          <a:solidFill>
            <a:srgbClr val="F4F4FF"/>
          </a:solidFill>
          <a:ln w="13595">
            <a:solidFill>
              <a:srgbClr val="999999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960"/>
              </a:spcBef>
            </a:pPr>
            <a:r>
              <a:rPr sz="20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b="1" spc="10" dirty="0">
                <a:latin typeface="Courier New"/>
                <a:cs typeface="Courier New"/>
              </a:rPr>
              <a:t>a </a:t>
            </a:r>
            <a:r>
              <a:rPr sz="2050" spc="-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mailto:you@company.com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2050" dirty="0">
                <a:solidFill>
                  <a:srgbClr val="0E0E0E"/>
                </a:solidFill>
                <a:latin typeface="Courier New"/>
                <a:cs typeface="Courier New"/>
              </a:rPr>
              <a:t>Email </a:t>
            </a:r>
            <a:r>
              <a:rPr sz="2050" spc="10" dirty="0">
                <a:solidFill>
                  <a:srgbClr val="0E0E0E"/>
                </a:solidFill>
                <a:latin typeface="Courier New"/>
                <a:cs typeface="Courier New"/>
              </a:rPr>
              <a:t>Me</a:t>
            </a:r>
            <a:r>
              <a:rPr sz="2050" spc="-5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2050" b="1" spc="-5" dirty="0">
                <a:latin typeface="Courier New"/>
                <a:cs typeface="Courier New"/>
              </a:rPr>
              <a:t>a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2050">
              <a:latin typeface="Courier New"/>
              <a:cs typeface="Courier New"/>
            </a:endParaRPr>
          </a:p>
          <a:p>
            <a:pPr marL="151765">
              <a:lnSpc>
                <a:spcPct val="100000"/>
              </a:lnSpc>
              <a:spcBef>
                <a:spcPts val="254"/>
              </a:spcBef>
            </a:pPr>
            <a:r>
              <a:rPr sz="20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b="1" spc="10" dirty="0">
                <a:latin typeface="Courier New"/>
                <a:cs typeface="Courier New"/>
              </a:rPr>
              <a:t>a </a:t>
            </a:r>
            <a:r>
              <a:rPr sz="2050" spc="-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mailto:you@company.com?subject=email </a:t>
            </a:r>
            <a:r>
              <a:rPr sz="2050" dirty="0">
                <a:solidFill>
                  <a:srgbClr val="FF0000"/>
                </a:solidFill>
                <a:latin typeface="Courier New"/>
                <a:cs typeface="Courier New"/>
              </a:rPr>
              <a:t>Subject"</a:t>
            </a:r>
            <a:r>
              <a:rPr sz="205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2050" spc="5" dirty="0">
                <a:solidFill>
                  <a:srgbClr val="0E0E0E"/>
                </a:solidFill>
                <a:latin typeface="Courier New"/>
                <a:cs typeface="Courier New"/>
              </a:rPr>
              <a:t>Email </a:t>
            </a:r>
            <a:r>
              <a:rPr sz="2050" spc="-5" dirty="0">
                <a:solidFill>
                  <a:srgbClr val="0E0E0E"/>
                </a:solidFill>
                <a:latin typeface="Courier New"/>
                <a:cs typeface="Courier New"/>
              </a:rPr>
              <a:t>Me</a:t>
            </a:r>
            <a:r>
              <a:rPr sz="2050" spc="-5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205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2050" b="1" spc="5" dirty="0">
                <a:latin typeface="Courier New"/>
                <a:cs typeface="Courier New"/>
              </a:rPr>
              <a:t>a</a:t>
            </a:r>
            <a:r>
              <a:rPr sz="205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2050">
              <a:latin typeface="Courier New"/>
              <a:cs typeface="Courier New"/>
            </a:endParaRPr>
          </a:p>
          <a:p>
            <a:pPr marL="151765" marR="746125">
              <a:lnSpc>
                <a:spcPct val="108600"/>
              </a:lnSpc>
              <a:spcBef>
                <a:spcPts val="5"/>
              </a:spcBef>
            </a:pPr>
            <a:r>
              <a:rPr sz="20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b="1" spc="10" dirty="0">
                <a:latin typeface="Courier New"/>
                <a:cs typeface="Courier New"/>
              </a:rPr>
              <a:t>a </a:t>
            </a:r>
            <a:r>
              <a:rPr sz="2050" spc="-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mailto:you@company.com?subject=email 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subject&amp;body=some text  </a:t>
            </a:r>
            <a:r>
              <a:rPr sz="2050" spc="10" dirty="0">
                <a:solidFill>
                  <a:srgbClr val="FF0000"/>
                </a:solidFill>
                <a:latin typeface="Courier New"/>
                <a:cs typeface="Courier New"/>
              </a:rPr>
              <a:t>for </a:t>
            </a:r>
            <a:r>
              <a:rPr sz="2050" dirty="0">
                <a:solidFill>
                  <a:srgbClr val="FF0000"/>
                </a:solidFill>
                <a:latin typeface="Courier New"/>
                <a:cs typeface="Courier New"/>
              </a:rPr>
              <a:t>email 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body"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2050" dirty="0">
                <a:solidFill>
                  <a:srgbClr val="0E0E0E"/>
                </a:solidFill>
                <a:latin typeface="Courier New"/>
                <a:cs typeface="Courier New"/>
              </a:rPr>
              <a:t>Email </a:t>
            </a:r>
            <a:r>
              <a:rPr sz="2050" spc="10" dirty="0">
                <a:solidFill>
                  <a:srgbClr val="0E0E0E"/>
                </a:solidFill>
                <a:latin typeface="Courier New"/>
                <a:cs typeface="Courier New"/>
              </a:rPr>
              <a:t>Me</a:t>
            </a:r>
            <a:r>
              <a:rPr sz="2050" spc="-8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2050" b="1" spc="-5" dirty="0">
                <a:latin typeface="Courier New"/>
                <a:cs typeface="Courier New"/>
              </a:rPr>
              <a:t>a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205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2209800" y="685800"/>
            <a:ext cx="96059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Посилання</a:t>
            </a:r>
            <a:r>
              <a:rPr spc="-365" dirty="0"/>
              <a:t> </a:t>
            </a:r>
            <a:r>
              <a:rPr spc="-135" dirty="0"/>
              <a:t>на</a:t>
            </a:r>
            <a:r>
              <a:rPr spc="-375" dirty="0"/>
              <a:t> </a:t>
            </a:r>
            <a:r>
              <a:rPr spc="-225" dirty="0"/>
              <a:t>телефонний</a:t>
            </a:r>
            <a:r>
              <a:rPr spc="-370" dirty="0"/>
              <a:t> </a:t>
            </a:r>
            <a:r>
              <a:rPr spc="-190" dirty="0"/>
              <a:t>номер</a:t>
            </a:r>
            <a:r>
              <a:rPr spc="-360" dirty="0"/>
              <a:t> </a:t>
            </a:r>
            <a:r>
              <a:rPr spc="-145" dirty="0"/>
              <a:t>та</a:t>
            </a:r>
            <a:r>
              <a:rPr spc="-459" dirty="0"/>
              <a:t> </a:t>
            </a:r>
            <a:r>
              <a:rPr spc="-75" dirty="0"/>
              <a:t>Skype</a:t>
            </a:r>
          </a:p>
        </p:txBody>
      </p:sp>
      <p:sp>
        <p:nvSpPr>
          <p:cNvPr id="11" name="object 11"/>
          <p:cNvSpPr/>
          <p:nvPr/>
        </p:nvSpPr>
        <p:spPr>
          <a:xfrm>
            <a:off x="2101595" y="1930907"/>
            <a:ext cx="8784336" cy="410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905000" y="838200"/>
            <a:ext cx="9296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Посилання </a:t>
            </a:r>
            <a:r>
              <a:rPr spc="-135" dirty="0" err="1"/>
              <a:t>на</a:t>
            </a:r>
            <a:r>
              <a:rPr spc="-960" dirty="0"/>
              <a:t> </a:t>
            </a:r>
            <a:r>
              <a:rPr lang="uk-UA" spc="-960" dirty="0" smtClean="0"/>
              <a:t>    </a:t>
            </a:r>
            <a:r>
              <a:rPr spc="-185" dirty="0" err="1" smtClean="0"/>
              <a:t>певну</a:t>
            </a:r>
            <a:r>
              <a:rPr spc="-185" dirty="0" smtClean="0"/>
              <a:t> </a:t>
            </a:r>
            <a:r>
              <a:rPr spc="-185" dirty="0"/>
              <a:t>частину </a:t>
            </a:r>
            <a:r>
              <a:rPr spc="-180" dirty="0"/>
              <a:t>сторінки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3116" y="2005964"/>
            <a:ext cx="9673590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0167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 </a:t>
            </a:r>
            <a:r>
              <a:rPr sz="2800" spc="-105" dirty="0">
                <a:latin typeface="Arial"/>
                <a:cs typeface="Arial"/>
              </a:rPr>
              <a:t>створення </a:t>
            </a:r>
            <a:r>
              <a:rPr sz="2800" spc="-110" dirty="0">
                <a:latin typeface="Arial"/>
                <a:cs typeface="Arial"/>
              </a:rPr>
              <a:t>посилань </a:t>
            </a:r>
            <a:r>
              <a:rPr sz="2800" spc="-100" dirty="0">
                <a:latin typeface="Arial"/>
                <a:cs typeface="Arial"/>
              </a:rPr>
              <a:t>всередину </a:t>
            </a:r>
            <a:r>
              <a:rPr sz="2800" spc="-50" dirty="0">
                <a:latin typeface="Arial"/>
                <a:cs typeface="Arial"/>
              </a:rPr>
              <a:t>сторінки </a:t>
            </a:r>
            <a:r>
              <a:rPr sz="2800" spc="-65" dirty="0">
                <a:latin typeface="Arial"/>
                <a:cs typeface="Arial"/>
              </a:rPr>
              <a:t>прийнято  </a:t>
            </a:r>
            <a:r>
              <a:rPr sz="2800" spc="-85" dirty="0">
                <a:latin typeface="Arial"/>
                <a:cs typeface="Arial"/>
              </a:rPr>
              <a:t>використовувати </a:t>
            </a:r>
            <a:r>
              <a:rPr sz="2800" spc="-95" dirty="0">
                <a:latin typeface="Arial"/>
                <a:cs typeface="Arial"/>
              </a:rPr>
              <a:t>атрибут </a:t>
            </a:r>
            <a:r>
              <a:rPr sz="2800" b="1" spc="-85" dirty="0">
                <a:latin typeface="Trebuchet MS"/>
                <a:cs typeface="Trebuchet MS"/>
              </a:rPr>
              <a:t>id</a:t>
            </a:r>
            <a:r>
              <a:rPr sz="2800" spc="-85" dirty="0">
                <a:latin typeface="Arial"/>
                <a:cs typeface="Arial"/>
              </a:rPr>
              <a:t>, </a:t>
            </a:r>
            <a:r>
              <a:rPr sz="2800" spc="-25" dirty="0">
                <a:latin typeface="Arial"/>
                <a:cs typeface="Arial"/>
              </a:rPr>
              <a:t>який </a:t>
            </a:r>
            <a:r>
              <a:rPr sz="2800" spc="-120" dirty="0">
                <a:latin typeface="Arial"/>
                <a:cs typeface="Arial"/>
              </a:rPr>
              <a:t>часто </a:t>
            </a:r>
            <a:r>
              <a:rPr sz="2800" spc="-95" dirty="0">
                <a:latin typeface="Arial"/>
                <a:cs typeface="Arial"/>
              </a:rPr>
              <a:t>розглядають </a:t>
            </a:r>
            <a:r>
              <a:rPr sz="2800" spc="-10" dirty="0">
                <a:latin typeface="Arial"/>
                <a:cs typeface="Arial"/>
              </a:rPr>
              <a:t>як  </a:t>
            </a:r>
            <a:r>
              <a:rPr sz="2800" spc="-105" dirty="0">
                <a:latin typeface="Arial"/>
                <a:cs typeface="Arial"/>
              </a:rPr>
              <a:t>спосіб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унікальної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ідентифікації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того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чи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іншого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елемента.</a:t>
            </a:r>
            <a:endParaRPr sz="2800" dirty="0">
              <a:latin typeface="Arial"/>
              <a:cs typeface="Arial"/>
            </a:endParaRPr>
          </a:p>
          <a:p>
            <a:pPr marL="299085" marR="1085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Завдяки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id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сторінки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формуються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певні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закладки  </a:t>
            </a:r>
            <a:r>
              <a:rPr sz="2800" spc="-110" dirty="0">
                <a:latin typeface="Arial"/>
                <a:cs typeface="Arial"/>
              </a:rPr>
              <a:t>(</a:t>
            </a:r>
            <a:r>
              <a:rPr sz="2800" b="1" spc="-110" dirty="0">
                <a:latin typeface="Trebuchet MS"/>
                <a:cs typeface="Trebuchet MS"/>
              </a:rPr>
              <a:t>якоря</a:t>
            </a:r>
            <a:r>
              <a:rPr sz="2800" spc="-110" dirty="0">
                <a:latin typeface="Arial"/>
                <a:cs typeface="Arial"/>
              </a:rPr>
              <a:t>),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 </a:t>
            </a:r>
            <a:r>
              <a:rPr sz="2800" spc="-110" dirty="0">
                <a:latin typeface="Arial"/>
                <a:cs typeface="Arial"/>
              </a:rPr>
              <a:t>посилатися.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20" dirty="0">
                <a:latin typeface="Trebuchet MS"/>
                <a:cs typeface="Trebuchet MS"/>
              </a:rPr>
              <a:t>Якорем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Arial"/>
                <a:cs typeface="Arial"/>
              </a:rPr>
              <a:t>називається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закладка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унікальним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ім'ям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певному  </a:t>
            </a:r>
            <a:r>
              <a:rPr sz="2800" spc="-65" dirty="0">
                <a:latin typeface="Arial"/>
                <a:cs typeface="Arial"/>
              </a:rPr>
              <a:t>місці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веб-сторінки,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призначена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створення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переходу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до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20" dirty="0">
                <a:latin typeface="Arial"/>
                <a:cs typeface="Arial"/>
              </a:rPr>
              <a:t>неї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посиланням.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276600" y="838200"/>
            <a:ext cx="460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Основні</a:t>
            </a:r>
            <a:r>
              <a:rPr spc="-415" dirty="0"/>
              <a:t> </a:t>
            </a:r>
            <a:r>
              <a:rPr spc="-180" dirty="0"/>
              <a:t>визначення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5617" y="2124582"/>
            <a:ext cx="9429115" cy="402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9969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45" dirty="0">
                <a:latin typeface="Trebuchet MS"/>
                <a:cs typeface="Trebuchet MS"/>
              </a:rPr>
              <a:t>HTTP </a:t>
            </a:r>
            <a:r>
              <a:rPr sz="2800" spc="-105" dirty="0">
                <a:latin typeface="Arial"/>
                <a:cs typeface="Arial"/>
              </a:rPr>
              <a:t>(</a:t>
            </a:r>
            <a:r>
              <a:rPr sz="2800" b="1" spc="-105" dirty="0">
                <a:latin typeface="Trebuchet MS"/>
                <a:cs typeface="Trebuchet MS"/>
              </a:rPr>
              <a:t>Hyper </a:t>
            </a:r>
            <a:r>
              <a:rPr sz="2800" b="1" spc="-155" dirty="0">
                <a:latin typeface="Trebuchet MS"/>
                <a:cs typeface="Trebuchet MS"/>
              </a:rPr>
              <a:t>Text Transfer </a:t>
            </a:r>
            <a:r>
              <a:rPr sz="2800" b="1" spc="-80" dirty="0">
                <a:latin typeface="Trebuchet MS"/>
                <a:cs typeface="Trebuchet MS"/>
              </a:rPr>
              <a:t>Protocol</a:t>
            </a:r>
            <a:r>
              <a:rPr sz="2800" spc="-80" dirty="0">
                <a:latin typeface="Arial"/>
                <a:cs typeface="Arial"/>
              </a:rPr>
              <a:t>, </a:t>
            </a:r>
            <a:r>
              <a:rPr sz="2800" spc="-75" dirty="0">
                <a:latin typeface="Arial"/>
                <a:cs typeface="Arial"/>
              </a:rPr>
              <a:t>протокол </a:t>
            </a:r>
            <a:r>
              <a:rPr sz="2800" spc="-100" dirty="0">
                <a:latin typeface="Arial"/>
                <a:cs typeface="Arial"/>
              </a:rPr>
              <a:t>передачі  </a:t>
            </a:r>
            <a:r>
              <a:rPr sz="2800" spc="-65" dirty="0">
                <a:latin typeface="Arial"/>
                <a:cs typeface="Arial"/>
              </a:rPr>
              <a:t>гіпертексту)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протокол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прикладного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рівня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передачі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даних  </a:t>
            </a:r>
            <a:r>
              <a:rPr sz="2800" spc="-95" dirty="0">
                <a:latin typeface="Arial"/>
                <a:cs typeface="Arial"/>
              </a:rPr>
              <a:t>(спочатку </a:t>
            </a:r>
            <a:r>
              <a:rPr sz="2800" spc="-60" dirty="0">
                <a:latin typeface="Arial"/>
                <a:cs typeface="Arial"/>
              </a:rPr>
              <a:t>у </a:t>
            </a:r>
            <a:r>
              <a:rPr sz="2800" spc="-70" dirty="0">
                <a:latin typeface="Arial"/>
                <a:cs typeface="Arial"/>
              </a:rPr>
              <a:t>вигляді </a:t>
            </a:r>
            <a:r>
              <a:rPr sz="2800" spc="-65" dirty="0">
                <a:latin typeface="Arial"/>
                <a:cs typeface="Arial"/>
              </a:rPr>
              <a:t>гіпертекстових документів </a:t>
            </a:r>
            <a:r>
              <a:rPr sz="2800" spc="-114" dirty="0">
                <a:latin typeface="Arial"/>
                <a:cs typeface="Arial"/>
              </a:rPr>
              <a:t>в </a:t>
            </a:r>
            <a:r>
              <a:rPr sz="2800" spc="-145" dirty="0">
                <a:latin typeface="Arial"/>
                <a:cs typeface="Arial"/>
              </a:rPr>
              <a:t>форматі  </a:t>
            </a:r>
            <a:r>
              <a:rPr sz="2800" spc="-105" dirty="0">
                <a:latin typeface="Arial"/>
                <a:cs typeface="Arial"/>
              </a:rPr>
              <a:t>HTML,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зараз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використовується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передачі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довільних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даних).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40" dirty="0">
                <a:latin typeface="Trebuchet MS"/>
                <a:cs typeface="Trebuchet MS"/>
              </a:rPr>
              <a:t>Ресурси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це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HTML-сторінки,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зображення,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файли,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медіа-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потоки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дані,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які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необхідні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клієнту.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відповідь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135" dirty="0">
                <a:latin typeface="Arial"/>
                <a:cs typeface="Arial"/>
              </a:rPr>
              <a:t>сервер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передає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клієнту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дані,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запитуються.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Цей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обмін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14" dirty="0">
                <a:latin typeface="Arial"/>
                <a:cs typeface="Arial"/>
              </a:rPr>
              <a:t>відбувається </a:t>
            </a:r>
            <a:r>
              <a:rPr sz="2800" spc="-65" dirty="0">
                <a:latin typeface="Arial"/>
                <a:cs typeface="Arial"/>
              </a:rPr>
              <a:t>по </a:t>
            </a:r>
            <a:r>
              <a:rPr sz="2800" spc="-70" dirty="0">
                <a:latin typeface="Arial"/>
                <a:cs typeface="Arial"/>
              </a:rPr>
              <a:t>протоколу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HTTP.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094357" y="914400"/>
            <a:ext cx="9150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Як</a:t>
            </a:r>
            <a:r>
              <a:rPr spc="-905" dirty="0"/>
              <a:t> </a:t>
            </a:r>
            <a:r>
              <a:rPr spc="-155" dirty="0"/>
              <a:t>організувати </a:t>
            </a:r>
            <a:r>
              <a:rPr spc="-185" dirty="0"/>
              <a:t>посилання </a:t>
            </a:r>
            <a:r>
              <a:rPr spc="-155" dirty="0"/>
              <a:t>такого </a:t>
            </a:r>
            <a:r>
              <a:rPr spc="-135" dirty="0"/>
              <a:t>типу?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6832" y="1797176"/>
            <a:ext cx="966787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5" dirty="0">
                <a:latin typeface="Arial"/>
                <a:cs typeface="Arial"/>
              </a:rPr>
              <a:t>Знайдіть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те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місце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яке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хочете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використовувати 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якості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«місця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приземлення».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може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будь-який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текст 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але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частіше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застосовується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короткий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фрагмент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заголовка.</a:t>
            </a:r>
            <a:endParaRPr sz="2800" dirty="0">
              <a:latin typeface="Arial"/>
              <a:cs typeface="Arial"/>
            </a:endParaRPr>
          </a:p>
          <a:p>
            <a:pPr marL="299085" marR="101346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0" dirty="0">
                <a:latin typeface="Arial"/>
                <a:cs typeface="Arial"/>
              </a:rPr>
              <a:t>Виберіть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ідентифікаційне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ім'я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фрагмента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вставте 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id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відкриває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відповідного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елемента.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Щоб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послатися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якір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просто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додайте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символ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65" dirty="0">
                <a:latin typeface="Arial"/>
                <a:cs typeface="Arial"/>
              </a:rPr>
              <a:t>«</a:t>
            </a:r>
            <a:r>
              <a:rPr sz="2800" b="1" spc="-65" dirty="0">
                <a:latin typeface="Trebuchet MS"/>
                <a:cs typeface="Trebuchet MS"/>
              </a:rPr>
              <a:t>#</a:t>
            </a:r>
            <a:r>
              <a:rPr sz="2800" spc="-65" dirty="0">
                <a:latin typeface="Arial"/>
                <a:cs typeface="Arial"/>
              </a:rPr>
              <a:t>»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яким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вкажіть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ім'я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якоря.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8001000" y="567688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5789676" y="2092451"/>
            <a:ext cx="6042660" cy="452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155" y="1178052"/>
            <a:ext cx="5533644" cy="5064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6288023" y="1455418"/>
            <a:ext cx="5654039" cy="529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824" y="1402078"/>
            <a:ext cx="4421124" cy="5344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14400" y="725647"/>
            <a:ext cx="60055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Зображення </a:t>
            </a:r>
            <a:r>
              <a:rPr spc="-190" dirty="0"/>
              <a:t>як</a:t>
            </a:r>
            <a:r>
              <a:rPr spc="-670" dirty="0"/>
              <a:t> </a:t>
            </a:r>
            <a:r>
              <a:rPr spc="-180" dirty="0"/>
              <a:t>посилання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7189" y="1364996"/>
            <a:ext cx="974661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35" dirty="0">
                <a:latin typeface="Arial"/>
                <a:cs typeface="Arial"/>
              </a:rPr>
              <a:t>Крім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тексту,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якості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посилань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використовувати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endParaRPr sz="2800">
              <a:latin typeface="Arial"/>
              <a:cs typeface="Arial"/>
            </a:endParaRPr>
          </a:p>
          <a:p>
            <a:pPr marL="299085" marR="474345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малюнки.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Зображення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цьому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випадку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їх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треба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помістити  </a:t>
            </a:r>
            <a:r>
              <a:rPr sz="2800" spc="-45" dirty="0">
                <a:latin typeface="Arial"/>
                <a:cs typeface="Arial"/>
              </a:rPr>
              <a:t>між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тегами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&lt;a&gt;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&lt;/a&gt;</a:t>
            </a:r>
            <a:r>
              <a:rPr sz="2800" spc="-14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59753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Розглянемо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початку,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відобразити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картинку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веб-  </a:t>
            </a:r>
            <a:r>
              <a:rPr sz="2800" spc="-55" dirty="0">
                <a:latin typeface="Arial"/>
                <a:cs typeface="Arial"/>
              </a:rPr>
              <a:t>сторінці.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75" dirty="0">
                <a:latin typeface="Trebuchet MS"/>
                <a:cs typeface="Trebuchet MS"/>
              </a:rPr>
              <a:t>&lt;img&gt; </a:t>
            </a:r>
            <a:r>
              <a:rPr sz="2800" spc="-85" dirty="0">
                <a:latin typeface="Arial"/>
                <a:cs typeface="Arial"/>
              </a:rPr>
              <a:t>призначений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90" dirty="0">
                <a:latin typeface="Arial"/>
                <a:cs typeface="Arial"/>
              </a:rPr>
              <a:t>відображення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00" dirty="0">
                <a:latin typeface="Arial"/>
                <a:cs typeface="Arial"/>
              </a:rPr>
              <a:t>веб-  </a:t>
            </a:r>
            <a:r>
              <a:rPr sz="2800" spc="-60" dirty="0">
                <a:latin typeface="Arial"/>
                <a:cs typeface="Arial"/>
              </a:rPr>
              <a:t>сторінці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зображень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графічному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форматі </a:t>
            </a:r>
            <a:r>
              <a:rPr sz="2800" b="1" spc="-135" dirty="0">
                <a:latin typeface="Trebuchet MS"/>
                <a:cs typeface="Trebuchet MS"/>
              </a:rPr>
              <a:t>GIF,</a:t>
            </a:r>
            <a:r>
              <a:rPr sz="2800" b="1" spc="-300" dirty="0">
                <a:latin typeface="Trebuchet MS"/>
                <a:cs typeface="Trebuchet MS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JPEG,</a:t>
            </a:r>
            <a:r>
              <a:rPr sz="2800" b="1" spc="-320" dirty="0">
                <a:latin typeface="Trebuchet MS"/>
                <a:cs typeface="Trebuchet MS"/>
              </a:rPr>
              <a:t> </a:t>
            </a:r>
            <a:r>
              <a:rPr sz="2800" b="1" spc="60" dirty="0">
                <a:latin typeface="Trebuchet MS"/>
                <a:cs typeface="Trebuchet MS"/>
              </a:rPr>
              <a:t>SVG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Arial"/>
                <a:cs typeface="Arial"/>
              </a:rPr>
              <a:t>або  </a:t>
            </a:r>
            <a:r>
              <a:rPr sz="2800" b="1" spc="40" dirty="0">
                <a:latin typeface="Trebuchet MS"/>
                <a:cs typeface="Trebuchet MS"/>
              </a:rPr>
              <a:t>PNG</a:t>
            </a:r>
            <a:r>
              <a:rPr sz="2800" spc="40" dirty="0">
                <a:latin typeface="Arial"/>
                <a:cs typeface="Arial"/>
              </a:rPr>
              <a:t>.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Адреса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файлу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картинкою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задається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через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src</a:t>
            </a:r>
            <a:r>
              <a:rPr sz="2800" spc="-12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3138" y="5384751"/>
            <a:ext cx="9505950" cy="47625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90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780"/>
              </a:spcBef>
            </a:pPr>
            <a:r>
              <a:rPr sz="1700" b="1" spc="5" dirty="0">
                <a:latin typeface="Courier New"/>
                <a:cs typeface="Courier New"/>
              </a:rPr>
              <a:t>img </a:t>
            </a:r>
            <a:r>
              <a:rPr sz="1700" spc="-5" dirty="0">
                <a:solidFill>
                  <a:srgbClr val="000066"/>
                </a:solidFill>
                <a:latin typeface="Courier New"/>
                <a:cs typeface="Courier New"/>
              </a:rPr>
              <a:t>src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5" dirty="0">
                <a:solidFill>
                  <a:srgbClr val="FF0000"/>
                </a:solidFill>
                <a:latin typeface="Courier New"/>
                <a:cs typeface="Courier New"/>
              </a:rPr>
              <a:t>"URL" </a:t>
            </a:r>
            <a:r>
              <a:rPr sz="1700" spc="-10" dirty="0">
                <a:solidFill>
                  <a:srgbClr val="000066"/>
                </a:solidFill>
                <a:latin typeface="Courier New"/>
                <a:cs typeface="Courier New"/>
              </a:rPr>
              <a:t>alt</a:t>
            </a:r>
            <a:r>
              <a:rPr sz="1700" spc="-1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10" dirty="0">
                <a:solidFill>
                  <a:srgbClr val="FF0000"/>
                </a:solidFill>
                <a:latin typeface="Courier New"/>
                <a:cs typeface="Courier New"/>
              </a:rPr>
              <a:t>"альтернативный</a:t>
            </a:r>
            <a:r>
              <a:rPr sz="1700" spc="-1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Courier New"/>
                <a:cs typeface="Courier New"/>
              </a:rPr>
              <a:t>текст"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1931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3799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3799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1931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3799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3799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3138" y="5379188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111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5006" y="5375479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88933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0802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90802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88933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90802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90802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3799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3799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3799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3799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3138" y="5864911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802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5006" y="5862753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0802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90802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90802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90802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7535" y="5384756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67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3799" y="538660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94537" y="5384756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67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90802" y="538660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73799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3799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3799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3799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3138" y="5948998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1078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85006" y="5945402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90802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90802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90802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0802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3799" y="5956190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6227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090802" y="5956190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6227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83138" y="5954392"/>
            <a:ext cx="9505950" cy="732155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67310" rIns="0" bIns="0" rtlCol="0">
            <a:spAutoFit/>
          </a:bodyPr>
          <a:lstStyle/>
          <a:p>
            <a:pPr marL="119380" marR="1505585">
              <a:lnSpc>
                <a:spcPct val="109400"/>
              </a:lnSpc>
              <a:spcBef>
                <a:spcPts val="530"/>
              </a:spcBef>
            </a:pPr>
            <a:r>
              <a:rPr sz="1650" spc="3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spc="35" dirty="0">
                <a:latin typeface="Courier New"/>
                <a:cs typeface="Courier New"/>
              </a:rPr>
              <a:t>a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"sample.html"</a:t>
            </a:r>
            <a:r>
              <a:rPr sz="1650" spc="20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650" b="1" spc="20" dirty="0">
                <a:latin typeface="Courier New"/>
                <a:cs typeface="Courier New"/>
              </a:rPr>
              <a:t>img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src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"images/sample.gif"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width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"50"  </a:t>
            </a:r>
            <a:r>
              <a:rPr sz="1650" spc="25" dirty="0">
                <a:solidFill>
                  <a:srgbClr val="000066"/>
                </a:solidFill>
                <a:latin typeface="Courier New"/>
                <a:cs typeface="Courier New"/>
              </a:rPr>
              <a:t>height</a:t>
            </a:r>
            <a:r>
              <a:rPr sz="1650" spc="2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5" dirty="0">
                <a:solidFill>
                  <a:srgbClr val="FF0000"/>
                </a:solidFill>
                <a:latin typeface="Courier New"/>
                <a:cs typeface="Courier New"/>
              </a:rPr>
              <a:t>"50"</a:t>
            </a:r>
            <a:r>
              <a:rPr sz="165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alt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"Пример"</a:t>
            </a:r>
            <a:r>
              <a:rPr sz="1650" spc="20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20" dirty="0">
                <a:latin typeface="Courier New"/>
                <a:cs typeface="Courier New"/>
              </a:rPr>
              <a:t>a</a:t>
            </a:r>
            <a:r>
              <a:rPr sz="1650" spc="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73799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3799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3799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73799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83138" y="6689766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72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85006" y="6687922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090802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0802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90802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90802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77535" y="5943605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4">
                <a:moveTo>
                  <a:pt x="0" y="0"/>
                </a:moveTo>
                <a:lnTo>
                  <a:pt x="0" y="749802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73799" y="632205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26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94537" y="5943605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4">
                <a:moveTo>
                  <a:pt x="0" y="0"/>
                </a:moveTo>
                <a:lnTo>
                  <a:pt x="0" y="749802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90802" y="632205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26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3352800" y="1208785"/>
            <a:ext cx="7762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 </a:t>
            </a:r>
            <a:r>
              <a:rPr spc="-160" dirty="0"/>
              <a:t>атрибути </a:t>
            </a:r>
            <a:r>
              <a:rPr spc="-235" dirty="0"/>
              <a:t>елемента</a:t>
            </a:r>
            <a:r>
              <a:rPr spc="-790" dirty="0"/>
              <a:t> </a:t>
            </a:r>
            <a:r>
              <a:rPr spc="-105" dirty="0"/>
              <a:t>&lt;img&gt;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28723" y="1895055"/>
          <a:ext cx="9650093" cy="232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648335">
                        <a:lnSpc>
                          <a:spcPts val="2730"/>
                        </a:lnSpc>
                      </a:pPr>
                      <a:r>
                        <a:rPr sz="24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Назва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ts val="2730"/>
                        </a:lnSpc>
                      </a:pPr>
                      <a:r>
                        <a:rPr sz="2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65" dirty="0">
                          <a:latin typeface="Trebuchet MS"/>
                          <a:cs typeface="Trebuchet MS"/>
                        </a:rPr>
                        <a:t>alt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90" dirty="0">
                          <a:latin typeface="Arial"/>
                          <a:cs typeface="Arial"/>
                        </a:rPr>
                        <a:t>Альтернативний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текст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400" spc="-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зображення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125" dirty="0">
                          <a:latin typeface="Trebuchet MS"/>
                          <a:cs typeface="Trebuchet MS"/>
                        </a:rPr>
                        <a:t>src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80" dirty="0">
                          <a:latin typeface="Arial"/>
                          <a:cs typeface="Arial"/>
                        </a:rPr>
                        <a:t>Путь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графічного</a:t>
                      </a:r>
                      <a:r>
                        <a:rPr sz="2400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0" dirty="0">
                          <a:latin typeface="Arial"/>
                          <a:cs typeface="Arial"/>
                        </a:rPr>
                        <a:t>файлу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60" dirty="0">
                          <a:latin typeface="Trebuchet MS"/>
                          <a:cs typeface="Trebuchet MS"/>
                        </a:rPr>
                        <a:t>height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Висота</a:t>
                      </a:r>
                      <a:r>
                        <a:rPr sz="24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зображення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width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60" dirty="0">
                          <a:latin typeface="Arial"/>
                          <a:cs typeface="Arial"/>
                        </a:rPr>
                        <a:t>Ширина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зображення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5954267" y="1066800"/>
            <a:ext cx="5514975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</a:pPr>
            <a:r>
              <a:rPr sz="6000" spc="-520" dirty="0">
                <a:solidFill>
                  <a:schemeClr val="tx1"/>
                </a:solidFill>
              </a:rPr>
              <a:t>7. </a:t>
            </a:r>
            <a:r>
              <a:rPr sz="6000" spc="55" dirty="0">
                <a:solidFill>
                  <a:schemeClr val="tx1"/>
                </a:solidFill>
              </a:rPr>
              <a:t>HTML</a:t>
            </a:r>
            <a:r>
              <a:rPr sz="6000" spc="-680" dirty="0">
                <a:solidFill>
                  <a:schemeClr val="tx1"/>
                </a:solidFill>
              </a:rPr>
              <a:t> </a:t>
            </a:r>
            <a:r>
              <a:rPr sz="6000" spc="-290" dirty="0">
                <a:solidFill>
                  <a:schemeClr val="tx1"/>
                </a:solidFill>
              </a:rPr>
              <a:t>таблиці  </a:t>
            </a:r>
            <a:r>
              <a:rPr sz="6000" spc="-30" dirty="0">
                <a:solidFill>
                  <a:schemeClr val="tx1"/>
                </a:solidFill>
              </a:rPr>
              <a:t>(HTML</a:t>
            </a:r>
            <a:r>
              <a:rPr sz="6000" spc="-1060" dirty="0">
                <a:solidFill>
                  <a:schemeClr val="tx1"/>
                </a:solidFill>
              </a:rPr>
              <a:t> </a:t>
            </a:r>
            <a:r>
              <a:rPr sz="6000" spc="-60" dirty="0">
                <a:solidFill>
                  <a:schemeClr val="tx1"/>
                </a:solidFill>
              </a:rPr>
              <a:t>TABLES)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886200" y="685800"/>
            <a:ext cx="31797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>
                <a:solidFill>
                  <a:srgbClr val="3E6622"/>
                </a:solidFill>
              </a:rPr>
              <a:t>HTML</a:t>
            </a:r>
            <a:r>
              <a:rPr spc="-430" dirty="0">
                <a:solidFill>
                  <a:srgbClr val="3E6622"/>
                </a:solidFill>
              </a:rPr>
              <a:t> </a:t>
            </a:r>
            <a:r>
              <a:rPr spc="-195" dirty="0">
                <a:solidFill>
                  <a:srgbClr val="3E6622"/>
                </a:solidFill>
              </a:rPr>
              <a:t>таблиці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3116" y="1472311"/>
            <a:ext cx="9628505" cy="42538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9085" marR="115570" indent="-286385">
              <a:lnSpc>
                <a:spcPts val="2380"/>
              </a:lnSpc>
              <a:spcBef>
                <a:spcPts val="390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95" dirty="0">
                <a:latin typeface="Arial"/>
                <a:cs typeface="Arial"/>
              </a:rPr>
              <a:t>HTML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таблиці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складаються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з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комірок,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що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утворюються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при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перетині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рядків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і  </a:t>
            </a:r>
            <a:r>
              <a:rPr sz="2200" spc="-60" dirty="0">
                <a:latin typeface="Arial"/>
                <a:cs typeface="Arial"/>
              </a:rPr>
              <a:t>стовпців.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1120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30" dirty="0">
                <a:latin typeface="Arial"/>
                <a:cs typeface="Arial"/>
              </a:rPr>
              <a:t>Комірки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таблиць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можуть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містити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будь-які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HTML-елементи,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такі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як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заголовки,  </a:t>
            </a:r>
            <a:r>
              <a:rPr sz="2200" spc="-55" dirty="0">
                <a:latin typeface="Arial"/>
                <a:cs typeface="Arial"/>
              </a:rPr>
              <a:t>списки,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текст,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зображення,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елементи</a:t>
            </a:r>
            <a:r>
              <a:rPr sz="2200" spc="-130" dirty="0">
                <a:latin typeface="Arial"/>
                <a:cs typeface="Arial"/>
              </a:rPr>
              <a:t> форм,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а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також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інші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таблиці.</a:t>
            </a:r>
            <a:endParaRPr sz="2200" dirty="0">
              <a:latin typeface="Arial"/>
              <a:cs typeface="Arial"/>
            </a:endParaRPr>
          </a:p>
          <a:p>
            <a:pPr marL="299085" marR="165735" indent="-286385">
              <a:lnSpc>
                <a:spcPts val="2380"/>
              </a:lnSpc>
              <a:spcBef>
                <a:spcPts val="1120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10" dirty="0">
                <a:latin typeface="Arial"/>
                <a:cs typeface="Arial"/>
              </a:rPr>
              <a:t>Таблиці </a:t>
            </a:r>
            <a:r>
              <a:rPr sz="2200" spc="-95" dirty="0">
                <a:latin typeface="Arial"/>
                <a:cs typeface="Arial"/>
              </a:rPr>
              <a:t>в </a:t>
            </a:r>
            <a:r>
              <a:rPr sz="2200" spc="-75" dirty="0">
                <a:latin typeface="Arial"/>
                <a:cs typeface="Arial"/>
              </a:rPr>
              <a:t>HTML-документах </a:t>
            </a:r>
            <a:r>
              <a:rPr sz="2200" spc="-65" dirty="0">
                <a:latin typeface="Arial"/>
                <a:cs typeface="Arial"/>
              </a:rPr>
              <a:t>використовуються </a:t>
            </a:r>
            <a:r>
              <a:rPr sz="2200" spc="-90" dirty="0">
                <a:latin typeface="Arial"/>
                <a:cs typeface="Arial"/>
              </a:rPr>
              <a:t>не </a:t>
            </a:r>
            <a:r>
              <a:rPr sz="2200" spc="-30" dirty="0">
                <a:latin typeface="Arial"/>
                <a:cs typeface="Arial"/>
              </a:rPr>
              <a:t>тільки </a:t>
            </a:r>
            <a:r>
              <a:rPr sz="2200" spc="-80" dirty="0">
                <a:latin typeface="Arial"/>
                <a:cs typeface="Arial"/>
              </a:rPr>
              <a:t>для </a:t>
            </a:r>
            <a:r>
              <a:rPr sz="2200" spc="-55" dirty="0">
                <a:latin typeface="Arial"/>
                <a:cs typeface="Arial"/>
              </a:rPr>
              <a:t>угруповання  </a:t>
            </a:r>
            <a:r>
              <a:rPr sz="2200" spc="-70" dirty="0">
                <a:latin typeface="Arial"/>
                <a:cs typeface="Arial"/>
              </a:rPr>
              <a:t>пов'язаної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інформації,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але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і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для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точного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позиціонування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фрагментів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тексту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і  </a:t>
            </a:r>
            <a:r>
              <a:rPr sz="2200" spc="-80" dirty="0">
                <a:latin typeface="Arial"/>
                <a:cs typeface="Arial"/>
              </a:rPr>
              <a:t>зображень </a:t>
            </a:r>
            <a:r>
              <a:rPr sz="2200" spc="-60" dirty="0">
                <a:latin typeface="Arial"/>
                <a:cs typeface="Arial"/>
              </a:rPr>
              <a:t>відносно один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одного.</a:t>
            </a:r>
            <a:endParaRPr sz="2200" dirty="0">
              <a:latin typeface="Arial"/>
              <a:cs typeface="Arial"/>
            </a:endParaRPr>
          </a:p>
          <a:p>
            <a:pPr marL="299085" marR="163830" indent="-286385">
              <a:lnSpc>
                <a:spcPts val="2380"/>
              </a:lnSpc>
              <a:spcBef>
                <a:spcPts val="1120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155" dirty="0">
                <a:latin typeface="Arial"/>
                <a:cs typeface="Arial"/>
              </a:rPr>
              <a:t>За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допомогою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таблиць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можна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вирівняти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фрагменти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сторінок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відносно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один  </a:t>
            </a:r>
            <a:r>
              <a:rPr sz="2200" spc="-35" dirty="0">
                <a:latin typeface="Arial"/>
                <a:cs typeface="Arial"/>
              </a:rPr>
              <a:t>одного,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розмістити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поруч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зображення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і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текст,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управляти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кольоровим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335"/>
              </a:lnSpc>
            </a:pPr>
            <a:r>
              <a:rPr sz="2200" spc="-110" dirty="0">
                <a:latin typeface="Arial"/>
                <a:cs typeface="Arial"/>
              </a:rPr>
              <a:t>оформленням, </a:t>
            </a:r>
            <a:r>
              <a:rPr sz="2200" spc="-60" dirty="0">
                <a:latin typeface="Arial"/>
                <a:cs typeface="Arial"/>
              </a:rPr>
              <a:t>розбити </a:t>
            </a:r>
            <a:r>
              <a:rPr sz="2200" spc="-65" dirty="0">
                <a:latin typeface="Arial"/>
                <a:cs typeface="Arial"/>
              </a:rPr>
              <a:t>текст </a:t>
            </a:r>
            <a:r>
              <a:rPr sz="2200" spc="-105" dirty="0">
                <a:latin typeface="Arial"/>
                <a:cs typeface="Arial"/>
              </a:rPr>
              <a:t>на</a:t>
            </a:r>
            <a:r>
              <a:rPr sz="2200" spc="-41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стовпці.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510"/>
              </a:lnSpc>
              <a:spcBef>
                <a:spcPts val="865"/>
              </a:spcBef>
              <a:buClr>
                <a:srgbClr val="1286C3"/>
              </a:buClr>
              <a:buSzPct val="145454"/>
              <a:buChar char="•"/>
              <a:tabLst>
                <a:tab pos="299720" algn="l"/>
              </a:tabLst>
            </a:pPr>
            <a:r>
              <a:rPr sz="2200" spc="-35" dirty="0">
                <a:latin typeface="Arial"/>
                <a:cs typeface="Arial"/>
              </a:rPr>
              <a:t>Для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всіх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елементів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таблиці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доступні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глобальні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атрибути,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а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також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власні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510"/>
              </a:lnSpc>
            </a:pPr>
            <a:r>
              <a:rPr sz="2200" spc="-65" dirty="0">
                <a:latin typeface="Arial"/>
                <a:cs typeface="Arial"/>
              </a:rPr>
              <a:t>атрибути.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590800" y="539114"/>
            <a:ext cx="7781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 </a:t>
            </a:r>
            <a:r>
              <a:rPr spc="-215" dirty="0"/>
              <a:t>теги </a:t>
            </a:r>
            <a:r>
              <a:rPr spc="-229" dirty="0"/>
              <a:t>для </a:t>
            </a:r>
            <a:r>
              <a:rPr spc="-180" dirty="0"/>
              <a:t>розмітки</a:t>
            </a:r>
            <a:r>
              <a:rPr spc="-890" dirty="0"/>
              <a:t> </a:t>
            </a:r>
            <a:r>
              <a:rPr spc="-195" dirty="0"/>
              <a:t>таблиці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401317"/>
            <a:ext cx="944880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28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розмітки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таблиць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використовують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250" dirty="0">
                <a:latin typeface="Arial"/>
                <a:cs typeface="Arial"/>
              </a:rPr>
              <a:t>3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основнихтеги: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ts val="3810"/>
              </a:lnSpc>
              <a:buClr>
                <a:srgbClr val="1286C3"/>
              </a:buClr>
              <a:buSzPct val="139583"/>
              <a:buFont typeface="Wingdings"/>
              <a:buChar char=""/>
              <a:tabLst>
                <a:tab pos="360680" algn="l"/>
              </a:tabLst>
            </a:pPr>
            <a:r>
              <a:rPr sz="2400" b="1" spc="-85" dirty="0">
                <a:latin typeface="Trebuchet MS"/>
                <a:cs typeface="Trebuchet MS"/>
              </a:rPr>
              <a:t>&lt;table&gt;…&lt;/table&gt;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ts val="2550"/>
              </a:lnSpc>
            </a:pPr>
            <a:r>
              <a:rPr sz="2400" spc="-90" dirty="0">
                <a:latin typeface="Arial"/>
                <a:cs typeface="Arial"/>
              </a:rPr>
              <a:t>розмічає таблицю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вцілому;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ts val="3810"/>
              </a:lnSpc>
              <a:buClr>
                <a:srgbClr val="1286C3"/>
              </a:buClr>
              <a:buSzPct val="139583"/>
              <a:buFont typeface="Wingdings"/>
              <a:buChar char=""/>
              <a:tabLst>
                <a:tab pos="360680" algn="l"/>
              </a:tabLst>
            </a:pPr>
            <a:r>
              <a:rPr sz="2400" b="1" spc="-95" dirty="0">
                <a:latin typeface="Trebuchet MS"/>
                <a:cs typeface="Trebuchet MS"/>
              </a:rPr>
              <a:t>&lt;tr&gt;…&lt;/tr&gt; (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400" b="1" spc="-95" dirty="0">
                <a:latin typeface="Trebuchet MS"/>
                <a:cs typeface="Trebuchet MS"/>
              </a:rPr>
              <a:t>able</a:t>
            </a:r>
            <a:r>
              <a:rPr sz="2400" b="1" spc="-360" dirty="0"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400" b="1" spc="-120" dirty="0">
                <a:latin typeface="Trebuchet MS"/>
                <a:cs typeface="Trebuchet MS"/>
              </a:rPr>
              <a:t>ow)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ts val="2550"/>
              </a:lnSpc>
            </a:pPr>
            <a:r>
              <a:rPr sz="2400" spc="-90" dirty="0">
                <a:latin typeface="Arial"/>
                <a:cs typeface="Arial"/>
              </a:rPr>
              <a:t>розмічає </a:t>
            </a:r>
            <a:r>
              <a:rPr sz="2400" spc="-40" dirty="0">
                <a:latin typeface="Arial"/>
                <a:cs typeface="Arial"/>
              </a:rPr>
              <a:t>рядки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таблиці;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ts val="3810"/>
              </a:lnSpc>
              <a:buClr>
                <a:srgbClr val="1286C3"/>
              </a:buClr>
              <a:buSzPct val="139583"/>
              <a:buFont typeface="Wingdings"/>
              <a:buChar char=""/>
              <a:tabLst>
                <a:tab pos="360680" algn="l"/>
              </a:tabLst>
            </a:pPr>
            <a:r>
              <a:rPr sz="2400" b="1" spc="-70" dirty="0">
                <a:latin typeface="Trebuchet MS"/>
                <a:cs typeface="Trebuchet MS"/>
              </a:rPr>
              <a:t>&lt;td&gt;…&lt;/td&gt; </a:t>
            </a:r>
            <a:r>
              <a:rPr sz="2400" b="1" spc="-95" dirty="0">
                <a:latin typeface="Trebuchet MS"/>
                <a:cs typeface="Trebuchet MS"/>
              </a:rPr>
              <a:t>(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400" b="1" spc="-95" dirty="0">
                <a:latin typeface="Trebuchet MS"/>
                <a:cs typeface="Trebuchet MS"/>
              </a:rPr>
              <a:t>able</a:t>
            </a:r>
            <a:r>
              <a:rPr sz="2400" b="1" spc="-385" dirty="0">
                <a:latin typeface="Trebuchet MS"/>
                <a:cs typeface="Trebuchet MS"/>
              </a:rPr>
              <a:t>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2400" b="1" spc="-70" dirty="0">
                <a:latin typeface="Trebuchet MS"/>
                <a:cs typeface="Trebuchet MS"/>
              </a:rPr>
              <a:t>ata)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ts val="2630"/>
              </a:lnSpc>
            </a:pPr>
            <a:r>
              <a:rPr sz="2400" spc="-90" dirty="0">
                <a:latin typeface="Arial"/>
                <a:cs typeface="Arial"/>
              </a:rPr>
              <a:t>розмічає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комірки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рядках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таблиці.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ts val="2740"/>
              </a:lnSpc>
              <a:spcBef>
                <a:spcPts val="189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того,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щоб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додати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стовпець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таблицю,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треба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кожен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рядок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&lt;tr&gt;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ts val="2740"/>
              </a:lnSpc>
            </a:pPr>
            <a:r>
              <a:rPr sz="2400" spc="-85" dirty="0">
                <a:latin typeface="Arial"/>
                <a:cs typeface="Arial"/>
              </a:rPr>
              <a:t>додати </a:t>
            </a:r>
            <a:r>
              <a:rPr sz="2400" spc="-60" dirty="0">
                <a:latin typeface="Arial"/>
                <a:cs typeface="Arial"/>
              </a:rPr>
              <a:t>по </a:t>
            </a:r>
            <a:r>
              <a:rPr sz="2400" spc="-35" dirty="0">
                <a:latin typeface="Arial"/>
                <a:cs typeface="Arial"/>
              </a:rPr>
              <a:t>комірці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&lt;td&gt;</a:t>
            </a:r>
            <a:r>
              <a:rPr sz="2400" spc="-8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ts val="2735"/>
              </a:lnSpc>
              <a:spcBef>
                <a:spcPts val="8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Усередині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&lt;table&gt;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Arial"/>
                <a:cs typeface="Arial"/>
              </a:rPr>
              <a:t>допустимо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використовувати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такі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елементи: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ts val="2590"/>
              </a:lnSpc>
            </a:pPr>
            <a:r>
              <a:rPr sz="2400" b="1" spc="-100" dirty="0">
                <a:latin typeface="Trebuchet MS"/>
                <a:cs typeface="Trebuchet MS"/>
              </a:rPr>
              <a:t>&lt;caption&gt;,</a:t>
            </a:r>
            <a:r>
              <a:rPr sz="2400" b="1" spc="-200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&lt;col&gt;,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&lt;colgroup&gt;,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&lt;tbody&gt;,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&lt;td&gt;,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&lt;tfoot&gt;,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&lt;th&gt;,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&lt;thead&gt;</a:t>
            </a:r>
            <a:r>
              <a:rPr sz="2400" b="1" spc="-26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ts val="2735"/>
              </a:lnSpc>
            </a:pPr>
            <a:r>
              <a:rPr sz="2400" b="1" spc="-114" dirty="0">
                <a:latin typeface="Trebuchet MS"/>
                <a:cs typeface="Trebuchet MS"/>
              </a:rPr>
              <a:t>&lt;tr&gt;</a:t>
            </a:r>
            <a:r>
              <a:rPr sz="2400" spc="-114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4888" y="2833116"/>
            <a:ext cx="4668011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57588" y="1581911"/>
            <a:ext cx="2089403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6456" y="2208276"/>
            <a:ext cx="2742565" cy="228600"/>
          </a:xfrm>
          <a:custGeom>
            <a:avLst/>
            <a:gdLst/>
            <a:ahLst/>
            <a:cxnLst/>
            <a:rect l="l" t="t" r="r" b="b"/>
            <a:pathLst>
              <a:path w="2742565" h="228600">
                <a:moveTo>
                  <a:pt x="2513457" y="0"/>
                </a:moveTo>
                <a:lnTo>
                  <a:pt x="2513457" y="228600"/>
                </a:lnTo>
                <a:lnTo>
                  <a:pt x="2665857" y="152400"/>
                </a:lnTo>
                <a:lnTo>
                  <a:pt x="2551557" y="152400"/>
                </a:lnTo>
                <a:lnTo>
                  <a:pt x="2566404" y="149411"/>
                </a:lnTo>
                <a:lnTo>
                  <a:pt x="2578512" y="141255"/>
                </a:lnTo>
                <a:lnTo>
                  <a:pt x="2586668" y="129147"/>
                </a:lnTo>
                <a:lnTo>
                  <a:pt x="2589657" y="114300"/>
                </a:lnTo>
                <a:lnTo>
                  <a:pt x="2586668" y="99452"/>
                </a:lnTo>
                <a:lnTo>
                  <a:pt x="2578512" y="87344"/>
                </a:lnTo>
                <a:lnTo>
                  <a:pt x="2566404" y="79188"/>
                </a:lnTo>
                <a:lnTo>
                  <a:pt x="2551557" y="76200"/>
                </a:lnTo>
                <a:lnTo>
                  <a:pt x="2665857" y="76200"/>
                </a:lnTo>
                <a:lnTo>
                  <a:pt x="2513457" y="0"/>
                </a:lnTo>
                <a:close/>
              </a:path>
              <a:path w="2742565" h="228600">
                <a:moveTo>
                  <a:pt x="2513457" y="76200"/>
                </a:moveTo>
                <a:lnTo>
                  <a:pt x="38100" y="76200"/>
                </a:lnTo>
                <a:lnTo>
                  <a:pt x="23252" y="79188"/>
                </a:lnTo>
                <a:lnTo>
                  <a:pt x="11144" y="87344"/>
                </a:lnTo>
                <a:lnTo>
                  <a:pt x="2988" y="99452"/>
                </a:lnTo>
                <a:lnTo>
                  <a:pt x="0" y="114300"/>
                </a:lnTo>
                <a:lnTo>
                  <a:pt x="2988" y="129147"/>
                </a:lnTo>
                <a:lnTo>
                  <a:pt x="11144" y="141255"/>
                </a:lnTo>
                <a:lnTo>
                  <a:pt x="23252" y="149411"/>
                </a:lnTo>
                <a:lnTo>
                  <a:pt x="38100" y="152400"/>
                </a:lnTo>
                <a:lnTo>
                  <a:pt x="2513457" y="152400"/>
                </a:lnTo>
                <a:lnTo>
                  <a:pt x="2513457" y="76200"/>
                </a:lnTo>
                <a:close/>
              </a:path>
              <a:path w="2742565" h="228600">
                <a:moveTo>
                  <a:pt x="2665857" y="76200"/>
                </a:moveTo>
                <a:lnTo>
                  <a:pt x="2551557" y="76200"/>
                </a:lnTo>
                <a:lnTo>
                  <a:pt x="2566404" y="79188"/>
                </a:lnTo>
                <a:lnTo>
                  <a:pt x="2578512" y="87344"/>
                </a:lnTo>
                <a:lnTo>
                  <a:pt x="2586668" y="99452"/>
                </a:lnTo>
                <a:lnTo>
                  <a:pt x="2589657" y="114300"/>
                </a:lnTo>
                <a:lnTo>
                  <a:pt x="2586668" y="129147"/>
                </a:lnTo>
                <a:lnTo>
                  <a:pt x="2578512" y="141255"/>
                </a:lnTo>
                <a:lnTo>
                  <a:pt x="2566404" y="149411"/>
                </a:lnTo>
                <a:lnTo>
                  <a:pt x="2551557" y="152400"/>
                </a:lnTo>
                <a:lnTo>
                  <a:pt x="2665857" y="152400"/>
                </a:lnTo>
                <a:lnTo>
                  <a:pt x="2742057" y="114300"/>
                </a:lnTo>
                <a:lnTo>
                  <a:pt x="2665857" y="7620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6477000" y="83820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9" name="object 9"/>
          <p:cNvSpPr/>
          <p:nvPr/>
        </p:nvSpPr>
        <p:spPr>
          <a:xfrm>
            <a:off x="504444" y="1088136"/>
            <a:ext cx="4561332" cy="555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6384" y="3660647"/>
            <a:ext cx="7376159" cy="1825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853753" y="457200"/>
            <a:ext cx="7086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Ширина </a:t>
            </a:r>
            <a:r>
              <a:rPr spc="-145" dirty="0" err="1"/>
              <a:t>та</a:t>
            </a:r>
            <a:r>
              <a:rPr spc="-145" dirty="0"/>
              <a:t> </a:t>
            </a:r>
            <a:r>
              <a:rPr lang="uk-UA" spc="-145" dirty="0" smtClean="0"/>
              <a:t> </a:t>
            </a:r>
            <a:r>
              <a:rPr spc="-165" dirty="0" err="1" smtClean="0"/>
              <a:t>висота</a:t>
            </a:r>
            <a:r>
              <a:rPr spc="-890" dirty="0" smtClean="0"/>
              <a:t> </a:t>
            </a:r>
            <a:r>
              <a:rPr lang="uk-UA" spc="-890" dirty="0" smtClean="0"/>
              <a:t>  </a:t>
            </a:r>
            <a:r>
              <a:rPr spc="-195" dirty="0" err="1" smtClean="0"/>
              <a:t>таблиці</a:t>
            </a:r>
            <a:endParaRPr spc="-195" dirty="0"/>
          </a:p>
        </p:txBody>
      </p:sp>
      <p:sp>
        <p:nvSpPr>
          <p:cNvPr id="6" name="object 6"/>
          <p:cNvSpPr txBox="1"/>
          <p:nvPr/>
        </p:nvSpPr>
        <p:spPr>
          <a:xfrm>
            <a:off x="1563116" y="1275715"/>
            <a:ext cx="9667875" cy="520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95" dirty="0">
                <a:latin typeface="Arial"/>
                <a:cs typeface="Arial"/>
              </a:rPr>
              <a:t>За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замовчуванням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ширина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висота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таблиці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залежить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endParaRPr sz="2800" dirty="0">
              <a:latin typeface="Arial"/>
              <a:cs typeface="Arial"/>
            </a:endParaRPr>
          </a:p>
          <a:p>
            <a:pPr marL="299085" marR="268605"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вмісту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відступів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всередині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комірок.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Чим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менше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вмісту,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тим  </a:t>
            </a:r>
            <a:r>
              <a:rPr sz="2800" spc="-160" dirty="0">
                <a:latin typeface="Arial"/>
                <a:cs typeface="Arial"/>
              </a:rPr>
              <a:t>менше </a:t>
            </a:r>
            <a:r>
              <a:rPr sz="2800" spc="-75" dirty="0">
                <a:latin typeface="Arial"/>
                <a:cs typeface="Arial"/>
              </a:rPr>
              <a:t>розміри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таблиці.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5" dirty="0">
                <a:latin typeface="Arial"/>
                <a:cs typeface="Arial"/>
              </a:rPr>
              <a:t>Розмірами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керувати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допомогою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атрибутів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таблиці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270" dirty="0">
                <a:latin typeface="Arial"/>
                <a:cs typeface="Arial"/>
              </a:rPr>
              <a:t>CSS.</a:t>
            </a:r>
            <a:endParaRPr sz="2800" dirty="0">
              <a:latin typeface="Arial"/>
              <a:cs typeface="Arial"/>
            </a:endParaRPr>
          </a:p>
          <a:p>
            <a:pPr marL="299085" marR="48577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Варто </a:t>
            </a:r>
            <a:r>
              <a:rPr sz="2800" spc="-90" dirty="0">
                <a:latin typeface="Arial"/>
                <a:cs typeface="Arial"/>
              </a:rPr>
              <a:t>зазначити, </a:t>
            </a:r>
            <a:r>
              <a:rPr sz="2800" spc="-145" dirty="0">
                <a:latin typeface="Arial"/>
                <a:cs typeface="Arial"/>
              </a:rPr>
              <a:t>що </a:t>
            </a:r>
            <a:r>
              <a:rPr sz="2800" spc="-60" dirty="0">
                <a:latin typeface="Arial"/>
                <a:cs typeface="Arial"/>
              </a:rPr>
              <a:t>у </a:t>
            </a:r>
            <a:r>
              <a:rPr sz="2800" spc="-95" dirty="0">
                <a:latin typeface="Arial"/>
                <a:cs typeface="Arial"/>
              </a:rPr>
              <a:t>таблиці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spc="-85" dirty="0">
                <a:latin typeface="Arial"/>
                <a:cs typeface="Arial"/>
              </a:rPr>
              <a:t>мінімальні </a:t>
            </a:r>
            <a:r>
              <a:rPr sz="2800" spc="-70" dirty="0">
                <a:latin typeface="Arial"/>
                <a:cs typeface="Arial"/>
              </a:rPr>
              <a:t>розміри, </a:t>
            </a:r>
            <a:r>
              <a:rPr sz="2800" dirty="0">
                <a:latin typeface="Arial"/>
                <a:cs typeface="Arial"/>
              </a:rPr>
              <a:t>які  </a:t>
            </a:r>
            <a:r>
              <a:rPr sz="2800" spc="-130" dirty="0">
                <a:latin typeface="Arial"/>
                <a:cs typeface="Arial"/>
              </a:rPr>
              <a:t>залежать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вмісту,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менше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яких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вона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стиснеться,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яке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  </a:t>
            </a:r>
            <a:r>
              <a:rPr sz="2800" spc="-110" dirty="0">
                <a:latin typeface="Arial"/>
                <a:cs typeface="Arial"/>
              </a:rPr>
              <a:t>значення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ширини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або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висоти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задавалося.</a:t>
            </a:r>
            <a:endParaRPr sz="2800" dirty="0">
              <a:latin typeface="Arial"/>
              <a:cs typeface="Arial"/>
            </a:endParaRPr>
          </a:p>
          <a:p>
            <a:pPr marL="299085" marR="9525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Розміри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таблиці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задавати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абсолютних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одиницях,  </a:t>
            </a:r>
            <a:r>
              <a:rPr sz="2800" spc="-65" dirty="0">
                <a:latin typeface="Arial"/>
                <a:cs typeface="Arial"/>
              </a:rPr>
              <a:t>наприклад,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пікселях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20px,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так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відносних,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відсотках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  </a:t>
            </a:r>
            <a:r>
              <a:rPr sz="2800" spc="-150" dirty="0">
                <a:latin typeface="Arial"/>
                <a:cs typeface="Arial"/>
              </a:rPr>
              <a:t>20%.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340</TotalTime>
  <Words>5635</Words>
  <Application>Microsoft Office PowerPoint</Application>
  <PresentationFormat>Произвольный</PresentationFormat>
  <Paragraphs>688</Paragraphs>
  <Slides>121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121</vt:i4>
      </vt:variant>
    </vt:vector>
  </HeadingPairs>
  <TitlesOfParts>
    <vt:vector size="123" baseType="lpstr">
      <vt:lpstr>Office Theme</vt:lpstr>
      <vt:lpstr>Тема Office</vt:lpstr>
      <vt:lpstr>Лекція 1 «Створення HTML-  сторінок (частина 1)»</vt:lpstr>
      <vt:lpstr>План лекції:</vt:lpstr>
      <vt:lpstr>Презентация PowerPoint</vt:lpstr>
      <vt:lpstr>Web-дизайн та web-розробка</vt:lpstr>
      <vt:lpstr>Web-сторінка (Web page)</vt:lpstr>
      <vt:lpstr>Презентация PowerPoint</vt:lpstr>
      <vt:lpstr>Мета створення web-сайту</vt:lpstr>
      <vt:lpstr>Основні визначення</vt:lpstr>
      <vt:lpstr>Основні визначення</vt:lpstr>
      <vt:lpstr>Презентация PowerPoint</vt:lpstr>
      <vt:lpstr>Веб-технології</vt:lpstr>
      <vt:lpstr>Інструменти створення статичних web-  сторінок</vt:lpstr>
      <vt:lpstr>HTML</vt:lpstr>
      <vt:lpstr>CSS</vt:lpstr>
      <vt:lpstr>JS</vt:lpstr>
      <vt:lpstr>Презентация PowerPoint</vt:lpstr>
      <vt:lpstr>Технології</vt:lpstr>
      <vt:lpstr>Senior Full Stack Web Developer</vt:lpstr>
      <vt:lpstr>2. Створення  web-сторінок за  допомогою HTML</vt:lpstr>
      <vt:lpstr>2.1. Основні елементи web-строрінок.  Теги (Tag)</vt:lpstr>
      <vt:lpstr>Основні групи тегів за призначенням і  сферою дії:</vt:lpstr>
      <vt:lpstr>Властивості тегів</vt:lpstr>
      <vt:lpstr>Властивості тегів</vt:lpstr>
      <vt:lpstr>Презентация PowerPoint</vt:lpstr>
      <vt:lpstr>Атрибути тегів</vt:lpstr>
      <vt:lpstr>Презентация PowerPoint</vt:lpstr>
      <vt:lpstr>Семантика в HTML</vt:lpstr>
      <vt:lpstr>2.2. Структура html-сторінки</vt:lpstr>
      <vt:lpstr>Код html-сторінки</vt:lpstr>
      <vt:lpstr>Тег &lt;!DOCTYPE&gt;</vt:lpstr>
      <vt:lpstr>Тег &lt;!DOCTYPE&gt;</vt:lpstr>
      <vt:lpstr>Презентация PowerPoint</vt:lpstr>
      <vt:lpstr>Елемент &lt;html&gt;</vt:lpstr>
      <vt:lpstr>Презентация PowerPoint</vt:lpstr>
      <vt:lpstr>Елемент &lt;head&gt;</vt:lpstr>
      <vt:lpstr>Елемент &lt;title&gt;</vt:lpstr>
      <vt:lpstr>Елемент &lt;meta&gt;</vt:lpstr>
      <vt:lpstr>Атрибути елементу &lt;meta&gt;</vt:lpstr>
      <vt:lpstr>Презентация PowerPoint</vt:lpstr>
      <vt:lpstr>Елемент &lt;body&gt;</vt:lpstr>
      <vt:lpstr>Приклад</vt:lpstr>
      <vt:lpstr>2.3. Об'єктна модель  HTML-документу </vt:lpstr>
      <vt:lpstr>Вкладеність елементів в HTML</vt:lpstr>
      <vt:lpstr>Приклад</vt:lpstr>
      <vt:lpstr>«Родинні стосунки» HTML-елементів</vt:lpstr>
      <vt:lpstr>Приклад</vt:lpstr>
      <vt:lpstr>Презентация PowerPoint</vt:lpstr>
      <vt:lpstr>3. Блочні та рядкові  елементи в HTML</vt:lpstr>
      <vt:lpstr>Блочні та рядкові елементи  (HTML block and inline tags)</vt:lpstr>
      <vt:lpstr>Блочні елементи</vt:lpstr>
      <vt:lpstr>Блочні елементи</vt:lpstr>
      <vt:lpstr>Рядкові елементи</vt:lpstr>
      <vt:lpstr>Взаємодія блочних та рядкових елементів</vt:lpstr>
      <vt:lpstr>4. Оформлення тексту HTML</vt:lpstr>
      <vt:lpstr>HTML-текст</vt:lpstr>
      <vt:lpstr>4.1. Заголовки</vt:lpstr>
      <vt:lpstr>Заголовки</vt:lpstr>
      <vt:lpstr>Код html-сторінки</vt:lpstr>
      <vt:lpstr>3.2. Теги для форматування тексту</vt:lpstr>
      <vt:lpstr>Жирний текст</vt:lpstr>
      <vt:lpstr>Курсивний текст</vt:lpstr>
      <vt:lpstr>4.3. Абзаци, засоби   перенесення тексту</vt:lpstr>
      <vt:lpstr>Презентация PowerPoint</vt:lpstr>
      <vt:lpstr>4.4. Коментарі</vt:lpstr>
      <vt:lpstr>4.5. Цитати</vt:lpstr>
      <vt:lpstr>4.6. Теги для вводу «комп'ютерного»  тексту</vt:lpstr>
      <vt:lpstr>Приклад</vt:lpstr>
      <vt:lpstr>5. Створення списків (HTML LISTS)</vt:lpstr>
      <vt:lpstr>Списки</vt:lpstr>
      <vt:lpstr>Як сформувати список?</vt:lpstr>
      <vt:lpstr>Синтаксис</vt:lpstr>
      <vt:lpstr>Елементи &lt;dl&gt;, &lt;dt&gt;, &lt;dd&gt;</vt:lpstr>
      <vt:lpstr>Приклад</vt:lpstr>
      <vt:lpstr>Приклад</vt:lpstr>
      <vt:lpstr>Вкладений список (приклад)</vt:lpstr>
      <vt:lpstr>6. Гіперпосилання  (HTML LINKS)</vt:lpstr>
      <vt:lpstr>Створення посилань на інші сторінки</vt:lpstr>
      <vt:lpstr>Адреси на web-сторінках.</vt:lpstr>
      <vt:lpstr>Абсолютні адреси</vt:lpstr>
      <vt:lpstr>Відносні адреси</vt:lpstr>
      <vt:lpstr>Шлях для відносних посилань має такі  спеціальні позначення:</vt:lpstr>
      <vt:lpstr>Приклади відносних адрес</vt:lpstr>
      <vt:lpstr>Відкриття посилання у новому вікні</vt:lpstr>
      <vt:lpstr>Завантаження файлу по ссилці</vt:lpstr>
      <vt:lpstr>Додавання опису до посилання</vt:lpstr>
      <vt:lpstr>Створення посилань на адресу  електронної пошти</vt:lpstr>
      <vt:lpstr>Презентация PowerPoint</vt:lpstr>
      <vt:lpstr>Посилання на телефонний номер та Skype</vt:lpstr>
      <vt:lpstr>Посилання на     певну частину сторінки</vt:lpstr>
      <vt:lpstr>Як організувати посилання такого типу?</vt:lpstr>
      <vt:lpstr>Приклад</vt:lpstr>
      <vt:lpstr>Приклад</vt:lpstr>
      <vt:lpstr>Зображення як посилання</vt:lpstr>
      <vt:lpstr>Основні атрибути елемента &lt;img&gt;</vt:lpstr>
      <vt:lpstr>7. HTML таблиці  (HTML TABLES)</vt:lpstr>
      <vt:lpstr>HTML таблиці</vt:lpstr>
      <vt:lpstr>Основні теги для розмітки таблиці</vt:lpstr>
      <vt:lpstr>Приклад</vt:lpstr>
      <vt:lpstr>Ширина та  висота   таблиці</vt:lpstr>
      <vt:lpstr>Розміри комірок та рядків</vt:lpstr>
      <vt:lpstr>Атрибути &lt;table&gt;</vt:lpstr>
      <vt:lpstr>Приклад</vt:lpstr>
      <vt:lpstr>Основні етапи в  створенні таблиці</vt:lpstr>
      <vt:lpstr>1. Створення каркасу таблиці  за  допомогою елемента&lt;table&gt;</vt:lpstr>
      <vt:lpstr>3. Створення комірок для вмісту таблиці та  комірок заголовку таблиці</vt:lpstr>
      <vt:lpstr>Приклад</vt:lpstr>
      <vt:lpstr>Додавання підпису до таблиці</vt:lpstr>
      <vt:lpstr>Приклад</vt:lpstr>
      <vt:lpstr>Основні атрибути комірок таблиці &lt;td&gt;</vt:lpstr>
      <vt:lpstr>Атрибут colspan</vt:lpstr>
      <vt:lpstr>Приклад</vt:lpstr>
      <vt:lpstr>Атрибут rowspan</vt:lpstr>
      <vt:lpstr>Приклад</vt:lpstr>
      <vt:lpstr>Групування розділів таблиці &lt;thead&gt;, &lt;tbody&gt;, &lt;tfoot&gt;</vt:lpstr>
      <vt:lpstr>Синтаксис групування розділів таблиці</vt:lpstr>
      <vt:lpstr>Приклад</vt:lpstr>
      <vt:lpstr>Приклад</vt:lpstr>
      <vt:lpstr>Групування рядків та стовпчиків таблиці</vt:lpstr>
      <vt:lpstr>Групування рядків та стовпчиків таблиці</vt:lpstr>
      <vt:lpstr>Приклад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Анастасия Коргун</cp:lastModifiedBy>
  <cp:revision>26</cp:revision>
  <dcterms:created xsi:type="dcterms:W3CDTF">2018-01-17T21:05:02Z</dcterms:created>
  <dcterms:modified xsi:type="dcterms:W3CDTF">2023-01-26T15:03:19Z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2018-01-17T00:00:00Z</vt:filetime>
  </property>
</Properties>
</file>