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24"/>
  </p:notesMasterIdLst>
  <p:sldIdLst>
    <p:sldId id="256" r:id="rId2"/>
    <p:sldId id="258" r:id="rId3"/>
    <p:sldId id="259" r:id="rId4"/>
    <p:sldId id="271" r:id="rId5"/>
    <p:sldId id="272" r:id="rId6"/>
    <p:sldId id="273" r:id="rId7"/>
    <p:sldId id="270" r:id="rId8"/>
    <p:sldId id="274" r:id="rId9"/>
    <p:sldId id="275" r:id="rId10"/>
    <p:sldId id="278" r:id="rId11"/>
    <p:sldId id="276" r:id="rId12"/>
    <p:sldId id="277" r:id="rId13"/>
    <p:sldId id="279" r:id="rId14"/>
    <p:sldId id="280" r:id="rId15"/>
    <p:sldId id="281" r:id="rId16"/>
    <p:sldId id="264" r:id="rId17"/>
    <p:sldId id="268" r:id="rId18"/>
    <p:sldId id="260" r:id="rId19"/>
    <p:sldId id="261" r:id="rId20"/>
    <p:sldId id="282" r:id="rId21"/>
    <p:sldId id="284" r:id="rId22"/>
    <p:sldId id="28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00FF"/>
    <a:srgbClr val="33CC33"/>
    <a:srgbClr val="470528"/>
    <a:srgbClr val="460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ED997-0C1E-43FC-BDD0-E98BAE1BCF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54D84-5C6E-42C5-B192-0B4A7BB3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54D84-5C6E-42C5-B192-0B4A7BB30F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1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98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25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556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47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43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26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668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09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1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38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8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45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29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4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30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5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B15AE2-319B-4BE5-85E2-24E44F715D3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DA467A-D05F-4AC0-9C87-A202DCF98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GeFwJF7HeI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EaMRgwXQm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QX9OoFiAhU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0320" y="2979103"/>
            <a:ext cx="7406640" cy="1483359"/>
          </a:xfrm>
          <a:noFill/>
        </p:spPr>
        <p:txBody>
          <a:bodyPr/>
          <a:lstStyle/>
          <a:p>
            <a:r>
              <a:rPr lang="uk-UA" dirty="0" smtClean="0">
                <a:solidFill>
                  <a:srgbClr val="33CC33"/>
                </a:solidFill>
              </a:rPr>
              <a:t>Календарні обряди та обрядовий фольклор</a:t>
            </a:r>
            <a:endParaRPr lang="en-US" dirty="0">
              <a:solidFill>
                <a:srgbClr val="33CC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2480" cy="2586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40" y="4278037"/>
            <a:ext cx="3576320" cy="25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2800" y="1808480"/>
            <a:ext cx="8686800" cy="30469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Мета </a:t>
            </a:r>
            <a:r>
              <a:rPr lang="ru-RU" sz="4800" b="1" dirty="0" err="1">
                <a:solidFill>
                  <a:srgbClr val="FF0000"/>
                </a:solidFill>
              </a:rPr>
              <a:t>календарних</a:t>
            </a:r>
            <a:r>
              <a:rPr lang="ru-RU" sz="4800" b="1" dirty="0">
                <a:solidFill>
                  <a:srgbClr val="FF0000"/>
                </a:solidFill>
              </a:rPr>
              <a:t> </a:t>
            </a:r>
            <a:r>
              <a:rPr lang="ru-RU" sz="4800" b="1" dirty="0" err="1">
                <a:solidFill>
                  <a:srgbClr val="FF0000"/>
                </a:solidFill>
              </a:rPr>
              <a:t>обрядів</a:t>
            </a:r>
            <a:r>
              <a:rPr lang="ru-RU" sz="4800" b="1" dirty="0">
                <a:solidFill>
                  <a:srgbClr val="FF0000"/>
                </a:solidFill>
              </a:rPr>
              <a:t> </a:t>
            </a:r>
            <a:r>
              <a:rPr lang="ru-RU" sz="4000" dirty="0"/>
              <a:t>– </a:t>
            </a:r>
            <a:r>
              <a:rPr lang="ru-RU" sz="4800" dirty="0" err="1"/>
              <a:t>регламентація</a:t>
            </a:r>
            <a:r>
              <a:rPr lang="ru-RU" sz="4800" dirty="0"/>
              <a:t> </a:t>
            </a:r>
            <a:r>
              <a:rPr lang="ru-RU" sz="4800" dirty="0" err="1"/>
              <a:t>стосунків</a:t>
            </a:r>
            <a:r>
              <a:rPr lang="ru-RU" sz="4800" dirty="0"/>
              <a:t> </a:t>
            </a:r>
            <a:r>
              <a:rPr lang="ru-RU" sz="4800" dirty="0" err="1"/>
              <a:t>колективу</a:t>
            </a:r>
            <a:r>
              <a:rPr lang="ru-RU" sz="4800" dirty="0"/>
              <a:t> та </a:t>
            </a:r>
            <a:r>
              <a:rPr lang="ru-RU" sz="4800" dirty="0" err="1"/>
              <a:t>природи</a:t>
            </a:r>
            <a:r>
              <a:rPr lang="ru-RU" sz="4800" dirty="0"/>
              <a:t> </a:t>
            </a:r>
            <a:r>
              <a:rPr lang="ru-RU" sz="4800" dirty="0" err="1"/>
              <a:t>задля</a:t>
            </a:r>
            <a:r>
              <a:rPr lang="ru-RU" sz="4800" dirty="0"/>
              <a:t> </a:t>
            </a:r>
            <a:r>
              <a:rPr lang="ru-RU" sz="4800" dirty="0" err="1"/>
              <a:t>забезпечення</a:t>
            </a:r>
            <a:r>
              <a:rPr lang="ru-RU" sz="4800" dirty="0"/>
              <a:t> </a:t>
            </a:r>
            <a:r>
              <a:rPr lang="ru-RU" sz="4800" dirty="0" err="1"/>
              <a:t>життя</a:t>
            </a:r>
            <a:r>
              <a:rPr lang="ru-RU" sz="4800" dirty="0"/>
              <a:t> людей.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4751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Календарні обряди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668" y="894081"/>
            <a:ext cx="5493172" cy="4981786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800" b="1" dirty="0"/>
              <a:t>1.	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Спостереженнями за станом природи та циклічністю природних явищ.</a:t>
            </a:r>
          </a:p>
          <a:p>
            <a:pPr algn="just"/>
            <a:r>
              <a:rPr lang="uk-UA" sz="2800" b="1" dirty="0"/>
              <a:t>2.	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Розвитком анімістичних та магічних уявлень про світ.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3.	Вірою у могутність людської дії та людського слова.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4.	Бажанням отримати необхідне і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найголовніше: можливість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вижити і жити.</a:t>
            </a:r>
          </a:p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2719389" cy="243840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Основні риси календарних обрядів зумовлені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33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B0F0"/>
                </a:solidFill>
              </a:rPr>
              <a:t>ФУНКЦІЇ КАЛЕНДАРНИХ ОБРЯДІВ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48640" y="2286000"/>
            <a:ext cx="2316480" cy="843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Комунікативна</a:t>
            </a:r>
            <a:endParaRPr lang="en-US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64360" y="2915919"/>
            <a:ext cx="15341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Магічна</a:t>
            </a:r>
            <a:endParaRPr lang="en-US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32760" y="3520436"/>
            <a:ext cx="23012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Регламентуюча</a:t>
            </a:r>
            <a:endParaRPr lang="en-US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32958" y="4124958"/>
            <a:ext cx="1955800" cy="985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Згуртування колективу</a:t>
            </a:r>
            <a:endParaRPr lang="en-US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65242" y="4673593"/>
            <a:ext cx="2219957" cy="792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Інформативна</a:t>
            </a:r>
            <a:r>
              <a:rPr lang="uk-UA" dirty="0"/>
              <a:t> </a:t>
            </a:r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 flipH="1">
            <a:off x="9443719" y="5557516"/>
            <a:ext cx="1971039" cy="873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/>
              <a:t>Емоційно</a:t>
            </a:r>
            <a:r>
              <a:rPr lang="uk-UA" sz="2400" dirty="0"/>
              <a:t>-експресивна</a:t>
            </a:r>
            <a:endParaRPr lang="en-US" sz="2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56880" y="5303516"/>
            <a:ext cx="1666240" cy="792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Виховна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42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Народна поезія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rgbClr val="00B050"/>
                </a:solidFill>
              </a:rPr>
              <a:t>обрядова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Виконується в обряді.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Регламентована 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 часі,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п</a:t>
            </a:r>
            <a:r>
              <a:rPr lang="uk-UA" dirty="0" smtClean="0"/>
              <a:t>росторі,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с</a:t>
            </a:r>
            <a:r>
              <a:rPr lang="uk-UA" dirty="0" smtClean="0"/>
              <a:t>пособі виконання,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с</a:t>
            </a:r>
            <a:r>
              <a:rPr lang="uk-UA" dirty="0" smtClean="0"/>
              <a:t>таті і віці виконавців.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rgbClr val="00B050"/>
                </a:solidFill>
              </a:rPr>
              <a:t>необрядова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Не пов’язана з обрядом.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Виконання майже нічим не регламентується.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3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О</a:t>
            </a:r>
            <a:r>
              <a:rPr lang="uk-UA" sz="3600" b="1" dirty="0" smtClean="0">
                <a:solidFill>
                  <a:srgbClr val="0070C0"/>
                </a:solidFill>
              </a:rPr>
              <a:t>брядова поезія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8320" y="650240"/>
            <a:ext cx="4988560" cy="509016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sz="9600" b="1" dirty="0" smtClean="0">
                <a:solidFill>
                  <a:srgbClr val="0070C0"/>
                </a:solidFill>
              </a:rPr>
              <a:t>Є </a:t>
            </a:r>
            <a:r>
              <a:rPr lang="uk-UA" sz="9600" b="1" dirty="0">
                <a:solidFill>
                  <a:srgbClr val="0070C0"/>
                </a:solidFill>
              </a:rPr>
              <a:t>однією з форм комунікації учасників обряду та сил/істот/людей, до яких обряд звернений.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9600" b="1" dirty="0">
                <a:solidFill>
                  <a:srgbClr val="0070C0"/>
                </a:solidFill>
              </a:rPr>
              <a:t> </a:t>
            </a:r>
            <a:r>
              <a:rPr lang="uk-UA" sz="9600" b="1" dirty="0" smtClean="0">
                <a:solidFill>
                  <a:srgbClr val="0070C0"/>
                </a:solidFill>
              </a:rPr>
              <a:t>Є </a:t>
            </a:r>
            <a:r>
              <a:rPr lang="uk-UA" sz="9600" b="1" dirty="0">
                <a:solidFill>
                  <a:srgbClr val="0070C0"/>
                </a:solidFill>
              </a:rPr>
              <a:t>формою трансляції бажаного (висловлювання мети всього дійства</a:t>
            </a:r>
            <a:r>
              <a:rPr lang="uk-UA" sz="9600" b="1" dirty="0" smtClean="0">
                <a:solidFill>
                  <a:srgbClr val="0070C0"/>
                </a:solidFill>
              </a:rPr>
              <a:t>).</a:t>
            </a:r>
            <a:endParaRPr lang="uk-UA" sz="96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9600" b="1" dirty="0">
                <a:solidFill>
                  <a:srgbClr val="0070C0"/>
                </a:solidFill>
              </a:rPr>
              <a:t> </a:t>
            </a:r>
            <a:r>
              <a:rPr lang="uk-UA" sz="9600" b="1" dirty="0" smtClean="0">
                <a:solidFill>
                  <a:srgbClr val="0070C0"/>
                </a:solidFill>
              </a:rPr>
              <a:t>Супроводжує дії.</a:t>
            </a:r>
            <a:endParaRPr lang="uk-UA" sz="96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9600" b="1" dirty="0">
                <a:solidFill>
                  <a:srgbClr val="0070C0"/>
                </a:solidFill>
              </a:rPr>
              <a:t> </a:t>
            </a:r>
            <a:r>
              <a:rPr lang="uk-UA" sz="9600" b="1" dirty="0" smtClean="0">
                <a:solidFill>
                  <a:srgbClr val="0070C0"/>
                </a:solidFill>
              </a:rPr>
              <a:t>Підсилює </a:t>
            </a:r>
            <a:r>
              <a:rPr lang="uk-UA" sz="9600" b="1" dirty="0">
                <a:solidFill>
                  <a:srgbClr val="0070C0"/>
                </a:solidFill>
              </a:rPr>
              <a:t>їх </a:t>
            </a:r>
            <a:r>
              <a:rPr lang="uk-UA" sz="9600" b="1" dirty="0" smtClean="0">
                <a:solidFill>
                  <a:srgbClr val="0070C0"/>
                </a:solidFill>
              </a:rPr>
              <a:t>ефективність.</a:t>
            </a:r>
            <a:endParaRPr lang="uk-UA" sz="96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9600" b="1" dirty="0">
                <a:solidFill>
                  <a:srgbClr val="0070C0"/>
                </a:solidFill>
              </a:rPr>
              <a:t> </a:t>
            </a:r>
            <a:r>
              <a:rPr lang="uk-UA" sz="9600" b="1" dirty="0" smtClean="0">
                <a:solidFill>
                  <a:srgbClr val="0070C0"/>
                </a:solidFill>
              </a:rPr>
              <a:t>Передає інформацію про сутність обряду.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9600" b="1" dirty="0">
                <a:solidFill>
                  <a:srgbClr val="0070C0"/>
                </a:solidFill>
              </a:rPr>
              <a:t> </a:t>
            </a:r>
            <a:r>
              <a:rPr lang="uk-UA" sz="9600" b="1" dirty="0" smtClean="0">
                <a:solidFill>
                  <a:srgbClr val="0070C0"/>
                </a:solidFill>
              </a:rPr>
              <a:t>Коригує поведінку учасників обряду.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9600" b="1" dirty="0">
                <a:solidFill>
                  <a:srgbClr val="0070C0"/>
                </a:solidFill>
              </a:rPr>
              <a:t> </a:t>
            </a:r>
            <a:r>
              <a:rPr lang="uk-UA" sz="9600" b="1" dirty="0" smtClean="0">
                <a:solidFill>
                  <a:srgbClr val="0070C0"/>
                </a:solidFill>
              </a:rPr>
              <a:t>Створює відповідний настрій.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uk-UA" sz="6700" b="1" dirty="0" smtClean="0">
                <a:solidFill>
                  <a:srgbClr val="0070C0"/>
                </a:solidFill>
              </a:rPr>
              <a:t>роль в обряді</a:t>
            </a:r>
          </a:p>
          <a:p>
            <a:endParaRPr lang="uk-UA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  <a:hlinkClick r:id="rId2"/>
              </a:rPr>
              <a:t>https://www.youtube.com/watch?v=-</a:t>
            </a:r>
            <a:r>
              <a:rPr lang="en-US" sz="3600" b="1" dirty="0" smtClean="0">
                <a:solidFill>
                  <a:srgbClr val="0070C0"/>
                </a:solidFill>
                <a:hlinkClick r:id="rId2"/>
              </a:rPr>
              <a:t>GeFwJF7HeI</a:t>
            </a:r>
            <a:endParaRPr lang="uk-UA" sz="3600" b="1" dirty="0" smtClean="0">
              <a:solidFill>
                <a:srgbClr val="0070C0"/>
              </a:solidFill>
            </a:endParaRPr>
          </a:p>
          <a:p>
            <a:endParaRPr lang="uk-UA" sz="3600" b="1" dirty="0">
              <a:solidFill>
                <a:srgbClr val="0070C0"/>
              </a:solidFill>
            </a:endParaRPr>
          </a:p>
          <a:p>
            <a:r>
              <a:rPr lang="uk-UA" sz="3600" b="1" dirty="0" smtClean="0">
                <a:solidFill>
                  <a:srgbClr val="0070C0"/>
                </a:solidFill>
              </a:rPr>
              <a:t>До 1,15</a:t>
            </a:r>
          </a:p>
          <a:p>
            <a:r>
              <a:rPr lang="uk-UA" sz="3600" b="1" dirty="0" smtClean="0">
                <a:solidFill>
                  <a:srgbClr val="0070C0"/>
                </a:solidFill>
              </a:rPr>
              <a:t>Або з 1.20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Основні етапи розвитку календарних обрядів та календарно-обрядової поезії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sz="3600" dirty="0" smtClean="0"/>
              <a:t>Архаїчний</a:t>
            </a:r>
          </a:p>
          <a:p>
            <a:r>
              <a:rPr lang="uk-UA" sz="3600" dirty="0"/>
              <a:t>Щедрівка "Щедрівочка щедрувала" </a:t>
            </a:r>
            <a:r>
              <a:rPr lang="en-US" sz="3600" dirty="0" smtClean="0"/>
              <a:t>https</a:t>
            </a:r>
            <a:r>
              <a:rPr lang="en-US" sz="3600" dirty="0"/>
              <a:t>://www.youtube.com/watch?v=YY4XAW2PChw</a:t>
            </a:r>
          </a:p>
          <a:p>
            <a:endParaRPr lang="uk-UA" sz="3600" dirty="0" smtClean="0"/>
          </a:p>
          <a:p>
            <a:r>
              <a:rPr lang="uk-UA" sz="3600" dirty="0" smtClean="0"/>
              <a:t>Класичний </a:t>
            </a:r>
            <a:r>
              <a:rPr lang="en-US" sz="3600" dirty="0" smtClean="0"/>
              <a:t>https</a:t>
            </a:r>
            <a:r>
              <a:rPr lang="en-US" sz="3600" dirty="0"/>
              <a:t>://www.youtube.com/watch?v=cEaMRgwXQmU&amp;t=41s</a:t>
            </a:r>
            <a:endParaRPr lang="uk-UA" sz="3600" dirty="0" smtClean="0"/>
          </a:p>
          <a:p>
            <a:r>
              <a:rPr lang="uk-UA" sz="3600" dirty="0" err="1" smtClean="0"/>
              <a:t>Посткласичний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8500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" y="589280"/>
            <a:ext cx="6170710" cy="4149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566" y="2989973"/>
            <a:ext cx="2892634" cy="37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5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484293"/>
            <a:ext cx="8737600" cy="58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82" y="-183193"/>
            <a:ext cx="10473836" cy="72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2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23" y="1551269"/>
            <a:ext cx="8687553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9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uk-UA" b="1" dirty="0" smtClean="0">
                <a:solidFill>
                  <a:srgbClr val="CC3399"/>
                </a:solidFill>
              </a:rPr>
              <a:t>План</a:t>
            </a:r>
            <a:endParaRPr lang="en-US" b="1" dirty="0">
              <a:solidFill>
                <a:srgbClr val="CC33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00FF"/>
                </a:solidFill>
              </a:rPr>
              <a:t>1.Обряд. Визначення. Типологія обрядів.</a:t>
            </a:r>
          </a:p>
          <a:p>
            <a:r>
              <a:rPr lang="uk-UA" sz="2800" b="1" dirty="0" smtClean="0">
                <a:solidFill>
                  <a:srgbClr val="0000FF"/>
                </a:solidFill>
              </a:rPr>
              <a:t>2. Календарні обряди. </a:t>
            </a:r>
            <a:r>
              <a:rPr lang="uk-UA" sz="2800" b="1" dirty="0" err="1" smtClean="0">
                <a:solidFill>
                  <a:srgbClr val="0000FF"/>
                </a:solidFill>
              </a:rPr>
              <a:t>Генеза</a:t>
            </a:r>
            <a:r>
              <a:rPr lang="uk-UA" sz="2800" b="1" dirty="0" smtClean="0">
                <a:solidFill>
                  <a:srgbClr val="0000FF"/>
                </a:solidFill>
              </a:rPr>
              <a:t>. Функції. </a:t>
            </a:r>
          </a:p>
          <a:p>
            <a:r>
              <a:rPr lang="uk-UA" sz="2800" b="1" dirty="0" smtClean="0">
                <a:solidFill>
                  <a:srgbClr val="0000FF"/>
                </a:solidFill>
              </a:rPr>
              <a:t>3. Календарний фольклор. Його роль та місце у обрядах.</a:t>
            </a:r>
          </a:p>
          <a:p>
            <a:r>
              <a:rPr lang="uk-UA" sz="2800" b="1" dirty="0" smtClean="0">
                <a:solidFill>
                  <a:srgbClr val="0000FF"/>
                </a:solidFill>
              </a:rPr>
              <a:t>4. Характеристика основних українських календарних обрядових комплексів.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СУЧАСНИЙ СТАН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err="1"/>
              <a:t>Руйнування</a:t>
            </a:r>
            <a:r>
              <a:rPr lang="ru-RU" dirty="0"/>
              <a:t> </a:t>
            </a:r>
            <a:r>
              <a:rPr lang="ru-RU" dirty="0" err="1"/>
              <a:t>обрядових</a:t>
            </a:r>
            <a:r>
              <a:rPr lang="ru-RU" dirty="0"/>
              <a:t> </a:t>
            </a:r>
            <a:r>
              <a:rPr lang="ru-RU" dirty="0" err="1"/>
              <a:t>регламентацій</a:t>
            </a:r>
            <a:r>
              <a:rPr lang="ru-RU" dirty="0"/>
              <a:t>, </a:t>
            </a:r>
            <a:r>
              <a:rPr lang="ru-RU" dirty="0" err="1"/>
              <a:t>повна</a:t>
            </a:r>
            <a:r>
              <a:rPr lang="ru-RU" dirty="0"/>
              <a:t>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магічної</a:t>
            </a:r>
            <a:r>
              <a:rPr lang="ru-RU" dirty="0"/>
              <a:t> </a:t>
            </a:r>
            <a:r>
              <a:rPr lang="ru-RU" dirty="0" err="1" smtClean="0"/>
              <a:t>функції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www.youtube.com/watch?v=cEaMRgwXQmU</a:t>
            </a:r>
            <a:endParaRPr lang="uk-UA" dirty="0" smtClean="0"/>
          </a:p>
          <a:p>
            <a:r>
              <a:rPr lang="uk-UA" dirty="0" smtClean="0"/>
              <a:t>Нова радість стала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https://www.youtube.com/watch?v=xoEDFYfJ_g8</a:t>
            </a:r>
          </a:p>
          <a:p>
            <a:r>
              <a:rPr lang="ru-RU" dirty="0" err="1"/>
              <a:t>Сумний</a:t>
            </a:r>
            <a:r>
              <a:rPr lang="ru-RU" dirty="0"/>
              <a:t> </a:t>
            </a:r>
            <a:r>
              <a:rPr lang="ru-RU" dirty="0" err="1"/>
              <a:t>святий</a:t>
            </a:r>
            <a:r>
              <a:rPr lang="ru-RU" dirty="0"/>
              <a:t> </a:t>
            </a:r>
            <a:r>
              <a:rPr lang="ru-RU" dirty="0" err="1"/>
              <a:t>вечір</a:t>
            </a:r>
            <a:r>
              <a:rPr lang="ru-RU" dirty="0"/>
              <a:t> в 46-м </a:t>
            </a:r>
            <a:r>
              <a:rPr lang="ru-RU" dirty="0" err="1"/>
              <a:t>році</a:t>
            </a:r>
            <a:endParaRPr lang="ru-RU" dirty="0"/>
          </a:p>
          <a:p>
            <a:endParaRPr lang="ru-RU" dirty="0"/>
          </a:p>
          <a:p>
            <a:r>
              <a:rPr lang="ru-RU" dirty="0"/>
              <a:t>https://www.youtube.com/watch?v=HYai7zF1UPA</a:t>
            </a:r>
          </a:p>
          <a:p>
            <a:r>
              <a:rPr lang="ru-RU" dirty="0" err="1"/>
              <a:t>Сумний</a:t>
            </a:r>
            <a:r>
              <a:rPr lang="ru-RU" dirty="0"/>
              <a:t> </a:t>
            </a:r>
            <a:r>
              <a:rPr lang="ru-RU" dirty="0" err="1"/>
              <a:t>святий</a:t>
            </a:r>
            <a:r>
              <a:rPr lang="ru-RU" dirty="0"/>
              <a:t> </a:t>
            </a:r>
            <a:r>
              <a:rPr lang="ru-RU" dirty="0" err="1"/>
              <a:t>вечір</a:t>
            </a:r>
            <a:r>
              <a:rPr lang="ru-RU" dirty="0"/>
              <a:t> в 47 </a:t>
            </a:r>
            <a:r>
              <a:rPr lang="ru-RU" dirty="0" err="1"/>
              <a:t>році</a:t>
            </a:r>
            <a:endParaRPr lang="ru-RU" dirty="0"/>
          </a:p>
          <a:p>
            <a:endParaRPr lang="ru-RU" dirty="0"/>
          </a:p>
          <a:p>
            <a:r>
              <a:rPr lang="ru-RU" dirty="0"/>
              <a:t>https://www.youtube.com/watch?v=dMwRYtBi26g</a:t>
            </a:r>
          </a:p>
          <a:p>
            <a:r>
              <a:rPr lang="ru-RU" dirty="0" err="1"/>
              <a:t>Сумний</a:t>
            </a:r>
            <a:r>
              <a:rPr lang="ru-RU" dirty="0"/>
              <a:t> </a:t>
            </a:r>
            <a:r>
              <a:rPr lang="ru-RU" dirty="0" err="1"/>
              <a:t>вечір</a:t>
            </a:r>
            <a:r>
              <a:rPr lang="ru-RU" dirty="0"/>
              <a:t> з </a:t>
            </a:r>
            <a:r>
              <a:rPr lang="ru-RU" dirty="0" err="1"/>
              <a:t>накладанням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відео</a:t>
            </a:r>
            <a:endParaRPr lang="ru-RU" dirty="0"/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err="1"/>
              <a:t>Заглиблення</a:t>
            </a:r>
            <a:r>
              <a:rPr lang="ru-RU" dirty="0"/>
              <a:t> у </a:t>
            </a:r>
            <a:r>
              <a:rPr lang="ru-RU" dirty="0" err="1"/>
              <a:t>актуальні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і </a:t>
            </a:r>
            <a:r>
              <a:rPr lang="ru-RU" dirty="0" err="1"/>
              <a:t>проблеми</a:t>
            </a:r>
            <a:r>
              <a:rPr lang="ru-RU" dirty="0"/>
              <a:t>, </a:t>
            </a:r>
            <a:r>
              <a:rPr lang="ru-RU" dirty="0" err="1"/>
              <a:t>фольклоризація</a:t>
            </a:r>
            <a:r>
              <a:rPr lang="ru-RU" dirty="0"/>
              <a:t> </a:t>
            </a:r>
            <a:r>
              <a:rPr lang="ru-RU" dirty="0" err="1"/>
              <a:t>авторських</a:t>
            </a:r>
            <a:r>
              <a:rPr lang="ru-RU" dirty="0"/>
              <a:t> </a:t>
            </a:r>
            <a:r>
              <a:rPr lang="ru-RU" dirty="0" err="1"/>
              <a:t>текстів</a:t>
            </a:r>
            <a:r>
              <a:rPr lang="ru-RU" dirty="0"/>
              <a:t>.</a:t>
            </a:r>
          </a:p>
          <a:p>
            <a:r>
              <a:rPr lang="ru-RU" dirty="0" err="1"/>
              <a:t>Швидке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і </a:t>
            </a:r>
            <a:r>
              <a:rPr lang="ru-RU" dirty="0" err="1"/>
              <a:t>ошліфовування</a:t>
            </a:r>
            <a:r>
              <a:rPr lang="ru-RU" dirty="0"/>
              <a:t> </a:t>
            </a:r>
            <a:r>
              <a:rPr lang="ru-RU" dirty="0" err="1"/>
              <a:t>авторського</a:t>
            </a:r>
            <a:r>
              <a:rPr lang="ru-RU" dirty="0"/>
              <a:t> </a:t>
            </a:r>
            <a:r>
              <a:rPr lang="ru-RU" dirty="0" err="1"/>
              <a:t>твору</a:t>
            </a:r>
            <a:r>
              <a:rPr lang="ru-RU" dirty="0"/>
              <a:t>.</a:t>
            </a:r>
          </a:p>
          <a:p>
            <a:r>
              <a:rPr lang="ru-RU" dirty="0"/>
              <a:t>Там во </a:t>
            </a:r>
            <a:r>
              <a:rPr lang="ru-RU" dirty="0" err="1"/>
              <a:t>Бахмуті</a:t>
            </a:r>
            <a:r>
              <a:rPr lang="ru-RU" dirty="0"/>
              <a:t>. </a:t>
            </a:r>
            <a:r>
              <a:rPr lang="ru-RU" dirty="0" err="1"/>
              <a:t>Авторська</a:t>
            </a:r>
            <a:r>
              <a:rPr lang="ru-RU" dirty="0"/>
              <a:t> коляда </a:t>
            </a:r>
            <a:r>
              <a:rPr lang="ru-RU" dirty="0" err="1"/>
              <a:t>тернополянина</a:t>
            </a:r>
            <a:r>
              <a:rPr lang="ru-RU" dirty="0"/>
              <a:t> Олега </a:t>
            </a:r>
            <a:r>
              <a:rPr lang="ru-RU" dirty="0" err="1"/>
              <a:t>Вітвіцького</a:t>
            </a:r>
            <a:r>
              <a:rPr lang="ru-RU" dirty="0"/>
              <a:t> «Там во </a:t>
            </a:r>
            <a:r>
              <a:rPr lang="ru-RU" dirty="0" err="1"/>
              <a:t>Бахмуті</a:t>
            </a:r>
            <a:r>
              <a:rPr lang="ru-RU" dirty="0"/>
              <a:t>»</a:t>
            </a:r>
          </a:p>
          <a:p>
            <a:r>
              <a:rPr lang="ru-RU" dirty="0"/>
              <a:t>https://www.youtube.com/watch?v=RZoiphKVS7c</a:t>
            </a:r>
          </a:p>
          <a:p>
            <a:r>
              <a:rPr lang="ru-RU" dirty="0"/>
              <a:t>https://www.youtube.com/watch?v=0Ok3caDw-6I</a:t>
            </a:r>
          </a:p>
          <a:p>
            <a:r>
              <a:rPr lang="ru-RU" dirty="0"/>
              <a:t>https://www.youtube.com/watch?v=34MgZ-FmTcQ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2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uk-UA" dirty="0" smtClean="0"/>
              <a:t>Різдвяний фольклор 2022-2023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rgbClr val="FFFF00"/>
          </a:solidFill>
        </p:spPr>
        <p:txBody>
          <a:bodyPr>
            <a:normAutofit fontScale="25000" lnSpcReduction="20000"/>
          </a:bodyPr>
          <a:lstStyle/>
          <a:p>
            <a:r>
              <a:rPr lang="ru-RU" sz="6200" dirty="0" err="1"/>
              <a:t>Колядин</a:t>
            </a:r>
            <a:r>
              <a:rPr lang="ru-RU" sz="6200" dirty="0"/>
              <a:t>, </a:t>
            </a:r>
            <a:r>
              <a:rPr lang="ru-RU" sz="6200" dirty="0" err="1"/>
              <a:t>колядин</a:t>
            </a:r>
            <a:r>
              <a:rPr lang="ru-RU" sz="6200" dirty="0"/>
              <a:t>.</a:t>
            </a:r>
          </a:p>
          <a:p>
            <a:r>
              <a:rPr lang="ru-RU" sz="6200" dirty="0" err="1"/>
              <a:t>Павербанк</a:t>
            </a:r>
            <a:r>
              <a:rPr lang="ru-RU" sz="6200" dirty="0"/>
              <a:t> </a:t>
            </a:r>
            <a:r>
              <a:rPr lang="ru-RU" sz="6200" dirty="0" err="1"/>
              <a:t>лише</a:t>
            </a:r>
            <a:r>
              <a:rPr lang="ru-RU" sz="6200" dirty="0"/>
              <a:t> один.</a:t>
            </a:r>
          </a:p>
          <a:p>
            <a:r>
              <a:rPr lang="ru-RU" sz="6200" dirty="0" err="1"/>
              <a:t>Можна</a:t>
            </a:r>
            <a:r>
              <a:rPr lang="ru-RU" sz="6200" dirty="0"/>
              <a:t> </a:t>
            </a:r>
            <a:r>
              <a:rPr lang="ru-RU" sz="6200" dirty="0" err="1"/>
              <a:t>хвильку</a:t>
            </a:r>
            <a:r>
              <a:rPr lang="ru-RU" sz="6200" dirty="0"/>
              <a:t> </a:t>
            </a:r>
            <a:r>
              <a:rPr lang="ru-RU" sz="6200" dirty="0" err="1"/>
              <a:t>зарядицця</a:t>
            </a:r>
            <a:endParaRPr lang="ru-RU" sz="6200" dirty="0"/>
          </a:p>
          <a:p>
            <a:endParaRPr lang="ru-RU" sz="6200" dirty="0"/>
          </a:p>
          <a:p>
            <a:r>
              <a:rPr lang="ru-RU" sz="6200" dirty="0"/>
              <a:t>І </a:t>
            </a:r>
            <a:r>
              <a:rPr lang="ru-RU" sz="6200" dirty="0" err="1"/>
              <a:t>Притулі</a:t>
            </a:r>
            <a:r>
              <a:rPr lang="ru-RU" sz="6200" dirty="0"/>
              <a:t> </a:t>
            </a:r>
            <a:r>
              <a:rPr lang="ru-RU" sz="6200" dirty="0" err="1"/>
              <a:t>гривень</a:t>
            </a:r>
            <a:r>
              <a:rPr lang="ru-RU" sz="6200" dirty="0"/>
              <a:t> </a:t>
            </a:r>
            <a:r>
              <a:rPr lang="ru-RU" sz="6200" dirty="0" err="1"/>
              <a:t>тридцять</a:t>
            </a:r>
            <a:r>
              <a:rPr lang="ru-RU" sz="6200" dirty="0"/>
              <a:t>.</a:t>
            </a:r>
          </a:p>
          <a:p>
            <a:r>
              <a:rPr lang="ru-RU" sz="6200" dirty="0" err="1"/>
              <a:t>Павербанк</a:t>
            </a:r>
            <a:r>
              <a:rPr lang="ru-RU" sz="6200" dirty="0"/>
              <a:t> </a:t>
            </a:r>
            <a:r>
              <a:rPr lang="ru-RU" sz="6200" dirty="0" err="1"/>
              <a:t>цей</a:t>
            </a:r>
            <a:r>
              <a:rPr lang="ru-RU" sz="6200" dirty="0"/>
              <a:t> ваш </a:t>
            </a:r>
            <a:r>
              <a:rPr lang="ru-RU" sz="6200" dirty="0" err="1"/>
              <a:t>потужний</a:t>
            </a:r>
            <a:r>
              <a:rPr lang="ru-RU" sz="6200" dirty="0"/>
              <a:t>,</a:t>
            </a:r>
          </a:p>
          <a:p>
            <a:r>
              <a:rPr lang="ru-RU" sz="6200" dirty="0"/>
              <a:t>Прямо </a:t>
            </a:r>
            <a:r>
              <a:rPr lang="ru-RU" sz="6200" dirty="0" err="1"/>
              <a:t>сильний</a:t>
            </a:r>
            <a:r>
              <a:rPr lang="ru-RU" sz="6200" dirty="0"/>
              <a:t>, як </a:t>
            </a:r>
            <a:r>
              <a:rPr lang="ru-RU" sz="6200" dirty="0" err="1"/>
              <a:t>Залужний</a:t>
            </a:r>
            <a:r>
              <a:rPr lang="ru-RU" sz="6200" dirty="0"/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https://lifestyle.24tv.ua/suchasni-kolyadki-rizdvo-2023-pro-viynu-pisni-ukrayinskoyu_n2230549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solidFill>
            <a:srgbClr val="00B0F0"/>
          </a:solidFill>
        </p:spPr>
        <p:txBody>
          <a:bodyPr>
            <a:normAutofit fontScale="25000" lnSpcReduction="20000"/>
          </a:bodyPr>
          <a:lstStyle/>
          <a:p>
            <a:r>
              <a:rPr lang="ru-RU" sz="6400" dirty="0" err="1"/>
              <a:t>Коляд</a:t>
            </a:r>
            <a:r>
              <a:rPr lang="ru-RU" sz="6400" dirty="0"/>
              <a:t>, </a:t>
            </a:r>
            <a:r>
              <a:rPr lang="ru-RU" sz="6400" dirty="0" err="1"/>
              <a:t>коляд</a:t>
            </a:r>
            <a:r>
              <a:rPr lang="ru-RU" sz="6400" dirty="0"/>
              <a:t>, </a:t>
            </a:r>
            <a:r>
              <a:rPr lang="ru-RU" sz="6400" dirty="0" err="1"/>
              <a:t>колядниця</a:t>
            </a:r>
            <a:endParaRPr lang="ru-RU" sz="6400" dirty="0"/>
          </a:p>
          <a:p>
            <a:r>
              <a:rPr lang="ru-RU" sz="6400" dirty="0"/>
              <a:t>Ми </a:t>
            </a:r>
            <a:r>
              <a:rPr lang="ru-RU" sz="6400" dirty="0" err="1"/>
              <a:t>прийшли</a:t>
            </a:r>
            <a:r>
              <a:rPr lang="ru-RU" sz="6400" dirty="0"/>
              <a:t> до вас </a:t>
            </a:r>
            <a:r>
              <a:rPr lang="ru-RU" sz="6400" dirty="0" err="1"/>
              <a:t>погріться</a:t>
            </a:r>
            <a:endParaRPr lang="ru-RU" sz="6400" dirty="0"/>
          </a:p>
          <a:p>
            <a:r>
              <a:rPr lang="ru-RU" sz="6400" dirty="0"/>
              <a:t>Ми без </a:t>
            </a:r>
            <a:r>
              <a:rPr lang="ru-RU" sz="6400" dirty="0" err="1"/>
              <a:t>світла</a:t>
            </a:r>
            <a:r>
              <a:rPr lang="ru-RU" sz="6400" dirty="0"/>
              <a:t> не </a:t>
            </a:r>
            <a:r>
              <a:rPr lang="ru-RU" sz="6400" dirty="0" err="1"/>
              <a:t>підем</a:t>
            </a:r>
            <a:endParaRPr lang="ru-RU" sz="6400" dirty="0"/>
          </a:p>
          <a:p>
            <a:r>
              <a:rPr lang="ru-RU" sz="6400" dirty="0"/>
              <a:t>Дайте </a:t>
            </a:r>
            <a:r>
              <a:rPr lang="ru-RU" sz="6400" dirty="0" err="1"/>
              <a:t>тітко</a:t>
            </a:r>
            <a:r>
              <a:rPr lang="ru-RU" sz="6400" dirty="0"/>
              <a:t> на модем!</a:t>
            </a:r>
          </a:p>
          <a:p>
            <a:endParaRPr lang="ru-RU" sz="6400" dirty="0"/>
          </a:p>
          <a:p>
            <a:r>
              <a:rPr lang="ru-RU" sz="6400" dirty="0"/>
              <a:t>Колядую, колядую</a:t>
            </a:r>
          </a:p>
          <a:p>
            <a:r>
              <a:rPr lang="ru-RU" sz="6400" dirty="0"/>
              <a:t>Генератор носом чую</a:t>
            </a:r>
          </a:p>
          <a:p>
            <a:r>
              <a:rPr lang="ru-RU" sz="6400" dirty="0"/>
              <a:t>І </a:t>
            </a:r>
            <a:r>
              <a:rPr lang="ru-RU" sz="6400" dirty="0" err="1"/>
              <a:t>вай</a:t>
            </a:r>
            <a:r>
              <a:rPr lang="ru-RU" sz="6400" dirty="0"/>
              <a:t>-фай раздачу </a:t>
            </a:r>
            <a:r>
              <a:rPr lang="ru-RU" sz="6400" dirty="0" err="1"/>
              <a:t>бачу</a:t>
            </a:r>
            <a:endParaRPr lang="ru-RU" sz="6400" dirty="0"/>
          </a:p>
          <a:p>
            <a:r>
              <a:rPr lang="ru-RU" sz="6400" dirty="0"/>
              <a:t>Дайте </a:t>
            </a:r>
            <a:r>
              <a:rPr lang="ru-RU" sz="6400" dirty="0" err="1"/>
              <a:t>трохи</a:t>
            </a:r>
            <a:r>
              <a:rPr lang="ru-RU" sz="6400" dirty="0"/>
              <a:t>, </a:t>
            </a:r>
            <a:r>
              <a:rPr lang="ru-RU" sz="6400" dirty="0" err="1"/>
              <a:t>бо</a:t>
            </a:r>
            <a:r>
              <a:rPr lang="ru-RU" sz="6400" dirty="0"/>
              <a:t> заплачу!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https://lifestyle.24tv.ua/suchasni-kolyadki-rizdvo-2023-pro-viynu-pisni-ukrayinskoyu_n2230549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11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uk-UA" b="1" dirty="0" smtClean="0"/>
              <a:t>Найголовніше, що ви маєте знати: </a:t>
            </a:r>
            <a:br>
              <a:rPr lang="uk-UA" b="1" dirty="0" smtClean="0"/>
            </a:br>
            <a:r>
              <a:rPr lang="uk-UA" b="1" dirty="0" smtClean="0"/>
              <a:t>традиція живе у просторі та часі, змінюється, трансформується, прилаштовується до нових обставин і допомагає нам жити й залишатися людьми.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CC3399"/>
                </a:solidFill>
              </a:rPr>
              <a:t>Дякую за увагу!</a:t>
            </a:r>
            <a:endParaRPr lang="en-US" sz="4000" dirty="0">
              <a:solidFill>
                <a:srgbClr val="CC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2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Література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2960" y="2438400"/>
            <a:ext cx="7533636" cy="3437468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 Чубинський Павло Платонович. </a:t>
            </a:r>
            <a:r>
              <a:rPr lang="ru-RU" dirty="0" smtClean="0"/>
              <a:t>Труды </a:t>
            </a:r>
            <a:r>
              <a:rPr lang="ru-RU" dirty="0"/>
              <a:t>этнографическо-статистической экспедиции в Западно-Русский край, снаряженной Императорским Русским Географическим Обществом. Юго-Западный отдел. Материалы и исследования : [в 7 т.] / собрал П. П. </a:t>
            </a:r>
            <a:r>
              <a:rPr lang="ru-RU" dirty="0" err="1"/>
              <a:t>Чубинский</a:t>
            </a:r>
            <a:r>
              <a:rPr lang="ru-RU" dirty="0"/>
              <a:t>. - Санкт-Петербург : [</a:t>
            </a:r>
            <a:r>
              <a:rPr lang="ru-RU" dirty="0" err="1"/>
              <a:t>б.и</a:t>
            </a:r>
            <a:r>
              <a:rPr lang="ru-RU" dirty="0"/>
              <a:t>.], 1872 - </a:t>
            </a:r>
            <a:r>
              <a:rPr lang="ru-RU" dirty="0" smtClean="0"/>
              <a:t>1878.  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>
                <a:solidFill>
                  <a:srgbClr val="0070C0"/>
                </a:solidFill>
              </a:rPr>
              <a:t>. 3 : Народный дневник / изд. под наблюдением Н. И. Костомарова. </a:t>
            </a:r>
            <a:r>
              <a:rPr lang="ru-RU" dirty="0"/>
              <a:t>– Санкт-Петербург: [Тип. В. Безобразова и Комп.]. – 1872. – VIII, 486, II c. : ноты.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1" y="869781"/>
            <a:ext cx="1645920" cy="1528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99" y="2550749"/>
            <a:ext cx="3009961" cy="35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2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7397" y="792481"/>
            <a:ext cx="5836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Максимович Михайло </a:t>
            </a:r>
            <a:r>
              <a:rPr lang="ru-RU" sz="2400" b="1" dirty="0" err="1" smtClean="0">
                <a:solidFill>
                  <a:srgbClr val="0070C0"/>
                </a:solidFill>
              </a:rPr>
              <a:t>Олександрович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</a:rPr>
              <a:t>Дні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та </a:t>
            </a:r>
            <a:r>
              <a:rPr lang="ru-RU" sz="2400" b="1" dirty="0" err="1">
                <a:solidFill>
                  <a:srgbClr val="0070C0"/>
                </a:solidFill>
              </a:rPr>
              <a:t>місяці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українського</a:t>
            </a:r>
            <a:r>
              <a:rPr lang="ru-RU" sz="2400" b="1" dirty="0">
                <a:solidFill>
                  <a:srgbClr val="0070C0"/>
                </a:solidFill>
              </a:rPr>
              <a:t> селянина: пер. з рос. — К., Обереги, 2002</a:t>
            </a:r>
            <a:r>
              <a:rPr lang="ru-RU" sz="2400" b="1" dirty="0" smtClean="0">
                <a:solidFill>
                  <a:srgbClr val="0070C0"/>
                </a:solidFill>
              </a:rPr>
              <a:t>. (1856)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23" y="2739900"/>
            <a:ext cx="2159318" cy="33871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34080" y="2946401"/>
            <a:ext cx="5709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Нечуй-Левицький Іван Семенович. Світогляд </a:t>
            </a:r>
            <a:r>
              <a:rPr lang="uk-UA" sz="2400" b="1" dirty="0">
                <a:solidFill>
                  <a:srgbClr val="FF0000"/>
                </a:solidFill>
              </a:rPr>
              <a:t>українського народу. Ескіз української </a:t>
            </a:r>
            <a:r>
              <a:rPr lang="uk-UA" sz="2400" b="1" dirty="0" smtClean="0">
                <a:solidFill>
                  <a:srgbClr val="FF0000"/>
                </a:solidFill>
              </a:rPr>
              <a:t>міфології. – К., Обереги, 1992. (1876).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2804160"/>
            <a:ext cx="2170965" cy="3322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22" y="612364"/>
            <a:ext cx="1568605" cy="2008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045" y="612364"/>
            <a:ext cx="1339315" cy="217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1360" y="1686560"/>
            <a:ext cx="58826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Килимник Степан </a:t>
            </a:r>
            <a:r>
              <a:rPr lang="ru-RU" sz="2800" b="1" dirty="0" err="1" smtClean="0">
                <a:solidFill>
                  <a:srgbClr val="0070C0"/>
                </a:solidFill>
              </a:rPr>
              <a:t>Іванович</a:t>
            </a:r>
            <a:r>
              <a:rPr lang="ru-RU" sz="2800" b="1" dirty="0" smtClean="0">
                <a:solidFill>
                  <a:srgbClr val="0070C0"/>
                </a:solidFill>
              </a:rPr>
              <a:t>. </a:t>
            </a:r>
            <a:r>
              <a:rPr lang="ru-RU" sz="2800" b="1" dirty="0" err="1">
                <a:solidFill>
                  <a:srgbClr val="0070C0"/>
                </a:solidFill>
              </a:rPr>
              <a:t>Український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рік</a:t>
            </a:r>
            <a:r>
              <a:rPr lang="ru-RU" sz="2800" b="1" dirty="0">
                <a:solidFill>
                  <a:srgbClr val="0070C0"/>
                </a:solidFill>
              </a:rPr>
              <a:t> у </a:t>
            </a:r>
            <a:r>
              <a:rPr lang="ru-RU" sz="2800" b="1" dirty="0" err="1">
                <a:solidFill>
                  <a:srgbClr val="0070C0"/>
                </a:solidFill>
              </a:rPr>
              <a:t>народних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звичаях</a:t>
            </a:r>
            <a:r>
              <a:rPr lang="ru-RU" sz="2800" b="1" dirty="0">
                <a:solidFill>
                  <a:srgbClr val="0070C0"/>
                </a:solidFill>
              </a:rPr>
              <a:t> в </a:t>
            </a:r>
            <a:r>
              <a:rPr lang="ru-RU" sz="2800" b="1" dirty="0" err="1">
                <a:solidFill>
                  <a:srgbClr val="0070C0"/>
                </a:solidFill>
              </a:rPr>
              <a:t>історичному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освітленні</a:t>
            </a:r>
            <a:r>
              <a:rPr lang="ru-RU" sz="2800" b="1" dirty="0">
                <a:solidFill>
                  <a:srgbClr val="0070C0"/>
                </a:solidFill>
              </a:rPr>
              <a:t>: (У 3 кн. 6 т.) / Наук. консультант та автор </a:t>
            </a:r>
            <a:r>
              <a:rPr lang="ru-RU" sz="2800" b="1" dirty="0" err="1">
                <a:solidFill>
                  <a:srgbClr val="0070C0"/>
                </a:solidFill>
              </a:rPr>
              <a:t>передмови</a:t>
            </a:r>
            <a:r>
              <a:rPr lang="ru-RU" sz="2800" b="1" dirty="0">
                <a:solidFill>
                  <a:srgbClr val="0070C0"/>
                </a:solidFill>
              </a:rPr>
              <a:t> В. Яременко. К.: Обереги, 1994. 396 с. (</a:t>
            </a:r>
            <a:r>
              <a:rPr lang="ru-RU" sz="2800" b="1" dirty="0" err="1">
                <a:solidFill>
                  <a:srgbClr val="0070C0"/>
                </a:solidFill>
              </a:rPr>
              <a:t>Вінніпег</a:t>
            </a:r>
            <a:r>
              <a:rPr lang="ru-RU" sz="2800" b="1" dirty="0">
                <a:solidFill>
                  <a:srgbClr val="0070C0"/>
                </a:solidFill>
              </a:rPr>
              <a:t> – </a:t>
            </a:r>
          </a:p>
          <a:p>
            <a:pPr algn="just"/>
            <a:r>
              <a:rPr lang="ru-RU" sz="2800" b="1" dirty="0">
                <a:solidFill>
                  <a:srgbClr val="0070C0"/>
                </a:solidFill>
              </a:rPr>
              <a:t>Торонто, 1958 – 1964).</a:t>
            </a:r>
            <a:endParaRPr lang="en-US" sz="2800" b="1" dirty="0">
              <a:solidFill>
                <a:srgbClr val="0070C0"/>
              </a:solidFill>
            </a:endParaRPr>
          </a:p>
          <a:p>
            <a:pPr algn="just"/>
            <a:endParaRPr lang="ru-RU" sz="2800" b="1" dirty="0" smtClean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59" y="2638800"/>
            <a:ext cx="2388247" cy="3379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1" y="992188"/>
            <a:ext cx="2631440" cy="40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74" y="809307"/>
            <a:ext cx="2371646" cy="27568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17520" y="972235"/>
            <a:ext cx="624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</a:rPr>
              <a:t>Артюх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Лідія</a:t>
            </a:r>
            <a:r>
              <a:rPr lang="ru-RU" sz="2800" b="1" dirty="0" smtClean="0">
                <a:solidFill>
                  <a:srgbClr val="7030A0"/>
                </a:solidFill>
              </a:rPr>
              <a:t>. </a:t>
            </a:r>
            <a:r>
              <a:rPr lang="ru-RU" sz="2800" b="1" dirty="0" err="1">
                <a:solidFill>
                  <a:srgbClr val="7030A0"/>
                </a:solidFill>
              </a:rPr>
              <a:t>Звичаї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err="1">
                <a:solidFill>
                  <a:srgbClr val="7030A0"/>
                </a:solidFill>
              </a:rPr>
              <a:t>українців</a:t>
            </a:r>
            <a:r>
              <a:rPr lang="ru-RU" sz="2800" b="1" dirty="0">
                <a:solidFill>
                  <a:srgbClr val="7030A0"/>
                </a:solidFill>
              </a:rPr>
              <a:t> у народному </a:t>
            </a:r>
            <a:r>
              <a:rPr lang="ru-RU" sz="2800" b="1" dirty="0" err="1">
                <a:solidFill>
                  <a:srgbClr val="7030A0"/>
                </a:solidFill>
              </a:rPr>
              <a:t>календарі</a:t>
            </a:r>
            <a:r>
              <a:rPr lang="ru-RU" sz="2800" b="1" dirty="0">
                <a:solidFill>
                  <a:srgbClr val="7030A0"/>
                </a:solidFill>
              </a:rPr>
              <a:t>. – К</a:t>
            </a:r>
            <a:r>
              <a:rPr lang="ru-RU" sz="2800" b="1" dirty="0" smtClean="0">
                <a:solidFill>
                  <a:srgbClr val="7030A0"/>
                </a:solidFill>
              </a:rPr>
              <a:t>.:ІМФЕ </a:t>
            </a:r>
            <a:r>
              <a:rPr lang="ru-RU" sz="2800" b="1" dirty="0" err="1" smtClean="0">
                <a:solidFill>
                  <a:srgbClr val="7030A0"/>
                </a:solidFill>
              </a:rPr>
              <a:t>ім</a:t>
            </a:r>
            <a:r>
              <a:rPr lang="ru-RU" sz="2800" b="1" dirty="0" smtClean="0">
                <a:solidFill>
                  <a:srgbClr val="7030A0"/>
                </a:solidFill>
              </a:rPr>
              <a:t>. </a:t>
            </a:r>
            <a:r>
              <a:rPr lang="ru-RU" sz="2800" b="1" dirty="0" err="1" smtClean="0">
                <a:solidFill>
                  <a:srgbClr val="7030A0"/>
                </a:solidFill>
              </a:rPr>
              <a:t>М.Т.Рильського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НАН </a:t>
            </a:r>
            <a:r>
              <a:rPr lang="ru-RU" sz="2800" b="1" dirty="0" err="1" smtClean="0">
                <a:solidFill>
                  <a:srgbClr val="7030A0"/>
                </a:solidFill>
              </a:rPr>
              <a:t>України</a:t>
            </a:r>
            <a:r>
              <a:rPr lang="ru-RU" sz="2800" b="1" dirty="0" smtClean="0">
                <a:solidFill>
                  <a:srgbClr val="7030A0"/>
                </a:solidFill>
              </a:rPr>
              <a:t>, 2012.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7520" y="3686016"/>
            <a:ext cx="831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Коваль Галина. </a:t>
            </a:r>
            <a:r>
              <a:rPr lang="ru-RU" sz="2400" b="1" u="sng" dirty="0" err="1" smtClean="0">
                <a:solidFill>
                  <a:schemeClr val="accent2">
                    <a:lumMod val="75000"/>
                  </a:schemeClr>
                </a:solidFill>
              </a:rPr>
              <a:t>Еволюція</a:t>
            </a: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</a:rPr>
              <a:t> календарно - </a:t>
            </a:r>
            <a:r>
              <a:rPr lang="ru-RU" sz="2400" b="1" u="sng" dirty="0" err="1" smtClean="0">
                <a:solidFill>
                  <a:schemeClr val="accent2">
                    <a:lumMod val="75000"/>
                  </a:schemeClr>
                </a:solidFill>
              </a:rPr>
              <a:t>обрядової</a:t>
            </a: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u="sng" dirty="0" err="1" smtClean="0">
                <a:solidFill>
                  <a:schemeClr val="accent2">
                    <a:lumMod val="75000"/>
                  </a:schemeClr>
                </a:solidFill>
              </a:rPr>
              <a:t>традиції</a:t>
            </a: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2400" b="1" u="sng" dirty="0" err="1" smtClean="0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u="sng" dirty="0" err="1" smtClean="0">
                <a:solidFill>
                  <a:schemeClr val="accent2">
                    <a:lumMod val="75000"/>
                  </a:schemeClr>
                </a:solidFill>
              </a:rPr>
              <a:t>магічного</a:t>
            </a: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ru-RU" sz="2400" b="1" u="sng" dirty="0" err="1" smtClean="0">
                <a:solidFill>
                  <a:schemeClr val="accent2">
                    <a:lumMod val="75000"/>
                  </a:schemeClr>
                </a:solidFill>
              </a:rPr>
              <a:t>поетико-естетичного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Народознавчі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зошити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№ 5 (113),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2013.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34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Обряд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–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сукупність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узаконених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традицією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дій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спрямованих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досягнення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результату.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 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– сукупність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традиційних умовних дій, котрі в образно-символічній формі виражають установлені зв'язки людей з природою та поміж 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собою. (Пономарьов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А. П. Українська етнограф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я: Курс лекцій. - К.: Либідь, 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1994).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6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ЗАГАЛЬНА ТИПОЛОГІЯ ОБРЯДІВ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1. </a:t>
            </a:r>
            <a:r>
              <a:rPr lang="uk-UA" sz="2800" b="1" dirty="0" smtClean="0">
                <a:solidFill>
                  <a:srgbClr val="C00000"/>
                </a:solidFill>
              </a:rPr>
              <a:t>Народні (традиційні).</a:t>
            </a:r>
          </a:p>
          <a:p>
            <a:r>
              <a:rPr lang="uk-UA" sz="2800" dirty="0" smtClean="0"/>
              <a:t>2. </a:t>
            </a:r>
            <a:r>
              <a:rPr lang="uk-UA" sz="2800" b="1" dirty="0" smtClean="0">
                <a:solidFill>
                  <a:srgbClr val="002060"/>
                </a:solidFill>
              </a:rPr>
              <a:t>Релігійні (конфесійні).</a:t>
            </a:r>
          </a:p>
          <a:p>
            <a:r>
              <a:rPr lang="uk-UA" sz="2800" dirty="0" smtClean="0"/>
              <a:t>3. </a:t>
            </a:r>
            <a:r>
              <a:rPr lang="uk-UA" sz="2800" b="1" dirty="0" smtClean="0">
                <a:solidFill>
                  <a:srgbClr val="00B050"/>
                </a:solidFill>
              </a:rPr>
              <a:t>Офіційні (державні, політичні, корпоративні).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413238" cy="4809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Традиційні обряди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2" y="2479040"/>
            <a:ext cx="4721350" cy="339140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Календарні</a:t>
            </a:r>
          </a:p>
          <a:p>
            <a:r>
              <a:rPr lang="uk-UA" dirty="0" smtClean="0"/>
              <a:t>(спрямовані до сил природи, виконуються щорічно в певний день і час представниками всього колективу)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www.youtube.com/watch?v=vQX9OoFiAhU</a:t>
            </a:r>
            <a:endParaRPr lang="uk-UA" dirty="0" smtClean="0"/>
          </a:p>
          <a:p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7440" y="2479040"/>
            <a:ext cx="4671568" cy="3330448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Родинні (родинно-побутові)</a:t>
            </a:r>
          </a:p>
          <a:p>
            <a:r>
              <a:rPr lang="uk-UA" dirty="0" smtClean="0"/>
              <a:t>(спрямовані до сил долі та людей, є формою регуляції стосунків між людьми , виконуються членами родини у дні, пов’язані з певними подіями у житті родини).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9494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573</TotalTime>
  <Words>812</Words>
  <Application>Microsoft Office PowerPoint</Application>
  <PresentationFormat>Широкоэкранный</PresentationFormat>
  <Paragraphs>119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Rounded MT Bold</vt:lpstr>
      <vt:lpstr>Calibri</vt:lpstr>
      <vt:lpstr>Garamond</vt:lpstr>
      <vt:lpstr>Wingdings</vt:lpstr>
      <vt:lpstr>Натуральные материалы</vt:lpstr>
      <vt:lpstr>Календарні обряди та обрядовий фольклор</vt:lpstr>
      <vt:lpstr>План</vt:lpstr>
      <vt:lpstr>Література</vt:lpstr>
      <vt:lpstr>Презентация PowerPoint</vt:lpstr>
      <vt:lpstr>Презентация PowerPoint</vt:lpstr>
      <vt:lpstr>Презентация PowerPoint</vt:lpstr>
      <vt:lpstr>Обряд</vt:lpstr>
      <vt:lpstr>ЗАГАЛЬНА ТИПОЛОГІЯ ОБРЯДІВ</vt:lpstr>
      <vt:lpstr>Традиційні обряди</vt:lpstr>
      <vt:lpstr>Презентация PowerPoint</vt:lpstr>
      <vt:lpstr>Календарні обряди</vt:lpstr>
      <vt:lpstr>ФУНКЦІЇ КАЛЕНДАРНИХ ОБРЯДІВ</vt:lpstr>
      <vt:lpstr>Народна поезія</vt:lpstr>
      <vt:lpstr>Обрядова поезія</vt:lpstr>
      <vt:lpstr>Основні етапи розвитку календарних обрядів та календарно-обрядової поезії</vt:lpstr>
      <vt:lpstr>Презентация PowerPoint</vt:lpstr>
      <vt:lpstr>Презентация PowerPoint</vt:lpstr>
      <vt:lpstr>Презентация PowerPoint</vt:lpstr>
      <vt:lpstr>Презентация PowerPoint</vt:lpstr>
      <vt:lpstr>СУЧАСНИЙ СТАН</vt:lpstr>
      <vt:lpstr>Різдвяний фольклор 2022-2023</vt:lpstr>
      <vt:lpstr>Найголовніше, що ви маєте знати:  традиція живе у просторі та часі, змінюється, трансформується, прилаштовується до нових обставин і допомагає нам жити й залишатися людьми.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Календарні обряди та обрядовий фольклор</dc:title>
  <dc:creator>Ирина</dc:creator>
  <cp:lastModifiedBy>Ирина</cp:lastModifiedBy>
  <cp:revision>38</cp:revision>
  <dcterms:created xsi:type="dcterms:W3CDTF">2023-09-23T16:32:50Z</dcterms:created>
  <dcterms:modified xsi:type="dcterms:W3CDTF">2023-09-26T08:05:02Z</dcterms:modified>
</cp:coreProperties>
</file>