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embeddedFontLst>
    <p:embeddedFont>
      <p:font typeface="Constantia" pitchFamily="18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4889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 panose="020F0502020204030204"/>
              <a:buNone/>
              <a:defRPr sz="5600" b="1" i="0" u="none" strike="noStrike" cap="none">
                <a:solidFill>
                  <a:srgbClr val="4CE0EA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45720" lvl="0" algn="r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ctr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 panose="02030602050306030303"/>
              <a:buNone/>
              <a:defRPr sz="1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 panose="02030602050306030303"/>
              <a:buNone/>
              <a:defRPr sz="14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ky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sp>
        <p:nvSpPr>
          <p:cNvPr id="85" name="Google Shape;85;p12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 panose="020F0502020204030204"/>
              <a:buNone/>
              <a:defRPr sz="2000" b="1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/>
          <a:lstStyle>
            <a:lvl1pPr marL="457200" marR="0" lvl="0" indent="-228600" algn="l" rtl="0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1235"/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29337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27305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26543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26543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91" name="Google Shape;91;p12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sp>
        <p:nvSpPr>
          <p:cNvPr id="93" name="Google Shape;93;p12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 panose="020F0502020204030204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32194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 panose="020F0502020204030204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32194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 panose="020F0502020204030204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32194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 panose="020F0502020204030204"/>
              <a:buNone/>
              <a:defRPr sz="5600" b="1" i="0" u="none" strike="noStrike" cap="none">
                <a:solidFill>
                  <a:srgbClr val="4CE0EA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45720" lvl="0" algn="r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ctr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 panose="02030602050306030303"/>
              <a:buNone/>
              <a:defRPr sz="1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 panose="02030602050306030303"/>
              <a:buNone/>
              <a:defRPr sz="14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 panose="020F0502020204030204"/>
              <a:buNone/>
              <a:defRPr sz="5600" b="1" i="0" u="none" strike="noStrike" cap="none">
                <a:solidFill>
                  <a:srgbClr val="4AE3A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 panose="020F0502020204030204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30289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30289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 panose="020F0502020204030204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61315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29464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29464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61315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29464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29464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 panose="020F0502020204030204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 panose="020F0502020204030204"/>
              <a:buNone/>
              <a:defRPr sz="26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97510" algn="l" rtl="0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36893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65000" sy="65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 panose="020F0502020204030204"/>
              <a:buNone/>
              <a:defRPr sz="5000" b="0" i="0" u="none" strike="noStrike" cap="none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32194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grpSp>
        <p:nvGrpSpPr>
          <p:cNvPr id="13" name="Google Shape;13;p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Google Shape;14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0" t="0" r="0" b="0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0" t="0" r="0" b="0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tile tx="0" ty="0" sx="65000" sy="65000" flip="none" algn="tl"/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 panose="020F0502020204030204"/>
              <a:buNone/>
              <a:defRPr sz="5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32194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0988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 panose="02030602050306030303"/>
              <a:buChar char="•"/>
              <a:defRPr sz="1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 panose="02030602050306030303"/>
              <a:buChar char="•"/>
              <a:defRPr sz="14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grpSp>
        <p:nvGrpSpPr>
          <p:cNvPr id="30" name="Google Shape;30;p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1" name="Google Shape;31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0" t="0" r="0" b="0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0" t="0" r="0" b="0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 panose="020F0502020204030204"/>
              <a:buNone/>
            </a:pPr>
            <a:r>
              <a:rPr lang="ru-RU" sz="5600" b="1" i="0" u="none" strike="noStrike" cap="none">
                <a:solidFill>
                  <a:srgbClr val="4CE0EA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Прихована реклама</a:t>
            </a:r>
            <a:endParaRPr sz="5600" b="1" i="0" u="none" strike="noStrike" cap="none">
              <a:solidFill>
                <a:srgbClr val="4CE0EA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 panose="020F0502020204030204"/>
              <a:buNone/>
            </a:pPr>
            <a:endParaRPr sz="5000" b="0" i="0" u="none" strike="noStrike" cap="none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457200" y="692696"/>
            <a:ext cx="8229600" cy="563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67544" y="764704"/>
            <a:ext cx="8208912" cy="55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 rot="10800000" flipH="1">
            <a:off x="457200" y="658369"/>
            <a:ext cx="82296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 panose="020F0502020204030204"/>
              <a:buNone/>
            </a:pPr>
            <a:endParaRPr sz="4500" b="0" i="0" u="none" strike="noStrike" cap="none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457200" y="620688"/>
            <a:ext cx="8229600" cy="5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47664" y="1124744"/>
            <a:ext cx="6336704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 panose="020F0502020204030204"/>
              <a:buNone/>
            </a:pPr>
            <a:endParaRPr sz="5000" b="0" i="0" u="none" strike="noStrike" cap="none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67544" y="692696"/>
            <a:ext cx="8136904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 panose="020F0502020204030204"/>
              <a:buNone/>
            </a:pPr>
            <a:endParaRPr sz="5000" b="0" i="0" u="none" strike="noStrike" cap="none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pic>
        <p:nvPicPr>
          <p:cNvPr id="183" name="Google Shape;183;p2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67544" y="692696"/>
            <a:ext cx="8208912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457200" y="765175"/>
            <a:ext cx="8229600" cy="55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Noto Sans Symbols"/>
              <a:buNone/>
            </a:pPr>
            <a:r>
              <a:rPr lang="ru-RU" sz="2000" b="0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Відповідно ст.1 Закону України «Про Рекламу», </a:t>
            </a:r>
            <a:r>
              <a:rPr lang="ru-RU" sz="2400" b="1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прихована реклама — </a:t>
            </a:r>
            <a:r>
              <a:rPr lang="ru-RU" sz="2400" b="0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це інформація про особу чи товар у програмі, передачі, публікації, якщо така інформація слугує рекламним цілям і може вводити в оману осіб щодо дійсної мети таких програм, передач, публікацій».</a:t>
            </a:r>
            <a:endParaRPr sz="2400" b="0" i="0" u="none" strike="noStrike" cap="none">
              <a:solidFill>
                <a:srgbClr val="FF66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endParaRPr sz="2400" b="1" i="0" u="none" strike="noStrike" cap="none">
              <a:solidFill>
                <a:srgbClr val="FF66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Noto Sans Symbols"/>
              <a:buNone/>
            </a:pPr>
            <a:endParaRPr sz="2000" b="1" i="0" u="none" strike="noStrike" cap="none">
              <a:solidFill>
                <a:srgbClr val="FF66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Noto Sans Symbols"/>
              <a:buNone/>
            </a:pPr>
            <a:endParaRPr sz="2000" b="1" i="0" u="none" strike="noStrike" cap="none">
              <a:solidFill>
                <a:srgbClr val="FF66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Noto Sans Symbols"/>
              <a:buNone/>
            </a:pPr>
            <a:endParaRPr sz="2000" b="1" i="0" u="none" strike="noStrike" cap="none">
              <a:solidFill>
                <a:srgbClr val="FF66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rPr lang="ru-RU" sz="2400" b="1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Прихована реклама</a:t>
            </a:r>
            <a:r>
              <a:rPr lang="ru-RU" sz="2400" b="0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 — рекламна інформаціяпро особу, товар або послугу в ЗМІ, яка подається у вигляді звичайного журналістського матеріалу. Тобто публікується (або транслюється) поза розділом «Реклама» і без позначки «На правах реклами». Таким чином, читачі (глядачі) не підозрюють, що їм пропонується рекламний матеріал, а отже сприймають його з більшою довірою.</a:t>
            </a:r>
            <a:endParaRPr sz="2400" b="0" i="0" u="none" strike="noStrike" cap="none">
              <a:solidFill>
                <a:srgbClr val="FF66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6084168" y="2204864"/>
            <a:ext cx="2160240" cy="172819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457200" y="765175"/>
            <a:ext cx="8229600" cy="55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None/>
            </a:pPr>
            <a:r>
              <a:rPr lang="ru-RU" sz="2210" b="1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До ознак прихованої реклами можна віднести: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✓"/>
            </a:pPr>
            <a:r>
              <a:rPr lang="ru-RU" sz="2210" b="0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завуальованість реклами;</a:t>
            </a:r>
          </a:p>
          <a:p>
            <a:pPr marL="274320" marR="0" lvl="0" indent="-274320" algn="just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✓"/>
            </a:pPr>
            <a:r>
              <a:rPr lang="ru-RU" sz="2210" b="0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відсутність ідентифікації тексту як рекламного. Тобто розміщення його без позначок «Реклама» або «На правах реклами»;</a:t>
            </a:r>
          </a:p>
          <a:p>
            <a:pPr marL="274320" marR="0" lvl="0" indent="-274320" algn="just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✓"/>
            </a:pPr>
            <a:r>
              <a:rPr lang="ru-RU" sz="2210" b="0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стилістична відмінність матеріалу від решти, розміщених у виданні/програмі. Зазвичай, кожен засіб масової інформації намагається вибудувати власний стиль матеріалів, принципи та формат подачі інформації. Ці риси вирізняють його з-поміж інших ЗМІ, роблять пізнаванним у свідомості читачів. Піар-спеціалісти замовника реклами часто самостійно пишуть тексти замовних матеріалів. При цьому, зовсім не враховують особливості формату і специфіки видання. Тож їхні тексти разюче відрізняються від справжніх журналістських.</a:t>
            </a:r>
          </a:p>
          <a:p>
            <a:pPr marL="274320" marR="0" lvl="0" indent="-274320" algn="just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✓"/>
            </a:pPr>
            <a:r>
              <a:rPr lang="ru-RU" sz="2210" b="0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розміщення логотипу, контактних даних або реквізитів компанії, про яку йдеться в матеріалі. У справжніх журналістських матеріалах це не допускається;</a:t>
            </a: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None/>
            </a:pPr>
            <a:endParaRPr sz="2210" b="0" i="0" u="none" strike="noStrike" cap="none">
              <a:solidFill>
                <a:srgbClr val="FF6600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457200" y="620688"/>
            <a:ext cx="8229600" cy="57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Char char="●"/>
            </a:pPr>
            <a:r>
              <a:rPr lang="ru-RU" sz="32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rPr>
              <a:t>у матеріалі окреслюється проблема, а її вирішення пов'язане з певним брендом;</a:t>
            </a:r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Char char="●"/>
            </a:pPr>
            <a:r>
              <a:rPr lang="ru-RU" sz="32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rPr>
              <a:t>матеріал являє собою «тест-драйв» із однозначно позитивними результатами;</a:t>
            </a:r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Char char="●"/>
            </a:pPr>
            <a:r>
              <a:rPr lang="ru-RU" sz="32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rPr>
              <a:t>матеріал повністю присвячений економічним досягненням бренду;</a:t>
            </a:r>
          </a:p>
          <a:p>
            <a:pPr marL="274320" marR="0" lvl="0" indent="-274320" algn="just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Char char="●"/>
            </a:pPr>
            <a:r>
              <a:rPr lang="ru-RU" sz="32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rPr>
              <a:t>у матеріалі йдеться про успіхи бренду/підприємства у царині доброчинності.</a:t>
            </a:r>
          </a:p>
          <a:p>
            <a:pPr marL="274320" marR="0" lvl="0" indent="-11747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457200" y="260649"/>
            <a:ext cx="8229600" cy="606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rPr lang="ru-RU" sz="2400" b="1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Види прихованої реклами: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✓"/>
            </a:pPr>
            <a:r>
              <a:rPr lang="ru-RU" sz="2400" b="0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журналістський матеріал — новина, окрема стаття чи сюжет, інтерв’ю  з представником компанії або її задоволеними споживачами, репортаж з події, організатором якої є замовник або ж до якої він певним чином причетний тощо;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✓"/>
            </a:pPr>
            <a:r>
              <a:rPr lang="ru-RU" sz="2400" b="0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коментар — включення до, на перший погляд, не пов'язаного безпосередньо з замовником журналістського матеріалу (приміром, тематичної статті, репортажу тощо) коментаря особи, певним чином причетної до замовника реклами, в якому міститься не тільки згадка замовника, але й схвальні відгуки, важливе для нього комерційне повідомлення абощо;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✓"/>
            </a:pPr>
            <a:r>
              <a:rPr lang="ru-RU" sz="2400" b="0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згадка — включення до журналістського матеріалу схвального згадування про замовника в контексті теми матеріалу.</a:t>
            </a:r>
            <a:endParaRPr sz="2400" b="0" i="0" u="none" strike="noStrike" cap="none">
              <a:solidFill>
                <a:srgbClr val="FF66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✓"/>
            </a:pPr>
            <a:r>
              <a:rPr lang="ru-RU" sz="2400" b="0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Product Placement</a:t>
            </a:r>
            <a:endParaRPr sz="2400" b="0" i="0" u="none" strike="noStrike" cap="none">
              <a:solidFill>
                <a:srgbClr val="FF66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457200" y="765175"/>
            <a:ext cx="8229600" cy="55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rPr lang="ru-RU" sz="2400" b="1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Product Placement</a:t>
            </a:r>
            <a:endParaRPr sz="2400" b="1" i="0" u="none" strike="noStrike" cap="none">
              <a:solidFill>
                <a:srgbClr val="FF66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just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rPr lang="ru-RU" sz="2400" b="0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	Окремою формою розміщення реклами є продакт плейсмент. Це американський термін (з англ. мови "product placement" дослівно перекладається як "розміщення продукту"). </a:t>
            </a:r>
            <a:endParaRPr sz="2400" b="0" i="0" u="none" strike="noStrike" cap="none">
              <a:solidFill>
                <a:srgbClr val="FF66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just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rPr lang="ru-RU" sz="2400" b="0" i="0" u="none" strike="noStrike" cap="none">
                <a:solidFill>
                  <a:srgbClr val="FF6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	Продакт плейсмент передбачає розміщення певної торговельної марки або самого товару чи послуги в художньому творі (кінофільмі, телевізійному фільмі, телевізійній програмі, відеокліпі, мультиплікаційному фільмі, книзі тощо). Суть розміщень полягає не тільки в показі, в описі продукту, а й у тому, щоб надалі цей продукт на підсвідомому рівні асоціювався з героєм або сюжетом художнього твору (фільму, книги, відеокліпу). Це порівняно нове явище, проте й воно має свою історію. </a:t>
            </a:r>
            <a:endParaRPr sz="2400" b="1" i="0" u="none" strike="noStrike" cap="none">
              <a:solidFill>
                <a:srgbClr val="FF66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467544" y="836712"/>
            <a:ext cx="8229600" cy="563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rPr>
              <a:t>Як приклад продакт плейсменту на Українському телебаченні можна назвати фільм "День народження Буржуя-2" спільного виробництва української студії "1+1" та російської" "НТВ". Тут були неодноразово застосовані товари таких фірми як: "Catsan", "Viskas", "Nescafe", "Samsung", послуги радіо "Русское радио". Вони всі були елементами сучасного життя героїв і органічно вплетені в сюжет фільму. </a:t>
            </a:r>
            <a:endParaRPr sz="2600" b="0" i="0" u="none" strike="noStrike" cap="none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rPr>
              <a:t>Отже, кожна з форм подачі реклами спонсорство, рекламний блок, телемагазин чи продакт плейсмент - має свої переваги та недоліки, свою структуру і місце на екрані. Кожна форма дає свій ефект, проте їх комплексне застосування, безперечно, має наймасовіший вплив на аудиторію та ефект для рекламної кампанії.</a:t>
            </a:r>
          </a:p>
          <a:p>
            <a:pPr marL="274320" marR="0" lvl="0" indent="-117475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 panose="020F0502020204030204"/>
              <a:buNone/>
            </a:pPr>
            <a:endParaRPr sz="4500" b="0" i="0" u="none" strike="noStrike" cap="none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457200" y="1484784"/>
            <a:ext cx="8229600" cy="483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39552" y="1844824"/>
            <a:ext cx="8064896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 panose="020F0502020204030204"/>
              <a:buNone/>
            </a:pPr>
            <a:endParaRPr sz="5000" b="0" i="0" u="none" strike="noStrike" cap="none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457200" y="692696"/>
            <a:ext cx="8229600" cy="563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67544" y="764704"/>
            <a:ext cx="8136903" cy="547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Экран (4:3)</PresentationFormat>
  <Paragraphs>26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Noto Sans Symbols</vt:lpstr>
      <vt:lpstr>Constantia</vt:lpstr>
      <vt:lpstr>Calibri</vt:lpstr>
      <vt:lpstr>Поток</vt:lpstr>
      <vt:lpstr>Поток</vt:lpstr>
      <vt:lpstr>Прихована реклама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Прихована реклама</dc:title>
  <dc:creator/>
  <cp:lastModifiedBy>Владелец</cp:lastModifiedBy>
  <cp:revision>3</cp:revision>
  <dcterms:created xsi:type="dcterms:W3CDTF">2020-11-28T14:06:00Z</dcterms:created>
  <dcterms:modified xsi:type="dcterms:W3CDTF">2021-08-26T16:37:01Z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1049-10.2.0.7636</vt:lpwstr>
  </property>
</Properties>
</file>