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 Condensed" panose="020B0604020202020204" charset="0"/>
      <p:regular r:id="rId27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71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8131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БЮДЖЕТНА БЕЗПЕКА: ТЕОРІЯ І ПРАКТИКА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41912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Тема 18 · Курс бюджетної політики та державного управління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4967526"/>
            <a:ext cx="1610916" cy="373142"/>
          </a:xfrm>
          <a:prstGeom prst="roundRect">
            <a:avLst>
              <a:gd name="adj" fmla="val 6383"/>
            </a:avLst>
          </a:prstGeom>
          <a:solidFill>
            <a:srgbClr val="E7E7E4"/>
          </a:solidFill>
          <a:ln/>
        </p:spPr>
      </p:sp>
      <p:sp>
        <p:nvSpPr>
          <p:cNvPr id="6" name="Text 3"/>
          <p:cNvSpPr/>
          <p:nvPr/>
        </p:nvSpPr>
        <p:spPr>
          <a:xfrm>
            <a:off x="912852" y="5027057"/>
            <a:ext cx="137279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ДЕРЖАВНІ ФІНАНСИ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2503884" y="4959906"/>
            <a:ext cx="859631" cy="388382"/>
          </a:xfrm>
          <a:prstGeom prst="roundRect">
            <a:avLst>
              <a:gd name="adj" fmla="val 6132"/>
            </a:avLst>
          </a:prstGeom>
          <a:noFill/>
          <a:ln w="7620">
            <a:solidFill>
              <a:srgbClr val="1E1E1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630567" y="5027057"/>
            <a:ext cx="60626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1E1E1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БЕЗПЕКА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3462695" y="4959906"/>
            <a:ext cx="1769031" cy="388382"/>
          </a:xfrm>
          <a:prstGeom prst="roundRect">
            <a:avLst>
              <a:gd name="adj" fmla="val 6132"/>
            </a:avLst>
          </a:prstGeom>
          <a:noFill/>
          <a:ln w="7620">
            <a:solidFill>
              <a:srgbClr val="1E1E1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589377" y="5027057"/>
            <a:ext cx="151566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1E1E1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БЮДЖЕТНА ПОЛІТИКА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4208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ЗАГРОЗИ В УМОВАХ ВОЄННОГО СТАНУ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577846" y="3203138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Збройна агресія проти України стала безпрецедентним випробуванням для бюджетної системи держави, породивши нові, раніше не прогнозовані загрози та виклики.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2979896"/>
            <a:ext cx="22860" cy="1081564"/>
          </a:xfrm>
          <a:prstGeom prst="rect">
            <a:avLst/>
          </a:prstGeom>
          <a:solidFill>
            <a:srgbClr val="1E1E1A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4483060"/>
            <a:ext cx="27959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ФІСКАЛЬНІ НАСЛІДКИ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280190" y="4991576"/>
            <a:ext cx="3536156" cy="1726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Різке зростання оборонних видатків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Скорочення податкової бази через руйнування економіки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Зростання потреб у соціальних видатках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0308074" y="4483060"/>
            <a:ext cx="34066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АДАПТАЦІЙНІ МЕХАНІЗМИ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08074" y="4991576"/>
            <a:ext cx="3536156" cy="1726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Міжнародна фінансова підтримка (МВФ, ЄС, США)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Оптимізація структури видатків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Реформа управління державним боргом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2802136"/>
            <a:ext cx="861893" cy="373142"/>
          </a:xfrm>
          <a:prstGeom prst="roundRect">
            <a:avLst>
              <a:gd name="adj" fmla="val 6383"/>
            </a:avLst>
          </a:prstGeom>
          <a:solidFill>
            <a:srgbClr val="E7E7E4"/>
          </a:solidFill>
          <a:ln/>
        </p:spPr>
      </p:sp>
      <p:sp>
        <p:nvSpPr>
          <p:cNvPr id="4" name="Text 1"/>
          <p:cNvSpPr/>
          <p:nvPr/>
        </p:nvSpPr>
        <p:spPr>
          <a:xfrm>
            <a:off x="6399252" y="2861667"/>
            <a:ext cx="62376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РОЗДІЛ 3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280190" y="325457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ІНДИКАТОРИ БЮДЖЕТНОЇ БЕЗПЕКИ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6280190" y="479238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Система кількісних і якісних показників для оцінювання стану та рівня захищеності бюджетної системи держави.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15559"/>
            <a:ext cx="115373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ОСНОВНІ ІНДИКАТОРИ БЮДЖЕТНОЇ БЕЗПЕКИ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3247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Методика Міністерства фінансів України визначає перелік індикаторів з відповідними пороговими значеннями для оцінки рівня бюджетної безпеки.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73254"/>
            <a:ext cx="13042821" cy="3440668"/>
          </a:xfrm>
          <a:prstGeom prst="roundRect">
            <a:avLst>
              <a:gd name="adj" fmla="val 86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180874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99887" y="3307556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Індикатор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6214705" y="3307556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Оптимальне значення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122932" y="3307556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Критичне значення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801410" y="3751778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999887" y="3878461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Відношення дефіциту бюджету до ВВП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6214705" y="3878461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не більше 3%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0122932" y="3878461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понад 5%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801410" y="4322683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999887" y="4449366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Державний борг до ВВП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6214705" y="4449366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не більше 60%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0122932" y="4449366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понад 90%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801410" y="4893588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999887" y="5020270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Обслуговування боргу до доходів бюджету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6214705" y="5020270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не більше 20%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10122932" y="5020270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понад 35%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801410" y="5464493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20"/>
          <p:cNvSpPr/>
          <p:nvPr/>
        </p:nvSpPr>
        <p:spPr>
          <a:xfrm>
            <a:off x="999887" y="5591175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Частка захищених видатків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6214705" y="5591175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не менше 60%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10122932" y="5591175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менше 40%</a:t>
            </a:r>
            <a:endParaRPr lang="en-US" sz="1550" dirty="0"/>
          </a:p>
        </p:txBody>
      </p:sp>
      <p:sp>
        <p:nvSpPr>
          <p:cNvPr id="25" name="Shape 23"/>
          <p:cNvSpPr/>
          <p:nvPr/>
        </p:nvSpPr>
        <p:spPr>
          <a:xfrm>
            <a:off x="801410" y="6035397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999887" y="6162080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Рівень виконання доходів бюджету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6214705" y="6162080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понад 95%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10122932" y="6162080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менше 85%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548640"/>
            <a:ext cx="12054126" cy="618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РІВНІ БЮДЖЕТНОЇ БЕЗПЕКИ ЗА ІНДИКАТОРАМИ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3237905" y="1561862"/>
            <a:ext cx="1630799" cy="1455539"/>
          </a:xfrm>
          <a:prstGeom prst="roundRect">
            <a:avLst>
              <a:gd name="adj" fmla="val 2040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3914180" y="2115622"/>
            <a:ext cx="278249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1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5066586" y="1759744"/>
            <a:ext cx="2580680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КРИТИЧНИЙ РІВЕНЬ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066586" y="2187297"/>
            <a:ext cx="8574286" cy="632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Значення індикаторів виходять за критичні межі. Системна загроза стабільності бюджету та виконанню зобов'язань держави.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4967645" y="3007876"/>
            <a:ext cx="8772168" cy="11430"/>
          </a:xfrm>
          <a:prstGeom prst="roundRect">
            <a:avLst>
              <a:gd name="adj" fmla="val 259744"/>
            </a:avLst>
          </a:prstGeom>
          <a:solidFill>
            <a:srgbClr val="C8CAC1"/>
          </a:solidFill>
          <a:ln/>
        </p:spPr>
      </p:sp>
      <p:sp>
        <p:nvSpPr>
          <p:cNvPr id="8" name="Shape 6"/>
          <p:cNvSpPr/>
          <p:nvPr/>
        </p:nvSpPr>
        <p:spPr>
          <a:xfrm>
            <a:off x="2422446" y="3116342"/>
            <a:ext cx="3261717" cy="1455539"/>
          </a:xfrm>
          <a:prstGeom prst="roundRect">
            <a:avLst>
              <a:gd name="adj" fmla="val 2040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3914180" y="3670102"/>
            <a:ext cx="278249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5882045" y="3314224"/>
            <a:ext cx="3163253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НЕЗАДОВІЛЬНИЙ РІВЕНЬ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5882045" y="3741777"/>
            <a:ext cx="7758827" cy="632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Індикатори між допустимими та критичними значеннями. Потребує негайного регулятивного втручання.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5783104" y="4562356"/>
            <a:ext cx="7956709" cy="11430"/>
          </a:xfrm>
          <a:prstGeom prst="roundRect">
            <a:avLst>
              <a:gd name="adj" fmla="val 259744"/>
            </a:avLst>
          </a:prstGeom>
          <a:solidFill>
            <a:srgbClr val="C8CAC1"/>
          </a:solidFill>
          <a:ln/>
        </p:spPr>
      </p:sp>
      <p:sp>
        <p:nvSpPr>
          <p:cNvPr id="13" name="Shape 11"/>
          <p:cNvSpPr/>
          <p:nvPr/>
        </p:nvSpPr>
        <p:spPr>
          <a:xfrm>
            <a:off x="1606987" y="4670822"/>
            <a:ext cx="4892635" cy="1455539"/>
          </a:xfrm>
          <a:prstGeom prst="roundRect">
            <a:avLst>
              <a:gd name="adj" fmla="val 2040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3914180" y="5224582"/>
            <a:ext cx="278249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3</a:t>
            </a:r>
            <a:endParaRPr lang="en-US" sz="2150" dirty="0"/>
          </a:p>
        </p:txBody>
      </p:sp>
      <p:sp>
        <p:nvSpPr>
          <p:cNvPr id="15" name="Text 13"/>
          <p:cNvSpPr/>
          <p:nvPr/>
        </p:nvSpPr>
        <p:spPr>
          <a:xfrm>
            <a:off x="6697504" y="4868704"/>
            <a:ext cx="2835473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ЗАДОВІЛЬНИЙ РІВЕНЬ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6697504" y="5296257"/>
            <a:ext cx="6943368" cy="632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Показники наближаються до оптимальних, але окремі ризики залишаються актуальними. Потрібен постійний моніторинг.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6598563" y="6116836"/>
            <a:ext cx="7141250" cy="11430"/>
          </a:xfrm>
          <a:prstGeom prst="roundRect">
            <a:avLst>
              <a:gd name="adj" fmla="val 259744"/>
            </a:avLst>
          </a:prstGeom>
          <a:solidFill>
            <a:srgbClr val="C8CAC1"/>
          </a:solidFill>
          <a:ln/>
        </p:spPr>
      </p:sp>
      <p:sp>
        <p:nvSpPr>
          <p:cNvPr id="18" name="Shape 16"/>
          <p:cNvSpPr/>
          <p:nvPr/>
        </p:nvSpPr>
        <p:spPr>
          <a:xfrm>
            <a:off x="791647" y="6225302"/>
            <a:ext cx="6523553" cy="1455539"/>
          </a:xfrm>
          <a:prstGeom prst="roundRect">
            <a:avLst>
              <a:gd name="adj" fmla="val 2040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3914299" y="6779062"/>
            <a:ext cx="278249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4</a:t>
            </a:r>
            <a:endParaRPr lang="en-US" sz="2150" dirty="0"/>
          </a:p>
        </p:txBody>
      </p:sp>
      <p:sp>
        <p:nvSpPr>
          <p:cNvPr id="20" name="Text 18"/>
          <p:cNvSpPr/>
          <p:nvPr/>
        </p:nvSpPr>
        <p:spPr>
          <a:xfrm>
            <a:off x="7513082" y="6423184"/>
            <a:ext cx="2488168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БЕЗПЕЧНИЙ РІВЕНЬ</a:t>
            </a:r>
            <a:endParaRPr lang="en-US" sz="1900" dirty="0"/>
          </a:p>
        </p:txBody>
      </p:sp>
      <p:sp>
        <p:nvSpPr>
          <p:cNvPr id="21" name="Text 19"/>
          <p:cNvSpPr/>
          <p:nvPr/>
        </p:nvSpPr>
        <p:spPr>
          <a:xfrm>
            <a:off x="7513082" y="6850737"/>
            <a:ext cx="6127790" cy="632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Усі індикатори знаходяться в межах оптимальних значень. Бюджетна система функціонує стабільно і стійко.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3024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МЕТОДОЛОГІЯ ОЦІНЮВАННЯ БЮДЖЕТНОЇ БЕЗПЕКИ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870835"/>
            <a:ext cx="6565106" cy="2641640"/>
          </a:xfrm>
          <a:prstGeom prst="roundRect">
            <a:avLst>
              <a:gd name="adj" fmla="val 1127"/>
            </a:avLst>
          </a:prstGeom>
          <a:solidFill>
            <a:srgbClr val="1E1E1A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30691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КІЛЬКІСНІ МЕТОДИ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577709"/>
            <a:ext cx="6168390" cy="1865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Аналіз порогових значень індикаторів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Інтегральний індекс бюджетної безпеки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Порівняльний аналіз у динаміці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Міжнародні зіставлення (бенчмаркінг)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Стрес-тестування бюджетних параметрів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30691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ЯКІСНІ МЕТОДИ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3577709"/>
            <a:ext cx="6279356" cy="1865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Експертне оцінювання ризиків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Аудит бюджетної ефективності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Аналіз нормативно-правової бази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Оцінка інституційної спроможності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Сценарний аналіз бюджетних ризиків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93790" y="5735717"/>
            <a:ext cx="13042821" cy="1160740"/>
          </a:xfrm>
          <a:prstGeom prst="roundRect">
            <a:avLst>
              <a:gd name="adj" fmla="val 2565"/>
            </a:avLst>
          </a:prstGeom>
          <a:solidFill>
            <a:srgbClr val="DBDBD6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030992"/>
            <a:ext cx="248007" cy="19835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438513" y="5983605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Комплексна оцінка бюджетної безпеки передбачає поєднання кількісних та якісних методів з урахуванням специфіки конкретного часового періоду та зовнішніх умов.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2492097"/>
            <a:ext cx="861893" cy="373142"/>
          </a:xfrm>
          <a:prstGeom prst="roundRect">
            <a:avLst>
              <a:gd name="adj" fmla="val 6383"/>
            </a:avLst>
          </a:prstGeom>
          <a:solidFill>
            <a:srgbClr val="E7E7E4"/>
          </a:solidFill>
          <a:ln/>
        </p:spPr>
      </p:sp>
      <p:sp>
        <p:nvSpPr>
          <p:cNvPr id="4" name="Text 1"/>
          <p:cNvSpPr/>
          <p:nvPr/>
        </p:nvSpPr>
        <p:spPr>
          <a:xfrm>
            <a:off x="6399252" y="2551628"/>
            <a:ext cx="62376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РОЗДІЛ 4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280190" y="2944535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СТРАТЕГІЯ ТА МЕХАНІЗМИ ПОСИЛЕННЯ БЮДЖЕТНОЇ БЕЗПЕКИ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6280190" y="510242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Стратегічні пріоритети державної політики та інституційні механізми забезпечення стійкості бюджетної системи.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2418"/>
            <a:ext cx="1215687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СТРАТЕГІЧНІ ПРІОРИТЕТИ БЮДЖЕТНОЇ БЕЗПЕКИ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69331"/>
            <a:ext cx="6422231" cy="2254687"/>
          </a:xfrm>
          <a:prstGeom prst="roundRect">
            <a:avLst>
              <a:gd name="adj" fmla="val 1320"/>
            </a:avLst>
          </a:prstGeom>
          <a:solidFill>
            <a:srgbClr val="D8D9D2"/>
          </a:solidFill>
          <a:ln/>
        </p:spPr>
      </p:sp>
      <p:sp>
        <p:nvSpPr>
          <p:cNvPr id="4" name="Shape 2"/>
          <p:cNvSpPr/>
          <p:nvPr/>
        </p:nvSpPr>
        <p:spPr>
          <a:xfrm>
            <a:off x="992148" y="246768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8CAC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2631281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261360"/>
            <a:ext cx="35161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ФІСКАЛЬНА КОНСОЛІДАЦІЯ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3690580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Поступове скорочення бюджетного дефіциту, оптимізація видаткової структури та нарощення доходної бази.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2269331"/>
            <a:ext cx="6422231" cy="2254687"/>
          </a:xfrm>
          <a:prstGeom prst="roundRect">
            <a:avLst>
              <a:gd name="adj" fmla="val 1320"/>
            </a:avLst>
          </a:prstGeom>
          <a:solidFill>
            <a:srgbClr val="D8D9D2"/>
          </a:solidFill>
          <a:ln/>
        </p:spPr>
      </p:sp>
      <p:sp>
        <p:nvSpPr>
          <p:cNvPr id="9" name="Shape 6"/>
          <p:cNvSpPr/>
          <p:nvPr/>
        </p:nvSpPr>
        <p:spPr>
          <a:xfrm>
            <a:off x="7612737" y="246768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8CAC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6448" y="2631281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12737" y="3261360"/>
            <a:ext cx="52279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ЗНИЖЕННЯ БОРГОВОГО НАВАНТАЖЕННЯ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12737" y="3690580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Диверсифікація джерел фінансування, реструктуризація та активне управління державним боргом.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722376"/>
            <a:ext cx="6422231" cy="2254687"/>
          </a:xfrm>
          <a:prstGeom prst="roundRect">
            <a:avLst>
              <a:gd name="adj" fmla="val 1320"/>
            </a:avLst>
          </a:prstGeom>
          <a:solidFill>
            <a:srgbClr val="D8D9D2"/>
          </a:solidFill>
          <a:ln/>
        </p:spPr>
      </p:sp>
      <p:sp>
        <p:nvSpPr>
          <p:cNvPr id="14" name="Shape 10"/>
          <p:cNvSpPr/>
          <p:nvPr/>
        </p:nvSpPr>
        <p:spPr>
          <a:xfrm>
            <a:off x="992148" y="49207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8CAC1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5859" y="5084326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2148" y="5714405"/>
            <a:ext cx="316599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БОРОТЬБА З КОРУПЦІЄЮ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2148" y="6143625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Цифровізація бюджетного процесу, впровадження ProZorro, внутрішній аудит та парламентський контроль.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722376"/>
            <a:ext cx="6422231" cy="2254687"/>
          </a:xfrm>
          <a:prstGeom prst="roundRect">
            <a:avLst>
              <a:gd name="adj" fmla="val 1320"/>
            </a:avLst>
          </a:prstGeom>
          <a:solidFill>
            <a:srgbClr val="D8D9D2"/>
          </a:solidFill>
          <a:ln/>
        </p:spPr>
      </p:sp>
      <p:sp>
        <p:nvSpPr>
          <p:cNvPr id="19" name="Shape 14"/>
          <p:cNvSpPr/>
          <p:nvPr/>
        </p:nvSpPr>
        <p:spPr>
          <a:xfrm>
            <a:off x="7612737" y="492073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8CAC1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6448" y="5084326"/>
            <a:ext cx="267891" cy="26789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12737" y="5714405"/>
            <a:ext cx="43026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РОЗШИРЕННЯ ПОДАТКОВОЇ БАЗИ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12737" y="6143625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Детінізація економіки, покращення адміністрування податків, спрощення регуляторного середовища.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56097" y="431483"/>
            <a:ext cx="10136386" cy="4881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МЕХАНІЗМИ ЗАБЕЗПЕЧЕННЯ БЮДЖЕТНОЇ БЕЗПЕКИ</a:t>
            </a:r>
            <a:endParaRPr lang="en-US" sz="3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478" y="1165503"/>
            <a:ext cx="10027206" cy="627102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549797" y="3999586"/>
            <a:ext cx="2067292" cy="692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МІЖНАРОДНА СПІВПРАЦЯ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6280971" y="6824045"/>
            <a:ext cx="2067292" cy="346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ФІСКАЛЬНИЙ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0012721" y="3998239"/>
            <a:ext cx="2067292" cy="692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ІНСТИТУЦІЙНИЙ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6280971" y="1258080"/>
            <a:ext cx="2067292" cy="692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ПРАВОВО‑НОРМАТИВНИЙ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1156097" y="7574756"/>
            <a:ext cx="12318087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Ефективне функціонування механізмів забезпечення бюджетної безпеки можливе лише за умови їх системної взаємодії та координації між усіма суб'єктами бюджетного процесу.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74790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РОЛЬ МІЖНАРОДНИХ ІНСТИТУЦІЙ У ЗМІЦНЕННІ БЮДЖЕТНОЇ БЕЗПЕКИ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3332678"/>
            <a:ext cx="2386489" cy="3722132"/>
          </a:xfrm>
          <a:prstGeom prst="roundRect">
            <a:avLst>
              <a:gd name="adj" fmla="val 1247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15008" y="3553897"/>
            <a:ext cx="19440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МВФ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015008" y="3983117"/>
            <a:ext cx="194405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Програми стабілізації, технічна допомога у фіскальній політиці, моніторинг макроекономічних показників та умовне фінансування.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3378637" y="3332678"/>
            <a:ext cx="2386608" cy="3722132"/>
          </a:xfrm>
          <a:prstGeom prst="roundRect">
            <a:avLst>
              <a:gd name="adj" fmla="val 1247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599855" y="3553897"/>
            <a:ext cx="19441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СВІТОВИЙ БАНК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3599855" y="4293275"/>
            <a:ext cx="1944172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Підтримка реформ управління державними фінансами, інвестиції в інституційний розвиток та публічний сектор.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63603" y="3332678"/>
            <a:ext cx="2386608" cy="3722132"/>
          </a:xfrm>
          <a:prstGeom prst="roundRect">
            <a:avLst>
              <a:gd name="adj" fmla="val 1247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184821" y="3553897"/>
            <a:ext cx="19441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ЄВРОПЕЙСЬКИЙ СОЮЗ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184821" y="4293275"/>
            <a:ext cx="1944172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Макрофінансова допомога, гармонізація стандартів бюджетного обліку та контролю в рамках євроінтеграційного курсу.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30655"/>
            <a:ext cx="105209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КРАЩІ ПРАКТИКИ ТА РЕФОРМИ В УКРАЇНІ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4623197"/>
            <a:ext cx="13042821" cy="22860"/>
          </a:xfrm>
          <a:prstGeom prst="roundRect">
            <a:avLst>
              <a:gd name="adj" fmla="val 130232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3316486" y="4027884"/>
            <a:ext cx="22860" cy="595313"/>
          </a:xfrm>
          <a:prstGeom prst="roundRect">
            <a:avLst>
              <a:gd name="adj" fmla="val 130232"/>
            </a:avLst>
          </a:prstGeom>
          <a:solidFill>
            <a:srgbClr val="AEB0A7"/>
          </a:solidFill>
          <a:ln/>
        </p:spPr>
      </p:sp>
      <p:sp>
        <p:nvSpPr>
          <p:cNvPr id="5" name="Shape 3"/>
          <p:cNvSpPr/>
          <p:nvPr/>
        </p:nvSpPr>
        <p:spPr>
          <a:xfrm>
            <a:off x="3104674" y="4399955"/>
            <a:ext cx="446484" cy="446484"/>
          </a:xfrm>
          <a:prstGeom prst="roundRect">
            <a:avLst>
              <a:gd name="adj" fmla="val 666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3179088" y="44371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2087404" y="24475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2010–2014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92148" y="2876788"/>
            <a:ext cx="467153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Прийняття Бюджетного кодексу України, запровадження програмно-цільового методу бюджетування.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974556" y="4623197"/>
            <a:ext cx="22860" cy="595313"/>
          </a:xfrm>
          <a:prstGeom prst="roundRect">
            <a:avLst>
              <a:gd name="adj" fmla="val 130232"/>
            </a:avLst>
          </a:prstGeom>
          <a:solidFill>
            <a:srgbClr val="AEB0A7"/>
          </a:solidFill>
          <a:ln/>
        </p:spPr>
      </p:sp>
      <p:sp>
        <p:nvSpPr>
          <p:cNvPr id="10" name="Shape 8"/>
          <p:cNvSpPr/>
          <p:nvPr/>
        </p:nvSpPr>
        <p:spPr>
          <a:xfrm>
            <a:off x="5762744" y="4399955"/>
            <a:ext cx="446484" cy="446484"/>
          </a:xfrm>
          <a:prstGeom prst="roundRect">
            <a:avLst>
              <a:gd name="adj" fmla="val 666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5837158" y="44371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4745593" y="54169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2015–2018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3650218" y="5846207"/>
            <a:ext cx="46716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Реформа публічних закупівель ProZorro, децентралізація та реформа місцевих бюджетів, аудит ефективності.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8632746" y="4027884"/>
            <a:ext cx="22860" cy="595313"/>
          </a:xfrm>
          <a:prstGeom prst="roundRect">
            <a:avLst>
              <a:gd name="adj" fmla="val 130232"/>
            </a:avLst>
          </a:prstGeom>
          <a:solidFill>
            <a:srgbClr val="AEB0A7"/>
          </a:solidFill>
          <a:ln/>
        </p:spPr>
      </p:sp>
      <p:sp>
        <p:nvSpPr>
          <p:cNvPr id="15" name="Shape 13"/>
          <p:cNvSpPr/>
          <p:nvPr/>
        </p:nvSpPr>
        <p:spPr>
          <a:xfrm>
            <a:off x="8420933" y="4399955"/>
            <a:ext cx="446484" cy="446484"/>
          </a:xfrm>
          <a:prstGeom prst="roundRect">
            <a:avLst>
              <a:gd name="adj" fmla="val 666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8495348" y="44371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7403783" y="24475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2019–2021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6308408" y="2876788"/>
            <a:ext cx="467165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Середньострокове бюджетне планування, цифровізація казначейства, посилення внутрішнього аудиту.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11290935" y="4623197"/>
            <a:ext cx="22860" cy="595313"/>
          </a:xfrm>
          <a:prstGeom prst="roundRect">
            <a:avLst>
              <a:gd name="adj" fmla="val 130232"/>
            </a:avLst>
          </a:prstGeom>
          <a:solidFill>
            <a:srgbClr val="AEB0A7"/>
          </a:solidFill>
          <a:ln/>
        </p:spPr>
      </p:sp>
      <p:sp>
        <p:nvSpPr>
          <p:cNvPr id="20" name="Shape 18"/>
          <p:cNvSpPr/>
          <p:nvPr/>
        </p:nvSpPr>
        <p:spPr>
          <a:xfrm>
            <a:off x="11079123" y="4399955"/>
            <a:ext cx="446484" cy="446484"/>
          </a:xfrm>
          <a:prstGeom prst="roundRect">
            <a:avLst>
              <a:gd name="adj" fmla="val 666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11153537" y="44371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10061972" y="54169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2022–СЬОГОДНІ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8966597" y="5846207"/>
            <a:ext cx="46716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Адаптація бюджетної системи до умов воєнного стану, міжнародна фінансова підтримка, реформи для євроінтеграції.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45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СТРУКТУРА ТЕМИ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924050"/>
            <a:ext cx="885705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ПРО ЩО МИ ГОВОРИМО СЬОГОДНІ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284178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Hubot Sans Light" pitchFamily="34" charset="0"/>
                <a:ea typeface="Hubot Sans Light" pitchFamily="34" charset="-122"/>
                <a:cs typeface="Hubot San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156109"/>
            <a:ext cx="6422231" cy="22860"/>
          </a:xfrm>
          <a:prstGeom prst="rect">
            <a:avLst/>
          </a:prstGeom>
          <a:solidFill>
            <a:srgbClr val="C8CAC1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301008"/>
            <a:ext cx="56879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ПОНЯТТЯ ТА ПРИРОДА БЮДЖЕТНОЇ БЕЗПЕКИ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3730228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Визначення, сутність і місце бюджетної безпеки в системі національної економічної безпеки держави.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414379" y="284178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Hubot Sans Light" pitchFamily="34" charset="0"/>
                <a:ea typeface="Hubot Sans Light" pitchFamily="34" charset="-122"/>
                <a:cs typeface="Hubot San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3156109"/>
            <a:ext cx="6422231" cy="22860"/>
          </a:xfrm>
          <a:prstGeom prst="rect">
            <a:avLst/>
          </a:prstGeom>
          <a:solidFill>
            <a:srgbClr val="C8CAC1"/>
          </a:solidFill>
          <a:ln/>
        </p:spPr>
      </p:sp>
      <p:sp>
        <p:nvSpPr>
          <p:cNvPr id="10" name="Text 8"/>
          <p:cNvSpPr/>
          <p:nvPr/>
        </p:nvSpPr>
        <p:spPr>
          <a:xfrm>
            <a:off x="7414379" y="3301008"/>
            <a:ext cx="64222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ЗАГРОЗИ НАЦІОНАЛЬНИМ ІНТЕРЕСАМ У БЮДЖЕТНІЙ СФЕРІ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14379" y="4040386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Класифікація внутрішніх та зовнішніх загроз, чинники дестабілізації бюджетної системи.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02265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Hubot Sans Light" pitchFamily="34" charset="0"/>
                <a:ea typeface="Hubot Sans Light" pitchFamily="34" charset="-122"/>
                <a:cs typeface="Hubot San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5336977"/>
            <a:ext cx="6422231" cy="22860"/>
          </a:xfrm>
          <a:prstGeom prst="rect">
            <a:avLst/>
          </a:prstGeom>
          <a:solidFill>
            <a:srgbClr val="C8CAC1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481876"/>
            <a:ext cx="45425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ІНДИКАТОРИ БЮДЖЕТНОЇ БЕЗПЕКИ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93790" y="5911096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Система кількісних та якісних показників, порогові значення та методологія оцінювання.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414379" y="502265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Hubot Sans Light" pitchFamily="34" charset="0"/>
                <a:ea typeface="Hubot Sans Light" pitchFamily="34" charset="-122"/>
                <a:cs typeface="Hubot Sans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414379" y="5336977"/>
            <a:ext cx="6422231" cy="22860"/>
          </a:xfrm>
          <a:prstGeom prst="rect">
            <a:avLst/>
          </a:prstGeom>
          <a:solidFill>
            <a:srgbClr val="C8CAC1"/>
          </a:solidFill>
          <a:ln/>
        </p:spPr>
      </p:sp>
      <p:sp>
        <p:nvSpPr>
          <p:cNvPr id="18" name="Text 16"/>
          <p:cNvSpPr/>
          <p:nvPr/>
        </p:nvSpPr>
        <p:spPr>
          <a:xfrm>
            <a:off x="7414379" y="5481876"/>
            <a:ext cx="53000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СТРАТЕГІЯ ТА МЕХАНІЗМИ ЗАБЕЗПЕЧЕННЯ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414379" y="5911096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Стратегічні пріоритети, інституційні механізми та інструменти посилення бюджетної безпеки.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06416"/>
            <a:ext cx="70111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КЛЮЧОВІ ВИСНОВКИ ТЕМИ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823329"/>
            <a:ext cx="446484" cy="446484"/>
          </a:xfrm>
          <a:prstGeom prst="roundRect">
            <a:avLst>
              <a:gd name="adj" fmla="val 666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868204" y="286053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2891552"/>
            <a:ext cx="575250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БЮДЖЕТНА БЕЗПЕКА — ОСНОВА СУВЕРЕНІТЕТУ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3630930"/>
            <a:ext cx="5752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Стан захищеності бюджетної системи визначає здатність держави реалізовувати свої функції та відстоювати національні інтереси.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39144" y="2823329"/>
            <a:ext cx="446484" cy="446484"/>
          </a:xfrm>
          <a:prstGeom prst="roundRect">
            <a:avLst>
              <a:gd name="adj" fmla="val 666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7513558" y="286053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8083987" y="2891552"/>
            <a:ext cx="575262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ЗАГРОЗИ Є СИСТЕМНИМИ ТА БАГАТОВИМІРНИМИ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8083987" y="3630930"/>
            <a:ext cx="575262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Внутрішні і зовнішні загрози взаємопов'язані та потребують комплексного підходу до їх нейтралізації.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4662845"/>
            <a:ext cx="446484" cy="446484"/>
          </a:xfrm>
          <a:prstGeom prst="roundRect">
            <a:avLst>
              <a:gd name="adj" fmla="val 666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868204" y="470005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438632" y="4731068"/>
            <a:ext cx="575250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ІНДИКАТОРИ — ІНСТРУМЕНТ РАННЬОГО ПОПЕРЕДЖЕННЯ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38632" y="5470446"/>
            <a:ext cx="5752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Постійний моніторинг порогових значень дозволяє вчасно виявляти негативні тенденції і запобігати бюджетним кризам.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39144" y="4662845"/>
            <a:ext cx="446484" cy="446484"/>
          </a:xfrm>
          <a:prstGeom prst="roundRect">
            <a:avLst>
              <a:gd name="adj" fmla="val 666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7513558" y="470005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4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8083987" y="4731068"/>
            <a:ext cx="575262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СТРАТЕГІЯ ВИМАГАЄ ІНСТИТУЦІЙНОЇ КООРДИНАЦІЇ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8083987" y="5470446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Ефективна бюджетна безпека досягається лише через злагоджену взаємодію всіх суб'єктів бюджетного процесу та міжнародних партнерів.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492097"/>
            <a:ext cx="861893" cy="373142"/>
          </a:xfrm>
          <a:prstGeom prst="roundRect">
            <a:avLst>
              <a:gd name="adj" fmla="val 6383"/>
            </a:avLst>
          </a:prstGeom>
          <a:solidFill>
            <a:srgbClr val="E7E7E4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2551628"/>
            <a:ext cx="62376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РОЗДІЛ 1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944535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ПОНЯТТЯ ТА ПРИРОДА БЮДЖЕТНОЇ БЕЗПЕКИ ДЕРЖАВИ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510242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Теоретичні засади, визначення та місце бюджетної безпеки в системі національної економічної безпеки.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1224"/>
            <a:ext cx="79412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ЩО ТАКЕ БЮДЖЕТНА БЕЗПЕКА?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3088958"/>
            <a:ext cx="7241381" cy="2969300"/>
          </a:xfrm>
          <a:prstGeom prst="roundRect">
            <a:avLst>
              <a:gd name="adj" fmla="val 1003"/>
            </a:avLst>
          </a:prstGeom>
          <a:solidFill>
            <a:srgbClr val="1E1E1A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3287316"/>
            <a:ext cx="31001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КЛЮЧОВЕ ВИЗНАЧЕННЯ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795832"/>
            <a:ext cx="684466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Бюджетна безпека — це стан захищеності бюджетної системи держави від внутрішніх і зовнішніх загроз, який забезпечує стабільне функціонування публічних фінансів, своєчасне та повне виконання державою своїх фінансових зобов'язань і реалізацію стратегічних національних інтересів.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49273" y="5244584"/>
            <a:ext cx="684466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Вона є складовою фінансової безпеки держави та невід'ємним елементом системи національної економічної безпеки.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8241149" y="3287316"/>
            <a:ext cx="36361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КЛЮЧОВІ ХАРАКТЕРИСТИКИ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8241149" y="3795832"/>
            <a:ext cx="5602962" cy="1865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Збалансованість доходів та видатків бюджету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Стабільність бюджетної системи у кризових умовах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Незалежність від зовнішнього фінансового тиску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Ефективне управління державним боргом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Прозорість та підзвітність бюджетного процесу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48420" y="395168"/>
            <a:ext cx="11333440" cy="898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МІСЦЕ БЮДЖЕТНОЇ БЕЗПЕКИ В СИСТЕМІ НАЦІОНАЛЬНОЇ БЕЗПЕКИ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1648420" y="1501497"/>
            <a:ext cx="11333440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Бюджетна безпека органічно вписується в ієрархічну структуру національної безпеки, забезпечуючи фінансову основу для всіх інших її складових.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420" y="1816656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420" y="1816656"/>
            <a:ext cx="10485120" cy="58521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48420" y="7785854"/>
            <a:ext cx="11333440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Без забезпечення бюджетної безпеки унеможливлюється фінансування оборони, соціальної сфери та інституцій державного управління.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58296"/>
            <a:ext cx="110788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СУБ'ЄКТИ ТА ОБ'ЄКТИ БЮДЖЕТНОЇ БЕЗПЕКИ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575209"/>
            <a:ext cx="13042821" cy="2096095"/>
          </a:xfrm>
          <a:prstGeom prst="roundRect">
            <a:avLst>
              <a:gd name="adj" fmla="val 1420"/>
            </a:avLst>
          </a:prstGeom>
          <a:solidFill>
            <a:srgbClr val="D8D9D2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575209"/>
            <a:ext cx="4347567" cy="2096095"/>
          </a:xfrm>
          <a:prstGeom prst="roundRect">
            <a:avLst>
              <a:gd name="adj" fmla="val 1420"/>
            </a:avLst>
          </a:prstGeom>
          <a:solidFill>
            <a:srgbClr val="D8D9D2"/>
          </a:solidFill>
          <a:ln/>
        </p:spPr>
      </p:sp>
      <p:sp>
        <p:nvSpPr>
          <p:cNvPr id="5" name="Text 3"/>
          <p:cNvSpPr/>
          <p:nvPr/>
        </p:nvSpPr>
        <p:spPr>
          <a:xfrm>
            <a:off x="992148" y="37735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ОБ'ЄКТ БЕЗПЕКИ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2148" y="4202787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Бюджетна система України в цілому: державний бюджет, місцеві бюджети, міжбюджетні відносини, бюджетний процес та його учасники.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141357" y="3575209"/>
            <a:ext cx="4347567" cy="2096095"/>
          </a:xfrm>
          <a:prstGeom prst="rect">
            <a:avLst/>
          </a:prstGeom>
          <a:solidFill>
            <a:srgbClr val="D8D9D2"/>
          </a:solidFill>
          <a:ln/>
        </p:spPr>
      </p:sp>
      <p:sp>
        <p:nvSpPr>
          <p:cNvPr id="8" name="Shape 6"/>
          <p:cNvSpPr/>
          <p:nvPr/>
        </p:nvSpPr>
        <p:spPr>
          <a:xfrm>
            <a:off x="5141357" y="3575209"/>
            <a:ext cx="22860" cy="2096095"/>
          </a:xfrm>
          <a:prstGeom prst="roundRect">
            <a:avLst>
              <a:gd name="adj" fmla="val 130232"/>
            </a:avLst>
          </a:prstGeom>
          <a:solidFill>
            <a:srgbClr val="AEB0A7"/>
          </a:solidFill>
          <a:ln/>
        </p:spPr>
      </p:sp>
      <p:sp>
        <p:nvSpPr>
          <p:cNvPr id="9" name="Text 7"/>
          <p:cNvSpPr/>
          <p:nvPr/>
        </p:nvSpPr>
        <p:spPr>
          <a:xfrm>
            <a:off x="5339715" y="3773567"/>
            <a:ext cx="32323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СУБ'ЄКТИ ЗАБЕЗПЕЧЕННЯ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339715" y="4202787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Верховна Рада України, Кабінет Міністрів, Міністерство фінансів, Державна казначейська служба, Рахункова палата, НБУ.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488924" y="3575209"/>
            <a:ext cx="4347567" cy="2096095"/>
          </a:xfrm>
          <a:prstGeom prst="rect">
            <a:avLst/>
          </a:prstGeom>
          <a:solidFill>
            <a:srgbClr val="D8D9D2"/>
          </a:solidFill>
          <a:ln/>
        </p:spPr>
      </p:sp>
      <p:sp>
        <p:nvSpPr>
          <p:cNvPr id="12" name="Shape 10"/>
          <p:cNvSpPr/>
          <p:nvPr/>
        </p:nvSpPr>
        <p:spPr>
          <a:xfrm>
            <a:off x="9488924" y="3575209"/>
            <a:ext cx="22860" cy="2096095"/>
          </a:xfrm>
          <a:prstGeom prst="roundRect">
            <a:avLst>
              <a:gd name="adj" fmla="val 130232"/>
            </a:avLst>
          </a:prstGeom>
          <a:solidFill>
            <a:srgbClr val="AEB0A7"/>
          </a:solidFill>
          <a:ln/>
        </p:spPr>
      </p:sp>
      <p:sp>
        <p:nvSpPr>
          <p:cNvPr id="13" name="Text 11"/>
          <p:cNvSpPr/>
          <p:nvPr/>
        </p:nvSpPr>
        <p:spPr>
          <a:xfrm>
            <a:off x="9687282" y="3773567"/>
            <a:ext cx="28705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МЕХАНІЗМ ВЗАЄМОДІЇ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87282" y="4202787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Координація дій суб'єктів через нормативно-правову базу, інституційну взаємодію та системи моніторингу і контролю.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492097"/>
            <a:ext cx="861893" cy="373142"/>
          </a:xfrm>
          <a:prstGeom prst="roundRect">
            <a:avLst>
              <a:gd name="adj" fmla="val 6383"/>
            </a:avLst>
          </a:prstGeom>
          <a:solidFill>
            <a:srgbClr val="E7E7E4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2551628"/>
            <a:ext cx="62376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РОЗДІЛ 2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944535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ЗАГРОЗИ НАЦІОНАЛЬНИМ ІНТЕРЕСАМ У БЮДЖЕТНІЙ СФЕРІ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510242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Класифікація, природа та джерела загроз, що підривають стабільність бюджетної системи держави.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88482"/>
            <a:ext cx="114769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КЛАСИФІКАЦІЯ ЗАГРОЗ БЮДЖЕТНІЙ БЕЗПЕЦІ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05395"/>
            <a:ext cx="3710345" cy="22931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746546"/>
            <a:ext cx="26741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ВНУТРІШНІ ЗАГРОЗИ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5175766"/>
            <a:ext cx="6397347" cy="1865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Хронічний дефіцит державного бюджету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Надмірне накопичення державного боргу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Тінізація економіки та ухилення від сплати податків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Неефективне управління бюджетними видатками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Корупція в бюджетному процесі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44" y="2205395"/>
            <a:ext cx="3710464" cy="22931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9144" y="4746546"/>
            <a:ext cx="25684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ЗОВНІШНІ ЗАГРОЗИ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439144" y="5175766"/>
            <a:ext cx="6397466" cy="1865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Залежність від зовнішніх кредиторів і МВФ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Погіршення умов зовнішніх запозичень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Глобальні фінансові кризи та їх вплив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Скорочення надходжень від зовнішньої торгівлі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Геополітичні ризики та санкційний тиск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2829"/>
            <a:ext cx="903172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C0D0F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КЛЮЧОВІ ЗАГРОЗИ ТА ЇХНІ ПРОЯВИ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699742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930" y="2699742"/>
            <a:ext cx="91440" cy="1824276"/>
          </a:xfrm>
          <a:prstGeom prst="roundRect">
            <a:avLst>
              <a:gd name="adj" fmla="val 32558"/>
            </a:avLst>
          </a:prstGeom>
          <a:solidFill>
            <a:srgbClr val="C8CAC1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2920960"/>
            <a:ext cx="29364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БЮДЖЕТНИЙ ДЕФІЦИТ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3350181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Систематичне перевищення видатків над доходами призводить до нагромадження боргів, збільшення відсоткових виплат та звуження фіскального простору для пріоритетних видатків.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2699742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1519" y="2699742"/>
            <a:ext cx="91440" cy="1824276"/>
          </a:xfrm>
          <a:prstGeom prst="roundRect">
            <a:avLst>
              <a:gd name="adj" fmla="val 32558"/>
            </a:avLst>
          </a:prstGeom>
          <a:solidFill>
            <a:srgbClr val="C8CAC1"/>
          </a:solidFill>
          <a:ln/>
        </p:spPr>
      </p:sp>
      <p:sp>
        <p:nvSpPr>
          <p:cNvPr id="9" name="Text 7"/>
          <p:cNvSpPr/>
          <p:nvPr/>
        </p:nvSpPr>
        <p:spPr>
          <a:xfrm>
            <a:off x="7704177" y="2920960"/>
            <a:ext cx="28504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БОРГОВА ЗАЛЕЖНІСТЬ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704177" y="3350181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Надмірний державний борг обмежує суверенітет бюджетної політики, створює ризики дефолту і перекладає фінансовий тягар на майбутні покоління.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4722376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70930" y="4722376"/>
            <a:ext cx="91440" cy="1824276"/>
          </a:xfrm>
          <a:prstGeom prst="roundRect">
            <a:avLst>
              <a:gd name="adj" fmla="val 32558"/>
            </a:avLst>
          </a:prstGeom>
          <a:solidFill>
            <a:srgbClr val="C8CAC1"/>
          </a:solidFill>
          <a:ln/>
        </p:spPr>
      </p:sp>
      <p:sp>
        <p:nvSpPr>
          <p:cNvPr id="13" name="Text 11"/>
          <p:cNvSpPr/>
          <p:nvPr/>
        </p:nvSpPr>
        <p:spPr>
          <a:xfrm>
            <a:off x="1083588" y="4943594"/>
            <a:ext cx="26962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ТІНЬОВА ЕКОНОМІКА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83588" y="5372814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Масштабна тінізація скорочує податкову базу, підриває принцип фіскальної справедливості та унеможливлює планування бюджетних надходжень.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379" y="4722376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E8E8E3"/>
          </a:solidFill>
          <a:ln w="22860">
            <a:solidFill>
              <a:srgbClr val="C8CAC1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391519" y="4722376"/>
            <a:ext cx="91440" cy="1824276"/>
          </a:xfrm>
          <a:prstGeom prst="roundRect">
            <a:avLst>
              <a:gd name="adj" fmla="val 32558"/>
            </a:avLst>
          </a:prstGeom>
          <a:solidFill>
            <a:srgbClr val="C8CAC1"/>
          </a:solidFill>
          <a:ln/>
        </p:spPr>
      </p:sp>
      <p:sp>
        <p:nvSpPr>
          <p:cNvPr id="17" name="Text 15"/>
          <p:cNvSpPr/>
          <p:nvPr/>
        </p:nvSpPr>
        <p:spPr>
          <a:xfrm>
            <a:off x="7704177" y="4943594"/>
            <a:ext cx="38531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Hubot Sans Bold" pitchFamily="34" charset="0"/>
                <a:ea typeface="Hubot Sans Bold" pitchFamily="34" charset="-122"/>
                <a:cs typeface="Hubot Sans Bold" pitchFamily="34" charset="-120"/>
              </a:rPr>
              <a:t>ВИДАТКОВА НЕЕФЕКТИВНІСТЬ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704177" y="5372814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Нецільове використання коштів, дублювання функцій і відсутність орієнтації на результат знижують суспільну віддачу від бюджетних видатків.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1121</Words>
  <Application>Microsoft Office PowerPoint</Application>
  <PresentationFormat>Довільний</PresentationFormat>
  <Paragraphs>198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Roboto Condensed</vt:lpstr>
      <vt:lpstr>Hubot Sans Light</vt:lpstr>
      <vt:lpstr>Calibri</vt:lpstr>
      <vt:lpstr>Arial</vt:lpstr>
      <vt:lpstr>Hubot Sans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2026-03-10T18:16:10Z</dcterms:created>
  <dcterms:modified xsi:type="dcterms:W3CDTF">2026-03-10T18:06:22Z</dcterms:modified>
</cp:coreProperties>
</file>