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351" r:id="rId3"/>
    <p:sldId id="265" r:id="rId4"/>
    <p:sldId id="266" r:id="rId5"/>
    <p:sldId id="262" r:id="rId6"/>
    <p:sldId id="300" r:id="rId7"/>
    <p:sldId id="267" r:id="rId8"/>
    <p:sldId id="268" r:id="rId9"/>
    <p:sldId id="289" r:id="rId10"/>
    <p:sldId id="291" r:id="rId11"/>
    <p:sldId id="305" r:id="rId12"/>
    <p:sldId id="264" r:id="rId13"/>
    <p:sldId id="286" r:id="rId14"/>
    <p:sldId id="287" r:id="rId15"/>
    <p:sldId id="290" r:id="rId16"/>
    <p:sldId id="288" r:id="rId17"/>
    <p:sldId id="354" r:id="rId18"/>
    <p:sldId id="293" r:id="rId19"/>
    <p:sldId id="295" r:id="rId20"/>
    <p:sldId id="296" r:id="rId21"/>
    <p:sldId id="313" r:id="rId22"/>
    <p:sldId id="298" r:id="rId23"/>
    <p:sldId id="299" r:id="rId24"/>
    <p:sldId id="329" r:id="rId25"/>
    <p:sldId id="314" r:id="rId26"/>
    <p:sldId id="308" r:id="rId27"/>
    <p:sldId id="309" r:id="rId28"/>
    <p:sldId id="322" r:id="rId29"/>
    <p:sldId id="278" r:id="rId30"/>
    <p:sldId id="279" r:id="rId31"/>
    <p:sldId id="355" r:id="rId32"/>
    <p:sldId id="310" r:id="rId33"/>
    <p:sldId id="356" r:id="rId34"/>
    <p:sldId id="311" r:id="rId35"/>
    <p:sldId id="323" r:id="rId36"/>
    <p:sldId id="327" r:id="rId37"/>
  </p:sldIdLst>
  <p:sldSz cx="9144000" cy="6858000" type="screen4x3"/>
  <p:notesSz cx="6669088" cy="9774238"/>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079">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0038"/>
    <a:srgbClr val="355466"/>
    <a:srgbClr val="46BCC2"/>
    <a:srgbClr val="658C91"/>
    <a:srgbClr val="394E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48" autoAdjust="0"/>
    <p:restoredTop sz="94660"/>
  </p:normalViewPr>
  <p:slideViewPr>
    <p:cSldViewPr>
      <p:cViewPr varScale="1">
        <p:scale>
          <a:sx n="70" d="100"/>
          <a:sy n="70" d="100"/>
        </p:scale>
        <p:origin x="-164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7" d="100"/>
          <a:sy n="77" d="100"/>
        </p:scale>
        <p:origin x="-3336" y="-96"/>
      </p:cViewPr>
      <p:guideLst>
        <p:guide orient="horz" pos="3079"/>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xmlns="" id="{666A7E16-2AF9-4CD9-A3F4-F85BB17F3E9C}"/>
              </a:ext>
            </a:extLst>
          </p:cNvPr>
          <p:cNvSpPr>
            <a:spLocks noGrp="1"/>
          </p:cNvSpPr>
          <p:nvPr>
            <p:ph type="hdr" sz="quarter"/>
          </p:nvPr>
        </p:nvSpPr>
        <p:spPr>
          <a:xfrm>
            <a:off x="0" y="0"/>
            <a:ext cx="2890838" cy="488950"/>
          </a:xfrm>
          <a:prstGeom prst="rect">
            <a:avLst/>
          </a:prstGeom>
        </p:spPr>
        <p:txBody>
          <a:bodyPr vert="horz" lIns="89895" tIns="44947" rIns="89895" bIns="44947" rtlCol="0"/>
          <a:lstStyle>
            <a:lvl1pPr algn="l" eaLnBrk="1" fontAlgn="auto" hangingPunct="1">
              <a:spcBef>
                <a:spcPts val="0"/>
              </a:spcBef>
              <a:spcAft>
                <a:spcPts val="0"/>
              </a:spcAft>
              <a:buClrTx/>
              <a:buFontTx/>
              <a:buNone/>
              <a:defRPr sz="1200" b="0">
                <a:latin typeface="+mn-lt"/>
                <a:cs typeface="+mn-cs"/>
              </a:defRPr>
            </a:lvl1pPr>
          </a:lstStyle>
          <a:p>
            <a:pPr>
              <a:defRPr/>
            </a:pPr>
            <a:endParaRPr lang="en-US"/>
          </a:p>
        </p:txBody>
      </p:sp>
      <p:sp>
        <p:nvSpPr>
          <p:cNvPr id="3" name="Місце для дати 2">
            <a:extLst>
              <a:ext uri="{FF2B5EF4-FFF2-40B4-BE49-F238E27FC236}">
                <a16:creationId xmlns:a16="http://schemas.microsoft.com/office/drawing/2014/main" xmlns="" id="{973A1040-2178-4BE3-8FBC-0C20E61B0012}"/>
              </a:ext>
            </a:extLst>
          </p:cNvPr>
          <p:cNvSpPr>
            <a:spLocks noGrp="1"/>
          </p:cNvSpPr>
          <p:nvPr>
            <p:ph type="dt" sz="quarter" idx="1"/>
          </p:nvPr>
        </p:nvSpPr>
        <p:spPr>
          <a:xfrm>
            <a:off x="3776663" y="0"/>
            <a:ext cx="2890837" cy="488950"/>
          </a:xfrm>
          <a:prstGeom prst="rect">
            <a:avLst/>
          </a:prstGeom>
        </p:spPr>
        <p:txBody>
          <a:bodyPr vert="horz" lIns="89895" tIns="44947" rIns="89895" bIns="44947" rtlCol="0"/>
          <a:lstStyle>
            <a:lvl1pPr algn="r" eaLnBrk="1" fontAlgn="auto" hangingPunct="1">
              <a:spcBef>
                <a:spcPts val="0"/>
              </a:spcBef>
              <a:spcAft>
                <a:spcPts val="0"/>
              </a:spcAft>
              <a:buClrTx/>
              <a:buFontTx/>
              <a:buNone/>
              <a:defRPr sz="1200" b="0">
                <a:latin typeface="+mn-lt"/>
                <a:cs typeface="+mn-cs"/>
              </a:defRPr>
            </a:lvl1pPr>
          </a:lstStyle>
          <a:p>
            <a:pPr>
              <a:defRPr/>
            </a:pPr>
            <a:fld id="{E248111C-D2DC-466A-884D-BA0C81EE2918}" type="datetimeFigureOut">
              <a:rPr lang="en-US"/>
              <a:pPr>
                <a:defRPr/>
              </a:pPr>
              <a:t>1/25/2022</a:t>
            </a:fld>
            <a:endParaRPr lang="en-US"/>
          </a:p>
        </p:txBody>
      </p:sp>
      <p:sp>
        <p:nvSpPr>
          <p:cNvPr id="4" name="Місце для нижнього колонтитула 3">
            <a:extLst>
              <a:ext uri="{FF2B5EF4-FFF2-40B4-BE49-F238E27FC236}">
                <a16:creationId xmlns:a16="http://schemas.microsoft.com/office/drawing/2014/main" xmlns="" id="{6525C948-0FFD-40AD-B7D8-45886A64BE6C}"/>
              </a:ext>
            </a:extLst>
          </p:cNvPr>
          <p:cNvSpPr>
            <a:spLocks noGrp="1"/>
          </p:cNvSpPr>
          <p:nvPr>
            <p:ph type="ftr" sz="quarter" idx="2"/>
          </p:nvPr>
        </p:nvSpPr>
        <p:spPr>
          <a:xfrm>
            <a:off x="0" y="9283700"/>
            <a:ext cx="2890838" cy="488950"/>
          </a:xfrm>
          <a:prstGeom prst="rect">
            <a:avLst/>
          </a:prstGeom>
        </p:spPr>
        <p:txBody>
          <a:bodyPr vert="horz" lIns="89895" tIns="44947" rIns="89895" bIns="44947" rtlCol="0" anchor="b"/>
          <a:lstStyle>
            <a:lvl1pPr algn="l" eaLnBrk="1" fontAlgn="auto" hangingPunct="1">
              <a:spcBef>
                <a:spcPts val="0"/>
              </a:spcBef>
              <a:spcAft>
                <a:spcPts val="0"/>
              </a:spcAft>
              <a:buClrTx/>
              <a:buFontTx/>
              <a:buNone/>
              <a:defRPr sz="1200" b="0">
                <a:latin typeface="+mn-lt"/>
                <a:cs typeface="+mn-cs"/>
              </a:defRPr>
            </a:lvl1pPr>
          </a:lstStyle>
          <a:p>
            <a:pPr>
              <a:defRPr/>
            </a:pPr>
            <a:endParaRPr lang="en-US"/>
          </a:p>
        </p:txBody>
      </p:sp>
      <p:sp>
        <p:nvSpPr>
          <p:cNvPr id="5" name="Місце для номера слайда 4">
            <a:extLst>
              <a:ext uri="{FF2B5EF4-FFF2-40B4-BE49-F238E27FC236}">
                <a16:creationId xmlns:a16="http://schemas.microsoft.com/office/drawing/2014/main" xmlns="" id="{AFB57EB8-6A80-4DCA-908B-D568F4BD6ABC}"/>
              </a:ext>
            </a:extLst>
          </p:cNvPr>
          <p:cNvSpPr>
            <a:spLocks noGrp="1"/>
          </p:cNvSpPr>
          <p:nvPr>
            <p:ph type="sldNum" sz="quarter" idx="3"/>
          </p:nvPr>
        </p:nvSpPr>
        <p:spPr>
          <a:xfrm>
            <a:off x="3776663" y="9283700"/>
            <a:ext cx="2890837" cy="488950"/>
          </a:xfrm>
          <a:prstGeom prst="rect">
            <a:avLst/>
          </a:prstGeom>
        </p:spPr>
        <p:txBody>
          <a:bodyPr vert="horz" wrap="square" lIns="89895" tIns="44947" rIns="89895" bIns="44947" numCol="1" anchor="b" anchorCtr="0" compatLnSpc="1">
            <a:prstTxWarp prst="textNoShape">
              <a:avLst/>
            </a:prstTxWarp>
          </a:bodyPr>
          <a:lstStyle>
            <a:lvl1pPr algn="r" eaLnBrk="1" hangingPunct="1">
              <a:defRPr sz="1200" b="0" smtClean="0">
                <a:latin typeface="Calibri" panose="020F0502020204030204" pitchFamily="34" charset="0"/>
              </a:defRPr>
            </a:lvl1pPr>
          </a:lstStyle>
          <a:p>
            <a:pPr>
              <a:defRPr/>
            </a:pPr>
            <a:fld id="{E6DB338D-AF24-47D9-8C24-EC45D7404204}" type="slidenum">
              <a:rPr lang="en-US" altLang="ru-RU"/>
              <a:pPr>
                <a:defRPr/>
              </a:pPr>
              <a:t>‹#›</a:t>
            </a:fld>
            <a:endParaRPr lang="en-US" altLang="ru-RU"/>
          </a:p>
        </p:txBody>
      </p:sp>
    </p:spTree>
    <p:extLst>
      <p:ext uri="{BB962C8B-B14F-4D97-AF65-F5344CB8AC3E}">
        <p14:creationId xmlns:p14="http://schemas.microsoft.com/office/powerpoint/2010/main" val="2832996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xmlns="" id="{57C3BA56-884B-475C-85D8-695790852049}"/>
              </a:ext>
            </a:extLst>
          </p:cNvPr>
          <p:cNvSpPr>
            <a:spLocks noGrp="1"/>
          </p:cNvSpPr>
          <p:nvPr>
            <p:ph type="hdr" sz="quarter"/>
          </p:nvPr>
        </p:nvSpPr>
        <p:spPr>
          <a:xfrm>
            <a:off x="0" y="0"/>
            <a:ext cx="2890838" cy="488950"/>
          </a:xfrm>
          <a:prstGeom prst="rect">
            <a:avLst/>
          </a:prstGeom>
        </p:spPr>
        <p:txBody>
          <a:bodyPr vert="horz" lIns="89895" tIns="44947" rIns="89895" bIns="44947" rtlCol="0"/>
          <a:lstStyle>
            <a:lvl1pPr algn="l" eaLnBrk="1" fontAlgn="auto" hangingPunct="1">
              <a:spcBef>
                <a:spcPts val="0"/>
              </a:spcBef>
              <a:spcAft>
                <a:spcPts val="0"/>
              </a:spcAft>
              <a:buClrTx/>
              <a:buFontTx/>
              <a:buNone/>
              <a:defRPr sz="1200" b="0">
                <a:latin typeface="+mn-lt"/>
                <a:cs typeface="+mn-cs"/>
              </a:defRPr>
            </a:lvl1pPr>
          </a:lstStyle>
          <a:p>
            <a:pPr>
              <a:defRPr/>
            </a:pPr>
            <a:endParaRPr lang="en-US"/>
          </a:p>
        </p:txBody>
      </p:sp>
      <p:sp>
        <p:nvSpPr>
          <p:cNvPr id="3" name="Місце для дати 2">
            <a:extLst>
              <a:ext uri="{FF2B5EF4-FFF2-40B4-BE49-F238E27FC236}">
                <a16:creationId xmlns:a16="http://schemas.microsoft.com/office/drawing/2014/main" xmlns="" id="{B7527F2B-AAC0-41AE-AE96-E6C76AE801AE}"/>
              </a:ext>
            </a:extLst>
          </p:cNvPr>
          <p:cNvSpPr>
            <a:spLocks noGrp="1"/>
          </p:cNvSpPr>
          <p:nvPr>
            <p:ph type="dt" idx="1"/>
          </p:nvPr>
        </p:nvSpPr>
        <p:spPr>
          <a:xfrm>
            <a:off x="3776663" y="0"/>
            <a:ext cx="2890837" cy="488950"/>
          </a:xfrm>
          <a:prstGeom prst="rect">
            <a:avLst/>
          </a:prstGeom>
        </p:spPr>
        <p:txBody>
          <a:bodyPr vert="horz" lIns="89895" tIns="44947" rIns="89895" bIns="44947" rtlCol="0"/>
          <a:lstStyle>
            <a:lvl1pPr algn="r" eaLnBrk="1" fontAlgn="auto" hangingPunct="1">
              <a:spcBef>
                <a:spcPts val="0"/>
              </a:spcBef>
              <a:spcAft>
                <a:spcPts val="0"/>
              </a:spcAft>
              <a:buClrTx/>
              <a:buFontTx/>
              <a:buNone/>
              <a:defRPr sz="1200" b="0">
                <a:latin typeface="+mn-lt"/>
                <a:cs typeface="+mn-cs"/>
              </a:defRPr>
            </a:lvl1pPr>
          </a:lstStyle>
          <a:p>
            <a:pPr>
              <a:defRPr/>
            </a:pPr>
            <a:fld id="{B5724EF0-51F8-4E95-9238-B1178A4C99BF}" type="datetimeFigureOut">
              <a:rPr lang="en-US"/>
              <a:pPr>
                <a:defRPr/>
              </a:pPr>
              <a:t>1/25/2022</a:t>
            </a:fld>
            <a:endParaRPr lang="en-US"/>
          </a:p>
        </p:txBody>
      </p:sp>
      <p:sp>
        <p:nvSpPr>
          <p:cNvPr id="4" name="Місце для зображення 3">
            <a:extLst>
              <a:ext uri="{FF2B5EF4-FFF2-40B4-BE49-F238E27FC236}">
                <a16:creationId xmlns:a16="http://schemas.microsoft.com/office/drawing/2014/main" xmlns="" id="{ED2626EA-72AB-4F68-AF2B-909D4C23A9B8}"/>
              </a:ext>
            </a:extLst>
          </p:cNvPr>
          <p:cNvSpPr>
            <a:spLocks noGrp="1" noRot="1" noChangeAspect="1"/>
          </p:cNvSpPr>
          <p:nvPr>
            <p:ph type="sldImg" idx="2"/>
          </p:nvPr>
        </p:nvSpPr>
        <p:spPr>
          <a:xfrm>
            <a:off x="892175" y="733425"/>
            <a:ext cx="4884738" cy="3663950"/>
          </a:xfrm>
          <a:prstGeom prst="rect">
            <a:avLst/>
          </a:prstGeom>
          <a:noFill/>
          <a:ln w="12700">
            <a:solidFill>
              <a:prstClr val="black"/>
            </a:solidFill>
          </a:ln>
        </p:spPr>
        <p:txBody>
          <a:bodyPr vert="horz" lIns="89895" tIns="44947" rIns="89895" bIns="44947" rtlCol="0" anchor="ctr"/>
          <a:lstStyle/>
          <a:p>
            <a:pPr lvl="0"/>
            <a:endParaRPr lang="en-US" noProof="0"/>
          </a:p>
        </p:txBody>
      </p:sp>
      <p:sp>
        <p:nvSpPr>
          <p:cNvPr id="5" name="Місце для нотаток 4">
            <a:extLst>
              <a:ext uri="{FF2B5EF4-FFF2-40B4-BE49-F238E27FC236}">
                <a16:creationId xmlns:a16="http://schemas.microsoft.com/office/drawing/2014/main" xmlns="" id="{A3E86219-A459-476D-963A-297E86978A84}"/>
              </a:ext>
            </a:extLst>
          </p:cNvPr>
          <p:cNvSpPr>
            <a:spLocks noGrp="1"/>
          </p:cNvSpPr>
          <p:nvPr>
            <p:ph type="body" sz="quarter" idx="3"/>
          </p:nvPr>
        </p:nvSpPr>
        <p:spPr>
          <a:xfrm>
            <a:off x="666750" y="4643438"/>
            <a:ext cx="5335588" cy="4397375"/>
          </a:xfrm>
          <a:prstGeom prst="rect">
            <a:avLst/>
          </a:prstGeom>
        </p:spPr>
        <p:txBody>
          <a:bodyPr vert="horz" lIns="89895" tIns="44947" rIns="89895" bIns="44947" rtlCol="0"/>
          <a:lstStyle/>
          <a:p>
            <a:pPr lvl="0"/>
            <a:r>
              <a:rPr lang="uk-UA" noProof="0"/>
              <a:t>Зразок тексту</a:t>
            </a:r>
          </a:p>
          <a:p>
            <a:pPr lvl="1"/>
            <a:r>
              <a:rPr lang="uk-UA" noProof="0"/>
              <a:t>Другий рівень</a:t>
            </a:r>
          </a:p>
          <a:p>
            <a:pPr lvl="2"/>
            <a:r>
              <a:rPr lang="uk-UA" noProof="0"/>
              <a:t>Третій рівень</a:t>
            </a:r>
          </a:p>
          <a:p>
            <a:pPr lvl="3"/>
            <a:r>
              <a:rPr lang="uk-UA" noProof="0"/>
              <a:t>Четвертий рівень</a:t>
            </a:r>
          </a:p>
          <a:p>
            <a:pPr lvl="4"/>
            <a:r>
              <a:rPr lang="uk-UA" noProof="0"/>
              <a:t>П'ятий рівень</a:t>
            </a:r>
            <a:endParaRPr lang="en-US" noProof="0"/>
          </a:p>
        </p:txBody>
      </p:sp>
      <p:sp>
        <p:nvSpPr>
          <p:cNvPr id="6" name="Місце для нижнього колонтитула 5">
            <a:extLst>
              <a:ext uri="{FF2B5EF4-FFF2-40B4-BE49-F238E27FC236}">
                <a16:creationId xmlns:a16="http://schemas.microsoft.com/office/drawing/2014/main" xmlns="" id="{9A98ADA4-1CF2-49F1-A490-1A90607B68EC}"/>
              </a:ext>
            </a:extLst>
          </p:cNvPr>
          <p:cNvSpPr>
            <a:spLocks noGrp="1"/>
          </p:cNvSpPr>
          <p:nvPr>
            <p:ph type="ftr" sz="quarter" idx="4"/>
          </p:nvPr>
        </p:nvSpPr>
        <p:spPr>
          <a:xfrm>
            <a:off x="0" y="9283700"/>
            <a:ext cx="2890838" cy="488950"/>
          </a:xfrm>
          <a:prstGeom prst="rect">
            <a:avLst/>
          </a:prstGeom>
        </p:spPr>
        <p:txBody>
          <a:bodyPr vert="horz" lIns="89895" tIns="44947" rIns="89895" bIns="44947" rtlCol="0" anchor="b"/>
          <a:lstStyle>
            <a:lvl1pPr algn="l" eaLnBrk="1" fontAlgn="auto" hangingPunct="1">
              <a:spcBef>
                <a:spcPts val="0"/>
              </a:spcBef>
              <a:spcAft>
                <a:spcPts val="0"/>
              </a:spcAft>
              <a:buClrTx/>
              <a:buFontTx/>
              <a:buNone/>
              <a:defRPr sz="1200" b="0">
                <a:latin typeface="+mn-lt"/>
                <a:cs typeface="+mn-cs"/>
              </a:defRPr>
            </a:lvl1pPr>
          </a:lstStyle>
          <a:p>
            <a:pPr>
              <a:defRPr/>
            </a:pPr>
            <a:endParaRPr lang="en-US"/>
          </a:p>
        </p:txBody>
      </p:sp>
      <p:sp>
        <p:nvSpPr>
          <p:cNvPr id="7" name="Місце для номера слайда 6">
            <a:extLst>
              <a:ext uri="{FF2B5EF4-FFF2-40B4-BE49-F238E27FC236}">
                <a16:creationId xmlns:a16="http://schemas.microsoft.com/office/drawing/2014/main" xmlns="" id="{25688F04-44FF-4638-A897-BDCFFE078F8B}"/>
              </a:ext>
            </a:extLst>
          </p:cNvPr>
          <p:cNvSpPr>
            <a:spLocks noGrp="1"/>
          </p:cNvSpPr>
          <p:nvPr>
            <p:ph type="sldNum" sz="quarter" idx="5"/>
          </p:nvPr>
        </p:nvSpPr>
        <p:spPr>
          <a:xfrm>
            <a:off x="3776663" y="9283700"/>
            <a:ext cx="2890837" cy="488950"/>
          </a:xfrm>
          <a:prstGeom prst="rect">
            <a:avLst/>
          </a:prstGeom>
        </p:spPr>
        <p:txBody>
          <a:bodyPr vert="horz" wrap="square" lIns="89895" tIns="44947" rIns="89895" bIns="44947" numCol="1" anchor="b" anchorCtr="0" compatLnSpc="1">
            <a:prstTxWarp prst="textNoShape">
              <a:avLst/>
            </a:prstTxWarp>
          </a:bodyPr>
          <a:lstStyle>
            <a:lvl1pPr algn="r" eaLnBrk="1" hangingPunct="1">
              <a:defRPr sz="1200" b="0" smtClean="0">
                <a:latin typeface="Calibri" panose="020F0502020204030204" pitchFamily="34" charset="0"/>
              </a:defRPr>
            </a:lvl1pPr>
          </a:lstStyle>
          <a:p>
            <a:pPr>
              <a:defRPr/>
            </a:pPr>
            <a:fld id="{0D68669F-1036-4DFD-BC19-51562666DFFA}" type="slidenum">
              <a:rPr lang="en-US" altLang="ru-RU"/>
              <a:pPr>
                <a:defRPr/>
              </a:pPr>
              <a:t>‹#›</a:t>
            </a:fld>
            <a:endParaRPr lang="en-US" altLang="ru-RU"/>
          </a:p>
        </p:txBody>
      </p:sp>
    </p:spTree>
    <p:extLst>
      <p:ext uri="{BB962C8B-B14F-4D97-AF65-F5344CB8AC3E}">
        <p14:creationId xmlns:p14="http://schemas.microsoft.com/office/powerpoint/2010/main" val="2950187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009D1DB4-6786-48E4-988F-8BD1C1E308A4}"/>
              </a:ext>
            </a:extLst>
          </p:cNvPr>
          <p:cNvSpPr>
            <a:spLocks noGrp="1" noRot="1" noChangeAspect="1" noTextEdit="1"/>
          </p:cNvSpPr>
          <p:nvPr>
            <p:ph type="sldImg"/>
          </p:nvPr>
        </p:nvSpPr>
        <p:spPr bwMode="auto">
          <a:xfrm>
            <a:off x="890588" y="733425"/>
            <a:ext cx="4887912" cy="36655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a:extLst>
              <a:ext uri="{FF2B5EF4-FFF2-40B4-BE49-F238E27FC236}">
                <a16:creationId xmlns:a16="http://schemas.microsoft.com/office/drawing/2014/main" xmlns="" id="{0A5797E0-5422-42E8-80BA-7EC2FA1C7E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xmlns="" id="{7E50E15B-F385-4921-8BFE-4E7ED340A7C3}"/>
              </a:ext>
            </a:extLst>
          </p:cNvPr>
          <p:cNvSpPr>
            <a:spLocks noGrp="1" noRot="1" noChangeAspect="1" noTextEdit="1"/>
          </p:cNvSpPr>
          <p:nvPr>
            <p:ph type="sldImg"/>
          </p:nvPr>
        </p:nvSpPr>
        <p:spPr bwMode="auto">
          <a:xfrm>
            <a:off x="890588" y="733425"/>
            <a:ext cx="4887912" cy="36655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xmlns="" id="{98D046FE-FE30-49EE-BAA3-23BE48D7E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spcBef>
                <a:spcPct val="0"/>
              </a:spcBef>
            </a:pPr>
            <a:endParaRPr lang="en-CA" altLang="ru-RU"/>
          </a:p>
        </p:txBody>
      </p:sp>
      <p:sp>
        <p:nvSpPr>
          <p:cNvPr id="27652" name="Slide Number Placeholder 3">
            <a:extLst>
              <a:ext uri="{FF2B5EF4-FFF2-40B4-BE49-F238E27FC236}">
                <a16:creationId xmlns:a16="http://schemas.microsoft.com/office/drawing/2014/main" xmlns="" id="{DF844A05-07E5-4118-81D8-70053E4F1FF8}"/>
              </a:ext>
            </a:extLst>
          </p:cNvPr>
          <p:cNvSpPr txBox="1">
            <a:spLocks noGrp="1"/>
          </p:cNvSpPr>
          <p:nvPr/>
        </p:nvSpPr>
        <p:spPr bwMode="auto">
          <a:xfrm>
            <a:off x="3778250" y="9283700"/>
            <a:ext cx="28892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9F94B05-D3B1-4A67-B8AA-7FC987399AB6}" type="slidenum">
              <a:rPr lang="en-CA" altLang="ru-RU"/>
              <a:pPr algn="r" eaLnBrk="1" hangingPunct="1">
                <a:spcBef>
                  <a:spcPct val="0"/>
                </a:spcBef>
              </a:pPr>
              <a:t>17</a:t>
            </a:fld>
            <a:endParaRPr lang="en-CA" altLang="ru-RU"/>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5.jpe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ий слайд">
    <p:spTree>
      <p:nvGrpSpPr>
        <p:cNvPr id="1" name=""/>
        <p:cNvGrpSpPr/>
        <p:nvPr/>
      </p:nvGrpSpPr>
      <p:grpSpPr>
        <a:xfrm>
          <a:off x="0" y="0"/>
          <a:ext cx="0" cy="0"/>
          <a:chOff x="0" y="0"/>
          <a:chExt cx="0" cy="0"/>
        </a:xfrm>
      </p:grpSpPr>
      <p:sp>
        <p:nvSpPr>
          <p:cNvPr id="4" name="Прямокутник 6">
            <a:extLst>
              <a:ext uri="{FF2B5EF4-FFF2-40B4-BE49-F238E27FC236}">
                <a16:creationId xmlns:a16="http://schemas.microsoft.com/office/drawing/2014/main" xmlns="" id="{6F9EF1B1-267A-427C-8720-0829A297F550}"/>
              </a:ext>
            </a:extLst>
          </p:cNvPr>
          <p:cNvSpPr/>
          <p:nvPr userDrawn="1"/>
        </p:nvSpPr>
        <p:spPr>
          <a:xfrm>
            <a:off x="10620375" y="-3173413"/>
            <a:ext cx="4572000" cy="862013"/>
          </a:xfrm>
          <a:prstGeom prst="rect">
            <a:avLst/>
          </a:prstGeom>
        </p:spPr>
        <p:txBody>
          <a:bodyPr>
            <a:spAutoFit/>
          </a:bodyPr>
          <a:lstStyle/>
          <a:p>
            <a:pPr eaLnBrk="1" hangingPunct="1">
              <a:defRPr/>
            </a:pPr>
            <a:r>
              <a:rPr lang="en-US" sz="3200" b="0" dirty="0">
                <a:solidFill>
                  <a:srgbClr val="658C91"/>
                </a:solidFill>
                <a:latin typeface="Arial" charset="0"/>
                <a:cs typeface="Arial" charset="0"/>
              </a:rPr>
              <a:t/>
            </a:r>
            <a:br>
              <a:rPr lang="en-US" sz="3200" b="0" dirty="0">
                <a:solidFill>
                  <a:srgbClr val="658C91"/>
                </a:solidFill>
                <a:latin typeface="Arial" charset="0"/>
                <a:cs typeface="Arial" charset="0"/>
              </a:rPr>
            </a:br>
            <a:endParaRPr lang="en-US" b="0" spc="50" dirty="0">
              <a:ln w="11430"/>
              <a:solidFill>
                <a:schemeClr val="bg1"/>
              </a:solidFill>
              <a:effectLst>
                <a:outerShdw blurRad="76200" dist="50800" dir="5400000" algn="tl" rotWithShape="0">
                  <a:srgbClr val="000000">
                    <a:alpha val="65000"/>
                  </a:srgbClr>
                </a:outerShdw>
              </a:effectLst>
            </a:endParaRPr>
          </a:p>
        </p:txBody>
      </p:sp>
      <p:pic>
        <p:nvPicPr>
          <p:cNvPr id="5" name="Picture 6">
            <a:extLst>
              <a:ext uri="{FF2B5EF4-FFF2-40B4-BE49-F238E27FC236}">
                <a16:creationId xmlns:a16="http://schemas.microsoft.com/office/drawing/2014/main" xmlns="" id="{C68EF05F-4DCC-4517-A049-CB3FD9CA445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220" t="2950" r="93555"/>
          <a:stretch>
            <a:fillRect/>
          </a:stretch>
        </p:blipFill>
        <p:spPr bwMode="auto">
          <a:xfrm>
            <a:off x="0" y="5689600"/>
            <a:ext cx="9144000" cy="1195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Рисунок 21">
            <a:extLst>
              <a:ext uri="{FF2B5EF4-FFF2-40B4-BE49-F238E27FC236}">
                <a16:creationId xmlns:a16="http://schemas.microsoft.com/office/drawing/2014/main" xmlns="" id="{16825608-0459-41F7-88BA-F183CA97F85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13660" t="36472" r="9813" b="40846"/>
          <a:stretch>
            <a:fillRect/>
          </a:stretch>
        </p:blipFill>
        <p:spPr bwMode="auto">
          <a:xfrm>
            <a:off x="468313" y="320675"/>
            <a:ext cx="4281487"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xmlns="" id="{EE4BEA3D-9294-4F01-807F-700B6B095E8B}"/>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l="6834" t="2202" b="16710"/>
          <a:stretch>
            <a:fillRect/>
          </a:stretch>
        </p:blipFill>
        <p:spPr bwMode="auto">
          <a:xfrm>
            <a:off x="633413" y="5373688"/>
            <a:ext cx="1274762" cy="1195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Рисунок 22">
            <a:extLst>
              <a:ext uri="{FF2B5EF4-FFF2-40B4-BE49-F238E27FC236}">
                <a16:creationId xmlns:a16="http://schemas.microsoft.com/office/drawing/2014/main" xmlns="" id="{A189E4AF-DD02-4918-9CD8-BF1394333EA3}"/>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l="-15234" t="-65079" r="-16672" b="-871"/>
          <a:stretch>
            <a:fillRect/>
          </a:stretch>
        </p:blipFill>
        <p:spPr bwMode="auto">
          <a:xfrm>
            <a:off x="4932363" y="692150"/>
            <a:ext cx="207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Рисунок 23">
            <a:extLst>
              <a:ext uri="{FF2B5EF4-FFF2-40B4-BE49-F238E27FC236}">
                <a16:creationId xmlns:a16="http://schemas.microsoft.com/office/drawing/2014/main" xmlns="" id="{885CE7A4-CB16-41BA-9B9A-281FB53A6814}"/>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l="-17857" t="-38290" r="-14999"/>
          <a:stretch>
            <a:fillRect/>
          </a:stretch>
        </p:blipFill>
        <p:spPr bwMode="auto">
          <a:xfrm>
            <a:off x="7258050" y="692150"/>
            <a:ext cx="15621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xmlns="" id="{1A7CD1B4-5AEC-42B8-8E79-0066464CD2FE}"/>
              </a:ext>
            </a:extLst>
          </p:cNvPr>
          <p:cNvSpPr txBox="1"/>
          <p:nvPr userDrawn="1"/>
        </p:nvSpPr>
        <p:spPr>
          <a:xfrm>
            <a:off x="107950" y="5118100"/>
            <a:ext cx="1906588" cy="269875"/>
          </a:xfrm>
          <a:prstGeom prst="rect">
            <a:avLst/>
          </a:prstGeom>
          <a:noFill/>
        </p:spPr>
        <p:txBody>
          <a:bodyPr>
            <a:spAutoFit/>
          </a:bodyPr>
          <a:lstStyle/>
          <a:p>
            <a:pPr marL="447675" eaLnBrk="1" hangingPunct="1">
              <a:spcBef>
                <a:spcPct val="20000"/>
              </a:spcBef>
              <a:spcAft>
                <a:spcPts val="600"/>
              </a:spcAft>
              <a:buClr>
                <a:srgbClr val="658C91"/>
              </a:buClr>
              <a:buFont typeface="Wingdings" panose="05000000000000000000" pitchFamily="2" charset="2"/>
              <a:buNone/>
              <a:defRPr/>
            </a:pPr>
            <a:r>
              <a:rPr lang="en-US" sz="1150" b="0" kern="1800" dirty="0">
                <a:solidFill>
                  <a:srgbClr val="87888B"/>
                </a:solidFill>
                <a:latin typeface="Tahoma" panose="020B0604030504040204" pitchFamily="34" charset="0"/>
                <a:ea typeface="Tahoma" panose="020B0604030504040204" pitchFamily="34" charset="0"/>
                <a:cs typeface="Tahoma" panose="020B0604030504040204" pitchFamily="34" charset="0"/>
              </a:rPr>
              <a:t>www.pleddg.org.ua</a:t>
            </a:r>
          </a:p>
        </p:txBody>
      </p:sp>
      <p:sp>
        <p:nvSpPr>
          <p:cNvPr id="14" name="Заголовок 1"/>
          <p:cNvSpPr>
            <a:spLocks noGrp="1"/>
          </p:cNvSpPr>
          <p:nvPr>
            <p:ph type="ctrTitle"/>
          </p:nvPr>
        </p:nvSpPr>
        <p:spPr>
          <a:xfrm>
            <a:off x="-1" y="1556792"/>
            <a:ext cx="9144000" cy="1718433"/>
          </a:xfrm>
        </p:spPr>
        <p:txBody>
          <a:bodyPr>
            <a:normAutofit/>
          </a:bodyPr>
          <a:lstStyle>
            <a:lvl1pPr marL="1797050" indent="0" algn="l">
              <a:defRPr lang="en-US" sz="2800" b="1" kern="1200" cap="all" baseline="0" dirty="0">
                <a:solidFill>
                  <a:srgbClr val="870038"/>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15" name="Підзаголовок 2"/>
          <p:cNvSpPr>
            <a:spLocks noGrp="1"/>
          </p:cNvSpPr>
          <p:nvPr>
            <p:ph type="subTitle" idx="1"/>
          </p:nvPr>
        </p:nvSpPr>
        <p:spPr>
          <a:xfrm>
            <a:off x="1" y="3661260"/>
            <a:ext cx="9144000" cy="1457373"/>
          </a:xfrm>
        </p:spPr>
        <p:txBody>
          <a:bodyPr anchor="ctr">
            <a:normAutofit/>
          </a:bodyPr>
          <a:lstStyle>
            <a:lvl1pPr marL="1797050" marR="0" indent="0" algn="l" defTabSz="914400" rtl="0" eaLnBrk="0" fontAlgn="base" latinLnBrk="0" hangingPunct="0">
              <a:lnSpc>
                <a:spcPct val="100000"/>
              </a:lnSpc>
              <a:spcBef>
                <a:spcPct val="20000"/>
              </a:spcBef>
              <a:spcAft>
                <a:spcPct val="0"/>
              </a:spcAft>
              <a:buClrTx/>
              <a:buSzTx/>
              <a:buFont typeface="Arial" charset="0"/>
              <a:buNone/>
              <a:tabLst/>
              <a:defRPr lang="en-US" sz="1800" b="0" kern="1200" spc="0" baseline="0" dirty="0">
                <a:ln w="11430"/>
                <a:solidFill>
                  <a:srgbClr val="355466"/>
                </a:solidFill>
                <a:effectLst/>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Tree>
    <p:extLst>
      <p:ext uri="{BB962C8B-B14F-4D97-AF65-F5344CB8AC3E}">
        <p14:creationId xmlns:p14="http://schemas.microsoft.com/office/powerpoint/2010/main" val="292920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Заголовок розділу">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xmlns="" id="{C4E002E1-B8EC-4161-9ECB-C30AF2BD86D8}"/>
              </a:ext>
            </a:extLst>
          </p:cNvPr>
          <p:cNvSpPr txBox="1">
            <a:spLocks/>
          </p:cNvSpPr>
          <p:nvPr userDrawn="1"/>
        </p:nvSpPr>
        <p:spPr bwMode="auto">
          <a:xfrm>
            <a:off x="6686550" y="6232525"/>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defRPr/>
            </a:pPr>
            <a:fld id="{35B211B6-ADFF-4143-93A7-6D26E4068D8F}" type="slidenum">
              <a:rPr lang="en-US" altLang="ru-RU" sz="1200" b="0" smtClean="0">
                <a:solidFill>
                  <a:srgbClr val="355466"/>
                </a:solidFill>
              </a:rPr>
              <a:pPr algn="r" eaLnBrk="1" hangingPunct="1">
                <a:defRPr/>
              </a:pPr>
              <a:t>‹#›</a:t>
            </a:fld>
            <a:endParaRPr lang="en-US" altLang="ru-RU" sz="1200" b="0">
              <a:solidFill>
                <a:srgbClr val="355466"/>
              </a:solidFill>
            </a:endParaRPr>
          </a:p>
        </p:txBody>
      </p:sp>
      <p:cxnSp>
        <p:nvCxnSpPr>
          <p:cNvPr id="6" name="Пряма сполучна лінія 9">
            <a:extLst>
              <a:ext uri="{FF2B5EF4-FFF2-40B4-BE49-F238E27FC236}">
                <a16:creationId xmlns:a16="http://schemas.microsoft.com/office/drawing/2014/main" xmlns="" id="{922AB8A5-EE33-4974-B659-EEBD64917A76}"/>
              </a:ext>
            </a:extLst>
          </p:cNvPr>
          <p:cNvCxnSpPr/>
          <p:nvPr userDrawn="1"/>
        </p:nvCxnSpPr>
        <p:spPr>
          <a:xfrm>
            <a:off x="250825" y="1412875"/>
            <a:ext cx="8642350"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cxnSp>
        <p:nvCxnSpPr>
          <p:cNvPr id="7" name="Пряма сполучна лінія 11">
            <a:extLst>
              <a:ext uri="{FF2B5EF4-FFF2-40B4-BE49-F238E27FC236}">
                <a16:creationId xmlns:a16="http://schemas.microsoft.com/office/drawing/2014/main" xmlns="" id="{06F2433D-9B3B-4DA7-BB89-74BD9F4A61C0}"/>
              </a:ext>
            </a:extLst>
          </p:cNvPr>
          <p:cNvCxnSpPr/>
          <p:nvPr userDrawn="1"/>
        </p:nvCxnSpPr>
        <p:spPr>
          <a:xfrm>
            <a:off x="482600" y="6708775"/>
            <a:ext cx="8193088" cy="0"/>
          </a:xfrm>
          <a:prstGeom prst="line">
            <a:avLst/>
          </a:prstGeom>
          <a:ln w="28575">
            <a:solidFill>
              <a:srgbClr val="870038"/>
            </a:solidFill>
          </a:ln>
        </p:spPr>
        <p:style>
          <a:lnRef idx="1">
            <a:schemeClr val="accent1"/>
          </a:lnRef>
          <a:fillRef idx="0">
            <a:schemeClr val="accent1"/>
          </a:fillRef>
          <a:effectRef idx="0">
            <a:schemeClr val="accent1"/>
          </a:effectRef>
          <a:fontRef idx="minor">
            <a:schemeClr val="tx1"/>
          </a:fontRef>
        </p:style>
      </p:cxnSp>
      <p:cxnSp>
        <p:nvCxnSpPr>
          <p:cNvPr id="9" name="Пряма сполучна лінія 12">
            <a:extLst>
              <a:ext uri="{FF2B5EF4-FFF2-40B4-BE49-F238E27FC236}">
                <a16:creationId xmlns:a16="http://schemas.microsoft.com/office/drawing/2014/main" xmlns="" id="{527F3318-0BB6-422B-A991-2FF25B8013A8}"/>
              </a:ext>
            </a:extLst>
          </p:cNvPr>
          <p:cNvCxnSpPr/>
          <p:nvPr userDrawn="1"/>
        </p:nvCxnSpPr>
        <p:spPr>
          <a:xfrm>
            <a:off x="482600" y="6772275"/>
            <a:ext cx="8193088" cy="0"/>
          </a:xfrm>
          <a:prstGeom prst="line">
            <a:avLst/>
          </a:prstGeom>
          <a:ln w="28575">
            <a:solidFill>
              <a:srgbClr val="70CBD0"/>
            </a:solidFill>
          </a:ln>
        </p:spPr>
        <p:style>
          <a:lnRef idx="1">
            <a:schemeClr val="accent1"/>
          </a:lnRef>
          <a:fillRef idx="0">
            <a:schemeClr val="accent1"/>
          </a:fillRef>
          <a:effectRef idx="0">
            <a:schemeClr val="accent1"/>
          </a:effectRef>
          <a:fontRef idx="minor">
            <a:schemeClr val="tx1"/>
          </a:fontRef>
        </p:style>
      </p:cxnSp>
      <p:pic>
        <p:nvPicPr>
          <p:cNvPr id="10" name="Рисунок 21">
            <a:extLst>
              <a:ext uri="{FF2B5EF4-FFF2-40B4-BE49-F238E27FC236}">
                <a16:creationId xmlns:a16="http://schemas.microsoft.com/office/drawing/2014/main" xmlns="" id="{6A3D0BE8-AF0E-4261-AC82-85913F0F985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3239" t="36472" r="9813" b="42093"/>
          <a:stretch>
            <a:fillRect/>
          </a:stretch>
        </p:blipFill>
        <p:spPr bwMode="auto">
          <a:xfrm>
            <a:off x="482600" y="6092825"/>
            <a:ext cx="250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Місце для вмісту 2"/>
          <p:cNvSpPr>
            <a:spLocks noGrp="1"/>
          </p:cNvSpPr>
          <p:nvPr>
            <p:ph idx="1"/>
          </p:nvPr>
        </p:nvSpPr>
        <p:spPr>
          <a:xfrm>
            <a:off x="251520" y="1600200"/>
            <a:ext cx="8640960" cy="4525963"/>
          </a:xfrm>
        </p:spPr>
        <p:txBody>
          <a:bodyPr/>
          <a:lstStyle>
            <a:lvl1pPr marL="360363" indent="-342900" algn="just">
              <a:buClr>
                <a:srgbClr val="658C91"/>
              </a:buClr>
              <a:defRPr>
                <a:solidFill>
                  <a:schemeClr val="tx1">
                    <a:lumMod val="85000"/>
                    <a:lumOff val="15000"/>
                  </a:schemeClr>
                </a:solidFill>
                <a:latin typeface="Arial" pitchFamily="34" charset="0"/>
                <a:cs typeface="Arial" pitchFamily="34" charset="0"/>
              </a:defRPr>
            </a:lvl1pPr>
            <a:lvl2pPr algn="just">
              <a:buClr>
                <a:srgbClr val="46BCC2"/>
              </a:buClr>
              <a:defRPr>
                <a:solidFill>
                  <a:schemeClr val="tx1">
                    <a:lumMod val="85000"/>
                    <a:lumOff val="15000"/>
                  </a:schemeClr>
                </a:solidFill>
                <a:latin typeface="Arial" pitchFamily="34" charset="0"/>
                <a:cs typeface="Arial" pitchFamily="34" charset="0"/>
              </a:defRPr>
            </a:lvl2pPr>
            <a:lvl3pPr algn="just">
              <a:buClr>
                <a:srgbClr val="355466"/>
              </a:buClr>
              <a:defRPr>
                <a:solidFill>
                  <a:schemeClr val="tx1">
                    <a:lumMod val="85000"/>
                    <a:lumOff val="15000"/>
                  </a:schemeClr>
                </a:solidFill>
                <a:latin typeface="Arial" pitchFamily="34" charset="0"/>
                <a:cs typeface="Arial" pitchFamily="34" charset="0"/>
              </a:defRPr>
            </a:lvl3pPr>
            <a:lvl4pPr algn="just">
              <a:buClr>
                <a:srgbClr val="C0E8EA"/>
              </a:buClr>
              <a:defRPr>
                <a:solidFill>
                  <a:schemeClr val="tx1">
                    <a:lumMod val="85000"/>
                    <a:lumOff val="15000"/>
                  </a:schemeClr>
                </a:solidFill>
                <a:latin typeface="Arial" pitchFamily="34" charset="0"/>
                <a:cs typeface="Arial" pitchFamily="34" charset="0"/>
              </a:defRPr>
            </a:lvl4pPr>
            <a:lvl5pPr algn="just">
              <a:buClr>
                <a:srgbClr val="46BCC2"/>
              </a:buClr>
              <a:defRPr>
                <a:solidFill>
                  <a:schemeClr val="tx1">
                    <a:lumMod val="85000"/>
                    <a:lumOff val="15000"/>
                  </a:schemeClr>
                </a:solidFill>
                <a:latin typeface="Arial" pitchFamily="34" charset="0"/>
                <a:cs typeface="Arial" pitchFamily="34" charset="0"/>
              </a:defRPr>
            </a:lvl5pPr>
          </a:lstStyle>
          <a:p>
            <a:pPr lvl="0"/>
            <a:r>
              <a:rPr lang="uk-UA" dirty="0"/>
              <a:t>Зразок тексту</a:t>
            </a:r>
          </a:p>
          <a:p>
            <a:pPr lvl="1"/>
            <a:r>
              <a:rPr lang="uk-UA" dirty="0"/>
              <a:t>Другий рівень</a:t>
            </a:r>
          </a:p>
          <a:p>
            <a:pPr lvl="2"/>
            <a:r>
              <a:rPr lang="uk-UA" dirty="0"/>
              <a:t>Третій рівень</a:t>
            </a:r>
          </a:p>
          <a:p>
            <a:pPr lvl="3"/>
            <a:r>
              <a:rPr lang="uk-UA" dirty="0"/>
              <a:t>Четвертий рівень</a:t>
            </a:r>
          </a:p>
          <a:p>
            <a:pPr lvl="4"/>
            <a:r>
              <a:rPr lang="uk-UA" dirty="0"/>
              <a:t>П'ятий рівень</a:t>
            </a:r>
            <a:endParaRPr lang="en-US" dirty="0"/>
          </a:p>
        </p:txBody>
      </p:sp>
      <p:sp>
        <p:nvSpPr>
          <p:cNvPr id="5" name="Заголовок 1"/>
          <p:cNvSpPr>
            <a:spLocks noGrp="1"/>
          </p:cNvSpPr>
          <p:nvPr>
            <p:ph type="title"/>
          </p:nvPr>
        </p:nvSpPr>
        <p:spPr>
          <a:xfrm>
            <a:off x="251520" y="274638"/>
            <a:ext cx="8640960" cy="1143000"/>
          </a:xfrm>
        </p:spPr>
        <p:txBody>
          <a:bodyPr>
            <a:normAutofit/>
          </a:bodyPr>
          <a:lstStyle>
            <a:lvl1pPr>
              <a:defRPr sz="3200" b="1" cap="all" baseline="0">
                <a:solidFill>
                  <a:srgbClr val="870038"/>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lvl1pPr>
          </a:lstStyle>
          <a:p>
            <a:r>
              <a:rPr lang="uk-UA" dirty="0"/>
              <a:t>Зразок заголовка</a:t>
            </a:r>
            <a:endParaRPr lang="en-US" dirty="0"/>
          </a:p>
        </p:txBody>
      </p:sp>
    </p:spTree>
    <p:extLst>
      <p:ext uri="{BB962C8B-B14F-4D97-AF65-F5344CB8AC3E}">
        <p14:creationId xmlns:p14="http://schemas.microsoft.com/office/powerpoint/2010/main" val="2673864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Лише заголовок">
    <p:spTree>
      <p:nvGrpSpPr>
        <p:cNvPr id="1" name=""/>
        <p:cNvGrpSpPr/>
        <p:nvPr/>
      </p:nvGrpSpPr>
      <p:grpSpPr>
        <a:xfrm>
          <a:off x="0" y="0"/>
          <a:ext cx="0" cy="0"/>
          <a:chOff x="0" y="0"/>
          <a:chExt cx="0" cy="0"/>
        </a:xfrm>
      </p:grpSpPr>
      <p:cxnSp>
        <p:nvCxnSpPr>
          <p:cNvPr id="2" name="Пряма сполучна лінія 11">
            <a:extLst>
              <a:ext uri="{FF2B5EF4-FFF2-40B4-BE49-F238E27FC236}">
                <a16:creationId xmlns:a16="http://schemas.microsoft.com/office/drawing/2014/main" xmlns="" id="{72AA1199-B683-4390-87EE-4946262AB426}"/>
              </a:ext>
            </a:extLst>
          </p:cNvPr>
          <p:cNvCxnSpPr/>
          <p:nvPr userDrawn="1"/>
        </p:nvCxnSpPr>
        <p:spPr>
          <a:xfrm>
            <a:off x="482600" y="6708775"/>
            <a:ext cx="8193088" cy="0"/>
          </a:xfrm>
          <a:prstGeom prst="line">
            <a:avLst/>
          </a:prstGeom>
          <a:ln w="28575">
            <a:solidFill>
              <a:srgbClr val="870038"/>
            </a:solidFill>
          </a:ln>
        </p:spPr>
        <p:style>
          <a:lnRef idx="1">
            <a:schemeClr val="accent1"/>
          </a:lnRef>
          <a:fillRef idx="0">
            <a:schemeClr val="accent1"/>
          </a:fillRef>
          <a:effectRef idx="0">
            <a:schemeClr val="accent1"/>
          </a:effectRef>
          <a:fontRef idx="minor">
            <a:schemeClr val="tx1"/>
          </a:fontRef>
        </p:style>
      </p:cxnSp>
      <p:cxnSp>
        <p:nvCxnSpPr>
          <p:cNvPr id="3" name="Пряма сполучна лінія 12">
            <a:extLst>
              <a:ext uri="{FF2B5EF4-FFF2-40B4-BE49-F238E27FC236}">
                <a16:creationId xmlns:a16="http://schemas.microsoft.com/office/drawing/2014/main" xmlns="" id="{B10F91D2-8472-486E-83AB-064956B13CA0}"/>
              </a:ext>
            </a:extLst>
          </p:cNvPr>
          <p:cNvCxnSpPr/>
          <p:nvPr userDrawn="1"/>
        </p:nvCxnSpPr>
        <p:spPr>
          <a:xfrm>
            <a:off x="482600" y="6772275"/>
            <a:ext cx="8193088" cy="0"/>
          </a:xfrm>
          <a:prstGeom prst="line">
            <a:avLst/>
          </a:prstGeom>
          <a:ln w="28575">
            <a:solidFill>
              <a:srgbClr val="70CBD0"/>
            </a:solidFill>
          </a:ln>
        </p:spPr>
        <p:style>
          <a:lnRef idx="1">
            <a:schemeClr val="accent1"/>
          </a:lnRef>
          <a:fillRef idx="0">
            <a:schemeClr val="accent1"/>
          </a:fillRef>
          <a:effectRef idx="0">
            <a:schemeClr val="accent1"/>
          </a:effectRef>
          <a:fontRef idx="minor">
            <a:schemeClr val="tx1"/>
          </a:fontRef>
        </p:style>
      </p:cxnSp>
      <p:pic>
        <p:nvPicPr>
          <p:cNvPr id="4" name="Рисунок 21">
            <a:extLst>
              <a:ext uri="{FF2B5EF4-FFF2-40B4-BE49-F238E27FC236}">
                <a16:creationId xmlns:a16="http://schemas.microsoft.com/office/drawing/2014/main" xmlns="" id="{796BE7E9-5A44-48BB-8DB0-45C5B2B96BB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3239" t="36472" r="9813" b="42093"/>
          <a:stretch>
            <a:fillRect/>
          </a:stretch>
        </p:blipFill>
        <p:spPr bwMode="auto">
          <a:xfrm>
            <a:off x="482600" y="6092825"/>
            <a:ext cx="250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34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Заголовок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3ED74BD-73F6-4D7C-9FE6-B3F235E37AC9}"/>
              </a:ext>
            </a:extLst>
          </p:cNvPr>
          <p:cNvSpPr txBox="1">
            <a:spLocks/>
          </p:cNvSpPr>
          <p:nvPr userDrawn="1"/>
        </p:nvSpPr>
        <p:spPr>
          <a:xfrm>
            <a:off x="0" y="2060575"/>
            <a:ext cx="9144000" cy="1081088"/>
          </a:xfrm>
          <a:prstGeom prst="rect">
            <a:avLst/>
          </a:prstGeom>
        </p:spPr>
        <p:txBody>
          <a:bodyPr/>
          <a:lstStyle>
            <a:lvl1pPr marL="1790700">
              <a:defRPr b="1">
                <a:solidFill>
                  <a:schemeClr val="tx1"/>
                </a:solidFill>
                <a:latin typeface="Arial" charset="0"/>
                <a:cs typeface="Arial" charset="0"/>
              </a:defRPr>
            </a:lvl1pPr>
            <a:lvl2pPr marL="742950" indent="-285750">
              <a:defRPr b="1">
                <a:solidFill>
                  <a:schemeClr val="tx1"/>
                </a:solidFill>
                <a:latin typeface="Arial" charset="0"/>
                <a:cs typeface="Arial" charset="0"/>
              </a:defRPr>
            </a:lvl2pPr>
            <a:lvl3pPr marL="1143000" indent="-228600">
              <a:defRPr b="1">
                <a:solidFill>
                  <a:schemeClr val="tx1"/>
                </a:solidFill>
                <a:latin typeface="Arial" charset="0"/>
                <a:cs typeface="Arial" charset="0"/>
              </a:defRPr>
            </a:lvl3pPr>
            <a:lvl4pPr marL="1600200" indent="-228600">
              <a:defRPr b="1">
                <a:solidFill>
                  <a:schemeClr val="tx1"/>
                </a:solidFill>
                <a:latin typeface="Arial" charset="0"/>
                <a:cs typeface="Arial" charset="0"/>
              </a:defRPr>
            </a:lvl4pPr>
            <a:lvl5pPr marL="2057400" indent="-228600">
              <a:defRPr b="1">
                <a:solidFill>
                  <a:schemeClr val="tx1"/>
                </a:solidFill>
                <a:latin typeface="Arial" charset="0"/>
                <a:cs typeface="Arial" charset="0"/>
              </a:defRPr>
            </a:lvl5pPr>
            <a:lvl6pPr marL="2514600" indent="-228600"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6pPr>
            <a:lvl7pPr marL="2971800" indent="-228600"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7pPr>
            <a:lvl8pPr marL="3429000" indent="-228600"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8pPr>
            <a:lvl9pPr marL="3886200" indent="-228600"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9pPr>
          </a:lstStyle>
          <a:p>
            <a:pPr eaLnBrk="1" hangingPunct="1">
              <a:spcAft>
                <a:spcPts val="600"/>
              </a:spcAft>
              <a:buClr>
                <a:srgbClr val="658C91"/>
              </a:buClr>
              <a:buFont typeface="Wingdings" panose="05000000000000000000" pitchFamily="2" charset="2"/>
              <a:buNone/>
              <a:defRPr/>
            </a:pPr>
            <a:r>
              <a:rPr lang="uk-UA" altLang="ru-RU" sz="3200">
                <a:solidFill>
                  <a:srgbClr val="870038"/>
                </a:solidFill>
                <a:effectLst>
                  <a:outerShdw blurRad="38100" dist="38100" dir="2700000" algn="tl">
                    <a:srgbClr val="C0C0C0"/>
                  </a:outerShdw>
                </a:effectLst>
                <a:latin typeface="Tahoma" pitchFamily="34" charset="0"/>
                <a:cs typeface="Tahoma" pitchFamily="34" charset="0"/>
              </a:rPr>
              <a:t>ДЯКУЄМО ЗА УВАГУ!</a:t>
            </a:r>
          </a:p>
        </p:txBody>
      </p:sp>
      <p:pic>
        <p:nvPicPr>
          <p:cNvPr id="3" name="Рисунок 21">
            <a:extLst>
              <a:ext uri="{FF2B5EF4-FFF2-40B4-BE49-F238E27FC236}">
                <a16:creationId xmlns:a16="http://schemas.microsoft.com/office/drawing/2014/main" xmlns="" id="{B5C6B22C-6B1B-421F-B26E-189DF4CD9A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3660" t="36472" r="9813" b="40846"/>
          <a:stretch>
            <a:fillRect/>
          </a:stretch>
        </p:blipFill>
        <p:spPr bwMode="auto">
          <a:xfrm>
            <a:off x="468313" y="292100"/>
            <a:ext cx="4281487"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Рисунок 22">
            <a:extLst>
              <a:ext uri="{FF2B5EF4-FFF2-40B4-BE49-F238E27FC236}">
                <a16:creationId xmlns:a16="http://schemas.microsoft.com/office/drawing/2014/main" xmlns="" id="{2135B68D-4CBE-4E27-A728-37040C3F624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15234" t="-65079" r="-16672" b="-871"/>
          <a:stretch>
            <a:fillRect/>
          </a:stretch>
        </p:blipFill>
        <p:spPr bwMode="auto">
          <a:xfrm>
            <a:off x="4932363" y="663575"/>
            <a:ext cx="207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Рисунок 23">
            <a:extLst>
              <a:ext uri="{FF2B5EF4-FFF2-40B4-BE49-F238E27FC236}">
                <a16:creationId xmlns:a16="http://schemas.microsoft.com/office/drawing/2014/main" xmlns="" id="{47E6EB25-BE1C-442F-831F-3FC60ECC1F78}"/>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l="-17857" t="-38290" r="-14999"/>
          <a:stretch>
            <a:fillRect/>
          </a:stretch>
        </p:blipFill>
        <p:spPr bwMode="auto">
          <a:xfrm>
            <a:off x="7258050" y="692150"/>
            <a:ext cx="15621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xmlns="" id="{8075D951-C466-48A3-8BF9-AA0DCECB7752}"/>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l="-2" t="2950" r="3548"/>
          <a:stretch>
            <a:fillRect/>
          </a:stretch>
        </p:blipFill>
        <p:spPr bwMode="auto">
          <a:xfrm>
            <a:off x="376238" y="5689600"/>
            <a:ext cx="1298575" cy="1195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a:extLst>
              <a:ext uri="{FF2B5EF4-FFF2-40B4-BE49-F238E27FC236}">
                <a16:creationId xmlns:a16="http://schemas.microsoft.com/office/drawing/2014/main" xmlns="" id="{01C7C1EF-A8F2-4D93-9F4B-519A9825B70C}"/>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l="6834" t="2202" b="16710"/>
          <a:stretch>
            <a:fillRect/>
          </a:stretch>
        </p:blipFill>
        <p:spPr bwMode="auto">
          <a:xfrm>
            <a:off x="633413" y="5373688"/>
            <a:ext cx="1274762" cy="1195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Підзаголовок 2">
            <a:extLst>
              <a:ext uri="{FF2B5EF4-FFF2-40B4-BE49-F238E27FC236}">
                <a16:creationId xmlns:a16="http://schemas.microsoft.com/office/drawing/2014/main" xmlns="" id="{0D4C090A-66F8-4CE2-AE27-A3A6FE2FC7D9}"/>
              </a:ext>
            </a:extLst>
          </p:cNvPr>
          <p:cNvSpPr txBox="1">
            <a:spLocks/>
          </p:cNvSpPr>
          <p:nvPr userDrawn="1"/>
        </p:nvSpPr>
        <p:spPr>
          <a:xfrm>
            <a:off x="0" y="3213100"/>
            <a:ext cx="9144000" cy="3314700"/>
          </a:xfrm>
          <a:prstGeom prst="rect">
            <a:avLst/>
          </a:prstGeom>
        </p:spPr>
        <p:txBody>
          <a:bodyPr/>
          <a:lstStyle>
            <a:lvl1pPr marL="1790700">
              <a:defRPr b="1">
                <a:solidFill>
                  <a:schemeClr val="tx1"/>
                </a:solidFill>
                <a:latin typeface="Arial" charset="0"/>
                <a:cs typeface="Arial" charset="0"/>
              </a:defRPr>
            </a:lvl1pPr>
            <a:lvl2pPr>
              <a:defRPr b="1">
                <a:solidFill>
                  <a:schemeClr val="tx1"/>
                </a:solidFill>
                <a:latin typeface="Arial" charset="0"/>
                <a:cs typeface="Arial" charset="0"/>
              </a:defRPr>
            </a:lvl2pPr>
            <a:lvl3pPr>
              <a:defRPr b="1">
                <a:solidFill>
                  <a:schemeClr val="tx1"/>
                </a:solidFill>
                <a:latin typeface="Arial" charset="0"/>
                <a:cs typeface="Arial" charset="0"/>
              </a:defRPr>
            </a:lvl3pPr>
            <a:lvl4pPr>
              <a:defRPr b="1">
                <a:solidFill>
                  <a:schemeClr val="tx1"/>
                </a:solidFill>
                <a:latin typeface="Arial" charset="0"/>
                <a:cs typeface="Arial" charset="0"/>
              </a:defRPr>
            </a:lvl4pPr>
            <a:lvl5pPr>
              <a:defRPr b="1">
                <a:solidFill>
                  <a:schemeClr val="tx1"/>
                </a:solidFill>
                <a:latin typeface="Arial" charset="0"/>
                <a:cs typeface="Arial" charset="0"/>
              </a:defRPr>
            </a:lvl5pPr>
            <a:lvl6pPr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6pPr>
            <a:lvl7pPr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7pPr>
            <a:lvl8pPr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8pPr>
            <a:lvl9pPr algn="ctr" eaLnBrk="0" fontAlgn="base" hangingPunct="0">
              <a:spcBef>
                <a:spcPct val="20000"/>
              </a:spcBef>
              <a:spcAft>
                <a:spcPts val="600"/>
              </a:spcAft>
              <a:buClr>
                <a:srgbClr val="658C91"/>
              </a:buClr>
              <a:buFont typeface="Wingdings" pitchFamily="2" charset="2"/>
              <a:defRPr b="1">
                <a:solidFill>
                  <a:schemeClr val="tx1"/>
                </a:solidFill>
                <a:latin typeface="Arial" charset="0"/>
                <a:cs typeface="Arial" charset="0"/>
              </a:defRPr>
            </a:lvl9pPr>
          </a:lstStyle>
          <a:p>
            <a:pPr eaLnBrk="1" hangingPunct="1">
              <a:spcBef>
                <a:spcPct val="20000"/>
              </a:spcBef>
              <a:buClr>
                <a:srgbClr val="658C91"/>
              </a:buClr>
              <a:buFont typeface="Arial" charset="0"/>
              <a:buNone/>
              <a:defRPr/>
            </a:pPr>
            <a:r>
              <a:rPr lang="uk-UA" altLang="ru-RU" sz="1400" b="0">
                <a:solidFill>
                  <a:srgbClr val="3E3E40"/>
                </a:solidFill>
                <a:latin typeface="Tahoma" pitchFamily="34" charset="0"/>
                <a:cs typeface="Tahoma" pitchFamily="34" charset="0"/>
              </a:rPr>
              <a:t>ПРОЕКТ «ПАРТНЕРСТВО ДЛЯ РОЗВИТКУ МІСТ» </a:t>
            </a:r>
            <a:br>
              <a:rPr lang="uk-UA" altLang="ru-RU" sz="1400" b="0">
                <a:solidFill>
                  <a:srgbClr val="3E3E40"/>
                </a:solidFill>
                <a:latin typeface="Tahoma" pitchFamily="34" charset="0"/>
                <a:cs typeface="Tahoma" pitchFamily="34" charset="0"/>
              </a:rPr>
            </a:br>
            <a:r>
              <a:rPr lang="uk-UA" altLang="ru-RU" sz="1400" b="0">
                <a:solidFill>
                  <a:srgbClr val="3E3E40"/>
                </a:solidFill>
                <a:latin typeface="Tahoma" pitchFamily="34" charset="0"/>
                <a:cs typeface="Tahoma" pitchFamily="34" charset="0"/>
              </a:rPr>
              <a:t>впроваджує Федерація канадських муніципалітетів </a:t>
            </a:r>
            <a:br>
              <a:rPr lang="uk-UA" altLang="ru-RU" sz="1400" b="0">
                <a:solidFill>
                  <a:srgbClr val="3E3E40"/>
                </a:solidFill>
                <a:latin typeface="Tahoma" pitchFamily="34" charset="0"/>
                <a:cs typeface="Tahoma" pitchFamily="34" charset="0"/>
              </a:rPr>
            </a:br>
            <a:r>
              <a:rPr lang="uk-UA" altLang="ru-RU" sz="1400" b="0">
                <a:solidFill>
                  <a:srgbClr val="3E3E40"/>
                </a:solidFill>
                <a:latin typeface="Tahoma" pitchFamily="34" charset="0"/>
                <a:cs typeface="Tahoma" pitchFamily="34" charset="0"/>
              </a:rPr>
              <a:t>за фінансової підтримки Уряду Канади </a:t>
            </a:r>
          </a:p>
          <a:p>
            <a:pPr eaLnBrk="1" hangingPunct="1">
              <a:spcBef>
                <a:spcPct val="20000"/>
              </a:spcBef>
              <a:buClr>
                <a:srgbClr val="658C91"/>
              </a:buClr>
              <a:buFont typeface="Arial" charset="0"/>
              <a:buNone/>
              <a:defRPr/>
            </a:pPr>
            <a:r>
              <a:rPr lang="uk-UA" altLang="ru-RU" sz="1400" b="0">
                <a:solidFill>
                  <a:srgbClr val="3E3E40"/>
                </a:solidFill>
                <a:latin typeface="Tahoma" pitchFamily="34" charset="0"/>
                <a:cs typeface="Tahoma" pitchFamily="34" charset="0"/>
              </a:rPr>
              <a:t/>
            </a:r>
            <a:br>
              <a:rPr lang="uk-UA" altLang="ru-RU" sz="1400" b="0">
                <a:solidFill>
                  <a:srgbClr val="3E3E40"/>
                </a:solidFill>
                <a:latin typeface="Tahoma" pitchFamily="34" charset="0"/>
                <a:cs typeface="Tahoma" pitchFamily="34" charset="0"/>
              </a:rPr>
            </a:br>
            <a:r>
              <a:rPr lang="uk-UA" altLang="ru-RU" sz="1400" b="0">
                <a:solidFill>
                  <a:srgbClr val="3E3E40"/>
                </a:solidFill>
                <a:latin typeface="Tahoma" pitchFamily="34" charset="0"/>
                <a:cs typeface="Tahoma" pitchFamily="34" charset="0"/>
              </a:rPr>
              <a:t>вул. Щекавицька, 30/39, офіс 27, Київ, 04071</a:t>
            </a:r>
          </a:p>
          <a:p>
            <a:pPr eaLnBrk="1" hangingPunct="1">
              <a:spcBef>
                <a:spcPct val="20000"/>
              </a:spcBef>
              <a:buClr>
                <a:srgbClr val="658C91"/>
              </a:buClr>
              <a:buFont typeface="Arial" charset="0"/>
              <a:buNone/>
              <a:defRPr/>
            </a:pPr>
            <a:r>
              <a:rPr lang="uk-UA" altLang="ru-RU" sz="1400" b="0">
                <a:solidFill>
                  <a:srgbClr val="3E3E40"/>
                </a:solidFill>
                <a:latin typeface="Tahoma" pitchFamily="34" charset="0"/>
                <a:cs typeface="Tahoma" pitchFamily="34" charset="0"/>
              </a:rPr>
              <a:t>тел. +38 044 2071282, факс +38 044 2071283</a:t>
            </a:r>
          </a:p>
          <a:p>
            <a:pPr eaLnBrk="1" hangingPunct="1">
              <a:spcBef>
                <a:spcPct val="20000"/>
              </a:spcBef>
              <a:buClr>
                <a:srgbClr val="658C91"/>
              </a:buClr>
              <a:buFont typeface="Arial" charset="0"/>
              <a:buNone/>
              <a:defRPr/>
            </a:pPr>
            <a:r>
              <a:rPr lang="uk-UA" altLang="ru-RU" sz="1400" b="0">
                <a:solidFill>
                  <a:srgbClr val="3E3E40"/>
                </a:solidFill>
                <a:latin typeface="Tahoma" pitchFamily="34" charset="0"/>
                <a:cs typeface="Tahoma" pitchFamily="34" charset="0"/>
              </a:rPr>
              <a:t>office@pleddg.org.ua</a:t>
            </a:r>
            <a:endParaRPr lang="en-US" altLang="ru-RU" sz="1400" b="0">
              <a:solidFill>
                <a:srgbClr val="3E3E40"/>
              </a:solidFill>
              <a:latin typeface="Tahoma" pitchFamily="34" charset="0"/>
              <a:cs typeface="Tahoma" pitchFamily="34" charset="0"/>
            </a:endParaRPr>
          </a:p>
          <a:p>
            <a:pPr eaLnBrk="1" hangingPunct="1">
              <a:spcBef>
                <a:spcPct val="20000"/>
              </a:spcBef>
              <a:buFont typeface="Arial" charset="0"/>
              <a:buNone/>
              <a:defRPr/>
            </a:pPr>
            <a:r>
              <a:rPr lang="en-US" altLang="ru-RU" sz="1400" b="0">
                <a:solidFill>
                  <a:srgbClr val="3E3E40"/>
                </a:solidFill>
                <a:latin typeface="Tahoma" pitchFamily="34" charset="0"/>
                <a:cs typeface="Tahoma" pitchFamily="34" charset="0"/>
              </a:rPr>
              <a:t>www.pleddg.org.ua</a:t>
            </a:r>
          </a:p>
          <a:p>
            <a:pPr eaLnBrk="1" hangingPunct="1">
              <a:spcBef>
                <a:spcPct val="20000"/>
              </a:spcBef>
              <a:spcAft>
                <a:spcPts val="600"/>
              </a:spcAft>
              <a:buClr>
                <a:srgbClr val="658C91"/>
              </a:buClr>
              <a:buFont typeface="Arial" charset="0"/>
              <a:buNone/>
              <a:defRPr/>
            </a:pPr>
            <a:endParaRPr lang="uk-UA" altLang="ru-RU" sz="1400" b="0">
              <a:solidFill>
                <a:srgbClr val="9D9D9D"/>
              </a:solidFill>
              <a:latin typeface="Tahoma" pitchFamily="34" charset="0"/>
              <a:cs typeface="Tahoma" pitchFamily="34" charset="0"/>
            </a:endParaRPr>
          </a:p>
          <a:p>
            <a:pPr algn="ctr" eaLnBrk="1" hangingPunct="1">
              <a:spcBef>
                <a:spcPct val="20000"/>
              </a:spcBef>
              <a:spcAft>
                <a:spcPts val="600"/>
              </a:spcAft>
              <a:buClr>
                <a:srgbClr val="658C91"/>
              </a:buClr>
              <a:buFont typeface="Arial" charset="0"/>
              <a:buNone/>
              <a:defRPr/>
            </a:pPr>
            <a:endParaRPr lang="uk-UA" altLang="ru-RU" sz="1400" b="0">
              <a:solidFill>
                <a:srgbClr val="808080"/>
              </a:solidFill>
              <a:latin typeface="Tahoma" pitchFamily="34" charset="0"/>
              <a:cs typeface="Tahoma" pitchFamily="34" charset="0"/>
            </a:endParaRPr>
          </a:p>
        </p:txBody>
      </p:sp>
    </p:spTree>
    <p:extLst>
      <p:ext uri="{BB962C8B-B14F-4D97-AF65-F5344CB8AC3E}">
        <p14:creationId xmlns:p14="http://schemas.microsoft.com/office/powerpoint/2010/main" val="365354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cSld name="Заголовок и объект">
    <p:spTree>
      <p:nvGrpSpPr>
        <p:cNvPr id="1" name=""/>
        <p:cNvGrpSpPr/>
        <p:nvPr/>
      </p:nvGrpSpPr>
      <p:grpSpPr>
        <a:xfrm>
          <a:off x="0" y="0"/>
          <a:ext cx="0" cy="0"/>
          <a:chOff x="0" y="0"/>
          <a:chExt cx="0" cy="0"/>
        </a:xfrm>
      </p:grpSpPr>
      <p:cxnSp>
        <p:nvCxnSpPr>
          <p:cNvPr id="4" name="Пряма сполучна лінія 11">
            <a:extLst>
              <a:ext uri="{FF2B5EF4-FFF2-40B4-BE49-F238E27FC236}">
                <a16:creationId xmlns:a16="http://schemas.microsoft.com/office/drawing/2014/main" xmlns="" id="{1E29C243-FD68-4A39-A2E8-A6D9EE21FE18}"/>
              </a:ext>
            </a:extLst>
          </p:cNvPr>
          <p:cNvCxnSpPr/>
          <p:nvPr userDrawn="1"/>
        </p:nvCxnSpPr>
        <p:spPr>
          <a:xfrm>
            <a:off x="482600" y="6708775"/>
            <a:ext cx="8193088" cy="0"/>
          </a:xfrm>
          <a:prstGeom prst="line">
            <a:avLst/>
          </a:prstGeom>
          <a:ln w="28575">
            <a:solidFill>
              <a:srgbClr val="870038"/>
            </a:solidFill>
          </a:ln>
        </p:spPr>
        <p:style>
          <a:lnRef idx="1">
            <a:schemeClr val="accent1"/>
          </a:lnRef>
          <a:fillRef idx="0">
            <a:schemeClr val="accent1"/>
          </a:fillRef>
          <a:effectRef idx="0">
            <a:schemeClr val="accent1"/>
          </a:effectRef>
          <a:fontRef idx="minor">
            <a:schemeClr val="tx1"/>
          </a:fontRef>
        </p:style>
      </p:cxnSp>
      <p:cxnSp>
        <p:nvCxnSpPr>
          <p:cNvPr id="5" name="Пряма сполучна лінія 12">
            <a:extLst>
              <a:ext uri="{FF2B5EF4-FFF2-40B4-BE49-F238E27FC236}">
                <a16:creationId xmlns:a16="http://schemas.microsoft.com/office/drawing/2014/main" xmlns="" id="{378895C4-CC7F-4CEB-BDC9-A4923B3AF977}"/>
              </a:ext>
            </a:extLst>
          </p:cNvPr>
          <p:cNvCxnSpPr/>
          <p:nvPr userDrawn="1"/>
        </p:nvCxnSpPr>
        <p:spPr>
          <a:xfrm>
            <a:off x="482600" y="6772275"/>
            <a:ext cx="8193088" cy="0"/>
          </a:xfrm>
          <a:prstGeom prst="line">
            <a:avLst/>
          </a:prstGeom>
          <a:ln w="28575">
            <a:solidFill>
              <a:srgbClr val="70CBD0"/>
            </a:solidFill>
          </a:ln>
        </p:spPr>
        <p:style>
          <a:lnRef idx="1">
            <a:schemeClr val="accent1"/>
          </a:lnRef>
          <a:fillRef idx="0">
            <a:schemeClr val="accent1"/>
          </a:fillRef>
          <a:effectRef idx="0">
            <a:schemeClr val="accent1"/>
          </a:effectRef>
          <a:fontRef idx="minor">
            <a:schemeClr val="tx1"/>
          </a:fontRef>
        </p:style>
      </p:cxnSp>
      <p:pic>
        <p:nvPicPr>
          <p:cNvPr id="6" name="Рисунок 21">
            <a:extLst>
              <a:ext uri="{FF2B5EF4-FFF2-40B4-BE49-F238E27FC236}">
                <a16:creationId xmlns:a16="http://schemas.microsoft.com/office/drawing/2014/main" xmlns="" id="{E5444CCA-6FD8-4901-BC89-B5D480A256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3239" t="36472" r="9813" b="42093"/>
          <a:stretch>
            <a:fillRect/>
          </a:stretch>
        </p:blipFill>
        <p:spPr bwMode="auto">
          <a:xfrm>
            <a:off x="482600" y="6092825"/>
            <a:ext cx="250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Пряма сполучна лінія 9">
            <a:extLst>
              <a:ext uri="{FF2B5EF4-FFF2-40B4-BE49-F238E27FC236}">
                <a16:creationId xmlns:a16="http://schemas.microsoft.com/office/drawing/2014/main" xmlns="" id="{255B2C6D-E08F-4B17-8C74-861D13AC9AB7}"/>
              </a:ext>
            </a:extLst>
          </p:cNvPr>
          <p:cNvCxnSpPr/>
          <p:nvPr userDrawn="1"/>
        </p:nvCxnSpPr>
        <p:spPr>
          <a:xfrm>
            <a:off x="250825" y="1412875"/>
            <a:ext cx="8642350"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251520" y="274638"/>
            <a:ext cx="8640960" cy="1143000"/>
          </a:xfrm>
        </p:spPr>
        <p:txBody>
          <a:bodyPr/>
          <a:lstStyle/>
          <a:p>
            <a:r>
              <a:rPr lang="ru-RU" dirty="0"/>
              <a:t>Образец заголовка</a:t>
            </a:r>
          </a:p>
        </p:txBody>
      </p:sp>
      <p:sp>
        <p:nvSpPr>
          <p:cNvPr id="3" name="Содержимое 2"/>
          <p:cNvSpPr>
            <a:spLocks noGrp="1"/>
          </p:cNvSpPr>
          <p:nvPr>
            <p:ph idx="1"/>
          </p:nvPr>
        </p:nvSpPr>
        <p:spPr>
          <a:xfrm>
            <a:off x="251520" y="1600200"/>
            <a:ext cx="864096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8" name="Rectangle 40">
            <a:extLst>
              <a:ext uri="{FF2B5EF4-FFF2-40B4-BE49-F238E27FC236}">
                <a16:creationId xmlns:a16="http://schemas.microsoft.com/office/drawing/2014/main" xmlns="" id="{72E5AB6E-E4BE-48B2-85FB-809CC2B9BE32}"/>
              </a:ext>
            </a:extLst>
          </p:cNvPr>
          <p:cNvSpPr>
            <a:spLocks noGrp="1" noChangeArrowheads="1"/>
          </p:cNvSpPr>
          <p:nvPr>
            <p:ph type="dt" sz="half" idx="10"/>
          </p:nvPr>
        </p:nvSpPr>
        <p:spPr/>
        <p:txBody>
          <a:bodyPr/>
          <a:lstStyle>
            <a:lvl1pPr>
              <a:defRPr/>
            </a:lvl1pPr>
          </a:lstStyle>
          <a:p>
            <a:pPr>
              <a:defRPr/>
            </a:pPr>
            <a:endParaRPr lang="ru-RU"/>
          </a:p>
        </p:txBody>
      </p:sp>
      <p:sp>
        <p:nvSpPr>
          <p:cNvPr id="9" name="Rectangle 41">
            <a:extLst>
              <a:ext uri="{FF2B5EF4-FFF2-40B4-BE49-F238E27FC236}">
                <a16:creationId xmlns:a16="http://schemas.microsoft.com/office/drawing/2014/main" xmlns="" id="{65F87B7C-2ADF-4165-BA57-81135C70EDA1}"/>
              </a:ext>
            </a:extLst>
          </p:cNvPr>
          <p:cNvSpPr>
            <a:spLocks noGrp="1" noChangeArrowheads="1"/>
          </p:cNvSpPr>
          <p:nvPr>
            <p:ph type="ftr" sz="quarter" idx="11"/>
          </p:nvPr>
        </p:nvSpPr>
        <p:spPr/>
        <p:txBody>
          <a:bodyPr/>
          <a:lstStyle>
            <a:lvl1pPr>
              <a:defRPr/>
            </a:lvl1pPr>
          </a:lstStyle>
          <a:p>
            <a:pPr>
              <a:defRPr/>
            </a:pPr>
            <a:endParaRPr lang="ru-RU"/>
          </a:p>
        </p:txBody>
      </p:sp>
      <p:sp>
        <p:nvSpPr>
          <p:cNvPr id="10" name="Rectangle 42">
            <a:extLst>
              <a:ext uri="{FF2B5EF4-FFF2-40B4-BE49-F238E27FC236}">
                <a16:creationId xmlns:a16="http://schemas.microsoft.com/office/drawing/2014/main" xmlns="" id="{1E428E71-7BA1-4F95-8FB3-C71122249FB8}"/>
              </a:ext>
            </a:extLst>
          </p:cNvPr>
          <p:cNvSpPr>
            <a:spLocks noGrp="1" noChangeArrowheads="1"/>
          </p:cNvSpPr>
          <p:nvPr>
            <p:ph type="sldNum" sz="quarter" idx="12"/>
          </p:nvPr>
        </p:nvSpPr>
        <p:spPr/>
        <p:txBody>
          <a:bodyPr/>
          <a:lstStyle>
            <a:lvl1pPr>
              <a:defRPr smtClean="0"/>
            </a:lvl1pPr>
          </a:lstStyle>
          <a:p>
            <a:pPr>
              <a:defRPr/>
            </a:pPr>
            <a:fld id="{88325EEE-5686-4B57-AC0D-90EB7E29A160}" type="slidenum">
              <a:rPr lang="ru-RU" altLang="ru-RU"/>
              <a:pPr>
                <a:defRPr/>
              </a:pPr>
              <a:t>‹#›</a:t>
            </a:fld>
            <a:endParaRPr lang="ru-RU" altLang="ru-RU"/>
          </a:p>
        </p:txBody>
      </p:sp>
    </p:spTree>
    <p:extLst>
      <p:ext uri="{BB962C8B-B14F-4D97-AF65-F5344CB8AC3E}">
        <p14:creationId xmlns:p14="http://schemas.microsoft.com/office/powerpoint/2010/main" val="3092998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xmlns="" id="{56DA1B68-BB06-4B14-8536-01F83D93A1FB}"/>
              </a:ext>
            </a:extLst>
          </p:cNvPr>
          <p:cNvSpPr>
            <a:spLocks noGrp="1"/>
          </p:cNvSpPr>
          <p:nvPr>
            <p:ph type="dt" sz="half" idx="10"/>
          </p:nvPr>
        </p:nvSpPr>
        <p:spPr/>
        <p:txBody>
          <a:bodyPr/>
          <a:lstStyle>
            <a:lvl1pPr>
              <a:defRPr/>
            </a:lvl1pPr>
          </a:lstStyle>
          <a:p>
            <a:pPr>
              <a:defRPr/>
            </a:pPr>
            <a:endParaRPr lang="en-US"/>
          </a:p>
        </p:txBody>
      </p:sp>
      <p:sp>
        <p:nvSpPr>
          <p:cNvPr id="3" name="Місце для нижнього колонтитула 4">
            <a:extLst>
              <a:ext uri="{FF2B5EF4-FFF2-40B4-BE49-F238E27FC236}">
                <a16:creationId xmlns:a16="http://schemas.microsoft.com/office/drawing/2014/main" xmlns="" id="{124E3DD3-D60F-4028-8038-CF8C00F4C9D9}"/>
              </a:ext>
            </a:extLst>
          </p:cNvPr>
          <p:cNvSpPr>
            <a:spLocks noGrp="1"/>
          </p:cNvSpPr>
          <p:nvPr>
            <p:ph type="ftr" sz="quarter" idx="11"/>
          </p:nvPr>
        </p:nvSpPr>
        <p:spPr/>
        <p:txBody>
          <a:bodyPr/>
          <a:lstStyle>
            <a:lvl1pPr>
              <a:defRPr/>
            </a:lvl1pPr>
          </a:lstStyle>
          <a:p>
            <a:pPr>
              <a:defRPr/>
            </a:pPr>
            <a:endParaRPr lang="en-US"/>
          </a:p>
        </p:txBody>
      </p:sp>
      <p:sp>
        <p:nvSpPr>
          <p:cNvPr id="4" name="Місце для номера слайда 5">
            <a:extLst>
              <a:ext uri="{FF2B5EF4-FFF2-40B4-BE49-F238E27FC236}">
                <a16:creationId xmlns:a16="http://schemas.microsoft.com/office/drawing/2014/main" xmlns="" id="{1317851D-2E51-4856-897C-19CED436104D}"/>
              </a:ext>
            </a:extLst>
          </p:cNvPr>
          <p:cNvSpPr>
            <a:spLocks noGrp="1"/>
          </p:cNvSpPr>
          <p:nvPr>
            <p:ph type="sldNum" sz="quarter" idx="12"/>
          </p:nvPr>
        </p:nvSpPr>
        <p:spPr/>
        <p:txBody>
          <a:bodyPr/>
          <a:lstStyle>
            <a:lvl1pPr>
              <a:defRPr/>
            </a:lvl1pPr>
          </a:lstStyle>
          <a:p>
            <a:pPr>
              <a:defRPr/>
            </a:pPr>
            <a:fld id="{56A39897-84EB-40BA-AC83-9037133EA14C}" type="slidenum">
              <a:rPr lang="en-US" altLang="ru-RU"/>
              <a:pPr>
                <a:defRPr/>
              </a:pPr>
              <a:t>‹#›</a:t>
            </a:fld>
            <a:endParaRPr lang="en-US" altLang="ru-RU"/>
          </a:p>
        </p:txBody>
      </p:sp>
    </p:spTree>
    <p:extLst>
      <p:ext uri="{BB962C8B-B14F-4D97-AF65-F5344CB8AC3E}">
        <p14:creationId xmlns:p14="http://schemas.microsoft.com/office/powerpoint/2010/main" val="28831279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xmlns="" id="{AAFE978D-F7C0-4482-9001-5AC23E58308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en-US"/>
              <a:t>Зразок заголовка</a:t>
            </a:r>
            <a:endParaRPr lang="en-US" altLang="en-US"/>
          </a:p>
        </p:txBody>
      </p:sp>
      <p:sp>
        <p:nvSpPr>
          <p:cNvPr id="1027" name="Місце для тексту 2">
            <a:extLst>
              <a:ext uri="{FF2B5EF4-FFF2-40B4-BE49-F238E27FC236}">
                <a16:creationId xmlns:a16="http://schemas.microsoft.com/office/drawing/2014/main" xmlns="" id="{5344C09D-3384-4441-841C-67F6E34ADDA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en-US"/>
              <a:t>Зразок тексту</a:t>
            </a:r>
          </a:p>
          <a:p>
            <a:pPr lvl="1"/>
            <a:r>
              <a:rPr lang="uk-UA" altLang="en-US"/>
              <a:t>Другий рівень</a:t>
            </a:r>
          </a:p>
          <a:p>
            <a:pPr lvl="2"/>
            <a:r>
              <a:rPr lang="uk-UA" altLang="en-US"/>
              <a:t>Третій рівень</a:t>
            </a:r>
          </a:p>
          <a:p>
            <a:pPr lvl="3"/>
            <a:r>
              <a:rPr lang="uk-UA" altLang="en-US"/>
              <a:t>Четвертий рівень</a:t>
            </a:r>
          </a:p>
          <a:p>
            <a:pPr lvl="4"/>
            <a:r>
              <a:rPr lang="uk-UA" altLang="en-US"/>
              <a:t>П'ятий рівень</a:t>
            </a:r>
            <a:endParaRPr lang="en-US" altLang="en-US"/>
          </a:p>
        </p:txBody>
      </p:sp>
      <p:sp>
        <p:nvSpPr>
          <p:cNvPr id="4" name="Місце для дати 3">
            <a:extLst>
              <a:ext uri="{FF2B5EF4-FFF2-40B4-BE49-F238E27FC236}">
                <a16:creationId xmlns:a16="http://schemas.microsoft.com/office/drawing/2014/main" xmlns="" id="{C285A5C4-8F9F-4106-AFFF-DEAD75889F9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buClrTx/>
              <a:buFontTx/>
              <a:buNone/>
              <a:defRPr sz="1200" b="0">
                <a:solidFill>
                  <a:schemeClr val="tx1">
                    <a:tint val="75000"/>
                  </a:schemeClr>
                </a:solidFill>
                <a:latin typeface="+mn-lt"/>
                <a:cs typeface="+mn-cs"/>
              </a:defRPr>
            </a:lvl1pPr>
          </a:lstStyle>
          <a:p>
            <a:pPr>
              <a:defRPr/>
            </a:pPr>
            <a:endParaRPr lang="en-US"/>
          </a:p>
        </p:txBody>
      </p:sp>
      <p:sp>
        <p:nvSpPr>
          <p:cNvPr id="5" name="Місце для нижнього колонтитула 4">
            <a:extLst>
              <a:ext uri="{FF2B5EF4-FFF2-40B4-BE49-F238E27FC236}">
                <a16:creationId xmlns:a16="http://schemas.microsoft.com/office/drawing/2014/main" xmlns="" id="{D4403E5C-D525-4C12-992F-BE52BB9D6C2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buClrTx/>
              <a:buFontTx/>
              <a:buNone/>
              <a:defRPr sz="1200" b="0">
                <a:solidFill>
                  <a:schemeClr val="tx1">
                    <a:tint val="75000"/>
                  </a:schemeClr>
                </a:solidFill>
                <a:latin typeface="+mn-lt"/>
                <a:cs typeface="+mn-cs"/>
              </a:defRPr>
            </a:lvl1pPr>
          </a:lstStyle>
          <a:p>
            <a:pPr>
              <a:defRPr/>
            </a:pPr>
            <a:endParaRPr lang="en-US"/>
          </a:p>
        </p:txBody>
      </p:sp>
      <p:sp>
        <p:nvSpPr>
          <p:cNvPr id="6" name="Місце для номера слайда 5">
            <a:extLst>
              <a:ext uri="{FF2B5EF4-FFF2-40B4-BE49-F238E27FC236}">
                <a16:creationId xmlns:a16="http://schemas.microsoft.com/office/drawing/2014/main" xmlns="" id="{708457EC-DDEC-4893-B307-A3DD4D33240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0" smtClean="0">
                <a:solidFill>
                  <a:srgbClr val="919191"/>
                </a:solidFill>
                <a:latin typeface="Calibri" panose="020F0502020204030204" pitchFamily="34" charset="0"/>
              </a:defRPr>
            </a:lvl1pPr>
          </a:lstStyle>
          <a:p>
            <a:pPr>
              <a:defRPr/>
            </a:pPr>
            <a:fld id="{F9FE7703-0951-4873-A63A-59CA3C112A8A}" type="slidenum">
              <a:rPr lang="en-US" altLang="ru-RU"/>
              <a:pPr>
                <a:defRPr/>
              </a:pPr>
              <a:t>‹#›</a:t>
            </a:fld>
            <a:endParaRPr lang="en-US" altLang="ru-RU"/>
          </a:p>
        </p:txBody>
      </p:sp>
    </p:spTree>
  </p:cSld>
  <p:clrMap bg1="lt1" tx1="dk1" bg2="lt2" tx2="dk2" accent1="accent1" accent2="accent2" accent3="accent3" accent4="accent4" accent5="accent5" accent6="accent6" hlink="hlink" folHlink="folHlink"/>
  <p:sldLayoutIdLst>
    <p:sldLayoutId id="2147484043" r:id="rId1"/>
    <p:sldLayoutId id="2147484044" r:id="rId2"/>
    <p:sldLayoutId id="2147484045" r:id="rId3"/>
    <p:sldLayoutId id="2147484046" r:id="rId4"/>
    <p:sldLayoutId id="2147484047" r:id="rId5"/>
    <p:sldLayoutId id="2147484042"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https://drive.google.com/file/d/0B5a5c2XU2iZkbXVuTnBRWTdod0E/view" TargetMode="External"/><Relationship Id="rId7" Type="http://schemas.openxmlformats.org/officeDocument/2006/relationships/hyperlink" Target="http://auc.org.ua/sites/default/files/files/demo_june.pdf" TargetMode="External"/><Relationship Id="rId2" Type="http://schemas.openxmlformats.org/officeDocument/2006/relationships/hyperlink" Target="http://www.asms.org.ua/" TargetMode="External"/><Relationship Id="rId1" Type="http://schemas.openxmlformats.org/officeDocument/2006/relationships/slideLayout" Target="../slideLayouts/slideLayout6.xml"/><Relationship Id="rId6" Type="http://schemas.openxmlformats.org/officeDocument/2006/relationships/hyperlink" Target="http://auc.org.ua/sites/default/files/poster_asms_1.pdf" TargetMode="External"/><Relationship Id="rId11" Type="http://schemas.openxmlformats.org/officeDocument/2006/relationships/image" Target="../media/image9.png"/><Relationship Id="rId5" Type="http://schemas.openxmlformats.org/officeDocument/2006/relationships/hyperlink" Target="https://drive.google.com/file/d/0B5a5c2XU2iZkSUpfY0V4V2RsYnM/view" TargetMode="External"/><Relationship Id="rId10" Type="http://schemas.openxmlformats.org/officeDocument/2006/relationships/hyperlink" Target="mailto:info@auc.org.ua" TargetMode="External"/><Relationship Id="rId4" Type="http://schemas.openxmlformats.org/officeDocument/2006/relationships/hyperlink" Target="https://drive.google.com/file/d/0B5a5c2XU2iZkcjliQnZ0X1lQUEk/view" TargetMode="External"/><Relationship Id="rId9" Type="http://schemas.openxmlformats.org/officeDocument/2006/relationships/hyperlink" Target="http://auc.org.ua/"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http://decentralization.gov.ua/pics/news/small/750_300_1201.jpg" TargetMode="External"/><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Заголовок 4">
            <a:extLst>
              <a:ext uri="{FF2B5EF4-FFF2-40B4-BE49-F238E27FC236}">
                <a16:creationId xmlns:a16="http://schemas.microsoft.com/office/drawing/2014/main" xmlns="" id="{4D218B82-1623-41D6-97D7-357C72F475DB}"/>
              </a:ext>
            </a:extLst>
          </p:cNvPr>
          <p:cNvSpPr>
            <a:spLocks noGrp="1"/>
          </p:cNvSpPr>
          <p:nvPr>
            <p:ph type="ctrTitle"/>
          </p:nvPr>
        </p:nvSpPr>
        <p:spPr>
          <a:xfrm>
            <a:off x="36513" y="1341438"/>
            <a:ext cx="9144000" cy="3095625"/>
          </a:xfrm>
        </p:spPr>
        <p:txBody>
          <a:bodyPr>
            <a:noAutofit/>
          </a:bodyPr>
          <a:lstStyle/>
          <a:p>
            <a:pPr marL="1790700" eaLnBrk="1" hangingPunct="1"/>
            <a:r>
              <a:rPr lang="uk-UA" altLang="ru-RU" cap="none" dirty="0">
                <a:effectLst>
                  <a:outerShdw blurRad="38100" dist="38100" dir="2700000" algn="tl">
                    <a:srgbClr val="C0C0C0"/>
                  </a:outerShdw>
                </a:effectLst>
              </a:rPr>
              <a:t>ТЕМА 3</a:t>
            </a:r>
            <a:r>
              <a:rPr lang="uk-UA" altLang="ru-RU" cap="none" dirty="0" smtClean="0">
                <a:effectLst>
                  <a:outerShdw blurRad="38100" dist="38100" dir="2700000" algn="tl">
                    <a:srgbClr val="C0C0C0"/>
                  </a:outerShdw>
                </a:effectLst>
              </a:rPr>
              <a:t>. </a:t>
            </a:r>
            <a:r>
              <a:rPr lang="uk-UA" altLang="ru-RU" cap="none" dirty="0">
                <a:effectLst>
                  <a:outerShdw blurRad="38100" dist="38100" dir="2700000" algn="tl">
                    <a:srgbClr val="C0C0C0"/>
                  </a:outerShdw>
                </a:effectLst>
              </a:rPr>
              <a:t/>
            </a:r>
            <a:br>
              <a:rPr lang="uk-UA" altLang="ru-RU" cap="none" dirty="0">
                <a:effectLst>
                  <a:outerShdw blurRad="38100" dist="38100" dir="2700000" algn="tl">
                    <a:srgbClr val="C0C0C0"/>
                  </a:outerShdw>
                </a:effectLst>
              </a:rPr>
            </a:br>
            <a:r>
              <a:rPr lang="uk-UA" altLang="ru-RU" cap="none" dirty="0">
                <a:effectLst>
                  <a:outerShdw blurRad="38100" dist="38100" dir="2700000" algn="tl">
                    <a:srgbClr val="C0C0C0"/>
                  </a:outerShdw>
                </a:effectLst>
              </a:rPr>
              <a:t>МЕТОДОЛОГІЯ ТА СУЧАСНА ПРАКТИКА СТРАТЕГІЧНОГО ПЛАНУВАННЯ</a:t>
            </a:r>
            <a:br>
              <a:rPr lang="uk-UA" altLang="ru-RU" cap="none" dirty="0">
                <a:effectLst>
                  <a:outerShdw blurRad="38100" dist="38100" dir="2700000" algn="tl">
                    <a:srgbClr val="C0C0C0"/>
                  </a:outerShdw>
                </a:effectLst>
              </a:rPr>
            </a:br>
            <a:r>
              <a:rPr lang="uk-UA" altLang="ru-RU" cap="none" dirty="0">
                <a:effectLst>
                  <a:outerShdw blurRad="38100" dist="38100" dir="2700000" algn="tl">
                    <a:srgbClr val="C0C0C0"/>
                  </a:outerShdw>
                </a:effectLst>
              </a:rPr>
              <a:t/>
            </a:r>
            <a:br>
              <a:rPr lang="uk-UA" altLang="ru-RU" cap="none" dirty="0">
                <a:effectLst>
                  <a:outerShdw blurRad="38100" dist="38100" dir="2700000" algn="tl">
                    <a:srgbClr val="C0C0C0"/>
                  </a:outerShdw>
                </a:effectLst>
              </a:rPr>
            </a:br>
            <a:r>
              <a:rPr altLang="ru-RU" sz="2200" cap="none" dirty="0" smtClean="0">
                <a:effectLst>
                  <a:outerShdw blurRad="38100" dist="38100" dir="2700000" algn="tl">
                    <a:srgbClr val="C0C0C0"/>
                  </a:outerShdw>
                </a:effectLst>
              </a:rPr>
              <a:t>3</a:t>
            </a:r>
            <a:r>
              <a:rPr lang="uk-UA" altLang="ru-RU" sz="2200" cap="none" dirty="0" smtClean="0">
                <a:effectLst>
                  <a:outerShdw blurRad="38100" dist="38100" dir="2700000" algn="tl">
                    <a:srgbClr val="C0C0C0"/>
                  </a:outerShdw>
                </a:effectLst>
              </a:rPr>
              <a:t>.6 </a:t>
            </a:r>
            <a:r>
              <a:rPr lang="uk-UA" altLang="ru-RU" sz="2200" cap="none" dirty="0">
                <a:effectLst>
                  <a:outerShdw blurRad="38100" dist="38100" dir="2700000" algn="tl">
                    <a:srgbClr val="C0C0C0"/>
                  </a:outerShdw>
                </a:effectLst>
              </a:rPr>
              <a:t>ОРГАНІЗАЦІЯ МОНІТОРИНГУ ТА ОЦІНКИ РЕАЛІЗАЦІЇ СТРАТЕГІЧНОГО ПЛАНУ</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Номер слайда 5">
            <a:extLst>
              <a:ext uri="{FF2B5EF4-FFF2-40B4-BE49-F238E27FC236}">
                <a16:creationId xmlns:a16="http://schemas.microsoft.com/office/drawing/2014/main" xmlns="" id="{CF872D6C-A90F-4B32-8234-D29A917B289C}"/>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8BF718A5-BCA8-4E65-A8DA-C85CB74AE90F}" type="slidenum">
              <a:rPr lang="uk-UA" altLang="ru-RU" sz="1200" b="0">
                <a:solidFill>
                  <a:srgbClr val="045C75"/>
                </a:solidFill>
                <a:latin typeface="Tahoma" panose="020B0604030504040204" pitchFamily="34" charset="0"/>
              </a:rPr>
              <a:pPr algn="r" eaLnBrk="1" hangingPunct="1">
                <a:spcBef>
                  <a:spcPct val="0"/>
                </a:spcBef>
                <a:buFontTx/>
                <a:buNone/>
              </a:pPr>
              <a:t>10</a:t>
            </a:fld>
            <a:endParaRPr lang="uk-UA" altLang="ru-RU" sz="1200" b="0">
              <a:solidFill>
                <a:srgbClr val="045C75"/>
              </a:solidFill>
              <a:latin typeface="Tahoma" panose="020B0604030504040204" pitchFamily="34" charset="0"/>
            </a:endParaRPr>
          </a:p>
        </p:txBody>
      </p:sp>
      <p:sp>
        <p:nvSpPr>
          <p:cNvPr id="22531" name="Rectangle 2">
            <a:extLst>
              <a:ext uri="{FF2B5EF4-FFF2-40B4-BE49-F238E27FC236}">
                <a16:creationId xmlns:a16="http://schemas.microsoft.com/office/drawing/2014/main" xmlns="" id="{674EE7FE-5025-475D-BECC-659170F41122}"/>
              </a:ext>
            </a:extLst>
          </p:cNvPr>
          <p:cNvSpPr>
            <a:spLocks noGrp="1" noChangeArrowheads="1"/>
          </p:cNvSpPr>
          <p:nvPr>
            <p:ph type="title"/>
          </p:nvPr>
        </p:nvSpPr>
        <p:spPr>
          <a:xfrm>
            <a:off x="457200" y="404813"/>
            <a:ext cx="8229600" cy="706437"/>
          </a:xfrm>
        </p:spPr>
        <p:txBody>
          <a:bodyPr lIns="0" rIns="0" bIns="0" anchor="b">
            <a:noAutofit/>
          </a:bodyPr>
          <a:lstStyle/>
          <a:p>
            <a:pPr eaLnBrk="1" hangingPunct="1"/>
            <a:r>
              <a:rPr lang="uk-UA" altLang="ru-RU" sz="2800" cap="none">
                <a:effectLst>
                  <a:outerShdw blurRad="38100" dist="38100" dir="2700000" algn="tl">
                    <a:srgbClr val="C0C0C0"/>
                  </a:outerShdw>
                </a:effectLst>
              </a:rPr>
              <a:t>ОСНОВНІ ЗАВДАННЯ СИСТЕМИ МОНІТОРИНГУ</a:t>
            </a:r>
          </a:p>
        </p:txBody>
      </p:sp>
      <p:sp>
        <p:nvSpPr>
          <p:cNvPr id="23556" name="Rectangle 3">
            <a:extLst>
              <a:ext uri="{FF2B5EF4-FFF2-40B4-BE49-F238E27FC236}">
                <a16:creationId xmlns:a16="http://schemas.microsoft.com/office/drawing/2014/main" xmlns="" id="{5E059E28-79D6-42C6-8E2B-5B83DD77849C}"/>
              </a:ext>
            </a:extLst>
          </p:cNvPr>
          <p:cNvSpPr>
            <a:spLocks noGrp="1" noChangeArrowheads="1"/>
          </p:cNvSpPr>
          <p:nvPr>
            <p:ph type="body" idx="4294967295"/>
          </p:nvPr>
        </p:nvSpPr>
        <p:spPr>
          <a:xfrm>
            <a:off x="250825" y="1628775"/>
            <a:ext cx="8569325" cy="4495800"/>
          </a:xfrm>
        </p:spPr>
        <p:txBody>
          <a:bodyPr/>
          <a:lstStyle/>
          <a:p>
            <a:pPr marL="514350" indent="-514350" eaLnBrk="1" hangingPunct="1">
              <a:buFont typeface="+mj-lt"/>
              <a:buAutoNum type="arabicPeriod"/>
              <a:defRPr/>
            </a:pPr>
            <a:r>
              <a:rPr lang="uk-UA" altLang="ru-RU" sz="2400" dirty="0">
                <a:latin typeface="Arial" panose="020B0604020202020204" pitchFamily="34" charset="0"/>
                <a:cs typeface="Arial" panose="020B0604020202020204" pitchFamily="34" charset="0"/>
              </a:rPr>
              <a:t>Формулювання цілей (результатів), яких потрібно досягти</a:t>
            </a:r>
          </a:p>
          <a:p>
            <a:pPr marL="457200" indent="-457200" eaLnBrk="1" hangingPunct="1">
              <a:buFont typeface="+mj-lt"/>
              <a:buAutoNum type="arabicPeriod"/>
              <a:defRPr/>
            </a:pPr>
            <a:r>
              <a:rPr lang="uk-UA" altLang="ru-RU" sz="2400" dirty="0">
                <a:latin typeface="Arial" panose="020B0604020202020204" pitchFamily="34" charset="0"/>
                <a:cs typeface="Arial" panose="020B0604020202020204" pitchFamily="34" charset="0"/>
              </a:rPr>
              <a:t>Вибір показників для обраних цілей</a:t>
            </a:r>
          </a:p>
          <a:p>
            <a:pPr marL="457200" indent="-457200" eaLnBrk="1" hangingPunct="1">
              <a:buFont typeface="+mj-lt"/>
              <a:buAutoNum type="arabicPeriod"/>
              <a:defRPr/>
            </a:pPr>
            <a:r>
              <a:rPr lang="uk-UA" altLang="ru-RU" sz="2400" dirty="0">
                <a:latin typeface="Arial" panose="020B0604020202020204" pitchFamily="34" charset="0"/>
                <a:cs typeface="Arial" panose="020B0604020202020204" pitchFamily="34" charset="0"/>
              </a:rPr>
              <a:t>Збір базових значень показників</a:t>
            </a:r>
          </a:p>
          <a:p>
            <a:pPr marL="457200" indent="-457200" eaLnBrk="1" hangingPunct="1">
              <a:buFont typeface="+mj-lt"/>
              <a:buAutoNum type="arabicPeriod"/>
              <a:defRPr/>
            </a:pPr>
            <a:r>
              <a:rPr lang="uk-UA" altLang="ru-RU" sz="2400" dirty="0">
                <a:latin typeface="Arial" panose="020B0604020202020204" pitchFamily="34" charset="0"/>
                <a:cs typeface="Arial" panose="020B0604020202020204" pitchFamily="34" charset="0"/>
              </a:rPr>
              <a:t>Визначення планових значень показників</a:t>
            </a:r>
          </a:p>
          <a:p>
            <a:pPr marL="457200" indent="-457200" eaLnBrk="1" hangingPunct="1">
              <a:buFont typeface="+mj-lt"/>
              <a:buAutoNum type="arabicPeriod"/>
              <a:defRPr/>
            </a:pPr>
            <a:r>
              <a:rPr lang="uk-UA" altLang="ru-RU" sz="2400" dirty="0">
                <a:latin typeface="Arial" panose="020B0604020202020204" pitchFamily="34" charset="0"/>
                <a:cs typeface="Arial" panose="020B0604020202020204" pitchFamily="34" charset="0"/>
              </a:rPr>
              <a:t>Систематичний збір даних для простеження прогресу у просуванні до планових значень показників</a:t>
            </a:r>
          </a:p>
          <a:p>
            <a:pPr marL="457200" indent="-457200" eaLnBrk="1" hangingPunct="1">
              <a:buFont typeface="+mj-lt"/>
              <a:buAutoNum type="arabicPeriod"/>
              <a:defRPr/>
            </a:pPr>
            <a:r>
              <a:rPr lang="uk-UA" altLang="ru-RU" sz="2400" dirty="0">
                <a:latin typeface="Arial" panose="020B0604020202020204" pitchFamily="34" charset="0"/>
                <a:cs typeface="Arial" panose="020B0604020202020204" pitchFamily="34" charset="0"/>
              </a:rPr>
              <a:t>Аналіз даних та їх звітування</a:t>
            </a:r>
          </a:p>
          <a:p>
            <a:pPr eaLnBrk="1" hangingPunct="1">
              <a:buFont typeface="Arial" charset="0"/>
              <a:buChar char="•"/>
              <a:defRPr/>
            </a:pPr>
            <a:endParaRPr lang="uk-UA" alt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xmlns="" id="{46097E25-79C7-4C72-9E5B-2613B69275DA}"/>
              </a:ext>
            </a:extLst>
          </p:cNvPr>
          <p:cNvSpPr>
            <a:spLocks noGrp="1"/>
          </p:cNvSpPr>
          <p:nvPr>
            <p:ph type="title"/>
          </p:nvPr>
        </p:nvSpPr>
        <p:spPr>
          <a:xfrm>
            <a:off x="250825" y="274638"/>
            <a:ext cx="8642350" cy="1143000"/>
          </a:xfrm>
        </p:spPr>
        <p:txBody>
          <a:bodyPr/>
          <a:lstStyle/>
          <a:p>
            <a:r>
              <a:rPr lang="uk-UA" altLang="ru-RU" sz="2800" cap="none">
                <a:effectLst>
                  <a:outerShdw blurRad="38100" dist="38100" dir="2700000" algn="tl">
                    <a:srgbClr val="C0C0C0"/>
                  </a:outerShdw>
                </a:effectLst>
              </a:rPr>
              <a:t>ОРГАНІЗАЦІЯ МОНІТОРИНГУ СТРАТЕГІЇ </a:t>
            </a:r>
            <a:br>
              <a:rPr lang="uk-UA" altLang="ru-RU" sz="2800" cap="none">
                <a:effectLst>
                  <a:outerShdw blurRad="38100" dist="38100" dir="2700000" algn="tl">
                    <a:srgbClr val="C0C0C0"/>
                  </a:outerShdw>
                </a:effectLst>
              </a:rPr>
            </a:br>
            <a:endParaRPr lang="ru-RU" altLang="ru-RU" sz="2800" cap="none">
              <a:effectLst>
                <a:outerShdw blurRad="38100" dist="38100" dir="2700000" algn="tl">
                  <a:srgbClr val="C0C0C0"/>
                </a:outerShdw>
              </a:effectLst>
            </a:endParaRPr>
          </a:p>
        </p:txBody>
      </p:sp>
      <p:sp>
        <p:nvSpPr>
          <p:cNvPr id="17411" name="Rectangle 3">
            <a:extLst>
              <a:ext uri="{FF2B5EF4-FFF2-40B4-BE49-F238E27FC236}">
                <a16:creationId xmlns:a16="http://schemas.microsoft.com/office/drawing/2014/main" xmlns="" id="{08E268F7-D228-4A24-9320-1D56DB5343A0}"/>
              </a:ext>
            </a:extLst>
          </p:cNvPr>
          <p:cNvSpPr>
            <a:spLocks noGrp="1"/>
          </p:cNvSpPr>
          <p:nvPr>
            <p:ph type="body" idx="4294967295"/>
          </p:nvPr>
        </p:nvSpPr>
        <p:spPr>
          <a:xfrm>
            <a:off x="395288" y="1417638"/>
            <a:ext cx="8229600" cy="5165725"/>
          </a:xfrm>
        </p:spPr>
        <p:txBody>
          <a:bodyPr/>
          <a:lstStyle/>
          <a:p>
            <a:pPr marL="0" indent="0">
              <a:lnSpc>
                <a:spcPct val="80000"/>
              </a:lnSpc>
              <a:spcBef>
                <a:spcPts val="1200"/>
              </a:spcBef>
              <a:buFont typeface="Arial" charset="0"/>
              <a:buNone/>
              <a:defRPr/>
            </a:pPr>
            <a:r>
              <a:rPr lang="uk-UA" altLang="ru-RU" sz="2000" dirty="0">
                <a:solidFill>
                  <a:schemeClr val="accent5">
                    <a:lumMod val="50000"/>
                  </a:schemeClr>
                </a:solidFill>
                <a:latin typeface="Arial" panose="020B0604020202020204" pitchFamily="34" charset="0"/>
                <a:cs typeface="Arial" panose="020B0604020202020204" pitchFamily="34" charset="0"/>
              </a:rPr>
              <a:t>Організація моніторингу передбачає чітке визначення </a:t>
            </a:r>
            <a:r>
              <a:rPr lang="uk-UA" altLang="ru-RU" sz="2000" b="1" dirty="0">
                <a:solidFill>
                  <a:schemeClr val="accent5">
                    <a:lumMod val="50000"/>
                  </a:schemeClr>
                </a:solidFill>
                <a:latin typeface="Arial" panose="020B0604020202020204" pitchFamily="34" charset="0"/>
                <a:cs typeface="Arial" panose="020B0604020202020204" pitchFamily="34" charset="0"/>
              </a:rPr>
              <a:t>форми його проведення:</a:t>
            </a:r>
            <a:r>
              <a:rPr lang="uk-UA" altLang="ru-RU" sz="2000" dirty="0">
                <a:solidFill>
                  <a:schemeClr val="accent5">
                    <a:lumMod val="50000"/>
                  </a:schemeClr>
                </a:solidFill>
                <a:latin typeface="Arial" panose="020B0604020202020204" pitchFamily="34" charset="0"/>
                <a:cs typeface="Arial" panose="020B0604020202020204" pitchFamily="34" charset="0"/>
              </a:rPr>
              <a:t/>
            </a:r>
            <a:br>
              <a:rPr lang="uk-UA" altLang="ru-RU" sz="2000" dirty="0">
                <a:solidFill>
                  <a:schemeClr val="accent5">
                    <a:lumMod val="50000"/>
                  </a:schemeClr>
                </a:solidFill>
                <a:latin typeface="Arial" panose="020B0604020202020204" pitchFamily="34" charset="0"/>
                <a:cs typeface="Arial" panose="020B0604020202020204" pitchFamily="34" charset="0"/>
              </a:rPr>
            </a:br>
            <a:r>
              <a:rPr lang="uk-UA" altLang="ru-RU" sz="2000" dirty="0">
                <a:latin typeface="Arial" panose="020B0604020202020204" pitchFamily="34" charset="0"/>
                <a:cs typeface="Arial" panose="020B0604020202020204" pitchFamily="34" charset="0"/>
              </a:rPr>
              <a:t>-</a:t>
            </a:r>
            <a:r>
              <a:rPr lang="uk-UA" altLang="ru-RU" sz="1700" b="1" u="sng" dirty="0">
                <a:solidFill>
                  <a:srgbClr val="880038"/>
                </a:solidFill>
                <a:latin typeface="Arial" panose="020B0604020202020204" pitchFamily="34" charset="0"/>
                <a:cs typeface="Arial" panose="020B0604020202020204" pitchFamily="34" charset="0"/>
              </a:rPr>
              <a:t>внутрішній моніторинг </a:t>
            </a:r>
            <a:r>
              <a:rPr lang="uk-UA" altLang="ru-RU" sz="1700" dirty="0">
                <a:latin typeface="Arial" panose="020B0604020202020204" pitchFamily="34" charset="0"/>
                <a:cs typeface="Arial" panose="020B0604020202020204" pitchFamily="34" charset="0"/>
              </a:rPr>
              <a:t>- здійснюють члени Робочої групи зі стратегічного планування, економічний підрозділ виконавчого органу місцевого самоврядування та ін. Перевагами такого варіанта є те, що працівники добре обізнані з ситуацією, мають змогу швидко знайти необхідну інформацію та розв'язати проблему. До недоліків відносять можливу упередженість та бажання показати кращі показники, складність отримати реальні результати для порівняння, брак професіоналізму щодо володіння методиками моніторингу;</a:t>
            </a:r>
          </a:p>
          <a:p>
            <a:pPr marL="0" indent="0" algn="just">
              <a:lnSpc>
                <a:spcPct val="80000"/>
              </a:lnSpc>
              <a:spcBef>
                <a:spcPts val="1200"/>
              </a:spcBef>
              <a:buFont typeface="Arial" charset="0"/>
              <a:buNone/>
              <a:defRPr/>
            </a:pPr>
            <a:r>
              <a:rPr lang="uk-UA" altLang="ru-RU" sz="1700" b="1" u="sng" dirty="0">
                <a:latin typeface="Arial" panose="020B0604020202020204" pitchFamily="34" charset="0"/>
                <a:cs typeface="Arial" panose="020B0604020202020204" pitchFamily="34" charset="0"/>
              </a:rPr>
              <a:t>-</a:t>
            </a:r>
            <a:r>
              <a:rPr lang="uk-UA" altLang="ru-RU" sz="1700" b="1" u="sng" dirty="0">
                <a:solidFill>
                  <a:srgbClr val="880038"/>
                </a:solidFill>
                <a:latin typeface="Arial" panose="020B0604020202020204" pitchFamily="34" charset="0"/>
                <a:cs typeface="Arial" panose="020B0604020202020204" pitchFamily="34" charset="0"/>
              </a:rPr>
              <a:t>зовнішній моніторинг </a:t>
            </a:r>
            <a:r>
              <a:rPr lang="uk-UA" altLang="ru-RU" sz="1700" dirty="0">
                <a:latin typeface="Arial" panose="020B0604020202020204" pitchFamily="34" charset="0"/>
                <a:cs typeface="Arial" panose="020B0604020202020204" pitchFamily="34" charset="0"/>
              </a:rPr>
              <a:t>- здійснюють зовнішні структури чи експерти, яких можна розділити на незалежних і тих, які представляють вищі органи, уповноважені проводити моніторинг. Недолік цього варіанта полягає в обмеженому розумінні специфіки й особливостей внутрішньої ситуації. Перевага - висока професійність, незацікавленість у викривленні об'єктивних даних, бажання допомогти в поліпшенні ситуації;</a:t>
            </a:r>
          </a:p>
          <a:p>
            <a:pPr marL="0" indent="0" algn="just">
              <a:lnSpc>
                <a:spcPct val="80000"/>
              </a:lnSpc>
              <a:spcBef>
                <a:spcPts val="1200"/>
              </a:spcBef>
              <a:buFont typeface="Arial" panose="020B0604020202020204" pitchFamily="34" charset="0"/>
              <a:buNone/>
              <a:defRPr/>
            </a:pPr>
            <a:r>
              <a:rPr lang="uk-UA" altLang="ru-RU" sz="1700" b="1" u="sng" dirty="0">
                <a:latin typeface="Arial" panose="020B0604020202020204" pitchFamily="34" charset="0"/>
                <a:cs typeface="Arial" panose="020B0604020202020204" pitchFamily="34" charset="0"/>
              </a:rPr>
              <a:t>-</a:t>
            </a:r>
            <a:r>
              <a:rPr lang="uk-UA" altLang="ru-RU" sz="1700" b="1" u="sng" dirty="0">
                <a:solidFill>
                  <a:srgbClr val="880038"/>
                </a:solidFill>
                <a:latin typeface="Arial" panose="020B0604020202020204" pitchFamily="34" charset="0"/>
                <a:cs typeface="Arial" panose="020B0604020202020204" pitchFamily="34" charset="0"/>
              </a:rPr>
              <a:t>змішаний моніторинг </a:t>
            </a:r>
            <a:r>
              <a:rPr lang="uk-UA" altLang="ru-RU" sz="1700" dirty="0">
                <a:latin typeface="Arial" panose="020B0604020202020204" pitchFamily="34" charset="0"/>
                <a:cs typeface="Arial" panose="020B0604020202020204" pitchFamily="34" charset="0"/>
              </a:rPr>
              <a:t>- здійснюється із залученням як зовнішньої, так і внутрішньої експертиз і є, можливо, найдоцільнішим. Поєднання знання внутрішньої ситуації з професіоналізмом щодо застосування методів моніторингу може привести до виявлення й аналізу багатьох прихованих моментів реалізації стратегії, професійних висновків і рекомендацій щодо     …………………………….   шляхів поліпшення ситуації.</a:t>
            </a:r>
            <a:endParaRPr lang="ru-RU" altLang="ru-RU" sz="1700"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3">
            <a:extLst>
              <a:ext uri="{FF2B5EF4-FFF2-40B4-BE49-F238E27FC236}">
                <a16:creationId xmlns:a16="http://schemas.microsoft.com/office/drawing/2014/main" xmlns="" id="{56B81738-4AE2-4157-8EAB-D533CB607332}"/>
              </a:ext>
            </a:extLst>
          </p:cNvPr>
          <p:cNvSpPr>
            <a:spLocks noGrp="1"/>
          </p:cNvSpPr>
          <p:nvPr>
            <p:ph idx="1"/>
          </p:nvPr>
        </p:nvSpPr>
        <p:spPr>
          <a:xfrm>
            <a:off x="250825" y="1600200"/>
            <a:ext cx="8642350" cy="4525963"/>
          </a:xfrm>
        </p:spPr>
        <p:txBody>
          <a:bodyPr/>
          <a:lstStyle/>
          <a:p>
            <a:pPr>
              <a:lnSpc>
                <a:spcPct val="90000"/>
              </a:lnSpc>
              <a:buClr>
                <a:schemeClr val="tx1"/>
              </a:buClr>
              <a:buFont typeface="Arial" charset="0"/>
              <a:buNone/>
              <a:defRPr/>
            </a:pPr>
            <a:r>
              <a:rPr lang="uk-UA" sz="2800" b="1" dirty="0">
                <a:solidFill>
                  <a:schemeClr val="accent5">
                    <a:lumMod val="75000"/>
                  </a:schemeClr>
                </a:solidFill>
              </a:rPr>
              <a:t>Зацікавлені сторони</a:t>
            </a:r>
            <a:r>
              <a:rPr lang="en-GB" sz="2800" dirty="0">
                <a:solidFill>
                  <a:schemeClr val="accent5">
                    <a:lumMod val="75000"/>
                  </a:schemeClr>
                </a:solidFill>
              </a:rPr>
              <a:t> </a:t>
            </a:r>
            <a:r>
              <a:rPr lang="en-GB" sz="3600" dirty="0"/>
              <a:t>–</a:t>
            </a:r>
            <a:r>
              <a:rPr lang="uk-UA" sz="3600" dirty="0"/>
              <a:t> </a:t>
            </a:r>
            <a:r>
              <a:rPr lang="uk-UA" sz="2800" dirty="0"/>
              <a:t>групи, зацікавлені у розробці, розвитку, моніторингу та оцінюванні програм, проектів МЕР</a:t>
            </a:r>
          </a:p>
          <a:p>
            <a:pPr>
              <a:lnSpc>
                <a:spcPct val="90000"/>
              </a:lnSpc>
              <a:buClr>
                <a:schemeClr val="tx1"/>
              </a:buClr>
              <a:buFont typeface="Arial" charset="0"/>
              <a:buNone/>
              <a:defRPr/>
            </a:pPr>
            <a:endParaRPr lang="uk-UA" sz="2800" b="1" dirty="0">
              <a:solidFill>
                <a:schemeClr val="accent5">
                  <a:lumMod val="75000"/>
                </a:schemeClr>
              </a:solidFill>
            </a:endParaRPr>
          </a:p>
          <a:p>
            <a:pPr>
              <a:lnSpc>
                <a:spcPct val="90000"/>
              </a:lnSpc>
              <a:buClr>
                <a:schemeClr val="tx1"/>
              </a:buClr>
              <a:buFont typeface="Arial" charset="0"/>
              <a:buNone/>
              <a:defRPr/>
            </a:pPr>
            <a:r>
              <a:rPr lang="uk-UA" sz="2800" b="1" dirty="0">
                <a:solidFill>
                  <a:schemeClr val="accent5">
                    <a:lumMod val="75000"/>
                  </a:schemeClr>
                </a:solidFill>
              </a:rPr>
              <a:t>М</a:t>
            </a:r>
            <a:r>
              <a:rPr lang="en-US" sz="2800" b="1" dirty="0">
                <a:solidFill>
                  <a:schemeClr val="accent5">
                    <a:lumMod val="75000"/>
                  </a:schemeClr>
                </a:solidFill>
              </a:rPr>
              <a:t>&amp;O </a:t>
            </a:r>
            <a:r>
              <a:rPr lang="uk-UA" sz="2800" b="1" dirty="0">
                <a:solidFill>
                  <a:schemeClr val="accent5">
                    <a:lumMod val="75000"/>
                  </a:schemeClr>
                </a:solidFill>
              </a:rPr>
              <a:t>із залученням зацікавлених сторін базується на:</a:t>
            </a:r>
          </a:p>
          <a:p>
            <a:pPr>
              <a:lnSpc>
                <a:spcPct val="90000"/>
              </a:lnSpc>
              <a:buClr>
                <a:schemeClr val="tx1"/>
              </a:buClr>
              <a:buFont typeface="Arial" charset="0"/>
              <a:buChar char="•"/>
              <a:defRPr/>
            </a:pPr>
            <a:r>
              <a:rPr lang="uk-UA" sz="2400" dirty="0"/>
              <a:t>Участі</a:t>
            </a:r>
            <a:endParaRPr lang="en-US" sz="2400" dirty="0"/>
          </a:p>
          <a:p>
            <a:pPr lvl="1">
              <a:lnSpc>
                <a:spcPct val="90000"/>
              </a:lnSpc>
              <a:buClr>
                <a:schemeClr val="tx1"/>
              </a:buClr>
              <a:buFontTx/>
              <a:buChar char="•"/>
              <a:defRPr/>
            </a:pPr>
            <a:r>
              <a:rPr lang="uk-UA" sz="2400" dirty="0"/>
              <a:t>Обговоренні</a:t>
            </a:r>
            <a:r>
              <a:rPr lang="ru-RU" sz="2400" dirty="0"/>
              <a:t> </a:t>
            </a:r>
            <a:endParaRPr lang="en-US" sz="2400" dirty="0"/>
          </a:p>
          <a:p>
            <a:pPr lvl="2">
              <a:lnSpc>
                <a:spcPct val="90000"/>
              </a:lnSpc>
              <a:buClr>
                <a:schemeClr val="tx1"/>
              </a:buClr>
              <a:buFont typeface="Arial" charset="0"/>
              <a:buChar char="•"/>
              <a:defRPr/>
            </a:pPr>
            <a:r>
              <a:rPr lang="uk-UA" dirty="0"/>
              <a:t>Вивченні </a:t>
            </a:r>
          </a:p>
          <a:p>
            <a:pPr lvl="2">
              <a:lnSpc>
                <a:spcPct val="90000"/>
              </a:lnSpc>
              <a:buClr>
                <a:schemeClr val="tx1"/>
              </a:buClr>
              <a:buFont typeface="Arial" charset="0"/>
              <a:buChar char="•"/>
              <a:defRPr/>
            </a:pPr>
            <a:r>
              <a:rPr lang="uk-UA" dirty="0"/>
              <a:t>     Гнучкості</a:t>
            </a:r>
          </a:p>
        </p:txBody>
      </p:sp>
      <p:sp>
        <p:nvSpPr>
          <p:cNvPr id="12290" name="Rectangle 2">
            <a:extLst>
              <a:ext uri="{FF2B5EF4-FFF2-40B4-BE49-F238E27FC236}">
                <a16:creationId xmlns:a16="http://schemas.microsoft.com/office/drawing/2014/main" xmlns="" id="{70289793-C09B-4EAD-84A3-D1ACC8EC19CA}"/>
              </a:ext>
            </a:extLst>
          </p:cNvPr>
          <p:cNvSpPr>
            <a:spLocks noGrp="1"/>
          </p:cNvSpPr>
          <p:nvPr>
            <p:ph type="title"/>
          </p:nvPr>
        </p:nvSpPr>
        <p:spPr>
          <a:xfrm>
            <a:off x="250825" y="274638"/>
            <a:ext cx="8642350" cy="1143000"/>
          </a:xfrm>
        </p:spPr>
        <p:txBody>
          <a:bodyPr/>
          <a:lstStyle/>
          <a:p>
            <a:r>
              <a:rPr lang="uk-UA" altLang="ru-RU" cap="none">
                <a:solidFill>
                  <a:srgbClr val="880038"/>
                </a:solidFill>
                <a:effectLst>
                  <a:outerShdw blurRad="38100" dist="38100" dir="2700000" algn="tl">
                    <a:srgbClr val="C0C0C0"/>
                  </a:outerShdw>
                </a:effectLst>
              </a:rPr>
              <a:t>МОНІТОРИНГ ТА ОЦІНКА МЕР ІЗ ЗАЛУЧЕННЯМ ЗАЦІКАВЛЕНИХ СТОРІН</a:t>
            </a:r>
            <a:r>
              <a:rPr lang="en-GB" altLang="ru-RU" sz="3600" cap="none">
                <a:solidFill>
                  <a:srgbClr val="880038"/>
                </a:solidFill>
                <a:effectLst>
                  <a:outerShdw blurRad="38100" dist="38100" dir="2700000" algn="tl">
                    <a:srgbClr val="C0C0C0"/>
                  </a:outerShdw>
                </a:effectLst>
              </a:rPr>
              <a:t> </a:t>
            </a:r>
            <a:endParaRPr lang="ru-RU" altLang="ru-RU" sz="3600" cap="none">
              <a:solidFill>
                <a:srgbClr val="880038"/>
              </a:solidFill>
              <a:effectLst>
                <a:outerShdw blurRad="38100" dist="38100" dir="2700000" algn="tl">
                  <a:srgbClr val="C0C0C0"/>
                </a:outerShdw>
              </a:effectLst>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xmlns="" id="{91A256C3-997F-4101-8161-F2371D0F077A}"/>
              </a:ext>
            </a:extLst>
          </p:cNvPr>
          <p:cNvSpPr>
            <a:spLocks noGrp="1" noChangeArrowheads="1"/>
          </p:cNvSpPr>
          <p:nvPr>
            <p:ph type="title"/>
          </p:nvPr>
        </p:nvSpPr>
        <p:spPr>
          <a:xfrm>
            <a:off x="468313" y="404813"/>
            <a:ext cx="8229600" cy="863600"/>
          </a:xfrm>
        </p:spPr>
        <p:txBody>
          <a:bodyPr lIns="0" rIns="0" bIns="0" anchor="b">
            <a:normAutofit fontScale="90000"/>
          </a:bodyPr>
          <a:lstStyle/>
          <a:p>
            <a:pPr eaLnBrk="1" hangingPunct="1"/>
            <a:r>
              <a:rPr lang="uk-UA" altLang="ru-RU" sz="1900" cap="none">
                <a:solidFill>
                  <a:srgbClr val="880038"/>
                </a:solidFill>
                <a:effectLst>
                  <a:outerShdw blurRad="38100" dist="38100" dir="2700000" algn="tl">
                    <a:srgbClr val="C0C0C0"/>
                  </a:outerShdw>
                </a:effectLst>
              </a:rPr>
              <a:t/>
            </a:r>
            <a:br>
              <a:rPr lang="uk-UA" altLang="ru-RU" sz="1900" cap="none">
                <a:solidFill>
                  <a:srgbClr val="880038"/>
                </a:solidFill>
                <a:effectLst>
                  <a:outerShdw blurRad="38100" dist="38100" dir="2700000" algn="tl">
                    <a:srgbClr val="C0C0C0"/>
                  </a:outerShdw>
                </a:effectLst>
              </a:rPr>
            </a:br>
            <a:r>
              <a:rPr lang="uk-UA" altLang="ru-RU" sz="1900" cap="none">
                <a:solidFill>
                  <a:srgbClr val="880038"/>
                </a:solidFill>
                <a:effectLst>
                  <a:outerShdw blurRad="38100" dist="38100" dir="2700000" algn="tl">
                    <a:srgbClr val="C0C0C0"/>
                  </a:outerShdw>
                </a:effectLst>
              </a:rPr>
              <a:t/>
            </a:r>
            <a:br>
              <a:rPr lang="uk-UA" altLang="ru-RU" sz="1900" cap="none">
                <a:solidFill>
                  <a:srgbClr val="880038"/>
                </a:solidFill>
                <a:effectLst>
                  <a:outerShdw blurRad="38100" dist="38100" dir="2700000" algn="tl">
                    <a:srgbClr val="C0C0C0"/>
                  </a:outerShdw>
                </a:effectLst>
              </a:rPr>
            </a:br>
            <a:r>
              <a:rPr lang="uk-UA" altLang="ru-RU" sz="1900" cap="none">
                <a:solidFill>
                  <a:srgbClr val="880038"/>
                </a:solidFill>
                <a:effectLst>
                  <a:outerShdw blurRad="38100" dist="38100" dir="2700000" algn="tl">
                    <a:srgbClr val="C0C0C0"/>
                  </a:outerShdw>
                </a:effectLst>
              </a:rPr>
              <a:t>МОНІТОРИНГ ТА ОЦІНКА МЕР ІЗ ЗАЛУЧЕННЯМ ЗАЦІКАВЛЕНИХ СТОРІН</a:t>
            </a:r>
            <a:r>
              <a:rPr lang="en-GB" altLang="ru-RU" sz="2100" cap="none">
                <a:solidFill>
                  <a:srgbClr val="880038"/>
                </a:solidFill>
                <a:effectLst>
                  <a:outerShdw blurRad="38100" dist="38100" dir="2700000" algn="tl">
                    <a:srgbClr val="C0C0C0"/>
                  </a:outerShdw>
                </a:effectLst>
              </a:rPr>
              <a:t> </a:t>
            </a:r>
            <a:endParaRPr lang="uk-UA" altLang="ru-RU" sz="1900" cap="none">
              <a:effectLst>
                <a:outerShdw blurRad="38100" dist="38100" dir="2700000" algn="tl">
                  <a:srgbClr val="C0C0C0"/>
                </a:outerShdw>
              </a:effectLst>
            </a:endParaRPr>
          </a:p>
        </p:txBody>
      </p:sp>
      <p:sp>
        <p:nvSpPr>
          <p:cNvPr id="18435" name="Rectangle 3">
            <a:extLst>
              <a:ext uri="{FF2B5EF4-FFF2-40B4-BE49-F238E27FC236}">
                <a16:creationId xmlns:a16="http://schemas.microsoft.com/office/drawing/2014/main" xmlns="" id="{03D875B3-2EF4-43F1-A195-1BAAA7B6A164}"/>
              </a:ext>
            </a:extLst>
          </p:cNvPr>
          <p:cNvSpPr>
            <a:spLocks noGrp="1" noChangeArrowheads="1"/>
          </p:cNvSpPr>
          <p:nvPr>
            <p:ph idx="4294967295"/>
          </p:nvPr>
        </p:nvSpPr>
        <p:spPr>
          <a:xfrm>
            <a:off x="468313" y="1412875"/>
            <a:ext cx="8229600" cy="5329238"/>
          </a:xfrm>
        </p:spPr>
        <p:txBody>
          <a:bodyPr/>
          <a:lstStyle/>
          <a:p>
            <a:pPr marL="0" indent="0" algn="just">
              <a:lnSpc>
                <a:spcPct val="80000"/>
              </a:lnSpc>
              <a:spcBef>
                <a:spcPts val="1200"/>
              </a:spcBef>
              <a:buFont typeface="Arial" charset="0"/>
              <a:buNone/>
              <a:defRPr/>
            </a:pPr>
            <a:r>
              <a:rPr lang="uk-UA" altLang="ru-RU" sz="1800" b="1" dirty="0">
                <a:solidFill>
                  <a:schemeClr val="accent5">
                    <a:lumMod val="75000"/>
                  </a:schemeClr>
                </a:solidFill>
                <a:latin typeface="Arial" panose="020B0604020202020204" pitchFamily="34" charset="0"/>
                <a:cs typeface="Arial" panose="020B0604020202020204" pitchFamily="34" charset="0"/>
              </a:rPr>
              <a:t>Функції керівних органів</a:t>
            </a:r>
            <a:r>
              <a:rPr lang="uk-UA" altLang="ru-RU" sz="1800" dirty="0">
                <a:latin typeface="Arial" panose="020B0604020202020204" pitchFamily="34" charset="0"/>
                <a:cs typeface="Arial" panose="020B0604020202020204" pitchFamily="34" charset="0"/>
              </a:rPr>
              <a:t> </a:t>
            </a:r>
            <a:r>
              <a:rPr lang="uk-UA" altLang="ru-RU" sz="1800" b="1" dirty="0">
                <a:solidFill>
                  <a:schemeClr val="accent5">
                    <a:lumMod val="75000"/>
                  </a:schemeClr>
                </a:solidFill>
                <a:latin typeface="Arial" panose="020B0604020202020204" pitchFamily="34" charset="0"/>
                <a:cs typeface="Arial" panose="020B0604020202020204" pitchFamily="34" charset="0"/>
              </a:rPr>
              <a:t>моніторингу можуть виконувати такі організаційні структури:</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відповідальний за реалізацію стратегії підрозділ міської ради</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міжвідомчий орган з моніторингу стратегії, очолюваний, наприклад, заступником голови міської ради</a:t>
            </a:r>
          </a:p>
          <a:p>
            <a:pPr marL="0" indent="0" algn="just">
              <a:lnSpc>
                <a:spcPct val="80000"/>
              </a:lnSpc>
              <a:spcBef>
                <a:spcPts val="1200"/>
              </a:spcBef>
              <a:buFont typeface="Arial" charset="0"/>
              <a:buNone/>
              <a:defRPr/>
            </a:pPr>
            <a:r>
              <a:rPr lang="uk-UA" altLang="ru-RU" sz="1800" b="1" dirty="0">
                <a:solidFill>
                  <a:schemeClr val="accent5">
                    <a:lumMod val="75000"/>
                  </a:schemeClr>
                </a:solidFill>
                <a:latin typeface="Arial" panose="020B0604020202020204" pitchFamily="34" charset="0"/>
                <a:cs typeface="Arial" panose="020B0604020202020204" pitchFamily="34" charset="0"/>
              </a:rPr>
              <a:t>До складу </a:t>
            </a:r>
            <a:r>
              <a:rPr lang="uk-UA" altLang="ru-RU" sz="1800" b="1" u="sng" dirty="0">
                <a:solidFill>
                  <a:schemeClr val="accent5">
                    <a:lumMod val="75000"/>
                  </a:schemeClr>
                </a:solidFill>
                <a:latin typeface="Arial" panose="020B0604020202020204" pitchFamily="34" charset="0"/>
                <a:cs typeface="Arial" panose="020B0604020202020204" pitchFamily="34" charset="0"/>
              </a:rPr>
              <a:t>міжвідомчого органу </a:t>
            </a:r>
            <a:r>
              <a:rPr lang="uk-UA" altLang="ru-RU" sz="1800" dirty="0">
                <a:latin typeface="Arial" panose="020B0604020202020204" pitchFamily="34" charset="0"/>
                <a:cs typeface="Arial" panose="020B0604020202020204" pitchFamily="34" charset="0"/>
              </a:rPr>
              <a:t>з моніторингу можуть входити представники:</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управління (департаменту) економіки міської (обласної) ради</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управління (департаменту) фінансів міської (обласної) ради </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підрозділів (управління, департаменти, відділи), дотичних за сферою діяльності до цілей стратегії, включаючи відповідальних за реалізацію гендерної та екологічної політики у регіоні</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управління (департаменту) статистики </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дорадчих структур</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профільних комісій міської та обласної ради</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громадських організацій</a:t>
            </a:r>
          </a:p>
          <a:p>
            <a:pPr algn="just">
              <a:lnSpc>
                <a:spcPct val="80000"/>
              </a:lnSpc>
              <a:spcBef>
                <a:spcPts val="600"/>
              </a:spcBef>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науково-дослідних організацій, експертного середовища</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xmlns="" id="{EB587E77-89FE-48D1-BDD0-29F97B65C47F}"/>
              </a:ext>
            </a:extLst>
          </p:cNvPr>
          <p:cNvSpPr>
            <a:spLocks noGrp="1" noChangeArrowheads="1"/>
          </p:cNvSpPr>
          <p:nvPr>
            <p:ph type="title"/>
          </p:nvPr>
        </p:nvSpPr>
        <p:spPr>
          <a:xfrm>
            <a:off x="179388" y="692150"/>
            <a:ext cx="8858250" cy="347663"/>
          </a:xfrm>
        </p:spPr>
        <p:txBody>
          <a:bodyPr lIns="0" rIns="0" bIns="0" anchor="b">
            <a:noAutofit/>
          </a:bodyPr>
          <a:lstStyle/>
          <a:p>
            <a:pPr eaLnBrk="1" hangingPunct="1"/>
            <a:r>
              <a:rPr lang="uk-UA" altLang="ru-RU" sz="2800" cap="none">
                <a:effectLst>
                  <a:outerShdw blurRad="38100" dist="38100" dir="2700000" algn="tl">
                    <a:srgbClr val="C0C0C0"/>
                  </a:outerShdw>
                </a:effectLst>
              </a:rPr>
              <a:t>ОРГАНІЗАЦІЯ МОНІТОРИНГУ СТРАТЕГІЇ </a:t>
            </a:r>
          </a:p>
        </p:txBody>
      </p:sp>
      <p:sp>
        <p:nvSpPr>
          <p:cNvPr id="19459" name="Rectangle 3">
            <a:extLst>
              <a:ext uri="{FF2B5EF4-FFF2-40B4-BE49-F238E27FC236}">
                <a16:creationId xmlns:a16="http://schemas.microsoft.com/office/drawing/2014/main" xmlns="" id="{EC00E899-C02A-442F-B3B1-8EC3553470C4}"/>
              </a:ext>
            </a:extLst>
          </p:cNvPr>
          <p:cNvSpPr>
            <a:spLocks noGrp="1" noChangeArrowheads="1"/>
          </p:cNvSpPr>
          <p:nvPr>
            <p:ph idx="4294967295"/>
          </p:nvPr>
        </p:nvSpPr>
        <p:spPr>
          <a:xfrm>
            <a:off x="179388" y="1600200"/>
            <a:ext cx="8507412" cy="4525963"/>
          </a:xfrm>
        </p:spPr>
        <p:txBody>
          <a:bodyPr/>
          <a:lstStyle/>
          <a:p>
            <a:pPr marL="273050" indent="0" algn="just" eaLnBrk="1" hangingPunct="1">
              <a:spcBef>
                <a:spcPts val="1200"/>
              </a:spcBef>
              <a:buFont typeface="Wingdings" pitchFamily="2" charset="2"/>
              <a:buNone/>
              <a:defRPr/>
            </a:pPr>
            <a:r>
              <a:rPr lang="uk-UA" altLang="ru-RU" sz="2200" dirty="0">
                <a:latin typeface="Arial" panose="020B0604020202020204" pitchFamily="34" charset="0"/>
                <a:cs typeface="Arial" panose="020B0604020202020204" pitchFamily="34" charset="0"/>
              </a:rPr>
              <a:t>Для проведення моніторингу можуть залучатися </a:t>
            </a:r>
            <a:r>
              <a:rPr lang="uk-UA" altLang="ru-RU" sz="2200" dirty="0">
                <a:solidFill>
                  <a:schemeClr val="accent5">
                    <a:lumMod val="75000"/>
                  </a:schemeClr>
                </a:solidFill>
                <a:latin typeface="Arial" panose="020B0604020202020204" pitchFamily="34" charset="0"/>
                <a:cs typeface="Arial" panose="020B0604020202020204" pitchFamily="34" charset="0"/>
              </a:rPr>
              <a:t>представники інших органів влади</a:t>
            </a:r>
            <a:r>
              <a:rPr lang="uk-UA" altLang="ru-RU" sz="2200" dirty="0">
                <a:latin typeface="Arial" panose="020B0604020202020204" pitchFamily="34" charset="0"/>
                <a:cs typeface="Arial" panose="020B0604020202020204" pitchFamily="34" charset="0"/>
              </a:rPr>
              <a:t>, наукових кіл, зацікавлених сторін, громадськості, зокрема з метою:</a:t>
            </a:r>
          </a:p>
          <a:p>
            <a:pPr marL="615950" algn="just" eaLnBrk="1" hangingPunct="1">
              <a:spcBef>
                <a:spcPts val="120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проведення збору та аналізу даних (дані управлінської звітності, прикладні дослідження, опитування громадської думки, організація фокус-груп, форумів, дискусій);</a:t>
            </a:r>
          </a:p>
          <a:p>
            <a:pPr marL="615950" algn="just" eaLnBrk="1" hangingPunct="1">
              <a:spcBef>
                <a:spcPts val="120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широкого оприлюднення результатів моніторингу;</a:t>
            </a:r>
          </a:p>
          <a:p>
            <a:pPr marL="615950" algn="just" eaLnBrk="1" hangingPunct="1">
              <a:spcBef>
                <a:spcPts val="120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вироблення рекомендацій щодо вдосконалення змісту та механізмів реалізації програми на основі цих результатів.</a:t>
            </a:r>
          </a:p>
          <a:p>
            <a:pPr marL="273050" indent="0" eaLnBrk="1" hangingPunct="1">
              <a:lnSpc>
                <a:spcPct val="90000"/>
              </a:lnSpc>
              <a:buFont typeface="Arial" charset="0"/>
              <a:buChar char="•"/>
              <a:defRPr/>
            </a:pPr>
            <a:endParaRPr lang="uk-UA" altLang="ru-RU" sz="2400" dirty="0">
              <a:latin typeface="Arial" panose="020B0604020202020204" pitchFamily="34" charset="0"/>
              <a:cs typeface="Arial" panose="020B0604020202020204" pitchFamily="34" charset="0"/>
            </a:endParaRPr>
          </a:p>
        </p:txBody>
      </p:sp>
      <p:sp>
        <p:nvSpPr>
          <p:cNvPr id="23556" name="Номер слайда 5">
            <a:extLst>
              <a:ext uri="{FF2B5EF4-FFF2-40B4-BE49-F238E27FC236}">
                <a16:creationId xmlns:a16="http://schemas.microsoft.com/office/drawing/2014/main" xmlns="" id="{174E07D7-B498-4A8E-88F4-1DF964763CD3}"/>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Номер слайда 5">
            <a:extLst>
              <a:ext uri="{FF2B5EF4-FFF2-40B4-BE49-F238E27FC236}">
                <a16:creationId xmlns:a16="http://schemas.microsoft.com/office/drawing/2014/main" xmlns="" id="{16BC8C02-3F98-4831-A437-9FFB16C98CC1}"/>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016A91F3-8CBB-4985-80A0-4EA3D09FB831}" type="slidenum">
              <a:rPr lang="uk-UA" altLang="ru-RU" sz="1200" b="0">
                <a:solidFill>
                  <a:srgbClr val="045C75"/>
                </a:solidFill>
                <a:latin typeface="Tahoma" panose="020B0604030504040204" pitchFamily="34" charset="0"/>
              </a:rPr>
              <a:pPr algn="r" eaLnBrk="1" hangingPunct="1">
                <a:spcBef>
                  <a:spcPct val="0"/>
                </a:spcBef>
                <a:buFontTx/>
                <a:buNone/>
              </a:pPr>
              <a:t>15</a:t>
            </a:fld>
            <a:endParaRPr lang="uk-UA" altLang="ru-RU" sz="1200" b="0">
              <a:solidFill>
                <a:srgbClr val="045C75"/>
              </a:solidFill>
              <a:latin typeface="Tahoma" panose="020B0604030504040204" pitchFamily="34" charset="0"/>
            </a:endParaRPr>
          </a:p>
        </p:txBody>
      </p:sp>
      <p:sp>
        <p:nvSpPr>
          <p:cNvPr id="34818" name="Rectangle 2">
            <a:extLst>
              <a:ext uri="{FF2B5EF4-FFF2-40B4-BE49-F238E27FC236}">
                <a16:creationId xmlns:a16="http://schemas.microsoft.com/office/drawing/2014/main" xmlns="" id="{AD7679FE-C4DE-45D8-AA86-33E89B2C792F}"/>
              </a:ext>
            </a:extLst>
          </p:cNvPr>
          <p:cNvSpPr>
            <a:spLocks noGrp="1" noChangeArrowheads="1"/>
          </p:cNvSpPr>
          <p:nvPr>
            <p:ph type="title"/>
          </p:nvPr>
        </p:nvSpPr>
        <p:spPr>
          <a:xfrm>
            <a:off x="250825" y="274638"/>
            <a:ext cx="8642350" cy="922337"/>
          </a:xfrm>
        </p:spPr>
        <p:txBody>
          <a:bodyPr lIns="0" rIns="0" bIns="0" anchor="b"/>
          <a:lstStyle/>
          <a:p>
            <a:pPr eaLnBrk="1" hangingPunct="1"/>
            <a:r>
              <a:rPr lang="uk-UA" altLang="ru-RU" sz="2800" cap="none">
                <a:effectLst>
                  <a:outerShdw blurRad="38100" dist="38100" dir="2700000" algn="tl">
                    <a:srgbClr val="C0C0C0"/>
                  </a:outerShdw>
                </a:effectLst>
              </a:rPr>
              <a:t>ОСНОВНІ ПИТАННЯ, НА ЯКІ ПОВИННА ДАТИ ВІДПОВІДЬ СИСТЕМА МОНІТОРИНГУ</a:t>
            </a:r>
          </a:p>
        </p:txBody>
      </p:sp>
      <p:sp>
        <p:nvSpPr>
          <p:cNvPr id="24580" name="Rectangle 3">
            <a:extLst>
              <a:ext uri="{FF2B5EF4-FFF2-40B4-BE49-F238E27FC236}">
                <a16:creationId xmlns:a16="http://schemas.microsoft.com/office/drawing/2014/main" xmlns="" id="{D5ABB9BE-5D18-4C0C-AB56-A520FA77EFE7}"/>
              </a:ext>
            </a:extLst>
          </p:cNvPr>
          <p:cNvSpPr>
            <a:spLocks noGrp="1"/>
          </p:cNvSpPr>
          <p:nvPr>
            <p:ph type="body" idx="4294967295"/>
          </p:nvPr>
        </p:nvSpPr>
        <p:spPr>
          <a:xfrm>
            <a:off x="431800" y="1700213"/>
            <a:ext cx="8229600" cy="4495800"/>
          </a:xfrm>
        </p:spPr>
        <p:txBody>
          <a:bodyPr/>
          <a:lstStyle/>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Які дані збираються ? (джерело даних)</a:t>
            </a:r>
          </a:p>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Як часто і коли збираються дані ? (періодичність моніторингу) </a:t>
            </a:r>
          </a:p>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Як збираються дані ? (методологія)</a:t>
            </a:r>
          </a:p>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Хто збирає дані ? </a:t>
            </a:r>
          </a:p>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Хто аналізує дані ?</a:t>
            </a:r>
          </a:p>
          <a:p>
            <a:pPr eaLnBrk="1" hangingPunct="1">
              <a:buFont typeface="Wingdings" panose="05000000000000000000" pitchFamily="2" charset="2"/>
              <a:buChar char="§"/>
            </a:pPr>
            <a:r>
              <a:rPr lang="uk-UA" altLang="ru-RU" sz="2800">
                <a:latin typeface="Arial" panose="020B0604020202020204" pitchFamily="34" charset="0"/>
                <a:cs typeface="Arial" panose="020B0604020202020204" pitchFamily="34" charset="0"/>
              </a:rPr>
              <a:t>Для кого збираються дані ?</a:t>
            </a:r>
          </a:p>
          <a:p>
            <a:pPr eaLnBrk="1" hangingPunct="1">
              <a:buFont typeface="Wingdings" panose="05000000000000000000" pitchFamily="2" charset="2"/>
              <a:buChar char="§"/>
            </a:pPr>
            <a:endParaRPr lang="uk-UA" altLang="ru-RU" sz="280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9" name="Содержимое 2">
            <a:extLst>
              <a:ext uri="{FF2B5EF4-FFF2-40B4-BE49-F238E27FC236}">
                <a16:creationId xmlns:a16="http://schemas.microsoft.com/office/drawing/2014/main" xmlns="" id="{673FDCC1-0900-4D25-BE1A-8AF1FA867951}"/>
              </a:ext>
            </a:extLst>
          </p:cNvPr>
          <p:cNvSpPr>
            <a:spLocks noGrp="1"/>
          </p:cNvSpPr>
          <p:nvPr>
            <p:ph idx="4294967295"/>
          </p:nvPr>
        </p:nvSpPr>
        <p:spPr/>
        <p:txBody>
          <a:bodyPr/>
          <a:lstStyle/>
          <a:p>
            <a:pPr eaLnBrk="1" hangingPunct="1">
              <a:buFont typeface="Arial" charset="0"/>
              <a:buNone/>
              <a:defRPr/>
            </a:pPr>
            <a:endParaRPr lang="uk-UA" altLang="ru-RU"/>
          </a:p>
          <a:p>
            <a:pPr eaLnBrk="1" hangingPunct="1">
              <a:buFont typeface="Arial" charset="0"/>
              <a:buNone/>
              <a:defRPr/>
            </a:pPr>
            <a:endParaRPr lang="uk-UA" altLang="ru-RU"/>
          </a:p>
          <a:p>
            <a:pPr algn="ctr" eaLnBrk="1" hangingPunct="1">
              <a:buFont typeface="Arial" charset="0"/>
              <a:buNone/>
              <a:defRPr/>
            </a:pPr>
            <a:r>
              <a:rPr lang="uk-UA" altLang="ru-RU" sz="2800" b="1">
                <a:solidFill>
                  <a:srgbClr val="870038"/>
                </a:solidFill>
                <a:effectLst>
                  <a:outerShdw blurRad="38100" dist="38100" dir="2700000" algn="tl">
                    <a:srgbClr val="C0C0C0"/>
                  </a:outerShdw>
                </a:effectLst>
                <a:latin typeface="Tahoma" pitchFamily="34" charset="0"/>
                <a:cs typeface="Tahoma" pitchFamily="34" charset="0"/>
              </a:rPr>
              <a:t>РОЗРОБКА ОПЕРАЦІЙНОГО ПЛАНУ ПРОВЕДЕННЯ МОНІТОРИНГУ</a:t>
            </a:r>
            <a:endParaRPr lang="ru-RU" altLang="ru-RU" sz="2800" b="1">
              <a:solidFill>
                <a:srgbClr val="870038"/>
              </a:solidFill>
              <a:effectLst>
                <a:outerShdw blurRad="38100" dist="38100" dir="2700000" algn="tl">
                  <a:srgbClr val="C0C0C0"/>
                </a:outerShdw>
              </a:effectLst>
              <a:latin typeface="Tahoma" pitchFamily="34" charset="0"/>
              <a:cs typeface="Tahom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1443" name="Group 3">
            <a:extLst>
              <a:ext uri="{FF2B5EF4-FFF2-40B4-BE49-F238E27FC236}">
                <a16:creationId xmlns:a16="http://schemas.microsoft.com/office/drawing/2014/main" xmlns="" id="{57842B0E-1868-463A-B4EC-3A4B86A091B4}"/>
              </a:ext>
            </a:extLst>
          </p:cNvPr>
          <p:cNvGraphicFramePr>
            <a:graphicFrameLocks noGrp="1"/>
          </p:cNvGraphicFramePr>
          <p:nvPr>
            <p:ph idx="1"/>
          </p:nvPr>
        </p:nvGraphicFramePr>
        <p:xfrm>
          <a:off x="250825" y="1600200"/>
          <a:ext cx="8642350" cy="4683125"/>
        </p:xfrm>
        <a:graphic>
          <a:graphicData uri="http://schemas.openxmlformats.org/drawingml/2006/table">
            <a:tbl>
              <a:tblPr/>
              <a:tblGrid>
                <a:gridCol w="1411401">
                  <a:extLst>
                    <a:ext uri="{9D8B030D-6E8A-4147-A177-3AD203B41FA5}">
                      <a16:colId xmlns:a16="http://schemas.microsoft.com/office/drawing/2014/main" xmlns="" val="20000"/>
                    </a:ext>
                  </a:extLst>
                </a:gridCol>
                <a:gridCol w="1244088">
                  <a:extLst>
                    <a:ext uri="{9D8B030D-6E8A-4147-A177-3AD203B41FA5}">
                      <a16:colId xmlns:a16="http://schemas.microsoft.com/office/drawing/2014/main" xmlns="" val="20001"/>
                    </a:ext>
                  </a:extLst>
                </a:gridCol>
                <a:gridCol w="1108248">
                  <a:extLst>
                    <a:ext uri="{9D8B030D-6E8A-4147-A177-3AD203B41FA5}">
                      <a16:colId xmlns:a16="http://schemas.microsoft.com/office/drawing/2014/main" xmlns="" val="20002"/>
                    </a:ext>
                  </a:extLst>
                </a:gridCol>
                <a:gridCol w="1005542">
                  <a:extLst>
                    <a:ext uri="{9D8B030D-6E8A-4147-A177-3AD203B41FA5}">
                      <a16:colId xmlns:a16="http://schemas.microsoft.com/office/drawing/2014/main" xmlns="" val="20003"/>
                    </a:ext>
                  </a:extLst>
                </a:gridCol>
                <a:gridCol w="1071803">
                  <a:extLst>
                    <a:ext uri="{9D8B030D-6E8A-4147-A177-3AD203B41FA5}">
                      <a16:colId xmlns:a16="http://schemas.microsoft.com/office/drawing/2014/main" xmlns="" val="20004"/>
                    </a:ext>
                  </a:extLst>
                </a:gridCol>
                <a:gridCol w="1666514">
                  <a:extLst>
                    <a:ext uri="{9D8B030D-6E8A-4147-A177-3AD203B41FA5}">
                      <a16:colId xmlns:a16="http://schemas.microsoft.com/office/drawing/2014/main" xmlns="" val="20005"/>
                    </a:ext>
                  </a:extLst>
                </a:gridCol>
                <a:gridCol w="1134754">
                  <a:extLst>
                    <a:ext uri="{9D8B030D-6E8A-4147-A177-3AD203B41FA5}">
                      <a16:colId xmlns:a16="http://schemas.microsoft.com/office/drawing/2014/main" xmlns="" val="20006"/>
                    </a:ext>
                  </a:extLst>
                </a:gridCol>
              </a:tblGrid>
              <a:tr h="1030813">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ru-RU" sz="1600" b="1" i="0" u="none" strike="noStrike" cap="none" normalizeH="0" baseline="0" dirty="0">
                          <a:ln>
                            <a:noFill/>
                          </a:ln>
                          <a:solidFill>
                            <a:srgbClr val="FFFFFF"/>
                          </a:solidFill>
                          <a:effectLst/>
                          <a:latin typeface="Calibri" pitchFamily="34" charset="0"/>
                        </a:rPr>
                        <a:t>Результат</a:t>
                      </a:r>
                      <a:endParaRPr kumimoji="0" lang="en-CA" sz="1600" b="1" i="0" u="none" strike="noStrike" cap="none" normalizeH="0" baseline="0" dirty="0">
                        <a:ln>
                          <a:noFill/>
                        </a:ln>
                        <a:solidFill>
                          <a:srgbClr val="FFFFFF"/>
                        </a:solidFill>
                        <a:effectLst/>
                        <a:latin typeface="Calibri" pitchFamily="34" charset="0"/>
                      </a:endParaRP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600" b="1" i="0" u="none" strike="noStrike" cap="none" normalizeH="0" baseline="0">
                          <a:ln>
                            <a:noFill/>
                          </a:ln>
                          <a:solidFill>
                            <a:srgbClr val="FFFFFF"/>
                          </a:solidFill>
                          <a:effectLst/>
                          <a:latin typeface="Calibri" pitchFamily="34" charset="0"/>
                        </a:rPr>
                        <a:t>Показник</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400" b="1" i="0" u="none" strike="noStrike" cap="none" normalizeH="0" baseline="0">
                          <a:ln>
                            <a:noFill/>
                          </a:ln>
                          <a:solidFill>
                            <a:srgbClr val="FFFFFF"/>
                          </a:solidFill>
                          <a:effectLst/>
                          <a:latin typeface="Calibri" pitchFamily="34" charset="0"/>
                        </a:rPr>
                        <a:t>Джерело даних</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400" b="1" i="0" u="none" strike="noStrike" cap="none" normalizeH="0" baseline="0" dirty="0">
                          <a:ln>
                            <a:noFill/>
                          </a:ln>
                          <a:solidFill>
                            <a:srgbClr val="FFFFFF"/>
                          </a:solidFill>
                          <a:effectLst/>
                          <a:latin typeface="Calibri" pitchFamily="34" charset="0"/>
                        </a:rPr>
                        <a:t>Базовий показник</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600" b="1" i="0" u="none" strike="noStrike" cap="none" normalizeH="0" baseline="0">
                          <a:ln>
                            <a:noFill/>
                          </a:ln>
                          <a:solidFill>
                            <a:srgbClr val="FFFFFF"/>
                          </a:solidFill>
                          <a:effectLst/>
                          <a:latin typeface="Calibri" pitchFamily="34" charset="0"/>
                        </a:rPr>
                        <a:t>Ціль і дата</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600" b="1" i="0" u="none" strike="noStrike" cap="none" normalizeH="0" baseline="0">
                          <a:ln>
                            <a:noFill/>
                          </a:ln>
                          <a:solidFill>
                            <a:srgbClr val="FFFFFF"/>
                          </a:solidFill>
                          <a:effectLst/>
                          <a:latin typeface="Calibri" pitchFamily="34" charset="0"/>
                        </a:rPr>
                        <a:t>Вимірювання  / Періодичність звітності</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uk-UA" sz="1600" b="1" i="0" u="none" strike="noStrike" cap="none" normalizeH="0" baseline="0">
                          <a:ln>
                            <a:noFill/>
                          </a:ln>
                          <a:solidFill>
                            <a:srgbClr val="FFFFFF"/>
                          </a:solidFill>
                          <a:effectLst/>
                          <a:latin typeface="Calibri" pitchFamily="34" charset="0"/>
                        </a:rPr>
                        <a:t>Відповідальний</a:t>
                      </a:r>
                    </a:p>
                  </a:txBody>
                  <a:tcPr marL="95804" marR="95804" marT="45722" marB="4572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65773">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ru-RU" sz="1400" b="1" i="0" u="none" strike="noStrike" cap="none" normalizeH="0" baseline="0">
                          <a:ln>
                            <a:noFill/>
                          </a:ln>
                          <a:solidFill>
                            <a:srgbClr val="000000"/>
                          </a:solidFill>
                          <a:effectLst/>
                          <a:latin typeface="Calibri" pitchFamily="34" charset="0"/>
                        </a:rPr>
                        <a:t>Продукт</a:t>
                      </a:r>
                      <a:endParaRPr kumimoji="0" lang="en-CA" sz="1400" b="1"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xmlns="" val="10001"/>
                  </a:ext>
                </a:extLst>
              </a:tr>
              <a:tr h="2554993">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Навчання підприємців</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Кількість підприємців та якість навчання</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Реєстри</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і анкетування</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Не використовувався</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250 підприємців, що пройшли навчання з питань податкового законодавства, рівень задоволеності якістю навчання – 85%</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Щоквартально/</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щорічно</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uk-UA" sz="1200" b="0" i="0" u="none" strike="noStrike" cap="none" normalizeH="0" baseline="0" dirty="0">
                          <a:ln>
                            <a:noFill/>
                          </a:ln>
                          <a:solidFill>
                            <a:srgbClr val="000000"/>
                          </a:solidFill>
                          <a:effectLst/>
                          <a:latin typeface="Calibri" pitchFamily="34" charset="0"/>
                        </a:rPr>
                        <a:t>Департамент економіки</a:t>
                      </a: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xmlns="" val="10002"/>
                  </a:ext>
                </a:extLst>
              </a:tr>
              <a:tr h="365773">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xmlns="" val="10003"/>
                  </a:ext>
                </a:extLst>
              </a:tr>
              <a:tr h="365773">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0" lang="en-CA" sz="1800" b="0" i="0" u="none" strike="noStrike" cap="none" normalizeH="0" baseline="0" dirty="0">
                        <a:ln>
                          <a:noFill/>
                        </a:ln>
                        <a:solidFill>
                          <a:srgbClr val="000000"/>
                        </a:solidFill>
                        <a:effectLst/>
                        <a:latin typeface="Calibri" pitchFamily="34" charset="0"/>
                      </a:endParaRPr>
                    </a:p>
                  </a:txBody>
                  <a:tcPr marL="95804" marR="95804"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xmlns="" val="10004"/>
                  </a:ext>
                </a:extLst>
              </a:tr>
            </a:tbl>
          </a:graphicData>
        </a:graphic>
      </p:graphicFrame>
      <p:sp>
        <p:nvSpPr>
          <p:cNvPr id="26676" name="Title 1">
            <a:extLst>
              <a:ext uri="{FF2B5EF4-FFF2-40B4-BE49-F238E27FC236}">
                <a16:creationId xmlns:a16="http://schemas.microsoft.com/office/drawing/2014/main" xmlns="" id="{0FA61385-D4B9-420E-8F0C-C8FEB5BCAA15}"/>
              </a:ext>
            </a:extLst>
          </p:cNvPr>
          <p:cNvSpPr>
            <a:spLocks noGrp="1"/>
          </p:cNvSpPr>
          <p:nvPr>
            <p:ph type="title"/>
          </p:nvPr>
        </p:nvSpPr>
        <p:spPr>
          <a:xfrm>
            <a:off x="250825" y="274638"/>
            <a:ext cx="8642350" cy="1143000"/>
          </a:xfrm>
        </p:spPr>
        <p:txBody>
          <a:bodyPr/>
          <a:lstStyle/>
          <a:p>
            <a:r>
              <a:rPr lang="uk-UA" altLang="uk-UA" sz="3000" cap="none">
                <a:solidFill>
                  <a:srgbClr val="880038"/>
                </a:solidFill>
                <a:effectLst/>
                <a:latin typeface="Times New Roman" panose="02020603050405020304" pitchFamily="18" charset="0"/>
              </a:rPr>
              <a:t>ПЛАН МОНІТОРИНГУ ТА ОЦІНЮВАННЯ МІСЦЕВОГО ЕКОНОМІЧНОГО РОЗВИТКУ</a:t>
            </a:r>
          </a:p>
        </p:txBody>
      </p:sp>
      <p:sp>
        <p:nvSpPr>
          <p:cNvPr id="26677" name="Slide Number Placeholder 4">
            <a:extLst>
              <a:ext uri="{FF2B5EF4-FFF2-40B4-BE49-F238E27FC236}">
                <a16:creationId xmlns:a16="http://schemas.microsoft.com/office/drawing/2014/main" xmlns="" id="{F191C0B8-B927-4DD4-9021-2ADAE4BDCBFE}"/>
              </a:ext>
            </a:extLst>
          </p:cNvPr>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1172E400-82B5-40DE-912A-07FBA2C478B2}" type="slidenum">
              <a:rPr lang="en-US" altLang="ru-RU" sz="1200">
                <a:solidFill>
                  <a:srgbClr val="919191"/>
                </a:solidFill>
              </a:rPr>
              <a:pPr algn="r" eaLnBrk="1" hangingPunct="1">
                <a:spcBef>
                  <a:spcPct val="0"/>
                </a:spcBef>
                <a:buFontTx/>
                <a:buNone/>
              </a:pPr>
              <a:t>17</a:t>
            </a:fld>
            <a:endParaRPr lang="en-US" altLang="ru-RU" sz="1200">
              <a:solidFill>
                <a:srgbClr val="91919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Номер слайда 5">
            <a:extLst>
              <a:ext uri="{FF2B5EF4-FFF2-40B4-BE49-F238E27FC236}">
                <a16:creationId xmlns:a16="http://schemas.microsoft.com/office/drawing/2014/main" xmlns="" id="{00FCAA42-7239-45D5-B4AE-9BAF8E703FB2}"/>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3555" name="Rectangle 2">
            <a:extLst>
              <a:ext uri="{FF2B5EF4-FFF2-40B4-BE49-F238E27FC236}">
                <a16:creationId xmlns:a16="http://schemas.microsoft.com/office/drawing/2014/main" xmlns="" id="{36889E11-6911-4714-A37D-FB5360178C1F}"/>
              </a:ext>
            </a:extLst>
          </p:cNvPr>
          <p:cNvSpPr>
            <a:spLocks noGrp="1" noChangeArrowheads="1"/>
          </p:cNvSpPr>
          <p:nvPr>
            <p:ph type="title"/>
          </p:nvPr>
        </p:nvSpPr>
        <p:spPr>
          <a:xfrm>
            <a:off x="457200" y="274638"/>
            <a:ext cx="8229600" cy="777875"/>
          </a:xfrm>
        </p:spPr>
        <p:txBody>
          <a:bodyPr lIns="0" rIns="0" bIns="0" anchor="b"/>
          <a:lstStyle/>
          <a:p>
            <a:pPr eaLnBrk="1" hangingPunct="1"/>
            <a:r>
              <a:rPr lang="uk-UA" altLang="ru-RU" sz="2800" cap="none">
                <a:effectLst>
                  <a:outerShdw blurRad="38100" dist="38100" dir="2700000" algn="tl">
                    <a:srgbClr val="C0C0C0"/>
                  </a:outerShdw>
                </a:effectLst>
              </a:rPr>
              <a:t>ОПЕРАЦІЙНИЙ ПЛАН МОНІТОРИНГУ </a:t>
            </a:r>
          </a:p>
        </p:txBody>
      </p:sp>
      <p:sp>
        <p:nvSpPr>
          <p:cNvPr id="24580" name="Rectangle 3">
            <a:extLst>
              <a:ext uri="{FF2B5EF4-FFF2-40B4-BE49-F238E27FC236}">
                <a16:creationId xmlns:a16="http://schemas.microsoft.com/office/drawing/2014/main" xmlns="" id="{FB497E0C-3E00-4007-BF92-309FE2F471EF}"/>
              </a:ext>
            </a:extLst>
          </p:cNvPr>
          <p:cNvSpPr>
            <a:spLocks noGrp="1" noChangeArrowheads="1"/>
          </p:cNvSpPr>
          <p:nvPr>
            <p:ph type="body" idx="4294967295"/>
          </p:nvPr>
        </p:nvSpPr>
        <p:spPr>
          <a:xfrm>
            <a:off x="468313" y="1412875"/>
            <a:ext cx="8229600" cy="4711700"/>
          </a:xfrm>
        </p:spPr>
        <p:txBody>
          <a:bodyPr/>
          <a:lstStyle/>
          <a:p>
            <a:pPr algn="just" eaLnBrk="1" hangingPunct="1">
              <a:spcBef>
                <a:spcPts val="0"/>
              </a:spcBef>
              <a:buFontTx/>
              <a:buChar char="-"/>
              <a:defRPr/>
            </a:pPr>
            <a:r>
              <a:rPr lang="uk-UA" altLang="ru-RU" sz="2200" b="1" dirty="0">
                <a:solidFill>
                  <a:schemeClr val="accent5">
                    <a:lumMod val="75000"/>
                  </a:schemeClr>
                </a:solidFill>
                <a:latin typeface="Arial" panose="020B0604020202020204" pitchFamily="34" charset="0"/>
                <a:cs typeface="Arial" panose="020B0604020202020204" pitchFamily="34" charset="0"/>
              </a:rPr>
              <a:t>Формується</a:t>
            </a:r>
            <a:r>
              <a:rPr lang="uk-UA" altLang="ru-RU" sz="2200" dirty="0">
                <a:latin typeface="Arial" panose="020B0604020202020204" pitchFamily="34" charset="0"/>
                <a:cs typeface="Arial" panose="020B0604020202020204" pitchFamily="34" charset="0"/>
              </a:rPr>
              <a:t> на етапі розробки стратегії, зокрема - її логічної моделі, оскільки показники як основні елементи моніторингу повинні відображати прогрес у досягненні запланованих результатів різного рівня: продуктів, результатів та впливу. </a:t>
            </a:r>
          </a:p>
          <a:p>
            <a:pPr eaLnBrk="1" hangingPunct="1">
              <a:lnSpc>
                <a:spcPct val="70000"/>
              </a:lnSpc>
              <a:spcBef>
                <a:spcPts val="1200"/>
              </a:spcBef>
              <a:buFontTx/>
              <a:buNone/>
              <a:defRPr/>
            </a:pPr>
            <a:r>
              <a:rPr lang="uk-UA" altLang="ru-RU" sz="2200" dirty="0">
                <a:latin typeface="Arial" panose="020B0604020202020204" pitchFamily="34" charset="0"/>
                <a:cs typeface="Arial" panose="020B0604020202020204" pitchFamily="34" charset="0"/>
              </a:rPr>
              <a:t>- </a:t>
            </a:r>
            <a:r>
              <a:rPr lang="uk-UA" altLang="ru-RU" sz="2200" b="1" dirty="0">
                <a:solidFill>
                  <a:schemeClr val="accent5">
                    <a:lumMod val="75000"/>
                  </a:schemeClr>
                </a:solidFill>
                <a:latin typeface="Arial" panose="020B0604020202020204" pitchFamily="34" charset="0"/>
                <a:cs typeface="Arial" panose="020B0604020202020204" pitchFamily="34" charset="0"/>
              </a:rPr>
              <a:t>Складається з таких елементів :</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показників для моніторингу (базове значення, планові значення)</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джерел даних для показників</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періодичності збору даних</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відповідальних за збір даних</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методів аналізу даних</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визначення керівного органу моніторингу</a:t>
            </a:r>
          </a:p>
          <a:p>
            <a:pPr eaLnBrk="1" hangingPunct="1">
              <a:spcBef>
                <a:spcPts val="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процедури залучення інших органів влади, зацікавлених сторін та громадськості до процесу моніторингу.</a:t>
            </a:r>
          </a:p>
          <a:p>
            <a:pPr eaLnBrk="1" hangingPunct="1">
              <a:buFontTx/>
              <a:buNone/>
              <a:defRPr/>
            </a:pPr>
            <a:endParaRPr lang="uk-UA" altLang="ru-RU" sz="2000"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Номер слайда 5">
            <a:extLst>
              <a:ext uri="{FF2B5EF4-FFF2-40B4-BE49-F238E27FC236}">
                <a16:creationId xmlns:a16="http://schemas.microsoft.com/office/drawing/2014/main" xmlns="" id="{BD28F588-A5EC-4349-BBFF-DFAB504563C2}"/>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4579" name="Rectangle 2">
            <a:extLst>
              <a:ext uri="{FF2B5EF4-FFF2-40B4-BE49-F238E27FC236}">
                <a16:creationId xmlns:a16="http://schemas.microsoft.com/office/drawing/2014/main" xmlns="" id="{A44EECEE-D838-4CD8-B2B7-8916544958B5}"/>
              </a:ext>
            </a:extLst>
          </p:cNvPr>
          <p:cNvSpPr>
            <a:spLocks noGrp="1" noChangeArrowheads="1"/>
          </p:cNvSpPr>
          <p:nvPr>
            <p:ph type="title"/>
          </p:nvPr>
        </p:nvSpPr>
        <p:spPr>
          <a:xfrm>
            <a:off x="457200" y="274638"/>
            <a:ext cx="8229600" cy="706437"/>
          </a:xfrm>
        </p:spPr>
        <p:txBody>
          <a:bodyPr lIns="0" rIns="0" bIns="0" anchor="b"/>
          <a:lstStyle/>
          <a:p>
            <a:pPr eaLnBrk="1" hangingPunct="1"/>
            <a:r>
              <a:rPr lang="uk-UA" altLang="ru-RU" sz="2800" cap="none">
                <a:effectLst>
                  <a:outerShdw blurRad="38100" dist="38100" dir="2700000" algn="tl">
                    <a:srgbClr val="C0C0C0"/>
                  </a:outerShdw>
                </a:effectLst>
              </a:rPr>
              <a:t>ПЕРІОДИЧНІСТЬ МОНІТОРИНГУ</a:t>
            </a:r>
          </a:p>
        </p:txBody>
      </p:sp>
      <p:sp>
        <p:nvSpPr>
          <p:cNvPr id="25604" name="Rectangle 3">
            <a:extLst>
              <a:ext uri="{FF2B5EF4-FFF2-40B4-BE49-F238E27FC236}">
                <a16:creationId xmlns:a16="http://schemas.microsoft.com/office/drawing/2014/main" xmlns="" id="{3C39F572-2AE6-4226-87A9-D4C9ED39B468}"/>
              </a:ext>
            </a:extLst>
          </p:cNvPr>
          <p:cNvSpPr>
            <a:spLocks noGrp="1" noChangeArrowheads="1"/>
          </p:cNvSpPr>
          <p:nvPr>
            <p:ph type="body" idx="4294967295"/>
          </p:nvPr>
        </p:nvSpPr>
        <p:spPr>
          <a:xfrm>
            <a:off x="457200" y="1484313"/>
            <a:ext cx="8435975" cy="4872037"/>
          </a:xfrm>
        </p:spPr>
        <p:txBody>
          <a:bodyPr/>
          <a:lstStyle/>
          <a:p>
            <a:pPr eaLnBrk="1" hangingPunct="1">
              <a:buFontTx/>
              <a:buNone/>
              <a:defRPr/>
            </a:pPr>
            <a:r>
              <a:rPr lang="uk-UA" altLang="ru-RU" sz="1800" b="1" dirty="0">
                <a:solidFill>
                  <a:schemeClr val="accent5">
                    <a:lumMod val="75000"/>
                  </a:schemeClr>
                </a:solidFill>
                <a:latin typeface="Arial" panose="020B0604020202020204" pitchFamily="34" charset="0"/>
                <a:cs typeface="Arial" panose="020B0604020202020204" pitchFamily="34" charset="0"/>
              </a:rPr>
              <a:t>Періодичність здійснення моніторингу програм залежить від:</a:t>
            </a:r>
          </a:p>
          <a:p>
            <a:pPr eaLnBrk="1" hangingPunct="1">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визначених вимог національних і регіональних органів влади </a:t>
            </a:r>
          </a:p>
          <a:p>
            <a:pPr eaLnBrk="1" hangingPunct="1">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періодичності державної статистики (для показників, збір даних для яких здійснюється в рамках планових державних статистичних спостережень), управлінської звітності</a:t>
            </a:r>
          </a:p>
          <a:p>
            <a:pPr eaLnBrk="1" hangingPunct="1">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ресурсного забезпечення моніторингу (зокрема, для показників, дані яких збираються в результаті опитування громадської думки, бенефіціарів).</a:t>
            </a:r>
          </a:p>
          <a:p>
            <a:pPr marL="0" indent="0" algn="just" eaLnBrk="1" hangingPunct="1">
              <a:buFont typeface="Arial" charset="0"/>
              <a:buNone/>
              <a:defRPr/>
            </a:pPr>
            <a:r>
              <a:rPr lang="uk-UA" altLang="ru-RU" sz="1800" b="1" dirty="0">
                <a:solidFill>
                  <a:schemeClr val="accent5">
                    <a:lumMod val="75000"/>
                  </a:schemeClr>
                </a:solidFill>
                <a:latin typeface="Arial" panose="020B0604020202020204" pitchFamily="34" charset="0"/>
                <a:cs typeface="Arial" panose="020B0604020202020204" pitchFamily="34" charset="0"/>
              </a:rPr>
              <a:t>Для оптимізації проведення моніторингу періодичність цього процесу може визначатися за двома параметрами:</a:t>
            </a:r>
          </a:p>
          <a:p>
            <a:pPr eaLnBrk="1" hangingPunct="1">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щодо показників, визначених національним та / або регіональним органом влади – відповідно до його вимог</a:t>
            </a:r>
          </a:p>
          <a:p>
            <a:pPr eaLnBrk="1" hangingPunct="1">
              <a:buFont typeface="Wingdings" panose="05000000000000000000" pitchFamily="2" charset="2"/>
              <a:buChar char="§"/>
              <a:defRPr/>
            </a:pPr>
            <a:r>
              <a:rPr lang="uk-UA" altLang="ru-RU" sz="1800" dirty="0">
                <a:latin typeface="Arial" panose="020B0604020202020204" pitchFamily="34" charset="0"/>
                <a:cs typeface="Arial" panose="020B0604020202020204" pitchFamily="34" charset="0"/>
              </a:rPr>
              <a:t>щодо інших показників – відповідно до ресурсів виконавців програми. </a:t>
            </a:r>
          </a:p>
          <a:p>
            <a:pPr marL="0" indent="0" algn="r" eaLnBrk="1" hangingPunct="1">
              <a:buFontTx/>
              <a:buNone/>
              <a:defRPr/>
            </a:pPr>
            <a:r>
              <a:rPr lang="uk-UA" altLang="ru-RU" sz="1800" b="1" dirty="0">
                <a:solidFill>
                  <a:srgbClr val="880038"/>
                </a:solidFill>
                <a:latin typeface="Arial" panose="020B0604020202020204" pitchFamily="34" charset="0"/>
                <a:cs typeface="Arial" panose="020B0604020202020204" pitchFamily="34" charset="0"/>
              </a:rPr>
              <a:t>Для кількісних показників визначаються планові значення на передбачуваний період реалізації програми та проведення                             моніторингу</a:t>
            </a:r>
            <a:endParaRPr lang="uk-UA" altLang="ru-RU" sz="18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54A0CC4F-D5CA-4322-9826-FFFE959BAF57}"/>
              </a:ext>
            </a:extLst>
          </p:cNvPr>
          <p:cNvSpPr>
            <a:spLocks noGrp="1" noChangeArrowheads="1"/>
          </p:cNvSpPr>
          <p:nvPr>
            <p:ph type="title"/>
          </p:nvPr>
        </p:nvSpPr>
        <p:spPr>
          <a:xfrm>
            <a:off x="468313" y="188913"/>
            <a:ext cx="8229600" cy="487362"/>
          </a:xfrm>
        </p:spPr>
        <p:txBody>
          <a:bodyPr/>
          <a:lstStyle/>
          <a:p>
            <a:pPr eaLnBrk="1" hangingPunct="1">
              <a:defRPr/>
            </a:pPr>
            <a:r>
              <a:rPr lang="uk-UA" altLang="ru-RU" sz="2400" b="1" dirty="0">
                <a:solidFill>
                  <a:srgbClr val="870038"/>
                </a:solidFill>
                <a:effectLst>
                  <a:outerShdw blurRad="38100" dist="38100" dir="2700000" algn="tl">
                    <a:srgbClr val="C0C0C0"/>
                  </a:outerShdw>
                </a:effectLst>
                <a:latin typeface="Tahoma" pitchFamily="34" charset="0"/>
                <a:cs typeface="Tahoma" pitchFamily="34" charset="0"/>
              </a:rPr>
              <a:t>ОСНОВНІ КРОКИ / ЕТАПИ ПРОЦЕСУ ПЛАНУВАННЯ</a:t>
            </a:r>
            <a:endParaRPr lang="ru-RU" altLang="ru-RU" sz="2400" b="1" dirty="0">
              <a:solidFill>
                <a:srgbClr val="870038"/>
              </a:solidFill>
              <a:effectLst>
                <a:outerShdw blurRad="38100" dist="38100" dir="2700000" algn="tl">
                  <a:srgbClr val="C0C0C0"/>
                </a:outerShdw>
              </a:effectLst>
              <a:latin typeface="Tahoma" pitchFamily="34" charset="0"/>
              <a:cs typeface="Tahoma" pitchFamily="34" charset="0"/>
            </a:endParaRPr>
          </a:p>
        </p:txBody>
      </p:sp>
      <p:sp>
        <p:nvSpPr>
          <p:cNvPr id="10243" name="Text Box 4">
            <a:extLst>
              <a:ext uri="{FF2B5EF4-FFF2-40B4-BE49-F238E27FC236}">
                <a16:creationId xmlns:a16="http://schemas.microsoft.com/office/drawing/2014/main" xmlns="" id="{4C80BC49-5C72-497D-8F88-C69382D4763C}"/>
              </a:ext>
            </a:extLst>
          </p:cNvPr>
          <p:cNvSpPr txBox="1">
            <a:spLocks noChangeArrowheads="1"/>
          </p:cNvSpPr>
          <p:nvPr/>
        </p:nvSpPr>
        <p:spPr bwMode="auto">
          <a:xfrm>
            <a:off x="539750" y="908050"/>
            <a:ext cx="1152525"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І</a:t>
            </a:r>
          </a:p>
        </p:txBody>
      </p:sp>
      <p:sp>
        <p:nvSpPr>
          <p:cNvPr id="10244" name="Text Box 5">
            <a:extLst>
              <a:ext uri="{FF2B5EF4-FFF2-40B4-BE49-F238E27FC236}">
                <a16:creationId xmlns:a16="http://schemas.microsoft.com/office/drawing/2014/main" xmlns="" id="{B2BBDF24-6824-4366-BD05-3B0BD4957083}"/>
              </a:ext>
            </a:extLst>
          </p:cNvPr>
          <p:cNvSpPr txBox="1">
            <a:spLocks noChangeArrowheads="1"/>
          </p:cNvSpPr>
          <p:nvPr/>
        </p:nvSpPr>
        <p:spPr bwMode="auto">
          <a:xfrm>
            <a:off x="2339975" y="908050"/>
            <a:ext cx="6408738"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Ініціювання</a:t>
            </a:r>
          </a:p>
        </p:txBody>
      </p:sp>
      <p:sp>
        <p:nvSpPr>
          <p:cNvPr id="10245" name="Text Box 6">
            <a:extLst>
              <a:ext uri="{FF2B5EF4-FFF2-40B4-BE49-F238E27FC236}">
                <a16:creationId xmlns:a16="http://schemas.microsoft.com/office/drawing/2014/main" xmlns="" id="{3C5AE5C1-B584-4231-BF5C-5FBBF2619F16}"/>
              </a:ext>
            </a:extLst>
          </p:cNvPr>
          <p:cNvSpPr txBox="1">
            <a:spLocks noChangeArrowheads="1"/>
          </p:cNvSpPr>
          <p:nvPr/>
        </p:nvSpPr>
        <p:spPr bwMode="auto">
          <a:xfrm>
            <a:off x="539750" y="1557338"/>
            <a:ext cx="1152525"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ІІ</a:t>
            </a:r>
          </a:p>
        </p:txBody>
      </p:sp>
      <p:sp>
        <p:nvSpPr>
          <p:cNvPr id="10246" name="Text Box 7">
            <a:extLst>
              <a:ext uri="{FF2B5EF4-FFF2-40B4-BE49-F238E27FC236}">
                <a16:creationId xmlns:a16="http://schemas.microsoft.com/office/drawing/2014/main" xmlns="" id="{C070FB4E-582A-431E-9FFA-88233631101D}"/>
              </a:ext>
            </a:extLst>
          </p:cNvPr>
          <p:cNvSpPr txBox="1">
            <a:spLocks noChangeArrowheads="1"/>
          </p:cNvSpPr>
          <p:nvPr/>
        </p:nvSpPr>
        <p:spPr bwMode="auto">
          <a:xfrm>
            <a:off x="2339975" y="1412875"/>
            <a:ext cx="6408738" cy="792163"/>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Створення організаційних структур (громадська участь, організація робіт з підготовки стратегії)</a:t>
            </a:r>
            <a:endParaRPr lang="uk-UA" altLang="ru-RU" sz="1800" b="0">
              <a:latin typeface="Arial" panose="020B0604020202020204" pitchFamily="34" charset="0"/>
            </a:endParaRPr>
          </a:p>
        </p:txBody>
      </p:sp>
      <p:sp>
        <p:nvSpPr>
          <p:cNvPr id="10247" name="Text Box 8">
            <a:extLst>
              <a:ext uri="{FF2B5EF4-FFF2-40B4-BE49-F238E27FC236}">
                <a16:creationId xmlns:a16="http://schemas.microsoft.com/office/drawing/2014/main" xmlns="" id="{39C621F9-6481-46EE-9111-AEBB0B44E09A}"/>
              </a:ext>
            </a:extLst>
          </p:cNvPr>
          <p:cNvSpPr txBox="1">
            <a:spLocks noChangeArrowheads="1"/>
          </p:cNvSpPr>
          <p:nvPr/>
        </p:nvSpPr>
        <p:spPr bwMode="auto">
          <a:xfrm>
            <a:off x="539750" y="2492375"/>
            <a:ext cx="1152525" cy="431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ІІІ</a:t>
            </a:r>
          </a:p>
        </p:txBody>
      </p:sp>
      <p:sp>
        <p:nvSpPr>
          <p:cNvPr id="10248" name="Text Box 9">
            <a:extLst>
              <a:ext uri="{FF2B5EF4-FFF2-40B4-BE49-F238E27FC236}">
                <a16:creationId xmlns:a16="http://schemas.microsoft.com/office/drawing/2014/main" xmlns="" id="{AD354391-30DE-4EE8-BFFC-67940FD9F4D4}"/>
              </a:ext>
            </a:extLst>
          </p:cNvPr>
          <p:cNvSpPr txBox="1">
            <a:spLocks noChangeArrowheads="1"/>
          </p:cNvSpPr>
          <p:nvPr/>
        </p:nvSpPr>
        <p:spPr bwMode="auto">
          <a:xfrm>
            <a:off x="2339975" y="2276475"/>
            <a:ext cx="6408738" cy="10080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Аналіз (аналіз соціально-економічної ситуації, виявлення проблем, соціологічні дослідження, оцінка конкурентоспроможності, </a:t>
            </a:r>
            <a:r>
              <a:rPr lang="en-US" altLang="ru-RU" sz="2000" b="0">
                <a:solidFill>
                  <a:srgbClr val="000000"/>
                </a:solidFill>
                <a:latin typeface="Arial" panose="020B0604020202020204" pitchFamily="34" charset="0"/>
              </a:rPr>
              <a:t>SWOT</a:t>
            </a:r>
            <a:r>
              <a:rPr lang="uk-UA" altLang="ru-RU" sz="2000" b="0">
                <a:solidFill>
                  <a:srgbClr val="000000"/>
                </a:solidFill>
                <a:latin typeface="Arial" panose="020B0604020202020204" pitchFamily="34" charset="0"/>
              </a:rPr>
              <a:t>-аналіз)</a:t>
            </a:r>
          </a:p>
        </p:txBody>
      </p:sp>
      <p:sp>
        <p:nvSpPr>
          <p:cNvPr id="10249" name="Text Box 10">
            <a:extLst>
              <a:ext uri="{FF2B5EF4-FFF2-40B4-BE49-F238E27FC236}">
                <a16:creationId xmlns:a16="http://schemas.microsoft.com/office/drawing/2014/main" xmlns="" id="{233E3A60-7608-4DC5-B36E-9C3973ED78B8}"/>
              </a:ext>
            </a:extLst>
          </p:cNvPr>
          <p:cNvSpPr txBox="1">
            <a:spLocks noChangeArrowheads="1"/>
          </p:cNvSpPr>
          <p:nvPr/>
        </p:nvSpPr>
        <p:spPr bwMode="auto">
          <a:xfrm>
            <a:off x="539750" y="3500438"/>
            <a:ext cx="1152525"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І</a:t>
            </a:r>
            <a:r>
              <a:rPr lang="en-US" altLang="ru-RU" sz="2000" b="0">
                <a:solidFill>
                  <a:srgbClr val="000000"/>
                </a:solidFill>
                <a:latin typeface="Arial" panose="020B0604020202020204" pitchFamily="34" charset="0"/>
              </a:rPr>
              <a:t>V</a:t>
            </a:r>
            <a:endParaRPr lang="uk-UA" altLang="ru-RU" sz="2000" b="0">
              <a:solidFill>
                <a:srgbClr val="000000"/>
              </a:solidFill>
              <a:latin typeface="Arial" panose="020B0604020202020204" pitchFamily="34" charset="0"/>
            </a:endParaRPr>
          </a:p>
        </p:txBody>
      </p:sp>
      <p:sp>
        <p:nvSpPr>
          <p:cNvPr id="10250" name="Text Box 11">
            <a:extLst>
              <a:ext uri="{FF2B5EF4-FFF2-40B4-BE49-F238E27FC236}">
                <a16:creationId xmlns:a16="http://schemas.microsoft.com/office/drawing/2014/main" xmlns="" id="{5BCDCAA8-E7AB-4637-9CE4-FF57478AB166}"/>
              </a:ext>
            </a:extLst>
          </p:cNvPr>
          <p:cNvSpPr txBox="1">
            <a:spLocks noChangeArrowheads="1"/>
          </p:cNvSpPr>
          <p:nvPr/>
        </p:nvSpPr>
        <p:spPr bwMode="auto">
          <a:xfrm>
            <a:off x="2339975" y="3357563"/>
            <a:ext cx="6408738" cy="792162"/>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Визначення цілей, сценарії розвитку (формування </a:t>
            </a:r>
            <a:r>
              <a:rPr lang="ru-RU" altLang="ru-RU" sz="2000" b="0">
                <a:solidFill>
                  <a:srgbClr val="000000"/>
                </a:solidFill>
                <a:latin typeface="Arial" panose="020B0604020202020204" pitchFamily="34" charset="0"/>
              </a:rPr>
              <a:t>дерева </a:t>
            </a:r>
            <a:r>
              <a:rPr lang="uk-UA" altLang="ru-RU" sz="2000" b="0">
                <a:solidFill>
                  <a:srgbClr val="000000"/>
                </a:solidFill>
                <a:latin typeface="Arial" panose="020B0604020202020204" pitchFamily="34" charset="0"/>
              </a:rPr>
              <a:t>цілей, їх узгодження)</a:t>
            </a:r>
          </a:p>
        </p:txBody>
      </p:sp>
      <p:sp>
        <p:nvSpPr>
          <p:cNvPr id="10251" name="Text Box 12">
            <a:extLst>
              <a:ext uri="{FF2B5EF4-FFF2-40B4-BE49-F238E27FC236}">
                <a16:creationId xmlns:a16="http://schemas.microsoft.com/office/drawing/2014/main" xmlns="" id="{2553E2CF-3F34-4500-B987-06C3ABC68520}"/>
              </a:ext>
            </a:extLst>
          </p:cNvPr>
          <p:cNvSpPr txBox="1">
            <a:spLocks noChangeArrowheads="1"/>
          </p:cNvSpPr>
          <p:nvPr/>
        </p:nvSpPr>
        <p:spPr bwMode="auto">
          <a:xfrm>
            <a:off x="539750" y="4292600"/>
            <a:ext cx="1152525"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en-US" altLang="ru-RU" sz="2000" b="0">
                <a:solidFill>
                  <a:srgbClr val="000000"/>
                </a:solidFill>
                <a:latin typeface="Arial" panose="020B0604020202020204" pitchFamily="34" charset="0"/>
              </a:rPr>
              <a:t>V</a:t>
            </a:r>
            <a:endParaRPr lang="uk-UA" altLang="ru-RU" sz="2000" b="0">
              <a:solidFill>
                <a:srgbClr val="000000"/>
              </a:solidFill>
              <a:latin typeface="Arial" panose="020B0604020202020204" pitchFamily="34" charset="0"/>
            </a:endParaRPr>
          </a:p>
        </p:txBody>
      </p:sp>
      <p:sp>
        <p:nvSpPr>
          <p:cNvPr id="10252" name="Text Box 13">
            <a:extLst>
              <a:ext uri="{FF2B5EF4-FFF2-40B4-BE49-F238E27FC236}">
                <a16:creationId xmlns:a16="http://schemas.microsoft.com/office/drawing/2014/main" xmlns="" id="{DC3BE199-E882-4F5C-BABC-6F25B1F6F2CD}"/>
              </a:ext>
            </a:extLst>
          </p:cNvPr>
          <p:cNvSpPr txBox="1">
            <a:spLocks noChangeArrowheads="1"/>
          </p:cNvSpPr>
          <p:nvPr/>
        </p:nvSpPr>
        <p:spPr bwMode="auto">
          <a:xfrm>
            <a:off x="2339975" y="4221163"/>
            <a:ext cx="6408738" cy="6477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90000"/>
              </a:lnSpc>
              <a:spcAft>
                <a:spcPts val="600"/>
              </a:spcAft>
              <a:buClr>
                <a:schemeClr val="hlink"/>
              </a:buClr>
              <a:buSzPct val="60000"/>
              <a:buFont typeface="Wingdings" panose="05000000000000000000" pitchFamily="2" charset="2"/>
              <a:buNone/>
            </a:pPr>
            <a:r>
              <a:rPr lang="uk-UA" altLang="ru-RU" sz="2000" b="0">
                <a:solidFill>
                  <a:srgbClr val="000000"/>
                </a:solidFill>
                <a:latin typeface="Arial" panose="020B0604020202020204" pitchFamily="34" charset="0"/>
              </a:rPr>
              <a:t>Планування (розробка цільових програм, планів дій і проектів)</a:t>
            </a:r>
          </a:p>
        </p:txBody>
      </p:sp>
      <p:sp>
        <p:nvSpPr>
          <p:cNvPr id="10253" name="Text Box 14">
            <a:extLst>
              <a:ext uri="{FF2B5EF4-FFF2-40B4-BE49-F238E27FC236}">
                <a16:creationId xmlns:a16="http://schemas.microsoft.com/office/drawing/2014/main" xmlns="" id="{F925A721-026C-41A2-9B9B-F11ABBA01BE0}"/>
              </a:ext>
            </a:extLst>
          </p:cNvPr>
          <p:cNvSpPr txBox="1">
            <a:spLocks noChangeArrowheads="1"/>
          </p:cNvSpPr>
          <p:nvPr/>
        </p:nvSpPr>
        <p:spPr bwMode="auto">
          <a:xfrm>
            <a:off x="539750" y="5084763"/>
            <a:ext cx="1152525" cy="43180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en-US" altLang="ru-RU" sz="2000" b="0">
                <a:solidFill>
                  <a:srgbClr val="000000"/>
                </a:solidFill>
                <a:latin typeface="Arial" panose="020B0604020202020204" pitchFamily="34" charset="0"/>
              </a:rPr>
              <a:t>V</a:t>
            </a:r>
            <a:r>
              <a:rPr lang="uk-UA" altLang="ru-RU" sz="2000" b="0">
                <a:solidFill>
                  <a:srgbClr val="000000"/>
                </a:solidFill>
                <a:latin typeface="Arial" panose="020B0604020202020204" pitchFamily="34" charset="0"/>
              </a:rPr>
              <a:t>І</a:t>
            </a:r>
          </a:p>
        </p:txBody>
      </p:sp>
      <p:sp>
        <p:nvSpPr>
          <p:cNvPr id="10254" name="Text Box 15">
            <a:extLst>
              <a:ext uri="{FF2B5EF4-FFF2-40B4-BE49-F238E27FC236}">
                <a16:creationId xmlns:a16="http://schemas.microsoft.com/office/drawing/2014/main" xmlns="" id="{F01C0D15-09D5-41BC-816A-B62DB76207A7}"/>
              </a:ext>
            </a:extLst>
          </p:cNvPr>
          <p:cNvSpPr txBox="1">
            <a:spLocks noChangeArrowheads="1"/>
          </p:cNvSpPr>
          <p:nvPr/>
        </p:nvSpPr>
        <p:spPr bwMode="auto">
          <a:xfrm>
            <a:off x="2339975" y="4941888"/>
            <a:ext cx="6408738" cy="792162"/>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uk-UA" altLang="ru-RU" sz="2000" b="0">
                <a:solidFill>
                  <a:srgbClr val="000000"/>
                </a:solidFill>
                <a:latin typeface="Arial" panose="020B0604020202020204" pitchFamily="34" charset="0"/>
              </a:rPr>
              <a:t>Реалізація (виконання планів дій, проектів, маркетинг, брендінг, PR)</a:t>
            </a:r>
          </a:p>
        </p:txBody>
      </p:sp>
      <p:sp>
        <p:nvSpPr>
          <p:cNvPr id="10255" name="Text Box 16">
            <a:extLst>
              <a:ext uri="{FF2B5EF4-FFF2-40B4-BE49-F238E27FC236}">
                <a16:creationId xmlns:a16="http://schemas.microsoft.com/office/drawing/2014/main" xmlns="" id="{16BA0369-9A28-4329-B9FE-2B16EEECDF32}"/>
              </a:ext>
            </a:extLst>
          </p:cNvPr>
          <p:cNvSpPr txBox="1">
            <a:spLocks noChangeArrowheads="1"/>
          </p:cNvSpPr>
          <p:nvPr/>
        </p:nvSpPr>
        <p:spPr bwMode="auto">
          <a:xfrm>
            <a:off x="539750" y="5949950"/>
            <a:ext cx="1152525" cy="431800"/>
          </a:xfrm>
          <a:prstGeom prst="rect">
            <a:avLst/>
          </a:prstGeom>
          <a:solidFill>
            <a:schemeClr val="accent1"/>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Aft>
                <a:spcPts val="600"/>
              </a:spcAft>
              <a:buClr>
                <a:srgbClr val="658C91"/>
              </a:buClr>
              <a:buFont typeface="Wingdings" panose="05000000000000000000" pitchFamily="2" charset="2"/>
              <a:buNone/>
            </a:pPr>
            <a:r>
              <a:rPr lang="en-US" altLang="ru-RU" sz="2000" b="0">
                <a:solidFill>
                  <a:srgbClr val="000000"/>
                </a:solidFill>
                <a:latin typeface="Arial" panose="020B0604020202020204" pitchFamily="34" charset="0"/>
              </a:rPr>
              <a:t>V</a:t>
            </a:r>
            <a:r>
              <a:rPr lang="uk-UA" altLang="ru-RU" sz="2000" b="0">
                <a:solidFill>
                  <a:srgbClr val="000000"/>
                </a:solidFill>
                <a:latin typeface="Arial" panose="020B0604020202020204" pitchFamily="34" charset="0"/>
              </a:rPr>
              <a:t>ІІ</a:t>
            </a:r>
          </a:p>
        </p:txBody>
      </p:sp>
      <p:sp>
        <p:nvSpPr>
          <p:cNvPr id="10256" name="Text Box 17">
            <a:extLst>
              <a:ext uri="{FF2B5EF4-FFF2-40B4-BE49-F238E27FC236}">
                <a16:creationId xmlns:a16="http://schemas.microsoft.com/office/drawing/2014/main" xmlns="" id="{F6556525-9D40-47C3-9C73-24953E68A1CD}"/>
              </a:ext>
            </a:extLst>
          </p:cNvPr>
          <p:cNvSpPr txBox="1">
            <a:spLocks noChangeArrowheads="1"/>
          </p:cNvSpPr>
          <p:nvPr/>
        </p:nvSpPr>
        <p:spPr bwMode="auto">
          <a:xfrm>
            <a:off x="2339975" y="5805488"/>
            <a:ext cx="6408738" cy="647700"/>
          </a:xfrm>
          <a:prstGeom prst="rect">
            <a:avLst/>
          </a:prstGeom>
          <a:solidFill>
            <a:srgbClr val="46BCC2"/>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90000"/>
              </a:lnSpc>
              <a:spcAft>
                <a:spcPts val="600"/>
              </a:spcAft>
              <a:buClr>
                <a:schemeClr val="hlink"/>
              </a:buClr>
              <a:buSzPct val="60000"/>
              <a:buFont typeface="Wingdings" panose="05000000000000000000" pitchFamily="2" charset="2"/>
              <a:buNone/>
            </a:pPr>
            <a:r>
              <a:rPr lang="uk-UA" altLang="ru-RU" sz="2000" b="0">
                <a:solidFill>
                  <a:srgbClr val="000000"/>
                </a:solidFill>
                <a:latin typeface="Arial" panose="020B0604020202020204" pitchFamily="34" charset="0"/>
              </a:rPr>
              <a:t>Моніторинг, оцінювання, контроль</a:t>
            </a:r>
          </a:p>
        </p:txBody>
      </p:sp>
      <p:sp>
        <p:nvSpPr>
          <p:cNvPr id="10257" name="Line 19">
            <a:extLst>
              <a:ext uri="{FF2B5EF4-FFF2-40B4-BE49-F238E27FC236}">
                <a16:creationId xmlns:a16="http://schemas.microsoft.com/office/drawing/2014/main" xmlns="" id="{41D3531C-F017-47F5-A7E3-7BDCD7009D29}"/>
              </a:ext>
            </a:extLst>
          </p:cNvPr>
          <p:cNvSpPr>
            <a:spLocks noChangeShapeType="1"/>
          </p:cNvSpPr>
          <p:nvPr/>
        </p:nvSpPr>
        <p:spPr bwMode="auto">
          <a:xfrm>
            <a:off x="1692275" y="1125538"/>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58" name="Line 20">
            <a:extLst>
              <a:ext uri="{FF2B5EF4-FFF2-40B4-BE49-F238E27FC236}">
                <a16:creationId xmlns:a16="http://schemas.microsoft.com/office/drawing/2014/main" xmlns="" id="{5AD32215-0B8A-4113-8F4E-8356EC392C4C}"/>
              </a:ext>
            </a:extLst>
          </p:cNvPr>
          <p:cNvSpPr>
            <a:spLocks noChangeShapeType="1"/>
          </p:cNvSpPr>
          <p:nvPr/>
        </p:nvSpPr>
        <p:spPr bwMode="auto">
          <a:xfrm>
            <a:off x="1692275" y="1773238"/>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59" name="Rectangle 26">
            <a:extLst>
              <a:ext uri="{FF2B5EF4-FFF2-40B4-BE49-F238E27FC236}">
                <a16:creationId xmlns:a16="http://schemas.microsoft.com/office/drawing/2014/main" xmlns="" id="{AF087125-0FF4-4617-9AA2-F110F4438B22}"/>
              </a:ext>
            </a:extLst>
          </p:cNvPr>
          <p:cNvSpPr>
            <a:spLocks noChangeArrowheads="1"/>
          </p:cNvSpPr>
          <p:nvPr/>
        </p:nvSpPr>
        <p:spPr bwMode="auto">
          <a:xfrm>
            <a:off x="250825" y="765175"/>
            <a:ext cx="8713788" cy="5903913"/>
          </a:xfrm>
          <a:prstGeom prst="rect">
            <a:avLst/>
          </a:prstGeom>
          <a:noFill/>
          <a:ln w="76200" cmpd="tri" algn="ctr">
            <a:solidFill>
              <a:srgbClr val="355466"/>
            </a:solidFill>
            <a:prstDash val="dash"/>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Aft>
                <a:spcPts val="600"/>
              </a:spcAft>
              <a:buClr>
                <a:srgbClr val="658C91"/>
              </a:buClr>
              <a:buFont typeface="Wingdings" panose="05000000000000000000" pitchFamily="2" charset="2"/>
              <a:buNone/>
            </a:pPr>
            <a:endParaRPr lang="ru-RU" altLang="ru-RU" sz="1800">
              <a:latin typeface="Arial" panose="020B0604020202020204" pitchFamily="34" charset="0"/>
            </a:endParaRPr>
          </a:p>
        </p:txBody>
      </p:sp>
      <p:sp>
        <p:nvSpPr>
          <p:cNvPr id="10260" name="Line 27">
            <a:extLst>
              <a:ext uri="{FF2B5EF4-FFF2-40B4-BE49-F238E27FC236}">
                <a16:creationId xmlns:a16="http://schemas.microsoft.com/office/drawing/2014/main" xmlns="" id="{B229731E-699E-4832-B80A-52385CB3BC96}"/>
              </a:ext>
            </a:extLst>
          </p:cNvPr>
          <p:cNvSpPr>
            <a:spLocks noChangeShapeType="1"/>
          </p:cNvSpPr>
          <p:nvPr/>
        </p:nvSpPr>
        <p:spPr bwMode="auto">
          <a:xfrm>
            <a:off x="1692275" y="2708275"/>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61" name="Line 28">
            <a:extLst>
              <a:ext uri="{FF2B5EF4-FFF2-40B4-BE49-F238E27FC236}">
                <a16:creationId xmlns:a16="http://schemas.microsoft.com/office/drawing/2014/main" xmlns="" id="{3AA26ED3-0351-474C-9981-93319A57CAF3}"/>
              </a:ext>
            </a:extLst>
          </p:cNvPr>
          <p:cNvSpPr>
            <a:spLocks noChangeShapeType="1"/>
          </p:cNvSpPr>
          <p:nvPr/>
        </p:nvSpPr>
        <p:spPr bwMode="auto">
          <a:xfrm>
            <a:off x="1692275" y="3716338"/>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62" name="Line 29">
            <a:extLst>
              <a:ext uri="{FF2B5EF4-FFF2-40B4-BE49-F238E27FC236}">
                <a16:creationId xmlns:a16="http://schemas.microsoft.com/office/drawing/2014/main" xmlns="" id="{4A8401CF-95DD-4927-BABD-B686E60CDD22}"/>
              </a:ext>
            </a:extLst>
          </p:cNvPr>
          <p:cNvSpPr>
            <a:spLocks noChangeShapeType="1"/>
          </p:cNvSpPr>
          <p:nvPr/>
        </p:nvSpPr>
        <p:spPr bwMode="auto">
          <a:xfrm>
            <a:off x="1692275" y="4508500"/>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63" name="Line 30">
            <a:extLst>
              <a:ext uri="{FF2B5EF4-FFF2-40B4-BE49-F238E27FC236}">
                <a16:creationId xmlns:a16="http://schemas.microsoft.com/office/drawing/2014/main" xmlns="" id="{58E3AB59-719E-4D72-ADEB-DE284B249A8A}"/>
              </a:ext>
            </a:extLst>
          </p:cNvPr>
          <p:cNvSpPr>
            <a:spLocks noChangeShapeType="1"/>
          </p:cNvSpPr>
          <p:nvPr/>
        </p:nvSpPr>
        <p:spPr bwMode="auto">
          <a:xfrm>
            <a:off x="1692275" y="5300663"/>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
        <p:nvSpPr>
          <p:cNvPr id="10264" name="Line 31">
            <a:extLst>
              <a:ext uri="{FF2B5EF4-FFF2-40B4-BE49-F238E27FC236}">
                <a16:creationId xmlns:a16="http://schemas.microsoft.com/office/drawing/2014/main" xmlns="" id="{928711BB-3573-4A0F-9002-7064D80F7F07}"/>
              </a:ext>
            </a:extLst>
          </p:cNvPr>
          <p:cNvSpPr>
            <a:spLocks noChangeShapeType="1"/>
          </p:cNvSpPr>
          <p:nvPr/>
        </p:nvSpPr>
        <p:spPr bwMode="auto">
          <a:xfrm>
            <a:off x="1692275" y="6165850"/>
            <a:ext cx="647700" cy="0"/>
          </a:xfrm>
          <a:prstGeom prst="line">
            <a:avLst/>
          </a:prstGeom>
          <a:noFill/>
          <a:ln w="50800">
            <a:solidFill>
              <a:srgbClr val="658C91"/>
            </a:solidFill>
            <a:round/>
            <a:headEnd/>
            <a:tailEnd type="triangle" w="lg" len="lg"/>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Номер слайда 5">
            <a:extLst>
              <a:ext uri="{FF2B5EF4-FFF2-40B4-BE49-F238E27FC236}">
                <a16:creationId xmlns:a16="http://schemas.microsoft.com/office/drawing/2014/main" xmlns="" id="{9B6F9ED8-3D65-43CA-9347-01C50EF84FA9}"/>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5603" name="Rectangle 2">
            <a:extLst>
              <a:ext uri="{FF2B5EF4-FFF2-40B4-BE49-F238E27FC236}">
                <a16:creationId xmlns:a16="http://schemas.microsoft.com/office/drawing/2014/main" xmlns="" id="{2BA9ACAC-9103-4E03-9E24-5DA6EA7886AF}"/>
              </a:ext>
            </a:extLst>
          </p:cNvPr>
          <p:cNvSpPr>
            <a:spLocks noGrp="1" noChangeArrowheads="1"/>
          </p:cNvSpPr>
          <p:nvPr>
            <p:ph type="title"/>
          </p:nvPr>
        </p:nvSpPr>
        <p:spPr>
          <a:xfrm>
            <a:off x="468313" y="260350"/>
            <a:ext cx="8229600" cy="777875"/>
          </a:xfrm>
        </p:spPr>
        <p:txBody>
          <a:bodyPr lIns="0" rIns="0" bIns="0" anchor="b"/>
          <a:lstStyle/>
          <a:p>
            <a:pPr eaLnBrk="1" hangingPunct="1"/>
            <a:r>
              <a:rPr lang="uk-UA" altLang="ru-RU" sz="2800" cap="none">
                <a:effectLst>
                  <a:outerShdw blurRad="38100" dist="38100" dir="2700000" algn="tl">
                    <a:srgbClr val="C0C0C0"/>
                  </a:outerShdw>
                </a:effectLst>
              </a:rPr>
              <a:t>КРИТЕРІЇ МОНІТОРИНГУ</a:t>
            </a:r>
          </a:p>
        </p:txBody>
      </p:sp>
      <p:sp>
        <p:nvSpPr>
          <p:cNvPr id="30724" name="Rectangle 3">
            <a:extLst>
              <a:ext uri="{FF2B5EF4-FFF2-40B4-BE49-F238E27FC236}">
                <a16:creationId xmlns:a16="http://schemas.microsoft.com/office/drawing/2014/main" xmlns="" id="{A50BA12F-E6B7-4276-9B49-11EBAE4B1B80}"/>
              </a:ext>
            </a:extLst>
          </p:cNvPr>
          <p:cNvSpPr>
            <a:spLocks noGrp="1"/>
          </p:cNvSpPr>
          <p:nvPr>
            <p:ph type="body" idx="4294967295"/>
          </p:nvPr>
        </p:nvSpPr>
        <p:spPr>
          <a:xfrm>
            <a:off x="457200" y="1628775"/>
            <a:ext cx="8229600" cy="4525963"/>
          </a:xfrm>
        </p:spPr>
        <p:txBody>
          <a:bodyPr/>
          <a:lstStyle/>
          <a:p>
            <a:pPr eaLnBrk="1" hangingPunct="1">
              <a:lnSpc>
                <a:spcPct val="80000"/>
              </a:lnSpc>
              <a:buFont typeface="Wingdings" panose="05000000000000000000" pitchFamily="2" charset="2"/>
              <a:buChar char="§"/>
            </a:pPr>
            <a:r>
              <a:rPr lang="ru-RU" altLang="ru-RU" sz="2800">
                <a:latin typeface="Arial" panose="020B0604020202020204" pitchFamily="34" charset="0"/>
                <a:cs typeface="Arial" panose="020B0604020202020204" pitchFamily="34" charset="0"/>
              </a:rPr>
              <a:t>Критерий продукту</a:t>
            </a:r>
          </a:p>
          <a:p>
            <a:pPr eaLnBrk="1" hangingPunct="1">
              <a:lnSpc>
                <a:spcPct val="80000"/>
              </a:lnSpc>
              <a:buFont typeface="Wingdings" panose="05000000000000000000" pitchFamily="2" charset="2"/>
              <a:buChar char="§"/>
            </a:pPr>
            <a:r>
              <a:rPr lang="ru-RU" altLang="ru-RU" sz="2800">
                <a:latin typeface="Arial" panose="020B0604020202020204" pitchFamily="34" charset="0"/>
                <a:cs typeface="Arial" panose="020B0604020202020204" pitchFamily="34" charset="0"/>
              </a:rPr>
              <a:t>Критерий результативності</a:t>
            </a:r>
          </a:p>
          <a:p>
            <a:pPr eaLnBrk="1" hangingPunct="1">
              <a:lnSpc>
                <a:spcPct val="80000"/>
              </a:lnSpc>
              <a:buFont typeface="Wingdings" panose="05000000000000000000" pitchFamily="2" charset="2"/>
              <a:buChar char="§"/>
            </a:pPr>
            <a:r>
              <a:rPr lang="ru-RU" altLang="ru-RU" sz="2800">
                <a:latin typeface="Arial" panose="020B0604020202020204" pitchFamily="34" charset="0"/>
                <a:cs typeface="Arial" panose="020B0604020202020204" pitchFamily="34" charset="0"/>
              </a:rPr>
              <a:t>Критерий ефективності (співвідношення внесок/результат)</a:t>
            </a:r>
          </a:p>
          <a:p>
            <a:pPr eaLnBrk="1" hangingPunct="1">
              <a:lnSpc>
                <a:spcPct val="80000"/>
              </a:lnSpc>
              <a:buFont typeface="Wingdings" panose="05000000000000000000" pitchFamily="2" charset="2"/>
              <a:buChar char="§"/>
            </a:pPr>
            <a:r>
              <a:rPr lang="ru-RU" altLang="ru-RU" sz="2800">
                <a:latin typeface="Arial" panose="020B0604020202020204" pitchFamily="34" charset="0"/>
                <a:cs typeface="Arial" panose="020B0604020202020204" pitchFamily="34" charset="0"/>
              </a:rPr>
              <a:t>Критерий конкретного впливу</a:t>
            </a:r>
          </a:p>
          <a:p>
            <a:pPr eaLnBrk="1" hangingPunct="1">
              <a:lnSpc>
                <a:spcPct val="80000"/>
              </a:lnSpc>
              <a:buFont typeface="Wingdings" panose="05000000000000000000" pitchFamily="2" charset="2"/>
              <a:buChar char="§"/>
            </a:pPr>
            <a:r>
              <a:rPr lang="ru-RU" altLang="ru-RU" sz="2800">
                <a:latin typeface="Arial" panose="020B0604020202020204" pitchFamily="34" charset="0"/>
                <a:cs typeface="Arial" panose="020B0604020202020204" pitchFamily="34" charset="0"/>
              </a:rPr>
              <a:t>Критерій загального впливу</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xmlns="" id="{471C8968-7CA2-41B9-BFFC-3B75EF4306B4}"/>
              </a:ext>
            </a:extLst>
          </p:cNvPr>
          <p:cNvSpPr>
            <a:spLocks noGrp="1"/>
          </p:cNvSpPr>
          <p:nvPr>
            <p:ph type="title" idx="4294967295"/>
          </p:nvPr>
        </p:nvSpPr>
        <p:spPr/>
        <p:txBody>
          <a:bodyPr/>
          <a:lstStyle/>
          <a:p>
            <a:r>
              <a:rPr lang="uk-UA" altLang="uk-UA" b="1">
                <a:solidFill>
                  <a:srgbClr val="880038"/>
                </a:solidFill>
              </a:rPr>
              <a:t>Індикатори моніторингу</a:t>
            </a:r>
            <a:r>
              <a:rPr lang="uk-UA" altLang="uk-UA" b="1"/>
              <a:t> </a:t>
            </a:r>
            <a:endParaRPr lang="ru-RU" altLang="uk-UA" b="1"/>
          </a:p>
        </p:txBody>
      </p:sp>
      <p:sp>
        <p:nvSpPr>
          <p:cNvPr id="31747" name="Rectangle 3">
            <a:extLst>
              <a:ext uri="{FF2B5EF4-FFF2-40B4-BE49-F238E27FC236}">
                <a16:creationId xmlns:a16="http://schemas.microsoft.com/office/drawing/2014/main" xmlns="" id="{E245CA09-E27D-4D57-AF93-95DEB65D0102}"/>
              </a:ext>
            </a:extLst>
          </p:cNvPr>
          <p:cNvSpPr>
            <a:spLocks noGrp="1"/>
          </p:cNvSpPr>
          <p:nvPr>
            <p:ph type="body" idx="4294967295"/>
          </p:nvPr>
        </p:nvSpPr>
        <p:spPr/>
        <p:txBody>
          <a:bodyPr/>
          <a:lstStyle/>
          <a:p>
            <a:pPr>
              <a:buFont typeface="Arial" panose="020B0604020202020204" pitchFamily="34" charset="0"/>
              <a:buNone/>
            </a:pPr>
            <a:r>
              <a:rPr lang="uk-UA" altLang="uk-UA" sz="2800" b="1"/>
              <a:t>Індикатор має бути:</a:t>
            </a:r>
          </a:p>
          <a:p>
            <a:r>
              <a:rPr lang="uk-UA" altLang="uk-UA" sz="2800" i="1"/>
              <a:t>ідентичним</a:t>
            </a:r>
            <a:r>
              <a:rPr lang="uk-UA" altLang="uk-UA" sz="2800"/>
              <a:t> – зрозумілим та недвозначним; </a:t>
            </a:r>
          </a:p>
          <a:p>
            <a:r>
              <a:rPr lang="uk-UA" altLang="uk-UA" sz="2800"/>
              <a:t> </a:t>
            </a:r>
            <a:r>
              <a:rPr lang="uk-UA" altLang="uk-UA" sz="2800" i="1"/>
              <a:t>доступним </a:t>
            </a:r>
            <a:r>
              <a:rPr lang="uk-UA" altLang="uk-UA" sz="2800"/>
              <a:t>– мати розумну вартість;  </a:t>
            </a:r>
          </a:p>
          <a:p>
            <a:r>
              <a:rPr lang="uk-UA" altLang="uk-UA" sz="2800" i="1"/>
              <a:t>доречним </a:t>
            </a:r>
            <a:r>
              <a:rPr lang="uk-UA" altLang="uk-UA" sz="2800"/>
              <a:t>– відповідати предмету розгляду і бути тісно пов’язаним із цілями, що відслідковуються; </a:t>
            </a:r>
          </a:p>
          <a:p>
            <a:r>
              <a:rPr lang="uk-UA" altLang="uk-UA" sz="2800" i="1"/>
              <a:t> адекватним</a:t>
            </a:r>
            <a:r>
              <a:rPr lang="uk-UA" altLang="uk-UA" sz="2800"/>
              <a:t> – повинен забезпечувати достатню основу для оцінки діяльності;  </a:t>
            </a:r>
          </a:p>
          <a:p>
            <a:r>
              <a:rPr lang="uk-UA" altLang="uk-UA" sz="2800" i="1"/>
              <a:t>контрольованим</a:t>
            </a:r>
            <a:r>
              <a:rPr lang="uk-UA" altLang="uk-UA" sz="2800"/>
              <a:t> – повинен підлягати незалежній перевірці</a:t>
            </a:r>
            <a:r>
              <a:rPr lang="ru-RU" altLang="uk-UA" sz="280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Номер слайда 5">
            <a:extLst>
              <a:ext uri="{FF2B5EF4-FFF2-40B4-BE49-F238E27FC236}">
                <a16:creationId xmlns:a16="http://schemas.microsoft.com/office/drawing/2014/main" xmlns="" id="{164A7E28-8346-4DEA-BB7A-CAF041D245B7}"/>
              </a:ext>
            </a:extLst>
          </p:cNvPr>
          <p:cNvSpPr txBox="1">
            <a:spLocks noGrp="1"/>
          </p:cNvSpPr>
          <p:nvPr/>
        </p:nvSpPr>
        <p:spPr bwMode="auto">
          <a:xfrm>
            <a:off x="7956550" y="63817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6627" name="Rectangle 2">
            <a:extLst>
              <a:ext uri="{FF2B5EF4-FFF2-40B4-BE49-F238E27FC236}">
                <a16:creationId xmlns:a16="http://schemas.microsoft.com/office/drawing/2014/main" xmlns="" id="{B1FB07EE-49E1-4E18-9730-7C17B254B592}"/>
              </a:ext>
            </a:extLst>
          </p:cNvPr>
          <p:cNvSpPr>
            <a:spLocks noGrp="1" noChangeArrowheads="1"/>
          </p:cNvSpPr>
          <p:nvPr>
            <p:ph type="title"/>
          </p:nvPr>
        </p:nvSpPr>
        <p:spPr>
          <a:xfrm>
            <a:off x="457200" y="274638"/>
            <a:ext cx="8229600" cy="706437"/>
          </a:xfrm>
        </p:spPr>
        <p:txBody>
          <a:bodyPr lIns="0" rIns="0" bIns="0" anchor="b"/>
          <a:lstStyle/>
          <a:p>
            <a:pPr eaLnBrk="1" hangingPunct="1"/>
            <a:r>
              <a:rPr lang="uk-UA" altLang="ru-RU" sz="2800" cap="none">
                <a:effectLst>
                  <a:outerShdw blurRad="38100" dist="38100" dir="2700000" algn="tl">
                    <a:srgbClr val="C0C0C0"/>
                  </a:outerShdw>
                </a:effectLst>
              </a:rPr>
              <a:t>ВИМОГИ ЩОДО ДОБОРУ ПОКАЗНИКІВ</a:t>
            </a:r>
          </a:p>
        </p:txBody>
      </p:sp>
      <p:sp>
        <p:nvSpPr>
          <p:cNvPr id="25604" name="Rectangle 3">
            <a:extLst>
              <a:ext uri="{FF2B5EF4-FFF2-40B4-BE49-F238E27FC236}">
                <a16:creationId xmlns:a16="http://schemas.microsoft.com/office/drawing/2014/main" xmlns="" id="{0CA701D9-5CA2-4282-B215-D2A98B5F43D3}"/>
              </a:ext>
            </a:extLst>
          </p:cNvPr>
          <p:cNvSpPr>
            <a:spLocks noGrp="1" noChangeArrowheads="1"/>
          </p:cNvSpPr>
          <p:nvPr>
            <p:ph type="body" idx="4294967295"/>
          </p:nvPr>
        </p:nvSpPr>
        <p:spPr>
          <a:xfrm>
            <a:off x="457200" y="1412875"/>
            <a:ext cx="8507413" cy="4713288"/>
          </a:xfrm>
        </p:spPr>
        <p:txBody>
          <a:bodyPr/>
          <a:lstStyle/>
          <a:p>
            <a:pPr eaLnBrk="1" hangingPunct="1">
              <a:lnSpc>
                <a:spcPct val="80000"/>
              </a:lnSpc>
              <a:buFontTx/>
              <a:buNone/>
              <a:defRPr/>
            </a:pPr>
            <a:r>
              <a:rPr lang="uk-UA" altLang="ru-RU" sz="2200" b="1" dirty="0">
                <a:solidFill>
                  <a:schemeClr val="accent5">
                    <a:lumMod val="75000"/>
                  </a:schemeClr>
                </a:solidFill>
                <a:latin typeface="Arial" panose="020B0604020202020204" pitchFamily="34" charset="0"/>
                <a:cs typeface="Arial" panose="020B0604020202020204" pitchFamily="34" charset="0"/>
              </a:rPr>
              <a:t>Вимоги щодо добору показників</a:t>
            </a:r>
            <a:r>
              <a:rPr lang="uk-UA" altLang="ru-RU" sz="2200" dirty="0">
                <a:solidFill>
                  <a:schemeClr val="accent5">
                    <a:lumMod val="75000"/>
                  </a:schemeClr>
                </a:solidFill>
                <a:latin typeface="Arial" panose="020B0604020202020204" pitchFamily="34" charset="0"/>
                <a:cs typeface="Arial" panose="020B0604020202020204" pitchFamily="34" charset="0"/>
              </a:rPr>
              <a:t> </a:t>
            </a:r>
            <a:r>
              <a:rPr lang="uk-UA" altLang="ru-RU" sz="2200" b="1" dirty="0">
                <a:solidFill>
                  <a:schemeClr val="accent5">
                    <a:lumMod val="75000"/>
                  </a:schemeClr>
                </a:solidFill>
                <a:latin typeface="Arial" panose="020B0604020202020204" pitchFamily="34" charset="0"/>
                <a:cs typeface="Arial" panose="020B0604020202020204" pitchFamily="34" charset="0"/>
              </a:rPr>
              <a:t>повинні бути наступними</a:t>
            </a:r>
            <a:r>
              <a:rPr lang="uk-UA" altLang="ru-RU" sz="2200" dirty="0">
                <a:latin typeface="Arial" panose="020B0604020202020204" pitchFamily="34" charset="0"/>
                <a:cs typeface="Arial" panose="020B0604020202020204" pitchFamily="34" charset="0"/>
              </a:rPr>
              <a:t>:</a:t>
            </a:r>
          </a:p>
          <a:p>
            <a:pPr eaLnBrk="1" hangingPunct="1">
              <a:lnSpc>
                <a:spcPct val="80000"/>
              </a:lnSpc>
              <a:buFontTx/>
              <a:buNone/>
              <a:defRPr/>
            </a:pPr>
            <a:endParaRPr lang="uk-UA" altLang="ru-RU" sz="2200" dirty="0">
              <a:latin typeface="Arial" panose="020B0604020202020204" pitchFamily="34" charset="0"/>
              <a:cs typeface="Arial" panose="020B0604020202020204" pitchFamily="34" charset="0"/>
            </a:endParaRP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їх незначна кількість, яка збільшується при сходженні на рівень моніторингу продуктів;</a:t>
            </a: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збір даних для показників системою державної статистики або впровадження їх збору за невеликих витрат ресурсів;</a:t>
            </a: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доступність даних для показників;</a:t>
            </a: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можливість періодичного визначення через короткі проміжки часу;</a:t>
            </a:r>
          </a:p>
          <a:p>
            <a:pPr eaLnBrk="1" hangingPunct="1">
              <a:lnSpc>
                <a:spcPct val="80000"/>
              </a:lnSpc>
              <a:buFont typeface="Wingdings" panose="05000000000000000000" pitchFamily="2" charset="2"/>
              <a:buChar char="§"/>
              <a:defRPr/>
            </a:pPr>
            <a:r>
              <a:rPr lang="uk-UA" altLang="ru-RU" sz="2200" dirty="0" err="1">
                <a:latin typeface="Arial" panose="020B0604020202020204" pitchFamily="34" charset="0"/>
                <a:cs typeface="Arial" panose="020B0604020202020204" pitchFamily="34" charset="0"/>
              </a:rPr>
              <a:t>вимірюваність</a:t>
            </a:r>
            <a:r>
              <a:rPr lang="uk-UA" altLang="ru-RU" sz="2200" dirty="0">
                <a:latin typeface="Arial" panose="020B0604020202020204" pitchFamily="34" charset="0"/>
                <a:cs typeface="Arial" panose="020B0604020202020204" pitchFamily="34" charset="0"/>
              </a:rPr>
              <a:t>, тобто</a:t>
            </a:r>
            <a:r>
              <a:rPr lang="uk-UA" altLang="ru-RU" sz="2200" b="1" dirty="0">
                <a:latin typeface="Arial" panose="020B0604020202020204" pitchFamily="34" charset="0"/>
                <a:cs typeface="Arial" panose="020B0604020202020204" pitchFamily="34" charset="0"/>
              </a:rPr>
              <a:t> </a:t>
            </a:r>
            <a:r>
              <a:rPr lang="uk-UA" altLang="ru-RU" sz="2200" dirty="0">
                <a:latin typeface="Arial" panose="020B0604020202020204" pitchFamily="34" charset="0"/>
                <a:cs typeface="Arial" panose="020B0604020202020204" pitchFamily="34" charset="0"/>
              </a:rPr>
              <a:t>вираженість в звичайних чи бінарних числах або відсотках;</a:t>
            </a: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репрезентативність показників для певного комплексу соціально-економічних явищ;</a:t>
            </a:r>
          </a:p>
          <a:p>
            <a:pPr eaLnBrk="1" hangingPunct="1">
              <a:lnSpc>
                <a:spcPct val="80000"/>
              </a:lnSpc>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доступність і легкість тлумачення показників для аналізу та прийняття рішень.</a:t>
            </a:r>
          </a:p>
          <a:p>
            <a:pPr eaLnBrk="1" hangingPunct="1">
              <a:lnSpc>
                <a:spcPct val="80000"/>
              </a:lnSpc>
              <a:defRPr/>
            </a:pPr>
            <a:endParaRPr lang="uk-UA" altLang="ru-RU" sz="20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Номер слайда 5">
            <a:extLst>
              <a:ext uri="{FF2B5EF4-FFF2-40B4-BE49-F238E27FC236}">
                <a16:creationId xmlns:a16="http://schemas.microsoft.com/office/drawing/2014/main" xmlns="" id="{35FF989C-F592-4D00-8F8B-FA1492609A73}"/>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7651" name="Rectangle 2">
            <a:extLst>
              <a:ext uri="{FF2B5EF4-FFF2-40B4-BE49-F238E27FC236}">
                <a16:creationId xmlns:a16="http://schemas.microsoft.com/office/drawing/2014/main" xmlns="" id="{99913C6B-2552-49F6-8E0D-93D91F745D3C}"/>
              </a:ext>
            </a:extLst>
          </p:cNvPr>
          <p:cNvSpPr>
            <a:spLocks noGrp="1" noChangeArrowheads="1"/>
          </p:cNvSpPr>
          <p:nvPr>
            <p:ph type="title"/>
          </p:nvPr>
        </p:nvSpPr>
        <p:spPr>
          <a:xfrm>
            <a:off x="457200" y="274638"/>
            <a:ext cx="8229600" cy="706437"/>
          </a:xfrm>
        </p:spPr>
        <p:txBody>
          <a:bodyPr lIns="0" rIns="0" bIns="0" anchor="b"/>
          <a:lstStyle/>
          <a:p>
            <a:pPr eaLnBrk="1" hangingPunct="1"/>
            <a:r>
              <a:rPr lang="uk-UA" altLang="ru-RU" sz="2800" cap="none">
                <a:effectLst>
                  <a:outerShdw blurRad="38100" dist="38100" dir="2700000" algn="tl">
                    <a:srgbClr val="C0C0C0"/>
                  </a:outerShdw>
                </a:effectLst>
              </a:rPr>
              <a:t>ДЖЕРЕЛА ДАНИХ ДЛЯ МОНІТОРИНГУ</a:t>
            </a:r>
          </a:p>
        </p:txBody>
      </p:sp>
      <p:sp>
        <p:nvSpPr>
          <p:cNvPr id="33796" name="Rectangle 3">
            <a:extLst>
              <a:ext uri="{FF2B5EF4-FFF2-40B4-BE49-F238E27FC236}">
                <a16:creationId xmlns:a16="http://schemas.microsoft.com/office/drawing/2014/main" xmlns="" id="{3B0FD37E-DA20-49D2-AB4A-9684FDF6E3AC}"/>
              </a:ext>
            </a:extLst>
          </p:cNvPr>
          <p:cNvSpPr>
            <a:spLocks noGrp="1"/>
          </p:cNvSpPr>
          <p:nvPr>
            <p:ph type="body" idx="4294967295"/>
          </p:nvPr>
        </p:nvSpPr>
        <p:spPr>
          <a:xfrm>
            <a:off x="457200" y="1412875"/>
            <a:ext cx="8686800" cy="4943475"/>
          </a:xfrm>
        </p:spPr>
        <p:txBody>
          <a:bodyPr/>
          <a:lstStyle/>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державна  та муніципальна статистика (АСМС);</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статистичні спостереження, виконані на замовлення виконавця програми;</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управлінська звітність місцевих органів державної виконавчої влади, територіальних органів центральних органів виконавчої влади та місцевого самоврядування;</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тексти релевантних державних та регіональних стратегій і програм, що реалізовуються на території цільового та інших регіонів (міста)</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опитування громадської думки, зокрема бенефіціарів програми, проведених у формі анкетування, телефонного, електронного чи усного опитування;</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дані фокус-груп, проведених з представниками підприємців; </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дані глибинних інтерв’ю;</a:t>
            </a:r>
          </a:p>
          <a:p>
            <a:pPr eaLnBrk="1" hangingPunct="1">
              <a:lnSpc>
                <a:spcPct val="80000"/>
              </a:lnSpc>
              <a:buFont typeface="Wingdings" panose="05000000000000000000" pitchFamily="2" charset="2"/>
              <a:buChar char="§"/>
            </a:pPr>
            <a:r>
              <a:rPr lang="uk-UA" altLang="ru-RU" sz="2000">
                <a:latin typeface="Arial" panose="020B0604020202020204" pitchFamily="34" charset="0"/>
                <a:cs typeface="Arial" panose="020B0604020202020204" pitchFamily="34" charset="0"/>
              </a:rPr>
              <a:t>дані форумів чи дискусійних груп;</a:t>
            </a:r>
          </a:p>
          <a:p>
            <a:pPr eaLnBrk="1" hangingPunct="1">
              <a:lnSpc>
                <a:spcPct val="80000"/>
              </a:lnSpc>
              <a:buFont typeface="Wingdings" panose="05000000000000000000" pitchFamily="2" charset="2"/>
              <a:buChar char="§"/>
            </a:pPr>
            <a:r>
              <a:rPr lang="ru-RU" altLang="ru-RU" sz="2000">
                <a:latin typeface="Arial" panose="020B0604020202020204" pitchFamily="34" charset="0"/>
                <a:cs typeface="Arial" panose="020B0604020202020204" pitchFamily="34" charset="0"/>
              </a:rPr>
              <a:t>незалежний експертний аналіз; </a:t>
            </a:r>
          </a:p>
          <a:p>
            <a:pPr eaLnBrk="1" hangingPunct="1">
              <a:lnSpc>
                <a:spcPct val="90000"/>
              </a:lnSpc>
            </a:pPr>
            <a:r>
              <a:rPr lang="ru-RU" altLang="ru-RU" sz="2000">
                <a:latin typeface="Arial" panose="020B0604020202020204" pitchFamily="34" charset="0"/>
                <a:cs typeface="Arial" panose="020B0604020202020204" pitchFamily="34" charset="0"/>
              </a:rPr>
              <a:t>звіти про попереднє та проміжне оцінювання;</a:t>
            </a:r>
          </a:p>
          <a:p>
            <a:pPr eaLnBrk="1" hangingPunct="1">
              <a:lnSpc>
                <a:spcPct val="90000"/>
              </a:lnSpc>
            </a:pPr>
            <a:r>
              <a:rPr lang="ru-RU" altLang="ru-RU" sz="2000">
                <a:latin typeface="Arial" panose="020B0604020202020204" pitchFamily="34" charset="0"/>
                <a:cs typeface="Arial" panose="020B0604020202020204" pitchFamily="34" charset="0"/>
              </a:rPr>
              <a:t>інші.</a:t>
            </a:r>
            <a:endParaRPr lang="uk-UA" altLang="ru-RU" sz="200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xmlns="" id="{B80749A3-19C0-47E6-809A-7CC17A304F48}"/>
              </a:ext>
            </a:extLst>
          </p:cNvPr>
          <p:cNvSpPr>
            <a:spLocks noChangeArrowheads="1"/>
          </p:cNvSpPr>
          <p:nvPr/>
        </p:nvSpPr>
        <p:spPr bwMode="auto">
          <a:xfrm>
            <a:off x="0" y="1308100"/>
            <a:ext cx="9144000" cy="55641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79331" rIns="0" bIns="88872"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uk-UA" dirty="0">
                <a:solidFill>
                  <a:srgbClr val="173150"/>
                </a:solidFill>
                <a:latin typeface="Arial Black" panose="020B0A04020102020204" pitchFamily="34" charset="0"/>
              </a:rPr>
              <a:t>М</a:t>
            </a:r>
            <a:r>
              <a:rPr lang="uk-UA" altLang="uk-UA" dirty="0">
                <a:solidFill>
                  <a:srgbClr val="173150"/>
                </a:solidFill>
                <a:latin typeface="Arial Black" panose="020B0A04020102020204" pitchFamily="34" charset="0"/>
              </a:rPr>
              <a:t>УНІЦИПАЛЬНА СТАТИСТИКА: </a:t>
            </a:r>
            <a:r>
              <a:rPr lang="uk-UA" altLang="uk-UA" dirty="0" err="1">
                <a:solidFill>
                  <a:srgbClr val="173150"/>
                </a:solidFill>
                <a:latin typeface="Arial Black" panose="020B0A04020102020204" pitchFamily="34" charset="0"/>
              </a:rPr>
              <a:t>моніторимо</a:t>
            </a:r>
            <a:r>
              <a:rPr lang="uk-UA" altLang="uk-UA" dirty="0">
                <a:solidFill>
                  <a:srgbClr val="173150"/>
                </a:solidFill>
                <a:latin typeface="Arial Black" panose="020B0A04020102020204" pitchFamily="34" charset="0"/>
              </a:rPr>
              <a:t> самі себе</a:t>
            </a:r>
            <a:endParaRPr lang="en-US" altLang="uk-UA" dirty="0">
              <a:solidFill>
                <a:srgbClr val="173150"/>
              </a:solidFill>
              <a:latin typeface="Arial Black" panose="020B0A04020102020204" pitchFamily="34" charset="0"/>
            </a:endParaRPr>
          </a:p>
          <a:p>
            <a:pPr>
              <a:spcBef>
                <a:spcPct val="0"/>
              </a:spcBef>
              <a:buFontTx/>
              <a:buNone/>
            </a:pPr>
            <a:r>
              <a:rPr lang="en-US" altLang="uk-UA" sz="2000" dirty="0" err="1">
                <a:solidFill>
                  <a:srgbClr val="337AB7"/>
                </a:solidFill>
                <a:latin typeface="PT Sans"/>
                <a:hlinkClick r:id="rId2"/>
              </a:rPr>
              <a:t>Автоматизована</a:t>
            </a:r>
            <a:r>
              <a:rPr lang="en-US" altLang="uk-UA" sz="2000" dirty="0">
                <a:solidFill>
                  <a:srgbClr val="337AB7"/>
                </a:solidFill>
                <a:latin typeface="PT Sans"/>
                <a:hlinkClick r:id="rId2"/>
              </a:rPr>
              <a:t> </a:t>
            </a:r>
            <a:r>
              <a:rPr lang="en-US" altLang="uk-UA" sz="2000" dirty="0" err="1">
                <a:solidFill>
                  <a:srgbClr val="337AB7"/>
                </a:solidFill>
                <a:latin typeface="PT Sans"/>
                <a:hlinkClick r:id="rId2"/>
              </a:rPr>
              <a:t>система</a:t>
            </a:r>
            <a:r>
              <a:rPr lang="en-US" altLang="uk-UA" sz="2000" dirty="0">
                <a:solidFill>
                  <a:srgbClr val="337AB7"/>
                </a:solidFill>
                <a:latin typeface="PT Sans"/>
                <a:hlinkClick r:id="rId2"/>
              </a:rPr>
              <a:t> </a:t>
            </a:r>
            <a:r>
              <a:rPr lang="en-US" altLang="uk-UA" sz="2000" dirty="0" err="1">
                <a:solidFill>
                  <a:srgbClr val="337AB7"/>
                </a:solidFill>
                <a:latin typeface="PT Sans"/>
                <a:hlinkClick r:id="rId2"/>
              </a:rPr>
              <a:t>муніципальної</a:t>
            </a:r>
            <a:r>
              <a:rPr lang="en-US" altLang="uk-UA" sz="2000" dirty="0">
                <a:solidFill>
                  <a:srgbClr val="337AB7"/>
                </a:solidFill>
                <a:latin typeface="PT Sans"/>
                <a:hlinkClick r:id="rId2"/>
              </a:rPr>
              <a:t> </a:t>
            </a:r>
            <a:r>
              <a:rPr lang="en-US" altLang="uk-UA" sz="2000" dirty="0" err="1">
                <a:solidFill>
                  <a:srgbClr val="337AB7"/>
                </a:solidFill>
                <a:latin typeface="PT Sans"/>
                <a:hlinkClick r:id="rId2"/>
              </a:rPr>
              <a:t>статистики</a:t>
            </a:r>
            <a:endParaRPr lang="en-US" altLang="uk-UA" sz="2000" dirty="0">
              <a:solidFill>
                <a:srgbClr val="173150"/>
              </a:solidFill>
              <a:latin typeface="PT Sans"/>
            </a:endParaRPr>
          </a:p>
          <a:p>
            <a:pPr>
              <a:spcBef>
                <a:spcPct val="0"/>
              </a:spcBef>
              <a:buFontTx/>
              <a:buNone/>
            </a:pPr>
            <a:r>
              <a:rPr lang="en-US" altLang="uk-UA" sz="2000" dirty="0">
                <a:solidFill>
                  <a:srgbClr val="337AB7"/>
                </a:solidFill>
                <a:latin typeface="PT Sans"/>
                <a:hlinkClick r:id="rId2"/>
              </a:rPr>
              <a:t>  </a:t>
            </a:r>
            <a:r>
              <a:rPr lang="en-US" altLang="uk-UA" sz="2000" dirty="0">
                <a:solidFill>
                  <a:srgbClr val="337AB7"/>
                </a:solidFill>
              </a:rPr>
              <a:t>                                </a:t>
            </a:r>
            <a:endParaRPr lang="en-US" altLang="uk-UA" sz="2000" dirty="0">
              <a:solidFill>
                <a:srgbClr val="173150"/>
              </a:solidFill>
              <a:latin typeface="PT Sans"/>
            </a:endParaRPr>
          </a:p>
          <a:p>
            <a:pPr>
              <a:spcBef>
                <a:spcPct val="0"/>
              </a:spcBef>
              <a:buFontTx/>
              <a:buNone/>
            </a:pPr>
            <a:r>
              <a:rPr lang="en-US" altLang="uk-UA" sz="2000" dirty="0">
                <a:solidFill>
                  <a:srgbClr val="6A6A6A"/>
                </a:solidFill>
              </a:rPr>
              <a:t> </a:t>
            </a:r>
            <a:endParaRPr lang="en-US" altLang="uk-UA" sz="2000" dirty="0">
              <a:solidFill>
                <a:srgbClr val="6A6A6A"/>
              </a:solidFill>
              <a:latin typeface="PT Sans"/>
            </a:endParaRPr>
          </a:p>
          <a:p>
            <a:pPr>
              <a:spcBef>
                <a:spcPct val="0"/>
              </a:spcBef>
              <a:buFontTx/>
              <a:buNone/>
            </a:pPr>
            <a:endParaRPr lang="uk-UA" altLang="uk-UA" sz="2000" dirty="0">
              <a:solidFill>
                <a:srgbClr val="6A6A6A"/>
              </a:solidFill>
              <a:latin typeface="PT Sans"/>
            </a:endParaRPr>
          </a:p>
          <a:p>
            <a:pPr>
              <a:spcBef>
                <a:spcPct val="0"/>
              </a:spcBef>
              <a:buFontTx/>
              <a:buNone/>
            </a:pPr>
            <a:endParaRPr lang="uk-UA" altLang="uk-UA" sz="2000" dirty="0">
              <a:solidFill>
                <a:srgbClr val="6A6A6A"/>
              </a:solidFill>
              <a:latin typeface="PT Sans"/>
            </a:endParaRPr>
          </a:p>
          <a:p>
            <a:pPr>
              <a:spcBef>
                <a:spcPct val="0"/>
              </a:spcBef>
              <a:buFontTx/>
              <a:buNone/>
            </a:pPr>
            <a:r>
              <a:rPr lang="en-US" altLang="uk-UA" sz="2000" dirty="0" err="1">
                <a:solidFill>
                  <a:srgbClr val="6A6A6A"/>
                </a:solidFill>
                <a:latin typeface="PT Sans"/>
              </a:rPr>
              <a:t>Презентації</a:t>
            </a:r>
            <a:r>
              <a:rPr lang="en-US" altLang="uk-UA" sz="2000" dirty="0">
                <a:solidFill>
                  <a:srgbClr val="6A6A6A"/>
                </a:solidFill>
                <a:latin typeface="PT Sans"/>
              </a:rPr>
              <a:t> </a:t>
            </a:r>
            <a:r>
              <a:rPr lang="en-US" altLang="uk-UA" sz="2000" dirty="0" err="1">
                <a:solidFill>
                  <a:srgbClr val="6A6A6A"/>
                </a:solidFill>
                <a:latin typeface="PT Sans"/>
              </a:rPr>
              <a:t>для</a:t>
            </a:r>
            <a:r>
              <a:rPr lang="en-US" altLang="uk-UA" sz="2000" dirty="0">
                <a:solidFill>
                  <a:srgbClr val="6A6A6A"/>
                </a:solidFill>
                <a:latin typeface="PT Sans"/>
              </a:rPr>
              <a:t> </a:t>
            </a:r>
            <a:r>
              <a:rPr lang="en-US" altLang="uk-UA" sz="2000" dirty="0" err="1">
                <a:solidFill>
                  <a:srgbClr val="6A6A6A"/>
                </a:solidFill>
                <a:latin typeface="PT Sans"/>
              </a:rPr>
              <a:t>регіональних</a:t>
            </a:r>
            <a:r>
              <a:rPr lang="en-US" altLang="uk-UA" sz="2000" dirty="0">
                <a:solidFill>
                  <a:srgbClr val="6A6A6A"/>
                </a:solidFill>
                <a:latin typeface="PT Sans"/>
              </a:rPr>
              <a:t> </a:t>
            </a:r>
            <a:r>
              <a:rPr lang="en-US" altLang="uk-UA" sz="2000" dirty="0" err="1">
                <a:solidFill>
                  <a:srgbClr val="6A6A6A"/>
                </a:solidFill>
                <a:latin typeface="PT Sans"/>
              </a:rPr>
              <a:t>координаторів</a:t>
            </a:r>
            <a:r>
              <a:rPr lang="en-US" altLang="uk-UA" sz="2000" dirty="0">
                <a:solidFill>
                  <a:srgbClr val="6A6A6A"/>
                </a:solidFill>
                <a:latin typeface="PT Sans"/>
              </a:rPr>
              <a:t> АСМС</a:t>
            </a:r>
          </a:p>
          <a:p>
            <a:pPr>
              <a:spcBef>
                <a:spcPct val="0"/>
              </a:spcBef>
              <a:buFontTx/>
              <a:buNone/>
            </a:pPr>
            <a:r>
              <a:rPr lang="en-US" altLang="uk-UA" sz="2000" dirty="0">
                <a:solidFill>
                  <a:srgbClr val="337AB7"/>
                </a:solidFill>
                <a:latin typeface="PT Sans"/>
                <a:hlinkClick r:id="rId3"/>
              </a:rPr>
              <a:t>АСМС - </a:t>
            </a:r>
            <a:r>
              <a:rPr lang="en-US" altLang="uk-UA" sz="2000" dirty="0" err="1">
                <a:solidFill>
                  <a:srgbClr val="337AB7"/>
                </a:solidFill>
                <a:latin typeface="PT Sans"/>
                <a:hlinkClick r:id="rId3"/>
              </a:rPr>
              <a:t>сучасний</a:t>
            </a:r>
            <a:r>
              <a:rPr lang="en-US" altLang="uk-UA" sz="2000" dirty="0">
                <a:solidFill>
                  <a:srgbClr val="337AB7"/>
                </a:solidFill>
                <a:latin typeface="PT Sans"/>
                <a:hlinkClick r:id="rId3"/>
              </a:rPr>
              <a:t> </a:t>
            </a:r>
            <a:r>
              <a:rPr lang="en-US" altLang="uk-UA" sz="2000" dirty="0" err="1">
                <a:solidFill>
                  <a:srgbClr val="337AB7"/>
                </a:solidFill>
                <a:latin typeface="PT Sans"/>
                <a:hlinkClick r:id="rId3"/>
              </a:rPr>
              <a:t>інструмент</a:t>
            </a:r>
            <a:r>
              <a:rPr lang="en-US" altLang="uk-UA" sz="2000" dirty="0">
                <a:solidFill>
                  <a:srgbClr val="337AB7"/>
                </a:solidFill>
                <a:latin typeface="PT Sans"/>
                <a:hlinkClick r:id="rId3"/>
              </a:rPr>
              <a:t> </a:t>
            </a:r>
            <a:r>
              <a:rPr lang="en-US" altLang="uk-UA" sz="2000" dirty="0" err="1">
                <a:solidFill>
                  <a:srgbClr val="337AB7"/>
                </a:solidFill>
                <a:latin typeface="PT Sans"/>
                <a:hlinkClick r:id="rId3"/>
              </a:rPr>
              <a:t>управління</a:t>
            </a:r>
            <a:r>
              <a:rPr lang="en-US" altLang="uk-UA" sz="2000" dirty="0">
                <a:solidFill>
                  <a:srgbClr val="337AB7"/>
                </a:solidFill>
                <a:latin typeface="PT Sans"/>
                <a:hlinkClick r:id="rId3"/>
              </a:rPr>
              <a:t> </a:t>
            </a:r>
            <a:r>
              <a:rPr lang="en-US" altLang="uk-UA" sz="2000" dirty="0" err="1">
                <a:solidFill>
                  <a:srgbClr val="337AB7"/>
                </a:solidFill>
                <a:latin typeface="PT Sans"/>
                <a:hlinkClick r:id="rId3"/>
              </a:rPr>
              <a:t>містом</a:t>
            </a:r>
            <a:endParaRPr lang="en-US" altLang="uk-UA" sz="2000" dirty="0">
              <a:solidFill>
                <a:srgbClr val="6A6A6A"/>
              </a:solidFill>
              <a:latin typeface="PT Sans"/>
            </a:endParaRPr>
          </a:p>
          <a:p>
            <a:pPr>
              <a:spcBef>
                <a:spcPct val="0"/>
              </a:spcBef>
              <a:buFontTx/>
              <a:buNone/>
            </a:pPr>
            <a:r>
              <a:rPr lang="en-US" altLang="uk-UA" sz="2000" dirty="0" err="1">
                <a:solidFill>
                  <a:srgbClr val="337AB7"/>
                </a:solidFill>
                <a:latin typeface="PT Sans"/>
                <a:hlinkClick r:id="rId4"/>
              </a:rPr>
              <a:t>Система</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показників</a:t>
            </a:r>
            <a:r>
              <a:rPr lang="en-US" altLang="uk-UA" sz="2000" dirty="0">
                <a:solidFill>
                  <a:srgbClr val="337AB7"/>
                </a:solidFill>
                <a:latin typeface="PT Sans"/>
                <a:hlinkClick r:id="rId4"/>
              </a:rPr>
              <a:t> АСМС. </a:t>
            </a:r>
            <a:r>
              <a:rPr lang="en-US" altLang="uk-UA" sz="2000" dirty="0" err="1">
                <a:solidFill>
                  <a:srgbClr val="337AB7"/>
                </a:solidFill>
                <a:latin typeface="PT Sans"/>
                <a:hlinkClick r:id="rId4"/>
              </a:rPr>
              <a:t>Шаблон</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для</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збору</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даних</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Практичні</a:t>
            </a:r>
            <a:r>
              <a:rPr lang="en-US" altLang="uk-UA" sz="2000" dirty="0">
                <a:solidFill>
                  <a:srgbClr val="337AB7"/>
                </a:solidFill>
                <a:latin typeface="PT Sans"/>
                <a:hlinkClick r:id="rId4"/>
              </a:rPr>
              <a:t> </a:t>
            </a:r>
            <a:r>
              <a:rPr lang="en-US" altLang="uk-UA" sz="2000" dirty="0" err="1">
                <a:solidFill>
                  <a:srgbClr val="337AB7"/>
                </a:solidFill>
                <a:latin typeface="PT Sans"/>
                <a:hlinkClick r:id="rId4"/>
              </a:rPr>
              <a:t>рекомендації</a:t>
            </a:r>
            <a:endParaRPr lang="en-US" altLang="uk-UA" sz="2000" dirty="0">
              <a:solidFill>
                <a:srgbClr val="6A6A6A"/>
              </a:solidFill>
              <a:latin typeface="PT Sans"/>
            </a:endParaRPr>
          </a:p>
          <a:p>
            <a:pPr>
              <a:spcBef>
                <a:spcPct val="0"/>
              </a:spcBef>
              <a:buFontTx/>
              <a:buNone/>
            </a:pPr>
            <a:r>
              <a:rPr lang="en-US" altLang="uk-UA" sz="2000" dirty="0" err="1">
                <a:solidFill>
                  <a:srgbClr val="337AB7"/>
                </a:solidFill>
                <a:latin typeface="PT Sans"/>
                <a:hlinkClick r:id="rId5"/>
              </a:rPr>
              <a:t>Електронний</a:t>
            </a:r>
            <a:r>
              <a:rPr lang="en-US" altLang="uk-UA" sz="2000" dirty="0">
                <a:solidFill>
                  <a:srgbClr val="337AB7"/>
                </a:solidFill>
                <a:latin typeface="PT Sans"/>
                <a:hlinkClick r:id="rId5"/>
              </a:rPr>
              <a:t> </a:t>
            </a:r>
            <a:r>
              <a:rPr lang="en-US" altLang="uk-UA" sz="2000" dirty="0" err="1">
                <a:solidFill>
                  <a:srgbClr val="337AB7"/>
                </a:solidFill>
                <a:latin typeface="PT Sans"/>
                <a:hlinkClick r:id="rId5"/>
              </a:rPr>
              <a:t>ресурс</a:t>
            </a:r>
            <a:r>
              <a:rPr lang="en-US" altLang="uk-UA" sz="2000" dirty="0">
                <a:solidFill>
                  <a:srgbClr val="337AB7"/>
                </a:solidFill>
                <a:latin typeface="PT Sans"/>
                <a:hlinkClick r:id="rId5"/>
              </a:rPr>
              <a:t> АСМС</a:t>
            </a:r>
            <a:endParaRPr lang="en-US" altLang="uk-UA" sz="2000" dirty="0">
              <a:solidFill>
                <a:srgbClr val="6A6A6A"/>
              </a:solidFill>
              <a:latin typeface="PT Sans"/>
            </a:endParaRPr>
          </a:p>
          <a:p>
            <a:pPr>
              <a:spcBef>
                <a:spcPct val="0"/>
              </a:spcBef>
              <a:buFontTx/>
              <a:buNone/>
            </a:pPr>
            <a:r>
              <a:rPr lang="en-US" altLang="uk-UA" sz="2000" dirty="0" err="1">
                <a:solidFill>
                  <a:srgbClr val="337AB7"/>
                </a:solidFill>
                <a:latin typeface="PT Sans"/>
                <a:hlinkClick r:id="rId6"/>
              </a:rPr>
              <a:t>Інфографіка</a:t>
            </a:r>
            <a:r>
              <a:rPr lang="en-US" altLang="uk-UA" sz="2000" dirty="0">
                <a:solidFill>
                  <a:srgbClr val="337AB7"/>
                </a:solidFill>
                <a:latin typeface="PT Sans"/>
                <a:hlinkClick r:id="rId6"/>
              </a:rPr>
              <a:t> </a:t>
            </a:r>
            <a:r>
              <a:rPr lang="en-US" altLang="uk-UA" sz="2000" dirty="0" err="1">
                <a:solidFill>
                  <a:srgbClr val="337AB7"/>
                </a:solidFill>
                <a:latin typeface="PT Sans"/>
                <a:hlinkClick r:id="rId6"/>
              </a:rPr>
              <a:t>про</a:t>
            </a:r>
            <a:r>
              <a:rPr lang="en-US" altLang="uk-UA" sz="2000" dirty="0">
                <a:solidFill>
                  <a:srgbClr val="337AB7"/>
                </a:solidFill>
                <a:latin typeface="PT Sans"/>
                <a:hlinkClick r:id="rId6"/>
              </a:rPr>
              <a:t> </a:t>
            </a:r>
            <a:r>
              <a:rPr lang="en-US" altLang="uk-UA" sz="2000" dirty="0" err="1">
                <a:solidFill>
                  <a:srgbClr val="337AB7"/>
                </a:solidFill>
                <a:latin typeface="PT Sans"/>
                <a:hlinkClick r:id="rId6"/>
              </a:rPr>
              <a:t>те</a:t>
            </a:r>
            <a:r>
              <a:rPr lang="en-US" altLang="uk-UA" sz="2000" dirty="0">
                <a:solidFill>
                  <a:srgbClr val="337AB7"/>
                </a:solidFill>
                <a:latin typeface="PT Sans"/>
                <a:hlinkClick r:id="rId6"/>
              </a:rPr>
              <a:t>, </a:t>
            </a:r>
            <a:r>
              <a:rPr lang="en-US" altLang="uk-UA" sz="2000" dirty="0" err="1">
                <a:solidFill>
                  <a:srgbClr val="337AB7"/>
                </a:solidFill>
                <a:latin typeface="PT Sans"/>
                <a:hlinkClick r:id="rId6"/>
              </a:rPr>
              <a:t>як</a:t>
            </a:r>
            <a:r>
              <a:rPr lang="en-US" altLang="uk-UA" sz="2000" dirty="0">
                <a:solidFill>
                  <a:srgbClr val="337AB7"/>
                </a:solidFill>
                <a:latin typeface="PT Sans"/>
                <a:hlinkClick r:id="rId6"/>
              </a:rPr>
              <a:t> </a:t>
            </a:r>
            <a:r>
              <a:rPr lang="en-US" altLang="uk-UA" sz="2000" dirty="0" err="1">
                <a:solidFill>
                  <a:srgbClr val="337AB7"/>
                </a:solidFill>
                <a:latin typeface="PT Sans"/>
                <a:hlinkClick r:id="rId6"/>
              </a:rPr>
              <a:t>працює</a:t>
            </a:r>
            <a:r>
              <a:rPr lang="en-US" altLang="uk-UA" sz="2000" dirty="0">
                <a:solidFill>
                  <a:srgbClr val="337AB7"/>
                </a:solidFill>
                <a:latin typeface="PT Sans"/>
                <a:hlinkClick r:id="rId6"/>
              </a:rPr>
              <a:t> АСМС</a:t>
            </a:r>
            <a:endParaRPr lang="en-US" altLang="uk-UA" sz="2000" dirty="0">
              <a:solidFill>
                <a:srgbClr val="6A6A6A"/>
              </a:solidFill>
              <a:latin typeface="PT Sans"/>
            </a:endParaRPr>
          </a:p>
          <a:p>
            <a:pPr>
              <a:spcBef>
                <a:spcPct val="0"/>
              </a:spcBef>
              <a:buFontTx/>
              <a:buNone/>
            </a:pPr>
            <a:r>
              <a:rPr lang="en-US" altLang="uk-UA" sz="2000" i="1" dirty="0">
                <a:solidFill>
                  <a:srgbClr val="6A6A6A"/>
                </a:solidFill>
                <a:latin typeface="PT Sans"/>
              </a:rPr>
              <a:t>(</a:t>
            </a:r>
            <a:r>
              <a:rPr lang="en-US" altLang="uk-UA" sz="2000" i="1" dirty="0" err="1">
                <a:solidFill>
                  <a:srgbClr val="6A6A6A"/>
                </a:solidFill>
                <a:latin typeface="PT Sans"/>
              </a:rPr>
              <a:t>рекомендуємо</a:t>
            </a:r>
            <a:r>
              <a:rPr lang="en-US" altLang="uk-UA" sz="2000" i="1" dirty="0">
                <a:solidFill>
                  <a:srgbClr val="6A6A6A"/>
                </a:solidFill>
                <a:latin typeface="PT Sans"/>
              </a:rPr>
              <a:t> </a:t>
            </a:r>
            <a:r>
              <a:rPr lang="en-US" altLang="uk-UA" sz="2000" i="1" dirty="0" err="1">
                <a:solidFill>
                  <a:srgbClr val="6A6A6A"/>
                </a:solidFill>
                <a:latin typeface="PT Sans"/>
              </a:rPr>
              <a:t>перегляд</a:t>
            </a:r>
            <a:r>
              <a:rPr lang="en-US" altLang="uk-UA" sz="2000" i="1" dirty="0">
                <a:solidFill>
                  <a:srgbClr val="6A6A6A"/>
                </a:solidFill>
                <a:latin typeface="PT Sans"/>
              </a:rPr>
              <a:t> у </a:t>
            </a:r>
            <a:r>
              <a:rPr lang="en-US" altLang="uk-UA" sz="2000" i="1" dirty="0" err="1">
                <a:solidFill>
                  <a:srgbClr val="6A6A6A"/>
                </a:solidFill>
                <a:latin typeface="PT Sans"/>
              </a:rPr>
              <a:t>браузерах</a:t>
            </a:r>
            <a:r>
              <a:rPr lang="en-US" altLang="uk-UA" sz="2000" i="1" dirty="0">
                <a:solidFill>
                  <a:srgbClr val="6A6A6A"/>
                </a:solidFill>
                <a:latin typeface="PT Sans"/>
              </a:rPr>
              <a:t> Google Chrome, Mozilla Firefox)</a:t>
            </a:r>
            <a:endParaRPr lang="en-US" altLang="uk-UA" sz="2000" dirty="0">
              <a:solidFill>
                <a:srgbClr val="6A6A6A"/>
              </a:solidFill>
              <a:latin typeface="PT Sans"/>
            </a:endParaRPr>
          </a:p>
          <a:p>
            <a:pPr>
              <a:spcBef>
                <a:spcPct val="0"/>
              </a:spcBef>
              <a:buFontTx/>
              <a:buNone/>
            </a:pPr>
            <a:r>
              <a:rPr lang="en-US" altLang="uk-UA" sz="2000" dirty="0" err="1">
                <a:solidFill>
                  <a:srgbClr val="337AB7"/>
                </a:solidFill>
                <a:latin typeface="PT Sans"/>
                <a:hlinkClick r:id="rId7"/>
              </a:rPr>
              <a:t>Можливості</a:t>
            </a:r>
            <a:r>
              <a:rPr lang="en-US" altLang="uk-UA" sz="2000" dirty="0">
                <a:solidFill>
                  <a:srgbClr val="337AB7"/>
                </a:solidFill>
                <a:latin typeface="PT Sans"/>
                <a:hlinkClick r:id="rId7"/>
              </a:rPr>
              <a:t> АСМС (</a:t>
            </a:r>
            <a:r>
              <a:rPr lang="en-US" altLang="uk-UA" sz="2000" dirty="0" err="1">
                <a:solidFill>
                  <a:srgbClr val="337AB7"/>
                </a:solidFill>
                <a:latin typeface="PT Sans"/>
                <a:hlinkClick r:id="rId7"/>
              </a:rPr>
              <a:t>демонстраційний</a:t>
            </a:r>
            <a:r>
              <a:rPr lang="en-US" altLang="uk-UA" sz="2000" dirty="0">
                <a:solidFill>
                  <a:srgbClr val="337AB7"/>
                </a:solidFill>
                <a:latin typeface="PT Sans"/>
                <a:hlinkClick r:id="rId7"/>
              </a:rPr>
              <a:t> </a:t>
            </a:r>
            <a:r>
              <a:rPr lang="en-US" altLang="uk-UA" sz="2000" dirty="0" err="1">
                <a:solidFill>
                  <a:srgbClr val="337AB7"/>
                </a:solidFill>
                <a:latin typeface="PT Sans"/>
                <a:hlinkClick r:id="rId7"/>
              </a:rPr>
              <a:t>звіт</a:t>
            </a:r>
            <a:r>
              <a:rPr lang="en-US" altLang="uk-UA" sz="2000" dirty="0">
                <a:solidFill>
                  <a:srgbClr val="337AB7"/>
                </a:solidFill>
                <a:latin typeface="PT Sans"/>
                <a:hlinkClick r:id="rId7"/>
              </a:rPr>
              <a:t>)</a:t>
            </a:r>
            <a:endParaRPr lang="en-US" altLang="uk-UA" sz="2000" dirty="0">
              <a:solidFill>
                <a:srgbClr val="6A6A6A"/>
              </a:solidFill>
              <a:latin typeface="PT Sans"/>
            </a:endParaRPr>
          </a:p>
          <a:p>
            <a:pPr>
              <a:spcBef>
                <a:spcPct val="0"/>
              </a:spcBef>
              <a:buFontTx/>
              <a:buNone/>
            </a:pPr>
            <a:r>
              <a:rPr lang="en-US" altLang="uk-UA" sz="2000" dirty="0" err="1">
                <a:solidFill>
                  <a:srgbClr val="FF0000"/>
                </a:solidFill>
                <a:latin typeface="PT Sans"/>
              </a:rPr>
              <a:t>Увага</a:t>
            </a:r>
            <a:r>
              <a:rPr lang="en-US" altLang="uk-UA" sz="2000" dirty="0">
                <a:solidFill>
                  <a:srgbClr val="FF0000"/>
                </a:solidFill>
                <a:latin typeface="PT Sans"/>
              </a:rPr>
              <a:t>!</a:t>
            </a:r>
            <a:r>
              <a:rPr lang="en-US" altLang="uk-UA" sz="2000" dirty="0">
                <a:solidFill>
                  <a:srgbClr val="6A6A6A"/>
                </a:solidFill>
              </a:rPr>
              <a:t> </a:t>
            </a:r>
            <a:r>
              <a:rPr lang="en-US" altLang="uk-UA" sz="2000" dirty="0" err="1">
                <a:solidFill>
                  <a:srgbClr val="6A6A6A"/>
                </a:solidFill>
                <a:latin typeface="PT Sans"/>
              </a:rPr>
              <a:t>Збір</a:t>
            </a:r>
            <a:r>
              <a:rPr lang="en-US" altLang="uk-UA" sz="2000" dirty="0">
                <a:solidFill>
                  <a:srgbClr val="6A6A6A"/>
                </a:solidFill>
                <a:latin typeface="PT Sans"/>
              </a:rPr>
              <a:t> </a:t>
            </a:r>
            <a:r>
              <a:rPr lang="en-US" altLang="uk-UA" sz="2000" dirty="0" err="1">
                <a:solidFill>
                  <a:srgbClr val="6A6A6A"/>
                </a:solidFill>
                <a:latin typeface="PT Sans"/>
              </a:rPr>
              <a:t>даних</a:t>
            </a:r>
            <a:r>
              <a:rPr lang="en-US" altLang="uk-UA" sz="2000" dirty="0">
                <a:solidFill>
                  <a:srgbClr val="6A6A6A"/>
                </a:solidFill>
                <a:latin typeface="PT Sans"/>
              </a:rPr>
              <a:t> АСМС </a:t>
            </a:r>
            <a:r>
              <a:rPr lang="en-US" altLang="uk-UA" sz="2000" dirty="0" err="1">
                <a:solidFill>
                  <a:srgbClr val="6A6A6A"/>
                </a:solidFill>
                <a:latin typeface="PT Sans"/>
              </a:rPr>
              <a:t>за</a:t>
            </a:r>
            <a:r>
              <a:rPr lang="en-US" altLang="uk-UA" sz="2000" dirty="0">
                <a:solidFill>
                  <a:srgbClr val="6A6A6A"/>
                </a:solidFill>
                <a:latin typeface="PT Sans"/>
              </a:rPr>
              <a:t> 2016 </a:t>
            </a:r>
            <a:r>
              <a:rPr lang="en-US" altLang="uk-UA" sz="2000" dirty="0" err="1">
                <a:solidFill>
                  <a:srgbClr val="6A6A6A"/>
                </a:solidFill>
                <a:latin typeface="PT Sans"/>
              </a:rPr>
              <a:t>рік</a:t>
            </a:r>
            <a:endParaRPr lang="en-US" altLang="uk-UA" sz="2000" dirty="0">
              <a:solidFill>
                <a:srgbClr val="337AB7"/>
              </a:solidFill>
              <a:latin typeface="PT Sans"/>
            </a:endParaRPr>
          </a:p>
        </p:txBody>
      </p:sp>
      <p:pic>
        <p:nvPicPr>
          <p:cNvPr id="34819" name="Picture 2" descr="http://auc.org.ua/sites/default/files/logo_asms_72dpi.jpg">
            <a:hlinkClick r:id="rId2"/>
            <a:extLst>
              <a:ext uri="{FF2B5EF4-FFF2-40B4-BE49-F238E27FC236}">
                <a16:creationId xmlns:a16="http://schemas.microsoft.com/office/drawing/2014/main" xmlns="" id="{76AC892E-07FC-469B-BDE1-9D4531A429C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4213" y="2889250"/>
            <a:ext cx="260032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Rectangle 3">
            <a:extLst>
              <a:ext uri="{FF2B5EF4-FFF2-40B4-BE49-F238E27FC236}">
                <a16:creationId xmlns:a16="http://schemas.microsoft.com/office/drawing/2014/main" xmlns="" id="{129859E2-59D6-4BAF-B045-02503716A596}"/>
              </a:ext>
            </a:extLst>
          </p:cNvPr>
          <p:cNvSpPr>
            <a:spLocks noChangeArrowheads="1"/>
          </p:cNvSpPr>
          <p:nvPr/>
        </p:nvSpPr>
        <p:spPr bwMode="auto">
          <a:xfrm>
            <a:off x="0" y="-117475"/>
            <a:ext cx="9144000" cy="1547813"/>
          </a:xfrm>
          <a:prstGeom prst="rect">
            <a:avLst/>
          </a:prstGeom>
          <a:solidFill>
            <a:srgbClr val="00529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9981" tIns="268203" rIns="66654"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uk-UA" sz="1100">
                <a:solidFill>
                  <a:srgbClr val="F7F7F7"/>
                </a:solidFill>
                <a:latin typeface="PT Sans"/>
              </a:rPr>
              <a:t>вул. Січових Стрільців, 73</a:t>
            </a:r>
            <a:br>
              <a:rPr lang="en-US" altLang="uk-UA" sz="1100">
                <a:solidFill>
                  <a:srgbClr val="F7F7F7"/>
                </a:solidFill>
                <a:latin typeface="PT Sans"/>
              </a:rPr>
            </a:br>
            <a:r>
              <a:rPr lang="en-US" altLang="uk-UA" sz="1100">
                <a:solidFill>
                  <a:srgbClr val="F7F7F7"/>
                </a:solidFill>
                <a:latin typeface="PT Sans"/>
              </a:rPr>
              <a:t>м.Київ,04053</a:t>
            </a:r>
            <a:r>
              <a:rPr lang="uk-UA" altLang="uk-UA" sz="1100">
                <a:solidFill>
                  <a:srgbClr val="F7F7F7"/>
                </a:solidFill>
                <a:latin typeface="PT Sans"/>
              </a:rPr>
              <a:t>                                                                                                 </a:t>
            </a:r>
            <a:r>
              <a:rPr lang="en-US" altLang="uk-UA" sz="2800">
                <a:solidFill>
                  <a:schemeClr val="bg1"/>
                </a:solidFill>
                <a:latin typeface="azbuka"/>
                <a:hlinkClick r:id="rId9" tooltip="Головна"/>
              </a:rPr>
              <a:t>Асоціація міст України</a:t>
            </a:r>
            <a:endParaRPr lang="en-US" altLang="uk-UA" sz="2800">
              <a:solidFill>
                <a:schemeClr val="bg1"/>
              </a:solidFill>
              <a:latin typeface="PT Sans"/>
            </a:endParaRPr>
          </a:p>
          <a:p>
            <a:pPr>
              <a:spcBef>
                <a:spcPct val="0"/>
              </a:spcBef>
              <a:buFontTx/>
              <a:buNone/>
            </a:pPr>
            <a:r>
              <a:rPr lang="en-US" altLang="uk-UA" sz="1100">
                <a:solidFill>
                  <a:srgbClr val="F7F7F7"/>
                </a:solidFill>
                <a:latin typeface="PT Sans"/>
              </a:rPr>
              <a:t>380 44 486 28 78 /тел./факс/</a:t>
            </a:r>
            <a:br>
              <a:rPr lang="en-US" altLang="uk-UA" sz="1100">
                <a:solidFill>
                  <a:srgbClr val="F7F7F7"/>
                </a:solidFill>
                <a:latin typeface="PT Sans"/>
              </a:rPr>
            </a:br>
            <a:r>
              <a:rPr lang="en-US" altLang="uk-UA" sz="1100">
                <a:solidFill>
                  <a:srgbClr val="F7F7F7"/>
                </a:solidFill>
                <a:latin typeface="PT Sans"/>
              </a:rPr>
              <a:t>380 44 486 28 12</a:t>
            </a:r>
          </a:p>
          <a:p>
            <a:pPr>
              <a:spcBef>
                <a:spcPct val="0"/>
              </a:spcBef>
              <a:buFontTx/>
              <a:buNone/>
            </a:pPr>
            <a:r>
              <a:rPr lang="en-US" altLang="uk-UA" sz="1100">
                <a:solidFill>
                  <a:srgbClr val="F7F7F7"/>
                </a:solidFill>
                <a:latin typeface="PT Sans"/>
              </a:rPr>
              <a:t>e-mail:</a:t>
            </a:r>
            <a:r>
              <a:rPr lang="en-US" altLang="uk-UA" sz="1100">
                <a:solidFill>
                  <a:srgbClr val="F7F7F7"/>
                </a:solidFill>
              </a:rPr>
              <a:t> </a:t>
            </a:r>
            <a:r>
              <a:rPr lang="en-US" altLang="uk-UA" sz="1100">
                <a:solidFill>
                  <a:srgbClr val="FFFFFF"/>
                </a:solidFill>
                <a:latin typeface="PT Sans"/>
                <a:hlinkClick r:id="rId10"/>
              </a:rPr>
              <a:t>info@auc.org.ua</a:t>
            </a:r>
            <a:endParaRPr lang="en-US" altLang="uk-UA" sz="1100">
              <a:solidFill>
                <a:srgbClr val="F7F7F7"/>
              </a:solidFill>
              <a:latin typeface="PT Sans"/>
            </a:endParaRPr>
          </a:p>
          <a:p>
            <a:pPr>
              <a:spcBef>
                <a:spcPct val="0"/>
              </a:spcBef>
              <a:buFontTx/>
              <a:buNone/>
            </a:pPr>
            <a:r>
              <a:rPr lang="en-US" altLang="uk-UA" sz="1100">
                <a:solidFill>
                  <a:srgbClr val="F7F7F7"/>
                </a:solidFill>
                <a:latin typeface="PT Sans"/>
              </a:rPr>
              <a:t>Прес-служба:</a:t>
            </a:r>
            <a:r>
              <a:rPr lang="en-US" altLang="uk-UA" sz="1100">
                <a:solidFill>
                  <a:srgbClr val="F7F7F7"/>
                </a:solidFill>
              </a:rPr>
              <a:t> </a:t>
            </a:r>
            <a:r>
              <a:rPr lang="en-US" altLang="uk-UA" sz="1100">
                <a:solidFill>
                  <a:srgbClr val="FFFFFF"/>
                </a:solidFill>
                <a:latin typeface="PT Sans"/>
              </a:rPr>
              <a:t>press@auc.org.</a:t>
            </a:r>
            <a:r>
              <a:rPr lang="uk-UA" altLang="uk-UA" sz="1100">
                <a:solidFill>
                  <a:srgbClr val="FFFFFF"/>
                </a:solidFill>
              </a:rPr>
              <a:t> </a:t>
            </a:r>
            <a:endParaRPr lang="en-US" altLang="uk-UA" sz="1100">
              <a:solidFill>
                <a:schemeClr val="bg1"/>
              </a:solidFill>
              <a:latin typeface="PT Sans"/>
            </a:endParaRPr>
          </a:p>
        </p:txBody>
      </p:sp>
      <p:pic>
        <p:nvPicPr>
          <p:cNvPr id="34821" name="Picture 4" descr="Головна">
            <a:hlinkClick r:id="rId9" tooltip="Головна"/>
            <a:extLst>
              <a:ext uri="{FF2B5EF4-FFF2-40B4-BE49-F238E27FC236}">
                <a16:creationId xmlns:a16="http://schemas.microsoft.com/office/drawing/2014/main" xmlns="" id="{D8767FFC-0161-4F49-B84A-2EEF8118C1D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39975" y="3175"/>
            <a:ext cx="1343025"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2706" name="Group 2">
            <a:extLst>
              <a:ext uri="{FF2B5EF4-FFF2-40B4-BE49-F238E27FC236}">
                <a16:creationId xmlns:a16="http://schemas.microsoft.com/office/drawing/2014/main" xmlns="" id="{AAFE94D9-1C2F-49B9-B97F-5053510041F4}"/>
              </a:ext>
            </a:extLst>
          </p:cNvPr>
          <p:cNvGraphicFramePr>
            <a:graphicFrameLocks noGrp="1"/>
          </p:cNvGraphicFramePr>
          <p:nvPr/>
        </p:nvGraphicFramePr>
        <p:xfrm>
          <a:off x="323850" y="1125538"/>
          <a:ext cx="8543925" cy="4459288"/>
        </p:xfrm>
        <a:graphic>
          <a:graphicData uri="http://schemas.openxmlformats.org/drawingml/2006/table">
            <a:tbl>
              <a:tblPr/>
              <a:tblGrid>
                <a:gridCol w="6156325">
                  <a:extLst>
                    <a:ext uri="{9D8B030D-6E8A-4147-A177-3AD203B41FA5}">
                      <a16:colId xmlns:a16="http://schemas.microsoft.com/office/drawing/2014/main" xmlns="" val="20000"/>
                    </a:ext>
                  </a:extLst>
                </a:gridCol>
                <a:gridCol w="303213">
                  <a:extLst>
                    <a:ext uri="{9D8B030D-6E8A-4147-A177-3AD203B41FA5}">
                      <a16:colId xmlns:a16="http://schemas.microsoft.com/office/drawing/2014/main" xmlns="" val="20001"/>
                    </a:ext>
                  </a:extLst>
                </a:gridCol>
                <a:gridCol w="347662">
                  <a:extLst>
                    <a:ext uri="{9D8B030D-6E8A-4147-A177-3AD203B41FA5}">
                      <a16:colId xmlns:a16="http://schemas.microsoft.com/office/drawing/2014/main" xmlns="" val="20002"/>
                    </a:ext>
                  </a:extLst>
                </a:gridCol>
                <a:gridCol w="347663">
                  <a:extLst>
                    <a:ext uri="{9D8B030D-6E8A-4147-A177-3AD203B41FA5}">
                      <a16:colId xmlns:a16="http://schemas.microsoft.com/office/drawing/2014/main" xmlns="" val="20003"/>
                    </a:ext>
                  </a:extLst>
                </a:gridCol>
                <a:gridCol w="347662">
                  <a:extLst>
                    <a:ext uri="{9D8B030D-6E8A-4147-A177-3AD203B41FA5}">
                      <a16:colId xmlns:a16="http://schemas.microsoft.com/office/drawing/2014/main" xmlns="" val="20004"/>
                    </a:ext>
                  </a:extLst>
                </a:gridCol>
                <a:gridCol w="231775">
                  <a:extLst>
                    <a:ext uri="{9D8B030D-6E8A-4147-A177-3AD203B41FA5}">
                      <a16:colId xmlns:a16="http://schemas.microsoft.com/office/drawing/2014/main" xmlns="" val="20005"/>
                    </a:ext>
                  </a:extLst>
                </a:gridCol>
                <a:gridCol w="346075">
                  <a:extLst>
                    <a:ext uri="{9D8B030D-6E8A-4147-A177-3AD203B41FA5}">
                      <a16:colId xmlns:a16="http://schemas.microsoft.com/office/drawing/2014/main" xmlns="" val="20006"/>
                    </a:ext>
                  </a:extLst>
                </a:gridCol>
                <a:gridCol w="231775">
                  <a:extLst>
                    <a:ext uri="{9D8B030D-6E8A-4147-A177-3AD203B41FA5}">
                      <a16:colId xmlns:a16="http://schemas.microsoft.com/office/drawing/2014/main" xmlns="" val="20007"/>
                    </a:ext>
                  </a:extLst>
                </a:gridCol>
                <a:gridCol w="231775">
                  <a:extLst>
                    <a:ext uri="{9D8B030D-6E8A-4147-A177-3AD203B41FA5}">
                      <a16:colId xmlns:a16="http://schemas.microsoft.com/office/drawing/2014/main" xmlns="" val="20008"/>
                    </a:ext>
                  </a:extLst>
                </a:gridCol>
              </a:tblGrid>
              <a:tr h="259080">
                <a:tc rowSpan="3">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Запитання для оцінювання</a:t>
                      </a:r>
                      <a:endParaRPr kumimoji="0" lang="uk-UA" altLang="ru-RU" sz="1800" b="0" i="0" u="none" strike="noStrike" cap="none" normalizeH="0" baseline="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11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Методи збору даних</a:t>
                      </a:r>
                      <a:endParaRPr kumimoji="0" lang="uk-UA" altLang="ru-RU" sz="18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44475">
                <a:tc vMerge="1">
                  <a:txBody>
                    <a:bodyPr/>
                    <a:lstStyle/>
                    <a:p>
                      <a:endParaRPr lang="ru-RU"/>
                    </a:p>
                  </a:txBody>
                  <a:tcPr/>
                </a:tc>
                <a:tc rowSpan="2">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Аналіз документів</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Фокус групи</a:t>
                      </a:r>
                      <a:r>
                        <a:rPr kumimoji="0" lang="en-US"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(10)</a:t>
                      </a:r>
                      <a:endParaRPr kumimoji="0" lang="en-US" altLang="ru-RU" sz="8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gridSpan="2">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Ан</a:t>
                      </a:r>
                      <a:r>
                        <a:rPr kumimoji="0" lang="uk-UA" altLang="ru-RU" sz="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-ня</a:t>
                      </a:r>
                      <a:endParaRPr kumimoji="0" lang="en-US" altLang="ru-RU" sz="800" b="0" i="0" u="none" strike="noStrike" cap="none" normalizeH="0" baseline="0" dirty="0">
                        <a:ln>
                          <a:noFill/>
                        </a:ln>
                        <a:solidFill>
                          <a:schemeClr val="tx1"/>
                        </a:solidFill>
                        <a:effectLst/>
                        <a:latin typeface="Calibri" panose="020F0502020204030204" pitchFamily="34"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Круглий стіл</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005013">
                <a:tc vMerge="1">
                  <a:txBody>
                    <a:bodyPr/>
                    <a:lstStyle/>
                    <a:p>
                      <a:endParaRPr lang="ru-RU"/>
                    </a:p>
                  </a:txBody>
                  <a:tcPr/>
                </a:tc>
                <a:tc vMerge="1">
                  <a:txBody>
                    <a:bodyPr/>
                    <a:lstStyle/>
                    <a:p>
                      <a:endParaRPr lang="ru-RU"/>
                    </a:p>
                  </a:txBody>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Нові підприємці</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Існуючі підприємці</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Представники влади</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0" i="0" u="none" strike="noStrike" cap="none" normalizeH="0" baseline="0">
                          <a:ln>
                            <a:noFill/>
                          </a:ln>
                          <a:solidFill>
                            <a:schemeClr val="tx1"/>
                          </a:solidFill>
                          <a:effectLst/>
                          <a:latin typeface="Calibri" panose="020F0502020204030204" pitchFamily="34" charset="0"/>
                        </a:rPr>
                        <a:t>Зацікавлені сторони</a:t>
                      </a: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Д </a:t>
                      </a:r>
                      <a:r>
                        <a:rPr kumimoji="0" lang="uk-UA" altLang="ru-RU" sz="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ержавні</a:t>
                      </a:r>
                      <a:r>
                        <a:rPr kumimoji="0" lang="uk-UA" altLang="ru-RU" sz="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uk-UA" altLang="ru-RU" sz="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службовц</a:t>
                      </a:r>
                      <a:endParaRPr kumimoji="0" lang="uk-UA" altLang="ru-RU" sz="800" b="0" i="0" u="none" strike="noStrike" cap="none" normalizeH="0" baseline="0" dirty="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Підприємці</a:t>
                      </a:r>
                      <a:endParaRPr kumimoji="0" lang="uk-UA" altLang="ru-RU" sz="800" b="0" i="0" u="none" strike="noStrike" cap="none" normalizeH="0" baseline="0">
                        <a:ln>
                          <a:noFill/>
                        </a:ln>
                        <a:solidFill>
                          <a:schemeClr val="tx1"/>
                        </a:solidFill>
                        <a:effectLst/>
                        <a:latin typeface="Calibri" panose="020F0502020204030204" pitchFamily="34" charset="0"/>
                      </a:endParaRPr>
                    </a:p>
                  </a:txBody>
                  <a:tcPr marL="90000" marR="90000" marT="46800" marB="4680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ru-RU"/>
                    </a:p>
                  </a:txBody>
                  <a:tcPr/>
                </a:tc>
                <a:extLst>
                  <a:ext uri="{0D108BD9-81ED-4DB2-BD59-A6C34878D82A}">
                    <a16:rowId xmlns:a16="http://schemas.microsoft.com/office/drawing/2014/main" xmlns="" val="10002"/>
                  </a:ext>
                </a:extLst>
              </a:tr>
              <a:tr h="274320">
                <a:tc gridSpan="9">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uk-UA" altLang="ru-RU" sz="1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Helvetica-Bold"/>
                        </a:rPr>
                        <a:t>Відповідності</a:t>
                      </a:r>
                      <a:endParaRPr kumimoji="0" lang="uk-UA" altLang="ru-RU" sz="12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Helvetica-Bold"/>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3"/>
                  </a:ext>
                </a:extLst>
              </a:tr>
              <a:tr h="640080">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ru-RU"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 </a:t>
                      </a:r>
                      <a:r>
                        <a:rPr kumimoji="0" lang="uk-UA"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Які відбулися законодавчі  зміни в частині розвитку підприємництва та тенденції у соціально-економічному розвитку в останні роки і як вони вплинули на реалізацію програми?  </a:t>
                      </a:r>
                      <a:r>
                        <a:rPr kumimoji="0" lang="ru-RU"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2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uk-UA"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18160">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ru-RU"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 </a:t>
                      </a:r>
                      <a:r>
                        <a:rPr kumimoji="0" lang="uk-UA"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В якій мірі Програма та її заходи враховували/відповідали ресурсному потенціалу та особливостям розвитку Львівської області</a:t>
                      </a:r>
                      <a:r>
                        <a:rPr kumimoji="0" lang="ru-RU"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2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uk-UA"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518160">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 </a:t>
                      </a:r>
                      <a:r>
                        <a:rPr kumimoji="0" lang="uk-UA" altLang="ru-RU"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В якій мірі Програма фокусувалася (враховувала) інтереси/потреби молодих підприємців, підприємців у сільських місцевостях, питання гендеру та середовища?</a:t>
                      </a:r>
                      <a:endParaRPr kumimoji="0" lang="uk-UA" altLang="ru-RU" sz="1200" b="0"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pPr>
                      <a:endParaRPr kumimoji="0" lang="uk-UA" altLang="ru-RU" sz="2800" b="0" i="0" u="none" strike="noStrike" cap="none" normalizeH="0" baseline="0">
                        <a:ln>
                          <a:noFill/>
                        </a:ln>
                        <a:solidFill>
                          <a:schemeClr val="tx1"/>
                        </a:solidFill>
                        <a:effectLst/>
                        <a:latin typeface="Calibri" panose="020F050202020403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42900" marR="0" lvl="0" indent="-342900" algn="ctr"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0" lang="en-US" altLang="ru-RU"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sym typeface="Symbol" panose="05050102010706020507"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sp>
        <p:nvSpPr>
          <p:cNvPr id="3" name="Объект 2">
            <a:extLst>
              <a:ext uri="{FF2B5EF4-FFF2-40B4-BE49-F238E27FC236}">
                <a16:creationId xmlns:a16="http://schemas.microsoft.com/office/drawing/2014/main" xmlns="" id="{DC4E6754-BA1F-4C53-9D93-0131E1704A8E}"/>
              </a:ext>
            </a:extLst>
          </p:cNvPr>
          <p:cNvSpPr>
            <a:spLocks noGrp="1"/>
          </p:cNvSpPr>
          <p:nvPr>
            <p:ph idx="1"/>
          </p:nvPr>
        </p:nvSpPr>
        <p:spPr>
          <a:xfrm>
            <a:off x="250825" y="1600200"/>
            <a:ext cx="8642350" cy="4525963"/>
          </a:xfrm>
        </p:spPr>
        <p:txBody>
          <a:bodyPr/>
          <a:lstStyle/>
          <a:p>
            <a:pPr>
              <a:defRPr/>
            </a:pPr>
            <a:r>
              <a:rPr lang="ru-RU" sz="800" dirty="0"/>
              <a:t>1</a:t>
            </a:r>
          </a:p>
        </p:txBody>
      </p:sp>
      <p:sp>
        <p:nvSpPr>
          <p:cNvPr id="41306" name="Rectangle 346">
            <a:extLst>
              <a:ext uri="{FF2B5EF4-FFF2-40B4-BE49-F238E27FC236}">
                <a16:creationId xmlns:a16="http://schemas.microsoft.com/office/drawing/2014/main" xmlns="" id="{D6976E4E-9DD1-4E32-A741-E345E9376C4B}"/>
              </a:ext>
            </a:extLst>
          </p:cNvPr>
          <p:cNvSpPr>
            <a:spLocks noGrp="1"/>
          </p:cNvSpPr>
          <p:nvPr>
            <p:ph type="title"/>
          </p:nvPr>
        </p:nvSpPr>
        <p:spPr>
          <a:xfrm>
            <a:off x="250825" y="274638"/>
            <a:ext cx="8642350" cy="1143000"/>
          </a:xfrm>
        </p:spPr>
        <p:txBody>
          <a:bodyPr/>
          <a:lstStyle/>
          <a:p>
            <a:r>
              <a:rPr lang="uk-UA" altLang="ru-RU" sz="2400" cap="none">
                <a:effectLst>
                  <a:outerShdw blurRad="38100" dist="38100" dir="2700000" algn="tl">
                    <a:srgbClr val="C0C0C0"/>
                  </a:outerShdw>
                </a:effectLst>
              </a:rPr>
              <a:t>МЕТОДОЛОГІЧНИЙ РОЗРІЗ ОЦІНЮВАННЯ МЕР</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xmlns="" id="{98D2C29D-15DE-48AC-B011-343AE75FDEAF}"/>
              </a:ext>
            </a:extLst>
          </p:cNvPr>
          <p:cNvSpPr>
            <a:spLocks noGrp="1" noChangeArrowheads="1"/>
          </p:cNvSpPr>
          <p:nvPr>
            <p:ph type="title"/>
          </p:nvPr>
        </p:nvSpPr>
        <p:spPr>
          <a:xfrm>
            <a:off x="250825" y="274638"/>
            <a:ext cx="8642350" cy="1143000"/>
          </a:xfrm>
        </p:spPr>
        <p:txBody>
          <a:bodyPr lIns="0" rIns="0" bIns="0" anchor="b"/>
          <a:lstStyle/>
          <a:p>
            <a:pPr eaLnBrk="1" hangingPunct="1"/>
            <a:r>
              <a:rPr lang="uk-UA" altLang="ru-RU" sz="2800" cap="none">
                <a:effectLst>
                  <a:outerShdw blurRad="38100" dist="38100" dir="2700000" algn="tl">
                    <a:srgbClr val="C0C0C0"/>
                  </a:outerShdw>
                </a:effectLst>
              </a:rPr>
              <a:t>ВИКОРИСТАННЯ ДАНИХ МОНІТОРИНГУ </a:t>
            </a:r>
            <a:br>
              <a:rPr lang="uk-UA" altLang="ru-RU" sz="2800" cap="none">
                <a:effectLst>
                  <a:outerShdw blurRad="38100" dist="38100" dir="2700000" algn="tl">
                    <a:srgbClr val="C0C0C0"/>
                  </a:outerShdw>
                </a:effectLst>
              </a:rPr>
            </a:br>
            <a:endParaRPr lang="uk-UA" altLang="ru-RU" sz="2800" cap="none">
              <a:effectLst>
                <a:outerShdw blurRad="38100" dist="38100" dir="2700000" algn="tl">
                  <a:srgbClr val="C0C0C0"/>
                </a:outerShdw>
              </a:effectLst>
            </a:endParaRPr>
          </a:p>
        </p:txBody>
      </p:sp>
      <p:sp>
        <p:nvSpPr>
          <p:cNvPr id="17411" name="Rectangle 3">
            <a:extLst>
              <a:ext uri="{FF2B5EF4-FFF2-40B4-BE49-F238E27FC236}">
                <a16:creationId xmlns:a16="http://schemas.microsoft.com/office/drawing/2014/main" xmlns="" id="{518E34EF-D0A1-49DD-A9F2-66CC4CBB0A37}"/>
              </a:ext>
            </a:extLst>
          </p:cNvPr>
          <p:cNvSpPr>
            <a:spLocks noGrp="1" noChangeArrowheads="1"/>
          </p:cNvSpPr>
          <p:nvPr>
            <p:ph idx="4294967295"/>
          </p:nvPr>
        </p:nvSpPr>
        <p:spPr>
          <a:xfrm>
            <a:off x="323850" y="1417638"/>
            <a:ext cx="8569325" cy="4821237"/>
          </a:xfrm>
        </p:spPr>
        <p:txBody>
          <a:bodyPr>
            <a:normAutofit fontScale="85000" lnSpcReduction="20000"/>
          </a:bodyPr>
          <a:lstStyle/>
          <a:p>
            <a:pPr marL="273050" indent="0" eaLnBrk="1" hangingPunct="1">
              <a:spcBef>
                <a:spcPct val="0"/>
              </a:spcBef>
              <a:buFont typeface="Wingdings" pitchFamily="2" charset="2"/>
              <a:buNone/>
              <a:defRPr/>
            </a:pPr>
            <a:r>
              <a:rPr lang="uk-UA" sz="2200" b="1" dirty="0">
                <a:solidFill>
                  <a:schemeClr val="accent5">
                    <a:lumMod val="75000"/>
                  </a:schemeClr>
                </a:solidFill>
                <a:latin typeface="Arial" panose="020B0604020202020204" pitchFamily="34" charset="0"/>
                <a:cs typeface="Arial" panose="020B0604020202020204" pitchFamily="34" charset="0"/>
              </a:rPr>
              <a:t>Для (</a:t>
            </a:r>
            <a:r>
              <a:rPr lang="en-US" sz="2200" b="1" dirty="0">
                <a:solidFill>
                  <a:schemeClr val="accent5">
                    <a:lumMod val="75000"/>
                  </a:schemeClr>
                </a:solidFill>
                <a:latin typeface="Arial" panose="020B0604020202020204" pitchFamily="34" charset="0"/>
                <a:cs typeface="Arial" panose="020B0604020202020204" pitchFamily="34" charset="0"/>
              </a:rPr>
              <a:t>minimum):</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визначення рівня досягнення визначених цілей</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уточнення чи перегляд переліку і ресурсного забезпечення запланованих результатів стратегії</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уточнення планових показників реалізації програми</a:t>
            </a:r>
            <a:endParaRPr lang="en-US" sz="2200" dirty="0">
              <a:latin typeface="Arial" panose="020B0604020202020204" pitchFamily="34" charset="0"/>
              <a:cs typeface="Arial" panose="020B0604020202020204" pitchFamily="34" charset="0"/>
            </a:endParaRPr>
          </a:p>
          <a:p>
            <a:pPr marL="273050" indent="0" eaLnBrk="1" hangingPunct="1">
              <a:spcBef>
                <a:spcPct val="0"/>
              </a:spcBef>
              <a:buFont typeface="Wingdings" pitchFamily="2" charset="2"/>
              <a:buNone/>
              <a:defRPr/>
            </a:pPr>
            <a:endParaRPr lang="en-US" sz="2200" b="1" dirty="0">
              <a:latin typeface="Arial" panose="020B0604020202020204" pitchFamily="34" charset="0"/>
              <a:cs typeface="Arial" panose="020B0604020202020204" pitchFamily="34" charset="0"/>
            </a:endParaRPr>
          </a:p>
          <a:p>
            <a:pPr marL="273050" indent="0" eaLnBrk="1" hangingPunct="1">
              <a:spcBef>
                <a:spcPct val="0"/>
              </a:spcBef>
              <a:buFont typeface="Wingdings" pitchFamily="2" charset="2"/>
              <a:buNone/>
              <a:defRPr/>
            </a:pPr>
            <a:r>
              <a:rPr lang="uk-UA" sz="2200" b="1" dirty="0">
                <a:solidFill>
                  <a:schemeClr val="accent5">
                    <a:lumMod val="75000"/>
                  </a:schemeClr>
                </a:solidFill>
                <a:latin typeface="Arial" panose="020B0604020202020204" pitchFamily="34" charset="0"/>
                <a:cs typeface="Arial" panose="020B0604020202020204" pitchFamily="34" charset="0"/>
              </a:rPr>
              <a:t>Для (</a:t>
            </a:r>
            <a:r>
              <a:rPr lang="en-US" sz="2200" b="1" dirty="0">
                <a:solidFill>
                  <a:schemeClr val="accent5">
                    <a:lumMod val="75000"/>
                  </a:schemeClr>
                </a:solidFill>
                <a:latin typeface="Arial" panose="020B0604020202020204" pitchFamily="34" charset="0"/>
                <a:cs typeface="Arial" panose="020B0604020202020204" pitchFamily="34" charset="0"/>
              </a:rPr>
              <a:t>maximum):</a:t>
            </a:r>
            <a:endParaRPr lang="uk-UA" sz="2200" b="1" dirty="0">
              <a:solidFill>
                <a:schemeClr val="accent5">
                  <a:lumMod val="75000"/>
                </a:schemeClr>
              </a:solidFill>
              <a:latin typeface="Arial" panose="020B0604020202020204" pitchFamily="34" charset="0"/>
              <a:cs typeface="Arial" panose="020B0604020202020204" pitchFamily="34" charset="0"/>
            </a:endParaRP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демонстрації підзвітності (перед різними структурами влади, зацікавленими сторонами, </a:t>
            </a:r>
            <a:r>
              <a:rPr lang="uk-UA" sz="2200" dirty="0" err="1">
                <a:latin typeface="Arial" panose="020B0604020202020204" pitchFamily="34" charset="0"/>
                <a:cs typeface="Arial" panose="020B0604020202020204" pitchFamily="34" charset="0"/>
              </a:rPr>
              <a:t>бенефіціарами</a:t>
            </a:r>
            <a:r>
              <a:rPr lang="uk-UA" sz="2200" dirty="0">
                <a:latin typeface="Arial" panose="020B0604020202020204" pitchFamily="34" charset="0"/>
                <a:cs typeface="Arial" panose="020B0604020202020204" pitchFamily="34" charset="0"/>
              </a:rPr>
              <a:t>, громадськістю)</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аргументації потреби реалізації цієї стратегії, або її коригування, або припинення її реалізації</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вироблення висновків, які необхідно врахувати під час розробки інших стратегічних документів</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ведення документації щодо реалізації стратегії</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залучення зацікавлених сторін, </a:t>
            </a:r>
            <a:r>
              <a:rPr lang="uk-UA" sz="2200" dirty="0" err="1">
                <a:latin typeface="Arial" panose="020B0604020202020204" pitchFamily="34" charset="0"/>
                <a:cs typeface="Arial" panose="020B0604020202020204" pitchFamily="34" charset="0"/>
              </a:rPr>
              <a:t>бенефіціарів</a:t>
            </a:r>
            <a:r>
              <a:rPr lang="uk-UA" sz="2200" dirty="0">
                <a:latin typeface="Arial" panose="020B0604020202020204" pitchFamily="34" charset="0"/>
                <a:cs typeface="Arial" panose="020B0604020202020204" pitchFamily="34" charset="0"/>
              </a:rPr>
              <a:t>, громадськості</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отримання підтримки від інших органів влади, зацікавлених сторін, </a:t>
            </a:r>
            <a:r>
              <a:rPr lang="uk-UA" sz="2200" dirty="0" err="1">
                <a:latin typeface="Arial" panose="020B0604020202020204" pitchFamily="34" charset="0"/>
                <a:cs typeface="Arial" panose="020B0604020202020204" pitchFamily="34" charset="0"/>
              </a:rPr>
              <a:t>бенефіціарів</a:t>
            </a:r>
            <a:r>
              <a:rPr lang="uk-UA" sz="2200" dirty="0">
                <a:latin typeface="Arial" panose="020B0604020202020204" pitchFamily="34" charset="0"/>
                <a:cs typeface="Arial" panose="020B0604020202020204" pitchFamily="34" charset="0"/>
              </a:rPr>
              <a:t>, громадськості</a:t>
            </a:r>
          </a:p>
          <a:p>
            <a:pPr marL="615950" eaLnBrk="1" hangingPunct="1">
              <a:spcBef>
                <a:spcPct val="0"/>
              </a:spcBef>
              <a:buFont typeface="Wingdings" panose="05000000000000000000" pitchFamily="2" charset="2"/>
              <a:buChar char="§"/>
              <a:defRPr/>
            </a:pPr>
            <a:r>
              <a:rPr lang="uk-UA" sz="2200" dirty="0">
                <a:latin typeface="Arial" panose="020B0604020202020204" pitchFamily="34" charset="0"/>
                <a:cs typeface="Arial" panose="020B0604020202020204" pitchFamily="34" charset="0"/>
              </a:rPr>
              <a:t>підвищення рівня розуміння процесів, які відбуваються у сфері реалізації стратегії </a:t>
            </a:r>
          </a:p>
          <a:p>
            <a:pPr marL="273050" indent="0" eaLnBrk="1" hangingPunct="1">
              <a:lnSpc>
                <a:spcPct val="80000"/>
              </a:lnSpc>
              <a:defRPr/>
            </a:pPr>
            <a:endParaRPr lang="uk-UA" sz="1700" dirty="0"/>
          </a:p>
          <a:p>
            <a:pPr marL="273050" indent="0" eaLnBrk="1" hangingPunct="1">
              <a:lnSpc>
                <a:spcPct val="80000"/>
              </a:lnSpc>
              <a:defRPr/>
            </a:pPr>
            <a:endParaRPr lang="uk-UA" sz="1700" dirty="0"/>
          </a:p>
        </p:txBody>
      </p:sp>
      <p:sp>
        <p:nvSpPr>
          <p:cNvPr id="36868" name="Номер слайда 5">
            <a:extLst>
              <a:ext uri="{FF2B5EF4-FFF2-40B4-BE49-F238E27FC236}">
                <a16:creationId xmlns:a16="http://schemas.microsoft.com/office/drawing/2014/main" xmlns="" id="{8AB03560-D666-4688-A902-10842F62C425}"/>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xmlns="" id="{639D9E81-E911-4A3E-AFEB-4A5DBF3D8BC9}"/>
              </a:ext>
            </a:extLst>
          </p:cNvPr>
          <p:cNvSpPr>
            <a:spLocks noGrp="1" noChangeArrowheads="1"/>
          </p:cNvSpPr>
          <p:nvPr>
            <p:ph type="title"/>
          </p:nvPr>
        </p:nvSpPr>
        <p:spPr>
          <a:xfrm>
            <a:off x="457200" y="274638"/>
            <a:ext cx="8229600" cy="706437"/>
          </a:xfrm>
        </p:spPr>
        <p:txBody>
          <a:bodyPr lIns="0" rIns="0" bIns="0" anchor="b"/>
          <a:lstStyle/>
          <a:p>
            <a:pPr eaLnBrk="1" hangingPunct="1"/>
            <a:r>
              <a:rPr lang="uk-UA" altLang="ru-RU" sz="2800" cap="none">
                <a:effectLst>
                  <a:outerShdw blurRad="38100" dist="38100" dir="2700000" algn="tl">
                    <a:srgbClr val="C0C0C0"/>
                  </a:outerShdw>
                </a:effectLst>
              </a:rPr>
              <a:t>ЗВІТ ПРО РЕЗУЛЬТАТИ МОНІТОРИНГУ</a:t>
            </a:r>
          </a:p>
        </p:txBody>
      </p:sp>
      <p:sp>
        <p:nvSpPr>
          <p:cNvPr id="30723" name="Rectangle 3">
            <a:extLst>
              <a:ext uri="{FF2B5EF4-FFF2-40B4-BE49-F238E27FC236}">
                <a16:creationId xmlns:a16="http://schemas.microsoft.com/office/drawing/2014/main" xmlns="" id="{4A8844DB-F2A6-4B9A-9D86-C7B0E6032A43}"/>
              </a:ext>
            </a:extLst>
          </p:cNvPr>
          <p:cNvSpPr>
            <a:spLocks noGrp="1" noChangeArrowheads="1"/>
          </p:cNvSpPr>
          <p:nvPr>
            <p:ph idx="4294967295"/>
          </p:nvPr>
        </p:nvSpPr>
        <p:spPr/>
        <p:txBody>
          <a:bodyPr/>
          <a:lstStyle/>
          <a:p>
            <a:pPr marL="273050" indent="0" algn="just" eaLnBrk="1" hangingPunct="1">
              <a:lnSpc>
                <a:spcPct val="80000"/>
              </a:lnSpc>
              <a:spcBef>
                <a:spcPct val="0"/>
              </a:spcBef>
              <a:buFont typeface="Wingdings" pitchFamily="2" charset="2"/>
              <a:buNone/>
              <a:defRPr/>
            </a:pPr>
            <a:r>
              <a:rPr lang="uk-UA" altLang="ru-RU" sz="2200" dirty="0">
                <a:latin typeface="Arial" panose="020B0604020202020204" pitchFamily="34" charset="0"/>
                <a:cs typeface="Arial" panose="020B0604020202020204" pitchFamily="34" charset="0"/>
              </a:rPr>
              <a:t>Звіт для органу влади (за даними показників, які визначаються його методикою), керівництва обласної державної адміністрації, складу обласної (міської) ради (за даними додаткових показників моніторингу, запропонованих розробниками програми), в якому аналізуються дані показників моніторингу, зокрема відсоткове співвідношення між прогнозними та фактичними значеннями показників, вказуються ймовірні причини цих відхилень, вносяться рекомендації. </a:t>
            </a:r>
          </a:p>
          <a:p>
            <a:pPr marL="273050" indent="0" algn="just" eaLnBrk="1" hangingPunct="1">
              <a:lnSpc>
                <a:spcPct val="80000"/>
              </a:lnSpc>
              <a:spcBef>
                <a:spcPct val="0"/>
              </a:spcBef>
              <a:buFont typeface="Wingdings" pitchFamily="2" charset="2"/>
              <a:buNone/>
              <a:defRPr/>
            </a:pPr>
            <a:endParaRPr lang="uk-UA" altLang="ru-RU" sz="2200" dirty="0">
              <a:latin typeface="Arial" panose="020B0604020202020204" pitchFamily="34" charset="0"/>
              <a:cs typeface="Arial" panose="020B0604020202020204" pitchFamily="34" charset="0"/>
            </a:endParaRPr>
          </a:p>
          <a:p>
            <a:pPr marL="273050" indent="0" algn="just" eaLnBrk="1" hangingPunct="1">
              <a:lnSpc>
                <a:spcPct val="80000"/>
              </a:lnSpc>
              <a:spcBef>
                <a:spcPct val="0"/>
              </a:spcBef>
              <a:buFont typeface="Wingdings" pitchFamily="2" charset="2"/>
              <a:buNone/>
              <a:defRPr/>
            </a:pPr>
            <a:r>
              <a:rPr lang="uk-UA" altLang="ru-RU" sz="2200" dirty="0">
                <a:latin typeface="Arial" panose="020B0604020202020204" pitchFamily="34" charset="0"/>
                <a:cs typeface="Arial" panose="020B0604020202020204" pitchFamily="34" charset="0"/>
              </a:rPr>
              <a:t>У рекомендаціях, розроблених на основі моніторингу реалізації програми, вносяться пропозиції щодо можливого коригування:</a:t>
            </a:r>
          </a:p>
          <a:p>
            <a:pPr marL="558800" indent="-285750" algn="just" eaLnBrk="1" hangingPunct="1">
              <a:lnSpc>
                <a:spcPct val="80000"/>
              </a:lnSpc>
              <a:spcBef>
                <a:spcPct val="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цілей програми</a:t>
            </a:r>
          </a:p>
          <a:p>
            <a:pPr marL="558800" indent="-285750" algn="just" eaLnBrk="1" hangingPunct="1">
              <a:lnSpc>
                <a:spcPct val="80000"/>
              </a:lnSpc>
              <a:spcBef>
                <a:spcPct val="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переліку та змісту заходів, їх виконавців</a:t>
            </a:r>
          </a:p>
          <a:p>
            <a:pPr marL="558800" indent="-285750" algn="just" eaLnBrk="1" hangingPunct="1">
              <a:lnSpc>
                <a:spcPct val="80000"/>
              </a:lnSpc>
              <a:spcBef>
                <a:spcPct val="0"/>
              </a:spcBef>
              <a:buFont typeface="Wingdings" panose="05000000000000000000" pitchFamily="2" charset="2"/>
              <a:buChar char="§"/>
              <a:defRPr/>
            </a:pPr>
            <a:r>
              <a:rPr lang="uk-UA" altLang="ru-RU" sz="2200" dirty="0">
                <a:latin typeface="Arial" panose="020B0604020202020204" pitchFamily="34" charset="0"/>
                <a:cs typeface="Arial" panose="020B0604020202020204" pitchFamily="34" charset="0"/>
              </a:rPr>
              <a:t>ресурсного забезпечення.</a:t>
            </a:r>
          </a:p>
        </p:txBody>
      </p:sp>
      <p:sp>
        <p:nvSpPr>
          <p:cNvPr id="37892" name="Номер слайда 5">
            <a:extLst>
              <a:ext uri="{FF2B5EF4-FFF2-40B4-BE49-F238E27FC236}">
                <a16:creationId xmlns:a16="http://schemas.microsoft.com/office/drawing/2014/main" xmlns="" id="{DBA18A9D-FB02-4D11-99B2-1B369F716CC2}"/>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9" name="Місце для вмісту 2">
            <a:extLst>
              <a:ext uri="{FF2B5EF4-FFF2-40B4-BE49-F238E27FC236}">
                <a16:creationId xmlns:a16="http://schemas.microsoft.com/office/drawing/2014/main" xmlns="" id="{60B988F5-5940-4FD6-B639-333002094F50}"/>
              </a:ext>
            </a:extLst>
          </p:cNvPr>
          <p:cNvSpPr>
            <a:spLocks noGrp="1"/>
          </p:cNvSpPr>
          <p:nvPr>
            <p:ph idx="1"/>
          </p:nvPr>
        </p:nvSpPr>
        <p:spPr>
          <a:xfrm>
            <a:off x="250825" y="1600200"/>
            <a:ext cx="8642350" cy="4525963"/>
          </a:xfrm>
        </p:spPr>
        <p:txBody>
          <a:bodyPr/>
          <a:lstStyle/>
          <a:p>
            <a:pPr marL="2228850" lvl="4" indent="-514350">
              <a:buFontTx/>
              <a:buAutoNum type="arabicPeriod"/>
              <a:defRPr/>
            </a:pPr>
            <a:r>
              <a:rPr lang="uk-UA" altLang="ru-RU" sz="3200" dirty="0"/>
              <a:t>РЕЗЮМЕ</a:t>
            </a:r>
            <a:r>
              <a:rPr lang="en-GB" altLang="ru-RU" sz="3200" dirty="0"/>
              <a:t> 3-5 </a:t>
            </a:r>
            <a:r>
              <a:rPr lang="uk-UA" altLang="ru-RU" sz="3200" dirty="0"/>
              <a:t>сторінок</a:t>
            </a:r>
            <a:r>
              <a:rPr lang="en-GB" altLang="ru-RU" sz="3200" dirty="0"/>
              <a:t> </a:t>
            </a:r>
          </a:p>
          <a:p>
            <a:pPr marL="2228850" lvl="4" indent="-514350">
              <a:buFontTx/>
              <a:buAutoNum type="arabicPeriod"/>
              <a:defRPr/>
            </a:pPr>
            <a:r>
              <a:rPr lang="uk-UA" altLang="ru-RU" sz="3200" dirty="0"/>
              <a:t>СТОРІНКА “ЗМІСТ”</a:t>
            </a:r>
            <a:endParaRPr lang="en-GB" altLang="ru-RU" sz="3200" dirty="0"/>
          </a:p>
          <a:p>
            <a:pPr marL="0" indent="0">
              <a:buFont typeface="Arial" panose="020B0604020202020204" pitchFamily="34" charset="0"/>
              <a:buNone/>
              <a:defRPr/>
            </a:pPr>
            <a:r>
              <a:rPr lang="en-GB" altLang="ru-RU" dirty="0"/>
              <a:t>	    3. </a:t>
            </a:r>
            <a:r>
              <a:rPr lang="uk-UA" altLang="ru-RU" dirty="0"/>
              <a:t>РОЗДІЛ</a:t>
            </a:r>
            <a:r>
              <a:rPr lang="en-GB" altLang="ru-RU" dirty="0"/>
              <a:t> 1: </a:t>
            </a:r>
            <a:r>
              <a:rPr lang="uk-UA" altLang="ru-RU" dirty="0"/>
              <a:t>ВСТУП</a:t>
            </a:r>
            <a:endParaRPr lang="en-GB" altLang="ru-RU" dirty="0"/>
          </a:p>
          <a:p>
            <a:pPr marL="0" indent="0">
              <a:buFont typeface="Arial" panose="020B0604020202020204" pitchFamily="34" charset="0"/>
              <a:buNone/>
              <a:defRPr/>
            </a:pPr>
            <a:r>
              <a:rPr lang="en-GB" altLang="ru-RU" dirty="0"/>
              <a:t>4. </a:t>
            </a:r>
            <a:r>
              <a:rPr lang="uk-UA" altLang="ru-RU" dirty="0"/>
              <a:t>РОЗДІЛ</a:t>
            </a:r>
            <a:r>
              <a:rPr lang="en-GB" altLang="ru-RU" dirty="0"/>
              <a:t> 2: </a:t>
            </a:r>
            <a:r>
              <a:rPr lang="uk-UA" altLang="ru-RU" dirty="0"/>
              <a:t>ЗНАХІДКИ</a:t>
            </a:r>
            <a:endParaRPr lang="en-GB" altLang="ru-RU" dirty="0"/>
          </a:p>
          <a:p>
            <a:pPr marL="0" indent="0">
              <a:buFont typeface="Arial" panose="020B0604020202020204" pitchFamily="34" charset="0"/>
              <a:buNone/>
              <a:defRPr/>
            </a:pPr>
            <a:r>
              <a:rPr lang="en-GB" altLang="ru-RU" dirty="0"/>
              <a:t>5. </a:t>
            </a:r>
            <a:r>
              <a:rPr lang="uk-UA" altLang="ru-RU" dirty="0"/>
              <a:t>РОЗДІЛ</a:t>
            </a:r>
            <a:r>
              <a:rPr lang="en-GB" altLang="ru-RU" dirty="0"/>
              <a:t> 3: </a:t>
            </a:r>
            <a:r>
              <a:rPr lang="uk-UA" altLang="ru-RU" dirty="0"/>
              <a:t>ВИСНОВКИ</a:t>
            </a:r>
            <a:endParaRPr lang="en-GB" altLang="ru-RU" dirty="0"/>
          </a:p>
          <a:p>
            <a:pPr marL="0" indent="0">
              <a:buFont typeface="Arial" panose="020B0604020202020204" pitchFamily="34" charset="0"/>
              <a:buNone/>
              <a:defRPr/>
            </a:pPr>
            <a:r>
              <a:rPr lang="en-GB" altLang="ru-RU" dirty="0"/>
              <a:t>6. </a:t>
            </a:r>
            <a:r>
              <a:rPr lang="uk-UA" altLang="ru-RU" dirty="0"/>
              <a:t>РОЗДІЛ</a:t>
            </a:r>
            <a:r>
              <a:rPr lang="en-GB" altLang="ru-RU" dirty="0"/>
              <a:t> 4: </a:t>
            </a:r>
            <a:r>
              <a:rPr lang="uk-UA" altLang="ru-RU" dirty="0"/>
              <a:t>РЕКОМЕНДАЦІЇ ТА ВИНЕСЕНІ УРОКИ</a:t>
            </a:r>
            <a:endParaRPr lang="en-GB" altLang="ru-RU" dirty="0"/>
          </a:p>
          <a:p>
            <a:pPr marL="0" indent="0">
              <a:buFont typeface="Arial" panose="020B0604020202020204" pitchFamily="34" charset="0"/>
              <a:buNone/>
              <a:defRPr/>
            </a:pPr>
            <a:r>
              <a:rPr lang="en-GB" altLang="ru-RU" dirty="0"/>
              <a:t>7. </a:t>
            </a:r>
            <a:r>
              <a:rPr lang="uk-UA" altLang="ru-RU" dirty="0"/>
              <a:t>ДОДАТКИ</a:t>
            </a:r>
            <a:r>
              <a:rPr lang="en-GB" altLang="ru-RU" dirty="0"/>
              <a:t> </a:t>
            </a:r>
            <a:endParaRPr lang="uk-UA" altLang="ru-RU" dirty="0"/>
          </a:p>
        </p:txBody>
      </p:sp>
      <p:sp>
        <p:nvSpPr>
          <p:cNvPr id="80898" name="Заголовок 1">
            <a:extLst>
              <a:ext uri="{FF2B5EF4-FFF2-40B4-BE49-F238E27FC236}">
                <a16:creationId xmlns:a16="http://schemas.microsoft.com/office/drawing/2014/main" xmlns="" id="{D9945809-15DF-4A3C-8BD9-7EAD3277E338}"/>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СТРУКТУРА ЗВІТУ З ОЦІНЮВАННЯ МЕР</a:t>
            </a:r>
          </a:p>
        </p:txBody>
      </p:sp>
      <p:pic>
        <p:nvPicPr>
          <p:cNvPr id="38916" name="Picture 6">
            <a:extLst>
              <a:ext uri="{FF2B5EF4-FFF2-40B4-BE49-F238E27FC236}">
                <a16:creationId xmlns:a16="http://schemas.microsoft.com/office/drawing/2014/main" xmlns="" id="{E68F262A-2B95-42C9-9C44-E84EBC2226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509713"/>
            <a:ext cx="1152525"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9938" name="Рисунок 8">
            <a:extLst>
              <a:ext uri="{FF2B5EF4-FFF2-40B4-BE49-F238E27FC236}">
                <a16:creationId xmlns:a16="http://schemas.microsoft.com/office/drawing/2014/main" xmlns="" id="{B3C20015-5971-47C3-A71C-21476FBD204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8" y="981075"/>
            <a:ext cx="8713787"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Заголовок 9">
            <a:extLst>
              <a:ext uri="{FF2B5EF4-FFF2-40B4-BE49-F238E27FC236}">
                <a16:creationId xmlns:a16="http://schemas.microsoft.com/office/drawing/2014/main" xmlns="" id="{D845D357-2B13-4E5F-A534-8F1AC4E65605}"/>
              </a:ext>
            </a:extLst>
          </p:cNvPr>
          <p:cNvSpPr>
            <a:spLocks noGrp="1"/>
          </p:cNvSpPr>
          <p:nvPr>
            <p:ph type="title"/>
          </p:nvPr>
        </p:nvSpPr>
        <p:spPr>
          <a:xfrm>
            <a:off x="250825" y="274638"/>
            <a:ext cx="8642350" cy="1143000"/>
          </a:xfrm>
        </p:spPr>
        <p:txBody>
          <a:bodyPr/>
          <a:lstStyle/>
          <a:p>
            <a:r>
              <a:rPr lang="uk-UA" altLang="ru-RU" sz="2800" cap="none">
                <a:effectLst>
                  <a:outerShdw blurRad="38100" dist="38100" dir="2700000" algn="tl">
                    <a:srgbClr val="C0C0C0"/>
                  </a:outerShdw>
                </a:effectLst>
              </a:rPr>
              <a:t>ПОСТАНОВА КМУ  ВІД 11.2015</a:t>
            </a:r>
            <a:endParaRPr lang="ru-RU" altLang="ru-RU" sz="2800" cap="none">
              <a:effectLst>
                <a:outerShdw blurRad="38100" dist="38100" dir="2700000" algn="tl">
                  <a:srgbClr val="C0C0C0"/>
                </a:outerShdw>
              </a:effectLst>
            </a:endParaRPr>
          </a:p>
        </p:txBody>
      </p:sp>
      <p:sp>
        <p:nvSpPr>
          <p:cNvPr id="11" name="Объект 10">
            <a:extLst>
              <a:ext uri="{FF2B5EF4-FFF2-40B4-BE49-F238E27FC236}">
                <a16:creationId xmlns:a16="http://schemas.microsoft.com/office/drawing/2014/main" xmlns="" id="{1C88CF3F-6136-4998-A73B-104F20581278}"/>
              </a:ext>
            </a:extLst>
          </p:cNvPr>
          <p:cNvSpPr>
            <a:spLocks noGrp="1"/>
          </p:cNvSpPr>
          <p:nvPr>
            <p:ph idx="1"/>
          </p:nvPr>
        </p:nvSpPr>
        <p:spPr>
          <a:xfrm>
            <a:off x="250825" y="1700213"/>
            <a:ext cx="8642350" cy="4425950"/>
          </a:xfrm>
        </p:spPr>
        <p:txBody>
          <a:bodyPr/>
          <a:lstStyle/>
          <a:p>
            <a:pPr>
              <a:defRPr/>
            </a:pPr>
            <a:r>
              <a:rPr lang="ru-RU" sz="800" dirty="0"/>
              <a:t>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337DEC61-5CED-4ECF-8449-E77B8BB326CE}"/>
              </a:ext>
            </a:extLst>
          </p:cNvPr>
          <p:cNvSpPr>
            <a:spLocks noGrp="1" noChangeArrowheads="1"/>
          </p:cNvSpPr>
          <p:nvPr>
            <p:ph type="title"/>
          </p:nvPr>
        </p:nvSpPr>
        <p:spPr>
          <a:xfrm>
            <a:off x="431800" y="260350"/>
            <a:ext cx="8229600" cy="706438"/>
          </a:xfrm>
        </p:spPr>
        <p:txBody>
          <a:bodyPr lIns="0" rIns="0" bIns="0" anchor="b"/>
          <a:lstStyle/>
          <a:p>
            <a:pPr eaLnBrk="1" hangingPunct="1"/>
            <a:r>
              <a:rPr lang="uk-UA" altLang="ru-RU" sz="2800" cap="none">
                <a:effectLst>
                  <a:outerShdw blurRad="38100" dist="38100" dir="2700000" algn="tl">
                    <a:srgbClr val="C0C0C0"/>
                  </a:outerShdw>
                </a:effectLst>
              </a:rPr>
              <a:t>ПОНЯТТЯ МОНІТОРИНГУ</a:t>
            </a:r>
          </a:p>
        </p:txBody>
      </p:sp>
      <p:sp>
        <p:nvSpPr>
          <p:cNvPr id="10243" name="Rectangle 3">
            <a:extLst>
              <a:ext uri="{FF2B5EF4-FFF2-40B4-BE49-F238E27FC236}">
                <a16:creationId xmlns:a16="http://schemas.microsoft.com/office/drawing/2014/main" xmlns="" id="{8AE04C9D-8DA6-46AA-B052-900E1AA8AF37}"/>
              </a:ext>
            </a:extLst>
          </p:cNvPr>
          <p:cNvSpPr>
            <a:spLocks noGrp="1" noChangeArrowheads="1"/>
          </p:cNvSpPr>
          <p:nvPr>
            <p:ph idx="4294967295"/>
          </p:nvPr>
        </p:nvSpPr>
        <p:spPr>
          <a:xfrm>
            <a:off x="179388" y="1412875"/>
            <a:ext cx="8785225" cy="4943475"/>
          </a:xfrm>
        </p:spPr>
        <p:txBody>
          <a:bodyPr/>
          <a:lstStyle/>
          <a:p>
            <a:pPr marL="182563" indent="-182563" algn="just" eaLnBrk="1" hangingPunct="1">
              <a:spcBef>
                <a:spcPct val="0"/>
              </a:spcBef>
              <a:buFont typeface="Wingdings" panose="05000000000000000000" pitchFamily="2" charset="2"/>
              <a:buNone/>
              <a:defRPr/>
            </a:pPr>
            <a:r>
              <a:rPr lang="uk-UA" altLang="ru-RU" sz="1800" b="1" dirty="0">
                <a:solidFill>
                  <a:schemeClr val="accent5">
                    <a:lumMod val="75000"/>
                  </a:schemeClr>
                </a:solidFill>
                <a:latin typeface="Arial" panose="020B0604020202020204" pitchFamily="34" charset="0"/>
                <a:cs typeface="Arial" panose="020B0604020202020204" pitchFamily="34" charset="0"/>
              </a:rPr>
              <a:t>Моніторинг</a:t>
            </a:r>
            <a:r>
              <a:rPr lang="uk-UA" altLang="ru-RU" sz="1800" b="1" i="1" dirty="0">
                <a:solidFill>
                  <a:schemeClr val="accent5">
                    <a:lumMod val="75000"/>
                  </a:schemeClr>
                </a:solidFill>
                <a:latin typeface="Arial" panose="020B0604020202020204" pitchFamily="34" charset="0"/>
                <a:cs typeface="Arial" panose="020B0604020202020204" pitchFamily="34" charset="0"/>
              </a:rPr>
              <a:t> </a:t>
            </a:r>
            <a:r>
              <a:rPr lang="uk-UA" altLang="ru-RU" sz="1800" b="1" i="1" dirty="0">
                <a:latin typeface="Arial" panose="020B0604020202020204" pitchFamily="34" charset="0"/>
                <a:cs typeface="Arial" panose="020B0604020202020204" pitchFamily="34" charset="0"/>
              </a:rPr>
              <a:t>– </a:t>
            </a:r>
            <a:r>
              <a:rPr lang="uk-UA" altLang="ru-RU" sz="2000" dirty="0"/>
              <a:t>це постійне спостереження за будь-яким процесом з метою виявлення його відповідності бажаному або запланованому результату. Він має на меті забезпечення узгодженості виконання проектів з очікуваннями і цілями, раніше затвердженими в програмних документах </a:t>
            </a:r>
          </a:p>
          <a:p>
            <a:pPr marL="182563" indent="-182563" algn="just" eaLnBrk="1" hangingPunct="1">
              <a:spcBef>
                <a:spcPct val="0"/>
              </a:spcBef>
              <a:buFont typeface="Wingdings" panose="05000000000000000000" pitchFamily="2" charset="2"/>
              <a:buNone/>
              <a:defRPr/>
            </a:pPr>
            <a:r>
              <a:rPr lang="uk-UA" altLang="ru-RU" sz="2000" dirty="0">
                <a:latin typeface="Arial" panose="020B0604020202020204" pitchFamily="34" charset="0"/>
                <a:cs typeface="Arial" panose="020B0604020202020204" pitchFamily="34" charset="0"/>
              </a:rPr>
              <a:t>                  </a:t>
            </a:r>
            <a:r>
              <a:rPr lang="uk-UA" altLang="ru-RU" sz="1800" dirty="0">
                <a:latin typeface="Arial" panose="020B0604020202020204" pitchFamily="34" charset="0"/>
                <a:cs typeface="Arial" panose="020B0604020202020204" pitchFamily="34" charset="0"/>
              </a:rPr>
              <a:t>- це постійний процес збору даних про процес і показники виконання стратегії, що досягаються у ході її реалізації. Дані, отримані в процесі моніторингу, можуть бути основою для проведення оцінки ефективності програм у рамках стратегії. </a:t>
            </a:r>
          </a:p>
          <a:p>
            <a:pPr marL="182563" indent="-182563" algn="just" eaLnBrk="1" hangingPunct="1">
              <a:spcBef>
                <a:spcPct val="0"/>
              </a:spcBef>
              <a:buFont typeface="Wingdings" panose="05000000000000000000" pitchFamily="2" charset="2"/>
              <a:buNone/>
              <a:defRPr/>
            </a:pPr>
            <a:endParaRPr lang="uk-UA" altLang="ru-RU" sz="1800" dirty="0">
              <a:latin typeface="Arial" panose="020B0604020202020204" pitchFamily="34" charset="0"/>
              <a:cs typeface="Arial" panose="020B0604020202020204" pitchFamily="34" charset="0"/>
            </a:endParaRPr>
          </a:p>
          <a:p>
            <a:pPr marL="182563" indent="-182563">
              <a:buFont typeface="Arial" panose="020B0604020202020204" pitchFamily="34" charset="0"/>
              <a:buNone/>
              <a:defRPr/>
            </a:pPr>
            <a:r>
              <a:rPr lang="uk-UA" altLang="ru-RU" sz="1800" b="1" dirty="0">
                <a:solidFill>
                  <a:srgbClr val="880038"/>
                </a:solidFill>
                <a:latin typeface="Arial" panose="020B0604020202020204" pitchFamily="34" charset="0"/>
                <a:cs typeface="Arial" panose="020B0604020202020204" pitchFamily="34" charset="0"/>
              </a:rPr>
              <a:t>Визначають два основні типи моніторингу:</a:t>
            </a:r>
          </a:p>
          <a:p>
            <a:pPr marL="182563" indent="-182563">
              <a:buFont typeface="Wingdings" panose="05000000000000000000" pitchFamily="2" charset="2"/>
              <a:buChar char="§"/>
              <a:defRPr/>
            </a:pPr>
            <a:r>
              <a:rPr lang="uk-UA" altLang="ru-RU" sz="1800" b="1" dirty="0">
                <a:solidFill>
                  <a:schemeClr val="accent5">
                    <a:lumMod val="75000"/>
                  </a:schemeClr>
                </a:solidFill>
                <a:latin typeface="Arial" panose="020B0604020202020204" pitchFamily="34" charset="0"/>
                <a:cs typeface="Arial" panose="020B0604020202020204" pitchFamily="34" charset="0"/>
              </a:rPr>
              <a:t>Моніторинг ситуації </a:t>
            </a:r>
            <a:r>
              <a:rPr lang="uk-UA" altLang="ru-RU" sz="1600" dirty="0">
                <a:latin typeface="Arial" panose="020B0604020202020204" pitchFamily="34" charset="0"/>
                <a:cs typeface="Arial" panose="020B0604020202020204" pitchFamily="34" charset="0"/>
              </a:rPr>
              <a:t>- визначається факт зміни умов чи незмінний стан справ у громаді. Це також передбачає збір інформації про загальні тенденції соціально-економічного розвитку, зміни державної політики, інституційні зміни тощо.</a:t>
            </a:r>
          </a:p>
          <a:p>
            <a:pPr marL="182563" indent="-182563">
              <a:buFont typeface="Wingdings" panose="05000000000000000000" pitchFamily="2" charset="2"/>
              <a:buChar char="§"/>
              <a:defRPr/>
            </a:pPr>
            <a:r>
              <a:rPr lang="uk-UA" altLang="ru-RU" sz="1800" b="1" dirty="0">
                <a:solidFill>
                  <a:schemeClr val="accent5">
                    <a:lumMod val="75000"/>
                  </a:schemeClr>
                </a:solidFill>
                <a:latin typeface="Arial" panose="020B0604020202020204" pitchFamily="34" charset="0"/>
                <a:cs typeface="Arial" panose="020B0604020202020204" pitchFamily="34" charset="0"/>
              </a:rPr>
              <a:t>Моніторинг процесу</a:t>
            </a:r>
            <a:r>
              <a:rPr lang="uk-UA" altLang="ru-RU" sz="1600" dirty="0">
                <a:solidFill>
                  <a:srgbClr val="0070C0"/>
                </a:solidFill>
                <a:latin typeface="Arial" panose="020B0604020202020204" pitchFamily="34" charset="0"/>
                <a:cs typeface="Arial" panose="020B0604020202020204" pitchFamily="34" charset="0"/>
              </a:rPr>
              <a:t> </a:t>
            </a:r>
            <a:r>
              <a:rPr lang="uk-UA" altLang="ru-RU" sz="1600" dirty="0">
                <a:latin typeface="Arial" panose="020B0604020202020204" pitchFamily="34" charset="0"/>
                <a:cs typeface="Arial" panose="020B0604020202020204" pitchFamily="34" charset="0"/>
              </a:rPr>
              <a:t>передбачає відстежування прогресу щодо впровадження тих чи інших елементів програми та досягнення конкретних коротко- та середньострокових результатів.</a:t>
            </a:r>
          </a:p>
          <a:p>
            <a:pPr marL="182563" indent="-182563" eaLnBrk="1" hangingPunct="1">
              <a:defRPr/>
            </a:pPr>
            <a:endParaRPr lang="uk-UA" altLang="ru-RU" sz="1600" dirty="0">
              <a:latin typeface="Arial" panose="020B0604020202020204" pitchFamily="34" charset="0"/>
              <a:cs typeface="Arial" panose="020B0604020202020204" pitchFamily="34" charset="0"/>
            </a:endParaRPr>
          </a:p>
        </p:txBody>
      </p:sp>
      <p:sp>
        <p:nvSpPr>
          <p:cNvPr id="11268" name="Номер слайда 5">
            <a:extLst>
              <a:ext uri="{FF2B5EF4-FFF2-40B4-BE49-F238E27FC236}">
                <a16:creationId xmlns:a16="http://schemas.microsoft.com/office/drawing/2014/main" xmlns="" id="{D4A4B870-CFC2-48AD-962F-B62DEEBFF9E9}"/>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62" name="Рисунок 5">
            <a:extLst>
              <a:ext uri="{FF2B5EF4-FFF2-40B4-BE49-F238E27FC236}">
                <a16:creationId xmlns:a16="http://schemas.microsoft.com/office/drawing/2014/main" xmlns="" id="{F62E093A-2136-40C9-BFCF-652908C807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058863"/>
            <a:ext cx="8928100" cy="474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Заголовок 6">
            <a:extLst>
              <a:ext uri="{FF2B5EF4-FFF2-40B4-BE49-F238E27FC236}">
                <a16:creationId xmlns:a16="http://schemas.microsoft.com/office/drawing/2014/main" xmlns="" id="{1E57794F-C92A-47BB-8F50-EF7B901FF6E1}"/>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ПОСТАНОВА КМУ  ВІД 11.2015</a:t>
            </a:r>
            <a:endParaRPr lang="ru-RU" altLang="ru-RU" cap="none">
              <a:effectLst>
                <a:outerShdw blurRad="38100" dist="38100" dir="2700000" algn="tl">
                  <a:srgbClr val="C0C0C0"/>
                </a:outerShdw>
              </a:effectLst>
            </a:endParaRPr>
          </a:p>
        </p:txBody>
      </p:sp>
      <p:sp>
        <p:nvSpPr>
          <p:cNvPr id="8" name="Объект 7">
            <a:extLst>
              <a:ext uri="{FF2B5EF4-FFF2-40B4-BE49-F238E27FC236}">
                <a16:creationId xmlns:a16="http://schemas.microsoft.com/office/drawing/2014/main" xmlns="" id="{B34D62F0-4896-4BEC-A215-A72B239F7BF4}"/>
              </a:ext>
            </a:extLst>
          </p:cNvPr>
          <p:cNvSpPr>
            <a:spLocks noGrp="1"/>
          </p:cNvSpPr>
          <p:nvPr>
            <p:ph idx="1"/>
          </p:nvPr>
        </p:nvSpPr>
        <p:spPr>
          <a:xfrm>
            <a:off x="250825" y="1600200"/>
            <a:ext cx="8642350" cy="5141913"/>
          </a:xfrm>
        </p:spPr>
        <p:txBody>
          <a:bodyPr/>
          <a:lstStyle/>
          <a:p>
            <a:pPr>
              <a:defRPr/>
            </a:pPr>
            <a:r>
              <a:rPr lang="ru-RU" sz="800" dirty="0"/>
              <a:t>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98F4110F-E277-4609-A644-01C2B339D7B2}"/>
              </a:ext>
            </a:extLst>
          </p:cNvPr>
          <p:cNvSpPr>
            <a:spLocks noGrp="1"/>
          </p:cNvSpPr>
          <p:nvPr>
            <p:ph idx="1"/>
          </p:nvPr>
        </p:nvSpPr>
        <p:spPr>
          <a:xfrm>
            <a:off x="250825" y="1600200"/>
            <a:ext cx="8642350" cy="4525963"/>
          </a:xfrm>
        </p:spPr>
        <p:txBody>
          <a:bodyPr/>
          <a:lstStyle/>
          <a:p>
            <a:pPr marL="0" indent="0">
              <a:buFont typeface="Arial" panose="020B0604020202020204" pitchFamily="34" charset="0"/>
              <a:buNone/>
              <a:defRPr/>
            </a:pPr>
            <a:r>
              <a:rPr lang="uk-UA" altLang="ru-RU" sz="2800" b="1" u="sng" dirty="0">
                <a:solidFill>
                  <a:srgbClr val="403152"/>
                </a:solidFill>
                <a:effectLst>
                  <a:outerShdw blurRad="38100" dist="38100" dir="2700000" algn="tl">
                    <a:srgbClr val="C0C0C0"/>
                  </a:outerShdw>
                </a:effectLst>
              </a:rPr>
              <a:t>Ціль</a:t>
            </a:r>
            <a:r>
              <a:rPr lang="en-GB" altLang="ru-RU" sz="2800" b="1" dirty="0"/>
              <a:t>: </a:t>
            </a:r>
            <a:r>
              <a:rPr lang="uk-UA" altLang="ru-RU" sz="2800" b="1" dirty="0"/>
              <a:t>Ступінь, до якого реалізація Програм МЕР здатні досягти цілей, завдань та очікуваних результатів</a:t>
            </a:r>
          </a:p>
          <a:p>
            <a:pPr marL="0" indent="0">
              <a:buFont typeface="Arial" panose="020B0604020202020204" pitchFamily="34" charset="0"/>
              <a:buNone/>
              <a:defRPr/>
            </a:pPr>
            <a:endParaRPr lang="en-GB" altLang="ru-RU" sz="2800" b="1" dirty="0"/>
          </a:p>
          <a:p>
            <a:pPr marL="0" indent="0">
              <a:buFont typeface="Arial" panose="020B0604020202020204" pitchFamily="34" charset="0"/>
              <a:buNone/>
              <a:defRPr/>
            </a:pPr>
            <a:r>
              <a:rPr lang="en-GB" altLang="ru-RU" sz="2400" b="1" dirty="0">
                <a:solidFill>
                  <a:srgbClr val="403152"/>
                </a:solidFill>
              </a:rPr>
              <a:t>?</a:t>
            </a:r>
            <a:r>
              <a:rPr lang="en-GB" altLang="ru-RU" sz="2400" b="1" dirty="0"/>
              <a:t> </a:t>
            </a:r>
            <a:r>
              <a:rPr lang="uk-UA" altLang="ru-RU" sz="2400" dirty="0"/>
              <a:t>Чи досягаються бажані завдання на рівні результату та впливу/мети на показники МЕР?</a:t>
            </a:r>
            <a:endParaRPr lang="en-GB" altLang="ru-RU" sz="2400" dirty="0"/>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Чи створюється додана вартість до того, що роблять інші?</a:t>
            </a:r>
            <a:endParaRPr lang="en-GB" altLang="ru-RU" sz="2400" dirty="0"/>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Якою мірою партнери максимально реалізуються свої порівняльні переваги? </a:t>
            </a:r>
          </a:p>
          <a:p>
            <a:pPr marL="0" indent="0">
              <a:defRPr/>
            </a:pPr>
            <a:endParaRPr lang="uk-UA" altLang="ru-RU" sz="2800" b="1" dirty="0"/>
          </a:p>
        </p:txBody>
      </p:sp>
      <p:sp>
        <p:nvSpPr>
          <p:cNvPr id="69634" name="Заголовок 1">
            <a:extLst>
              <a:ext uri="{FF2B5EF4-FFF2-40B4-BE49-F238E27FC236}">
                <a16:creationId xmlns:a16="http://schemas.microsoft.com/office/drawing/2014/main" xmlns="" id="{672E9D2A-7934-47E6-B7AA-D7F1A230C862}"/>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КРИТЕРІЇ РЕЗУЛЬТАТИВНОСТІ</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CDD25DCF-D99E-4261-8BF7-3EFF6C7BAC46}"/>
              </a:ext>
            </a:extLst>
          </p:cNvPr>
          <p:cNvSpPr>
            <a:spLocks noGrp="1"/>
          </p:cNvSpPr>
          <p:nvPr>
            <p:ph idx="1"/>
          </p:nvPr>
        </p:nvSpPr>
        <p:spPr>
          <a:xfrm>
            <a:off x="250825" y="1600200"/>
            <a:ext cx="8642350" cy="4525963"/>
          </a:xfrm>
        </p:spPr>
        <p:txBody>
          <a:bodyPr/>
          <a:lstStyle/>
          <a:p>
            <a:pPr marL="0" indent="0">
              <a:buFont typeface="Arial" panose="020B0604020202020204" pitchFamily="34" charset="0"/>
              <a:buNone/>
              <a:defRPr/>
            </a:pPr>
            <a:r>
              <a:rPr lang="uk-UA" altLang="ru-RU" sz="2800" b="1" u="sng" dirty="0">
                <a:solidFill>
                  <a:srgbClr val="403152"/>
                </a:solidFill>
                <a:effectLst>
                  <a:outerShdw blurRad="38100" dist="38100" dir="2700000" algn="tl">
                    <a:srgbClr val="C0C0C0"/>
                  </a:outerShdw>
                </a:effectLst>
              </a:rPr>
              <a:t>Ціль</a:t>
            </a:r>
            <a:r>
              <a:rPr lang="en-GB" altLang="ru-RU" sz="2800" b="1" dirty="0"/>
              <a:t>: </a:t>
            </a:r>
            <a:r>
              <a:rPr lang="uk-UA" altLang="ru-RU" sz="2800" b="1" dirty="0"/>
              <a:t>Функціональна та адміністративна ефективність Програми\проектів МЕР та послуг, що надаються.</a:t>
            </a:r>
          </a:p>
          <a:p>
            <a:pPr marL="0" indent="0">
              <a:buFont typeface="Arial" panose="020B0604020202020204" pitchFamily="34" charset="0"/>
              <a:buNone/>
              <a:defRPr/>
            </a:pPr>
            <a:endParaRPr lang="en-GB" altLang="ru-RU" sz="2800" b="1" dirty="0"/>
          </a:p>
          <a:p>
            <a:pPr marL="0" indent="0">
              <a:buFont typeface="Arial" panose="020B0604020202020204" pitchFamily="34" charset="0"/>
              <a:buNone/>
              <a:defRPr/>
            </a:pPr>
            <a:r>
              <a:rPr lang="en-GB" altLang="ru-RU" sz="2400" b="1" dirty="0">
                <a:solidFill>
                  <a:srgbClr val="403152"/>
                </a:solidFill>
              </a:rPr>
              <a:t>?</a:t>
            </a:r>
            <a:r>
              <a:rPr lang="en-GB" altLang="ru-RU" sz="2400" b="1" dirty="0"/>
              <a:t> </a:t>
            </a:r>
            <a:r>
              <a:rPr lang="uk-UA" altLang="ru-RU" sz="2400" dirty="0"/>
              <a:t>Чи розумно і достатньо використовуються наявні ресурси</a:t>
            </a:r>
            <a:r>
              <a:rPr lang="en-GB" altLang="ru-RU" sz="2400" dirty="0"/>
              <a:t>?</a:t>
            </a:r>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Яка ефективність механізмів комунікації, управління знаннями та координації з іншими органами?</a:t>
            </a:r>
            <a:endParaRPr lang="en-GB" altLang="ru-RU" sz="2400" dirty="0"/>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Як виміряти продукт – як в якісному, так і кількісному вимірах?</a:t>
            </a:r>
            <a:endParaRPr lang="en-GB" altLang="ru-RU" sz="2400" b="1" dirty="0"/>
          </a:p>
          <a:p>
            <a:pPr marL="0" indent="0">
              <a:buFont typeface="Arial" panose="020B0604020202020204" pitchFamily="34" charset="0"/>
              <a:buNone/>
              <a:defRPr/>
            </a:pPr>
            <a:endParaRPr lang="uk-UA" altLang="ru-RU" sz="2800" b="1" dirty="0"/>
          </a:p>
        </p:txBody>
      </p:sp>
      <p:sp>
        <p:nvSpPr>
          <p:cNvPr id="68610" name="Заголовок 1">
            <a:extLst>
              <a:ext uri="{FF2B5EF4-FFF2-40B4-BE49-F238E27FC236}">
                <a16:creationId xmlns:a16="http://schemas.microsoft.com/office/drawing/2014/main" xmlns="" id="{075CEADB-F25D-4323-9AE9-473FBF88EC3F}"/>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КРИТЕРІЇ ЕФЕКТИВНОСТІ</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E2D2CC47-BB87-4F4D-A95B-4F5D92C682B6}"/>
              </a:ext>
            </a:extLst>
          </p:cNvPr>
          <p:cNvSpPr>
            <a:spLocks noGrp="1"/>
          </p:cNvSpPr>
          <p:nvPr>
            <p:ph idx="1"/>
          </p:nvPr>
        </p:nvSpPr>
        <p:spPr>
          <a:xfrm>
            <a:off x="250825" y="1600200"/>
            <a:ext cx="8642350" cy="4525963"/>
          </a:xfrm>
        </p:spPr>
        <p:txBody>
          <a:bodyPr/>
          <a:lstStyle/>
          <a:p>
            <a:pPr marL="0" indent="0">
              <a:buFont typeface="Arial" panose="020B0604020202020204" pitchFamily="34" charset="0"/>
              <a:buNone/>
              <a:defRPr/>
            </a:pPr>
            <a:r>
              <a:rPr lang="uk-UA" altLang="ru-RU" sz="2800" b="1" u="sng" dirty="0">
                <a:solidFill>
                  <a:srgbClr val="403152"/>
                </a:solidFill>
                <a:effectLst>
                  <a:outerShdw blurRad="38100" dist="38100" dir="2700000" algn="tl">
                    <a:srgbClr val="C0C0C0"/>
                  </a:outerShdw>
                </a:effectLst>
              </a:rPr>
              <a:t>Ціль</a:t>
            </a:r>
            <a:r>
              <a:rPr lang="en-GB" altLang="ru-RU" sz="2800" b="1" dirty="0"/>
              <a:t>: </a:t>
            </a:r>
            <a:r>
              <a:rPr lang="uk-UA" altLang="ru-RU" sz="2800" b="1" dirty="0"/>
              <a:t>Ступінь, до якого реалізація Програм МЕР здатні досягти цілей, завдань та очікуваних результатів</a:t>
            </a:r>
          </a:p>
          <a:p>
            <a:pPr marL="0" indent="0">
              <a:buFont typeface="Arial" panose="020B0604020202020204" pitchFamily="34" charset="0"/>
              <a:buNone/>
              <a:defRPr/>
            </a:pPr>
            <a:endParaRPr lang="en-GB" altLang="ru-RU" sz="2800" b="1" dirty="0"/>
          </a:p>
          <a:p>
            <a:pPr marL="0" indent="0">
              <a:buFont typeface="Arial" panose="020B0604020202020204" pitchFamily="34" charset="0"/>
              <a:buNone/>
              <a:defRPr/>
            </a:pPr>
            <a:r>
              <a:rPr lang="en-GB" altLang="ru-RU" sz="2400" b="1" dirty="0">
                <a:solidFill>
                  <a:srgbClr val="403152"/>
                </a:solidFill>
              </a:rPr>
              <a:t>?</a:t>
            </a:r>
            <a:r>
              <a:rPr lang="en-GB" altLang="ru-RU" sz="2400" b="1" dirty="0"/>
              <a:t> </a:t>
            </a:r>
            <a:r>
              <a:rPr lang="uk-UA" altLang="ru-RU" sz="2400" dirty="0"/>
              <a:t>Чи досягаються бажані завдання на рівні результату та впливу/мети на показники МЕР?</a:t>
            </a:r>
            <a:endParaRPr lang="en-GB" altLang="ru-RU" sz="2400" dirty="0"/>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Чи створюється додана вартість?</a:t>
            </a:r>
            <a:endParaRPr lang="en-GB" altLang="ru-RU" sz="2400" dirty="0"/>
          </a:p>
          <a:p>
            <a:pPr marL="0" indent="0">
              <a:buFont typeface="Arial" panose="020B0604020202020204" pitchFamily="34" charset="0"/>
              <a:buNone/>
              <a:defRPr/>
            </a:pPr>
            <a:r>
              <a:rPr lang="en-GB" altLang="ru-RU" sz="2400" b="1" dirty="0">
                <a:solidFill>
                  <a:srgbClr val="403152"/>
                </a:solidFill>
              </a:rPr>
              <a:t>?</a:t>
            </a:r>
            <a:r>
              <a:rPr lang="en-GB" altLang="ru-RU" sz="2400" dirty="0"/>
              <a:t> </a:t>
            </a:r>
            <a:r>
              <a:rPr lang="uk-UA" altLang="ru-RU" sz="2400" dirty="0"/>
              <a:t>Якою мірою партнери реалізуються свої порівняльні переваги? </a:t>
            </a:r>
          </a:p>
          <a:p>
            <a:pPr marL="0" indent="0">
              <a:defRPr/>
            </a:pPr>
            <a:endParaRPr lang="uk-UA" altLang="ru-RU" sz="2800" b="1" dirty="0"/>
          </a:p>
        </p:txBody>
      </p:sp>
      <p:sp>
        <p:nvSpPr>
          <p:cNvPr id="69634" name="Заголовок 1">
            <a:extLst>
              <a:ext uri="{FF2B5EF4-FFF2-40B4-BE49-F238E27FC236}">
                <a16:creationId xmlns:a16="http://schemas.microsoft.com/office/drawing/2014/main" xmlns="" id="{94EF5D0E-825C-487A-8F91-14D467EB0D54}"/>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КРИТЕРІЇ РЕЗУЛЬТАТИВНОСТІ</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xmlns="" id="{879D0443-BE17-4A01-BBD2-A043962F5A96}"/>
              </a:ext>
            </a:extLst>
          </p:cNvPr>
          <p:cNvSpPr>
            <a:spLocks noGrp="1" noChangeArrowheads="1"/>
          </p:cNvSpPr>
          <p:nvPr>
            <p:ph type="title"/>
          </p:nvPr>
        </p:nvSpPr>
        <p:spPr>
          <a:xfrm>
            <a:off x="457200" y="404813"/>
            <a:ext cx="8229600" cy="777875"/>
          </a:xfrm>
        </p:spPr>
        <p:txBody>
          <a:bodyPr lIns="0" rIns="0" bIns="0" anchor="b">
            <a:noAutofit/>
          </a:bodyPr>
          <a:lstStyle/>
          <a:p>
            <a:pPr eaLnBrk="1" hangingPunct="1"/>
            <a:r>
              <a:rPr lang="uk-UA" altLang="ru-RU" sz="2800" cap="none">
                <a:effectLst>
                  <a:outerShdw blurRad="38100" dist="38100" dir="2700000" algn="tl">
                    <a:srgbClr val="C0C0C0"/>
                  </a:outerShdw>
                </a:effectLst>
              </a:rPr>
              <a:t>ОПРИЛЮДНЕННЯ РЕЗУЛЬТАТІВ МОНІТОРИНГУ</a:t>
            </a:r>
          </a:p>
        </p:txBody>
      </p:sp>
      <p:sp>
        <p:nvSpPr>
          <p:cNvPr id="32771" name="Rectangle 3">
            <a:extLst>
              <a:ext uri="{FF2B5EF4-FFF2-40B4-BE49-F238E27FC236}">
                <a16:creationId xmlns:a16="http://schemas.microsoft.com/office/drawing/2014/main" xmlns="" id="{FE931D1E-99A9-4674-92AC-1676C98DD1EE}"/>
              </a:ext>
            </a:extLst>
          </p:cNvPr>
          <p:cNvSpPr>
            <a:spLocks noGrp="1" noChangeArrowheads="1"/>
          </p:cNvSpPr>
          <p:nvPr>
            <p:ph idx="4294967295"/>
          </p:nvPr>
        </p:nvSpPr>
        <p:spPr>
          <a:xfrm>
            <a:off x="250825" y="1557338"/>
            <a:ext cx="8713788" cy="4679950"/>
          </a:xfrm>
        </p:spPr>
        <p:txBody>
          <a:bodyPr/>
          <a:lstStyle/>
          <a:p>
            <a:pPr marL="273050" indent="0" eaLnBrk="1" hangingPunct="1">
              <a:lnSpc>
                <a:spcPct val="80000"/>
              </a:lnSpc>
              <a:spcBef>
                <a:spcPts val="600"/>
              </a:spcBef>
              <a:buFont typeface="Wingdings" pitchFamily="2" charset="2"/>
              <a:buNone/>
              <a:defRPr/>
            </a:pPr>
            <a:r>
              <a:rPr lang="uk-UA" altLang="ru-RU" sz="2000" b="1" dirty="0">
                <a:solidFill>
                  <a:schemeClr val="accent5">
                    <a:lumMod val="75000"/>
                  </a:schemeClr>
                </a:solidFill>
                <a:latin typeface="Arial" panose="020B0604020202020204" pitchFamily="34" charset="0"/>
                <a:cs typeface="Arial" panose="020B0604020202020204" pitchFamily="34" charset="0"/>
              </a:rPr>
              <a:t>Результати оприлюднюються для громадськості, зокрема зацікавлених сторін у формі:</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друкованої чи електронної публікації звіту, зокрема в офіційних друкованих органів місцевих органів влади, їх Інтернет-сторінках, а також на відповідних сторінках регіональних підрозділів ДПА, Пенсійного фонду</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електронної розсилки для членів об’єднань підприємців, інших громадських організацій	</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оприлюднення під час засідання </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аналітичних публікацій у ЗМІ</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прямих ефірів з громадськістю, спеціалізованої телерубрики</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повідомлень на засіданнях Координаційних рад, дорадчих органів при органах влади </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обговорення результатів моніторингу під час зустрічей з представниками цільових груп, місцевих громадських слухань, слухачів вищих навчальних закладів</a:t>
            </a:r>
          </a:p>
          <a:p>
            <a:pPr marL="615950" algn="just" eaLnBrk="1" hangingPunct="1">
              <a:lnSpc>
                <a:spcPct val="80000"/>
              </a:lnSpc>
              <a:spcBef>
                <a:spcPts val="600"/>
              </a:spcBef>
              <a:buFont typeface="Wingdings" panose="05000000000000000000" pitchFamily="2" charset="2"/>
              <a:buChar char="§"/>
              <a:defRPr/>
            </a:pPr>
            <a:r>
              <a:rPr lang="uk-UA" altLang="ru-RU" sz="2000" dirty="0">
                <a:latin typeface="Arial" panose="020B0604020202020204" pitchFamily="34" charset="0"/>
                <a:cs typeface="Arial" panose="020B0604020202020204" pitchFamily="34" charset="0"/>
              </a:rPr>
              <a:t>інших.</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3">
            <a:extLst>
              <a:ext uri="{FF2B5EF4-FFF2-40B4-BE49-F238E27FC236}">
                <a16:creationId xmlns:a16="http://schemas.microsoft.com/office/drawing/2014/main" xmlns="" id="{E1CB1457-539D-4CE8-8AD2-177FED916B0C}"/>
              </a:ext>
            </a:extLst>
          </p:cNvPr>
          <p:cNvSpPr>
            <a:spLocks noGrp="1"/>
          </p:cNvSpPr>
          <p:nvPr>
            <p:ph idx="1"/>
          </p:nvPr>
        </p:nvSpPr>
        <p:spPr>
          <a:xfrm>
            <a:off x="250825" y="1600200"/>
            <a:ext cx="8642350" cy="4525963"/>
          </a:xfrm>
        </p:spPr>
        <p:txBody>
          <a:bodyPr/>
          <a:lstStyle/>
          <a:p>
            <a:pPr marL="609600" indent="-609600">
              <a:lnSpc>
                <a:spcPct val="90000"/>
              </a:lnSpc>
              <a:buFontTx/>
              <a:buAutoNum type="arabicPeriod"/>
              <a:defRPr/>
            </a:pPr>
            <a:r>
              <a:rPr lang="uk-UA" altLang="ru-RU" sz="2600" dirty="0"/>
              <a:t>Для внесення змін та доповнень у нові та діючі програми та проекти місцевого економічного розвитку</a:t>
            </a:r>
          </a:p>
          <a:p>
            <a:pPr marL="609600" indent="-609600">
              <a:lnSpc>
                <a:spcPct val="90000"/>
              </a:lnSpc>
              <a:buFontTx/>
              <a:buAutoNum type="arabicPeriod"/>
              <a:defRPr/>
            </a:pPr>
            <a:r>
              <a:rPr lang="uk-UA" altLang="ru-RU" sz="2600" dirty="0"/>
              <a:t>Для інформування громадськості та ЗМІ про результати реалізації програм та проектів МЕР (відповідальність та підзвітність)</a:t>
            </a:r>
          </a:p>
          <a:p>
            <a:pPr marL="609600" indent="-609600">
              <a:lnSpc>
                <a:spcPct val="90000"/>
              </a:lnSpc>
              <a:buFontTx/>
              <a:buAutoNum type="arabicPeriod"/>
              <a:defRPr/>
            </a:pPr>
            <a:r>
              <a:rPr lang="uk-UA" altLang="ru-RU" sz="2600" dirty="0"/>
              <a:t>Для забезпечення прозорості діяльності та реалізації коштів, які ідуть на МЕР та ефективності їх використання</a:t>
            </a:r>
          </a:p>
          <a:p>
            <a:pPr marL="609600" indent="-609600">
              <a:lnSpc>
                <a:spcPct val="90000"/>
              </a:lnSpc>
              <a:buFontTx/>
              <a:buAutoNum type="arabicPeriod"/>
              <a:defRPr/>
            </a:pPr>
            <a:r>
              <a:rPr lang="uk-UA" altLang="ru-RU" sz="2600" dirty="0"/>
              <a:t>Для одержання та подальшого поширення кращих прикладів та практик МЕР</a:t>
            </a:r>
          </a:p>
          <a:p>
            <a:pPr marL="609600" indent="-609600">
              <a:lnSpc>
                <a:spcPct val="90000"/>
              </a:lnSpc>
              <a:buFontTx/>
              <a:buNone/>
              <a:defRPr/>
            </a:pPr>
            <a:r>
              <a:rPr lang="uk-UA" altLang="ru-RU" sz="2600" dirty="0"/>
              <a:t>…….</a:t>
            </a:r>
          </a:p>
          <a:p>
            <a:pPr marL="609600" indent="-609600">
              <a:lnSpc>
                <a:spcPct val="90000"/>
              </a:lnSpc>
              <a:buFontTx/>
              <a:buAutoNum type="arabicPeriod"/>
              <a:defRPr/>
            </a:pPr>
            <a:endParaRPr lang="uk-UA" altLang="ru-RU" sz="2600" dirty="0"/>
          </a:p>
        </p:txBody>
      </p:sp>
      <p:sp>
        <p:nvSpPr>
          <p:cNvPr id="81922" name="Rectangle 2">
            <a:extLst>
              <a:ext uri="{FF2B5EF4-FFF2-40B4-BE49-F238E27FC236}">
                <a16:creationId xmlns:a16="http://schemas.microsoft.com/office/drawing/2014/main" xmlns="" id="{DAD71E98-2979-4A55-A53F-569A70B05ADC}"/>
              </a:ext>
            </a:extLst>
          </p:cNvPr>
          <p:cNvSpPr>
            <a:spLocks noGrp="1"/>
          </p:cNvSpPr>
          <p:nvPr>
            <p:ph type="title"/>
          </p:nvPr>
        </p:nvSpPr>
        <p:spPr>
          <a:xfrm>
            <a:off x="250825" y="274638"/>
            <a:ext cx="8642350" cy="1143000"/>
          </a:xfrm>
        </p:spPr>
        <p:txBody>
          <a:bodyPr/>
          <a:lstStyle/>
          <a:p>
            <a:r>
              <a:rPr lang="uk-UA" altLang="ru-RU" cap="none">
                <a:effectLst>
                  <a:outerShdw blurRad="38100" dist="38100" dir="2700000" algn="tl">
                    <a:srgbClr val="C0C0C0"/>
                  </a:outerShdw>
                </a:effectLst>
              </a:rPr>
              <a:t>ЯК МОЖНА ВИКОРИСТАТИ РЕЗУЛЬТАТИ ОЦІНЮВАННЯ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xmlns="" id="{A1B021BE-EC05-4826-B579-7DB131F9FF54}"/>
              </a:ext>
            </a:extLst>
          </p:cNvPr>
          <p:cNvSpPr>
            <a:spLocks noChangeArrowheads="1"/>
          </p:cNvSpPr>
          <p:nvPr/>
        </p:nvSpPr>
        <p:spPr bwMode="auto">
          <a:xfrm>
            <a:off x="355600" y="744538"/>
            <a:ext cx="7807325" cy="147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ru-RU" altLang="ru-RU" sz="1600">
                <a:solidFill>
                  <a:srgbClr val="000000"/>
                </a:solidFill>
                <a:cs typeface="Times New Roman" panose="02020603050405020304" pitchFamily="18" charset="0"/>
              </a:rPr>
              <a:t>http://decentralization.gov.ua/news/item/id/1201</a:t>
            </a:r>
            <a:endParaRPr lang="ru-RU" altLang="ru-RU" sz="900"/>
          </a:p>
          <a:p>
            <a:pPr>
              <a:spcBef>
                <a:spcPct val="0"/>
              </a:spcBef>
              <a:buFontTx/>
              <a:buNone/>
            </a:pPr>
            <a:r>
              <a:rPr lang="ru-RU" altLang="ru-RU" sz="2800">
                <a:solidFill>
                  <a:srgbClr val="880038"/>
                </a:solidFill>
                <a:cs typeface="Times New Roman" panose="02020603050405020304" pitchFamily="18" charset="0"/>
              </a:rPr>
              <a:t>Мінрегіон започаткував рейтинг соціально-</a:t>
            </a:r>
          </a:p>
          <a:p>
            <a:pPr>
              <a:spcBef>
                <a:spcPct val="0"/>
              </a:spcBef>
              <a:buFontTx/>
              <a:buNone/>
            </a:pPr>
            <a:r>
              <a:rPr lang="ru-RU" altLang="ru-RU" sz="2800">
                <a:solidFill>
                  <a:srgbClr val="880038"/>
                </a:solidFill>
                <a:cs typeface="Times New Roman" panose="02020603050405020304" pitchFamily="18" charset="0"/>
              </a:rPr>
              <a:t>економічного розвитку регіонів. 21 грудня 2015  </a:t>
            </a:r>
            <a:endParaRPr lang="ru-RU" altLang="ru-RU" sz="2800">
              <a:solidFill>
                <a:srgbClr val="880038"/>
              </a:solidFill>
            </a:endParaRPr>
          </a:p>
          <a:p>
            <a:pPr>
              <a:spcBef>
                <a:spcPct val="0"/>
              </a:spcBef>
              <a:buFontTx/>
              <a:buNone/>
            </a:pPr>
            <a:endParaRPr lang="ru-RU" altLang="ru-RU" sz="1800"/>
          </a:p>
        </p:txBody>
      </p:sp>
      <p:pic>
        <p:nvPicPr>
          <p:cNvPr id="47107" name="Picture 1" descr="Мінрегіон започаткував рейтинг соціально-економічного розвитку регіонів">
            <a:extLst>
              <a:ext uri="{FF2B5EF4-FFF2-40B4-BE49-F238E27FC236}">
                <a16:creationId xmlns:a16="http://schemas.microsoft.com/office/drawing/2014/main" xmlns="" id="{BEA6DD2D-B28D-49FB-B230-2A41CBFD6BF3}"/>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8825" y="2406650"/>
            <a:ext cx="762635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Rectangle 3">
            <a:extLst>
              <a:ext uri="{FF2B5EF4-FFF2-40B4-BE49-F238E27FC236}">
                <a16:creationId xmlns:a16="http://schemas.microsoft.com/office/drawing/2014/main" xmlns="" id="{7D77BCF2-4289-4D0A-B73F-5658F897D7EB}"/>
              </a:ext>
            </a:extLst>
          </p:cNvPr>
          <p:cNvSpPr>
            <a:spLocks noChangeArrowheads="1"/>
          </p:cNvSpPr>
          <p:nvPr/>
        </p:nvSpPr>
        <p:spPr bwMode="auto">
          <a:xfrm>
            <a:off x="0" y="2530475"/>
            <a:ext cx="184150" cy="156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ru-RU" altLang="ru-RU" sz="1600">
              <a:solidFill>
                <a:srgbClr val="000000"/>
              </a:solidFill>
              <a:cs typeface="Times New Roman" panose="02020603050405020304" pitchFamily="18" charset="0"/>
            </a:endParaRPr>
          </a:p>
          <a:p>
            <a:pPr>
              <a:spcBef>
                <a:spcPct val="0"/>
              </a:spcBef>
              <a:buFontTx/>
              <a:buNone/>
            </a:pPr>
            <a:endParaRPr lang="ru-RU" altLang="ru-RU" sz="1600">
              <a:solidFill>
                <a:srgbClr val="000000"/>
              </a:solidFill>
              <a:cs typeface="Times New Roman" panose="02020603050405020304" pitchFamily="18" charset="0"/>
            </a:endParaRPr>
          </a:p>
          <a:p>
            <a:pPr>
              <a:spcBef>
                <a:spcPct val="0"/>
              </a:spcBef>
              <a:buFontTx/>
              <a:buNone/>
            </a:pPr>
            <a:endParaRPr lang="ru-RU" altLang="ru-RU" sz="1600">
              <a:solidFill>
                <a:srgbClr val="000000"/>
              </a:solidFill>
              <a:cs typeface="Times New Roman" panose="02020603050405020304" pitchFamily="18" charset="0"/>
            </a:endParaRPr>
          </a:p>
          <a:p>
            <a:pPr>
              <a:spcBef>
                <a:spcPct val="0"/>
              </a:spcBef>
              <a:buFontTx/>
              <a:buNone/>
            </a:pPr>
            <a:endParaRPr lang="ru-RU" altLang="ru-RU" sz="1600">
              <a:solidFill>
                <a:srgbClr val="000000"/>
              </a:solidFill>
              <a:cs typeface="Times New Roman" panose="02020603050405020304" pitchFamily="18" charset="0"/>
            </a:endParaRPr>
          </a:p>
          <a:p>
            <a:pPr>
              <a:spcBef>
                <a:spcPct val="0"/>
              </a:spcBef>
              <a:buFontTx/>
              <a:buNone/>
            </a:pPr>
            <a:endParaRPr lang="ru-RU" altLang="ru-RU" sz="1600">
              <a:solidFill>
                <a:srgbClr val="000000"/>
              </a:solidFill>
              <a:cs typeface="Times New Roman" panose="02020603050405020304" pitchFamily="18" charset="0"/>
            </a:endParaRPr>
          </a:p>
          <a:p>
            <a:pPr>
              <a:spcBef>
                <a:spcPct val="0"/>
              </a:spcBef>
              <a:buFontTx/>
              <a:buNone/>
            </a:pPr>
            <a:endParaRPr lang="ru-RU" altLang="ru-RU" sz="1600">
              <a:solidFill>
                <a:srgbClr val="000000"/>
              </a:solidFill>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C7C3E28F-B772-4E6D-891F-F367F33BB27F}"/>
              </a:ext>
            </a:extLst>
          </p:cNvPr>
          <p:cNvSpPr>
            <a:spLocks noGrp="1" noChangeArrowheads="1"/>
          </p:cNvSpPr>
          <p:nvPr>
            <p:ph type="title"/>
          </p:nvPr>
        </p:nvSpPr>
        <p:spPr>
          <a:xfrm>
            <a:off x="755650" y="404813"/>
            <a:ext cx="8229600" cy="633412"/>
          </a:xfrm>
        </p:spPr>
        <p:txBody>
          <a:bodyPr lIns="0" rIns="0" bIns="0" anchor="b"/>
          <a:lstStyle/>
          <a:p>
            <a:pPr eaLnBrk="1" hangingPunct="1"/>
            <a:r>
              <a:rPr lang="uk-UA" altLang="ru-RU" sz="2800" cap="none">
                <a:effectLst>
                  <a:outerShdw blurRad="38100" dist="38100" dir="2700000" algn="tl">
                    <a:srgbClr val="C0C0C0"/>
                  </a:outerShdw>
                </a:effectLst>
              </a:rPr>
              <a:t>ПОНЯТТЯ ОЦІНЮВАННЯ</a:t>
            </a:r>
          </a:p>
        </p:txBody>
      </p:sp>
      <p:sp>
        <p:nvSpPr>
          <p:cNvPr id="10243" name="Rectangle 3">
            <a:extLst>
              <a:ext uri="{FF2B5EF4-FFF2-40B4-BE49-F238E27FC236}">
                <a16:creationId xmlns:a16="http://schemas.microsoft.com/office/drawing/2014/main" xmlns="" id="{BCE9A926-D3B6-4775-82CE-C4DD5F13F67B}"/>
              </a:ext>
            </a:extLst>
          </p:cNvPr>
          <p:cNvSpPr>
            <a:spLocks noGrp="1" noChangeArrowheads="1"/>
          </p:cNvSpPr>
          <p:nvPr>
            <p:ph idx="4294967295"/>
          </p:nvPr>
        </p:nvSpPr>
        <p:spPr>
          <a:xfrm>
            <a:off x="323850" y="1412875"/>
            <a:ext cx="8569325" cy="2303463"/>
          </a:xfrm>
        </p:spPr>
        <p:txBody>
          <a:bodyPr/>
          <a:lstStyle/>
          <a:p>
            <a:pPr algn="just" eaLnBrk="1" hangingPunct="1">
              <a:buFont typeface="Wingdings" panose="05000000000000000000" pitchFamily="2" charset="2"/>
              <a:buNone/>
              <a:defRPr/>
            </a:pPr>
            <a:endParaRPr lang="uk-UA" altLang="ru-RU" sz="2400" b="1" dirty="0">
              <a:solidFill>
                <a:schemeClr val="accent5">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None/>
              <a:defRPr/>
            </a:pPr>
            <a:r>
              <a:rPr lang="uk-UA" altLang="ru-RU" sz="2400" b="1" dirty="0">
                <a:solidFill>
                  <a:schemeClr val="accent5">
                    <a:lumMod val="50000"/>
                  </a:schemeClr>
                </a:solidFill>
                <a:latin typeface="Arial" panose="020B0604020202020204" pitchFamily="34" charset="0"/>
                <a:cs typeface="Arial" panose="020B0604020202020204" pitchFamily="34" charset="0"/>
              </a:rPr>
              <a:t>Оцінювання </a:t>
            </a:r>
            <a:r>
              <a:rPr lang="uk-UA" altLang="ru-RU" sz="1800" dirty="0"/>
              <a:t>– </a:t>
            </a:r>
            <a:r>
              <a:rPr lang="uk-UA" altLang="ru-RU" sz="2400" dirty="0"/>
              <a:t>управлінська функція, яку застосовують періодично за потреби здійснити незалежну, системну й об’єктивну </a:t>
            </a:r>
            <a:r>
              <a:rPr lang="uk-UA" altLang="ru-RU" sz="2400" u="sng" dirty="0"/>
              <a:t>перевірку стану </a:t>
            </a:r>
            <a:r>
              <a:rPr lang="uk-UA" altLang="ru-RU" sz="2400" b="1" dirty="0"/>
              <a:t>поточної чи завершеної стратегії</a:t>
            </a:r>
            <a:r>
              <a:rPr lang="uk-UA" altLang="ru-RU" sz="2400" dirty="0"/>
              <a:t> щодо </a:t>
            </a:r>
            <a:r>
              <a:rPr lang="uk-UA" altLang="ru-RU" sz="2400" u="sng" dirty="0"/>
              <a:t>досягнення чи відхилення від досягнення </a:t>
            </a:r>
            <a:r>
              <a:rPr lang="uk-UA" altLang="ru-RU" sz="2400" dirty="0"/>
              <a:t>очікуваних результатів.</a:t>
            </a:r>
          </a:p>
          <a:p>
            <a:pPr algn="just" eaLnBrk="1" hangingPunct="1">
              <a:buFont typeface="Wingdings" panose="05000000000000000000" pitchFamily="2" charset="2"/>
              <a:buNone/>
              <a:defRPr/>
            </a:pPr>
            <a:endParaRPr lang="uk-UA" altLang="ru-RU" sz="2400" dirty="0"/>
          </a:p>
          <a:p>
            <a:pPr algn="just" eaLnBrk="1" hangingPunct="1">
              <a:buFont typeface="Arial" panose="020B0604020202020204" pitchFamily="34" charset="0"/>
              <a:buNone/>
              <a:defRPr/>
            </a:pPr>
            <a:r>
              <a:rPr lang="uk-UA" sz="2400" dirty="0"/>
              <a:t>Якщо </a:t>
            </a:r>
            <a:r>
              <a:rPr lang="uk-UA" sz="2400" dirty="0">
                <a:solidFill>
                  <a:srgbClr val="880038"/>
                </a:solidFill>
              </a:rPr>
              <a:t>моніторинг здійснюється на основі переважно </a:t>
            </a:r>
            <a:r>
              <a:rPr lang="uk-UA" sz="2400" u="sng" dirty="0">
                <a:solidFill>
                  <a:srgbClr val="880038"/>
                </a:solidFill>
              </a:rPr>
              <a:t>кількісних</a:t>
            </a:r>
            <a:r>
              <a:rPr lang="uk-UA" sz="2400" dirty="0">
                <a:solidFill>
                  <a:srgbClr val="880038"/>
                </a:solidFill>
              </a:rPr>
              <a:t> </a:t>
            </a:r>
            <a:r>
              <a:rPr lang="uk-UA" sz="2400" u="sng" dirty="0">
                <a:solidFill>
                  <a:srgbClr val="880038"/>
                </a:solidFill>
              </a:rPr>
              <a:t>показників,</a:t>
            </a:r>
            <a:r>
              <a:rPr lang="uk-UA" sz="2400" dirty="0">
                <a:solidFill>
                  <a:srgbClr val="880038"/>
                </a:solidFill>
              </a:rPr>
              <a:t> </a:t>
            </a:r>
            <a:r>
              <a:rPr lang="uk-UA" sz="2400" dirty="0"/>
              <a:t>то </a:t>
            </a:r>
            <a:r>
              <a:rPr lang="uk-UA" sz="2400" dirty="0">
                <a:solidFill>
                  <a:srgbClr val="355466"/>
                </a:solidFill>
              </a:rPr>
              <a:t>оцінювання </a:t>
            </a:r>
            <a:r>
              <a:rPr lang="uk-UA" sz="2400" dirty="0"/>
              <a:t>використовує також кількісні показники, однак </a:t>
            </a:r>
            <a:r>
              <a:rPr lang="uk-UA" sz="2400" u="sng" dirty="0">
                <a:solidFill>
                  <a:srgbClr val="355466"/>
                </a:solidFill>
              </a:rPr>
              <a:t>у порівнянні, динаміці </a:t>
            </a:r>
            <a:r>
              <a:rPr lang="uk-UA" sz="2400" dirty="0"/>
              <a:t>по відношенню до попереднього періоду.</a:t>
            </a:r>
            <a:endParaRPr lang="ru-RU" sz="2400" dirty="0"/>
          </a:p>
          <a:p>
            <a:pPr algn="just" eaLnBrk="1" hangingPunct="1">
              <a:buFont typeface="Wingdings" panose="05000000000000000000" pitchFamily="2" charset="2"/>
              <a:buNone/>
              <a:defRPr/>
            </a:pPr>
            <a:r>
              <a:rPr lang="ru-RU" altLang="ru-RU" sz="2400" dirty="0"/>
              <a:t> </a:t>
            </a:r>
            <a:endParaRPr lang="uk-UA" altLang="ru-RU" sz="2400" dirty="0">
              <a:latin typeface="Arial" panose="020B0604020202020204" pitchFamily="34" charset="0"/>
              <a:cs typeface="Arial" panose="020B0604020202020204" pitchFamily="34" charset="0"/>
            </a:endParaRPr>
          </a:p>
        </p:txBody>
      </p:sp>
      <p:sp>
        <p:nvSpPr>
          <p:cNvPr id="12292" name="Номер слайда 5">
            <a:extLst>
              <a:ext uri="{FF2B5EF4-FFF2-40B4-BE49-F238E27FC236}">
                <a16:creationId xmlns:a16="http://schemas.microsoft.com/office/drawing/2014/main" xmlns="" id="{47023821-BDC3-46C8-AD98-576E04F9ED16}"/>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xmlns="" id="{C6DF4440-3B56-46C4-BDE7-15302D4A2D1C}"/>
              </a:ext>
            </a:extLst>
          </p:cNvPr>
          <p:cNvSpPr>
            <a:spLocks noGrp="1"/>
          </p:cNvSpPr>
          <p:nvPr>
            <p:ph idx="1"/>
          </p:nvPr>
        </p:nvSpPr>
        <p:spPr>
          <a:xfrm>
            <a:off x="250825" y="1600200"/>
            <a:ext cx="8642350" cy="4525963"/>
          </a:xfrm>
        </p:spPr>
        <p:txBody>
          <a:bodyPr/>
          <a:lstStyle/>
          <a:p>
            <a:pPr>
              <a:lnSpc>
                <a:spcPct val="90000"/>
              </a:lnSpc>
            </a:pPr>
            <a:r>
              <a:rPr lang="uk-UA" altLang="ru-RU" sz="2800">
                <a:solidFill>
                  <a:schemeClr val="tx2"/>
                </a:solidFill>
              </a:rPr>
              <a:t>Щоб зрозуміти вплив реалізації заходів, які ми виконуємо (ефект)</a:t>
            </a:r>
          </a:p>
          <a:p>
            <a:pPr>
              <a:lnSpc>
                <a:spcPct val="90000"/>
              </a:lnSpc>
            </a:pPr>
            <a:r>
              <a:rPr lang="uk-UA" altLang="ru-RU" sz="2800">
                <a:solidFill>
                  <a:schemeClr val="tx2"/>
                </a:solidFill>
              </a:rPr>
              <a:t>Щоб зрозуміти чи досягли ми цілей та мети (стратегії, програм…)</a:t>
            </a:r>
          </a:p>
          <a:p>
            <a:pPr>
              <a:lnSpc>
                <a:spcPct val="90000"/>
              </a:lnSpc>
            </a:pPr>
            <a:r>
              <a:rPr lang="uk-UA" altLang="ru-RU" sz="2800">
                <a:solidFill>
                  <a:schemeClr val="tx2"/>
                </a:solidFill>
              </a:rPr>
              <a:t>Щоб зрозуміти як можна змінити підхід до майбутніх програм, проектів…</a:t>
            </a:r>
          </a:p>
          <a:p>
            <a:pPr>
              <a:lnSpc>
                <a:spcPct val="90000"/>
              </a:lnSpc>
            </a:pPr>
            <a:r>
              <a:rPr lang="uk-UA" altLang="ru-RU" sz="2800">
                <a:solidFill>
                  <a:schemeClr val="tx2"/>
                </a:solidFill>
              </a:rPr>
              <a:t>Щоб зрозуміти наскільки ми досягли цілей зацікавлених сторін (підзвітність)</a:t>
            </a:r>
          </a:p>
          <a:p>
            <a:pPr>
              <a:lnSpc>
                <a:spcPct val="90000"/>
              </a:lnSpc>
            </a:pPr>
            <a:r>
              <a:rPr lang="uk-UA" altLang="ru-RU" sz="2800">
                <a:solidFill>
                  <a:schemeClr val="tx2"/>
                </a:solidFill>
              </a:rPr>
              <a:t>Щоб зрозуміти рівень ефективності витрачених ресурсів…</a:t>
            </a:r>
          </a:p>
        </p:txBody>
      </p:sp>
      <p:sp>
        <p:nvSpPr>
          <p:cNvPr id="10242" name="Rectangle 2">
            <a:extLst>
              <a:ext uri="{FF2B5EF4-FFF2-40B4-BE49-F238E27FC236}">
                <a16:creationId xmlns:a16="http://schemas.microsoft.com/office/drawing/2014/main" xmlns="" id="{252D8632-A05B-45E5-8C27-7B9FBD09277A}"/>
              </a:ext>
            </a:extLst>
          </p:cNvPr>
          <p:cNvSpPr>
            <a:spLocks noGrp="1"/>
          </p:cNvSpPr>
          <p:nvPr>
            <p:ph type="title"/>
          </p:nvPr>
        </p:nvSpPr>
        <p:spPr>
          <a:xfrm>
            <a:off x="250825" y="274638"/>
            <a:ext cx="8642350" cy="1143000"/>
          </a:xfrm>
        </p:spPr>
        <p:txBody>
          <a:bodyPr/>
          <a:lstStyle/>
          <a:p>
            <a:r>
              <a:rPr lang="uk-UA" altLang="ru-RU" sz="2300" cap="none">
                <a:solidFill>
                  <a:srgbClr val="880038"/>
                </a:solidFill>
                <a:effectLst>
                  <a:outerShdw blurRad="38100" dist="38100" dir="2700000" algn="tl">
                    <a:srgbClr val="C0C0C0"/>
                  </a:outerShdw>
                </a:effectLst>
              </a:rPr>
              <a:t>ЧОМУ МИ ВИМІРЮЄМО ТА ОЦІНЮЄМО ДІЯЛЬНІСТЬ З МІСЦЕВОГО ЕКОНОМІЧНОГО РОЗВИТКУ?</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xmlns="" id="{873079D6-88BF-4F68-8965-3091222A2C41}"/>
              </a:ext>
            </a:extLst>
          </p:cNvPr>
          <p:cNvSpPr>
            <a:spLocks noGrp="1"/>
          </p:cNvSpPr>
          <p:nvPr>
            <p:ph type="title"/>
          </p:nvPr>
        </p:nvSpPr>
        <p:spPr>
          <a:xfrm>
            <a:off x="250825" y="260350"/>
            <a:ext cx="8642350" cy="1143000"/>
          </a:xfrm>
        </p:spPr>
        <p:txBody>
          <a:bodyPr/>
          <a:lstStyle/>
          <a:p>
            <a:r>
              <a:rPr lang="uk-UA" altLang="ru-RU" sz="2800" cap="none">
                <a:effectLst>
                  <a:outerShdw blurRad="38100" dist="38100" dir="2700000" algn="tl">
                    <a:srgbClr val="C0C0C0"/>
                  </a:outerShdw>
                </a:effectLst>
              </a:rPr>
              <a:t>МОНІТОРИНГ МАЄ БУТИ:</a:t>
            </a:r>
            <a:endParaRPr lang="ru-RU" altLang="ru-RU" sz="2800" cap="none">
              <a:effectLst>
                <a:outerShdw blurRad="38100" dist="38100" dir="2700000" algn="tl">
                  <a:srgbClr val="C0C0C0"/>
                </a:outerShdw>
              </a:effectLst>
            </a:endParaRPr>
          </a:p>
        </p:txBody>
      </p:sp>
      <p:sp>
        <p:nvSpPr>
          <p:cNvPr id="9219" name="Rectangle 3">
            <a:extLst>
              <a:ext uri="{FF2B5EF4-FFF2-40B4-BE49-F238E27FC236}">
                <a16:creationId xmlns:a16="http://schemas.microsoft.com/office/drawing/2014/main" xmlns="" id="{E1757133-7FC6-438A-AC48-E3DE034A8C38}"/>
              </a:ext>
            </a:extLst>
          </p:cNvPr>
          <p:cNvSpPr>
            <a:spLocks noGrp="1"/>
          </p:cNvSpPr>
          <p:nvPr>
            <p:ph type="body" idx="4294967295"/>
          </p:nvPr>
        </p:nvSpPr>
        <p:spPr>
          <a:xfrm>
            <a:off x="457200" y="1403350"/>
            <a:ext cx="8435975" cy="4722813"/>
          </a:xfrm>
        </p:spPr>
        <p:txBody>
          <a:bodyPr/>
          <a:lstStyle/>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об'єктивним і прозорим;</a:t>
            </a:r>
          </a:p>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джерелом забезпечення громадськості та установ, котрі фінансують реалізацію компонентів стратегії, необхідною інформацією;</a:t>
            </a:r>
          </a:p>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системним і постійним - тобто забезпечувати постійний збір та аналіз інфор­мації упродовж періоду життєвого циклу стратегії. Збір та аналіз інформації має бути організаційно забезпеченим на основі затвердженої методології й згідно з планом;</a:t>
            </a:r>
          </a:p>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таким, що забезпечує впровадження стратегії згідно з наміченим планом, нада­ючи інформацію щодо проблем, які необхідно усувати, та щодо своєчасності реаліза­ції проектів і заходів;</a:t>
            </a:r>
          </a:p>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корисним і таким, що використовується - інформація, зібрана за допомогою системи моніторингу, має давати змогу організації чи керівництву програми вчити­ся з успіхів та помилок, приймати своєчасні й правильні рішення;</a:t>
            </a:r>
          </a:p>
          <a:p>
            <a:pPr algn="just">
              <a:lnSpc>
                <a:spcPct val="80000"/>
              </a:lnSpc>
              <a:buFont typeface="Wingdings" panose="05000000000000000000" pitchFamily="2" charset="2"/>
              <a:buChar char="§"/>
              <a:defRPr/>
            </a:pPr>
            <a:r>
              <a:rPr lang="uk-UA" altLang="ru-RU" sz="2000" dirty="0">
                <a:solidFill>
                  <a:schemeClr val="accent5">
                    <a:lumMod val="50000"/>
                  </a:schemeClr>
                </a:solidFill>
                <a:latin typeface="Arial" panose="020B0604020202020204" pitchFamily="34" charset="0"/>
                <a:cs typeface="Arial" panose="020B0604020202020204" pitchFamily="34" charset="0"/>
              </a:rPr>
              <a:t>таким, що допомагає встановлювати цілі й індикатори для всіх коротко-, середньо- та довгострокових результатів.</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xmlns="" id="{C93ABD61-9258-4B74-8644-772EBC7AD157}"/>
              </a:ext>
            </a:extLst>
          </p:cNvPr>
          <p:cNvSpPr>
            <a:spLocks noGrp="1" noChangeArrowheads="1"/>
          </p:cNvSpPr>
          <p:nvPr>
            <p:ph type="title"/>
          </p:nvPr>
        </p:nvSpPr>
        <p:spPr>
          <a:xfrm>
            <a:off x="250825" y="274638"/>
            <a:ext cx="8642350" cy="1143000"/>
          </a:xfrm>
        </p:spPr>
        <p:txBody>
          <a:bodyPr lIns="0" rIns="0" bIns="0" anchor="b"/>
          <a:lstStyle/>
          <a:p>
            <a:pPr eaLnBrk="1" hangingPunct="1"/>
            <a:r>
              <a:rPr lang="uk-UA" altLang="ru-RU" sz="2800" cap="none">
                <a:effectLst>
                  <a:outerShdw blurRad="38100" dist="38100" dir="2700000" algn="tl">
                    <a:srgbClr val="C0C0C0"/>
                  </a:outerShdw>
                </a:effectLst>
              </a:rPr>
              <a:t>ЗАГАЛЬНІ ЗАВДАННЯ МОНІТОРИНГУ</a:t>
            </a:r>
            <a:br>
              <a:rPr lang="uk-UA" altLang="ru-RU" sz="2800" cap="none">
                <a:effectLst>
                  <a:outerShdw blurRad="38100" dist="38100" dir="2700000" algn="tl">
                    <a:srgbClr val="C0C0C0"/>
                  </a:outerShdw>
                </a:effectLst>
              </a:rPr>
            </a:br>
            <a:endParaRPr lang="uk-UA" altLang="ru-RU" sz="2800" cap="none">
              <a:effectLst>
                <a:outerShdw blurRad="38100" dist="38100" dir="2700000" algn="tl">
                  <a:srgbClr val="C0C0C0"/>
                </a:outerShdw>
              </a:effectLst>
            </a:endParaRPr>
          </a:p>
        </p:txBody>
      </p:sp>
      <p:sp>
        <p:nvSpPr>
          <p:cNvPr id="15363" name="Rectangle 3">
            <a:extLst>
              <a:ext uri="{FF2B5EF4-FFF2-40B4-BE49-F238E27FC236}">
                <a16:creationId xmlns:a16="http://schemas.microsoft.com/office/drawing/2014/main" xmlns="" id="{0BFD4D14-64B5-4576-B12C-C67ABCE5D0E3}"/>
              </a:ext>
            </a:extLst>
          </p:cNvPr>
          <p:cNvSpPr>
            <a:spLocks noGrp="1"/>
          </p:cNvSpPr>
          <p:nvPr>
            <p:ph idx="4294967295"/>
          </p:nvPr>
        </p:nvSpPr>
        <p:spPr>
          <a:xfrm>
            <a:off x="250825" y="1600200"/>
            <a:ext cx="8642350" cy="4525963"/>
          </a:xfrm>
        </p:spPr>
        <p:txBody>
          <a:bodyPr/>
          <a:lstStyle/>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Відслідковування дотримання графіку виконання окремих заходів та проектів.</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Аналіз досягнень та проблемних моментів у реалізації запланованих заходів.</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Вивчення причин невиконання окремих стратегічних дій, вироблення рекомендацій щодо усунення недоліків.</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Аналіз змін зовнішнього оточення - законодавства, конкуренції в регіоні, економічного та соціального стану.</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Вивчення внутрішніх змін у територіальній громаді, які відбуваються поза межами впливу стратегічного плану.</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Аналіз змін у громаді в результаті виконання стратегічного плану, оцінка дієвості і реалістичності окремих його складових.</a:t>
            </a:r>
          </a:p>
          <a:p>
            <a:pPr algn="just" eaLnBrk="1" hangingPunct="1">
              <a:spcBef>
                <a:spcPts val="600"/>
              </a:spcBef>
              <a:buFont typeface="Wingdings" panose="05000000000000000000" pitchFamily="2" charset="2"/>
              <a:buChar char="§"/>
            </a:pPr>
            <a:r>
              <a:rPr lang="uk-UA" altLang="ru-RU" sz="1900">
                <a:latin typeface="Arial" panose="020B0604020202020204" pitchFamily="34" charset="0"/>
                <a:cs typeface="Arial" panose="020B0604020202020204" pitchFamily="34" charset="0"/>
              </a:rPr>
              <a:t>Визначення критично важливих складових стратегічного плану </a:t>
            </a:r>
          </a:p>
          <a:p>
            <a:pPr eaLnBrk="1" hangingPunct="1">
              <a:lnSpc>
                <a:spcPct val="80000"/>
              </a:lnSpc>
            </a:pPr>
            <a:endParaRPr lang="uk-UA" altLang="ru-RU" sz="1800"/>
          </a:p>
        </p:txBody>
      </p:sp>
      <p:sp>
        <p:nvSpPr>
          <p:cNvPr id="15364" name="Номер слайда 5">
            <a:extLst>
              <a:ext uri="{FF2B5EF4-FFF2-40B4-BE49-F238E27FC236}">
                <a16:creationId xmlns:a16="http://schemas.microsoft.com/office/drawing/2014/main" xmlns="" id="{0C741D6F-3DA8-40CE-AAA6-782D4A81F5CC}"/>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xmlns="" id="{6102E149-5C37-4B36-A801-481A14BCA77F}"/>
              </a:ext>
            </a:extLst>
          </p:cNvPr>
          <p:cNvSpPr>
            <a:spLocks noGrp="1" noChangeArrowheads="1"/>
          </p:cNvSpPr>
          <p:nvPr>
            <p:ph type="title"/>
          </p:nvPr>
        </p:nvSpPr>
        <p:spPr>
          <a:xfrm>
            <a:off x="457200" y="274638"/>
            <a:ext cx="8229600" cy="706437"/>
          </a:xfrm>
        </p:spPr>
        <p:txBody>
          <a:bodyPr lIns="0" rIns="0" bIns="0" anchor="b"/>
          <a:lstStyle/>
          <a:p>
            <a:pPr eaLnBrk="1" hangingPunct="1"/>
            <a:r>
              <a:rPr lang="uk-UA" altLang="ru-RU" sz="2800" cap="none">
                <a:effectLst>
                  <a:outerShdw blurRad="38100" dist="38100" dir="2700000" algn="tl">
                    <a:srgbClr val="C0C0C0"/>
                  </a:outerShdw>
                </a:effectLst>
              </a:rPr>
              <a:t>СПЕЦИФІЧНІ ЗАВДАННЯ МОНІТОРИНГУ</a:t>
            </a:r>
          </a:p>
        </p:txBody>
      </p:sp>
      <p:sp>
        <p:nvSpPr>
          <p:cNvPr id="16387" name="Rectangle 3">
            <a:extLst>
              <a:ext uri="{FF2B5EF4-FFF2-40B4-BE49-F238E27FC236}">
                <a16:creationId xmlns:a16="http://schemas.microsoft.com/office/drawing/2014/main" xmlns="" id="{C96ACB92-B484-48EF-8146-171D2089E159}"/>
              </a:ext>
            </a:extLst>
          </p:cNvPr>
          <p:cNvSpPr>
            <a:spLocks noGrp="1"/>
          </p:cNvSpPr>
          <p:nvPr>
            <p:ph idx="4294967295"/>
          </p:nvPr>
        </p:nvSpPr>
        <p:spPr>
          <a:xfrm>
            <a:off x="457200" y="1412875"/>
            <a:ext cx="8229600" cy="4713288"/>
          </a:xfrm>
        </p:spPr>
        <p:txBody>
          <a:bodyPr/>
          <a:lstStyle/>
          <a:p>
            <a:pPr marL="323850" algn="just" eaLnBrk="1" hangingPunct="1">
              <a:lnSpc>
                <a:spcPct val="90000"/>
              </a:lnSpc>
              <a:spcBef>
                <a:spcPts val="1200"/>
              </a:spcBef>
              <a:buFont typeface="Wingdings" panose="05000000000000000000" pitchFamily="2" charset="2"/>
              <a:buChar char="§"/>
            </a:pPr>
            <a:r>
              <a:rPr lang="uk-UA" altLang="ru-RU" sz="2000">
                <a:latin typeface="Arial" panose="020B0604020202020204" pitchFamily="34" charset="0"/>
                <a:cs typeface="Arial" panose="020B0604020202020204" pitchFamily="34" charset="0"/>
              </a:rPr>
              <a:t>Визначити стан досягнення запланованих цілей (очікуваних результатів) </a:t>
            </a:r>
          </a:p>
          <a:p>
            <a:pPr marL="323850" algn="just" eaLnBrk="1" hangingPunct="1">
              <a:lnSpc>
                <a:spcPct val="90000"/>
              </a:lnSpc>
              <a:spcBef>
                <a:spcPts val="1200"/>
              </a:spcBef>
              <a:buFont typeface="Wingdings" panose="05000000000000000000" pitchFamily="2" charset="2"/>
              <a:buChar char="§"/>
            </a:pPr>
            <a:r>
              <a:rPr lang="uk-UA" altLang="ru-RU" sz="2000">
                <a:latin typeface="Arial" panose="020B0604020202020204" pitchFamily="34" charset="0"/>
                <a:cs typeface="Arial" panose="020B0604020202020204" pitchFamily="34" charset="0"/>
              </a:rPr>
              <a:t>Уточнити чи переглянути перелік робіт і ресурсного забезпечення проекту з метою уточнення плану виконання або перепланування проекту</a:t>
            </a:r>
          </a:p>
          <a:p>
            <a:pPr marL="323850" algn="just" eaLnBrk="1" hangingPunct="1">
              <a:lnSpc>
                <a:spcPct val="90000"/>
              </a:lnSpc>
              <a:spcBef>
                <a:spcPts val="1200"/>
              </a:spcBef>
              <a:buFont typeface="Wingdings" panose="05000000000000000000" pitchFamily="2" charset="2"/>
              <a:buChar char="§"/>
            </a:pPr>
            <a:r>
              <a:rPr lang="uk-UA" altLang="ru-RU" sz="2000">
                <a:latin typeface="Arial" panose="020B0604020202020204" pitchFamily="34" charset="0"/>
                <a:cs typeface="Arial" panose="020B0604020202020204" pitchFamily="34" charset="0"/>
              </a:rPr>
              <a:t>Виміряти та уточнити основні показники  проекту</a:t>
            </a:r>
            <a:endParaRPr lang="ru-RU" altLang="ru-RU" sz="2000">
              <a:latin typeface="Arial" panose="020B0604020202020204" pitchFamily="34" charset="0"/>
              <a:cs typeface="Arial" panose="020B0604020202020204" pitchFamily="34" charset="0"/>
            </a:endParaRPr>
          </a:p>
          <a:p>
            <a:pPr marL="323850" algn="just" eaLnBrk="1" hangingPunct="1">
              <a:lnSpc>
                <a:spcPct val="90000"/>
              </a:lnSpc>
              <a:spcBef>
                <a:spcPts val="1200"/>
              </a:spcBef>
              <a:buFont typeface="Wingdings" panose="05000000000000000000" pitchFamily="2" charset="2"/>
              <a:buChar char="§"/>
            </a:pPr>
            <a:r>
              <a:rPr lang="ru-RU" altLang="ru-RU" sz="2000">
                <a:latin typeface="Arial" panose="020B0604020202020204" pitchFamily="34" charset="0"/>
                <a:cs typeface="Arial" panose="020B0604020202020204" pitchFamily="34" charset="0"/>
              </a:rPr>
              <a:t>Відслідкувати зміни у значимому середовищі проекту, включно з нормативно-правовою базою</a:t>
            </a:r>
            <a:endParaRPr lang="uk-UA" altLang="ru-RU" sz="2000">
              <a:latin typeface="Arial" panose="020B0604020202020204" pitchFamily="34" charset="0"/>
              <a:cs typeface="Arial" panose="020B0604020202020204" pitchFamily="34" charset="0"/>
            </a:endParaRPr>
          </a:p>
          <a:p>
            <a:pPr marL="323850" algn="just" eaLnBrk="1" hangingPunct="1">
              <a:lnSpc>
                <a:spcPct val="90000"/>
              </a:lnSpc>
              <a:spcBef>
                <a:spcPts val="1200"/>
              </a:spcBef>
              <a:buFont typeface="Wingdings" panose="05000000000000000000" pitchFamily="2" charset="2"/>
              <a:buChar char="§"/>
            </a:pPr>
            <a:r>
              <a:rPr lang="uk-UA" altLang="ru-RU" sz="2000">
                <a:latin typeface="Arial" panose="020B0604020202020204" pitchFamily="34" charset="0"/>
                <a:cs typeface="Arial" panose="020B0604020202020204" pitchFamily="34" charset="0"/>
              </a:rPr>
              <a:t>Перевірити стан фінансування проекту та ефективність використання коштів</a:t>
            </a:r>
          </a:p>
          <a:p>
            <a:pPr marL="323850" algn="just" eaLnBrk="1" hangingPunct="1">
              <a:lnSpc>
                <a:spcPct val="90000"/>
              </a:lnSpc>
              <a:spcBef>
                <a:spcPts val="1200"/>
              </a:spcBef>
              <a:buFont typeface="Wingdings" panose="05000000000000000000" pitchFamily="2" charset="2"/>
              <a:buChar char="§"/>
            </a:pPr>
            <a:r>
              <a:rPr lang="uk-UA" altLang="ru-RU" sz="2000">
                <a:latin typeface="Arial" panose="020B0604020202020204" pitchFamily="34" charset="0"/>
                <a:cs typeface="Arial" panose="020B0604020202020204" pitchFamily="34" charset="0"/>
              </a:rPr>
              <a:t>Підготовити звіт для громадськості</a:t>
            </a:r>
          </a:p>
        </p:txBody>
      </p:sp>
      <p:sp>
        <p:nvSpPr>
          <p:cNvPr id="16388" name="Номер слайда 5">
            <a:extLst>
              <a:ext uri="{FF2B5EF4-FFF2-40B4-BE49-F238E27FC236}">
                <a16:creationId xmlns:a16="http://schemas.microsoft.com/office/drawing/2014/main" xmlns="" id="{F4CEAB7D-6B6D-4E85-8809-640F455DAAC4}"/>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Номер слайда 5">
            <a:extLst>
              <a:ext uri="{FF2B5EF4-FFF2-40B4-BE49-F238E27FC236}">
                <a16:creationId xmlns:a16="http://schemas.microsoft.com/office/drawing/2014/main" xmlns="" id="{32446229-1074-4D2E-816D-1349402FADD2}"/>
              </a:ext>
            </a:extLst>
          </p:cNvPr>
          <p:cNvSpPr txBox="1">
            <a:spLocks noGrp="1"/>
          </p:cNvSpPr>
          <p:nvPr/>
        </p:nvSpPr>
        <p:spPr bwMode="auto">
          <a:xfrm>
            <a:off x="7924800" y="6356350"/>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endParaRPr lang="uk-UA" altLang="ru-RU" sz="1200" b="0">
              <a:solidFill>
                <a:srgbClr val="045C75"/>
              </a:solidFill>
              <a:latin typeface="Tahoma" panose="020B0604030504040204" pitchFamily="34" charset="0"/>
            </a:endParaRPr>
          </a:p>
        </p:txBody>
      </p:sp>
      <p:sp>
        <p:nvSpPr>
          <p:cNvPr id="20483" name="Rectangle 2">
            <a:extLst>
              <a:ext uri="{FF2B5EF4-FFF2-40B4-BE49-F238E27FC236}">
                <a16:creationId xmlns:a16="http://schemas.microsoft.com/office/drawing/2014/main" xmlns="" id="{A161E802-F877-426C-B08B-14E67D40D144}"/>
              </a:ext>
            </a:extLst>
          </p:cNvPr>
          <p:cNvSpPr>
            <a:spLocks noGrp="1" noChangeArrowheads="1"/>
          </p:cNvSpPr>
          <p:nvPr>
            <p:ph type="title"/>
          </p:nvPr>
        </p:nvSpPr>
        <p:spPr>
          <a:xfrm>
            <a:off x="0" y="260350"/>
            <a:ext cx="8229600" cy="633413"/>
          </a:xfrm>
        </p:spPr>
        <p:txBody>
          <a:bodyPr lIns="0" rIns="0" bIns="0" anchor="b"/>
          <a:lstStyle/>
          <a:p>
            <a:pPr eaLnBrk="1" hangingPunct="1"/>
            <a:r>
              <a:rPr lang="uk-UA" altLang="ru-RU" sz="2800" cap="none">
                <a:effectLst>
                  <a:outerShdw blurRad="38100" dist="38100" dir="2700000" algn="tl">
                    <a:srgbClr val="C0C0C0"/>
                  </a:outerShdw>
                </a:effectLst>
              </a:rPr>
              <a:t>СИСТЕМА МОНІТОРИНГУ</a:t>
            </a:r>
          </a:p>
        </p:txBody>
      </p:sp>
      <p:sp>
        <p:nvSpPr>
          <p:cNvPr id="21508" name="Rectangle 3">
            <a:extLst>
              <a:ext uri="{FF2B5EF4-FFF2-40B4-BE49-F238E27FC236}">
                <a16:creationId xmlns:a16="http://schemas.microsoft.com/office/drawing/2014/main" xmlns="" id="{020B82D1-C4F3-4710-B86C-239F6A31BFA4}"/>
              </a:ext>
            </a:extLst>
          </p:cNvPr>
          <p:cNvSpPr>
            <a:spLocks noGrp="1" noChangeArrowheads="1"/>
          </p:cNvSpPr>
          <p:nvPr>
            <p:ph type="body" idx="4294967295"/>
          </p:nvPr>
        </p:nvSpPr>
        <p:spPr>
          <a:xfrm>
            <a:off x="457200" y="1412875"/>
            <a:ext cx="8229600" cy="4713288"/>
          </a:xfrm>
        </p:spPr>
        <p:txBody>
          <a:bodyPr/>
          <a:lstStyle/>
          <a:p>
            <a:pPr marL="0" indent="0" algn="just" eaLnBrk="1" hangingPunct="1">
              <a:buFontTx/>
              <a:buNone/>
              <a:defRPr/>
            </a:pPr>
            <a:r>
              <a:rPr lang="uk-UA" altLang="ru-RU" sz="2200" dirty="0">
                <a:latin typeface="Arial" panose="020B0604020202020204" pitchFamily="34" charset="0"/>
                <a:cs typeface="Arial" panose="020B0604020202020204" pitchFamily="34" charset="0"/>
              </a:rPr>
              <a:t>        Це система, яка уможливлює отримання, зберігання, обробку й представлення даних виконаної програми. </a:t>
            </a:r>
          </a:p>
          <a:p>
            <a:pPr marL="0" indent="0" algn="just" eaLnBrk="1" hangingPunct="1">
              <a:buFontTx/>
              <a:buNone/>
              <a:defRPr/>
            </a:pPr>
            <a:r>
              <a:rPr lang="uk-UA" altLang="ru-RU" sz="2200" dirty="0">
                <a:latin typeface="Arial" panose="020B0604020202020204" pitchFamily="34" charset="0"/>
                <a:cs typeface="Arial" panose="020B0604020202020204" pitchFamily="34" charset="0"/>
              </a:rPr>
              <a:t>        Архітектура системи повинна враховувати необхідність періодичної розробки звітів щодо поступу впровадження стратегії, а також доступу до інформації з боку інституцій, що провадять процеси моніторингу та  оцінювання, та громадськості. </a:t>
            </a:r>
          </a:p>
          <a:p>
            <a:pPr marL="609600" indent="-609600" eaLnBrk="1" hangingPunct="1">
              <a:buFontTx/>
              <a:buNone/>
              <a:defRPr/>
            </a:pPr>
            <a:endParaRPr lang="uk-UA" altLang="ru-RU" sz="2200" dirty="0">
              <a:latin typeface="Arial" panose="020B0604020202020204" pitchFamily="34" charset="0"/>
              <a:cs typeface="Arial" panose="020B0604020202020204" pitchFamily="34" charset="0"/>
            </a:endParaRPr>
          </a:p>
          <a:p>
            <a:pPr>
              <a:buFont typeface="Wingdings" panose="05000000000000000000" pitchFamily="2" charset="2"/>
              <a:buChar char="§"/>
              <a:defRPr/>
            </a:pPr>
            <a:r>
              <a:rPr lang="uk-UA" altLang="ru-RU" sz="2200" b="1" dirty="0">
                <a:latin typeface="Arial" panose="020B0604020202020204" pitchFamily="34" charset="0"/>
                <a:cs typeface="Arial" panose="020B0604020202020204" pitchFamily="34" charset="0"/>
              </a:rPr>
              <a:t>СИСТЕМА МОНІТОРИНГУ СКЛАДАТИМЕТЬСЯ З:</a:t>
            </a:r>
          </a:p>
          <a:p>
            <a:pPr marL="990600" lvl="1" indent="-533400">
              <a:buFont typeface="Arial" charset="0"/>
              <a:buChar char="–"/>
              <a:defRPr/>
            </a:pPr>
            <a:r>
              <a:rPr lang="uk-UA" altLang="ru-RU" sz="2200" dirty="0">
                <a:latin typeface="Arial" panose="020B0604020202020204" pitchFamily="34" charset="0"/>
                <a:cs typeface="Arial" panose="020B0604020202020204" pitchFamily="34" charset="0"/>
              </a:rPr>
              <a:t>моніторингу результуючих показників.</a:t>
            </a:r>
          </a:p>
          <a:p>
            <a:pPr marL="990600" lvl="1" indent="-533400">
              <a:buFont typeface="Arial" charset="0"/>
              <a:buChar char="–"/>
              <a:defRPr/>
            </a:pPr>
            <a:r>
              <a:rPr lang="uk-UA" altLang="ru-RU" sz="2200" dirty="0">
                <a:latin typeface="Arial" panose="020B0604020202020204" pitchFamily="34" charset="0"/>
                <a:cs typeface="Arial" panose="020B0604020202020204" pitchFamily="34" charset="0"/>
              </a:rPr>
              <a:t>моніторингу програм і проектів стратегії.</a:t>
            </a:r>
          </a:p>
          <a:p>
            <a:pPr marL="990600" lvl="1" indent="-533400">
              <a:buFont typeface="Arial" charset="0"/>
              <a:buChar char="–"/>
              <a:defRPr/>
            </a:pPr>
            <a:r>
              <a:rPr lang="uk-UA" altLang="ru-RU" sz="2200" dirty="0">
                <a:latin typeface="Arial" panose="020B0604020202020204" pitchFamily="34" charset="0"/>
                <a:cs typeface="Arial" panose="020B0604020202020204" pitchFamily="34" charset="0"/>
              </a:rPr>
              <a:t>моніторингу громадської думки.</a:t>
            </a:r>
          </a:p>
        </p:txBody>
      </p:sp>
    </p:spTree>
  </p:cSld>
  <p:clrMapOvr>
    <a:masterClrMapping/>
  </p:clrMapOvr>
</p:sld>
</file>

<file path=ppt/theme/theme1.xml><?xml version="1.0" encoding="utf-8"?>
<a:theme xmlns:a="http://schemas.openxmlformats.org/drawingml/2006/main" name="Тема Office">
  <a:themeElements>
    <a:clrScheme name="MLED colors">
      <a:dk1>
        <a:srgbClr val="3B3B3B"/>
      </a:dk1>
      <a:lt1>
        <a:srgbClr val="FFFFFF"/>
      </a:lt1>
      <a:dk2>
        <a:srgbClr val="3B3B3B"/>
      </a:dk2>
      <a:lt2>
        <a:srgbClr val="EEECE1"/>
      </a:lt2>
      <a:accent1>
        <a:srgbClr val="46BCC2"/>
      </a:accent1>
      <a:accent2>
        <a:srgbClr val="C0E8EA"/>
      </a:accent2>
      <a:accent3>
        <a:srgbClr val="355466"/>
      </a:accent3>
      <a:accent4>
        <a:srgbClr val="A5A5A5"/>
      </a:accent4>
      <a:accent5>
        <a:srgbClr val="4BACC6"/>
      </a:accent5>
      <a:accent6>
        <a:srgbClr val="880038"/>
      </a:accent6>
      <a:hlink>
        <a:srgbClr val="658C91"/>
      </a:hlink>
      <a:folHlink>
        <a:srgbClr val="548DD4"/>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1670</TotalTime>
  <Words>2179</Words>
  <Application>Microsoft Office PowerPoint</Application>
  <PresentationFormat>Экран (4:3)</PresentationFormat>
  <Paragraphs>310</Paragraphs>
  <Slides>36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Тема Office</vt:lpstr>
      <vt:lpstr>ТЕМА 3.  МЕТОДОЛОГІЯ ТА СУЧАСНА ПРАКТИКА СТРАТЕГІЧНОГО ПЛАНУВАННЯ  3.6 ОРГАНІЗАЦІЯ МОНІТОРИНГУ ТА ОЦІНКИ РЕАЛІЗАЦІЇ СТРАТЕГІЧНОГО ПЛАНУ</vt:lpstr>
      <vt:lpstr>ОСНОВНІ КРОКИ / ЕТАПИ ПРОЦЕСУ ПЛАНУВАННЯ</vt:lpstr>
      <vt:lpstr>ПОНЯТТЯ МОНІТОРИНГУ</vt:lpstr>
      <vt:lpstr>ПОНЯТТЯ ОЦІНЮВАННЯ</vt:lpstr>
      <vt:lpstr>ЧОМУ МИ ВИМІРЮЄМО ТА ОЦІНЮЄМО ДІЯЛЬНІСТЬ З МІСЦЕВОГО ЕКОНОМІЧНОГО РОЗВИТКУ?</vt:lpstr>
      <vt:lpstr>МОНІТОРИНГ МАЄ БУТИ:</vt:lpstr>
      <vt:lpstr>ЗАГАЛЬНІ ЗАВДАННЯ МОНІТОРИНГУ </vt:lpstr>
      <vt:lpstr>СПЕЦИФІЧНІ ЗАВДАННЯ МОНІТОРИНГУ</vt:lpstr>
      <vt:lpstr>СИСТЕМА МОНІТОРИНГУ</vt:lpstr>
      <vt:lpstr>ОСНОВНІ ЗАВДАННЯ СИСТЕМИ МОНІТОРИНГУ</vt:lpstr>
      <vt:lpstr>ОРГАНІЗАЦІЯ МОНІТОРИНГУ СТРАТЕГІЇ  </vt:lpstr>
      <vt:lpstr>МОНІТОРИНГ ТА ОЦІНКА МЕР ІЗ ЗАЛУЧЕННЯМ ЗАЦІКАВЛЕНИХ СТОРІН </vt:lpstr>
      <vt:lpstr>  МОНІТОРИНГ ТА ОЦІНКА МЕР ІЗ ЗАЛУЧЕННЯМ ЗАЦІКАВЛЕНИХ СТОРІН </vt:lpstr>
      <vt:lpstr>ОРГАНІЗАЦІЯ МОНІТОРИНГУ СТРАТЕГІЇ </vt:lpstr>
      <vt:lpstr>ОСНОВНІ ПИТАННЯ, НА ЯКІ ПОВИННА ДАТИ ВІДПОВІДЬ СИСТЕМА МОНІТОРИНГУ</vt:lpstr>
      <vt:lpstr>Презентация PowerPoint</vt:lpstr>
      <vt:lpstr>ПЛАН МОНІТОРИНГУ ТА ОЦІНЮВАННЯ МІСЦЕВОГО ЕКОНОМІЧНОГО РОЗВИТКУ</vt:lpstr>
      <vt:lpstr>ОПЕРАЦІЙНИЙ ПЛАН МОНІТОРИНГУ </vt:lpstr>
      <vt:lpstr>ПЕРІОДИЧНІСТЬ МОНІТОРИНГУ</vt:lpstr>
      <vt:lpstr>КРИТЕРІЇ МОНІТОРИНГУ</vt:lpstr>
      <vt:lpstr>Індикатори моніторингу </vt:lpstr>
      <vt:lpstr>ВИМОГИ ЩОДО ДОБОРУ ПОКАЗНИКІВ</vt:lpstr>
      <vt:lpstr>ДЖЕРЕЛА ДАНИХ ДЛЯ МОНІТОРИНГУ</vt:lpstr>
      <vt:lpstr>Презентация PowerPoint</vt:lpstr>
      <vt:lpstr>МЕТОДОЛОГІЧНИЙ РОЗРІЗ ОЦІНЮВАННЯ МЕР</vt:lpstr>
      <vt:lpstr>ВИКОРИСТАННЯ ДАНИХ МОНІТОРИНГУ  </vt:lpstr>
      <vt:lpstr>ЗВІТ ПРО РЕЗУЛЬТАТИ МОНІТОРИНГУ</vt:lpstr>
      <vt:lpstr>СТРУКТУРА ЗВІТУ З ОЦІНЮВАННЯ МЕР</vt:lpstr>
      <vt:lpstr>ПОСТАНОВА КМУ  ВІД 11.2015</vt:lpstr>
      <vt:lpstr>ПОСТАНОВА КМУ  ВІД 11.2015</vt:lpstr>
      <vt:lpstr>КРИТЕРІЇ РЕЗУЛЬТАТИВНОСТІ</vt:lpstr>
      <vt:lpstr>КРИТЕРІЇ ЕФЕКТИВНОСТІ</vt:lpstr>
      <vt:lpstr>КРИТЕРІЇ РЕЗУЛЬТАТИВНОСТІ</vt:lpstr>
      <vt:lpstr>ОПРИЛЮДНЕННЯ РЕЗУЛЬТАТІВ МОНІТОРИНГУ</vt:lpstr>
      <vt:lpstr>ЯК МОЖНА ВИКОРИСТАТИ РЕЗУЛЬТАТИ ОЦІНЮВАННЯ ?</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Olga Mazurenko MLED UA</dc:creator>
  <cp:lastModifiedBy>Владелец</cp:lastModifiedBy>
  <cp:revision>159</cp:revision>
  <cp:lastPrinted>2013-04-15T13:03:07Z</cp:lastPrinted>
  <dcterms:created xsi:type="dcterms:W3CDTF">2012-03-21T09:12:19Z</dcterms:created>
  <dcterms:modified xsi:type="dcterms:W3CDTF">2022-01-25T16:48:00Z</dcterms:modified>
</cp:coreProperties>
</file>