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2" r:id="rId3"/>
    <p:sldId id="260" r:id="rId4"/>
    <p:sldId id="263" r:id="rId5"/>
    <p:sldId id="266" r:id="rId6"/>
    <p:sldId id="271" r:id="rId7"/>
    <p:sldId id="264" r:id="rId8"/>
    <p:sldId id="267" r:id="rId9"/>
    <p:sldId id="268" r:id="rId10"/>
    <p:sldId id="269" r:id="rId11"/>
    <p:sldId id="270" r:id="rId12"/>
    <p:sldId id="257" r:id="rId13"/>
    <p:sldId id="258" r:id="rId14"/>
    <p:sldId id="259" r:id="rId15"/>
    <p:sldId id="265" r:id="rId16"/>
    <p:sldId id="272" r:id="rId17"/>
    <p:sldId id="275" r:id="rId18"/>
    <p:sldId id="276" r:id="rId19"/>
    <p:sldId id="278" r:id="rId20"/>
    <p:sldId id="273" r:id="rId21"/>
    <p:sldId id="274" r:id="rId22"/>
    <p:sldId id="277" r:id="rId23"/>
    <p:sldId id="279" r:id="rId24"/>
    <p:sldId id="280" r:id="rId25"/>
    <p:sldId id="26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0FBB4-DE07-4748-A332-1541C4DE5336}" type="datetimeFigureOut">
              <a:rPr lang="uk-UA" smtClean="0"/>
              <a:t>19.10.2022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AA43E-7506-43E7-962A-24C362C4C67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1376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8259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81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AA43E-7506-43E7-962A-24C362C4C676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764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698" y="1700808"/>
            <a:ext cx="891167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Соціально</a:t>
            </a:r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політичне </a:t>
            </a:r>
          </a:p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консультування</a:t>
            </a:r>
            <a:endParaRPr lang="uk-UA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707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400" y="0"/>
            <a:ext cx="89644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мистецтво. 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професійна діяльність у політичних кампаніях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Політичне консультування як процес надання професійної допомоги суб’єктам політики у досягненні поставлених цілей та завдань.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консультування професійних клієнтів з широкого кола питань соціально-політичного характеру.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науковий напрям у дослідженні професійної політичної діяльності. 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Політичний консалтинг як сфера оплачуваних послуг. </a:t>
            </a:r>
          </a:p>
          <a:p>
            <a:pPr marL="342900" indent="-342900">
              <a:buAutoNum type="arabicPeriod"/>
            </a:pP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816833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політичний</a:t>
            </a:r>
            <a:r>
              <a:rPr lang="ru-RU" dirty="0" smtClean="0"/>
              <a:t> </a:t>
            </a:r>
            <a:r>
              <a:rPr lang="ru-RU" dirty="0"/>
              <a:t>консалтинг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специфічний</a:t>
            </a:r>
            <a:r>
              <a:rPr lang="ru-RU" dirty="0"/>
              <a:t> </a:t>
            </a:r>
            <a:r>
              <a:rPr lang="uk-UA" dirty="0" smtClean="0"/>
              <a:t>феномен</a:t>
            </a:r>
            <a:r>
              <a:rPr lang="ru-RU" dirty="0" smtClean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орієнтованого</a:t>
            </a:r>
            <a:r>
              <a:rPr lang="ru-RU" dirty="0"/>
              <a:t> на </a:t>
            </a:r>
            <a:r>
              <a:rPr lang="ru-RU" dirty="0" err="1"/>
              <a:t>високорозвинені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,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контролю і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інформаційного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endParaRPr lang="uk-UA" dirty="0"/>
          </a:p>
        </p:txBody>
      </p:sp>
      <p:pic>
        <p:nvPicPr>
          <p:cNvPr id="8194" name="Picture 2" descr="C:\Users\asus\Desktop\СПК 2022-23\СПК матеріал 21 версня 2022 р\images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9644" y="2862322"/>
            <a:ext cx="4090565" cy="3611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10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31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Ключовою складовою політичного консультування є “</a:t>
            </a:r>
            <a:r>
              <a:rPr lang="uk-UA" dirty="0" err="1" smtClean="0"/>
              <a:t>іміджмейкінг</a:t>
            </a:r>
            <a:r>
              <a:rPr lang="uk-UA" dirty="0" smtClean="0"/>
              <a:t>”, що дослівно перекладається, як “створення іміджу”. Іміджеві характеристики клієнта є невід’ємним елементом у політичному консультуванні. Проте відмінність політичного консультанта і іміджмейкера полягає насамперед у вузькості спеціалізації останнього, адже функції політичного консультанта не вичерпуються тільки побудовою політичного іміджу. 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414908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професіоналізації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зацікавленість</a:t>
            </a:r>
            <a:r>
              <a:rPr lang="ru-RU" dirty="0"/>
              <a:t> у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у </a:t>
            </a:r>
            <a:r>
              <a:rPr lang="ru-RU" dirty="0" err="1"/>
              <a:t>світовому</a:t>
            </a:r>
            <a:r>
              <a:rPr lang="ru-RU" dirty="0"/>
              <a:t> </a:t>
            </a:r>
            <a:r>
              <a:rPr lang="ru-RU" dirty="0" err="1"/>
              <a:t>масштабі</a:t>
            </a:r>
            <a:r>
              <a:rPr lang="ru-RU" dirty="0"/>
              <a:t>. У США та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Європи</a:t>
            </a:r>
            <a:r>
              <a:rPr lang="ru-RU" dirty="0"/>
              <a:t> </a:t>
            </a:r>
            <a:r>
              <a:rPr lang="ru-RU" dirty="0" err="1"/>
              <a:t>політичний</a:t>
            </a:r>
            <a:r>
              <a:rPr lang="ru-RU" dirty="0"/>
              <a:t> консалтинг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інституалізації</a:t>
            </a:r>
            <a:r>
              <a:rPr lang="ru-RU" dirty="0"/>
              <a:t>; </a:t>
            </a:r>
            <a:r>
              <a:rPr lang="ru-RU" dirty="0" err="1"/>
              <a:t>підтвердженням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є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та </a:t>
            </a:r>
            <a:r>
              <a:rPr lang="ru-RU" dirty="0" err="1"/>
              <a:t>Європейської</a:t>
            </a:r>
            <a:r>
              <a:rPr lang="ru-RU" dirty="0"/>
              <a:t> </a:t>
            </a:r>
            <a:r>
              <a:rPr lang="ru-RU" dirty="0" err="1"/>
              <a:t>Асоціації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найвідоміших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відмітити</a:t>
            </a:r>
            <a:r>
              <a:rPr lang="ru-RU" dirty="0"/>
              <a:t> Школу </a:t>
            </a:r>
            <a:r>
              <a:rPr lang="ru-RU" dirty="0" err="1"/>
              <a:t>політичного</a:t>
            </a:r>
            <a:r>
              <a:rPr lang="ru-RU" dirty="0"/>
              <a:t> менеджменту </a:t>
            </a:r>
            <a:r>
              <a:rPr lang="ru-RU" dirty="0" err="1"/>
              <a:t>Університету</a:t>
            </a:r>
            <a:r>
              <a:rPr lang="ru-RU" dirty="0"/>
              <a:t> Джорджа Вашингтона (</a:t>
            </a:r>
            <a:r>
              <a:rPr lang="en-US" dirty="0"/>
              <a:t>The Graduate School of Political Management, The George Washington University) </a:t>
            </a:r>
            <a:r>
              <a:rPr lang="ru-RU" dirty="0"/>
              <a:t>і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кампаній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 штату Флорида (</a:t>
            </a:r>
            <a:r>
              <a:rPr lang="en-US" dirty="0"/>
              <a:t>Political Campaigning, University of Florida)</a:t>
            </a:r>
            <a:endParaRPr lang="uk-UA" dirty="0"/>
          </a:p>
        </p:txBody>
      </p:sp>
      <p:pic>
        <p:nvPicPr>
          <p:cNvPr id="6" name="Picture 2" descr="C:\Users\asus\Desktop\СПК 2022-23\СПК матеріал 21 версня 2022 р\images (3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7462539" cy="220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0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3200" i="1" dirty="0" smtClean="0">
                <a:solidFill>
                  <a:srgbClr val="343434"/>
                </a:solidFill>
                <a:latin typeface="Lora"/>
                <a:cs typeface="Arial" pitchFamily="34" charset="0"/>
              </a:rPr>
              <a:t>Політичний консалтинг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Політичний консалтинг – це консультації на стадіях підготовки, запуску та проведення політичних проектів на території України.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Основні напрямки в області політичного консалтингу – планування, організація і проведення передвиборних кампаній.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здійснює широкий спектр послуг з політичного консультування діючих посадових осіб, політичних партій, політичних і громадських діячів, а також кандидатів на виборні посади (Президент України, депутати Верховної Ради України, регіональних та місцевих органів представницької влади, глави адміністрацій суб’єктів України і т. п.).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altLang="ru-RU" sz="1200" dirty="0" smtClean="0">
              <a:solidFill>
                <a:srgbClr val="343434"/>
              </a:solidFill>
              <a:latin typeface="inherit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 smtClean="0">
                <a:solidFill>
                  <a:srgbClr val="343434"/>
                </a:solidFill>
                <a:latin typeface="inherit"/>
                <a:cs typeface="Arial" pitchFamily="34" charset="0"/>
              </a:rPr>
              <a:t>Асоціація політичних психологів забезпечена сучасною методологічною базою в області політичного консалтингу, великим досвідом політичних досліджень і аналізу політичної ситуації.</a:t>
            </a:r>
            <a:r>
              <a:rPr lang="uk-UA" altLang="ru-RU" dirty="0" smtClean="0">
                <a:solidFill>
                  <a:srgbClr val="343434"/>
                </a:solidFill>
                <a:latin typeface="Georgia" pitchFamily="18" charset="0"/>
                <a:cs typeface="Arial" pitchFamily="34" charset="0"/>
              </a:rPr>
              <a:t> </a:t>
            </a:r>
            <a:endParaRPr lang="uk-UA" dirty="0"/>
          </a:p>
        </p:txBody>
      </p:sp>
      <p:pic>
        <p:nvPicPr>
          <p:cNvPr id="10242" name="Picture 2" descr="C:\Users\asus\Desktop\СПК 2022-23\СПК матеріал 21 версня 2022 р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43066"/>
            <a:ext cx="3039021" cy="25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3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56218"/>
            <a:ext cx="88921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Серед основних напрямків політичного консалтингу:</a:t>
            </a:r>
            <a:r>
              <a:rPr lang="uk-UA" dirty="0" smtClean="0"/>
              <a:t> </a:t>
            </a:r>
            <a:br>
              <a:rPr lang="uk-UA" dirty="0" smtClean="0"/>
            </a:br>
            <a:r>
              <a:rPr lang="uk-UA" dirty="0" smtClean="0"/>
              <a:t>• організація та проведення соціологічних досліджень в регіоні; </a:t>
            </a:r>
            <a:br>
              <a:rPr lang="uk-UA" dirty="0" smtClean="0"/>
            </a:br>
            <a:r>
              <a:rPr lang="uk-UA" dirty="0" smtClean="0"/>
              <a:t>• діагностика соціально-політичної ситуації в регіоні; </a:t>
            </a:r>
            <a:br>
              <a:rPr lang="uk-UA" dirty="0" smtClean="0"/>
            </a:br>
            <a:r>
              <a:rPr lang="uk-UA" dirty="0" smtClean="0"/>
              <a:t>• вивчення специфіки ціннісних орієнтацій представників конкретних соціально-демографічних груп; </a:t>
            </a:r>
            <a:br>
              <a:rPr lang="uk-UA" dirty="0" smtClean="0"/>
            </a:br>
            <a:r>
              <a:rPr lang="uk-UA" dirty="0" smtClean="0"/>
              <a:t>• організація та проведення </a:t>
            </a:r>
            <a:r>
              <a:rPr lang="uk-UA" dirty="0" err="1" smtClean="0"/>
              <a:t>моніторингів</a:t>
            </a:r>
            <a:r>
              <a:rPr lang="uk-UA" dirty="0" smtClean="0"/>
              <a:t>; </a:t>
            </a:r>
            <a:br>
              <a:rPr lang="uk-UA" dirty="0" smtClean="0"/>
            </a:br>
            <a:r>
              <a:rPr lang="uk-UA" dirty="0" smtClean="0"/>
              <a:t>• аналітика передвиборчої ситуації; </a:t>
            </a:r>
            <a:br>
              <a:rPr lang="uk-UA" dirty="0" smtClean="0"/>
            </a:br>
            <a:r>
              <a:rPr lang="uk-UA" dirty="0" smtClean="0"/>
              <a:t>• організація та проведення передвиборних кампаній ( «під ключ»); </a:t>
            </a:r>
            <a:br>
              <a:rPr lang="uk-UA" dirty="0" smtClean="0"/>
            </a:br>
            <a:r>
              <a:rPr lang="uk-UA" dirty="0" smtClean="0"/>
              <a:t>• розробка стратегії передвиборної кампанії;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41747" y="5517232"/>
            <a:ext cx="9210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 консультування щодо створення та функціонування виборчого штабу і системи регіональних штабів; </a:t>
            </a:r>
          </a:p>
          <a:p>
            <a:pPr fontAlgn="base"/>
            <a:r>
              <a:rPr lang="uk-UA" dirty="0" smtClean="0"/>
              <a:t>• створення польових структур і мережі польових працівників (агітатори, активісти і </a:t>
            </a:r>
            <a:r>
              <a:rPr lang="uk-UA" dirty="0" err="1" smtClean="0"/>
              <a:t>т.д</a:t>
            </a:r>
            <a:r>
              <a:rPr lang="uk-UA" dirty="0" smtClean="0"/>
              <a:t>.); </a:t>
            </a:r>
            <a:br>
              <a:rPr lang="uk-UA" dirty="0" smtClean="0"/>
            </a:br>
            <a:r>
              <a:rPr lang="uk-UA" dirty="0" smtClean="0"/>
              <a:t>• консультації та / або організація роботи за напрямками: </a:t>
            </a:r>
            <a:endParaRPr lang="uk-UA" dirty="0"/>
          </a:p>
        </p:txBody>
      </p:sp>
      <p:pic>
        <p:nvPicPr>
          <p:cNvPr id="1029" name="Picture 5" descr="C:\Users\asus\Desktop\СПК 2022-23\СПК матеріал 21 версня 2022 р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6967661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sus\Desktop\СПК 2022-23\СПК матеріал 21 версня 2022 р\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462" y="3717007"/>
            <a:ext cx="4248472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099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8" y="1772816"/>
            <a:ext cx="88924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в день </a:t>
            </a:r>
            <a:r>
              <a:rPr lang="ru-RU" dirty="0" err="1"/>
              <a:t>голосування</a:t>
            </a:r>
            <a:r>
              <a:rPr lang="ru-RU" dirty="0"/>
              <a:t>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, </a:t>
            </a:r>
            <a:r>
              <a:rPr lang="ru-RU" dirty="0" err="1"/>
              <a:t>дослідження</a:t>
            </a:r>
            <a:r>
              <a:rPr lang="ru-RU" dirty="0"/>
              <a:t> та </a:t>
            </a:r>
            <a:r>
              <a:rPr lang="ru-RU" dirty="0" err="1"/>
              <a:t>впровадження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ідеологій</a:t>
            </a:r>
            <a:r>
              <a:rPr lang="ru-RU" dirty="0"/>
              <a:t>, </a:t>
            </a:r>
            <a:r>
              <a:rPr lang="ru-RU" dirty="0" err="1"/>
              <a:t>аналіз</a:t>
            </a:r>
            <a:r>
              <a:rPr lang="ru-RU" dirty="0"/>
              <a:t> і </a:t>
            </a:r>
            <a:r>
              <a:rPr lang="ru-RU" dirty="0" err="1"/>
              <a:t>коригування</a:t>
            </a:r>
            <a:r>
              <a:rPr lang="ru-RU" dirty="0"/>
              <a:t> </a:t>
            </a:r>
            <a:r>
              <a:rPr lang="ru-RU" dirty="0" err="1"/>
              <a:t>ідеології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структур; </a:t>
            </a:r>
          </a:p>
          <a:p>
            <a:pPr fontAlgn="base"/>
            <a:r>
              <a:rPr lang="ru-RU" dirty="0"/>
              <a:t>• </a:t>
            </a:r>
            <a:r>
              <a:rPr lang="ru-RU" dirty="0" err="1"/>
              <a:t>політичне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організаційного</a:t>
            </a:r>
            <a:r>
              <a:rPr lang="ru-RU" dirty="0"/>
              <a:t> </a:t>
            </a:r>
            <a:r>
              <a:rPr lang="ru-RU" dirty="0" err="1"/>
              <a:t>проектування</a:t>
            </a:r>
            <a:r>
              <a:rPr lang="ru-RU" dirty="0"/>
              <a:t> (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рухів</a:t>
            </a:r>
            <a:r>
              <a:rPr lang="ru-RU" dirty="0"/>
              <a:t> та </a:t>
            </a:r>
            <a:r>
              <a:rPr lang="ru-RU" dirty="0" err="1"/>
              <a:t>організацій</a:t>
            </a:r>
            <a:r>
              <a:rPr lang="ru-RU" dirty="0"/>
              <a:t>); </a:t>
            </a:r>
          </a:p>
          <a:p>
            <a:pPr fontAlgn="base"/>
            <a:r>
              <a:rPr lang="ru-RU" dirty="0" err="1"/>
              <a:t>Асоціація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консалтингу: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засобами</a:t>
            </a:r>
            <a:r>
              <a:rPr lang="ru-RU" dirty="0"/>
              <a:t>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в </a:t>
            </a:r>
            <a:r>
              <a:rPr lang="ru-RU" dirty="0" err="1"/>
              <a:t>пресі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текстових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 “</a:t>
            </a:r>
            <a:r>
              <a:rPr lang="ru-RU" dirty="0" err="1"/>
              <a:t>слогани</a:t>
            </a:r>
            <a:r>
              <a:rPr lang="ru-RU" dirty="0"/>
              <a:t>”, “</a:t>
            </a:r>
            <a:r>
              <a:rPr lang="en-US" dirty="0" err="1"/>
              <a:t>speechwrite</a:t>
            </a:r>
            <a:r>
              <a:rPr lang="en-US" dirty="0"/>
              <a:t>” </a:t>
            </a:r>
            <a:r>
              <a:rPr lang="ru-RU" dirty="0"/>
              <a:t>і т.д.);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рекламних</a:t>
            </a:r>
            <a:r>
              <a:rPr lang="ru-RU" dirty="0"/>
              <a:t> </a:t>
            </a:r>
            <a:r>
              <a:rPr lang="ru-RU" dirty="0" err="1"/>
              <a:t>буклетів</a:t>
            </a:r>
            <a:r>
              <a:rPr lang="ru-RU" dirty="0"/>
              <a:t>, </a:t>
            </a:r>
            <a:r>
              <a:rPr lang="ru-RU" dirty="0" err="1"/>
              <a:t>плакатів</a:t>
            </a:r>
            <a:r>
              <a:rPr lang="ru-RU" dirty="0"/>
              <a:t>; </a:t>
            </a:r>
            <a:br>
              <a:rPr lang="ru-RU" dirty="0"/>
            </a:br>
            <a:r>
              <a:rPr lang="ru-RU" dirty="0"/>
              <a:t>• </a:t>
            </a:r>
            <a:r>
              <a:rPr lang="ru-RU" dirty="0" err="1"/>
              <a:t>Розробка</a:t>
            </a:r>
            <a:r>
              <a:rPr lang="ru-RU" dirty="0"/>
              <a:t> та </a:t>
            </a:r>
            <a:r>
              <a:rPr lang="ru-RU" dirty="0" err="1"/>
              <a:t>аналіз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стилю кандидата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142" y="19364"/>
            <a:ext cx="8766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 smtClean="0"/>
              <a:t>правового забезпечення передвиборчої кампанії кандидата; </a:t>
            </a:r>
            <a:br>
              <a:rPr lang="uk-UA" dirty="0" smtClean="0"/>
            </a:br>
            <a:r>
              <a:rPr lang="uk-UA" dirty="0" smtClean="0"/>
              <a:t>– взаємодії з загальнодержавними і місцевими органами влади; </a:t>
            </a:r>
            <a:br>
              <a:rPr lang="uk-UA" dirty="0" smtClean="0"/>
            </a:br>
            <a:r>
              <a:rPr lang="uk-UA" dirty="0" smtClean="0"/>
              <a:t>– взаємодії зі значущими групами впливу (громадськими, професійними, національними тощо об’єднаннями) і лідерами громадської думки; </a:t>
            </a:r>
          </a:p>
          <a:p>
            <a:pPr fontAlgn="base"/>
            <a:r>
              <a:rPr lang="uk-UA" dirty="0" smtClean="0"/>
              <a:t>• робота по формуванню іміджу кандидата; </a:t>
            </a:r>
            <a:br>
              <a:rPr lang="uk-UA" dirty="0" smtClean="0"/>
            </a:br>
            <a:r>
              <a:rPr lang="uk-UA" dirty="0" smtClean="0"/>
              <a:t>• організація зустрічей кандидата з виборцями; </a:t>
            </a:r>
            <a:endParaRPr lang="uk-UA" dirty="0"/>
          </a:p>
        </p:txBody>
      </p:sp>
      <p:pic>
        <p:nvPicPr>
          <p:cNvPr id="11266" name="Picture 2" descr="C:\Users\asus\Desktop\СПК 2022-23\СПК матеріал 21 версня 2022 р\images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880236"/>
            <a:ext cx="6044729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01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83346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Цікавість до проблематики політичного консультування породила, з однієї сторони, підвищену увагу громадськості до цієї сфери діяльності, з іншої — викликала жвавий інтерес у науковому середовищі. Суспільна цікавість подекуди була вдоволена спрощеним режисерським трактуванням специфіки політичного консультування, що вилилося в низку кінострічок та серіалів («Хвіст крутить </a:t>
            </a:r>
            <a:r>
              <a:rPr lang="uk-UA" sz="2800" dirty="0" err="1" smtClean="0"/>
              <a:t>соб</a:t>
            </a:r>
            <a:r>
              <a:rPr lang="ru-RU" sz="2800" dirty="0" err="1" smtClean="0"/>
              <a:t>акою</a:t>
            </a:r>
            <a:r>
              <a:rPr lang="ru-RU" sz="2800" dirty="0"/>
              <a:t>»  (англ.  </a:t>
            </a:r>
            <a:r>
              <a:rPr lang="en-US" sz="2800" dirty="0"/>
              <a:t>Wag the Dog), «</a:t>
            </a:r>
            <a:r>
              <a:rPr lang="ru-RU" sz="2800" dirty="0"/>
              <a:t>Абсолютна </a:t>
            </a:r>
            <a:r>
              <a:rPr lang="ru-RU" sz="2800" dirty="0" err="1"/>
              <a:t>влада</a:t>
            </a:r>
            <a:r>
              <a:rPr lang="ru-RU" sz="2800" dirty="0"/>
              <a:t>» (англ. </a:t>
            </a:r>
            <a:r>
              <a:rPr lang="en-US" sz="2800" dirty="0"/>
              <a:t>Absolute Power), «</a:t>
            </a:r>
            <a:r>
              <a:rPr lang="ru-RU" sz="2800" dirty="0" err="1"/>
              <a:t>Віце</a:t>
            </a:r>
            <a:r>
              <a:rPr lang="ru-RU" sz="2800" dirty="0"/>
              <a:t>-президент» (англ. </a:t>
            </a:r>
            <a:r>
              <a:rPr lang="en-US" sz="2800" dirty="0" err="1"/>
              <a:t>Veep</a:t>
            </a:r>
            <a:r>
              <a:rPr lang="en-US" sz="2800" dirty="0"/>
              <a:t>), «</a:t>
            </a:r>
            <a:r>
              <a:rPr lang="ru-RU" sz="2800" dirty="0" err="1"/>
              <a:t>Держсекретар</a:t>
            </a:r>
            <a:r>
              <a:rPr lang="ru-RU" sz="2800" dirty="0"/>
              <a:t>» (англ. </a:t>
            </a:r>
            <a:r>
              <a:rPr lang="en-US" sz="2800" dirty="0"/>
              <a:t>Madam Secretary), «</a:t>
            </a:r>
            <a:r>
              <a:rPr lang="ru-RU" sz="2800" dirty="0"/>
              <a:t>Бос» (англ. </a:t>
            </a:r>
            <a:r>
              <a:rPr lang="en-US" sz="2800" dirty="0"/>
              <a:t>Boss), «</a:t>
            </a:r>
            <a:r>
              <a:rPr lang="ru-RU" sz="2800" dirty="0" err="1"/>
              <a:t>Політикани</a:t>
            </a:r>
            <a:r>
              <a:rPr lang="ru-RU" sz="2800" dirty="0"/>
              <a:t>» (англ. </a:t>
            </a:r>
            <a:r>
              <a:rPr lang="en-US" sz="2800" dirty="0"/>
              <a:t>Political Animals), «</a:t>
            </a:r>
            <a:r>
              <a:rPr lang="ru-RU" sz="2800" dirty="0" err="1"/>
              <a:t>Політичні</a:t>
            </a:r>
            <a:r>
              <a:rPr lang="ru-RU" sz="2800" dirty="0"/>
              <a:t> </a:t>
            </a:r>
            <a:r>
              <a:rPr lang="ru-RU" sz="2800" dirty="0" err="1"/>
              <a:t>ігри</a:t>
            </a:r>
            <a:r>
              <a:rPr lang="ru-RU" sz="2800" dirty="0"/>
              <a:t>» (англ. </a:t>
            </a:r>
            <a:r>
              <a:rPr lang="en-US" sz="2800" dirty="0"/>
              <a:t>Party Tricks)», «</a:t>
            </a:r>
            <a:r>
              <a:rPr lang="ru-RU" sz="2800" dirty="0" err="1"/>
              <a:t>Картковий</a:t>
            </a:r>
            <a:r>
              <a:rPr lang="ru-RU" sz="2800" dirty="0"/>
              <a:t> </a:t>
            </a:r>
            <a:r>
              <a:rPr lang="ru-RU" sz="2800" dirty="0" err="1"/>
              <a:t>будинок</a:t>
            </a:r>
            <a:r>
              <a:rPr lang="ru-RU" sz="2800" dirty="0"/>
              <a:t>» (англ. </a:t>
            </a:r>
            <a:r>
              <a:rPr lang="en-US" sz="2800" dirty="0"/>
              <a:t>House of Cards)).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89425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856984" cy="61247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Лекція 2.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Виникнення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роботи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різних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підходів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Поняття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консультативної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психології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Діагностична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Функціональна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школа.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Інтервенція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eriod"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</a:t>
            </a:r>
            <a:r>
              <a:rPr lang="ru-RU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вирішення</a:t>
            </a: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проблем.</a:t>
            </a:r>
            <a:endParaRPr lang="uk-U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6010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Починаючи</a:t>
            </a:r>
            <a:r>
              <a:rPr lang="ru-RU" sz="3200" dirty="0"/>
              <a:t> з </a:t>
            </a:r>
            <a:endParaRPr lang="ru-RU" sz="3200" dirty="0" smtClean="0"/>
          </a:p>
          <a:p>
            <a:r>
              <a:rPr lang="ru-RU" sz="3200" dirty="0" smtClean="0"/>
              <a:t>«</a:t>
            </a:r>
            <a:r>
              <a:rPr lang="ru-RU" sz="3200" b="1" dirty="0" err="1"/>
              <a:t>магнетичного</a:t>
            </a:r>
            <a:r>
              <a:rPr lang="ru-RU" sz="3200" b="1" dirty="0"/>
              <a:t> </a:t>
            </a:r>
            <a:r>
              <a:rPr lang="ru-RU" sz="3200" b="1" dirty="0" err="1"/>
              <a:t>флюїду</a:t>
            </a:r>
            <a:r>
              <a:rPr lang="ru-RU" sz="3200" dirty="0"/>
              <a:t>» </a:t>
            </a:r>
            <a:r>
              <a:rPr lang="ru-RU" sz="3200" dirty="0" err="1"/>
              <a:t>віденського</a:t>
            </a:r>
            <a:r>
              <a:rPr lang="ru-RU" sz="3200" dirty="0"/>
              <a:t> </a:t>
            </a:r>
            <a:r>
              <a:rPr lang="ru-RU" sz="3200" dirty="0" err="1"/>
              <a:t>лікаря</a:t>
            </a:r>
            <a:r>
              <a:rPr lang="ru-RU" sz="3200" dirty="0"/>
              <a:t> </a:t>
            </a:r>
            <a:r>
              <a:rPr lang="ru-RU" sz="3200" b="1" dirty="0"/>
              <a:t>А. </a:t>
            </a:r>
            <a:r>
              <a:rPr lang="ru-RU" sz="3200" b="1" dirty="0" err="1"/>
              <a:t>Месмера</a:t>
            </a:r>
            <a:r>
              <a:rPr lang="ru-RU" sz="3200" b="1" dirty="0"/>
              <a:t> </a:t>
            </a:r>
            <a:r>
              <a:rPr lang="ru-RU" sz="3200" dirty="0" err="1"/>
              <a:t>далі</a:t>
            </a:r>
            <a:r>
              <a:rPr lang="ru-RU" sz="3200" dirty="0"/>
              <a:t> </a:t>
            </a:r>
            <a:r>
              <a:rPr lang="ru-RU" sz="3200" dirty="0" err="1"/>
              <a:t>випливають</a:t>
            </a:r>
            <a:r>
              <a:rPr lang="ru-RU" sz="3200" dirty="0"/>
              <a:t>: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XIX </a:t>
            </a:r>
            <a:r>
              <a:rPr lang="ru-RU" sz="3200" b="1" dirty="0" err="1">
                <a:solidFill>
                  <a:srgbClr val="FF0000"/>
                </a:solidFill>
              </a:rPr>
              <a:t>сторіччі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smtClean="0"/>
              <a:t>Джеймс </a:t>
            </a:r>
            <a:r>
              <a:rPr lang="ru-RU" sz="3200" b="1" dirty="0"/>
              <a:t>Бред (</a:t>
            </a:r>
            <a:r>
              <a:rPr lang="ru-RU" sz="3200" b="1" dirty="0" err="1"/>
              <a:t>гіпноз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</a:rPr>
              <a:t>в </a:t>
            </a:r>
            <a:r>
              <a:rPr lang="en-US" sz="3200" b="1" dirty="0">
                <a:solidFill>
                  <a:srgbClr val="FF0000"/>
                </a:solidFill>
              </a:rPr>
              <a:t>XX </a:t>
            </a:r>
            <a:r>
              <a:rPr lang="ru-RU" sz="3200" b="1" dirty="0">
                <a:solidFill>
                  <a:srgbClr val="FF0000"/>
                </a:solidFill>
              </a:rPr>
              <a:t>в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  <a:r>
              <a:rPr lang="ru-RU" sz="3200" dirty="0" smtClean="0">
                <a:solidFill>
                  <a:srgbClr val="FF0000"/>
                </a:solidFill>
              </a:rPr>
              <a:t>– </a:t>
            </a:r>
          </a:p>
          <a:p>
            <a:r>
              <a:rPr lang="ru-RU" sz="3200" b="1" dirty="0" err="1" smtClean="0"/>
              <a:t>Зіґмунд</a:t>
            </a:r>
            <a:r>
              <a:rPr lang="ru-RU" sz="3200" b="1" dirty="0" smtClean="0"/>
              <a:t> </a:t>
            </a:r>
            <a:r>
              <a:rPr lang="ru-RU" sz="3200" b="1" dirty="0"/>
              <a:t>Фрейд (</a:t>
            </a:r>
            <a:r>
              <a:rPr lang="ru-RU" sz="3200" b="1" dirty="0" err="1"/>
              <a:t>психоаналіз</a:t>
            </a:r>
            <a:r>
              <a:rPr lang="ru-RU" sz="3200" dirty="0"/>
              <a:t>). </a:t>
            </a:r>
            <a:endParaRPr lang="ru-RU" sz="3200" dirty="0" smtClean="0"/>
          </a:p>
          <a:p>
            <a:r>
              <a:rPr lang="ru-RU" sz="3200" b="1" dirty="0" smtClean="0"/>
              <a:t>Карл </a:t>
            </a:r>
            <a:r>
              <a:rPr lang="ru-RU" sz="3200" b="1" dirty="0" err="1"/>
              <a:t>Роджерс</a:t>
            </a:r>
            <a:r>
              <a:rPr lang="ru-RU" sz="3200" b="1" dirty="0"/>
              <a:t> (</a:t>
            </a:r>
            <a:r>
              <a:rPr lang="ru-RU" sz="3200" b="1" dirty="0" err="1"/>
              <a:t>клієнт</a:t>
            </a:r>
            <a:r>
              <a:rPr lang="ru-RU" sz="3200" b="1" dirty="0"/>
              <a:t>-центрована </a:t>
            </a:r>
            <a:r>
              <a:rPr lang="ru-RU" sz="3200" b="1" dirty="0" err="1"/>
              <a:t>терапія</a:t>
            </a:r>
            <a:r>
              <a:rPr lang="ru-RU" sz="3200" dirty="0"/>
              <a:t>). </a:t>
            </a:r>
            <a:r>
              <a:rPr lang="ru-RU" sz="3200" b="1" dirty="0"/>
              <a:t>Фредерик </a:t>
            </a:r>
            <a:r>
              <a:rPr lang="ru-RU" sz="3200" b="1" dirty="0" err="1"/>
              <a:t>Перлз</a:t>
            </a:r>
            <a:r>
              <a:rPr lang="ru-RU" sz="3200" b="1" dirty="0"/>
              <a:t> (</a:t>
            </a:r>
            <a:r>
              <a:rPr lang="ru-RU" sz="3200" b="1" dirty="0" err="1"/>
              <a:t>гештальт-терапія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Мілтон</a:t>
            </a:r>
            <a:r>
              <a:rPr lang="ru-RU" sz="3200" b="1" dirty="0" smtClean="0"/>
              <a:t> </a:t>
            </a:r>
            <a:r>
              <a:rPr lang="ru-RU" sz="3200" b="1" dirty="0" err="1"/>
              <a:t>Еріксон</a:t>
            </a:r>
            <a:r>
              <a:rPr lang="ru-RU" sz="3200" b="1" dirty="0"/>
              <a:t> (</a:t>
            </a:r>
            <a:r>
              <a:rPr lang="ru-RU" sz="3200" b="1" dirty="0" err="1"/>
              <a:t>нетрадиційний</a:t>
            </a:r>
            <a:r>
              <a:rPr lang="ru-RU" sz="3200" b="1" dirty="0"/>
              <a:t> </a:t>
            </a:r>
            <a:r>
              <a:rPr lang="ru-RU" sz="3200" b="1" dirty="0" err="1"/>
              <a:t>гіпноз</a:t>
            </a:r>
            <a:r>
              <a:rPr lang="ru-RU" sz="3200" b="1" dirty="0"/>
              <a:t> і </a:t>
            </a:r>
            <a:r>
              <a:rPr lang="ru-RU" sz="3200" b="1" dirty="0" err="1"/>
              <a:t>терапія</a:t>
            </a:r>
            <a:r>
              <a:rPr lang="ru-RU" sz="3200" dirty="0"/>
              <a:t>), </a:t>
            </a:r>
            <a:endParaRPr lang="ru-RU" sz="3200" dirty="0" smtClean="0"/>
          </a:p>
          <a:p>
            <a:r>
              <a:rPr lang="ru-RU" sz="3200" b="1" dirty="0" err="1" smtClean="0"/>
              <a:t>Вірджинія</a:t>
            </a:r>
            <a:r>
              <a:rPr lang="ru-RU" sz="3200" b="1" dirty="0" smtClean="0"/>
              <a:t> </a:t>
            </a:r>
            <a:r>
              <a:rPr lang="ru-RU" sz="3200" b="1" dirty="0"/>
              <a:t>Сатир (</a:t>
            </a:r>
            <a:r>
              <a:rPr lang="ru-RU" sz="3200" b="1" dirty="0" err="1"/>
              <a:t>сімейна</a:t>
            </a:r>
            <a:r>
              <a:rPr lang="ru-RU" sz="3200" b="1" dirty="0"/>
              <a:t> </a:t>
            </a:r>
            <a:r>
              <a:rPr lang="ru-RU" sz="3200" b="1" dirty="0" err="1"/>
              <a:t>терапія</a:t>
            </a:r>
            <a:r>
              <a:rPr lang="ru-RU" sz="3200" dirty="0"/>
              <a:t>) </a:t>
            </a:r>
            <a:endParaRPr lang="ru-RU" sz="3200" dirty="0" smtClean="0"/>
          </a:p>
          <a:p>
            <a:r>
              <a:rPr lang="ru-RU" sz="3200" dirty="0" smtClean="0"/>
              <a:t>і </a:t>
            </a:r>
            <a:r>
              <a:rPr lang="ru-RU" sz="3200" dirty="0" err="1" smtClean="0"/>
              <a:t>багато</a:t>
            </a:r>
            <a:r>
              <a:rPr lang="ru-RU" sz="3200" dirty="0" smtClean="0"/>
              <a:t> </a:t>
            </a:r>
            <a:r>
              <a:rPr lang="ru-RU" sz="3200" dirty="0" err="1"/>
              <a:t>хто</a:t>
            </a:r>
            <a:r>
              <a:rPr lang="ru-RU" sz="3200" dirty="0"/>
              <a:t> </a:t>
            </a:r>
            <a:r>
              <a:rPr lang="ru-RU" sz="3200" dirty="0" err="1"/>
              <a:t>інші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27991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/>
              <a:t>Перефразовуючи Г. </a:t>
            </a:r>
            <a:r>
              <a:rPr lang="uk-UA" sz="3200" dirty="0" err="1" smtClean="0"/>
              <a:t>Еббінгауза</a:t>
            </a:r>
            <a:r>
              <a:rPr lang="uk-UA" sz="3200" dirty="0" smtClean="0"/>
              <a:t>, можна сказати: «</a:t>
            </a:r>
            <a:r>
              <a:rPr lang="uk-UA" sz="3200" b="1" dirty="0" smtClean="0"/>
              <a:t>Консультування</a:t>
            </a:r>
            <a:r>
              <a:rPr lang="uk-UA" sz="3200" dirty="0" smtClean="0"/>
              <a:t> має довге минуле, але консультативна психологія тільки коротку історію »,- консультативну психологію 74 як </a:t>
            </a:r>
            <a:r>
              <a:rPr lang="uk-UA" sz="3200" b="1" dirty="0" smtClean="0"/>
              <a:t>професійне</a:t>
            </a:r>
            <a:r>
              <a:rPr lang="uk-UA" sz="3200" dirty="0" smtClean="0"/>
              <a:t> поле можна ідентифікувати тільки </a:t>
            </a:r>
            <a:r>
              <a:rPr lang="uk-UA" sz="3200" b="1" dirty="0" smtClean="0"/>
              <a:t>з 1951 </a:t>
            </a:r>
            <a:r>
              <a:rPr lang="uk-UA" sz="3200" dirty="0" smtClean="0"/>
              <a:t>р., коли в США Північно-західна конференція рекомендувала найменування «</a:t>
            </a:r>
            <a:r>
              <a:rPr lang="uk-UA" sz="3200" b="1" dirty="0" smtClean="0"/>
              <a:t>консультативна психологія</a:t>
            </a:r>
            <a:r>
              <a:rPr lang="uk-UA" sz="3200" dirty="0" smtClean="0"/>
              <a:t>», або 1952 р., коли була заснована нова позиція консультуючого до клієнта. Американська психологічна Асоціація змінила найменування спеціальності «</a:t>
            </a:r>
            <a:r>
              <a:rPr lang="uk-UA" sz="3200" b="1" dirty="0" smtClean="0"/>
              <a:t>Консультування й керівництво</a:t>
            </a:r>
            <a:r>
              <a:rPr lang="uk-UA" sz="3200" dirty="0" smtClean="0"/>
              <a:t>», що використалося також </a:t>
            </a:r>
            <a:r>
              <a:rPr lang="uk-UA" sz="3200" dirty="0" err="1" smtClean="0"/>
              <a:t>непсихологами</a:t>
            </a:r>
            <a:r>
              <a:rPr lang="uk-UA" sz="3200" dirty="0" smtClean="0"/>
              <a:t>, на «Консультативна психологія»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538060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9681" y="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Існують принаймні </a:t>
            </a:r>
            <a:r>
              <a:rPr lang="uk-UA" sz="3600" b="1" dirty="0" smtClean="0"/>
              <a:t>чотири</a:t>
            </a:r>
            <a:r>
              <a:rPr lang="uk-UA" sz="3600" dirty="0" smtClean="0"/>
              <a:t> близьких по змісту поняття: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психокорекція,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FF0000"/>
                </a:solidFill>
              </a:rPr>
              <a:t>нелікарська психотерапія, </a:t>
            </a:r>
          </a:p>
          <a:p>
            <a:pPr marL="742950" indent="-742950">
              <a:buFont typeface="+mj-lt"/>
              <a:buAutoNum type="arabicPeriod"/>
            </a:pPr>
            <a:r>
              <a:rPr lang="uk-UA" sz="3600" b="1" dirty="0" smtClean="0">
                <a:solidFill>
                  <a:srgbClr val="00B050"/>
                </a:solidFill>
              </a:rPr>
              <a:t>Соціально-психологічне консультування. </a:t>
            </a:r>
            <a:endParaRPr lang="uk-UA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69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332656"/>
            <a:ext cx="8856984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Лекція 1.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Витоки соціально-політичного 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консультування як науки та мистецтва надання порад з приводу оптимального управління суспільством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040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Консультуватися </a:t>
            </a:r>
            <a:r>
              <a:rPr lang="uk-UA" sz="2800" dirty="0" smtClean="0"/>
              <a:t>— значить </a:t>
            </a:r>
            <a:r>
              <a:rPr lang="uk-UA" sz="2800" b="1" i="1" dirty="0" smtClean="0"/>
              <a:t>радитися</a:t>
            </a:r>
            <a:r>
              <a:rPr lang="uk-UA" sz="2800" dirty="0" smtClean="0"/>
              <a:t> з фахівцем з будь-якого </a:t>
            </a:r>
            <a:r>
              <a:rPr lang="uk-UA" sz="2800" b="1" i="1" dirty="0" smtClean="0"/>
              <a:t>питання</a:t>
            </a:r>
            <a:r>
              <a:rPr lang="uk-UA" sz="2800" dirty="0" smtClean="0"/>
              <a:t>. А </a:t>
            </a:r>
            <a:r>
              <a:rPr lang="uk-UA" sz="2800" b="1" i="1" dirty="0" smtClean="0"/>
              <a:t>рада </a:t>
            </a:r>
            <a:r>
              <a:rPr lang="uk-UA" sz="2800" dirty="0" smtClean="0"/>
              <a:t>— усього лише </a:t>
            </a:r>
            <a:r>
              <a:rPr lang="uk-UA" sz="2800" b="1" i="1" dirty="0" smtClean="0"/>
              <a:t>думка</a:t>
            </a:r>
            <a:r>
              <a:rPr lang="uk-UA" sz="2800" dirty="0" smtClean="0"/>
              <a:t>, висловлена кому-небудь з приводу того, як йому надійти, що зробити й </a:t>
            </a:r>
            <a:r>
              <a:rPr lang="uk-UA" sz="2800" dirty="0" err="1" smtClean="0"/>
              <a:t>т.п</a:t>
            </a:r>
            <a:r>
              <a:rPr lang="uk-UA" sz="2800" dirty="0" smtClean="0"/>
              <a:t>. У цьому й полягає відмінність консультування від психотерапії, по крайній психотерапії глибинної. Консультування центроване на 76 більше поверхневій роботі, зв'язаній досить часто з міжособистісними відносинами. Основне завдання консультанта полягає в тім, щоб допомогти клієнтові подивитися на свої проблеми й життєві складності з боку, продемонструвавши й обговорити ті сторони взаємин, які, будучи джерелами труднощів, звичайно не усвідомлюються й не контролюються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04320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471" y="17053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err="1" smtClean="0"/>
              <a:t>М.Річмонд</a:t>
            </a:r>
            <a:r>
              <a:rPr lang="uk-UA" sz="2800" dirty="0" smtClean="0"/>
              <a:t> є засновником діагностичної школи соціальної роботи. В 1917 році вона видає книгу «</a:t>
            </a:r>
            <a:r>
              <a:rPr lang="uk-UA" sz="2800" b="1" dirty="0" smtClean="0"/>
              <a:t>Соціальні діагнози</a:t>
            </a:r>
            <a:r>
              <a:rPr lang="uk-UA" sz="2800" dirty="0" smtClean="0"/>
              <a:t>». Ця робота стала не тільки </a:t>
            </a:r>
            <a:r>
              <a:rPr lang="uk-UA" sz="2800" b="1" dirty="0" smtClean="0"/>
              <a:t>філософією </a:t>
            </a:r>
            <a:r>
              <a:rPr lang="uk-UA" sz="2800" dirty="0" smtClean="0"/>
              <a:t>індивідуальної роботи на багато років, але й робочим інструментарієм у практиці </a:t>
            </a:r>
            <a:r>
              <a:rPr lang="uk-UA" sz="2800" b="1" dirty="0" smtClean="0"/>
              <a:t>соціальних працівників</a:t>
            </a:r>
            <a:r>
              <a:rPr lang="uk-UA" sz="2800" dirty="0" smtClean="0"/>
              <a:t>. У книзі </a:t>
            </a:r>
            <a:r>
              <a:rPr lang="uk-UA" sz="2800" dirty="0" err="1" smtClean="0"/>
              <a:t>М.Річмонд</a:t>
            </a:r>
            <a:r>
              <a:rPr lang="uk-UA" sz="2800" dirty="0" smtClean="0"/>
              <a:t> описує конкретні методи вирішення проблем клієнтів, доказуючи </a:t>
            </a:r>
            <a:r>
              <a:rPr lang="uk-UA" sz="2800" b="1" dirty="0" smtClean="0"/>
              <a:t>право</a:t>
            </a:r>
            <a:r>
              <a:rPr lang="uk-UA" sz="2800" dirty="0" smtClean="0"/>
              <a:t> існування діагностичного, підходу. Адаптуючи медичні підходи лікування хворих до практики індивідуальної роботи, авторка розвиває оригінальний метод, який дозволяє аналізувати соціальні й психологічні проблеми клієнта. в теорію соціальної роботи вводиться термінологія з медичної практики, така як </a:t>
            </a:r>
            <a:r>
              <a:rPr lang="uk-UA" sz="2800" b="1" dirty="0" smtClean="0"/>
              <a:t>«діагноз», «лікування», «клієнт», </a:t>
            </a:r>
            <a:r>
              <a:rPr lang="uk-UA" sz="2800" dirty="0" smtClean="0"/>
              <a:t>але з новим семантичним значенням.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25788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0978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З 1922 р. </a:t>
            </a:r>
            <a:r>
              <a:rPr lang="uk-UA" sz="3600" b="1" dirty="0" err="1" smtClean="0"/>
              <a:t>М.Річмонд</a:t>
            </a:r>
            <a:r>
              <a:rPr lang="uk-UA" sz="3600" b="1" dirty="0" smtClean="0"/>
              <a:t> </a:t>
            </a:r>
            <a:r>
              <a:rPr lang="uk-UA" sz="3600" dirty="0" smtClean="0"/>
              <a:t>розробляє принципи «</a:t>
            </a:r>
            <a:r>
              <a:rPr lang="uk-UA" sz="3600" b="1" i="1" dirty="0" smtClean="0"/>
              <a:t>соціальної індивідуальної роботи</a:t>
            </a:r>
            <a:r>
              <a:rPr lang="uk-UA" sz="3600" dirty="0" smtClean="0"/>
              <a:t>», серед яких: «</a:t>
            </a:r>
            <a:r>
              <a:rPr lang="uk-UA" sz="3600" b="1" i="1" dirty="0" smtClean="0"/>
              <a:t>індивідуальний</a:t>
            </a:r>
            <a:r>
              <a:rPr lang="uk-UA" sz="3600" dirty="0" smtClean="0"/>
              <a:t> розвиток», «регулювання людських відносин» і ін. Згодом ці принципи будуть використані в якості основи </a:t>
            </a:r>
            <a:r>
              <a:rPr lang="uk-UA" sz="3600" b="1" i="1" dirty="0" smtClean="0"/>
              <a:t>етичного кодексу </a:t>
            </a:r>
            <a:r>
              <a:rPr lang="uk-UA" sz="3600" b="1" i="1" dirty="0" smtClean="0">
                <a:solidFill>
                  <a:srgbClr val="00B050"/>
                </a:solidFill>
              </a:rPr>
              <a:t>соціального працівника</a:t>
            </a:r>
            <a:r>
              <a:rPr lang="uk-UA" sz="3600" dirty="0" smtClean="0"/>
              <a:t>: − симпатизувати клієнтові; − віддавати йому перевагу; − заохочувати його; − будувати з нам сумісні ясні </a:t>
            </a:r>
            <a:r>
              <a:rPr lang="uk-UA" sz="3600" b="1" i="1" dirty="0" smtClean="0"/>
              <a:t>плани дій</a:t>
            </a:r>
            <a:r>
              <a:rPr lang="uk-UA" sz="3600" dirty="0" smtClean="0"/>
              <a:t>. З теоретичної діяльності </a:t>
            </a:r>
            <a:r>
              <a:rPr lang="uk-UA" sz="3600" b="1" dirty="0" err="1" smtClean="0"/>
              <a:t>М.Річмонд</a:t>
            </a:r>
            <a:r>
              <a:rPr lang="uk-UA" sz="3600" dirty="0" smtClean="0"/>
              <a:t> починає оформлятись певний підхід, який одержав назву «</a:t>
            </a:r>
            <a:r>
              <a:rPr lang="uk-UA" sz="3600" b="1" dirty="0" smtClean="0"/>
              <a:t>діагностична школа</a:t>
            </a:r>
            <a:r>
              <a:rPr lang="uk-UA" sz="3600" dirty="0" smtClean="0"/>
              <a:t>». 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53339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Подальший розвиток діагностичного підходу пов’язаний з діяльністю </a:t>
            </a:r>
            <a:r>
              <a:rPr lang="uk-UA" sz="2400" b="1" i="1" dirty="0" err="1" smtClean="0"/>
              <a:t>Г.Гамильтон</a:t>
            </a:r>
            <a:r>
              <a:rPr lang="uk-UA" sz="2400" dirty="0" smtClean="0"/>
              <a:t> (</a:t>
            </a:r>
            <a:r>
              <a:rPr lang="uk-UA" sz="2400" b="1" dirty="0" smtClean="0"/>
              <a:t>1930-50</a:t>
            </a:r>
            <a:r>
              <a:rPr lang="uk-UA" sz="2400" dirty="0" smtClean="0"/>
              <a:t>-і рр.), яка розширює поняття діагнозу й пропонує нову трактовку. Діагноз починає виступати не як установка до дії, а як робоча гіпотеза щодо розуміння особистості клієнта, його ситуації і його проблеми. В даному випадку, діагноз пропонується в якості моделі, яка дає уявлення про те, як клієнт зустрічається з ситуацією. Це дозволило </a:t>
            </a:r>
            <a:r>
              <a:rPr lang="uk-UA" sz="2400" dirty="0" err="1" smtClean="0"/>
              <a:t>Г.Гамильтон</a:t>
            </a:r>
            <a:r>
              <a:rPr lang="uk-UA" sz="2400" dirty="0" smtClean="0"/>
              <a:t> побачити в ситуації не тільки діагностичну, але й оцінну проблематику. Ситуаційний підхід </a:t>
            </a:r>
            <a:r>
              <a:rPr lang="uk-UA" sz="2400" dirty="0" err="1" smtClean="0"/>
              <a:t>вніс</a:t>
            </a:r>
            <a:r>
              <a:rPr lang="uk-UA" sz="2400" dirty="0" smtClean="0"/>
              <a:t> дві стратегії: розвиток передбачення й </a:t>
            </a:r>
            <a:r>
              <a:rPr lang="uk-UA" sz="2400" b="1" i="1" dirty="0" smtClean="0"/>
              <a:t>психологічної підтримки</a:t>
            </a:r>
            <a:r>
              <a:rPr lang="uk-UA" sz="2400" dirty="0" smtClean="0"/>
              <a:t>. В цей період остаточно складається модель діагностичної школи, її теоретичні принципи. </a:t>
            </a:r>
            <a:r>
              <a:rPr lang="uk-UA" sz="2400" b="1" i="1" dirty="0" smtClean="0"/>
              <a:t>Надалі її психосоціальний напрямок продовжать в роботах </a:t>
            </a:r>
            <a:r>
              <a:rPr lang="uk-UA" sz="2400" b="1" i="1" dirty="0" err="1" smtClean="0"/>
              <a:t>Холіс</a:t>
            </a:r>
            <a:r>
              <a:rPr lang="uk-UA" sz="2400" b="1" i="1" dirty="0" smtClean="0"/>
              <a:t> і </a:t>
            </a:r>
            <a:r>
              <a:rPr lang="uk-UA" sz="2400" b="1" i="1" dirty="0" err="1" smtClean="0"/>
              <a:t>Вудс</a:t>
            </a:r>
            <a:r>
              <a:rPr lang="uk-UA" sz="2400" b="1" i="1" dirty="0" smtClean="0"/>
              <a:t> у 1970-1980-ті рр</a:t>
            </a:r>
            <a:r>
              <a:rPr lang="uk-UA" sz="2400" dirty="0" smtClean="0"/>
              <a:t>. Другим підходом в соціальному консультування є </a:t>
            </a:r>
            <a:r>
              <a:rPr lang="uk-UA" sz="2800" b="1" i="1" dirty="0" smtClean="0">
                <a:solidFill>
                  <a:srgbClr val="00B050"/>
                </a:solidFill>
              </a:rPr>
              <a:t>функціональна школа</a:t>
            </a:r>
            <a:r>
              <a:rPr lang="uk-UA" sz="2400" dirty="0" smtClean="0"/>
              <a:t>, який розроблявся в Пенсільванській школі соціальної роботи в 30-ті рр. ХХ ст. Представниками цього напрямку є: </a:t>
            </a:r>
            <a:r>
              <a:rPr lang="uk-UA" sz="2400" dirty="0" err="1" smtClean="0"/>
              <a:t>О.Ранка</a:t>
            </a:r>
            <a:r>
              <a:rPr lang="uk-UA" sz="2400" dirty="0" smtClean="0"/>
              <a:t>, </a:t>
            </a:r>
            <a:r>
              <a:rPr lang="uk-UA" sz="2400" b="1" i="1" dirty="0" err="1" smtClean="0"/>
              <a:t>А.Маслоу</a:t>
            </a:r>
            <a:r>
              <a:rPr lang="uk-UA" sz="2400" dirty="0" smtClean="0"/>
              <a:t>, </a:t>
            </a:r>
            <a:r>
              <a:rPr lang="uk-UA" sz="2400" dirty="0" err="1" smtClean="0"/>
              <a:t>К.Хорні</a:t>
            </a:r>
            <a:r>
              <a:rPr lang="uk-UA" sz="2400" dirty="0" smtClean="0"/>
              <a:t>, </a:t>
            </a:r>
            <a:r>
              <a:rPr lang="uk-UA" sz="2400" dirty="0" err="1" smtClean="0"/>
              <a:t>В.Робінсон</a:t>
            </a:r>
            <a:r>
              <a:rPr lang="uk-UA" sz="2400" dirty="0" smtClean="0"/>
              <a:t>, </a:t>
            </a:r>
            <a:r>
              <a:rPr lang="uk-UA" sz="2400" dirty="0" err="1" smtClean="0"/>
              <a:t>Д.Тафт</a:t>
            </a:r>
            <a:r>
              <a:rPr lang="uk-UA" sz="2400" dirty="0" smtClean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79303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958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/>
              <a:t>Своєрідною</a:t>
            </a:r>
            <a:r>
              <a:rPr lang="ru-RU" sz="2000" dirty="0"/>
              <a:t> </a:t>
            </a:r>
            <a:r>
              <a:rPr lang="ru-RU" sz="2000" dirty="0" err="1"/>
              <a:t>підсумковою</a:t>
            </a:r>
            <a:r>
              <a:rPr lang="ru-RU" sz="2000" dirty="0"/>
              <a:t> </a:t>
            </a:r>
            <a:r>
              <a:rPr lang="ru-RU" sz="2000" dirty="0" err="1"/>
              <a:t>роботою</a:t>
            </a:r>
            <a:r>
              <a:rPr lang="ru-RU" sz="2000" dirty="0"/>
              <a:t> в 1950-і </a:t>
            </a:r>
            <a:r>
              <a:rPr lang="ru-RU" sz="2000" dirty="0" err="1"/>
              <a:t>рр</a:t>
            </a:r>
            <a:r>
              <a:rPr lang="ru-RU" sz="2000" dirty="0"/>
              <a:t>. стала книга Ф. </a:t>
            </a:r>
            <a:r>
              <a:rPr lang="ru-RU" sz="2000" dirty="0" err="1"/>
              <a:t>Бистека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дозволила </a:t>
            </a:r>
            <a:r>
              <a:rPr lang="ru-RU" sz="2000" dirty="0" err="1"/>
              <a:t>глибше</a:t>
            </a:r>
            <a:r>
              <a:rPr lang="ru-RU" sz="2000" dirty="0"/>
              <a:t> </a:t>
            </a:r>
            <a:r>
              <a:rPr lang="ru-RU" sz="2000" dirty="0" err="1"/>
              <a:t>осмислити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</a:t>
            </a:r>
            <a:r>
              <a:rPr lang="ru-RU" sz="2000" b="1" i="1" dirty="0" err="1"/>
              <a:t>соціального</a:t>
            </a:r>
            <a:r>
              <a:rPr lang="ru-RU" sz="2000" b="1" i="1" dirty="0"/>
              <a:t> </a:t>
            </a:r>
            <a:r>
              <a:rPr lang="ru-RU" sz="2000" b="1" i="1" dirty="0" err="1"/>
              <a:t>працівника</a:t>
            </a:r>
            <a:r>
              <a:rPr lang="ru-RU" sz="2000" b="1" i="1" dirty="0"/>
              <a:t> й </a:t>
            </a:r>
            <a:r>
              <a:rPr lang="ru-RU" sz="2000" b="1" i="1" dirty="0" err="1"/>
              <a:t>клієнта</a:t>
            </a:r>
            <a:r>
              <a:rPr lang="ru-RU" sz="2000" dirty="0"/>
              <a:t>.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взаємодії</a:t>
            </a:r>
            <a:r>
              <a:rPr lang="ru-RU" sz="2000" dirty="0"/>
              <a:t> в методах </a:t>
            </a:r>
            <a:r>
              <a:rPr lang="ru-RU" sz="2000" b="1" dirty="0" err="1"/>
              <a:t>індивідуальної</a:t>
            </a:r>
            <a:r>
              <a:rPr lang="ru-RU" sz="2000" b="1" dirty="0"/>
              <a:t> </a:t>
            </a:r>
            <a:r>
              <a:rPr lang="ru-RU" sz="2000" b="1" dirty="0" err="1"/>
              <a:t>роботи</a:t>
            </a:r>
            <a:r>
              <a:rPr lang="ru-RU" sz="2000" b="1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представлені</a:t>
            </a:r>
            <a:r>
              <a:rPr lang="ru-RU" sz="2000" dirty="0"/>
              <a:t> автором як система </a:t>
            </a:r>
            <a:r>
              <a:rPr lang="ru-RU" sz="2000" dirty="0" err="1"/>
              <a:t>динамічних</a:t>
            </a:r>
            <a:r>
              <a:rPr lang="ru-RU" sz="2000" dirty="0"/>
              <a:t> </a:t>
            </a:r>
            <a:r>
              <a:rPr lang="ru-RU" sz="2000" dirty="0" err="1"/>
              <a:t>інтеракцій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соціальним</a:t>
            </a:r>
            <a:r>
              <a:rPr lang="ru-RU" sz="2000" dirty="0"/>
              <a:t> </a:t>
            </a:r>
            <a:r>
              <a:rPr lang="ru-RU" sz="2000" dirty="0" err="1"/>
              <a:t>працівником</a:t>
            </a:r>
            <a:r>
              <a:rPr lang="ru-RU" sz="2000" dirty="0"/>
              <a:t> і </a:t>
            </a:r>
            <a:r>
              <a:rPr lang="ru-RU" sz="2000" dirty="0" err="1"/>
              <a:t>клієнтом</a:t>
            </a:r>
            <a:r>
              <a:rPr lang="ru-RU" sz="2000" dirty="0"/>
              <a:t>, </a:t>
            </a:r>
            <a:r>
              <a:rPr lang="ru-RU" sz="2000" dirty="0" err="1"/>
              <a:t>спрямованих</a:t>
            </a:r>
            <a:r>
              <a:rPr lang="ru-RU" sz="2000" dirty="0"/>
              <a:t> на </a:t>
            </a:r>
            <a:r>
              <a:rPr lang="ru-RU" sz="2000" dirty="0" err="1"/>
              <a:t>досягнення</a:t>
            </a:r>
            <a:r>
              <a:rPr lang="ru-RU" sz="2000" dirty="0"/>
              <a:t> </a:t>
            </a:r>
            <a:r>
              <a:rPr lang="ru-RU" sz="2000" dirty="0" err="1"/>
              <a:t>саморегулювання</a:t>
            </a:r>
            <a:r>
              <a:rPr lang="ru-RU" sz="2000" dirty="0"/>
              <a:t> й </a:t>
            </a:r>
            <a:r>
              <a:rPr lang="ru-RU" sz="2000" dirty="0" err="1"/>
              <a:t>розвитку</a:t>
            </a:r>
            <a:r>
              <a:rPr lang="ru-RU" sz="2000" dirty="0"/>
              <a:t>. 79 Ф. </a:t>
            </a:r>
            <a:r>
              <a:rPr lang="ru-RU" sz="2000" dirty="0" err="1"/>
              <a:t>Бейстек</a:t>
            </a:r>
            <a:r>
              <a:rPr lang="ru-RU" sz="2000" dirty="0"/>
              <a:t> </a:t>
            </a:r>
            <a:r>
              <a:rPr lang="ru-RU" sz="2000" dirty="0" err="1"/>
              <a:t>ідентифікував</a:t>
            </a:r>
            <a:r>
              <a:rPr lang="ru-RU" sz="2000" dirty="0"/>
              <a:t>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 smtClean="0"/>
              <a:t>принципи</a:t>
            </a:r>
            <a:r>
              <a:rPr lang="ru-RU" sz="2000" dirty="0" smtClean="0"/>
              <a:t>: 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взаємодії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соціального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працівника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із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клієнтом</a:t>
            </a:r>
            <a:r>
              <a:rPr lang="ru-RU" sz="2000" b="1" i="1" dirty="0">
                <a:solidFill>
                  <a:srgbClr val="00B050"/>
                </a:solidFill>
              </a:rPr>
              <a:t>: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індивідуалізація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відкритість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>
                <a:solidFill>
                  <a:srgbClr val="00B050"/>
                </a:solidFill>
              </a:rPr>
              <a:t>у </a:t>
            </a:r>
            <a:r>
              <a:rPr lang="ru-RU" sz="2000" b="1" i="1" dirty="0" err="1">
                <a:solidFill>
                  <a:srgbClr val="00B050"/>
                </a:solidFill>
              </a:rPr>
              <a:t>вираженні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почуттів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00B050"/>
                </a:solidFill>
              </a:rPr>
              <a:t>контроль </a:t>
            </a:r>
            <a:r>
              <a:rPr lang="ru-RU" sz="2000" b="1" i="1" dirty="0">
                <a:solidFill>
                  <a:srgbClr val="00B050"/>
                </a:solidFill>
              </a:rPr>
              <a:t>над </a:t>
            </a:r>
            <a:r>
              <a:rPr lang="ru-RU" sz="2000" b="1" i="1" dirty="0" err="1">
                <a:solidFill>
                  <a:srgbClr val="00B050"/>
                </a:solidFill>
              </a:rPr>
              <a:t>емоційним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розвитком</a:t>
            </a:r>
            <a:r>
              <a:rPr lang="ru-RU" sz="2000" b="1" i="1" dirty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клієнта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недирективність</a:t>
            </a:r>
            <a:r>
              <a:rPr lang="ru-RU" sz="2000" b="1" i="1" dirty="0">
                <a:solidFill>
                  <a:srgbClr val="00B050"/>
                </a:solidFill>
              </a:rPr>
              <a:t> у </a:t>
            </a:r>
            <a:r>
              <a:rPr lang="ru-RU" sz="2000" b="1" i="1" dirty="0" err="1">
                <a:solidFill>
                  <a:srgbClr val="00B050"/>
                </a:solidFill>
              </a:rPr>
              <a:t>відносинах</a:t>
            </a:r>
            <a:r>
              <a:rPr lang="ru-RU" sz="2000" b="1" i="1" dirty="0" smtClean="0">
                <a:solidFill>
                  <a:srgbClr val="00B050"/>
                </a:solidFill>
              </a:rPr>
              <a:t>;</a:t>
            </a:r>
          </a:p>
          <a:p>
            <a:pPr algn="just"/>
            <a:r>
              <a:rPr lang="ru-RU" sz="2000" b="1" i="1" dirty="0" err="1" smtClean="0">
                <a:solidFill>
                  <a:srgbClr val="00B050"/>
                </a:solidFill>
              </a:rPr>
              <a:t>розвиток</a:t>
            </a:r>
            <a:r>
              <a:rPr lang="ru-RU" sz="2000" b="1" i="1" dirty="0" smtClean="0">
                <a:solidFill>
                  <a:srgbClr val="00B050"/>
                </a:solidFill>
              </a:rPr>
              <a:t> </a:t>
            </a:r>
            <a:r>
              <a:rPr lang="ru-RU" sz="2000" b="1" i="1" dirty="0" err="1">
                <a:solidFill>
                  <a:srgbClr val="00B050"/>
                </a:solidFill>
              </a:rPr>
              <a:t>самостійності</a:t>
            </a:r>
            <a:r>
              <a:rPr lang="ru-RU" sz="2000" b="1" i="1" dirty="0">
                <a:solidFill>
                  <a:srgbClr val="00B050"/>
                </a:solidFill>
              </a:rPr>
              <a:t>; </a:t>
            </a:r>
            <a:r>
              <a:rPr lang="ru-RU" sz="2000" b="1" i="1" dirty="0" err="1">
                <a:solidFill>
                  <a:srgbClr val="00B050"/>
                </a:solidFill>
              </a:rPr>
              <a:t>конфіденційність</a:t>
            </a:r>
            <a:r>
              <a:rPr lang="ru-RU" sz="2000" b="1" i="1" dirty="0">
                <a:solidFill>
                  <a:srgbClr val="00B050"/>
                </a:solidFill>
              </a:rPr>
              <a:t>. </a:t>
            </a:r>
            <a:endParaRPr lang="ru-RU" sz="2000" b="1" i="1" dirty="0" smtClean="0">
              <a:solidFill>
                <a:srgbClr val="00B050"/>
              </a:solidFill>
            </a:endParaRPr>
          </a:p>
          <a:p>
            <a:pPr algn="just"/>
            <a:r>
              <a:rPr lang="en-US" sz="2000" b="1" dirty="0" smtClean="0"/>
              <a:t>X</a:t>
            </a:r>
            <a:r>
              <a:rPr lang="en-US" sz="2000" b="1" dirty="0"/>
              <a:t>. </a:t>
            </a:r>
            <a:r>
              <a:rPr lang="ru-RU" sz="2000" b="1" dirty="0" err="1"/>
              <a:t>Перлман</a:t>
            </a:r>
            <a:r>
              <a:rPr lang="ru-RU" sz="2000" b="1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синтезувала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ru-RU" sz="2000" b="1" i="1" dirty="0" err="1"/>
              <a:t>діагностичної</a:t>
            </a:r>
            <a:r>
              <a:rPr lang="ru-RU" sz="2000" b="1" i="1" dirty="0"/>
              <a:t> й </a:t>
            </a:r>
            <a:r>
              <a:rPr lang="ru-RU" sz="2000" b="1" i="1" dirty="0" err="1"/>
              <a:t>функціональної</a:t>
            </a:r>
            <a:r>
              <a:rPr lang="ru-RU" sz="2000" b="1" i="1" dirty="0"/>
              <a:t> </a:t>
            </a:r>
            <a:r>
              <a:rPr lang="ru-RU" sz="2000" b="1" i="1" dirty="0" err="1"/>
              <a:t>шкіл</a:t>
            </a:r>
            <a:r>
              <a:rPr lang="ru-RU" sz="2000" dirty="0"/>
              <a:t>, </a:t>
            </a:r>
            <a:r>
              <a:rPr lang="ru-RU" sz="2000" dirty="0" err="1"/>
              <a:t>запропонувавши</a:t>
            </a:r>
            <a:r>
              <a:rPr lang="ru-RU" sz="2000" dirty="0"/>
              <a:t> </a:t>
            </a:r>
            <a:r>
              <a:rPr lang="ru-RU" sz="2000" dirty="0" err="1"/>
              <a:t>нову</a:t>
            </a:r>
            <a:r>
              <a:rPr lang="ru-RU" sz="2000" dirty="0"/>
              <a:t> модель </a:t>
            </a:r>
            <a:r>
              <a:rPr lang="ru-RU" sz="2000" dirty="0" err="1"/>
              <a:t>індивідуальної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</a:t>
            </a:r>
            <a:r>
              <a:rPr lang="ru-RU" sz="2000" dirty="0" smtClean="0"/>
              <a:t>– </a:t>
            </a:r>
          </a:p>
          <a:p>
            <a:pPr algn="just"/>
            <a:r>
              <a:rPr lang="ru-RU" sz="2400" b="1" dirty="0" smtClean="0">
                <a:solidFill>
                  <a:srgbClr val="00B050"/>
                </a:solidFill>
              </a:rPr>
              <a:t>метод </a:t>
            </a:r>
            <a:r>
              <a:rPr lang="ru-RU" sz="2400" b="1" dirty="0" err="1">
                <a:solidFill>
                  <a:srgbClr val="00B050"/>
                </a:solidFill>
              </a:rPr>
              <a:t>вирішення</a:t>
            </a:r>
            <a:r>
              <a:rPr lang="ru-RU" sz="2400" b="1" dirty="0">
                <a:solidFill>
                  <a:srgbClr val="00B050"/>
                </a:solidFill>
              </a:rPr>
              <a:t> проблем</a:t>
            </a:r>
            <a:r>
              <a:rPr lang="ru-RU" sz="2000" dirty="0"/>
              <a:t>. </a:t>
            </a:r>
            <a:endParaRPr lang="ru-RU" sz="2000" dirty="0" smtClean="0"/>
          </a:p>
          <a:p>
            <a:pPr algn="just"/>
            <a:r>
              <a:rPr lang="ru-RU" sz="2000" dirty="0" smtClean="0"/>
              <a:t>Тим </a:t>
            </a:r>
            <a:r>
              <a:rPr lang="ru-RU" sz="2000" dirty="0"/>
              <a:t>самим </a:t>
            </a:r>
            <a:r>
              <a:rPr lang="ru-RU" sz="2000" b="1" dirty="0" err="1"/>
              <a:t>психосоціальне</a:t>
            </a:r>
            <a:r>
              <a:rPr lang="ru-RU" sz="2000" b="1" dirty="0"/>
              <a:t> </a:t>
            </a:r>
            <a:r>
              <a:rPr lang="ru-RU" sz="2000" b="1" dirty="0" err="1"/>
              <a:t>лікування</a:t>
            </a:r>
            <a:r>
              <a:rPr lang="ru-RU" sz="2000" b="1" dirty="0"/>
              <a:t> й </a:t>
            </a:r>
            <a:r>
              <a:rPr lang="ru-RU" sz="2000" b="1" dirty="0" err="1"/>
              <a:t>функціональний</a:t>
            </a:r>
            <a:r>
              <a:rPr lang="ru-RU" sz="2000" b="1" dirty="0"/>
              <a:t> </a:t>
            </a:r>
            <a:r>
              <a:rPr lang="ru-RU" sz="2000" b="1" dirty="0" err="1"/>
              <a:t>підхід</a:t>
            </a:r>
            <a:r>
              <a:rPr lang="ru-RU" sz="2000" b="1" dirty="0"/>
              <a:t> </a:t>
            </a:r>
            <a:r>
              <a:rPr lang="ru-RU" sz="2000" dirty="0"/>
              <a:t>одержали </a:t>
            </a:r>
            <a:r>
              <a:rPr lang="ru-RU" sz="2000" dirty="0" err="1"/>
              <a:t>свій</a:t>
            </a:r>
            <a:r>
              <a:rPr lang="ru-RU" sz="2000" dirty="0"/>
              <a:t> </a:t>
            </a:r>
            <a:r>
              <a:rPr lang="ru-RU" sz="2000" dirty="0" err="1"/>
              <a:t>подальший</a:t>
            </a:r>
            <a:r>
              <a:rPr lang="ru-RU" sz="2000" dirty="0"/>
              <a:t> </a:t>
            </a:r>
            <a:r>
              <a:rPr lang="ru-RU" sz="2000" dirty="0" err="1"/>
              <a:t>розвиток</a:t>
            </a:r>
            <a:r>
              <a:rPr lang="ru-RU" sz="2000" dirty="0"/>
              <a:t> у </a:t>
            </a:r>
            <a:r>
              <a:rPr lang="ru-RU" sz="2000" b="1" dirty="0" err="1"/>
              <a:t>практиці</a:t>
            </a:r>
            <a:r>
              <a:rPr lang="ru-RU" sz="2000" b="1" dirty="0"/>
              <a:t> </a:t>
            </a:r>
            <a:r>
              <a:rPr lang="ru-RU" sz="2000" b="1" dirty="0" err="1"/>
              <a:t>соціальної</a:t>
            </a:r>
            <a:r>
              <a:rPr lang="ru-RU" sz="2000" b="1" dirty="0"/>
              <a:t> </a:t>
            </a:r>
            <a:r>
              <a:rPr lang="ru-RU" sz="2000" b="1" dirty="0" err="1"/>
              <a:t>робо</a:t>
            </a:r>
            <a:r>
              <a:rPr lang="ru-RU" sz="2000" dirty="0" err="1"/>
              <a:t>ти</a:t>
            </a:r>
            <a:r>
              <a:rPr lang="ru-RU" sz="2000" dirty="0"/>
              <a:t>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підходи</a:t>
            </a:r>
            <a:r>
              <a:rPr lang="ru-RU" sz="2000" dirty="0"/>
              <a:t> </a:t>
            </a:r>
            <a:r>
              <a:rPr lang="en-US" sz="2000" dirty="0"/>
              <a:t>X. </a:t>
            </a:r>
            <a:r>
              <a:rPr lang="ru-RU" sz="2000" dirty="0" err="1"/>
              <a:t>Перлман</a:t>
            </a:r>
            <a:r>
              <a:rPr lang="ru-RU" sz="2000" dirty="0"/>
              <a:t> </a:t>
            </a:r>
            <a:r>
              <a:rPr lang="ru-RU" sz="2000" dirty="0" err="1"/>
              <a:t>ґрунтуються</a:t>
            </a:r>
            <a:r>
              <a:rPr lang="ru-RU" sz="2000" dirty="0"/>
              <a:t> на </a:t>
            </a:r>
            <a:r>
              <a:rPr lang="ru-RU" sz="2000" dirty="0" err="1"/>
              <a:t>тім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процес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</a:t>
            </a:r>
            <a:r>
              <a:rPr lang="ru-RU" sz="2000" dirty="0" err="1"/>
              <a:t>складається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головних</a:t>
            </a:r>
            <a:r>
              <a:rPr lang="ru-RU" sz="2000" dirty="0"/>
              <a:t> </a:t>
            </a:r>
            <a:r>
              <a:rPr lang="ru-RU" sz="2000" dirty="0" err="1"/>
              <a:t>компонентів</a:t>
            </a:r>
            <a:r>
              <a:rPr lang="ru-RU" sz="2000" dirty="0" smtClean="0"/>
              <a:t>:</a:t>
            </a:r>
          </a:p>
          <a:p>
            <a:pPr algn="just"/>
            <a:r>
              <a:rPr lang="ru-RU" sz="2000" dirty="0" smtClean="0"/>
              <a:t> </a:t>
            </a:r>
            <a:r>
              <a:rPr lang="ru-RU" sz="2000" b="1" i="1" dirty="0" err="1"/>
              <a:t>процесу</a:t>
            </a:r>
            <a:r>
              <a:rPr lang="ru-RU" sz="2000" b="1" i="1" dirty="0"/>
              <a:t> </a:t>
            </a:r>
            <a:r>
              <a:rPr lang="ru-RU" sz="2000" b="1" i="1" dirty="0" err="1"/>
              <a:t>допомоги</a:t>
            </a:r>
            <a:r>
              <a:rPr lang="ru-RU" sz="2000" b="1" i="1" dirty="0"/>
              <a:t> й </a:t>
            </a:r>
            <a:r>
              <a:rPr lang="ru-RU" sz="2000" b="1" i="1" dirty="0" err="1"/>
              <a:t>ресурсів</a:t>
            </a:r>
            <a:r>
              <a:rPr lang="ru-RU" sz="2000" b="1" i="1" dirty="0"/>
              <a:t> </a:t>
            </a:r>
            <a:r>
              <a:rPr lang="ru-RU" sz="2000" b="1" i="1" dirty="0" err="1"/>
              <a:t>індивіда</a:t>
            </a:r>
            <a:r>
              <a:rPr lang="ru-RU" sz="2000" b="1" i="1" dirty="0"/>
              <a:t>. </a:t>
            </a:r>
            <a:endParaRPr lang="ru-RU" sz="2000" b="1" i="1" dirty="0" smtClean="0"/>
          </a:p>
          <a:p>
            <a:pPr algn="just"/>
            <a:r>
              <a:rPr lang="ru-RU" sz="2000" dirty="0" err="1" smtClean="0"/>
              <a:t>Розглядаючи</a:t>
            </a:r>
            <a:r>
              <a:rPr lang="ru-RU" sz="2000" dirty="0" smtClean="0"/>
              <a:t> </a:t>
            </a:r>
            <a:r>
              <a:rPr lang="ru-RU" sz="2000" dirty="0" err="1"/>
              <a:t>дозвіл</a:t>
            </a:r>
            <a:r>
              <a:rPr lang="ru-RU" sz="2000" dirty="0"/>
              <a:t> проблем </a:t>
            </a:r>
            <a:r>
              <a:rPr lang="ru-RU" sz="2000" dirty="0" err="1"/>
              <a:t>клієнта</a:t>
            </a:r>
            <a:r>
              <a:rPr lang="ru-RU" sz="2000" dirty="0"/>
              <a:t> у </a:t>
            </a:r>
            <a:r>
              <a:rPr lang="ru-RU" sz="2000" dirty="0" err="1"/>
              <a:t>вузькому</a:t>
            </a:r>
            <a:r>
              <a:rPr lang="ru-RU" sz="2000" dirty="0"/>
              <a:t> </a:t>
            </a:r>
            <a:r>
              <a:rPr lang="ru-RU" sz="2000" dirty="0" err="1"/>
              <a:t>змісті</a:t>
            </a:r>
            <a:r>
              <a:rPr lang="ru-RU" sz="2000" dirty="0"/>
              <a:t>, на </a:t>
            </a:r>
            <a:r>
              <a:rPr lang="ru-RU" sz="2000" dirty="0" err="1"/>
              <a:t>рівні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запиту</a:t>
            </a:r>
            <a:r>
              <a:rPr lang="ru-RU" sz="2000" dirty="0"/>
              <a:t>, вона </a:t>
            </a:r>
            <a:r>
              <a:rPr lang="ru-RU" sz="2000" dirty="0" err="1"/>
              <a:t>пропонує</a:t>
            </a:r>
            <a:r>
              <a:rPr lang="ru-RU" sz="2000" dirty="0"/>
              <a:t> </a:t>
            </a:r>
            <a:r>
              <a:rPr lang="ru-RU" sz="2000" dirty="0" err="1"/>
              <a:t>розвивати</a:t>
            </a:r>
            <a:r>
              <a:rPr lang="ru-RU" sz="2000" dirty="0"/>
              <a:t> </a:t>
            </a:r>
            <a:r>
              <a:rPr lang="ru-RU" sz="2000" dirty="0" err="1"/>
              <a:t>мотивацію</a:t>
            </a:r>
            <a:r>
              <a:rPr lang="ru-RU" sz="2000" dirty="0"/>
              <a:t> </a:t>
            </a:r>
            <a:r>
              <a:rPr lang="ru-RU" sz="2000" dirty="0" err="1"/>
              <a:t>клієнта</a:t>
            </a:r>
            <a:r>
              <a:rPr lang="ru-RU" sz="2000" dirty="0"/>
              <a:t>,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здатності</a:t>
            </a:r>
            <a:r>
              <a:rPr lang="ru-RU" sz="2000" dirty="0"/>
              <a:t> до </a:t>
            </a:r>
            <a:r>
              <a:rPr lang="ru-RU" sz="2000" dirty="0" err="1"/>
              <a:t>функціонування</a:t>
            </a:r>
            <a:r>
              <a:rPr lang="ru-RU" sz="2000" dirty="0"/>
              <a:t>, </a:t>
            </a:r>
            <a:r>
              <a:rPr lang="ru-RU" sz="2000" dirty="0" err="1"/>
              <a:t>розширювати</a:t>
            </a:r>
            <a:r>
              <a:rPr lang="ru-RU" sz="2000" dirty="0"/>
              <a:t> </a:t>
            </a:r>
            <a:r>
              <a:rPr lang="ru-RU" sz="2000" dirty="0" err="1"/>
              <a:t>особистісні</a:t>
            </a:r>
            <a:r>
              <a:rPr lang="ru-RU" sz="2000" dirty="0"/>
              <a:t> </a:t>
            </a:r>
            <a:r>
              <a:rPr lang="ru-RU" sz="2000" dirty="0" err="1"/>
              <a:t>ресурси</a:t>
            </a:r>
            <a:r>
              <a:rPr lang="ru-RU" sz="2000" dirty="0"/>
              <a:t>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300396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консультативної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і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підходів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dirty="0" err="1"/>
              <a:t>консультативної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Діагностична</a:t>
            </a:r>
            <a:r>
              <a:rPr lang="ru-RU" dirty="0"/>
              <a:t> школа. </a:t>
            </a:r>
            <a:r>
              <a:rPr lang="ru-RU" dirty="0" err="1"/>
              <a:t>Функціональна</a:t>
            </a:r>
            <a:r>
              <a:rPr lang="ru-RU" dirty="0"/>
              <a:t> школа. </a:t>
            </a:r>
            <a:r>
              <a:rPr lang="ru-RU" dirty="0" err="1"/>
              <a:t>Інтервенція</a:t>
            </a:r>
            <a:r>
              <a:rPr lang="ru-RU" dirty="0"/>
              <a:t>. Метод </a:t>
            </a:r>
            <a:r>
              <a:rPr lang="ru-RU" dirty="0" err="1"/>
              <a:t>вирішення</a:t>
            </a:r>
            <a:r>
              <a:rPr lang="ru-RU" dirty="0"/>
              <a:t> проблем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091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303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/>
              <a:t>США в 90-е годы наибольшим спросом пользовались так называемые </a:t>
            </a:r>
            <a:r>
              <a:rPr lang="ru-RU" sz="2800" dirty="0" err="1">
                <a:solidFill>
                  <a:srgbClr val="FF0000"/>
                </a:solidFill>
              </a:rPr>
              <a:t>поллстеры</a:t>
            </a:r>
            <a:r>
              <a:rPr lang="ru-RU" sz="2800" dirty="0"/>
              <a:t> (социологи, специализирующиеся на опросах общественного мнения), а также медиа - </a:t>
            </a:r>
            <a:r>
              <a:rPr lang="ru-RU" sz="2800" dirty="0">
                <a:solidFill>
                  <a:srgbClr val="FF0000"/>
                </a:solidFill>
              </a:rPr>
              <a:t>консультанты</a:t>
            </a:r>
            <a:r>
              <a:rPr lang="ru-RU" sz="2800" dirty="0"/>
              <a:t> (профессионалы в области связей со СМИ) и организаторы процесса </a:t>
            </a:r>
            <a:r>
              <a:rPr lang="ru-RU" sz="2800" dirty="0" err="1">
                <a:solidFill>
                  <a:srgbClr val="FF0000"/>
                </a:solidFill>
              </a:rPr>
              <a:t>фондрайзинга</a:t>
            </a:r>
            <a:r>
              <a:rPr lang="ru-RU" sz="2800" dirty="0"/>
              <a:t> (обеспечивающие сбор средств в избирательные фонды партий и кандидатов)</a:t>
            </a:r>
            <a:endParaRPr lang="uk-UA" sz="2800" dirty="0"/>
          </a:p>
        </p:txBody>
      </p:sp>
      <p:pic>
        <p:nvPicPr>
          <p:cNvPr id="1229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" y="3724499"/>
            <a:ext cx="6247294" cy="31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C:\Users\asus\Desktop\СПК 2022-23\СПК матеріал 21 версня 2022 р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636912"/>
            <a:ext cx="3175553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1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7710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Політичне консультування </a:t>
            </a:r>
            <a:r>
              <a:rPr lang="uk-UA" sz="2400" dirty="0" smtClean="0"/>
              <a:t>є невід’ємною складовою політичного процесу у багатьох країнах. Поява конкурентних виборів та стрімкий розвиток електоральної комунікації – це головні причини, що передували становленню політичного консалтингу у світовому масштабі. </a:t>
            </a:r>
          </a:p>
          <a:p>
            <a:pPr algn="just"/>
            <a:r>
              <a:rPr lang="uk-UA" sz="2400" dirty="0" smtClean="0"/>
              <a:t>Важливість дослідження політичного консультування пояснюється тим, що в теоретико-методологічному плані щодо визначення цього поняття не існує єдиного підходу. </a:t>
            </a:r>
          </a:p>
          <a:p>
            <a:pPr algn="just"/>
            <a:r>
              <a:rPr lang="uk-UA" sz="2400" dirty="0" smtClean="0"/>
              <a:t>Тому, зважаючи на різноманітні трактування з боку зарубіжних і вітчизняних дослідників, предмет та зміст політичного консалтингу залишається не визначеним</a:t>
            </a:r>
            <a:endParaRPr lang="uk-UA" sz="2400" dirty="0"/>
          </a:p>
        </p:txBody>
      </p:sp>
      <p:pic>
        <p:nvPicPr>
          <p:cNvPr id="2051" name="Picture 3" descr="C:\Users\asus\Desktop\СПК 2022-23\СПК матеріал 21 версня 2022 р\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31" y="4133333"/>
            <a:ext cx="7260841" cy="270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3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Витоки політичного консультування є предметом дискусії сучасних дослідників. Головне питання постає у тому, чи варто порівнювати політичних консультантів з радниками, для того, щоб визначити їх статус. З цього приводу думки розділилися. </a:t>
            </a:r>
          </a:p>
          <a:p>
            <a:pPr algn="just"/>
            <a:r>
              <a:rPr lang="uk-UA" sz="2400" dirty="0" smtClean="0"/>
              <a:t>Американський дослідник Девід </a:t>
            </a:r>
            <a:r>
              <a:rPr lang="uk-UA" sz="2400" dirty="0" err="1" smtClean="0"/>
              <a:t>Перлматтер</a:t>
            </a:r>
            <a:r>
              <a:rPr lang="uk-UA" sz="2400" dirty="0" smtClean="0"/>
              <a:t> вважає, що політичний консалтинг не можна вважати новим явищем, оскільки “двори </a:t>
            </a:r>
            <a:r>
              <a:rPr lang="uk-UA" sz="2400" dirty="0" err="1" smtClean="0"/>
              <a:t>Рамзеса</a:t>
            </a:r>
            <a:r>
              <a:rPr lang="uk-UA" sz="2400" dirty="0" smtClean="0"/>
              <a:t> ІІ, Юлія Цезаря, Карла Великого і Єлизавети І були наповнені радниками, які підказували, як потрібно завоювати та закріпити становище в суспільстві”. </a:t>
            </a:r>
          </a:p>
          <a:p>
            <a:pPr algn="just"/>
            <a:endParaRPr lang="uk-UA" sz="2400" dirty="0" smtClean="0"/>
          </a:p>
          <a:p>
            <a:pPr algn="just"/>
            <a:endParaRPr lang="uk-UA" sz="2400" dirty="0"/>
          </a:p>
          <a:p>
            <a:pPr algn="just"/>
            <a:endParaRPr lang="uk-UA" sz="2400" dirty="0" smtClean="0"/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/>
              <a:t>Історія політичного консалтингу виходить із глибини віків: вже у первісних племенах схожі із сучасним консультуванням функції виконували шамани і старійшини, а у Стародавньому Світі політичними радниками нерідко ставали </a:t>
            </a:r>
            <a:r>
              <a:rPr lang="uk-UA" sz="2400" dirty="0" err="1" smtClean="0"/>
              <a:t>жерці</a:t>
            </a:r>
            <a:r>
              <a:rPr lang="uk-UA" sz="2400" dirty="0" smtClean="0"/>
              <a:t> і астрологи, філософи і ритори</a:t>
            </a:r>
          </a:p>
          <a:p>
            <a:endParaRPr lang="uk-UA" dirty="0" smtClean="0"/>
          </a:p>
        </p:txBody>
      </p:sp>
      <p:pic>
        <p:nvPicPr>
          <p:cNvPr id="3074" name="Picture 2" descr="C:\Users\asus\Desktop\СПК 2022-23\СПК матеріал 21 версня 2022 р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996952"/>
            <a:ext cx="1224586" cy="164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17" y="116632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Одним з найвдаліших прототипів для сучасних політичних консультантів можуть слугувати давньогрецькі софісти, які створювали школи систематизованого навчання мистецтва переконання, </a:t>
            </a:r>
            <a:r>
              <a:rPr lang="uk-UA" dirty="0" err="1" smtClean="0"/>
              <a:t>внушіння</a:t>
            </a:r>
            <a:r>
              <a:rPr lang="uk-UA" dirty="0" smtClean="0"/>
              <a:t> і соціальної комунікації. За словами французького історика </a:t>
            </a:r>
            <a:r>
              <a:rPr lang="uk-UA" dirty="0" err="1" smtClean="0"/>
              <a:t>Барбари</a:t>
            </a:r>
            <a:r>
              <a:rPr lang="uk-UA" dirty="0" smtClean="0"/>
              <a:t> </a:t>
            </a:r>
            <a:r>
              <a:rPr lang="uk-UA" dirty="0" err="1" smtClean="0"/>
              <a:t>Кассен</a:t>
            </a:r>
            <a:r>
              <a:rPr lang="uk-UA" dirty="0" smtClean="0"/>
              <a:t>, “…софісти – це впливові люди, які вміють переконати суддів, збори, бути успішними в посольстві, дати закони новому місту, обернути будь-яку справу в демократичні форми, одним словом, вони володіють своїм ремеслом”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Перші спроби осмислення політичного консультування знаходимо у поглядах Н. Макіавеллі. Його книга “Державець” (1513 р.) може бути визнана однією з найяскравіших робіт з політичного консультування, тому що висвітлює проблеми, з якими стикалися політики того часу, а також відповідні методи їх вирішення. Прикладами концептуальних основ політичного консультування можна назвати роботи німецьких філософів і соціологів Нового часу, таких як Ф. Ніцше і М. </a:t>
            </a:r>
            <a:r>
              <a:rPr lang="uk-UA" dirty="0" err="1" smtClean="0"/>
              <a:t>Хайдеґґер</a:t>
            </a:r>
            <a:r>
              <a:rPr lang="uk-UA" dirty="0" smtClean="0"/>
              <a:t>, Т. </a:t>
            </a:r>
            <a:r>
              <a:rPr lang="uk-UA" dirty="0" err="1" smtClean="0"/>
              <a:t>Гобс</a:t>
            </a:r>
            <a:r>
              <a:rPr lang="uk-UA" dirty="0" smtClean="0"/>
              <a:t>, Е. Дюркгейм, І. Кант, в працях яких окреслені методологічні підходи до стратегічного і тактичного планування політичної діяльності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124" y="1870621"/>
            <a:ext cx="5954985" cy="256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3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90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/>
              <a:t>них </a:t>
            </a:r>
            <a:r>
              <a:rPr lang="ru-RU" dirty="0" err="1"/>
              <a:t>особливу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дослідженню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консультантів</a:t>
            </a:r>
            <a:r>
              <a:rPr lang="ru-RU" dirty="0"/>
              <a:t> </a:t>
            </a:r>
            <a:r>
              <a:rPr lang="ru-RU" dirty="0" err="1"/>
              <a:t>відводять</a:t>
            </a:r>
            <a:r>
              <a:rPr lang="ru-RU" dirty="0"/>
              <a:t> </a:t>
            </a:r>
            <a:r>
              <a:rPr lang="ru-RU" dirty="0" err="1"/>
              <a:t>американські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Келлі</a:t>
            </a:r>
            <a:r>
              <a:rPr lang="ru-RU" dirty="0"/>
              <a:t> С. (</a:t>
            </a:r>
            <a:r>
              <a:rPr lang="en-US" dirty="0"/>
              <a:t>Kelley S.), </a:t>
            </a:r>
            <a:r>
              <a:rPr lang="ru-RU" dirty="0"/>
              <a:t>Д. </a:t>
            </a:r>
            <a:r>
              <a:rPr lang="ru-RU" dirty="0" err="1"/>
              <a:t>Німо</a:t>
            </a:r>
            <a:r>
              <a:rPr lang="ru-RU" dirty="0"/>
              <a:t> (</a:t>
            </a:r>
            <a:r>
              <a:rPr lang="en-US" dirty="0" err="1"/>
              <a:t>Nimmo</a:t>
            </a:r>
            <a:r>
              <a:rPr lang="en-US" dirty="0"/>
              <a:t> D.), </a:t>
            </a:r>
            <a:r>
              <a:rPr lang="ru-RU" dirty="0"/>
              <a:t>Л. </a:t>
            </a:r>
            <a:r>
              <a:rPr lang="ru-RU" dirty="0" err="1"/>
              <a:t>Сабато</a:t>
            </a:r>
            <a:r>
              <a:rPr lang="ru-RU" dirty="0"/>
              <a:t> (</a:t>
            </a:r>
            <a:r>
              <a:rPr lang="en-US" dirty="0" err="1"/>
              <a:t>Sabato</a:t>
            </a:r>
            <a:r>
              <a:rPr lang="en-US" dirty="0"/>
              <a:t> L.), </a:t>
            </a:r>
            <a:r>
              <a:rPr lang="ru-RU" dirty="0"/>
              <a:t>Ф. </a:t>
            </a:r>
            <a:r>
              <a:rPr lang="ru-RU" dirty="0" err="1"/>
              <a:t>Лунц</a:t>
            </a:r>
            <a:r>
              <a:rPr lang="ru-RU" dirty="0"/>
              <a:t> (</a:t>
            </a:r>
            <a:r>
              <a:rPr lang="en-US" dirty="0" err="1"/>
              <a:t>Luntz</a:t>
            </a:r>
            <a:r>
              <a:rPr lang="en-US" dirty="0"/>
              <a:t> F.), </a:t>
            </a:r>
            <a:r>
              <a:rPr lang="ru-RU" dirty="0"/>
              <a:t>С. </a:t>
            </a:r>
            <a:r>
              <a:rPr lang="ru-RU" dirty="0" err="1"/>
              <a:t>Медвік</a:t>
            </a:r>
            <a:r>
              <a:rPr lang="ru-RU" dirty="0"/>
              <a:t> (</a:t>
            </a:r>
            <a:r>
              <a:rPr lang="en-US" dirty="0" err="1"/>
              <a:t>Medvic</a:t>
            </a:r>
            <a:r>
              <a:rPr lang="en-US" dirty="0"/>
              <a:t> St.) </a:t>
            </a:r>
            <a:r>
              <a:rPr lang="ru-RU" dirty="0"/>
              <a:t>Дж. </a:t>
            </a:r>
            <a:r>
              <a:rPr lang="ru-RU" dirty="0" err="1"/>
              <a:t>Неаполітан</a:t>
            </a:r>
            <a:r>
              <a:rPr lang="ru-RU" dirty="0"/>
              <a:t> (</a:t>
            </a:r>
            <a:r>
              <a:rPr lang="en-US" dirty="0" err="1"/>
              <a:t>Napolitan</a:t>
            </a:r>
            <a:r>
              <a:rPr lang="en-US" dirty="0"/>
              <a:t> J.), </a:t>
            </a:r>
            <a:r>
              <a:rPr lang="ru-RU" dirty="0"/>
              <a:t>Д. </a:t>
            </a:r>
            <a:r>
              <a:rPr lang="ru-RU" dirty="0" err="1"/>
              <a:t>Даліо</a:t>
            </a:r>
            <a:r>
              <a:rPr lang="ru-RU" dirty="0"/>
              <a:t> (</a:t>
            </a:r>
            <a:r>
              <a:rPr lang="en-US" dirty="0" err="1"/>
              <a:t>Dulio</a:t>
            </a:r>
            <a:r>
              <a:rPr lang="en-US" dirty="0"/>
              <a:t> D.), </a:t>
            </a:r>
            <a:r>
              <a:rPr lang="ru-RU" dirty="0"/>
              <a:t>Д. </a:t>
            </a:r>
            <a:r>
              <a:rPr lang="ru-RU" dirty="0" err="1"/>
              <a:t>Маглебі</a:t>
            </a:r>
            <a:r>
              <a:rPr lang="ru-RU" dirty="0"/>
              <a:t> (</a:t>
            </a:r>
            <a:r>
              <a:rPr lang="en-US" dirty="0" err="1"/>
              <a:t>Magleby</a:t>
            </a:r>
            <a:r>
              <a:rPr lang="en-US" dirty="0"/>
              <a:t> D.), </a:t>
            </a:r>
            <a:r>
              <a:rPr lang="ru-RU" dirty="0"/>
              <a:t>Т. Паттерсон (</a:t>
            </a:r>
            <a:r>
              <a:rPr lang="en-US" dirty="0"/>
              <a:t>Patterson T.), </a:t>
            </a:r>
            <a:r>
              <a:rPr lang="ru-RU" dirty="0"/>
              <a:t>Дж. </a:t>
            </a:r>
            <a:r>
              <a:rPr lang="ru-RU" dirty="0" err="1"/>
              <a:t>Торбер</a:t>
            </a:r>
            <a:r>
              <a:rPr lang="ru-RU" dirty="0"/>
              <a:t> (</a:t>
            </a:r>
            <a:r>
              <a:rPr lang="en-US" dirty="0"/>
              <a:t>Thurber J.), </a:t>
            </a:r>
            <a:r>
              <a:rPr lang="ru-RU" dirty="0"/>
              <a:t>О. </a:t>
            </a:r>
            <a:r>
              <a:rPr lang="ru-RU" dirty="0" err="1"/>
              <a:t>Шогнессі</a:t>
            </a:r>
            <a:r>
              <a:rPr lang="ru-RU" dirty="0"/>
              <a:t> (</a:t>
            </a:r>
            <a:r>
              <a:rPr lang="en-US" dirty="0"/>
              <a:t>O’Shaughnessy N.), </a:t>
            </a:r>
            <a:r>
              <a:rPr lang="ru-RU" dirty="0"/>
              <a:t>П. </a:t>
            </a:r>
            <a:r>
              <a:rPr lang="ru-RU" dirty="0" err="1"/>
              <a:t>Манчіні</a:t>
            </a:r>
            <a:r>
              <a:rPr lang="ru-RU" dirty="0"/>
              <a:t> (</a:t>
            </a:r>
            <a:r>
              <a:rPr lang="en-US" dirty="0"/>
              <a:t>Mancini P.) </a:t>
            </a:r>
            <a:r>
              <a:rPr lang="ru-RU" dirty="0"/>
              <a:t>Д. </a:t>
            </a:r>
            <a:r>
              <a:rPr lang="ru-RU" dirty="0" err="1"/>
              <a:t>Морріс</a:t>
            </a:r>
            <a:r>
              <a:rPr lang="ru-RU" dirty="0"/>
              <a:t> (</a:t>
            </a:r>
            <a:r>
              <a:rPr lang="en-US" dirty="0" err="1"/>
              <a:t>Moriss</a:t>
            </a:r>
            <a:r>
              <a:rPr lang="en-US" dirty="0"/>
              <a:t> D.).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вагомі</a:t>
            </a:r>
            <a:r>
              <a:rPr lang="ru-RU" dirty="0"/>
              <a:t> </a:t>
            </a:r>
            <a:r>
              <a:rPr lang="ru-RU" dirty="0" err="1"/>
              <a:t>теоретичні</a:t>
            </a:r>
            <a:r>
              <a:rPr lang="ru-RU" dirty="0"/>
              <a:t> та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російські</a:t>
            </a:r>
            <a:r>
              <a:rPr lang="ru-RU" dirty="0"/>
              <a:t> </a:t>
            </a:r>
            <a:r>
              <a:rPr lang="ru-RU" dirty="0" err="1"/>
              <a:t>учені</a:t>
            </a:r>
            <a:r>
              <a:rPr lang="ru-RU" dirty="0"/>
              <a:t> В.Є. Гончаров, О.А. </a:t>
            </a:r>
            <a:r>
              <a:rPr lang="ru-RU" dirty="0" err="1"/>
              <a:t>Матвєйчев</a:t>
            </a:r>
            <a:r>
              <a:rPr lang="ru-RU" dirty="0"/>
              <a:t>, Д.В. </a:t>
            </a:r>
            <a:r>
              <a:rPr lang="ru-RU" dirty="0" err="1"/>
              <a:t>Ольшанський</a:t>
            </a:r>
            <a:r>
              <a:rPr lang="ru-RU" dirty="0"/>
              <a:t>, А.П. </a:t>
            </a:r>
            <a:r>
              <a:rPr lang="ru-RU" dirty="0" err="1"/>
              <a:t>Ситніков</a:t>
            </a:r>
            <a:r>
              <a:rPr lang="ru-RU" dirty="0"/>
              <a:t>, Е.Г. Морозова, Г.В. </a:t>
            </a:r>
            <a:r>
              <a:rPr lang="ru-RU" dirty="0" err="1"/>
              <a:t>Пушкарьова</a:t>
            </a:r>
            <a:r>
              <a:rPr lang="ru-RU" dirty="0"/>
              <a:t>, С.Н. </a:t>
            </a:r>
            <a:r>
              <a:rPr lang="ru-RU" dirty="0" err="1"/>
              <a:t>Пшизова</a:t>
            </a:r>
            <a:r>
              <a:rPr lang="ru-RU" dirty="0"/>
              <a:t>, Ф.І. Шарков, А.М. </a:t>
            </a:r>
            <a:r>
              <a:rPr lang="ru-RU" dirty="0" err="1"/>
              <a:t>Пронін</a:t>
            </a:r>
            <a:r>
              <a:rPr lang="ru-RU" dirty="0"/>
              <a:t>, О.П. </a:t>
            </a:r>
            <a:r>
              <a:rPr lang="ru-RU" dirty="0" err="1"/>
              <a:t>Берьозкіна</a:t>
            </a:r>
            <a:r>
              <a:rPr lang="ru-RU" dirty="0"/>
              <a:t>, Г.І. Марченко, К.В. </a:t>
            </a:r>
            <a:r>
              <a:rPr lang="ru-RU" dirty="0" err="1"/>
              <a:t>Єгорова-Гатман</a:t>
            </a:r>
            <a:r>
              <a:rPr lang="ru-RU" dirty="0"/>
              <a:t>, І.Є. </a:t>
            </a:r>
            <a:r>
              <a:rPr lang="ru-RU" dirty="0" err="1"/>
              <a:t>Мінтусов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дослідників</a:t>
            </a:r>
            <a:r>
              <a:rPr lang="ru-RU" dirty="0"/>
              <a:t> </a:t>
            </a: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коло </a:t>
            </a:r>
            <a:r>
              <a:rPr lang="ru-RU" dirty="0" err="1"/>
              <a:t>науковців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дослідженням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консалтингу,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назвати</a:t>
            </a:r>
            <a:r>
              <a:rPr lang="ru-RU" dirty="0"/>
              <a:t> тих,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 smtClean="0"/>
              <a:t>розглядають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 </a:t>
            </a:r>
            <a:r>
              <a:rPr lang="ru-RU" dirty="0" err="1"/>
              <a:t>політичного</a:t>
            </a:r>
            <a:r>
              <a:rPr lang="ru-RU" dirty="0"/>
              <a:t> </a:t>
            </a:r>
            <a:r>
              <a:rPr lang="ru-RU" dirty="0" err="1"/>
              <a:t>консультування</a:t>
            </a:r>
            <a:r>
              <a:rPr lang="ru-RU" dirty="0"/>
              <a:t> у рамках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аналітики</a:t>
            </a:r>
            <a:r>
              <a:rPr lang="ru-RU" dirty="0"/>
              <a:t>: В.Є. Богданова, С.О. </a:t>
            </a:r>
            <a:r>
              <a:rPr lang="ru-RU" dirty="0" err="1"/>
              <a:t>Телешун</a:t>
            </a:r>
            <a:r>
              <a:rPr lang="ru-RU" dirty="0"/>
              <a:t>, А.С. </a:t>
            </a:r>
            <a:r>
              <a:rPr lang="ru-RU" dirty="0" err="1"/>
              <a:t>Баронін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В.А. </a:t>
            </a:r>
            <a:r>
              <a:rPr lang="ru-RU" dirty="0" err="1"/>
              <a:t>Ребкало</a:t>
            </a:r>
            <a:r>
              <a:rPr lang="ru-RU" dirty="0"/>
              <a:t>, О.Л. </a:t>
            </a:r>
            <a:r>
              <a:rPr lang="ru-RU" dirty="0" err="1"/>
              <a:t>Валевський</a:t>
            </a:r>
            <a:r>
              <a:rPr lang="ru-RU" dirty="0"/>
              <a:t> та Ю.Г. </a:t>
            </a:r>
            <a:r>
              <a:rPr lang="ru-RU" dirty="0" err="1"/>
              <a:t>Кальниш</a:t>
            </a:r>
            <a:endParaRPr lang="uk-UA" dirty="0"/>
          </a:p>
        </p:txBody>
      </p:sp>
      <p:pic>
        <p:nvPicPr>
          <p:cNvPr id="5122" name="Picture 2" descr="C:\Users\asus\Desktop\СПК 2022-23\СПК матеріал 21 версня 2022 р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38220"/>
            <a:ext cx="6399014" cy="3119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767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79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Проте тільки з розвитком демократичних інститутів, в умовах індустріальної цивілізації, коли послуги консультантів стають товаром на більш чи менш відкритому та конкурентному політичному ринку, політичний консалтинг можна розглядати як певне професійне заняття, яке розповсюджується у США та країнах Європи. </a:t>
            </a:r>
            <a:r>
              <a:rPr lang="uk-UA" dirty="0" smtClean="0">
                <a:solidFill>
                  <a:srgbClr val="FF0000"/>
                </a:solidFill>
              </a:rPr>
              <a:t>Незалежні політичні консультанти на противагу радникам</a:t>
            </a:r>
            <a:r>
              <a:rPr lang="uk-UA" dirty="0" smtClean="0"/>
              <a:t>, на основі власного досвіду та знання нових технологій починають співпрацювати із багатьма клієнтами, що свідчить про розвиток професійної політичної діяльності. У теоретико-методологічному плані щодо визначення політичного консалтингу не існує єдиного підходу. Тому завдання, яке стоїть сьогодні перед нами – це до певної міри окреслити межі політичного консалтингу, особливо поряд з такими поняттями, як маркетинг, менеджмент, </a:t>
            </a:r>
            <a:r>
              <a:rPr lang="uk-UA" dirty="0" err="1" smtClean="0"/>
              <a:t>іміджмейкінг</a:t>
            </a:r>
            <a:r>
              <a:rPr lang="uk-UA" dirty="0" smtClean="0"/>
              <a:t> та зв’язки з громадськістю. Визначення сутності політичного консалтингу на сучасному етапі вирізняється деякими особливостями. Адже консультування ретельно розглядається у психологічній літературі. Одним із теоретиків у галузі психологічного консультування є Р. Нельсон-</a:t>
            </a:r>
            <a:r>
              <a:rPr lang="uk-UA" dirty="0" err="1" smtClean="0"/>
              <a:t>Джоунс</a:t>
            </a:r>
            <a:r>
              <a:rPr lang="uk-UA" dirty="0" smtClean="0"/>
              <a:t>, який дає таке його визначення: “</a:t>
            </a:r>
            <a:r>
              <a:rPr lang="uk-UA" dirty="0" smtClean="0">
                <a:solidFill>
                  <a:srgbClr val="FF0000"/>
                </a:solidFill>
              </a:rPr>
              <a:t>Консультування можна розглядати як особливий вид відносин допомоги, як деякий репертуар можливих впливів, як психологічний процес</a:t>
            </a:r>
            <a:r>
              <a:rPr lang="uk-UA" dirty="0" smtClean="0"/>
              <a:t>”</a:t>
            </a:r>
            <a:endParaRPr lang="uk-UA" dirty="0"/>
          </a:p>
        </p:txBody>
      </p:sp>
      <p:pic>
        <p:nvPicPr>
          <p:cNvPr id="6146" name="Picture 2" descr="C:\Users\asus\Desktop\СПК 2022-23\СПК матеріал 21 версня 2022 р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275917"/>
            <a:ext cx="4878288" cy="244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8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337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Перші спроби теоретичного осмислення політичного консультування були здійснені американськими дослідниками у другій половині ХХ ст. </a:t>
            </a:r>
            <a:r>
              <a:rPr lang="uk-UA" i="1" dirty="0" smtClean="0">
                <a:solidFill>
                  <a:srgbClr val="FF0000"/>
                </a:solidFill>
              </a:rPr>
              <a:t>Л. </a:t>
            </a:r>
            <a:r>
              <a:rPr lang="uk-UA" i="1" dirty="0" err="1" smtClean="0">
                <a:solidFill>
                  <a:srgbClr val="FF0000"/>
                </a:solidFill>
              </a:rPr>
              <a:t>Сабато</a:t>
            </a:r>
            <a:r>
              <a:rPr lang="uk-UA" i="1" dirty="0" smtClean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у праці “Поява політичних консультантів: нові способи боротьби на виборах”</a:t>
            </a:r>
            <a:r>
              <a:rPr lang="uk-UA" dirty="0" smtClean="0"/>
              <a:t> першим почав вивчати це складне явище, використовуючи у своєму дослідженні теоретичні напрацювання у сфері політичної комунікації та провів багато глибоких інтерв’ю з відомими представниками політичного консалтингу у США. Результатом наукових пошуків ученого стало чітке визначення політичного консультування як не просто інституту, що поєднує експертів у галузі політичної комунікації, а й ефективного менеджменту політичних кампаній. Політичний консультант – це професіонал виборчої кампанії, який працює на кандидатів різних політичних орієнтацій і проводить сотні виборчих кампаній </a:t>
            </a:r>
            <a:endParaRPr lang="uk-UA" dirty="0"/>
          </a:p>
        </p:txBody>
      </p:sp>
      <p:pic>
        <p:nvPicPr>
          <p:cNvPr id="4" name="Picture 2" descr="C:\Users\asus\Desktop\СПК 2022-23\СПК матеріал 21 версня 2022 р\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216" y="3140968"/>
            <a:ext cx="5378971" cy="357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0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2091</Words>
  <Application>Microsoft Office PowerPoint</Application>
  <PresentationFormat>Экран (4:3)</PresentationFormat>
  <Paragraphs>95</Paragraphs>
  <Slides>25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58</cp:revision>
  <dcterms:created xsi:type="dcterms:W3CDTF">2022-09-21T07:56:36Z</dcterms:created>
  <dcterms:modified xsi:type="dcterms:W3CDTF">2022-10-19T11:14:34Z</dcterms:modified>
</cp:coreProperties>
</file>