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88" r:id="rId21"/>
    <p:sldId id="289" r:id="rId22"/>
    <p:sldId id="291" r:id="rId23"/>
    <p:sldId id="295" r:id="rId24"/>
    <p:sldId id="312" r:id="rId25"/>
    <p:sldId id="317" r:id="rId26"/>
    <p:sldId id="313" r:id="rId27"/>
    <p:sldId id="321" r:id="rId28"/>
    <p:sldId id="314" r:id="rId29"/>
    <p:sldId id="316" r:id="rId30"/>
    <p:sldId id="320" r:id="rId31"/>
    <p:sldId id="318" r:id="rId32"/>
    <p:sldId id="319" r:id="rId33"/>
    <p:sldId id="315" r:id="rId34"/>
    <p:sldId id="322" r:id="rId3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7F2-7162-4660-BCD8-0F4CC46CC362}" type="datetimeFigureOut">
              <a:rPr lang="uk-UA" smtClean="0"/>
              <a:pPr/>
              <a:t>18.05.2022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4FEE-1D6B-4071-B4AD-0FE1372376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7F2-7162-4660-BCD8-0F4CC46CC362}" type="datetimeFigureOut">
              <a:rPr lang="uk-UA" smtClean="0"/>
              <a:pPr/>
              <a:t>18.05.2022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4FEE-1D6B-4071-B4AD-0FE1372376F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7F2-7162-4660-BCD8-0F4CC46CC362}" type="datetimeFigureOut">
              <a:rPr lang="uk-UA" smtClean="0"/>
              <a:pPr/>
              <a:t>18.05.2022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4FEE-1D6B-4071-B4AD-0FE1372376F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7F2-7162-4660-BCD8-0F4CC46CC362}" type="datetimeFigureOut">
              <a:rPr lang="uk-UA" smtClean="0"/>
              <a:pPr/>
              <a:t>18.05.2022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4FEE-1D6B-4071-B4AD-0FE1372376F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7F2-7162-4660-BCD8-0F4CC46CC362}" type="datetimeFigureOut">
              <a:rPr lang="uk-UA" smtClean="0"/>
              <a:pPr/>
              <a:t>18.05.2022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044FEE-1D6B-4071-B4AD-0FE1372376F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7F2-7162-4660-BCD8-0F4CC46CC362}" type="datetimeFigureOut">
              <a:rPr lang="uk-UA" smtClean="0"/>
              <a:pPr/>
              <a:t>18.05.2022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4FEE-1D6B-4071-B4AD-0FE1372376F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7F2-7162-4660-BCD8-0F4CC46CC362}" type="datetimeFigureOut">
              <a:rPr lang="uk-UA" smtClean="0"/>
              <a:pPr/>
              <a:t>18.05.2022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4FEE-1D6B-4071-B4AD-0FE1372376F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7F2-7162-4660-BCD8-0F4CC46CC362}" type="datetimeFigureOut">
              <a:rPr lang="uk-UA" smtClean="0"/>
              <a:pPr/>
              <a:t>18.05.2022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4FEE-1D6B-4071-B4AD-0FE1372376F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7F2-7162-4660-BCD8-0F4CC46CC362}" type="datetimeFigureOut">
              <a:rPr lang="uk-UA" smtClean="0"/>
              <a:pPr/>
              <a:t>18.05.2022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4FEE-1D6B-4071-B4AD-0FE1372376F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7F2-7162-4660-BCD8-0F4CC46CC362}" type="datetimeFigureOut">
              <a:rPr lang="uk-UA" smtClean="0"/>
              <a:pPr/>
              <a:t>18.05.2022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4FEE-1D6B-4071-B4AD-0FE1372376F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7F2-7162-4660-BCD8-0F4CC46CC362}" type="datetimeFigureOut">
              <a:rPr lang="uk-UA" smtClean="0"/>
              <a:pPr/>
              <a:t>18.05.2022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4FEE-1D6B-4071-B4AD-0FE1372376F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BB17F2-7162-4660-BCD8-0F4CC46CC362}" type="datetimeFigureOut">
              <a:rPr lang="uk-UA" smtClean="0"/>
              <a:pPr/>
              <a:t>18.05.2022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044FEE-1D6B-4071-B4AD-0FE1372376F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1828800"/>
          </a:xfrm>
        </p:spPr>
        <p:txBody>
          <a:bodyPr/>
          <a:lstStyle/>
          <a:p>
            <a:r>
              <a:rPr lang="uk-UA" dirty="0" smtClean="0"/>
              <a:t>Геронтологія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17526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2290" name="Picture 2" descr="http://www.antiaginggroupbarcelona.com/wp-content/uploads/2011/06/porqueenvejece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22983"/>
            <a:ext cx="7620000" cy="39624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r>
              <a:rPr lang="uk-UA" dirty="0"/>
              <a:t>Основні поняття геронтології – вік, старіння, старість, довголіття, безсмертя – відображають людські уявлення про життєві процеси, об’єктивні закони життя, а також сильне бажання жити довго.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72706" name="Picture 2" descr="http://tushik.ru/wp-content/uploads/2013/05/%D0%94%D0%BE%D0%B6%D0%B8%D1%82%D1%8C-%D0%B4%D0%BE-%D1%81%D1%82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26229"/>
            <a:ext cx="4860032" cy="3631771"/>
          </a:xfrm>
          <a:prstGeom prst="rect">
            <a:avLst/>
          </a:prstGeom>
          <a:noFill/>
        </p:spPr>
      </p:pic>
      <p:pic>
        <p:nvPicPr>
          <p:cNvPr id="72710" name="Picture 6" descr="http://www.antiaginggroupbarcelona.com/wp-content/uploads/2009/10/rejuvenecimiento-manos-barcelo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4283968" cy="1779671"/>
          </a:xfrm>
          <a:prstGeom prst="rect">
            <a:avLst/>
          </a:prstGeom>
          <a:noFill/>
        </p:spPr>
      </p:pic>
      <p:pic>
        <p:nvPicPr>
          <p:cNvPr id="72712" name="Picture 8" descr="http://img1.liveinternet.ru/images/attach/c/7/94/491/94491393_large_2975538_echtsilber_kristiansekul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370637"/>
            <a:ext cx="4283968" cy="24873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/>
              <a:t>Існує</a:t>
            </a:r>
            <a:r>
              <a:rPr lang="ru-RU" sz="3200" dirty="0" smtClean="0"/>
              <a:t> </a:t>
            </a:r>
            <a:r>
              <a:rPr lang="ru-RU" sz="3200" dirty="0" err="1" smtClean="0"/>
              <a:t>дві</a:t>
            </a:r>
            <a:r>
              <a:rPr lang="ru-RU" sz="3200" dirty="0" smtClean="0"/>
              <a:t> </a:t>
            </a:r>
            <a:r>
              <a:rPr lang="ru-RU" sz="3200" dirty="0" err="1" smtClean="0"/>
              <a:t>традиційні</a:t>
            </a:r>
            <a:r>
              <a:rPr lang="ru-RU" sz="3200" dirty="0" smtClean="0"/>
              <a:t> точки </a:t>
            </a:r>
            <a:r>
              <a:rPr lang="ru-RU" sz="3200" dirty="0" err="1" smtClean="0"/>
              <a:t>зору</a:t>
            </a:r>
            <a:r>
              <a:rPr lang="ru-RU" sz="3200" dirty="0" smtClean="0"/>
              <a:t> на причини </a:t>
            </a:r>
            <a:r>
              <a:rPr lang="ru-RU" sz="3200" dirty="0" err="1" smtClean="0"/>
              <a:t>розвитку</a:t>
            </a:r>
            <a:r>
              <a:rPr lang="ru-RU" sz="3200" dirty="0" smtClean="0"/>
              <a:t> </a:t>
            </a:r>
            <a:r>
              <a:rPr lang="ru-RU" sz="3200" dirty="0" err="1" smtClean="0"/>
              <a:t>старіння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Старіння</a:t>
            </a:r>
            <a:r>
              <a:rPr lang="ru-RU" dirty="0"/>
              <a:t> –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запрограмований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результат </a:t>
            </a:r>
            <a:r>
              <a:rPr lang="ru-RU" dirty="0" err="1"/>
              <a:t>закономірної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закладеної</a:t>
            </a:r>
            <a:r>
              <a:rPr lang="ru-RU" dirty="0"/>
              <a:t> у </a:t>
            </a:r>
            <a:r>
              <a:rPr lang="ru-RU" dirty="0" err="1"/>
              <a:t>генетичному</a:t>
            </a:r>
            <a:r>
              <a:rPr lang="ru-RU" dirty="0"/>
              <a:t> </a:t>
            </a:r>
            <a:r>
              <a:rPr lang="ru-RU" dirty="0" err="1"/>
              <a:t>апараті</a:t>
            </a:r>
            <a:r>
              <a:rPr lang="ru-RU" dirty="0"/>
              <a:t>.</a:t>
            </a:r>
          </a:p>
          <a:p>
            <a:r>
              <a:rPr lang="ru-RU" dirty="0" err="1"/>
              <a:t>Старіння</a:t>
            </a:r>
            <a:r>
              <a:rPr lang="ru-RU" dirty="0"/>
              <a:t> – результат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викликаний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факторами,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повторюється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накопичується</a:t>
            </a:r>
            <a:r>
              <a:rPr lang="ru-RU" dirty="0"/>
              <a:t> на </a:t>
            </a:r>
            <a:r>
              <a:rPr lang="ru-RU" dirty="0" err="1"/>
              <a:t>протязі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r>
              <a:rPr lang="uk-UA" dirty="0"/>
              <a:t>Відомий геронтолог В. В. </a:t>
            </a:r>
            <a:r>
              <a:rPr lang="uk-UA" dirty="0" err="1"/>
              <a:t>Фролькис</a:t>
            </a:r>
            <a:r>
              <a:rPr lang="uk-UA" dirty="0"/>
              <a:t> писав, що кожна людина легко може визначити відмінність між молодим і старим, але ніхто не може дати вичерпну наукову характеристику суті старіння і механізмів її розвитку. Вчений А. Комфорт підкреслював, що ні одна із висунутих гіпотез не в змозі пояснити старіння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69634" name="Picture 2" descr="http://www1.nas.gov.ua/Person/F/PublishingImages/Frolk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73016"/>
            <a:ext cx="2304256" cy="3078797"/>
          </a:xfrm>
          <a:prstGeom prst="rect">
            <a:avLst/>
          </a:prstGeom>
          <a:noFill/>
        </p:spPr>
      </p:pic>
      <p:pic>
        <p:nvPicPr>
          <p:cNvPr id="69636" name="Picture 4" descr="http://static.nacional.hr/img/7d6fecc41c867f68d9bcf856f520f310_700x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3096344" cy="288153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1916832"/>
            <a:ext cx="7920880" cy="2520280"/>
          </a:xfrm>
        </p:spPr>
        <p:txBody>
          <a:bodyPr>
            <a:noAutofit/>
          </a:bodyPr>
          <a:lstStyle/>
          <a:p>
            <a:pPr algn="ctr"/>
            <a:r>
              <a:rPr lang="ru-RU" sz="4400" b="0" dirty="0"/>
              <a:t>У </a:t>
            </a:r>
            <a:r>
              <a:rPr lang="ru-RU" sz="4400" b="0" dirty="0" err="1"/>
              <a:t>даний</a:t>
            </a:r>
            <a:r>
              <a:rPr lang="ru-RU" sz="4400" b="0" dirty="0"/>
              <a:t> час </a:t>
            </a:r>
            <a:r>
              <a:rPr lang="ru-RU" sz="4400" b="0" dirty="0" err="1"/>
              <a:t>існує</a:t>
            </a:r>
            <a:r>
              <a:rPr lang="ru-RU" sz="4400" b="0" dirty="0"/>
              <a:t> </a:t>
            </a:r>
            <a:r>
              <a:rPr lang="ru-RU" sz="4400" b="0" dirty="0" err="1"/>
              <a:t>більш</a:t>
            </a:r>
            <a:r>
              <a:rPr lang="ru-RU" sz="4400" b="0" dirty="0"/>
              <a:t> як 200 </a:t>
            </a:r>
            <a:r>
              <a:rPr lang="ru-RU" sz="4400" b="0" dirty="0" err="1"/>
              <a:t>різних</a:t>
            </a:r>
            <a:r>
              <a:rPr lang="ru-RU" sz="4400" b="0" dirty="0"/>
              <a:t> </a:t>
            </a:r>
            <a:r>
              <a:rPr lang="ru-RU" sz="4400" b="0" dirty="0" err="1"/>
              <a:t>теорій</a:t>
            </a:r>
            <a:r>
              <a:rPr lang="ru-RU" sz="4400" b="0" dirty="0"/>
              <a:t> </a:t>
            </a:r>
            <a:r>
              <a:rPr lang="ru-RU" sz="4400" b="0" dirty="0" err="1"/>
              <a:t>процесу</a:t>
            </a:r>
            <a:r>
              <a:rPr lang="ru-RU" sz="4400" b="0" dirty="0"/>
              <a:t> </a:t>
            </a:r>
            <a:r>
              <a:rPr lang="ru-RU" sz="4400" b="0" dirty="0" err="1"/>
              <a:t>старіння</a:t>
            </a:r>
            <a:r>
              <a:rPr lang="ru-RU" sz="4400" b="0" dirty="0"/>
              <a:t>. До прикладу</a:t>
            </a:r>
            <a:r>
              <a:rPr lang="ru-RU" sz="4400" b="0" dirty="0" smtClean="0"/>
              <a:t>:</a:t>
            </a:r>
            <a:endParaRPr lang="uk-UA" sz="4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Вихідною позицією представників так званої 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теорії зношування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є: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“Живі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 старіють під впливом інтенсивних життєвих процесів, а старіння прискорюється чи сповільнюється за законами фізики в залежності від динаміки процесів на рівні клітини, тканин, цілого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організму”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Вчені цієї теорії доводили, що всі індивіди в популяції мають приблизно однакову тривалість життя, але її межа визначається темпом зношування, при цьому тривалість життя залежить від середньої величини витраченої енергії на 1 кг маси індивіда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Теорія витрачення "життєвої" енергії в клітинах. </a:t>
            </a:r>
            <a:r>
              <a:rPr lang="uk-UA" dirty="0"/>
              <a:t>Представники цієї теорії старіння (М. </a:t>
            </a:r>
            <a:r>
              <a:rPr lang="uk-UA" dirty="0" err="1"/>
              <a:t>Бергер</a:t>
            </a:r>
            <a:r>
              <a:rPr lang="uk-UA" dirty="0"/>
              <a:t>) вважають, що кожний організм отримує у спадщину визначену кількість "життєвого </a:t>
            </a:r>
            <a:r>
              <a:rPr lang="uk-UA" dirty="0" err="1"/>
              <a:t>фермента</a:t>
            </a:r>
            <a:r>
              <a:rPr lang="uk-UA" dirty="0"/>
              <a:t>", який з часом витрачається, що наближує організм до смерті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uk-UA" b="1" dirty="0"/>
              <a:t>Математична модель старіння і старості </a:t>
            </a:r>
            <a:r>
              <a:rPr lang="uk-UA" dirty="0"/>
              <a:t>дозволила досліджувати старість як закономірні, математичні вимірювані явища, що протікають з поступовим збільшенням захворювань і ймовірності смерті.</a:t>
            </a:r>
            <a:br>
              <a:rPr lang="uk-UA" dirty="0"/>
            </a:br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uk-UA" b="1" dirty="0"/>
              <a:t>Інтоксикаційні теорії старіння.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В </a:t>
            </a:r>
            <a:r>
              <a:rPr lang="uk-UA" dirty="0"/>
              <a:t>кінці </a:t>
            </a:r>
            <a:r>
              <a:rPr lang="en-US" dirty="0"/>
              <a:t>XIX </a:t>
            </a:r>
            <a:r>
              <a:rPr lang="uk-UA" dirty="0"/>
              <a:t>ст. Ч. </a:t>
            </a:r>
            <a:r>
              <a:rPr lang="uk-UA" dirty="0" err="1"/>
              <a:t>Бухард</a:t>
            </a:r>
            <a:r>
              <a:rPr lang="uk-UA" dirty="0"/>
              <a:t> висунув положення "Кожен організм є лабораторією для токсинів". Вчені вважають, що старіння представляє собою процес само-інтоксикації в результаті збільшення рівня токсинів у клітині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uk-UA" b="1" dirty="0"/>
              <a:t>Теорію дисгармонії </a:t>
            </a:r>
            <a:r>
              <a:rPr lang="uk-UA" dirty="0"/>
              <a:t>представляє концепція внутрішніх протиріч, згідно якої старіння є результатом порушення можливості оновлення клітини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uk-UA" dirty="0"/>
              <a:t>Існує концепція, яка пояснює старіння впливом біофізичних факторів на генетичний апарат клітин і накопичення радіоактивних речовин. Висока концентрація радіоактивних елементів порушує обмінні процеси і викликає процеси старіння в клітині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6048672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Старість – дуже важкий період в житті людини, а демографічне старіння вимагає від суспільства все більших фінансових витрат й інших матеріальних ресурсів на обслуговування цієї вікової категорії населення. Суспільство повинно взяти на себе вирішення всіх проблем, пов’язаних з комплексом захисту і соціального обслуговування та забезпечення літніх й старих людей.</a:t>
            </a:r>
          </a:p>
        </p:txBody>
      </p:sp>
      <p:pic>
        <p:nvPicPr>
          <p:cNvPr id="7" name="Picture 2" descr="http://img01.chitalnya.ru/upload2/446/4182472247630357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352425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/>
          </a:bodyPr>
          <a:lstStyle/>
          <a:p>
            <a:r>
              <a:rPr lang="uk-UA" b="1" dirty="0"/>
              <a:t>Види </a:t>
            </a:r>
            <a:r>
              <a:rPr lang="uk-UA" b="1" dirty="0" smtClean="0"/>
              <a:t>старіння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5266928" cy="5256624"/>
          </a:xfrm>
        </p:spPr>
        <p:txBody>
          <a:bodyPr>
            <a:normAutofit fontScale="92500"/>
          </a:bodyPr>
          <a:lstStyle/>
          <a:p>
            <a:r>
              <a:rPr lang="uk-UA" dirty="0"/>
              <a:t>Одна із основоположних проблем геронтології полягає в наступному: яким слід вважати процес старіння – нормальним, фізіологічним чи хворобливим, патологічним? Це питання дискутується давно. Римський філософ </a:t>
            </a:r>
            <a:r>
              <a:rPr lang="uk-UA" dirty="0" err="1"/>
              <a:t>Теренцій</a:t>
            </a:r>
            <a:r>
              <a:rPr lang="uk-UA" dirty="0"/>
              <a:t> </a:t>
            </a:r>
            <a:r>
              <a:rPr lang="uk-UA" dirty="0" err="1"/>
              <a:t>Публій</a:t>
            </a:r>
            <a:r>
              <a:rPr lang="uk-UA" dirty="0"/>
              <a:t> вперше висловив думку, що "старість є хвороба", а Сенека підкреслив, що старість – "невиліковна хвороба". </a:t>
            </a:r>
          </a:p>
        </p:txBody>
      </p:sp>
      <p:pic>
        <p:nvPicPr>
          <p:cNvPr id="51202" name="Picture 2" descr="http://www.proza.ru/pics/2008/01/27/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624" y="1844824"/>
            <a:ext cx="3384376" cy="45711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Гален був переконаний, що старість – це не хвороба, а особливий стан організму і в той же час це не здоров’я, характерне для молодості. Він розміщував старість на півдорозі між хворобою і здоров’ям. </a:t>
            </a:r>
          </a:p>
          <a:p>
            <a:r>
              <a:rPr lang="uk-UA" dirty="0" err="1" smtClean="0"/>
              <a:t>Френсіс</a:t>
            </a:r>
            <a:r>
              <a:rPr lang="uk-UA" dirty="0" smtClean="0"/>
              <a:t> Бекон вважав, що старість представляє собою хворобу і її треба лікувати. </a:t>
            </a:r>
          </a:p>
          <a:p>
            <a:r>
              <a:rPr lang="uk-UA" dirty="0" smtClean="0"/>
              <a:t>І. В. </a:t>
            </a:r>
            <a:r>
              <a:rPr lang="uk-UA" dirty="0" err="1" smtClean="0"/>
              <a:t>Давидовський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вважав, що старість </a:t>
            </a:r>
            <a:br>
              <a:rPr lang="uk-UA" dirty="0" smtClean="0"/>
            </a:br>
            <a:r>
              <a:rPr lang="uk-UA" dirty="0" smtClean="0"/>
              <a:t>може бути ранньою </a:t>
            </a:r>
            <a:br>
              <a:rPr lang="uk-UA" dirty="0" smtClean="0"/>
            </a:br>
            <a:r>
              <a:rPr lang="uk-UA" dirty="0" smtClean="0"/>
              <a:t>або пізньою виключно </a:t>
            </a:r>
            <a:br>
              <a:rPr lang="uk-UA" dirty="0" smtClean="0"/>
            </a:br>
            <a:r>
              <a:rPr lang="uk-UA" dirty="0" smtClean="0"/>
              <a:t>з біологічних причин, </a:t>
            </a:r>
            <a:br>
              <a:rPr lang="uk-UA" dirty="0" smtClean="0"/>
            </a:br>
            <a:r>
              <a:rPr lang="uk-UA" dirty="0" smtClean="0"/>
              <a:t>але як правило, завжди </a:t>
            </a:r>
            <a:br>
              <a:rPr lang="uk-UA" dirty="0" smtClean="0"/>
            </a:br>
            <a:r>
              <a:rPr lang="uk-UA" dirty="0" smtClean="0"/>
              <a:t>своєчасною, і тільки </a:t>
            </a:r>
            <a:br>
              <a:rPr lang="uk-UA" dirty="0" smtClean="0"/>
            </a:br>
            <a:r>
              <a:rPr lang="uk-UA" dirty="0" smtClean="0"/>
              <a:t>смерть завжди завчасна.</a:t>
            </a:r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50178" name="Picture 2" descr="http://os1.i.ua/3/1/6746532_f3cf44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286250" cy="280035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Види старіння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8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Природне (фізіологічне, нормальне) старіння характеризується визначеним типом і послідовністю вікових змін, що відповідають біологічним, адаптаційно-регулятивним можливостям даної людської популяції</a:t>
            </a:r>
            <a:r>
              <a:rPr lang="uk-UA" dirty="0" smtClean="0"/>
              <a:t>.</a:t>
            </a:r>
          </a:p>
          <a:p>
            <a:r>
              <a:rPr lang="uk-UA" dirty="0" smtClean="0"/>
              <a:t>Сповільнене (</a:t>
            </a:r>
            <a:r>
              <a:rPr lang="uk-UA" dirty="0" err="1" smtClean="0"/>
              <a:t>ретардіроване</a:t>
            </a:r>
            <a:r>
              <a:rPr lang="uk-UA" dirty="0" smtClean="0"/>
              <a:t>) старіння відмічається більш повільним, темпом вікових змін. Проявом цього типу старіння є феномен довголіття.</a:t>
            </a:r>
          </a:p>
          <a:p>
            <a:r>
              <a:rPr lang="ru-RU" dirty="0" smtClean="0"/>
              <a:t>                        (</a:t>
            </a:r>
            <a:r>
              <a:rPr lang="ru-RU" dirty="0" err="1" smtClean="0"/>
              <a:t>патологічне</a:t>
            </a:r>
            <a:r>
              <a:rPr lang="ru-RU" dirty="0" smtClean="0"/>
              <a:t>, </a:t>
            </a:r>
            <a:r>
              <a:rPr lang="ru-RU" dirty="0" err="1" smtClean="0"/>
              <a:t>прискорене</a:t>
            </a:r>
            <a:r>
              <a:rPr lang="ru-RU" dirty="0" smtClean="0"/>
              <a:t>) </a:t>
            </a:r>
            <a:r>
              <a:rPr lang="ru-RU" dirty="0" err="1" smtClean="0"/>
              <a:t>старіння</a:t>
            </a:r>
            <a:r>
              <a:rPr lang="ru-RU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раннім</a:t>
            </a:r>
            <a:r>
              <a:rPr lang="ru-RU" dirty="0" smtClean="0"/>
              <a:t>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вікових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вираженим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проявом</a:t>
            </a:r>
            <a:r>
              <a:rPr lang="ru-RU" dirty="0" smtClean="0"/>
              <a:t> в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віковий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1162968" y="4561964"/>
            <a:ext cx="1968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Передчасне</a:t>
            </a:r>
            <a:endParaRPr lang="uk-UA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Передчасне старіння обумовлене </a:t>
            </a:r>
            <a:r>
              <a:rPr lang="uk-UA" dirty="0"/>
              <a:t>як впливом факторів зовнішнього середовища (кліматичних, професійних, соціально-економічних, екологічних, побутових та ін.), так і дією різних, особливо хронічних, захворювань на функції визначених систем і органів людського організму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arnet.ws/img5/537/dev/1.jpg"/>
          <p:cNvPicPr>
            <a:picLocks noChangeAspect="1" noChangeArrowheads="1"/>
          </p:cNvPicPr>
          <p:nvPr/>
        </p:nvPicPr>
        <p:blipFill>
          <a:blip r:embed="rId2" cstate="print"/>
          <a:srcRect l="13696" t="908" r="35275" b="-17142"/>
          <a:stretch>
            <a:fillRect/>
          </a:stretch>
        </p:blipFill>
        <p:spPr bwMode="auto">
          <a:xfrm>
            <a:off x="0" y="2420888"/>
            <a:ext cx="2923832" cy="4608512"/>
          </a:xfrm>
          <a:prstGeom prst="rect">
            <a:avLst/>
          </a:prstGeom>
          <a:noFill/>
        </p:spPr>
      </p:pic>
      <p:pic>
        <p:nvPicPr>
          <p:cNvPr id="9" name="Picture 4" descr="http://warnet.ws/img5/537/dev/5.jpg"/>
          <p:cNvPicPr>
            <a:picLocks noChangeAspect="1" noChangeArrowheads="1"/>
          </p:cNvPicPr>
          <p:nvPr/>
        </p:nvPicPr>
        <p:blipFill>
          <a:blip r:embed="rId3" cstate="print"/>
          <a:srcRect l="26802" t="-8566" r="36147" b="-4111"/>
          <a:stretch>
            <a:fillRect/>
          </a:stretch>
        </p:blipFill>
        <p:spPr bwMode="auto">
          <a:xfrm>
            <a:off x="5759624" y="0"/>
            <a:ext cx="3384376" cy="6858000"/>
          </a:xfrm>
          <a:prstGeom prst="rect">
            <a:avLst/>
          </a:prstGeom>
          <a:noFill/>
        </p:spPr>
      </p:pic>
      <p:pic>
        <p:nvPicPr>
          <p:cNvPr id="10" name="Picture 6" descr="http://warnet.ws/img5/537/dev/11.jpg"/>
          <p:cNvPicPr>
            <a:picLocks noChangeAspect="1" noChangeArrowheads="1"/>
          </p:cNvPicPr>
          <p:nvPr/>
        </p:nvPicPr>
        <p:blipFill>
          <a:blip r:embed="rId4" cstate="print"/>
          <a:srcRect l="35474" t="27211" r="32994"/>
          <a:stretch>
            <a:fillRect/>
          </a:stretch>
        </p:blipFill>
        <p:spPr bwMode="auto">
          <a:xfrm>
            <a:off x="2915816" y="2348881"/>
            <a:ext cx="2880320" cy="4509120"/>
          </a:xfrm>
          <a:prstGeom prst="rect">
            <a:avLst/>
          </a:prstGeom>
          <a:noFill/>
        </p:spPr>
      </p:pic>
      <p:sp useBgFill="1">
        <p:nvSpPr>
          <p:cNvPr id="11" name="Прямоугольник 10"/>
          <p:cNvSpPr/>
          <p:nvPr/>
        </p:nvSpPr>
        <p:spPr>
          <a:xfrm>
            <a:off x="0" y="0"/>
            <a:ext cx="5796136" cy="24208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Знайомтеся, це </a:t>
            </a:r>
            <a:r>
              <a:rPr lang="uk-UA" b="1" dirty="0" err="1" smtClean="0"/>
              <a:t>Девін</a:t>
            </a:r>
            <a:r>
              <a:rPr lang="uk-UA" b="1" dirty="0" smtClean="0"/>
              <a:t> </a:t>
            </a:r>
            <a:r>
              <a:rPr lang="uk-UA" b="1" dirty="0" err="1" smtClean="0"/>
              <a:t>Скалліон</a:t>
            </a:r>
            <a:r>
              <a:rPr lang="uk-UA" b="1" dirty="0" smtClean="0"/>
              <a:t>. І йому 16 років. Не віриться? Йому теж. </a:t>
            </a:r>
            <a:r>
              <a:rPr lang="uk-UA" b="1" dirty="0" err="1" smtClean="0"/>
              <a:t>Девін</a:t>
            </a:r>
            <a:r>
              <a:rPr lang="uk-UA" b="1" dirty="0" smtClean="0"/>
              <a:t> страждає </a:t>
            </a:r>
            <a:r>
              <a:rPr lang="uk-UA" b="1" dirty="0" err="1" smtClean="0"/>
              <a:t>прогерією</a:t>
            </a:r>
            <a:r>
              <a:rPr lang="uk-UA" b="1" dirty="0" smtClean="0"/>
              <a:t> - рідкісним і смертельним генетичним захворюванням, який пришвидшує процес старіння у дітей і підлітків.</a:t>
            </a:r>
          </a:p>
          <a:p>
            <a:pPr algn="ctr"/>
            <a:r>
              <a:rPr lang="en-US" b="1" dirty="0" smtClean="0"/>
              <a:t>http://warnet.ws/news/56707</a:t>
            </a:r>
            <a:endParaRPr lang="uk-UA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uk-UA" dirty="0" smtClean="0"/>
              <a:t>Фотогалерея </a:t>
            </a:r>
            <a:br>
              <a:rPr lang="uk-UA" dirty="0" smtClean="0"/>
            </a:br>
            <a:r>
              <a:rPr lang="uk-UA" dirty="0" err="1" smtClean="0"/>
              <a:t>“Молодість</a:t>
            </a:r>
            <a:r>
              <a:rPr lang="uk-UA" dirty="0" smtClean="0"/>
              <a:t> та </a:t>
            </a:r>
            <a:r>
              <a:rPr lang="uk-UA" dirty="0" err="1" smtClean="0"/>
              <a:t>старість”</a:t>
            </a:r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Юность и старость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06277"/>
            <a:ext cx="3371850" cy="4781551"/>
          </a:xfrm>
          <a:prstGeom prst="rect">
            <a:avLst/>
          </a:prstGeom>
          <a:noFill/>
        </p:spPr>
      </p:pic>
      <p:pic>
        <p:nvPicPr>
          <p:cNvPr id="3" name="Picture 2" descr="Юность и старость (32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3514725" cy="47910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Юность и старость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08720"/>
            <a:ext cx="3467100" cy="4800601"/>
          </a:xfrm>
          <a:prstGeom prst="rect">
            <a:avLst/>
          </a:prstGeom>
          <a:noFill/>
        </p:spPr>
      </p:pic>
      <p:pic>
        <p:nvPicPr>
          <p:cNvPr id="3" name="Picture 2" descr="Юность и старость (32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3533775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Юность и старость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96752"/>
            <a:ext cx="3848100" cy="4810125"/>
          </a:xfrm>
          <a:prstGeom prst="rect">
            <a:avLst/>
          </a:prstGeom>
          <a:noFill/>
        </p:spPr>
      </p:pic>
      <p:pic>
        <p:nvPicPr>
          <p:cNvPr id="82950" name="Picture 6" descr="Юность и старость (32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4114800" cy="478155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Юность и старость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24744"/>
            <a:ext cx="3752850" cy="4772025"/>
          </a:xfrm>
          <a:prstGeom prst="rect">
            <a:avLst/>
          </a:prstGeom>
          <a:noFill/>
        </p:spPr>
      </p:pic>
      <p:pic>
        <p:nvPicPr>
          <p:cNvPr id="84998" name="Picture 6" descr="Юность и старость (32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3790950" cy="47910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4038600" cy="6048672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/>
              <a:t>Старіння населення є однієї з глобальних проблем сучасного світу.</a:t>
            </a:r>
            <a:r>
              <a:rPr lang="uk-UA" dirty="0" smtClean="0"/>
              <a:t> Відповідно </a:t>
            </a:r>
            <a:r>
              <a:rPr lang="uk-UA" dirty="0"/>
              <a:t>до класифікації Всесвітньої організації охорони здоров'я до літнього віку відноситься населення у віці від 60 до 74 р., до старого - від 75 до 89 років, а до довгожителів - 90 років і більше. Соціологи називають ці періоди людського життя "третім віком", і демографи вводять поняття "третього" (60-75 років) і "четвертого" (понад 75 років) віків</a:t>
            </a:r>
            <a:r>
              <a:rPr lang="uk-UA" dirty="0" smtClean="0"/>
              <a:t>.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11" name="Picture 2" descr="http://sakvojag.net/media/k2/items/cache/22c7e0b344aced0869fa3663b229dd11_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24744"/>
            <a:ext cx="4038600" cy="442563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Юность и старость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992" y="1124744"/>
            <a:ext cx="3810000" cy="4772025"/>
          </a:xfrm>
          <a:prstGeom prst="rect">
            <a:avLst/>
          </a:prstGeom>
          <a:noFill/>
        </p:spPr>
      </p:pic>
      <p:pic>
        <p:nvPicPr>
          <p:cNvPr id="3" name="Picture 8" descr="Юность и старость (32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24744"/>
            <a:ext cx="3810000" cy="478155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Юность и старость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35681"/>
            <a:ext cx="3562350" cy="4781551"/>
          </a:xfrm>
          <a:prstGeom prst="rect">
            <a:avLst/>
          </a:prstGeom>
          <a:noFill/>
        </p:spPr>
      </p:pic>
      <p:pic>
        <p:nvPicPr>
          <p:cNvPr id="87046" name="Picture 6" descr="Юность и старость (32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35681"/>
            <a:ext cx="379095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Юность и старость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4624" y="836712"/>
            <a:ext cx="3733800" cy="4781551"/>
          </a:xfrm>
          <a:prstGeom prst="rect">
            <a:avLst/>
          </a:prstGeom>
          <a:noFill/>
        </p:spPr>
      </p:pic>
      <p:pic>
        <p:nvPicPr>
          <p:cNvPr id="88068" name="Picture 4" descr="Юность и старость (32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349" y="836712"/>
            <a:ext cx="3724275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Юность и старость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075" y="980728"/>
            <a:ext cx="3743325" cy="4781551"/>
          </a:xfrm>
          <a:prstGeom prst="rect">
            <a:avLst/>
          </a:prstGeom>
          <a:noFill/>
        </p:spPr>
      </p:pic>
      <p:pic>
        <p:nvPicPr>
          <p:cNvPr id="4" name="Picture 6" descr="Юность и старость (32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659" y="980728"/>
            <a:ext cx="3752850" cy="48006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Дякую за увагу</a:t>
            </a:r>
            <a:endParaRPr lang="uk-UA" sz="5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6646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Соціальна геронтологія на сучасному етапі відчуває потребу у: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32208"/>
            <a:ext cx="8229600" cy="4709160"/>
          </a:xfrm>
        </p:spPr>
        <p:txBody>
          <a:bodyPr>
            <a:normAutofit/>
          </a:bodyPr>
          <a:lstStyle/>
          <a:p>
            <a:r>
              <a:rPr lang="uk-UA" dirty="0" smtClean="0"/>
              <a:t>теоретичній </a:t>
            </a:r>
            <a:r>
              <a:rPr lang="uk-UA" dirty="0"/>
              <a:t>систематизації, яка б дозволила обґрунтувати феномен старіння у всіх його аспектах;</a:t>
            </a:r>
          </a:p>
          <a:p>
            <a:r>
              <a:rPr lang="uk-UA" dirty="0"/>
              <a:t>навчанні професіоналів, здатних розробляти і виконувати державні програми стосовно населення літнього і старого віку, а також проводити політику соціального захисту осіб цієї вікової категорії.</a:t>
            </a:r>
          </a:p>
          <a:p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800" dirty="0" smtClean="0"/>
              <a:t>Метою курсу є ознайомлення майбутніх спеціалістів: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016" y="1313384"/>
            <a:ext cx="8820472" cy="5544616"/>
          </a:xfrm>
        </p:spPr>
        <p:txBody>
          <a:bodyPr>
            <a:noAutofit/>
          </a:bodyPr>
          <a:lstStyle/>
          <a:p>
            <a:r>
              <a:rPr lang="uk-UA" sz="2500" dirty="0" smtClean="0"/>
              <a:t>з </a:t>
            </a:r>
            <a:r>
              <a:rPr lang="uk-UA" sz="2500" dirty="0" err="1" smtClean="0"/>
              <a:t>біосоціальною</a:t>
            </a:r>
            <a:r>
              <a:rPr lang="uk-UA" sz="2500" dirty="0" smtClean="0"/>
              <a:t> сутністю старіння і старості;</a:t>
            </a:r>
          </a:p>
          <a:p>
            <a:r>
              <a:rPr lang="uk-UA" sz="2500" dirty="0" smtClean="0"/>
              <a:t>зі старінням населення як демографічним процесом у всіх його соціальних наслідках;</a:t>
            </a:r>
          </a:p>
          <a:p>
            <a:r>
              <a:rPr lang="uk-UA" sz="2500" dirty="0" smtClean="0"/>
              <a:t>з соціальними, психологічними, медичними проблемами літнього і старого віку;</a:t>
            </a:r>
          </a:p>
          <a:p>
            <a:r>
              <a:rPr lang="uk-UA" sz="2500" dirty="0" smtClean="0"/>
              <a:t>з </a:t>
            </a:r>
            <a:r>
              <a:rPr lang="uk-UA" sz="2500" dirty="0"/>
              <a:t>особливостями адаптації до пенсійного періоду життя;</a:t>
            </a:r>
          </a:p>
          <a:p>
            <a:r>
              <a:rPr lang="uk-UA" sz="2500" dirty="0"/>
              <a:t>з можливостями трудової діяльності людини в літньому віці;</a:t>
            </a:r>
          </a:p>
          <a:p>
            <a:r>
              <a:rPr lang="uk-UA" sz="2500" dirty="0"/>
              <a:t>з основами догляду за безпомічними старими людьми, а також іншими соціально-психологічними, морально-етичними проблемами.</a:t>
            </a:r>
          </a:p>
          <a:p>
            <a:pPr>
              <a:buNone/>
            </a:pPr>
            <a:r>
              <a:rPr lang="uk-UA" sz="2500" dirty="0" smtClean="0"/>
              <a:t>		</a:t>
            </a:r>
            <a:endParaRPr lang="uk-UA" sz="25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556792"/>
            <a:ext cx="4176464" cy="2304256"/>
          </a:xfrm>
        </p:spPr>
        <p:txBody>
          <a:bodyPr/>
          <a:lstStyle/>
          <a:p>
            <a:r>
              <a:rPr lang="uk-UA" dirty="0"/>
              <a:t>Основні поняття геронтології</a:t>
            </a:r>
          </a:p>
        </p:txBody>
      </p:sp>
      <p:pic>
        <p:nvPicPr>
          <p:cNvPr id="76804" name="Picture 4" descr="http://www.okrlib.ru/files/fot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2963639" cy="43502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 fontScale="90000"/>
          </a:bodyPr>
          <a:lstStyle/>
          <a:p>
            <a:r>
              <a:rPr lang="uk-UA" sz="3200" b="1" dirty="0"/>
              <a:t>Геронтологія</a:t>
            </a:r>
            <a:r>
              <a:rPr lang="uk-UA" sz="3200" dirty="0"/>
              <a:t> – (з </a:t>
            </a:r>
            <a:r>
              <a:rPr lang="uk-UA" sz="3200" dirty="0" err="1"/>
              <a:t>грец</a:t>
            </a:r>
            <a:r>
              <a:rPr lang="uk-UA" sz="3200" dirty="0"/>
              <a:t>. мови </a:t>
            </a:r>
            <a:r>
              <a:rPr lang="uk-UA" sz="3200" dirty="0" err="1"/>
              <a:t>геронтос</a:t>
            </a:r>
            <a:r>
              <a:rPr lang="uk-UA" sz="3200" dirty="0"/>
              <a:t> – старіння і логос – наука) – це наука про старість і старіння, що вивчає процеси старіння із загально-біологічних позицій, а також досліджує суть старості та вплив її приходу на людину і суспільство.</a:t>
            </a:r>
          </a:p>
        </p:txBody>
      </p:sp>
      <p:pic>
        <p:nvPicPr>
          <p:cNvPr id="5" name="Picture 6" descr="http://st2-fashiony.ru/pic/beauty/pic/16552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06113"/>
            <a:ext cx="3312368" cy="36518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8219256" cy="6264696"/>
          </a:xfrm>
        </p:spPr>
        <p:txBody>
          <a:bodyPr>
            <a:normAutofit/>
          </a:bodyPr>
          <a:lstStyle/>
          <a:p>
            <a:r>
              <a:rPr lang="uk-UA" dirty="0"/>
              <a:t>Необхідно чітко розрізняти поняття старіння і старість. Старість – закономірно наступаючий заключний період вікового індивідуального розвитку. Старіння – це руйнівний процес, що призводить до зниження фізіологічних функцій організму. Старіння представляє собою постійно розвиваючі і незворотні зміни структур і функцій живої системи. Старіння – це перш за все функція часу, його не можна зупинити. Старість і смерть – неминучі.</a:t>
            </a:r>
          </a:p>
        </p:txBody>
      </p:sp>
      <p:pic>
        <p:nvPicPr>
          <p:cNvPr id="10" name="Picture 2" descr="http://www.i-vao.com/upload/articles/image1/2200_imag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054545"/>
            <a:ext cx="4038600" cy="280345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46449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Старіння – процес суперечливого розвитку живих клітин від моменту зародження життя до його закінчення. Припущення, що потенційно безсмертні мікроорганізми, позбавлені наукової цінності життя планети як ціле – безмежне, можливостям її розвитку немає меж, але життя в рамках індивідуального існування, обмеженого в часі, не володіє цими властивостями. Для етапу індивідуального розвитку життєві програми запрограмовані, включаючи старіння і закінчення життя - смерть.</a:t>
            </a:r>
            <a:endParaRPr lang="uk-UA" dirty="0"/>
          </a:p>
        </p:txBody>
      </p:sp>
      <p:pic>
        <p:nvPicPr>
          <p:cNvPr id="73730" name="Picture 2" descr="http://www.ikirov.ru/files/1309/%D0%B7%D0%B0%D0%B3%D1%80%D1%83%D0%B6%D0%B5%D0%BD%D0%BD%D0%BE%D0%B5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3" y="4653136"/>
            <a:ext cx="3796393" cy="22048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232</TotalTime>
  <Words>871</Words>
  <Application>Microsoft Office PowerPoint</Application>
  <PresentationFormat>Экран (4:3)</PresentationFormat>
  <Paragraphs>46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Геронтологія</vt:lpstr>
      <vt:lpstr>Презентация PowerPoint</vt:lpstr>
      <vt:lpstr>Презентация PowerPoint</vt:lpstr>
      <vt:lpstr>Соціальна геронтологія на сучасному етапі відчуває потребу у:</vt:lpstr>
      <vt:lpstr>Метою курсу є ознайомлення майбутніх спеціалістів:</vt:lpstr>
      <vt:lpstr>Основні поняття геронтології</vt:lpstr>
      <vt:lpstr>Геронтологія – (з грец. мови геронтос – старіння і логос – наука) – це наука про старість і старіння, що вивчає процеси старіння із загально-біологічних позицій, а також досліджує суть старості та вплив її приходу на людину і суспільство.</vt:lpstr>
      <vt:lpstr>Презентация PowerPoint</vt:lpstr>
      <vt:lpstr>Презентация PowerPoint</vt:lpstr>
      <vt:lpstr>Презентация PowerPoint</vt:lpstr>
      <vt:lpstr>Існує дві традиційні точки зору на причини розвитку старіння</vt:lpstr>
      <vt:lpstr>Презентация PowerPoint</vt:lpstr>
      <vt:lpstr>У даний час існує більш як 200 різних теорій процесу старіння. До прикладу:</vt:lpstr>
      <vt:lpstr>Вихідною позицією представників так званої теорії зношування є: “Живі системи старіють під впливом інтенсивних життєвих процесів, а старіння прискорюється чи сповільнюється за законами фізики в залежності від динаміки процесів на рівні клітини, тканин, цілого організму”. Вчені цієї теорії доводили, що всі індивіди в популяції мають приблизно однакову тривалість життя, але її межа визначається темпом зношування, при цьому тривалість життя залежить від середньої величини витраченої енергії на 1 кг маси індивіда.</vt:lpstr>
      <vt:lpstr>Теорія витрачення "життєвої" енергії в клітинах. Представники цієї теорії старіння (М. Бергер) вважають, що кожний організм отримує у спадщину визначену кількість "життєвого фермента", який з часом витрачається, що наближує організм до смерті.</vt:lpstr>
      <vt:lpstr>Математична модель старіння і старості дозволила досліджувати старість як закономірні, математичні вимірювані явища, що протікають з поступовим збільшенням захворювань і ймовірності смерті. </vt:lpstr>
      <vt:lpstr>Інтоксикаційні теорії старіння.  В кінці XIX ст. Ч. Бухард висунув положення "Кожен організм є лабораторією для токсинів". Вчені вважають, що старіння представляє собою процес само-інтоксикації в результаті збільшення рівня токсинів у клітині.</vt:lpstr>
      <vt:lpstr>Теорію дисгармонії представляє концепція внутрішніх протиріч, згідно якої старіння є результатом порушення можливості оновлення клітини.</vt:lpstr>
      <vt:lpstr>Існує концепція, яка пояснює старіння впливом біофізичних факторів на генетичний апарат клітин і накопичення радіоактивних речовин. Висока концентрація радіоактивних елементів порушує обмінні процеси і викликає процеси старіння в клітині.</vt:lpstr>
      <vt:lpstr>Види старіння</vt:lpstr>
      <vt:lpstr>Презентация PowerPoint</vt:lpstr>
      <vt:lpstr>Види старіння:</vt:lpstr>
      <vt:lpstr>Презентация PowerPoint</vt:lpstr>
      <vt:lpstr>Презентация PowerPoint</vt:lpstr>
      <vt:lpstr>Фотогалерея  “Молодість та старість”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Геронтологія</dc:title>
  <dc:creator>Татьяна</dc:creator>
  <cp:lastModifiedBy>Пользователь</cp:lastModifiedBy>
  <cp:revision>220</cp:revision>
  <dcterms:created xsi:type="dcterms:W3CDTF">2014-04-27T21:10:17Z</dcterms:created>
  <dcterms:modified xsi:type="dcterms:W3CDTF">2022-05-18T05:25:29Z</dcterms:modified>
</cp:coreProperties>
</file>