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  <p:sldMasterId id="2147483661" r:id="rId3"/>
  </p:sldMasterIdLst>
  <p:sldIdLst>
    <p:sldId id="256" r:id="rId4"/>
    <p:sldId id="307" r:id="rId5"/>
    <p:sldId id="257" r:id="rId6"/>
    <p:sldId id="308" r:id="rId7"/>
    <p:sldId id="258" r:id="rId8"/>
    <p:sldId id="259" r:id="rId9"/>
    <p:sldId id="260" r:id="rId10"/>
    <p:sldId id="309" r:id="rId11"/>
    <p:sldId id="263" r:id="rId12"/>
    <p:sldId id="310" r:id="rId13"/>
    <p:sldId id="264" r:id="rId14"/>
    <p:sldId id="266" r:id="rId15"/>
    <p:sldId id="268" r:id="rId16"/>
    <p:sldId id="265" r:id="rId17"/>
    <p:sldId id="269" r:id="rId18"/>
    <p:sldId id="270" r:id="rId19"/>
    <p:sldId id="312" r:id="rId20"/>
    <p:sldId id="271" r:id="rId21"/>
    <p:sldId id="272" r:id="rId22"/>
    <p:sldId id="273" r:id="rId23"/>
    <p:sldId id="274" r:id="rId24"/>
    <p:sldId id="313" r:id="rId25"/>
    <p:sldId id="31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7" r:id="rId37"/>
    <p:sldId id="285" r:id="rId38"/>
    <p:sldId id="288" r:id="rId39"/>
    <p:sldId id="289" r:id="rId40"/>
    <p:sldId id="290" r:id="rId41"/>
    <p:sldId id="291" r:id="rId42"/>
    <p:sldId id="292" r:id="rId43"/>
    <p:sldId id="294" r:id="rId44"/>
    <p:sldId id="293" r:id="rId45"/>
    <p:sldId id="296" r:id="rId46"/>
    <p:sldId id="295" r:id="rId47"/>
    <p:sldId id="297" r:id="rId48"/>
    <p:sldId id="298" r:id="rId49"/>
    <p:sldId id="299" r:id="rId50"/>
    <p:sldId id="300" r:id="rId51"/>
    <p:sldId id="301" r:id="rId52"/>
    <p:sldId id="302" r:id="rId53"/>
    <p:sldId id="305" r:id="rId54"/>
    <p:sldId id="304" r:id="rId55"/>
    <p:sldId id="303" r:id="rId56"/>
    <p:sldId id="306" r:id="rId57"/>
    <p:sldId id="286" r:id="rId5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6" autoAdjust="0"/>
    <p:restoredTop sz="94660"/>
  </p:normalViewPr>
  <p:slideViewPr>
    <p:cSldViewPr>
      <p:cViewPr varScale="1">
        <p:scale>
          <a:sx n="70" d="100"/>
          <a:sy n="70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4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Образец заголовка</a:t>
            </a:r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Образец подзаголовка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EA5FF-AE57-4A5F-AFBF-25AF8AB8DFF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728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F64FB-936C-46B4-998B-2F46C5BC61B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34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3C77C-99EA-4E5B-B0F5-C1D582084B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80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2" y="232"/>
              <a:ext cx="1856" cy="3627"/>
              <a:chOff x="3010" y="776"/>
              <a:chExt cx="1856" cy="3627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5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9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4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4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2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2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9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1" y="125"/>
              <a:ext cx="356" cy="608"/>
              <a:chOff x="1729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0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9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3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7"/>
              <a:ext cx="500" cy="500"/>
              <a:chOff x="1727" y="868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9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7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0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8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8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462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s-ES"/>
              <a:t>Образец заголовка</a:t>
            </a:r>
          </a:p>
        </p:txBody>
      </p:sp>
      <p:sp>
        <p:nvSpPr>
          <p:cNvPr id="2462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s-ES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F1F3B-DB4E-48C7-9CB0-5A55C87E818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6933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0C626-1041-4881-99E0-3D3EACF4F9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92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0A04-DF78-4E22-ACEB-CCF5E9325B7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116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99138-F87F-40F4-B89A-3B28E2E4F19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7526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84E85-3209-4A31-9746-43ADB387F8C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669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96C6A-2CBB-4CD0-B449-D3C49BC7311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1860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9BA06-88F5-407A-A8ED-FB8453658FB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2852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42DBD-790C-46C2-B7A1-B348C61FB49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13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BB6ED-8A07-4EC1-A4BF-30894D385E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805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6BA4A-B300-4746-8346-0448BF4C526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8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920B1-C8B5-4CBE-B255-B1C22AC58CF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4843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E83C3-E971-4E5D-A352-AA0614B69E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7707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73AE9-14EB-47DB-BEE8-16B474FCC4A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135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9EB3E-77A2-4661-B40C-604FD2E84DA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4864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1F11A-F61D-4D44-A3FC-BC02DCF1972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670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278F9-581B-435F-A39F-38D8E5F0667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972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16E19-E400-47C3-80E9-E486BB0F941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165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EF60B-264C-453F-A367-5ADA2A52D0E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105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F8862-40B1-422A-B771-4C98C5612D4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526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67BCE-0C62-4127-B3C4-20EA733D954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19558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C2380-913E-4D23-BFBF-7CF09A488BF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009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47B20-0843-4D5E-AFFF-031F862B63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488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77084-CC8A-4951-B91D-6D8FBE5774C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43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25C4E-8C1E-4D66-BEA7-8B776892D90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57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2240A-0574-4ED4-BD7C-176BA76572B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98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F4F99-9499-474C-8BCC-69E9828BBA7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32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61AB-1DB5-4403-8253-62247B85070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09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8F246-08C2-46AB-A452-793C078829C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80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590CF-AA78-457F-A372-93C1A4546F6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2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AC590-5C6A-4D2B-9016-14C3AD4B85E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341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заголовка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текста</a:t>
            </a:r>
          </a:p>
          <a:p>
            <a:pPr lvl="1"/>
            <a:r>
              <a:rPr lang="es-ES" smtClean="0"/>
              <a:t>Второй уровень</a:t>
            </a:r>
          </a:p>
          <a:p>
            <a:pPr lvl="2"/>
            <a:r>
              <a:rPr lang="es-ES" smtClean="0"/>
              <a:t>Третий уровень</a:t>
            </a:r>
          </a:p>
          <a:p>
            <a:pPr lvl="3"/>
            <a:r>
              <a:rPr lang="es-ES" smtClean="0"/>
              <a:t>Четвертый уровень</a:t>
            </a:r>
          </a:p>
          <a:p>
            <a:pPr lvl="4"/>
            <a:r>
              <a:rPr lang="es-ES" smtClean="0"/>
              <a:t>Пятый уровень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2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076D846-C7EA-417E-A67C-A699018AA03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412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23555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15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3557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58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59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23560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15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35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618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35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35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35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5" y="1722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615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3572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73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74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615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357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7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7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615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3580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81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582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23583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84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85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86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87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88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89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90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91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92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93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94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95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96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359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заголовка</a:t>
            </a:r>
          </a:p>
        </p:txBody>
      </p:sp>
      <p:sp>
        <p:nvSpPr>
          <p:cNvPr id="614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текста</a:t>
            </a:r>
          </a:p>
          <a:p>
            <a:pPr lvl="1"/>
            <a:r>
              <a:rPr lang="es-ES" smtClean="0"/>
              <a:t>Второй уровень</a:t>
            </a:r>
          </a:p>
          <a:p>
            <a:pPr lvl="2"/>
            <a:r>
              <a:rPr lang="es-ES" smtClean="0"/>
              <a:t>Третий уровень</a:t>
            </a:r>
          </a:p>
          <a:p>
            <a:pPr lvl="3"/>
            <a:r>
              <a:rPr lang="es-ES" smtClean="0"/>
              <a:t>Четвертый уровень</a:t>
            </a:r>
          </a:p>
          <a:p>
            <a:pPr lvl="4"/>
            <a:r>
              <a:rPr lang="es-ES" smtClean="0"/>
              <a:t>Пятый уровень</a:t>
            </a:r>
          </a:p>
        </p:txBody>
      </p:sp>
      <p:sp>
        <p:nvSpPr>
          <p:cNvPr id="2359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60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60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1A41F5D-68CE-455D-B7FB-CCAD4B7F4B9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текста</a:t>
            </a:r>
          </a:p>
          <a:p>
            <a:pPr lvl="1"/>
            <a:r>
              <a:rPr lang="es-ES" smtClean="0"/>
              <a:t>Второй уровень</a:t>
            </a:r>
          </a:p>
          <a:p>
            <a:pPr lvl="2"/>
            <a:r>
              <a:rPr lang="es-ES" smtClean="0"/>
              <a:t>Третий уровень</a:t>
            </a:r>
          </a:p>
          <a:p>
            <a:pPr lvl="3"/>
            <a:r>
              <a:rPr lang="es-ES" smtClean="0"/>
              <a:t>Четвертый уровень</a:t>
            </a:r>
          </a:p>
          <a:p>
            <a:pPr lvl="4"/>
            <a:r>
              <a:rPr lang="es-ES" smtClean="0"/>
              <a:t>Пятый уровень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3DA38B5-7248-43EB-81C7-0A967966D0D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875" y="188913"/>
            <a:ext cx="8496300" cy="1828800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zh-CN" sz="3200" b="1" dirty="0" smtClean="0"/>
              <a:t>Лекція № 5</a:t>
            </a:r>
            <a:br>
              <a:rPr lang="uk-UA" altLang="zh-CN" sz="3200" b="1" dirty="0" smtClean="0"/>
            </a:br>
            <a:r>
              <a:rPr lang="uk-UA" altLang="zh-CN" sz="3200" b="1" dirty="0" smtClean="0"/>
              <a:t>МОРФОЛОГІЧНІ ПРИСТОСУВАННЯ ДО ПАРАЗИТИЧНОГО СПОСОБУ ЖИТТЯ</a:t>
            </a:r>
            <a:r>
              <a:rPr lang="es-ES" altLang="zh-CN" sz="3200" dirty="0" smtClean="0">
                <a:ea typeface="宋体" pitchFamily="2" charset="-122"/>
              </a:rPr>
              <a:t> </a:t>
            </a:r>
            <a:endParaRPr lang="es-ES" sz="32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1773238"/>
            <a:ext cx="6400800" cy="622300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smtClean="0"/>
              <a:t>ПЛАН</a:t>
            </a:r>
            <a:endParaRPr lang="es-ES" sz="3600" b="1" smtClean="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331913" y="2205038"/>
            <a:ext cx="7334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zh-CN" sz="3200"/>
              <a:t>Форма тіла</a:t>
            </a:r>
          </a:p>
          <a:p>
            <a:pPr eaLnBrk="1" hangingPunct="1"/>
            <a:r>
              <a:rPr lang="uk-UA" altLang="zh-CN" sz="3200"/>
              <a:t>Фіксаторний апарат</a:t>
            </a:r>
            <a:r>
              <a:rPr lang="es-ES" altLang="zh-CN" sz="3200">
                <a:ea typeface="SimSun" pitchFamily="2" charset="-122"/>
              </a:rPr>
              <a:t> </a:t>
            </a:r>
            <a:endParaRPr lang="uk-UA" sz="3200"/>
          </a:p>
          <a:p>
            <a:pPr eaLnBrk="1" hangingPunct="1"/>
            <a:r>
              <a:rPr lang="uk-UA" sz="3200"/>
              <a:t>Руховий апарат</a:t>
            </a:r>
          </a:p>
          <a:p>
            <a:pPr eaLnBrk="1" hangingPunct="1"/>
            <a:r>
              <a:rPr lang="uk-UA" sz="3200"/>
              <a:t>Органи травлення</a:t>
            </a:r>
          </a:p>
          <a:p>
            <a:pPr eaLnBrk="1" hangingPunct="1"/>
            <a:r>
              <a:rPr lang="uk-UA" sz="3200"/>
              <a:t>Органи дихання</a:t>
            </a:r>
          </a:p>
          <a:p>
            <a:pPr eaLnBrk="1" hangingPunct="1"/>
            <a:r>
              <a:rPr lang="uk-UA" sz="3200"/>
              <a:t>Осморегуляційний і видільний апарат</a:t>
            </a:r>
          </a:p>
          <a:p>
            <a:pPr eaLnBrk="1" hangingPunct="1"/>
            <a:r>
              <a:rPr lang="uk-UA" sz="3200"/>
              <a:t>Органи розмноження</a:t>
            </a:r>
          </a:p>
          <a:p>
            <a:pPr eaLnBrk="1" hangingPunct="1"/>
            <a:r>
              <a:rPr lang="uk-UA" sz="3200"/>
              <a:t>Нервова система</a:t>
            </a:r>
            <a:endParaRPr lang="es-ES"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uk-UA" sz="4000" smtClean="0"/>
              <a:t>ФІКСАТОРНИЙ АПАРАТ</a:t>
            </a:r>
            <a:endParaRPr lang="ru-RU" sz="4000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357188" y="1071563"/>
            <a:ext cx="8572500" cy="5500687"/>
          </a:xfrm>
        </p:spPr>
        <p:txBody>
          <a:bodyPr/>
          <a:lstStyle/>
          <a:p>
            <a:r>
              <a:rPr lang="uk-UA" sz="2000" b="1" smtClean="0"/>
              <a:t>Присоски</a:t>
            </a:r>
            <a:r>
              <a:rPr lang="uk-UA" sz="2000" smtClean="0"/>
              <a:t> діють за рахунок зниження тиску між тілами паразита і хазяїна. Здебільшого це спеціальні м'язисті утвори, рідше хітинові, від дуже простих за будовою до складних. Інколи за принципом присоска може діяти більш або менш відокремлена частина тіла паразита. Дуже поширені.</a:t>
            </a:r>
            <a:endParaRPr lang="ru-RU" sz="2000" smtClean="0"/>
          </a:p>
          <a:p>
            <a:r>
              <a:rPr lang="uk-UA" sz="2000" b="1" smtClean="0"/>
              <a:t>Гачки й шипи </a:t>
            </a:r>
            <a:r>
              <a:rPr lang="uk-UA" sz="2000" smtClean="0"/>
              <a:t>слугують для розривання тканин хазяїна і закріплення паразита. Вони можуть бути модифікованими війками або утворами покривів тіла. Часто це кутикулярні утвори. Різновидом гачків є щипці і клапани, які затискаються на певній ділянці тканини хазяїна. Дуже поширені.</a:t>
            </a:r>
            <a:endParaRPr lang="ru-RU" sz="2000" smtClean="0"/>
          </a:p>
          <a:p>
            <a:r>
              <a:rPr lang="uk-UA" sz="2000" b="1" smtClean="0"/>
              <a:t>Залозисті поверхні</a:t>
            </a:r>
            <a:r>
              <a:rPr lang="uk-UA" sz="2000" smtClean="0"/>
              <a:t>, що виділяють липкі речовини, трапляються переважно у плоских червів, часто в личинок, які за допомогою цих речовин прикріпляються до хазяїна безпосередньо перед проникненням.</a:t>
            </a:r>
            <a:endParaRPr lang="ru-RU" sz="2000" smtClean="0"/>
          </a:p>
          <a:p>
            <a:r>
              <a:rPr lang="uk-UA" sz="2000" b="1" smtClean="0"/>
              <a:t>Фіксаторні нитки</a:t>
            </a:r>
            <a:r>
              <a:rPr lang="uk-UA" sz="2000" smtClean="0"/>
              <a:t>, що є структурами різного походження і діють за різними принципами, були виявлені у паразитів різних систематичних груп.</a:t>
            </a:r>
            <a:endParaRPr lang="ru-RU" sz="2000" smtClean="0"/>
          </a:p>
          <a:p>
            <a:endParaRPr lang="ru-R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4" t="1875" r="4562" b="28030"/>
          <a:stretch>
            <a:fillRect/>
          </a:stretch>
        </p:blipFill>
        <p:spPr bwMode="auto">
          <a:xfrm>
            <a:off x="611188" y="1125538"/>
            <a:ext cx="412115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101725" y="71438"/>
            <a:ext cx="6994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600"/>
              <a:t>Фіксаторні органи найпростіших</a:t>
            </a:r>
            <a:endParaRPr lang="es-ES" sz="36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148263" y="1296988"/>
            <a:ext cx="3895725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zh-CN" sz="2400"/>
              <a:t>а -</a:t>
            </a:r>
            <a:r>
              <a:rPr lang="uk-UA" altLang="zh-CN" sz="2400" i="1"/>
              <a:t> </a:t>
            </a:r>
            <a:r>
              <a:rPr lang="en-US" altLang="zh-CN" sz="2400" i="1">
                <a:ea typeface="SimSun" pitchFamily="2" charset="-122"/>
              </a:rPr>
              <a:t>Trichodina pediculus</a:t>
            </a:r>
            <a:r>
              <a:rPr lang="uk-UA" altLang="zh-CN" sz="2400" i="1"/>
              <a:t>, -</a:t>
            </a:r>
            <a:r>
              <a:rPr lang="uk-UA" altLang="zh-CN" sz="2400"/>
              <a:t> тигмотактильне поле, зміцнене вінцем гачків; </a:t>
            </a:r>
          </a:p>
          <a:p>
            <a:r>
              <a:rPr lang="uk-UA" altLang="zh-CN" sz="2400"/>
              <a:t>б- </a:t>
            </a:r>
            <a:r>
              <a:rPr lang="en-US" altLang="zh-CN" sz="2400" i="1">
                <a:ea typeface="SimSun" pitchFamily="2" charset="-122"/>
              </a:rPr>
              <a:t>Giardia intestinalis </a:t>
            </a:r>
            <a:r>
              <a:rPr lang="uk-UA" altLang="zh-CN" sz="2400" i="1"/>
              <a:t>- "</a:t>
            </a:r>
            <a:r>
              <a:rPr lang="uk-UA" altLang="zh-CN" sz="2400"/>
              <a:t>присоскоподібне" тигмотактильне поле; </a:t>
            </a:r>
          </a:p>
          <a:p>
            <a:r>
              <a:rPr lang="uk-UA" altLang="zh-CN" sz="2400"/>
              <a:t>в - </a:t>
            </a:r>
            <a:r>
              <a:rPr lang="en-US" altLang="zh-CN" sz="2400" i="1">
                <a:ea typeface="SimSun" pitchFamily="2" charset="-122"/>
              </a:rPr>
              <a:t>Mesnilella clavata </a:t>
            </a:r>
            <a:r>
              <a:rPr lang="uk-UA" altLang="zh-CN" sz="2400" i="1"/>
              <a:t>- </a:t>
            </a:r>
            <a:r>
              <a:rPr lang="uk-UA" altLang="zh-CN" sz="2400"/>
              <a:t>гарпун, що зміцнює тигмотактильне поле;</a:t>
            </a:r>
          </a:p>
          <a:p>
            <a:r>
              <a:rPr lang="uk-UA" altLang="zh-CN" sz="2400"/>
              <a:t>г – </a:t>
            </a:r>
            <a:r>
              <a:rPr lang="en-US" altLang="zh-CN" sz="2400" i="1">
                <a:ea typeface="SimSun" pitchFamily="2" charset="-122"/>
              </a:rPr>
              <a:t>Steinella uncinata </a:t>
            </a:r>
            <a:r>
              <a:rPr lang="uk-UA" altLang="zh-CN" sz="2400"/>
              <a:t>– два шипи, що зміцнюють поле;</a:t>
            </a:r>
          </a:p>
          <a:p>
            <a:r>
              <a:rPr lang="uk-UA" altLang="zh-CN" sz="2400"/>
              <a:t>д - </a:t>
            </a:r>
            <a:r>
              <a:rPr lang="en-US" altLang="zh-CN" sz="2400" i="1">
                <a:ea typeface="SimSun" pitchFamily="2" charset="-122"/>
              </a:rPr>
              <a:t>Corycella armata</a:t>
            </a:r>
            <a:r>
              <a:rPr lang="en-US" altLang="zh-CN" sz="2400">
                <a:ea typeface="SimSun" pitchFamily="2" charset="-122"/>
              </a:rPr>
              <a:t> </a:t>
            </a:r>
            <a:r>
              <a:rPr lang="uk-UA" altLang="zh-CN" sz="2400"/>
              <a:t>– вінець гачків на передньому кінці тіла.</a:t>
            </a:r>
            <a:r>
              <a:rPr lang="es-ES" altLang="zh-CN" sz="2400">
                <a:ea typeface="SimSun" pitchFamily="2" charset="-122"/>
              </a:rPr>
              <a:t> </a:t>
            </a:r>
            <a:endParaRPr lang="es-ES" sz="24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11188" y="3213100"/>
            <a:ext cx="396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а</a:t>
            </a:r>
            <a:endParaRPr lang="es-ES" sz="2800" b="1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635375" y="3068638"/>
            <a:ext cx="407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б</a:t>
            </a:r>
            <a:endParaRPr lang="es-ES" sz="2800" b="1"/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827088" y="6092825"/>
            <a:ext cx="40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в</a:t>
            </a:r>
            <a:endParaRPr lang="es-ES" sz="2800" b="1"/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2227263" y="616585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г</a:t>
            </a:r>
            <a:endParaRPr lang="es-ES" sz="2800" b="1"/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3740150" y="6092825"/>
            <a:ext cx="414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д</a:t>
            </a:r>
            <a:endParaRPr lang="es-E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1101725" y="71438"/>
            <a:ext cx="6994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600"/>
              <a:t>Фіксаторні органи найпростіших</a:t>
            </a:r>
            <a:endParaRPr lang="es-ES" sz="3600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11188" y="3213100"/>
            <a:ext cx="396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а</a:t>
            </a:r>
            <a:endParaRPr lang="es-ES" sz="2800" b="1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635375" y="3068638"/>
            <a:ext cx="407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б</a:t>
            </a:r>
            <a:endParaRPr lang="es-ES" sz="2800" b="1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23850" y="6200775"/>
            <a:ext cx="8489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000" b="1"/>
              <a:t>Схематичне зображення спор мікроспоридій та міксоспоридій</a:t>
            </a:r>
            <a:endParaRPr lang="es-ES" sz="2000" b="1"/>
          </a:p>
        </p:txBody>
      </p:sp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4838700" y="981075"/>
          <a:ext cx="4305300" cy="466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-PAINT" r:id="rId3" imgW="4304762" imgH="4660317" progId="CorelPhotoPaint.Image.12">
                  <p:embed/>
                </p:oleObj>
              </mc:Choice>
              <mc:Fallback>
                <p:oleObj name="PHOTO-PAINT" r:id="rId3" imgW="4304762" imgH="4660317" progId="CorelPhotoPaint.Image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0" y="981075"/>
                        <a:ext cx="4305300" cy="466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2"/>
          <p:cNvGraphicFramePr>
            <a:graphicFrameLocks noChangeAspect="1"/>
          </p:cNvGraphicFramePr>
          <p:nvPr/>
        </p:nvGraphicFramePr>
        <p:xfrm>
          <a:off x="0" y="1406525"/>
          <a:ext cx="4967288" cy="460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HOTO-PAINT" r:id="rId5" imgW="3034921" imgH="2577778" progId="CorelPhotoPaint.Image.12">
                  <p:embed/>
                </p:oleObj>
              </mc:Choice>
              <mc:Fallback>
                <p:oleObj name="PHOTO-PAINT" r:id="rId5" imgW="3034921" imgH="2577778" progId="CorelPhotoPaint.Image.1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06525"/>
                        <a:ext cx="4967288" cy="460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Line 13"/>
          <p:cNvSpPr>
            <a:spLocks noChangeShapeType="1"/>
          </p:cNvSpPr>
          <p:nvPr/>
        </p:nvSpPr>
        <p:spPr bwMode="auto">
          <a:xfrm flipH="1">
            <a:off x="4427538" y="1484313"/>
            <a:ext cx="2520950" cy="2305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788988" y="123825"/>
            <a:ext cx="7626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200"/>
              <a:t>Фіксаторний орган </a:t>
            </a:r>
            <a:r>
              <a:rPr lang="en-US" sz="3200" i="1"/>
              <a:t>Lobatostoma manteri</a:t>
            </a:r>
            <a:endParaRPr lang="es-ES" sz="3200" i="1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635375" y="3068638"/>
            <a:ext cx="407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б</a:t>
            </a:r>
            <a:endParaRPr lang="es-ES" sz="2800" b="1"/>
          </a:p>
        </p:txBody>
      </p:sp>
      <p:pic>
        <p:nvPicPr>
          <p:cNvPr id="21508" name="Picture 6" descr="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6963" r="13676" b="62601"/>
          <a:stretch>
            <a:fillRect/>
          </a:stretch>
        </p:blipFill>
        <p:spPr bwMode="auto">
          <a:xfrm>
            <a:off x="323850" y="981075"/>
            <a:ext cx="8569325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611188" y="5934075"/>
            <a:ext cx="78978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2800" i="1"/>
              <a:t>а — </a:t>
            </a:r>
            <a:r>
              <a:rPr lang="uk-UA" sz="2800"/>
              <a:t>вся поверхня; </a:t>
            </a:r>
            <a:r>
              <a:rPr lang="uk-UA" sz="2800" i="1"/>
              <a:t>б </a:t>
            </a:r>
            <a:r>
              <a:rPr lang="uk-UA" sz="2800"/>
              <a:t>— прикршлювальні ямки.</a:t>
            </a:r>
            <a:r>
              <a:rPr lang="uk-UA"/>
              <a:t> 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374775" y="123825"/>
            <a:ext cx="64531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200"/>
              <a:t>Фіксаторні органи </a:t>
            </a:r>
            <a:r>
              <a:rPr lang="en-US" sz="3200"/>
              <a:t>Aspidogastrea. </a:t>
            </a:r>
            <a:endParaRPr lang="uk-UA" sz="3200"/>
          </a:p>
          <a:p>
            <a:pPr algn="ctr" eaLnBrk="1" hangingPunct="1"/>
            <a:r>
              <a:rPr lang="en-US" sz="3200" i="1"/>
              <a:t>Stichocotyle nephrosis</a:t>
            </a:r>
            <a:endParaRPr lang="es-ES" sz="3200" i="1"/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635375" y="3068638"/>
            <a:ext cx="407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б</a:t>
            </a:r>
            <a:endParaRPr lang="es-ES" sz="2800" b="1"/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740150" y="6092825"/>
            <a:ext cx="414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д</a:t>
            </a:r>
            <a:endParaRPr lang="es-ES" sz="2800" b="1"/>
          </a:p>
        </p:txBody>
      </p:sp>
      <p:pic>
        <p:nvPicPr>
          <p:cNvPr id="22533" name="Picture 10" descr="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8453" r="37590" b="35811"/>
          <a:stretch>
            <a:fillRect/>
          </a:stretch>
        </p:blipFill>
        <p:spPr bwMode="auto">
          <a:xfrm>
            <a:off x="2916238" y="1196975"/>
            <a:ext cx="381635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14463" y="22225"/>
            <a:ext cx="6378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4000"/>
              <a:t>Фіксаторні органи </a:t>
            </a:r>
            <a:r>
              <a:rPr lang="en-US" sz="4000"/>
              <a:t>Digenea</a:t>
            </a:r>
            <a:endParaRPr lang="es-ES" sz="4000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635375" y="3068638"/>
            <a:ext cx="407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б</a:t>
            </a:r>
            <a:endParaRPr lang="es-ES" sz="2800" b="1"/>
          </a:p>
        </p:txBody>
      </p:sp>
      <p:pic>
        <p:nvPicPr>
          <p:cNvPr id="23556" name="Picture 6" descr="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6082" r="12022" b="47934"/>
          <a:stretch>
            <a:fillRect/>
          </a:stretch>
        </p:blipFill>
        <p:spPr bwMode="auto">
          <a:xfrm>
            <a:off x="900113" y="642938"/>
            <a:ext cx="748823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80975" y="5826125"/>
            <a:ext cx="87836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uk-UA" altLang="zh-CN" i="1"/>
              <a:t>а </a:t>
            </a:r>
            <a:r>
              <a:rPr lang="uk-UA" altLang="zh-CN"/>
              <a:t>— </a:t>
            </a:r>
            <a:r>
              <a:rPr lang="en-US" altLang="zh-CN" i="1">
                <a:ea typeface="SimSun" pitchFamily="2" charset="-122"/>
              </a:rPr>
              <a:t>Leucochloridium perturbatum</a:t>
            </a:r>
            <a:r>
              <a:rPr lang="uk-UA" altLang="zh-CN" i="1"/>
              <a:t>; б </a:t>
            </a:r>
            <a:r>
              <a:rPr lang="uk-UA" altLang="zh-CN"/>
              <a:t>— </a:t>
            </a:r>
            <a:r>
              <a:rPr lang="en-US" altLang="zh-CN" i="1">
                <a:ea typeface="SimSun" pitchFamily="2" charset="-122"/>
              </a:rPr>
              <a:t>Opisthodiscus diplodiscoides</a:t>
            </a:r>
            <a:r>
              <a:rPr lang="uk-UA" altLang="zh-CN" i="1"/>
              <a:t>; в </a:t>
            </a:r>
            <a:r>
              <a:rPr lang="uk-UA" altLang="zh-CN"/>
              <a:t>— </a:t>
            </a:r>
            <a:r>
              <a:rPr lang="en-US" altLang="zh-CN" i="1">
                <a:ea typeface="SimSun" pitchFamily="2" charset="-122"/>
              </a:rPr>
              <a:t>Cydocoelum sp</a:t>
            </a:r>
            <a:r>
              <a:rPr lang="uk-UA" altLang="zh-CN" i="1"/>
              <a:t>.; г — </a:t>
            </a:r>
            <a:r>
              <a:rPr lang="en-US" altLang="zh-CN" i="1">
                <a:ea typeface="SimSun" pitchFamily="2" charset="-122"/>
              </a:rPr>
              <a:t>Aporocotyle simplex</a:t>
            </a:r>
            <a:r>
              <a:rPr lang="uk-UA" altLang="zh-CN" i="1"/>
              <a:t>; д </a:t>
            </a:r>
            <a:r>
              <a:rPr lang="uk-UA" altLang="zh-CN"/>
              <a:t>— </a:t>
            </a:r>
            <a:r>
              <a:rPr lang="en-US" altLang="zh-CN" i="1">
                <a:ea typeface="SimSun" pitchFamily="2" charset="-122"/>
              </a:rPr>
              <a:t>Myodera medialunae</a:t>
            </a:r>
            <a:r>
              <a:rPr lang="uk-UA" altLang="zh-CN" i="1"/>
              <a:t>; </a:t>
            </a:r>
            <a:r>
              <a:rPr lang="en-US" altLang="zh-CN" i="1">
                <a:ea typeface="SimSun" pitchFamily="2" charset="-122"/>
              </a:rPr>
              <a:t>e </a:t>
            </a:r>
            <a:r>
              <a:rPr lang="uk-UA" altLang="zh-CN" i="1"/>
              <a:t>— </a:t>
            </a:r>
            <a:r>
              <a:rPr lang="en-US" altLang="zh-CN" i="1">
                <a:ea typeface="SimSun" pitchFamily="2" charset="-122"/>
              </a:rPr>
              <a:t>Catatropis pacifera</a:t>
            </a:r>
            <a:r>
              <a:rPr lang="uk-UA" altLang="zh-CN" i="1"/>
              <a:t>; є </a:t>
            </a:r>
            <a:r>
              <a:rPr lang="uk-UA" altLang="zh-CN"/>
              <a:t>— </a:t>
            </a:r>
            <a:r>
              <a:rPr lang="en-US" altLang="zh-CN" i="1">
                <a:ea typeface="SimSun" pitchFamily="2" charset="-122"/>
              </a:rPr>
              <a:t>Bucephalus polymorphus</a:t>
            </a:r>
            <a:r>
              <a:rPr lang="uk-UA" altLang="zh-CN" i="1"/>
              <a:t>; ж </a:t>
            </a:r>
            <a:r>
              <a:rPr lang="uk-UA" altLang="zh-CN"/>
              <a:t>— </a:t>
            </a:r>
            <a:r>
              <a:rPr lang="en-US" altLang="zh-CN" i="1">
                <a:ea typeface="SimSun" pitchFamily="2" charset="-122"/>
              </a:rPr>
              <a:t>Scaphanocephalus expansus</a:t>
            </a:r>
            <a:r>
              <a:rPr lang="en-US" altLang="zh-CN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 t="9506" r="7562" b="54106"/>
          <a:stretch>
            <a:fillRect/>
          </a:stretch>
        </p:blipFill>
        <p:spPr bwMode="auto">
          <a:xfrm>
            <a:off x="395288" y="404813"/>
            <a:ext cx="7561262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3028950" y="328613"/>
            <a:ext cx="52879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200"/>
              <a:t>Фіксаторні органи </a:t>
            </a:r>
            <a:r>
              <a:rPr lang="en-US" sz="3200"/>
              <a:t>Strigeata</a:t>
            </a:r>
            <a:endParaRPr lang="es-ES" sz="3200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109538" y="5373688"/>
            <a:ext cx="8783637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uk-UA" altLang="zh-CN" i="1"/>
              <a:t>а </a:t>
            </a:r>
            <a:r>
              <a:rPr lang="uk-UA" altLang="zh-CN"/>
              <a:t>— </a:t>
            </a:r>
            <a:r>
              <a:rPr lang="en-US" altLang="zh-CN" i="1">
                <a:ea typeface="SimSun" pitchFamily="2" charset="-122"/>
              </a:rPr>
              <a:t>Cotylurus brandivitelosus </a:t>
            </a:r>
            <a:r>
              <a:rPr lang="en-US" altLang="zh-CN">
                <a:ea typeface="SimSun" pitchFamily="2" charset="-122"/>
              </a:rPr>
              <a:t>(Strigeidae) </a:t>
            </a:r>
            <a:r>
              <a:rPr lang="uk-UA" altLang="zh-CN"/>
              <a:t>— бокалоподібна передня частина тіла виконує функцію кріплення; помітний дволопатевий фіксаторний орган; </a:t>
            </a:r>
            <a:r>
              <a:rPr lang="uk-UA" altLang="zh-CN" i="1"/>
              <a:t>б— </a:t>
            </a:r>
            <a:r>
              <a:rPr lang="en-US" altLang="zh-CN" i="1">
                <a:ea typeface="SimSun" pitchFamily="2" charset="-122"/>
              </a:rPr>
              <a:t>Tylodelphys clavata </a:t>
            </a:r>
            <a:r>
              <a:rPr lang="en-US" altLang="zh-CN">
                <a:ea typeface="SimSun" pitchFamily="2" charset="-122"/>
              </a:rPr>
              <a:t>(Diplostomidae) </a:t>
            </a:r>
            <a:r>
              <a:rPr lang="uk-UA" altLang="zh-CN"/>
              <a:t>— має два бічні присоски і невеликий фіксаторний орган; </a:t>
            </a:r>
            <a:r>
              <a:rPr lang="uk-UA" altLang="zh-CN" i="1"/>
              <a:t>в </a:t>
            </a:r>
            <a:r>
              <a:rPr lang="uk-UA" altLang="zh-CN"/>
              <a:t>— метацеркарія </a:t>
            </a:r>
            <a:r>
              <a:rPr lang="en-US" altLang="zh-CN" i="1">
                <a:ea typeface="SimSun" pitchFamily="2" charset="-122"/>
              </a:rPr>
              <a:t>Cyathocotyle </a:t>
            </a:r>
            <a:r>
              <a:rPr lang="en-US" altLang="zh-CN">
                <a:ea typeface="SimSun" pitchFamily="2" charset="-122"/>
              </a:rPr>
              <a:t>sp. (Cyathocotylidae) </a:t>
            </a:r>
            <a:r>
              <a:rPr lang="uk-UA" altLang="zh-CN"/>
              <a:t>— присоскоподібний фіксаторний орган займає значну частину черевної поверхні</a:t>
            </a:r>
            <a:endParaRPr lang="en-US" altLang="zh-CN"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erev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 b="14285"/>
          <a:stretch>
            <a:fillRect/>
          </a:stretch>
        </p:blipFill>
        <p:spPr bwMode="auto">
          <a:xfrm>
            <a:off x="3175" y="1916113"/>
            <a:ext cx="9140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"/>
          <p:cNvSpPr txBox="1">
            <a:spLocks noChangeArrowheads="1"/>
          </p:cNvSpPr>
          <p:nvPr/>
        </p:nvSpPr>
        <p:spPr bwMode="auto">
          <a:xfrm>
            <a:off x="2555875" y="57340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b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8458200" y="279241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a</a:t>
            </a:r>
          </a:p>
        </p:txBody>
      </p:sp>
      <p:sp>
        <p:nvSpPr>
          <p:cNvPr id="25605" name="Text Box 12"/>
          <p:cNvSpPr txBox="1">
            <a:spLocks noChangeArrowheads="1"/>
          </p:cNvSpPr>
          <p:nvPr/>
        </p:nvSpPr>
        <p:spPr bwMode="auto">
          <a:xfrm>
            <a:off x="7380288" y="4365625"/>
            <a:ext cx="1728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 sz="2000" b="1">
                <a:latin typeface="Arial" charset="0"/>
              </a:rPr>
              <a:t>Присоски</a:t>
            </a:r>
            <a:endParaRPr lang="en-US" sz="2000" b="1">
              <a:latin typeface="Arial" charset="0"/>
            </a:endParaRPr>
          </a:p>
        </p:txBody>
      </p:sp>
      <p:sp>
        <p:nvSpPr>
          <p:cNvPr id="25606" name="Line 19"/>
          <p:cNvSpPr>
            <a:spLocks noChangeShapeType="1"/>
          </p:cNvSpPr>
          <p:nvPr/>
        </p:nvSpPr>
        <p:spPr bwMode="auto">
          <a:xfrm flipH="1" flipV="1">
            <a:off x="7380288" y="3284538"/>
            <a:ext cx="144462" cy="1008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7" name="Line 20"/>
          <p:cNvSpPr>
            <a:spLocks noChangeShapeType="1"/>
          </p:cNvSpPr>
          <p:nvPr/>
        </p:nvSpPr>
        <p:spPr bwMode="auto">
          <a:xfrm flipV="1">
            <a:off x="7740650" y="3357563"/>
            <a:ext cx="1079500" cy="935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8" name="Line 21"/>
          <p:cNvSpPr>
            <a:spLocks noChangeShapeType="1"/>
          </p:cNvSpPr>
          <p:nvPr/>
        </p:nvSpPr>
        <p:spPr bwMode="auto">
          <a:xfrm flipH="1">
            <a:off x="228600" y="4292600"/>
            <a:ext cx="152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9" name="Text Box 22"/>
          <p:cNvSpPr txBox="1">
            <a:spLocks noChangeArrowheads="1"/>
          </p:cNvSpPr>
          <p:nvPr/>
        </p:nvSpPr>
        <p:spPr bwMode="auto">
          <a:xfrm>
            <a:off x="323850" y="3756025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2 mm</a:t>
            </a:r>
          </a:p>
        </p:txBody>
      </p:sp>
      <p:sp>
        <p:nvSpPr>
          <p:cNvPr id="25610" name="AutoShape 27">
            <a:hlinkClick r:id="" action="ppaction://hlinkshowjump?jump=nextslide" highlightClick="1"/>
          </p:cNvPr>
          <p:cNvSpPr>
            <a:spLocks noChangeAspect="1" noChangeArrowheads="1"/>
          </p:cNvSpPr>
          <p:nvPr/>
        </p:nvSpPr>
        <p:spPr bwMode="auto">
          <a:xfrm>
            <a:off x="0" y="6589713"/>
            <a:ext cx="265113" cy="265112"/>
          </a:xfrm>
          <a:prstGeom prst="actionButtonDocumen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5611" name="Picture 33" descr="d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149725"/>
            <a:ext cx="37449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Line 34"/>
          <p:cNvSpPr>
            <a:spLocks noChangeShapeType="1"/>
          </p:cNvSpPr>
          <p:nvPr/>
        </p:nvSpPr>
        <p:spPr bwMode="auto">
          <a:xfrm>
            <a:off x="3562350" y="4495800"/>
            <a:ext cx="45561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13" name="Rectangle 35"/>
          <p:cNvSpPr>
            <a:spLocks noChangeArrowheads="1"/>
          </p:cNvSpPr>
          <p:nvPr/>
        </p:nvSpPr>
        <p:spPr bwMode="auto">
          <a:xfrm>
            <a:off x="3444875" y="4125913"/>
            <a:ext cx="971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100 </a:t>
            </a:r>
            <a:r>
              <a:rPr lang="en-US" sz="2000">
                <a:latin typeface="Symbol" pitchFamily="18" charset="2"/>
              </a:rPr>
              <a:t>m</a:t>
            </a:r>
            <a:r>
              <a:rPr lang="en-US" sz="2000">
                <a:latin typeface="Times New Roman" pitchFamily="18" charset="0"/>
              </a:rPr>
              <a:t>m</a:t>
            </a:r>
          </a:p>
        </p:txBody>
      </p:sp>
      <p:sp>
        <p:nvSpPr>
          <p:cNvPr id="25614" name="Rectangle 36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/>
            <a:r>
              <a:rPr lang="uk-UA" sz="2800" smtClean="0"/>
              <a:t>Шипи, пов'язані з фіксаторним органом, у </a:t>
            </a:r>
            <a:r>
              <a:rPr lang="en-US" sz="2800" smtClean="0"/>
              <a:t>Digenea </a:t>
            </a:r>
            <a:r>
              <a:rPr lang="uk-UA" sz="2800" smtClean="0"/>
              <a:t>трапляються тільки в родині </a:t>
            </a:r>
            <a:r>
              <a:rPr lang="en-US" sz="2800" smtClean="0"/>
              <a:t>Echinostomatidae</a:t>
            </a:r>
            <a:endParaRPr lang="es-ES" sz="2800" i="1" smtClean="0">
              <a:solidFill>
                <a:schemeClr val="tx1"/>
              </a:solidFill>
            </a:endParaRPr>
          </a:p>
        </p:txBody>
      </p:sp>
      <p:sp>
        <p:nvSpPr>
          <p:cNvPr id="25615" name="Line 18"/>
          <p:cNvSpPr>
            <a:spLocks noChangeShapeType="1"/>
          </p:cNvSpPr>
          <p:nvPr/>
        </p:nvSpPr>
        <p:spPr bwMode="auto">
          <a:xfrm rot="10800000" flipV="1">
            <a:off x="5724525" y="4437063"/>
            <a:ext cx="17272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16" name="Line 39"/>
          <p:cNvSpPr>
            <a:spLocks noChangeShapeType="1"/>
          </p:cNvSpPr>
          <p:nvPr/>
        </p:nvSpPr>
        <p:spPr bwMode="auto">
          <a:xfrm>
            <a:off x="2051050" y="4941888"/>
            <a:ext cx="1657350" cy="71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7" name="Line 40"/>
          <p:cNvSpPr>
            <a:spLocks noChangeShapeType="1"/>
          </p:cNvSpPr>
          <p:nvPr/>
        </p:nvSpPr>
        <p:spPr bwMode="auto">
          <a:xfrm>
            <a:off x="2051050" y="5084763"/>
            <a:ext cx="165735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8" name="Text Box 41"/>
          <p:cNvSpPr txBox="1">
            <a:spLocks noChangeArrowheads="1"/>
          </p:cNvSpPr>
          <p:nvPr/>
        </p:nvSpPr>
        <p:spPr bwMode="auto">
          <a:xfrm>
            <a:off x="971550" y="4772025"/>
            <a:ext cx="1201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zh-CN" sz="2000"/>
              <a:t>Шипики</a:t>
            </a:r>
            <a:r>
              <a:rPr lang="es-ES" altLang="zh-CN" sz="2000">
                <a:ea typeface="SimSun" pitchFamily="2" charset="-122"/>
              </a:rPr>
              <a:t> </a:t>
            </a:r>
            <a:endParaRPr lang="es-ES" sz="2000"/>
          </a:p>
        </p:txBody>
      </p:sp>
      <p:sp>
        <p:nvSpPr>
          <p:cNvPr id="25619" name="Text Box 42"/>
          <p:cNvSpPr txBox="1">
            <a:spLocks noChangeArrowheads="1"/>
          </p:cNvSpPr>
          <p:nvPr/>
        </p:nvSpPr>
        <p:spPr bwMode="auto">
          <a:xfrm>
            <a:off x="285750" y="1268413"/>
            <a:ext cx="86788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>
                <a:solidFill>
                  <a:schemeClr val="tx2"/>
                </a:solidFill>
              </a:rPr>
              <a:t>На передньому кінці тіла довкола ротового присоска знаходиться одинична або подвійна корона шипів</a:t>
            </a:r>
            <a:endParaRPr lang="es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53975" y="257175"/>
            <a:ext cx="9096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200"/>
              <a:t>Ультраструктура поверхні тіла </a:t>
            </a:r>
            <a:r>
              <a:rPr lang="en-US" sz="3200" i="1"/>
              <a:t>Fasciola hepatica</a:t>
            </a:r>
            <a:endParaRPr lang="es-ES" sz="3200" i="1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635375" y="3068638"/>
            <a:ext cx="407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б</a:t>
            </a:r>
            <a:endParaRPr lang="es-ES" sz="2800" b="1"/>
          </a:p>
        </p:txBody>
      </p:sp>
      <p:pic>
        <p:nvPicPr>
          <p:cNvPr id="26628" name="Picture 4" descr="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45653" r="18571" b="23494"/>
          <a:stretch>
            <a:fillRect/>
          </a:stretch>
        </p:blipFill>
        <p:spPr bwMode="auto">
          <a:xfrm>
            <a:off x="611188" y="908050"/>
            <a:ext cx="802957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0" y="566737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000"/>
              <a:t> на мікрофотографії видно шипики, форма яких змінилася із загостреної у двотижневих особин (а) на лускувату у тритижневих (б)</a:t>
            </a:r>
            <a:endParaRPr lang="es-E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77863" y="71438"/>
            <a:ext cx="7843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600"/>
              <a:t>Типи будови опістаптора моногеней</a:t>
            </a:r>
            <a:endParaRPr lang="es-ES" sz="3600"/>
          </a:p>
        </p:txBody>
      </p:sp>
      <p:pic>
        <p:nvPicPr>
          <p:cNvPr id="27651" name="Picture 6" descr="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5199" b="17642"/>
          <a:stretch>
            <a:fillRect/>
          </a:stretch>
        </p:blipFill>
        <p:spPr bwMode="auto">
          <a:xfrm>
            <a:off x="369888" y="620713"/>
            <a:ext cx="561498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5580063" y="981075"/>
            <a:ext cx="3313112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i="1"/>
              <a:t>а </a:t>
            </a:r>
            <a:r>
              <a:rPr lang="uk-UA"/>
              <a:t>— </a:t>
            </a:r>
            <a:r>
              <a:rPr lang="en-US" i="1"/>
              <a:t>Udonella; </a:t>
            </a:r>
            <a:endParaRPr lang="uk-UA" i="1"/>
          </a:p>
          <a:p>
            <a:pPr eaLnBrk="1" hangingPunct="1"/>
            <a:r>
              <a:rPr lang="uk-UA" i="1"/>
              <a:t>б — </a:t>
            </a:r>
            <a:r>
              <a:rPr lang="en-US" i="1"/>
              <a:t>Nitzschia; </a:t>
            </a:r>
            <a:endParaRPr lang="uk-UA" i="1"/>
          </a:p>
          <a:p>
            <a:pPr eaLnBrk="1" hangingPunct="1"/>
            <a:r>
              <a:rPr lang="uk-UA" i="1"/>
              <a:t>в </a:t>
            </a:r>
            <a:r>
              <a:rPr lang="uk-UA"/>
              <a:t>— </a:t>
            </a:r>
            <a:r>
              <a:rPr lang="en-US" i="1"/>
              <a:t>Trochopus;</a:t>
            </a:r>
            <a:endParaRPr lang="uk-UA" i="1"/>
          </a:p>
          <a:p>
            <a:pPr eaLnBrk="1" hangingPunct="1"/>
            <a:r>
              <a:rPr lang="uk-UA" i="1"/>
              <a:t>г </a:t>
            </a:r>
            <a:r>
              <a:rPr lang="uk-UA"/>
              <a:t>— </a:t>
            </a:r>
            <a:r>
              <a:rPr lang="en-US" i="1"/>
              <a:t>Monocotyle; </a:t>
            </a:r>
            <a:endParaRPr lang="uk-UA" i="1"/>
          </a:p>
          <a:p>
            <a:pPr eaLnBrk="1" hangingPunct="1"/>
            <a:r>
              <a:rPr lang="uk-UA" i="1"/>
              <a:t>д — </a:t>
            </a:r>
            <a:r>
              <a:rPr lang="en-US" i="1"/>
              <a:t>Tritestis; </a:t>
            </a:r>
            <a:endParaRPr lang="uk-UA" i="1"/>
          </a:p>
          <a:p>
            <a:pPr eaLnBrk="1" hangingPunct="1"/>
            <a:r>
              <a:rPr lang="uk-UA" i="1"/>
              <a:t>є </a:t>
            </a:r>
            <a:r>
              <a:rPr lang="uk-UA"/>
              <a:t>— </a:t>
            </a:r>
            <a:r>
              <a:rPr lang="en-US" i="1"/>
              <a:t>Tristoma; </a:t>
            </a:r>
            <a:endParaRPr lang="uk-UA" i="1"/>
          </a:p>
          <a:p>
            <a:pPr eaLnBrk="1" hangingPunct="1"/>
            <a:r>
              <a:rPr lang="uk-UA" i="1"/>
              <a:t>є </a:t>
            </a:r>
            <a:r>
              <a:rPr lang="uk-UA"/>
              <a:t>— </a:t>
            </a:r>
            <a:r>
              <a:rPr lang="en-US" i="1"/>
              <a:t>Acanthocotyle;</a:t>
            </a:r>
            <a:endParaRPr lang="uk-UA" i="1"/>
          </a:p>
          <a:p>
            <a:pPr eaLnBrk="1" hangingPunct="1"/>
            <a:r>
              <a:rPr lang="uk-UA" i="1"/>
              <a:t>ж </a:t>
            </a:r>
            <a:r>
              <a:rPr lang="uk-UA"/>
              <a:t>— </a:t>
            </a:r>
            <a:r>
              <a:rPr lang="en-US" i="1"/>
              <a:t>Merizocotyle; </a:t>
            </a:r>
            <a:endParaRPr lang="uk-UA" i="1"/>
          </a:p>
          <a:p>
            <a:pPr eaLnBrk="1" hangingPunct="1"/>
            <a:r>
              <a:rPr lang="uk-UA" i="1"/>
              <a:t>з </a:t>
            </a:r>
            <a:r>
              <a:rPr lang="uk-UA"/>
              <a:t>— </a:t>
            </a:r>
            <a:r>
              <a:rPr lang="en-US" i="1"/>
              <a:t>Thaumathocotyle; </a:t>
            </a:r>
            <a:endParaRPr lang="uk-UA" i="1"/>
          </a:p>
          <a:p>
            <a:pPr eaLnBrk="1" hangingPunct="1"/>
            <a:r>
              <a:rPr lang="uk-UA" i="1"/>
              <a:t>и — </a:t>
            </a:r>
            <a:r>
              <a:rPr lang="en-US" i="1"/>
              <a:t>Heterobothrium; </a:t>
            </a:r>
            <a:endParaRPr lang="uk-UA" i="1"/>
          </a:p>
          <a:p>
            <a:pPr eaLnBrk="1" hangingPunct="1"/>
            <a:r>
              <a:rPr lang="uk-UA" i="1"/>
              <a:t>і </a:t>
            </a:r>
            <a:r>
              <a:rPr lang="uk-UA"/>
              <a:t>— </a:t>
            </a:r>
            <a:r>
              <a:rPr lang="en-US" i="1"/>
              <a:t>Polystoma; </a:t>
            </a:r>
            <a:endParaRPr lang="uk-UA" i="1"/>
          </a:p>
          <a:p>
            <a:pPr eaLnBrk="1" hangingPunct="1"/>
            <a:r>
              <a:rPr lang="uk-UA" i="1"/>
              <a:t>ї </a:t>
            </a:r>
            <a:r>
              <a:rPr lang="uk-UA"/>
              <a:t>— </a:t>
            </a:r>
            <a:r>
              <a:rPr lang="en-US" i="1"/>
              <a:t>Sphyranura;</a:t>
            </a:r>
            <a:endParaRPr lang="uk-UA" i="1"/>
          </a:p>
          <a:p>
            <a:pPr eaLnBrk="1" hangingPunct="1"/>
            <a:r>
              <a:rPr lang="uk-UA" i="1"/>
              <a:t>й </a:t>
            </a:r>
            <a:r>
              <a:rPr lang="uk-UA"/>
              <a:t>— </a:t>
            </a:r>
            <a:r>
              <a:rPr lang="en-US" i="1"/>
              <a:t>Anthocotyle;</a:t>
            </a:r>
            <a:endParaRPr lang="uk-UA" i="1"/>
          </a:p>
          <a:p>
            <a:pPr eaLnBrk="1" hangingPunct="1"/>
            <a:r>
              <a:rPr lang="uk-UA" i="1"/>
              <a:t>к — </a:t>
            </a:r>
            <a:r>
              <a:rPr lang="en-US" i="1"/>
              <a:t>Microcotyle;</a:t>
            </a:r>
            <a:endParaRPr lang="uk-UA" i="1"/>
          </a:p>
          <a:p>
            <a:pPr eaLnBrk="1" hangingPunct="1"/>
            <a:r>
              <a:rPr lang="uk-UA" i="1"/>
              <a:t>л — </a:t>
            </a:r>
            <a:r>
              <a:rPr lang="en-US" i="1"/>
              <a:t>Choriocotyle;</a:t>
            </a:r>
            <a:endParaRPr lang="uk-UA" i="1"/>
          </a:p>
          <a:p>
            <a:pPr eaLnBrk="1" hangingPunct="1"/>
            <a:r>
              <a:rPr lang="uk-UA" i="1"/>
              <a:t>м — </a:t>
            </a:r>
            <a:r>
              <a:rPr lang="en-US" i="1"/>
              <a:t>Diclidophorus; </a:t>
            </a:r>
            <a:endParaRPr lang="uk-UA" i="1"/>
          </a:p>
          <a:p>
            <a:pPr eaLnBrk="1" hangingPunct="1"/>
            <a:r>
              <a:rPr lang="uk-UA" i="1"/>
              <a:t>н </a:t>
            </a:r>
            <a:r>
              <a:rPr lang="uk-UA"/>
              <a:t>— </a:t>
            </a:r>
            <a:r>
              <a:rPr lang="en-US" i="1"/>
              <a:t>Rajonchocotyle; </a:t>
            </a:r>
            <a:endParaRPr lang="uk-UA" i="1"/>
          </a:p>
          <a:p>
            <a:pPr eaLnBrk="1" hangingPunct="1"/>
            <a:r>
              <a:rPr lang="uk-UA" i="1"/>
              <a:t>о — </a:t>
            </a:r>
            <a:r>
              <a:rPr lang="en-US" i="1"/>
              <a:t>Pedocotyle; </a:t>
            </a:r>
            <a:endParaRPr lang="uk-UA" i="1"/>
          </a:p>
          <a:p>
            <a:pPr eaLnBrk="1" hangingPunct="1"/>
            <a:r>
              <a:rPr lang="uk-UA" i="1"/>
              <a:t>п — </a:t>
            </a:r>
            <a:r>
              <a:rPr lang="en-US" i="1"/>
              <a:t>Benedenia;</a:t>
            </a:r>
            <a:endParaRPr lang="uk-UA" i="1"/>
          </a:p>
          <a:p>
            <a:pPr eaLnBrk="1" hangingPunct="1"/>
            <a:r>
              <a:rPr lang="en-US" i="1"/>
              <a:t>p </a:t>
            </a:r>
            <a:r>
              <a:rPr lang="uk-UA" i="1"/>
              <a:t>— </a:t>
            </a:r>
            <a:r>
              <a:rPr lang="en-US" i="1"/>
              <a:t>Gyrodactylus</a:t>
            </a:r>
            <a:r>
              <a:rPr lang="en-US"/>
              <a:t> 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277813"/>
            <a:ext cx="8715375" cy="1139825"/>
          </a:xfrm>
        </p:spPr>
        <p:txBody>
          <a:bodyPr/>
          <a:lstStyle/>
          <a:p>
            <a:pPr>
              <a:defRPr/>
            </a:pPr>
            <a:r>
              <a:rPr lang="uk-UA" altLang="zh-CN" sz="3600" dirty="0" smtClean="0"/>
              <a:t>Морфологічні пристосування до паразитизму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Спрямовані на полегшення пошуку відповідного хазяїна, оселення на його поверхні або всередині організму, отримання живлення з організму хазяїна і продукування потомства, яке б могло заселити нові особини хазяїна. </a:t>
            </a:r>
          </a:p>
          <a:p>
            <a:pPr>
              <a:defRPr/>
            </a:pPr>
            <a:r>
              <a:rPr lang="uk-UA" dirty="0" smtClean="0"/>
              <a:t>Пов'язані з усіма основними функціями організму і можуть знайти морфологічне відображення в усіх його органах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2484438" y="328613"/>
            <a:ext cx="42624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200"/>
              <a:t>Прогаптор моногеней</a:t>
            </a:r>
            <a:endParaRPr lang="es-ES" sz="3200"/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09538" y="5634038"/>
            <a:ext cx="87836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uk-UA" altLang="zh-CN" sz="2800" i="1"/>
              <a:t>а </a:t>
            </a:r>
            <a:r>
              <a:rPr lang="uk-UA" altLang="zh-CN" sz="2800"/>
              <a:t>— </a:t>
            </a:r>
            <a:r>
              <a:rPr lang="en-US" altLang="zh-CN" sz="2800" i="1">
                <a:ea typeface="SimSun" pitchFamily="2" charset="-122"/>
              </a:rPr>
              <a:t>Tristoma </a:t>
            </a:r>
            <a:r>
              <a:rPr lang="en-US" altLang="zh-CN" sz="2800">
                <a:ea typeface="SimSun" pitchFamily="2" charset="-122"/>
              </a:rPr>
              <a:t>sp.; </a:t>
            </a:r>
            <a:r>
              <a:rPr lang="uk-UA" altLang="zh-CN" sz="2800"/>
              <a:t>два присоски; </a:t>
            </a:r>
            <a:r>
              <a:rPr lang="uk-UA" altLang="zh-CN" sz="2800" i="1"/>
              <a:t>б </a:t>
            </a:r>
            <a:r>
              <a:rPr lang="uk-UA" altLang="zh-CN" sz="2800"/>
              <a:t>— </a:t>
            </a:r>
            <a:r>
              <a:rPr lang="en-US" altLang="zh-CN" sz="2800" i="1">
                <a:ea typeface="SimSun" pitchFamily="2" charset="-122"/>
              </a:rPr>
              <a:t>Polystoma integerrimum, </a:t>
            </a:r>
            <a:r>
              <a:rPr lang="uk-UA" altLang="zh-CN" sz="2800"/>
              <a:t>присосок, що оточує ротовий отвір </a:t>
            </a:r>
            <a:endParaRPr lang="en-US" altLang="zh-CN" sz="2800">
              <a:ea typeface="SimSun" pitchFamily="2" charset="-122"/>
            </a:endParaRPr>
          </a:p>
        </p:txBody>
      </p:sp>
      <p:pic>
        <p:nvPicPr>
          <p:cNvPr id="28676" name="Picture 5" descr="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t="50658" r="11209" b="10440"/>
          <a:stretch>
            <a:fillRect/>
          </a:stretch>
        </p:blipFill>
        <p:spPr bwMode="auto">
          <a:xfrm>
            <a:off x="1619250" y="836613"/>
            <a:ext cx="5976938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8" t="6049" r="16266" b="38730"/>
          <a:stretch>
            <a:fillRect/>
          </a:stretch>
        </p:blipFill>
        <p:spPr bwMode="auto">
          <a:xfrm>
            <a:off x="6500813" y="1071563"/>
            <a:ext cx="2008187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357188" y="5143500"/>
            <a:ext cx="5715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/>
              <a:t>Фіксаторним органом, що діє за принципом присоска є складчастий і рухливий передній край сколекса </a:t>
            </a:r>
            <a:r>
              <a:rPr lang="en-US" sz="2400"/>
              <a:t>Caryophyllaeidae</a:t>
            </a:r>
            <a:endParaRPr lang="es-ES" sz="2400" i="1"/>
          </a:p>
        </p:txBody>
      </p:sp>
      <p:sp>
        <p:nvSpPr>
          <p:cNvPr id="29700" name="Прямоугольник 3"/>
          <p:cNvSpPr>
            <a:spLocks noChangeArrowheads="1"/>
          </p:cNvSpPr>
          <p:nvPr/>
        </p:nvSpPr>
        <p:spPr bwMode="auto">
          <a:xfrm>
            <a:off x="1071563" y="214313"/>
            <a:ext cx="742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3600"/>
              <a:t>Фіксаторний апарат цестод</a:t>
            </a:r>
            <a:endParaRPr lang="ru-RU" sz="3600"/>
          </a:p>
        </p:txBody>
      </p:sp>
      <p:sp>
        <p:nvSpPr>
          <p:cNvPr id="29701" name="Прямоугольник 4"/>
          <p:cNvSpPr>
            <a:spLocks noChangeArrowheads="1"/>
          </p:cNvSpPr>
          <p:nvPr/>
        </p:nvSpPr>
        <p:spPr bwMode="auto">
          <a:xfrm>
            <a:off x="642938" y="1071563"/>
            <a:ext cx="55721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800"/>
              <a:t>завжди розміщений на передньому кінці тіла, на сколексі. </a:t>
            </a:r>
          </a:p>
          <a:p>
            <a:pPr>
              <a:buFont typeface="Wingdings" pitchFamily="2" charset="2"/>
              <a:buChar char="Ø"/>
            </a:pPr>
            <a:r>
              <a:rPr lang="uk-UA" sz="2800"/>
              <a:t>Переважають два типи фіксаторних органів:</a:t>
            </a:r>
          </a:p>
          <a:p>
            <a:r>
              <a:rPr lang="uk-UA" sz="2800"/>
              <a:t>утвори які діють за принципом присоска, та шипи й гачечки.</a:t>
            </a:r>
            <a:endParaRPr lang="ru-RU" sz="2800"/>
          </a:p>
        </p:txBody>
      </p:sp>
      <p:sp>
        <p:nvSpPr>
          <p:cNvPr id="29702" name="Прямоугольник 5"/>
          <p:cNvSpPr>
            <a:spLocks noChangeArrowheads="1"/>
          </p:cNvSpPr>
          <p:nvPr/>
        </p:nvSpPr>
        <p:spPr bwMode="auto">
          <a:xfrm>
            <a:off x="5802313" y="6143625"/>
            <a:ext cx="3341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/>
              <a:t>Caryophyllaeus laticeps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Фіксаторний апарат цестод</a:t>
            </a:r>
            <a:endParaRPr lang="ru-RU" smtClean="0"/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285750" y="1214438"/>
            <a:ext cx="8643938" cy="5643562"/>
          </a:xfrm>
        </p:spPr>
        <p:txBody>
          <a:bodyPr/>
          <a:lstStyle/>
          <a:p>
            <a:r>
              <a:rPr lang="uk-UA" sz="2600" smtClean="0"/>
              <a:t>Типові </a:t>
            </a:r>
            <a:r>
              <a:rPr lang="uk-UA" sz="2600" b="1" smtClean="0"/>
              <a:t>присоски</a:t>
            </a:r>
            <a:r>
              <a:rPr lang="uk-UA" sz="2600" smtClean="0"/>
              <a:t> (зазвичай чотири) розміщені в один вінчик на сколексі, це заглиблення, відмежовані від паренхіми м'язовим шаром, а з зовнішнього боку вони мають потужний шар кільцевих м'язів.</a:t>
            </a:r>
            <a:endParaRPr lang="ru-RU" sz="2600" smtClean="0"/>
          </a:p>
          <a:p>
            <a:r>
              <a:rPr lang="uk-UA" sz="2600" smtClean="0"/>
              <a:t>За принципом присоска діють інші складчасті органи цестод  -  ботрії і ботридії.</a:t>
            </a:r>
          </a:p>
          <a:p>
            <a:r>
              <a:rPr lang="uk-UA" sz="2600" smtClean="0"/>
              <a:t> </a:t>
            </a:r>
            <a:r>
              <a:rPr lang="uk-UA" sz="2600" b="1" smtClean="0"/>
              <a:t>Ботрії </a:t>
            </a:r>
            <a:r>
              <a:rPr lang="uk-UA" sz="2600" smtClean="0"/>
              <a:t>— видовжені заглиблення в сколексі, зі слабкою мускулатурою і без внутрішнього шару м'язів, який відділяє цей орган від паренхіми. </a:t>
            </a:r>
          </a:p>
          <a:p>
            <a:r>
              <a:rPr lang="uk-UA" sz="2600" b="1" smtClean="0"/>
              <a:t>Ботридії</a:t>
            </a:r>
            <a:r>
              <a:rPr lang="uk-UA" sz="2600" smtClean="0"/>
              <a:t> складніші за будовою і є пластинчастими утворами з тонкими еластичними і рухливими краями.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Фіксаторний апарат цестод</a:t>
            </a:r>
            <a:endParaRPr lang="ru-RU" smtClean="0"/>
          </a:p>
        </p:txBody>
      </p:sp>
      <p:sp>
        <p:nvSpPr>
          <p:cNvPr id="31747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mtClean="0"/>
              <a:t>Незважаючи на величезну кількість модифікацій елементів фіксаторного органа у стьожкових червів, здебільшого план його будови є характеристичною ознакою певного ряду. </a:t>
            </a:r>
            <a:endParaRPr lang="ru-RU" smtClean="0"/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2762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altLang="zh-CN" sz="2800"/>
              <a:t>Фіксаторні органи </a:t>
            </a:r>
            <a:r>
              <a:rPr lang="en-US" altLang="zh-CN" sz="2800">
                <a:ea typeface="SimSun" pitchFamily="2" charset="-122"/>
              </a:rPr>
              <a:t>Tetraphyllidae</a:t>
            </a:r>
            <a:r>
              <a:rPr lang="uk-UA" altLang="zh-CN" sz="2800">
                <a:ea typeface="SimSun" pitchFamily="2" charset="-122"/>
              </a:rPr>
              <a:t> представлені ботридіями </a:t>
            </a:r>
            <a:endParaRPr lang="es-ES" sz="2800"/>
          </a:p>
        </p:txBody>
      </p:sp>
      <p:pic>
        <p:nvPicPr>
          <p:cNvPr id="32771" name="Picture 5" descr="10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62543" r="4710" b="10533"/>
          <a:stretch>
            <a:fillRect/>
          </a:stretch>
        </p:blipFill>
        <p:spPr bwMode="auto">
          <a:xfrm>
            <a:off x="179388" y="2314575"/>
            <a:ext cx="88201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0" y="63150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000" i="1"/>
              <a:t>а </a:t>
            </a:r>
            <a:r>
              <a:rPr lang="uk-UA" sz="2000"/>
              <a:t>— </a:t>
            </a:r>
            <a:r>
              <a:rPr lang="en-US" sz="2000" i="1"/>
              <a:t>Rhinebothrium </a:t>
            </a:r>
            <a:r>
              <a:rPr lang="en-US" sz="2000"/>
              <a:t>sp.; </a:t>
            </a:r>
            <a:r>
              <a:rPr lang="uk-UA" sz="2000" i="1"/>
              <a:t>б — </a:t>
            </a:r>
            <a:r>
              <a:rPr lang="en-US" sz="2000" i="1"/>
              <a:t>Acanthobothrium </a:t>
            </a:r>
            <a:r>
              <a:rPr lang="en-US" sz="2000"/>
              <a:t>sp.;</a:t>
            </a:r>
            <a:r>
              <a:rPr lang="uk-UA" sz="2000"/>
              <a:t> </a:t>
            </a:r>
            <a:r>
              <a:rPr lang="uk-UA" sz="2000" i="1"/>
              <a:t>в </a:t>
            </a:r>
            <a:r>
              <a:rPr lang="uk-UA" sz="2000"/>
              <a:t>— </a:t>
            </a:r>
            <a:r>
              <a:rPr lang="en-US" sz="2000" i="1"/>
              <a:t>Phyllobothrium </a:t>
            </a:r>
            <a:r>
              <a:rPr lang="en-US" sz="2000"/>
              <a:t>sp.</a:t>
            </a:r>
            <a:endParaRPr lang="es-ES" sz="2000"/>
          </a:p>
        </p:txBody>
      </p:sp>
      <p:sp>
        <p:nvSpPr>
          <p:cNvPr id="32773" name="Прямоугольник 4"/>
          <p:cNvSpPr>
            <a:spLocks noChangeArrowheads="1"/>
          </p:cNvSpPr>
          <p:nvPr/>
        </p:nvSpPr>
        <p:spPr bwMode="auto">
          <a:xfrm>
            <a:off x="285750" y="1214438"/>
            <a:ext cx="8643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uk-UA"/>
              <a:t>Вони можуть мати просту будову, проте інколи додатково поділені на кілька дрібніших порожнин, так званих ареол. Гачки у цієї групи червів трапляються рідко, а якщо й є, то нечисленні, але масивні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928688" y="276225"/>
            <a:ext cx="7378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altLang="zh-CN" sz="3600"/>
              <a:t>Фіксаторні органи </a:t>
            </a:r>
            <a:r>
              <a:rPr lang="en-US" sz="3200"/>
              <a:t>Lecanicephaloidea</a:t>
            </a:r>
            <a:endParaRPr lang="es-ES" sz="3200"/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0" y="62865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000" i="1"/>
              <a:t>а — </a:t>
            </a:r>
            <a:r>
              <a:rPr lang="en-US" sz="2000" i="1"/>
              <a:t>Parataenia </a:t>
            </a:r>
            <a:r>
              <a:rPr lang="en-US" sz="2000"/>
              <a:t>sp.; </a:t>
            </a:r>
            <a:r>
              <a:rPr lang="uk-UA" sz="2000" i="1"/>
              <a:t>б — </a:t>
            </a:r>
            <a:r>
              <a:rPr lang="en-US" sz="2000" i="1"/>
              <a:t>Balanobothrium </a:t>
            </a:r>
            <a:r>
              <a:rPr lang="en-US" sz="2000"/>
              <a:t>sp.;</a:t>
            </a:r>
            <a:r>
              <a:rPr lang="uk-UA" sz="2000"/>
              <a:t> </a:t>
            </a:r>
            <a:r>
              <a:rPr lang="uk-UA" sz="2000" i="1"/>
              <a:t>в — </a:t>
            </a:r>
            <a:r>
              <a:rPr lang="en-US" sz="2000" i="1"/>
              <a:t>Lecainicephalum </a:t>
            </a:r>
            <a:r>
              <a:rPr lang="en-US" sz="2000"/>
              <a:t>sp. </a:t>
            </a:r>
            <a:endParaRPr lang="es-ES" sz="2000"/>
          </a:p>
        </p:txBody>
      </p:sp>
      <p:pic>
        <p:nvPicPr>
          <p:cNvPr id="33796" name="Picture 5" descr="100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5040" r="12206" b="67159"/>
          <a:stretch>
            <a:fillRect/>
          </a:stretch>
        </p:blipFill>
        <p:spPr bwMode="auto">
          <a:xfrm>
            <a:off x="468313" y="2054225"/>
            <a:ext cx="8316912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Прямоугольник 4"/>
          <p:cNvSpPr>
            <a:spLocks noChangeArrowheads="1"/>
          </p:cNvSpPr>
          <p:nvPr/>
        </p:nvSpPr>
        <p:spPr bwMode="auto">
          <a:xfrm>
            <a:off x="500063" y="1071563"/>
            <a:ext cx="8215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42913" algn="just"/>
            <a:r>
              <a:rPr lang="uk-UA" sz="2400"/>
              <a:t>Оснащені чотирма присосками, та крім них додатковим фіксаторним органом із залозами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100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5" t="38229" r="12206" b="24907"/>
          <a:stretch>
            <a:fillRect/>
          </a:stretch>
        </p:blipFill>
        <p:spPr bwMode="auto">
          <a:xfrm>
            <a:off x="323850" y="115888"/>
            <a:ext cx="461962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928813" y="188913"/>
            <a:ext cx="685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altLang="zh-CN" sz="3600"/>
              <a:t>Фіксаторні органи </a:t>
            </a:r>
            <a:r>
              <a:rPr lang="en-US" sz="3600"/>
              <a:t>Trypanorhyncha </a:t>
            </a:r>
            <a:r>
              <a:rPr lang="uk-UA" sz="3600"/>
              <a:t>і </a:t>
            </a:r>
            <a:r>
              <a:rPr lang="en-US" sz="3600"/>
              <a:t>Diphyllidea</a:t>
            </a:r>
            <a:endParaRPr lang="es-ES" sz="3600"/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4857750" y="5643563"/>
            <a:ext cx="3924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/>
              <a:t>а — </a:t>
            </a:r>
            <a:r>
              <a:rPr lang="en-US" i="1"/>
              <a:t>Tetrarhynchobothrium </a:t>
            </a:r>
            <a:r>
              <a:rPr lang="en-US"/>
              <a:t>sp. (Trypanorhyncha); </a:t>
            </a:r>
            <a:endParaRPr lang="uk-UA"/>
          </a:p>
          <a:p>
            <a:r>
              <a:rPr lang="uk-UA" i="1"/>
              <a:t>б — </a:t>
            </a:r>
            <a:r>
              <a:rPr lang="en-US" i="1"/>
              <a:t>Echinobotrium </a:t>
            </a:r>
            <a:r>
              <a:rPr lang="en-US"/>
              <a:t>sp. (Diphyllidea)</a:t>
            </a:r>
            <a:endParaRPr lang="es-ES"/>
          </a:p>
        </p:txBody>
      </p:sp>
      <p:sp>
        <p:nvSpPr>
          <p:cNvPr id="34821" name="Прямоугольник 4"/>
          <p:cNvSpPr>
            <a:spLocks noChangeArrowheads="1"/>
          </p:cNvSpPr>
          <p:nvPr/>
        </p:nvSpPr>
        <p:spPr bwMode="auto">
          <a:xfrm>
            <a:off x="5072063" y="1714500"/>
            <a:ext cx="36433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uk-UA" sz="2400"/>
              <a:t>У трипаноринх побудовані по типу ботріїв, але крім них на сколексі знаходяться чотири рухливі хоботки, озброєні шипами.</a:t>
            </a:r>
          </a:p>
          <a:p>
            <a:pPr>
              <a:buFont typeface="Arial" charset="0"/>
              <a:buChar char="•"/>
            </a:pPr>
            <a:r>
              <a:rPr lang="uk-UA" sz="2400"/>
              <a:t>У діфилід окрім двох ботріїв є хоботок озброєний гачками, а також гачки на шийці. 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100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10440" r="7732" b="46974"/>
          <a:stretch>
            <a:fillRect/>
          </a:stretch>
        </p:blipFill>
        <p:spPr bwMode="auto">
          <a:xfrm>
            <a:off x="936625" y="1052513"/>
            <a:ext cx="723582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942975" y="276225"/>
            <a:ext cx="73517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altLang="zh-CN" sz="3600"/>
              <a:t>Фіксаторні органи </a:t>
            </a:r>
            <a:r>
              <a:rPr lang="en-US" sz="3600"/>
              <a:t>Pseudophyllidea</a:t>
            </a:r>
            <a:endParaRPr lang="es-ES" sz="3600"/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0" y="568007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400" i="1"/>
              <a:t>а </a:t>
            </a:r>
            <a:r>
              <a:rPr lang="uk-UA" sz="2400"/>
              <a:t>— </a:t>
            </a:r>
            <a:r>
              <a:rPr lang="en-US" sz="2400" i="1"/>
              <a:t>Diphyllobothrium latum</a:t>
            </a:r>
            <a:r>
              <a:rPr lang="uk-UA" sz="2400"/>
              <a:t>; </a:t>
            </a:r>
            <a:r>
              <a:rPr lang="uk-UA" sz="2400" i="1"/>
              <a:t>б </a:t>
            </a:r>
            <a:r>
              <a:rPr lang="uk-UA" sz="2400"/>
              <a:t>— </a:t>
            </a:r>
            <a:r>
              <a:rPr lang="en-US" sz="2400" i="1"/>
              <a:t>Bothridium </a:t>
            </a:r>
            <a:r>
              <a:rPr lang="en-US" sz="2400"/>
              <a:t>sp.; </a:t>
            </a:r>
            <a:r>
              <a:rPr lang="uk-UA" sz="2400" i="1"/>
              <a:t>в </a:t>
            </a:r>
            <a:r>
              <a:rPr lang="uk-UA" sz="2400"/>
              <a:t>— </a:t>
            </a:r>
            <a:r>
              <a:rPr lang="en-US" sz="2400" i="1"/>
              <a:t>Duthersia </a:t>
            </a:r>
            <a:r>
              <a:rPr lang="en-US" sz="2400"/>
              <a:t>sp.; </a:t>
            </a:r>
            <a:r>
              <a:rPr lang="uk-UA" sz="2400" i="1"/>
              <a:t>г </a:t>
            </a:r>
            <a:r>
              <a:rPr lang="uk-UA" sz="2400"/>
              <a:t>— </a:t>
            </a:r>
            <a:r>
              <a:rPr lang="en-US" sz="2400" i="1"/>
              <a:t>Triaenophorus nodulosus; </a:t>
            </a:r>
            <a:r>
              <a:rPr lang="uk-UA" sz="2400" i="1"/>
              <a:t>д </a:t>
            </a:r>
            <a:r>
              <a:rPr lang="uk-UA" sz="2400"/>
              <a:t>— </a:t>
            </a:r>
            <a:r>
              <a:rPr lang="en-US" sz="2400" i="1"/>
              <a:t>Ancistrocephalus </a:t>
            </a:r>
            <a:r>
              <a:rPr lang="en-US" sz="2400"/>
              <a:t>sp.</a:t>
            </a:r>
            <a:endParaRPr lang="es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1000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4" t="9492" r="7785" b="14914"/>
          <a:stretch>
            <a:fillRect/>
          </a:stretch>
        </p:blipFill>
        <p:spPr bwMode="auto">
          <a:xfrm>
            <a:off x="107950" y="215900"/>
            <a:ext cx="48514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292600" y="188913"/>
            <a:ext cx="46720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altLang="zh-CN" sz="3600"/>
              <a:t>Фіксаторні органи </a:t>
            </a:r>
            <a:r>
              <a:rPr lang="en-US" sz="3600"/>
              <a:t>Cyclophyllidea</a:t>
            </a:r>
            <a:endParaRPr lang="es-ES" sz="360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5219700" y="1773238"/>
            <a:ext cx="392430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800" i="1"/>
              <a:t>а — </a:t>
            </a:r>
            <a:r>
              <a:rPr lang="en-US" sz="2800" i="1"/>
              <a:t>Aprostatandrya caucasica; </a:t>
            </a:r>
          </a:p>
          <a:p>
            <a:r>
              <a:rPr lang="uk-UA" sz="2800" i="1"/>
              <a:t>б </a:t>
            </a:r>
            <a:r>
              <a:rPr lang="uk-UA" sz="2800"/>
              <a:t>— </a:t>
            </a:r>
            <a:r>
              <a:rPr lang="en-US" sz="2800" i="1"/>
              <a:t>Hymenolepis scutigera;</a:t>
            </a:r>
          </a:p>
          <a:p>
            <a:r>
              <a:rPr lang="uk-UA" sz="2800" i="1"/>
              <a:t>в — </a:t>
            </a:r>
            <a:r>
              <a:rPr lang="en-US" sz="2800" i="1"/>
              <a:t>Vigisolepis barboscolex; </a:t>
            </a:r>
          </a:p>
          <a:p>
            <a:r>
              <a:rPr lang="uk-UA" sz="2800" i="1"/>
              <a:t>г </a:t>
            </a:r>
            <a:r>
              <a:rPr lang="uk-UA" sz="2800"/>
              <a:t>— </a:t>
            </a:r>
            <a:r>
              <a:rPr lang="en-US" sz="2800" i="1"/>
              <a:t>Echinocotyle</a:t>
            </a:r>
            <a:endParaRPr lang="es-ES" sz="2800"/>
          </a:p>
          <a:p>
            <a:r>
              <a:rPr lang="en-US" sz="2800" i="1"/>
              <a:t>multiglandularis; </a:t>
            </a:r>
          </a:p>
          <a:p>
            <a:r>
              <a:rPr lang="uk-UA" sz="2800" i="1"/>
              <a:t>д </a:t>
            </a:r>
            <a:r>
              <a:rPr lang="uk-UA" sz="2800"/>
              <a:t>— </a:t>
            </a:r>
            <a:r>
              <a:rPr lang="en-US" sz="2800" i="1"/>
              <a:t>Fimbriaria sp</a:t>
            </a:r>
            <a:endParaRPr lang="es-ES" sz="2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100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5208" r="14581" b="56772"/>
          <a:stretch>
            <a:fillRect/>
          </a:stretch>
        </p:blipFill>
        <p:spPr bwMode="auto">
          <a:xfrm>
            <a:off x="971550" y="836613"/>
            <a:ext cx="7056438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46088" y="231775"/>
            <a:ext cx="835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200"/>
              <a:t>Фіксаторні органи</a:t>
            </a:r>
            <a:r>
              <a:rPr lang="en-US" sz="3200"/>
              <a:t> </a:t>
            </a:r>
            <a:r>
              <a:rPr lang="uk-UA" sz="3200"/>
              <a:t>акантоцефал та нематод</a:t>
            </a:r>
            <a:endParaRPr lang="es-ES" sz="3200" i="1"/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138113" y="5802313"/>
            <a:ext cx="3425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2400"/>
              <a:t>хоботок  </a:t>
            </a:r>
          </a:p>
          <a:p>
            <a:pPr algn="ctr" eaLnBrk="1" hangingPunct="1"/>
            <a:r>
              <a:rPr lang="en-US" sz="2400" i="1"/>
              <a:t>Echinorhynchus borealis</a:t>
            </a:r>
            <a:endParaRPr lang="es-ES" sz="2400" i="1"/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3563938" y="5734050"/>
            <a:ext cx="49672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2000"/>
              <a:t>Шилоподібні утвори у нематод: </a:t>
            </a:r>
          </a:p>
          <a:p>
            <a:pPr algn="ctr" eaLnBrk="1" hangingPunct="1"/>
            <a:r>
              <a:rPr lang="uk-UA" sz="2000" i="1"/>
              <a:t>а </a:t>
            </a:r>
            <a:r>
              <a:rPr lang="uk-UA" sz="2000"/>
              <a:t>— </a:t>
            </a:r>
            <a:r>
              <a:rPr lang="en-US" sz="2000" i="1"/>
              <a:t>Hystrichis varispinosus</a:t>
            </a:r>
            <a:r>
              <a:rPr lang="uk-UA" sz="2000"/>
              <a:t>; </a:t>
            </a:r>
          </a:p>
          <a:p>
            <a:pPr algn="ctr" eaLnBrk="1" hangingPunct="1"/>
            <a:r>
              <a:rPr lang="uk-UA" sz="2000" i="1"/>
              <a:t>б </a:t>
            </a:r>
            <a:r>
              <a:rPr lang="uk-UA" sz="2000"/>
              <a:t>— </a:t>
            </a:r>
            <a:r>
              <a:rPr lang="en-US" sz="2000" i="1"/>
              <a:t>Synthimanthus equispiculatus</a:t>
            </a:r>
            <a:endParaRPr lang="es-ES" sz="2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0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3" t="2599" r="4185" b="16869"/>
          <a:stretch>
            <a:fillRect/>
          </a:stretch>
        </p:blipFill>
        <p:spPr bwMode="auto">
          <a:xfrm>
            <a:off x="71438" y="0"/>
            <a:ext cx="4929187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12"/>
          <p:cNvSpPr txBox="1">
            <a:spLocks noChangeArrowheads="1"/>
          </p:cNvSpPr>
          <p:nvPr/>
        </p:nvSpPr>
        <p:spPr bwMode="auto">
          <a:xfrm>
            <a:off x="5072063" y="3714750"/>
            <a:ext cx="38576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000" i="1">
                <a:solidFill>
                  <a:srgbClr val="000000"/>
                </a:solidFill>
              </a:rPr>
              <a:t>а — </a:t>
            </a:r>
            <a:r>
              <a:rPr lang="uk-UA" sz="2000">
                <a:solidFill>
                  <a:srgbClr val="000000"/>
                </a:solidFill>
              </a:rPr>
              <a:t>самиця </a:t>
            </a:r>
            <a:r>
              <a:rPr lang="en-US" sz="2000" i="1">
                <a:solidFill>
                  <a:srgbClr val="000000"/>
                </a:solidFill>
              </a:rPr>
              <a:t>Ergasilus sieboldi</a:t>
            </a:r>
            <a:r>
              <a:rPr lang="uk-UA" sz="2000">
                <a:solidFill>
                  <a:srgbClr val="000000"/>
                </a:solidFill>
              </a:rPr>
              <a:t>; </a:t>
            </a:r>
          </a:p>
          <a:p>
            <a:pPr eaLnBrk="1" hangingPunct="1"/>
            <a:r>
              <a:rPr lang="uk-UA" sz="2000" i="1">
                <a:solidFill>
                  <a:srgbClr val="000000"/>
                </a:solidFill>
              </a:rPr>
              <a:t>б — </a:t>
            </a:r>
            <a:r>
              <a:rPr lang="uk-UA" sz="2000">
                <a:solidFill>
                  <a:srgbClr val="000000"/>
                </a:solidFill>
              </a:rPr>
              <a:t>самиця </a:t>
            </a:r>
            <a:r>
              <a:rPr lang="en-US" sz="2000" i="1">
                <a:solidFill>
                  <a:srgbClr val="000000"/>
                </a:solidFill>
              </a:rPr>
              <a:t>Argulus japonicus</a:t>
            </a:r>
            <a:r>
              <a:rPr lang="uk-UA" sz="2000">
                <a:solidFill>
                  <a:srgbClr val="000000"/>
                </a:solidFill>
              </a:rPr>
              <a:t>;</a:t>
            </a:r>
            <a:r>
              <a:rPr lang="uk-UA" sz="2000" i="1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uk-UA" sz="2000">
                <a:solidFill>
                  <a:srgbClr val="000000"/>
                </a:solidFill>
              </a:rPr>
              <a:t>в, г — самиця </a:t>
            </a:r>
            <a:r>
              <a:rPr lang="en-US" sz="2000" i="1">
                <a:solidFill>
                  <a:srgbClr val="000000"/>
                </a:solidFill>
              </a:rPr>
              <a:t>Lernaea esocina </a:t>
            </a:r>
            <a:r>
              <a:rPr lang="uk-UA" sz="2000" i="1">
                <a:solidFill>
                  <a:srgbClr val="000000"/>
                </a:solidFill>
              </a:rPr>
              <a:t> </a:t>
            </a:r>
            <a:r>
              <a:rPr lang="uk-UA" sz="2000">
                <a:solidFill>
                  <a:srgbClr val="000000"/>
                </a:solidFill>
              </a:rPr>
              <a:t>(в</a:t>
            </a:r>
            <a:r>
              <a:rPr lang="uk-UA" sz="2000" i="1">
                <a:solidFill>
                  <a:srgbClr val="000000"/>
                </a:solidFill>
              </a:rPr>
              <a:t> — </a:t>
            </a:r>
            <a:r>
              <a:rPr lang="uk-UA" sz="2000">
                <a:solidFill>
                  <a:srgbClr val="000000"/>
                </a:solidFill>
              </a:rPr>
              <a:t>ціла особина, г </a:t>
            </a:r>
            <a:r>
              <a:rPr lang="uk-UA" sz="2000" i="1">
                <a:solidFill>
                  <a:srgbClr val="000000"/>
                </a:solidFill>
              </a:rPr>
              <a:t>— </a:t>
            </a:r>
            <a:r>
              <a:rPr lang="uk-UA" sz="2000">
                <a:solidFill>
                  <a:srgbClr val="000000"/>
                </a:solidFill>
              </a:rPr>
              <a:t>фіксаторний орган); </a:t>
            </a:r>
          </a:p>
          <a:p>
            <a:pPr eaLnBrk="1" hangingPunct="1"/>
            <a:r>
              <a:rPr lang="uk-UA" sz="2000">
                <a:solidFill>
                  <a:srgbClr val="000000"/>
                </a:solidFill>
              </a:rPr>
              <a:t>д — самиця </a:t>
            </a:r>
            <a:r>
              <a:rPr lang="en-US" sz="2000" i="1">
                <a:solidFill>
                  <a:srgbClr val="000000"/>
                </a:solidFill>
              </a:rPr>
              <a:t>Achtheres percarum</a:t>
            </a:r>
            <a:endParaRPr lang="es-ES" sz="2000" i="1">
              <a:solidFill>
                <a:srgbClr val="000000"/>
              </a:solidFill>
            </a:endParaRPr>
          </a:p>
        </p:txBody>
      </p:sp>
      <p:sp>
        <p:nvSpPr>
          <p:cNvPr id="12292" name="Text Box 13"/>
          <p:cNvSpPr txBox="1">
            <a:spLocks noChangeArrowheads="1"/>
          </p:cNvSpPr>
          <p:nvPr/>
        </p:nvSpPr>
        <p:spPr bwMode="auto">
          <a:xfrm>
            <a:off x="500063" y="1971675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а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12293" name="Text Box 14"/>
          <p:cNvSpPr txBox="1">
            <a:spLocks noChangeArrowheads="1"/>
          </p:cNvSpPr>
          <p:nvPr/>
        </p:nvSpPr>
        <p:spPr bwMode="auto">
          <a:xfrm>
            <a:off x="2643188" y="2928938"/>
            <a:ext cx="376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б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285750" y="6472238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в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12295" name="Text Box 16"/>
          <p:cNvSpPr txBox="1">
            <a:spLocks noChangeArrowheads="1"/>
          </p:cNvSpPr>
          <p:nvPr/>
        </p:nvSpPr>
        <p:spPr bwMode="auto">
          <a:xfrm>
            <a:off x="2020888" y="55721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г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12296" name="Text Box 17"/>
          <p:cNvSpPr txBox="1">
            <a:spLocks noChangeArrowheads="1"/>
          </p:cNvSpPr>
          <p:nvPr/>
        </p:nvSpPr>
        <p:spPr bwMode="auto">
          <a:xfrm>
            <a:off x="3143250" y="64008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д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12297" name="Rectangle 18"/>
          <p:cNvSpPr>
            <a:spLocks noChangeArrowheads="1"/>
          </p:cNvSpPr>
          <p:nvPr/>
        </p:nvSpPr>
        <p:spPr bwMode="auto">
          <a:xfrm>
            <a:off x="5072063" y="285750"/>
            <a:ext cx="407193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800"/>
              <a:t>Різноманітність обсягу структурних змін, які можуть відбуватись у паразитичному організмі, добре ілюструють три види ракоподібних</a:t>
            </a:r>
            <a:endParaRPr lang="es-ES"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100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51793" r="23137" b="14459"/>
          <a:stretch>
            <a:fillRect/>
          </a:stretch>
        </p:blipFill>
        <p:spPr bwMode="auto">
          <a:xfrm>
            <a:off x="1476375" y="919163"/>
            <a:ext cx="626427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31775" y="276225"/>
            <a:ext cx="87772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600"/>
              <a:t>Присоскоподібні ротові капсули нематод</a:t>
            </a:r>
            <a:endParaRPr lang="es-ES" sz="360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57896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800" i="1"/>
              <a:t>а — </a:t>
            </a:r>
            <a:r>
              <a:rPr lang="en-US" sz="2800" i="1"/>
              <a:t>Syngamus trachea; </a:t>
            </a:r>
            <a:r>
              <a:rPr lang="uk-UA" sz="2800" i="1"/>
              <a:t>б </a:t>
            </a:r>
            <a:r>
              <a:rPr lang="uk-UA" sz="2800"/>
              <a:t>— </a:t>
            </a:r>
            <a:r>
              <a:rPr lang="en-US" sz="2800" i="1"/>
              <a:t>Ancylostoma duodenale</a:t>
            </a:r>
            <a:endParaRPr lang="es-ES" sz="2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979488" y="276225"/>
            <a:ext cx="7283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600"/>
              <a:t>Прикріплювальні кліщі личинки </a:t>
            </a:r>
          </a:p>
          <a:p>
            <a:pPr algn="ctr" eaLnBrk="1" hangingPunct="1"/>
            <a:r>
              <a:rPr lang="en-US" sz="3600" i="1"/>
              <a:t>Ammotheca echinata </a:t>
            </a:r>
            <a:r>
              <a:rPr lang="en-US" sz="3600"/>
              <a:t>(</a:t>
            </a:r>
            <a:r>
              <a:rPr lang="en-US" altLang="zh-CN" sz="3600">
                <a:ea typeface="SimSun" pitchFamily="2" charset="-122"/>
              </a:rPr>
              <a:t>Chelicerata</a:t>
            </a:r>
            <a:r>
              <a:rPr lang="en-US" sz="3600"/>
              <a:t>) </a:t>
            </a:r>
            <a:endParaRPr lang="es-ES" sz="3600"/>
          </a:p>
        </p:txBody>
      </p:sp>
      <p:pic>
        <p:nvPicPr>
          <p:cNvPr id="39939" name="Picture 5" descr="100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3" t="11195" r="15198" b="60350"/>
          <a:stretch>
            <a:fillRect/>
          </a:stretch>
        </p:blipFill>
        <p:spPr bwMode="auto">
          <a:xfrm>
            <a:off x="1763713" y="1412875"/>
            <a:ext cx="5400675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100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48851" r="15198" b="16180"/>
          <a:stretch>
            <a:fillRect/>
          </a:stretch>
        </p:blipFill>
        <p:spPr bwMode="auto">
          <a:xfrm>
            <a:off x="539750" y="620713"/>
            <a:ext cx="8064500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1628775" y="44450"/>
            <a:ext cx="59896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4000"/>
              <a:t>Фіксаторні органи кліщів</a:t>
            </a:r>
            <a:endParaRPr lang="es-ES" sz="4000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5575" y="5894388"/>
            <a:ext cx="83454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i="1"/>
              <a:t>а </a:t>
            </a:r>
            <a:r>
              <a:rPr lang="uk-UA" sz="2800"/>
              <a:t>— </a:t>
            </a:r>
            <a:r>
              <a:rPr lang="en-US" sz="2800" i="1"/>
              <a:t>Sphinturnix araguensis</a:t>
            </a:r>
            <a:r>
              <a:rPr lang="uk-UA" sz="2800"/>
              <a:t>; </a:t>
            </a:r>
            <a:r>
              <a:rPr lang="uk-UA" sz="2800" i="1"/>
              <a:t>б — </a:t>
            </a:r>
            <a:r>
              <a:rPr lang="en-US" sz="2800" i="1"/>
              <a:t>Myocoptes tenax; </a:t>
            </a:r>
            <a:endParaRPr lang="uk-UA" sz="2800" i="1"/>
          </a:p>
          <a:p>
            <a:pPr eaLnBrk="1" hangingPunct="1"/>
            <a:r>
              <a:rPr lang="uk-UA" sz="2800" i="1"/>
              <a:t>в — </a:t>
            </a:r>
            <a:r>
              <a:rPr lang="en-US" sz="2800" i="1"/>
              <a:t>Analges helopus; </a:t>
            </a:r>
            <a:r>
              <a:rPr lang="uk-UA" sz="2800" i="1"/>
              <a:t>г </a:t>
            </a:r>
            <a:r>
              <a:rPr lang="uk-UA" sz="2800"/>
              <a:t>— </a:t>
            </a:r>
            <a:r>
              <a:rPr lang="en-US" sz="2800" i="1"/>
              <a:t>Notoedres cati</a:t>
            </a:r>
            <a:endParaRPr lang="es-ES" sz="2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b="16869"/>
          <a:stretch>
            <a:fillRect/>
          </a:stretch>
        </p:blipFill>
        <p:spPr bwMode="auto">
          <a:xfrm>
            <a:off x="131763" y="0"/>
            <a:ext cx="544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292725" y="2060575"/>
            <a:ext cx="36004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i="1">
                <a:solidFill>
                  <a:srgbClr val="000000"/>
                </a:solidFill>
              </a:rPr>
              <a:t>а — </a:t>
            </a:r>
            <a:r>
              <a:rPr lang="uk-UA" sz="2400">
                <a:solidFill>
                  <a:srgbClr val="000000"/>
                </a:solidFill>
              </a:rPr>
              <a:t>самиця </a:t>
            </a:r>
            <a:r>
              <a:rPr lang="en-US" sz="2400" i="1">
                <a:solidFill>
                  <a:srgbClr val="000000"/>
                </a:solidFill>
              </a:rPr>
              <a:t>Ergasilus sieboldi</a:t>
            </a:r>
            <a:r>
              <a:rPr lang="uk-UA" sz="2400">
                <a:solidFill>
                  <a:srgbClr val="000000"/>
                </a:solidFill>
              </a:rPr>
              <a:t>; </a:t>
            </a:r>
          </a:p>
          <a:p>
            <a:pPr eaLnBrk="1" hangingPunct="1"/>
            <a:r>
              <a:rPr lang="uk-UA" sz="2400" i="1">
                <a:solidFill>
                  <a:srgbClr val="000000"/>
                </a:solidFill>
              </a:rPr>
              <a:t>б — </a:t>
            </a:r>
            <a:r>
              <a:rPr lang="uk-UA" sz="2400">
                <a:solidFill>
                  <a:srgbClr val="000000"/>
                </a:solidFill>
              </a:rPr>
              <a:t>самиця </a:t>
            </a:r>
            <a:r>
              <a:rPr lang="en-US" sz="2400" i="1">
                <a:solidFill>
                  <a:srgbClr val="000000"/>
                </a:solidFill>
              </a:rPr>
              <a:t>Argulus japonicus</a:t>
            </a:r>
            <a:r>
              <a:rPr lang="uk-UA" sz="2400">
                <a:solidFill>
                  <a:srgbClr val="000000"/>
                </a:solidFill>
              </a:rPr>
              <a:t>;</a:t>
            </a:r>
            <a:r>
              <a:rPr lang="uk-UA" sz="2400" i="1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uk-UA" sz="2400">
                <a:solidFill>
                  <a:srgbClr val="000000"/>
                </a:solidFill>
              </a:rPr>
              <a:t>в, г — самиця </a:t>
            </a:r>
            <a:r>
              <a:rPr lang="en-US" sz="2400" i="1">
                <a:solidFill>
                  <a:srgbClr val="000000"/>
                </a:solidFill>
              </a:rPr>
              <a:t>Lernaea esocina </a:t>
            </a:r>
            <a:r>
              <a:rPr lang="uk-UA" sz="2400" i="1">
                <a:solidFill>
                  <a:srgbClr val="000000"/>
                </a:solidFill>
              </a:rPr>
              <a:t> </a:t>
            </a:r>
            <a:r>
              <a:rPr lang="uk-UA" sz="2400">
                <a:solidFill>
                  <a:srgbClr val="000000"/>
                </a:solidFill>
              </a:rPr>
              <a:t>(в</a:t>
            </a:r>
            <a:r>
              <a:rPr lang="uk-UA" sz="2400" i="1">
                <a:solidFill>
                  <a:srgbClr val="000000"/>
                </a:solidFill>
              </a:rPr>
              <a:t> — </a:t>
            </a:r>
            <a:r>
              <a:rPr lang="uk-UA" sz="2400">
                <a:solidFill>
                  <a:srgbClr val="000000"/>
                </a:solidFill>
              </a:rPr>
              <a:t>ціла особина, г </a:t>
            </a:r>
            <a:r>
              <a:rPr lang="uk-UA" sz="2400" i="1">
                <a:solidFill>
                  <a:srgbClr val="000000"/>
                </a:solidFill>
              </a:rPr>
              <a:t>— </a:t>
            </a:r>
          </a:p>
          <a:p>
            <a:pPr eaLnBrk="1" hangingPunct="1"/>
            <a:r>
              <a:rPr lang="uk-UA" sz="2400">
                <a:solidFill>
                  <a:srgbClr val="000000"/>
                </a:solidFill>
              </a:rPr>
              <a:t>фіксаторний орган); </a:t>
            </a:r>
          </a:p>
          <a:p>
            <a:pPr eaLnBrk="1" hangingPunct="1"/>
            <a:r>
              <a:rPr lang="uk-UA" sz="2400">
                <a:solidFill>
                  <a:srgbClr val="000000"/>
                </a:solidFill>
              </a:rPr>
              <a:t>д — самиця </a:t>
            </a:r>
            <a:r>
              <a:rPr lang="en-US" sz="2400" i="1">
                <a:solidFill>
                  <a:srgbClr val="000000"/>
                </a:solidFill>
              </a:rPr>
              <a:t>Achtheres percarum</a:t>
            </a:r>
            <a:endParaRPr lang="es-ES" sz="2400" i="1">
              <a:solidFill>
                <a:srgbClr val="000000"/>
              </a:solidFill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811213" y="2130425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а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692400" y="29718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б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85763" y="6427788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в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19325" y="55895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г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132138" y="635635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д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5619750" y="333375"/>
            <a:ext cx="29130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3600">
                <a:solidFill>
                  <a:srgbClr val="000000"/>
                </a:solidFill>
              </a:rPr>
              <a:t>Паразитичні </a:t>
            </a:r>
          </a:p>
          <a:p>
            <a:r>
              <a:rPr lang="uk-UA" sz="3600">
                <a:solidFill>
                  <a:srgbClr val="000000"/>
                </a:solidFill>
              </a:rPr>
              <a:t>ракоподібні</a:t>
            </a:r>
            <a:endParaRPr lang="es-ES" sz="3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60775"/>
            <a:ext cx="17526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d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67125"/>
            <a:ext cx="1792288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d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930275"/>
            <a:ext cx="17526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 descr="d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0"/>
            <a:ext cx="365760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d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25513"/>
            <a:ext cx="205740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 descr="d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89363"/>
            <a:ext cx="19050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Line 9"/>
          <p:cNvSpPr>
            <a:spLocks noChangeShapeType="1"/>
          </p:cNvSpPr>
          <p:nvPr/>
        </p:nvSpPr>
        <p:spPr bwMode="auto">
          <a:xfrm>
            <a:off x="3429000" y="2336800"/>
            <a:ext cx="609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7" name="Line 10"/>
          <p:cNvSpPr>
            <a:spLocks noChangeShapeType="1"/>
          </p:cNvSpPr>
          <p:nvPr/>
        </p:nvSpPr>
        <p:spPr bwMode="auto">
          <a:xfrm flipH="1">
            <a:off x="7010400" y="5257800"/>
            <a:ext cx="4572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8" name="Line 11"/>
          <p:cNvSpPr>
            <a:spLocks noChangeShapeType="1"/>
          </p:cNvSpPr>
          <p:nvPr/>
        </p:nvSpPr>
        <p:spPr bwMode="auto">
          <a:xfrm>
            <a:off x="8229600" y="3346450"/>
            <a:ext cx="1588" cy="5873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9" name="Text Box 12"/>
          <p:cNvSpPr txBox="1">
            <a:spLocks noChangeArrowheads="1"/>
          </p:cNvSpPr>
          <p:nvPr/>
        </p:nvSpPr>
        <p:spPr bwMode="auto">
          <a:xfrm>
            <a:off x="8458200" y="6510338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43020" name="Text Box 13"/>
          <p:cNvSpPr txBox="1">
            <a:spLocks noChangeArrowheads="1"/>
          </p:cNvSpPr>
          <p:nvPr/>
        </p:nvSpPr>
        <p:spPr bwMode="auto">
          <a:xfrm>
            <a:off x="8534400" y="648176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43021" name="Text Box 14"/>
          <p:cNvSpPr txBox="1">
            <a:spLocks noChangeArrowheads="1"/>
          </p:cNvSpPr>
          <p:nvPr/>
        </p:nvSpPr>
        <p:spPr bwMode="auto">
          <a:xfrm>
            <a:off x="179388" y="1341438"/>
            <a:ext cx="2305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 sz="2400">
                <a:latin typeface="Times New Roman" pitchFamily="18" charset="0"/>
              </a:rPr>
              <a:t>Дорослі черви </a:t>
            </a:r>
            <a:r>
              <a:rPr lang="en-US" sz="2400" i="1">
                <a:latin typeface="Times New Roman" pitchFamily="18" charset="0"/>
              </a:rPr>
              <a:t>in copula</a:t>
            </a:r>
            <a:r>
              <a:rPr lang="uk-UA" sz="2400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22" name="Text Box 15"/>
          <p:cNvSpPr txBox="1">
            <a:spLocks noChangeArrowheads="1"/>
          </p:cNvSpPr>
          <p:nvPr/>
        </p:nvSpPr>
        <p:spPr bwMode="auto">
          <a:xfrm>
            <a:off x="3419475" y="2492375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 sz="2400">
                <a:latin typeface="Times New Roman" pitchFamily="18" charset="0"/>
              </a:rPr>
              <a:t>Яйце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23" name="Text Box 16"/>
          <p:cNvSpPr txBox="1">
            <a:spLocks noChangeArrowheads="1"/>
          </p:cNvSpPr>
          <p:nvPr/>
        </p:nvSpPr>
        <p:spPr bwMode="auto">
          <a:xfrm>
            <a:off x="7019925" y="981075"/>
            <a:ext cx="21240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uk-UA" sz="2400">
                <a:latin typeface="Times New Roman" pitchFamily="18" charset="0"/>
              </a:rPr>
              <a:t>Проникнення мірацидія у молюска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24" name="Text Box 17"/>
          <p:cNvSpPr txBox="1">
            <a:spLocks noChangeArrowheads="1"/>
          </p:cNvSpPr>
          <p:nvPr/>
        </p:nvSpPr>
        <p:spPr bwMode="auto">
          <a:xfrm>
            <a:off x="5029200" y="32813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25" name="Text Box 18"/>
          <p:cNvSpPr txBox="1">
            <a:spLocks noChangeArrowheads="1"/>
          </p:cNvSpPr>
          <p:nvPr/>
        </p:nvSpPr>
        <p:spPr bwMode="auto">
          <a:xfrm>
            <a:off x="2795588" y="36449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 i</a:t>
            </a:r>
          </a:p>
        </p:txBody>
      </p:sp>
      <p:sp>
        <p:nvSpPr>
          <p:cNvPr id="43026" name="Text Box 19"/>
          <p:cNvSpPr txBox="1">
            <a:spLocks noChangeArrowheads="1"/>
          </p:cNvSpPr>
          <p:nvPr/>
        </p:nvSpPr>
        <p:spPr bwMode="auto">
          <a:xfrm>
            <a:off x="762000" y="32813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  </a:t>
            </a:r>
          </a:p>
        </p:txBody>
      </p:sp>
      <p:sp>
        <p:nvSpPr>
          <p:cNvPr id="43027" name="Line 20"/>
          <p:cNvSpPr>
            <a:spLocks noChangeShapeType="1"/>
          </p:cNvSpPr>
          <p:nvPr/>
        </p:nvSpPr>
        <p:spPr bwMode="auto">
          <a:xfrm>
            <a:off x="5181600" y="2336800"/>
            <a:ext cx="457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28" name="Line 21"/>
          <p:cNvSpPr>
            <a:spLocks noChangeShapeType="1"/>
          </p:cNvSpPr>
          <p:nvPr/>
        </p:nvSpPr>
        <p:spPr bwMode="auto">
          <a:xfrm>
            <a:off x="6934200" y="2336800"/>
            <a:ext cx="609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4114800" y="3281363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43030" name="Line 24"/>
          <p:cNvSpPr>
            <a:spLocks noChangeShapeType="1"/>
          </p:cNvSpPr>
          <p:nvPr/>
        </p:nvSpPr>
        <p:spPr bwMode="auto">
          <a:xfrm flipH="1">
            <a:off x="3182938" y="5257800"/>
            <a:ext cx="381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31" name="Line 25"/>
          <p:cNvSpPr>
            <a:spLocks noChangeShapeType="1"/>
          </p:cNvSpPr>
          <p:nvPr/>
        </p:nvSpPr>
        <p:spPr bwMode="auto">
          <a:xfrm flipV="1">
            <a:off x="1116013" y="3570288"/>
            <a:ext cx="1587" cy="2905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32" name="Rectangle 26"/>
          <p:cNvSpPr>
            <a:spLocks noGrp="1" noChangeArrowheads="1"/>
          </p:cNvSpPr>
          <p:nvPr>
            <p:ph type="title"/>
          </p:nvPr>
        </p:nvSpPr>
        <p:spPr>
          <a:xfrm>
            <a:off x="107950" y="-26988"/>
            <a:ext cx="8578850" cy="1143001"/>
          </a:xfrm>
        </p:spPr>
        <p:txBody>
          <a:bodyPr/>
          <a:lstStyle/>
          <a:p>
            <a:pPr eaLnBrk="1" hangingPunct="1"/>
            <a:r>
              <a:rPr lang="uk-UA" sz="2800" smtClean="0"/>
              <a:t>Приклад партимального паразита, життєвий цикл </a:t>
            </a:r>
            <a:r>
              <a:rPr lang="en-US" sz="2800" i="1" smtClean="0">
                <a:solidFill>
                  <a:schemeClr val="tx1"/>
                </a:solidFill>
              </a:rPr>
              <a:t>Schistosoma mansoni</a:t>
            </a:r>
            <a:endParaRPr lang="es-ES" sz="2800" i="1" smtClean="0">
              <a:solidFill>
                <a:schemeClr val="tx1"/>
              </a:solidFill>
            </a:endParaRPr>
          </a:p>
        </p:txBody>
      </p:sp>
      <p:sp>
        <p:nvSpPr>
          <p:cNvPr id="43033" name="Text Box 27"/>
          <p:cNvSpPr txBox="1">
            <a:spLocks noChangeArrowheads="1"/>
          </p:cNvSpPr>
          <p:nvPr/>
        </p:nvSpPr>
        <p:spPr bwMode="auto">
          <a:xfrm>
            <a:off x="7381875" y="3716338"/>
            <a:ext cx="17986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000">
                <a:solidFill>
                  <a:srgbClr val="FFFF00"/>
                </a:solidFill>
              </a:rPr>
              <a:t>Материнська спороциста</a:t>
            </a:r>
            <a:endParaRPr lang="es-ES" sz="2000">
              <a:solidFill>
                <a:srgbClr val="FFFF00"/>
              </a:solidFill>
            </a:endParaRPr>
          </a:p>
        </p:txBody>
      </p:sp>
      <p:sp>
        <p:nvSpPr>
          <p:cNvPr id="43034" name="Text Box 28"/>
          <p:cNvSpPr txBox="1">
            <a:spLocks noChangeArrowheads="1"/>
          </p:cNvSpPr>
          <p:nvPr/>
        </p:nvSpPr>
        <p:spPr bwMode="auto">
          <a:xfrm>
            <a:off x="5487988" y="3716338"/>
            <a:ext cx="1747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000">
                <a:solidFill>
                  <a:srgbClr val="FFFF00"/>
                </a:solidFill>
              </a:rPr>
              <a:t>Дочірні спороцисти</a:t>
            </a:r>
            <a:endParaRPr lang="es-ES" sz="2000">
              <a:solidFill>
                <a:srgbClr val="FFFF00"/>
              </a:solidFill>
            </a:endParaRPr>
          </a:p>
        </p:txBody>
      </p:sp>
      <p:sp>
        <p:nvSpPr>
          <p:cNvPr id="43035" name="Line 29"/>
          <p:cNvSpPr>
            <a:spLocks noChangeShapeType="1"/>
          </p:cNvSpPr>
          <p:nvPr/>
        </p:nvSpPr>
        <p:spPr bwMode="auto">
          <a:xfrm rot="10800000" flipH="1" flipV="1">
            <a:off x="6300788" y="4365625"/>
            <a:ext cx="792162" cy="1439863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36" name="Line 30"/>
          <p:cNvSpPr>
            <a:spLocks noChangeShapeType="1"/>
          </p:cNvSpPr>
          <p:nvPr/>
        </p:nvSpPr>
        <p:spPr bwMode="auto">
          <a:xfrm rot="10800000" flipH="1" flipV="1">
            <a:off x="6156325" y="4365625"/>
            <a:ext cx="144463" cy="187325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3037" name="Picture 31" descr="d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3660775"/>
            <a:ext cx="175895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8" name="Line 32"/>
          <p:cNvSpPr>
            <a:spLocks noChangeShapeType="1"/>
          </p:cNvSpPr>
          <p:nvPr/>
        </p:nvSpPr>
        <p:spPr bwMode="auto">
          <a:xfrm flipH="1">
            <a:off x="5414963" y="5257800"/>
            <a:ext cx="381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6593" name="Picture 33" descr="du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3500438"/>
            <a:ext cx="16637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0" name="Line 34"/>
          <p:cNvSpPr>
            <a:spLocks noChangeShapeType="1"/>
          </p:cNvSpPr>
          <p:nvPr/>
        </p:nvSpPr>
        <p:spPr bwMode="auto">
          <a:xfrm flipH="1">
            <a:off x="3563938" y="5300663"/>
            <a:ext cx="381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41" name="Text Box 35"/>
          <p:cNvSpPr txBox="1">
            <a:spLocks noChangeArrowheads="1"/>
          </p:cNvSpPr>
          <p:nvPr/>
        </p:nvSpPr>
        <p:spPr bwMode="auto">
          <a:xfrm rot="5400000">
            <a:off x="4044950" y="4486275"/>
            <a:ext cx="228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>
                <a:solidFill>
                  <a:srgbClr val="FFFF00"/>
                </a:solidFill>
              </a:rPr>
              <a:t>Дочірня спороциста</a:t>
            </a:r>
          </a:p>
          <a:p>
            <a:pPr eaLnBrk="1" hangingPunct="1"/>
            <a:r>
              <a:rPr lang="uk-UA">
                <a:solidFill>
                  <a:srgbClr val="FFFF00"/>
                </a:solidFill>
              </a:rPr>
              <a:t>(збільшена)</a:t>
            </a:r>
            <a:endParaRPr lang="es-ES">
              <a:solidFill>
                <a:srgbClr val="FFFF00"/>
              </a:solidFill>
            </a:endParaRPr>
          </a:p>
        </p:txBody>
      </p:sp>
      <p:sp>
        <p:nvSpPr>
          <p:cNvPr id="43042" name="Text Box 36"/>
          <p:cNvSpPr txBox="1">
            <a:spLocks noChangeArrowheads="1"/>
          </p:cNvSpPr>
          <p:nvPr/>
        </p:nvSpPr>
        <p:spPr bwMode="auto">
          <a:xfrm>
            <a:off x="2700338" y="4575175"/>
            <a:ext cx="1123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/>
              <a:t>Церкарія</a:t>
            </a:r>
            <a:endParaRPr lang="es-ES"/>
          </a:p>
        </p:txBody>
      </p:sp>
      <p:sp>
        <p:nvSpPr>
          <p:cNvPr id="43043" name="Line 37"/>
          <p:cNvSpPr>
            <a:spLocks noChangeShapeType="1"/>
          </p:cNvSpPr>
          <p:nvPr/>
        </p:nvSpPr>
        <p:spPr bwMode="auto">
          <a:xfrm flipH="1">
            <a:off x="1811338" y="5257800"/>
            <a:ext cx="4572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44" name="Text Box 38"/>
          <p:cNvSpPr txBox="1">
            <a:spLocks noChangeArrowheads="1"/>
          </p:cNvSpPr>
          <p:nvPr/>
        </p:nvSpPr>
        <p:spPr bwMode="auto">
          <a:xfrm>
            <a:off x="468313" y="6491288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/>
              <a:t>Шистосомула</a:t>
            </a:r>
            <a:endParaRPr lang="es-ES"/>
          </a:p>
        </p:txBody>
      </p:sp>
      <p:pic>
        <p:nvPicPr>
          <p:cNvPr id="66564" name="Picture 4" descr="du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928688"/>
            <a:ext cx="167640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6" name="Text Box 40"/>
          <p:cNvSpPr txBox="1">
            <a:spLocks noChangeArrowheads="1"/>
          </p:cNvSpPr>
          <p:nvPr/>
        </p:nvSpPr>
        <p:spPr bwMode="auto">
          <a:xfrm rot="5400000">
            <a:off x="4835525" y="1724025"/>
            <a:ext cx="165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>
                <a:solidFill>
                  <a:srgbClr val="FFFF00"/>
                </a:solidFill>
              </a:rPr>
              <a:t>Мірацидій</a:t>
            </a:r>
            <a:endParaRPr lang="en-US" sz="2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656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65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1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45370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283075" y="260350"/>
            <a:ext cx="48609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2400"/>
              <a:t>Розвиток паразитичного ракоподібного </a:t>
            </a:r>
            <a:r>
              <a:rPr lang="en-US" sz="2400" i="1"/>
              <a:t>Haemocera danae</a:t>
            </a:r>
            <a:endParaRPr lang="es-ES" sz="2400" i="1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932363" y="1052513"/>
            <a:ext cx="39243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 i="1"/>
              <a:t>а </a:t>
            </a:r>
            <a:r>
              <a:rPr lang="uk-UA" sz="2400"/>
              <a:t>— наупліус; </a:t>
            </a:r>
          </a:p>
          <a:p>
            <a:r>
              <a:rPr lang="uk-UA" sz="2400" i="1"/>
              <a:t>б — </a:t>
            </a:r>
            <a:r>
              <a:rPr lang="uk-UA" sz="2400"/>
              <a:t>наупліус під час проникнення в глиб тіла хазяїна; </a:t>
            </a:r>
            <a:r>
              <a:rPr lang="uk-UA" sz="2400" i="1"/>
              <a:t>в—д </a:t>
            </a:r>
            <a:r>
              <a:rPr lang="uk-UA" sz="2400"/>
              <a:t>— почергові личинкові стадії із зазначенням розвитку придатків і озброєння поверхні тіла; </a:t>
            </a:r>
          </a:p>
          <a:p>
            <a:r>
              <a:rPr lang="uk-UA" sz="2400" i="1"/>
              <a:t>е </a:t>
            </a:r>
            <a:r>
              <a:rPr lang="uk-UA" sz="2400"/>
              <a:t>— цілковито сформований копеподит; </a:t>
            </a:r>
            <a:r>
              <a:rPr lang="uk-UA" sz="2400" i="1"/>
              <a:t>є </a:t>
            </a:r>
            <a:r>
              <a:rPr lang="uk-UA" sz="2400"/>
              <a:t>— зріла самиця, позбавлена рота; </a:t>
            </a:r>
          </a:p>
          <a:p>
            <a:r>
              <a:rPr lang="uk-UA" sz="2400" i="1"/>
              <a:t>ж </a:t>
            </a:r>
            <a:r>
              <a:rPr lang="uk-UA" sz="2400"/>
              <a:t>— кільчастий черв з двома копеподитами в порожнині тіла </a:t>
            </a:r>
            <a:endParaRPr lang="es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6408738" y="188913"/>
            <a:ext cx="27717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2800"/>
              <a:t>Руховий апарат </a:t>
            </a:r>
            <a:r>
              <a:rPr lang="uk-UA" sz="2800" i="1"/>
              <a:t>Trichonympha</a:t>
            </a:r>
            <a:r>
              <a:rPr lang="uk-UA" sz="2800"/>
              <a:t> </a:t>
            </a:r>
            <a:r>
              <a:rPr lang="es-ES" sz="2800"/>
              <a:t>(Parabasalia: Hypermastigida)</a:t>
            </a:r>
          </a:p>
        </p:txBody>
      </p:sp>
      <p:pic>
        <p:nvPicPr>
          <p:cNvPr id="450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6429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6"/>
          <a:stretch>
            <a:fillRect/>
          </a:stretch>
        </p:blipFill>
        <p:spPr bwMode="auto">
          <a:xfrm>
            <a:off x="107950" y="115888"/>
            <a:ext cx="5094288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932363" y="1355725"/>
            <a:ext cx="41402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600"/>
              <a:t>Руховий апарат інфузорій ряду </a:t>
            </a:r>
            <a:r>
              <a:rPr lang="en-US" altLang="zh-CN" sz="3600">
                <a:ea typeface="SimSun" pitchFamily="2" charset="-122"/>
              </a:rPr>
              <a:t>Entodiniomorpha</a:t>
            </a:r>
            <a:r>
              <a:rPr lang="es-ES" altLang="zh-CN" sz="3600">
                <a:ea typeface="SimSun" pitchFamily="2" charset="-122"/>
              </a:rPr>
              <a:t> </a:t>
            </a:r>
            <a:r>
              <a:rPr lang="uk-UA" altLang="zh-CN" sz="3600"/>
              <a:t> </a:t>
            </a:r>
            <a:r>
              <a:rPr lang="uk-UA" sz="3600"/>
              <a:t>з кишечнику коней</a:t>
            </a:r>
            <a:endParaRPr lang="es-E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61925" y="377825"/>
            <a:ext cx="89201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2800"/>
              <a:t>Схема будови морфологічних форм трипанозоматид</a:t>
            </a:r>
            <a:r>
              <a:rPr lang="es-ES" sz="2800"/>
              <a:t> </a:t>
            </a:r>
          </a:p>
        </p:txBody>
      </p:sp>
      <p:pic>
        <p:nvPicPr>
          <p:cNvPr id="47107" name="Picture 4" descr="Tripanos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484313"/>
            <a:ext cx="88201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093788" y="276225"/>
            <a:ext cx="7065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600"/>
              <a:t>Органи травлення найпростіших</a:t>
            </a:r>
            <a:endParaRPr lang="es-ES" sz="3600"/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81075"/>
            <a:ext cx="34448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4932363" y="5389563"/>
            <a:ext cx="39909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2800"/>
              <a:t> Diplodinium ecaudatum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3"/>
          <p:cNvSpPr>
            <a:spLocks noChangeArrowheads="1"/>
          </p:cNvSpPr>
          <p:nvPr/>
        </p:nvSpPr>
        <p:spPr bwMode="auto">
          <a:xfrm>
            <a:off x="571500" y="428625"/>
            <a:ext cx="81438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uk-UA" sz="3600"/>
              <a:t>Паразитична фаза найчастіше є періодом найактивнішого функціонування організму в своєму індивідуальному розвитку. </a:t>
            </a:r>
          </a:p>
          <a:p>
            <a:pPr>
              <a:buFont typeface="Arial" charset="0"/>
              <a:buChar char="•"/>
            </a:pPr>
            <a:r>
              <a:rPr lang="uk-UA" sz="3600"/>
              <a:t>Паразити можуть оселятися в різних органах хазяїна, а перебування в кожному з таких мікросередовищ пов'язане з відповідними морфологічними і фізіологічними адаптаціями.</a:t>
            </a:r>
            <a:endParaRPr lang="ru-RU" sz="36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827088" y="533400"/>
            <a:ext cx="77866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4000"/>
              <a:t>Органи травлення</a:t>
            </a:r>
          </a:p>
          <a:p>
            <a:pPr algn="ctr" eaLnBrk="1" hangingPunct="1"/>
            <a:r>
              <a:rPr lang="uk-UA" sz="4000" i="1"/>
              <a:t>Fasciola </a:t>
            </a:r>
            <a:r>
              <a:rPr lang="en-US" sz="4000" i="1"/>
              <a:t>h</a:t>
            </a:r>
            <a:r>
              <a:rPr lang="uk-UA" sz="4000" i="1"/>
              <a:t>epatica</a:t>
            </a:r>
            <a:r>
              <a:rPr lang="uk-UA" sz="3600"/>
              <a:t> </a:t>
            </a:r>
            <a:endParaRPr lang="es-ES" sz="3600"/>
          </a:p>
        </p:txBody>
      </p:sp>
      <p:pic>
        <p:nvPicPr>
          <p:cNvPr id="49155" name="Picture 8" descr="Fh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"/>
          <a:stretch>
            <a:fillRect/>
          </a:stretch>
        </p:blipFill>
        <p:spPr bwMode="auto">
          <a:xfrm>
            <a:off x="0" y="2636838"/>
            <a:ext cx="91440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6" descr="AmoebePseudopod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17"/>
          <p:cNvSpPr>
            <a:spLocks noChangeArrowheads="1"/>
          </p:cNvSpPr>
          <p:nvPr/>
        </p:nvSpPr>
        <p:spPr bwMode="auto">
          <a:xfrm>
            <a:off x="3025775" y="239713"/>
            <a:ext cx="3851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uk-UA" sz="4000" i="1"/>
              <a:t>Amoeba proteus</a:t>
            </a:r>
            <a:endParaRPr lang="es-ES" sz="4000"/>
          </a:p>
        </p:txBody>
      </p:sp>
      <p:sp>
        <p:nvSpPr>
          <p:cNvPr id="50180" name="Rectangle 18"/>
          <p:cNvSpPr>
            <a:spLocks noChangeArrowheads="1"/>
          </p:cNvSpPr>
          <p:nvPr/>
        </p:nvSpPr>
        <p:spPr bwMode="auto">
          <a:xfrm>
            <a:off x="847725" y="5607050"/>
            <a:ext cx="66341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sz="2800"/>
              <a:t>Мікрофотографія живої амеби протей; </a:t>
            </a:r>
          </a:p>
          <a:p>
            <a:pPr algn="ctr"/>
            <a:r>
              <a:rPr lang="uk-UA" sz="2800"/>
              <a:t>2 – її схематичний малюнок.</a:t>
            </a:r>
            <a:r>
              <a:rPr lang="es-ES" sz="2800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11394" r="14595" b="6641"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79375" y="115888"/>
            <a:ext cx="9029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Органи травлення</a:t>
            </a:r>
          </a:p>
          <a:p>
            <a:pPr algn="ctr">
              <a:defRPr/>
            </a:pPr>
            <a:r>
              <a:rPr lang="uk-UA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найпростіших роду </a:t>
            </a:r>
            <a:r>
              <a:rPr lang="es-ES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Sphaerophrya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143000" y="377825"/>
            <a:ext cx="6951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2800"/>
              <a:t>Органи травлення </a:t>
            </a:r>
            <a:r>
              <a:rPr lang="en-US" sz="2800" i="1"/>
              <a:t>Caryophyllaeus laticeps</a:t>
            </a:r>
            <a:endParaRPr lang="es-ES" sz="2800" i="1"/>
          </a:p>
        </p:txBody>
      </p:sp>
      <p:pic>
        <p:nvPicPr>
          <p:cNvPr id="52227" name="Picture 3" descr="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8" t="6049" r="16266" b="38730"/>
          <a:stretch>
            <a:fillRect/>
          </a:stretch>
        </p:blipFill>
        <p:spPr bwMode="auto">
          <a:xfrm>
            <a:off x="3276600" y="1052513"/>
            <a:ext cx="23749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1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5" t="8702" r="7430" b="13379"/>
          <a:stretch>
            <a:fillRect/>
          </a:stretch>
        </p:blipFill>
        <p:spPr bwMode="auto">
          <a:xfrm>
            <a:off x="323850" y="115888"/>
            <a:ext cx="424815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4427538" y="179388"/>
            <a:ext cx="4608512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2800"/>
              <a:t>Розвиток паразитичного ракоподібного</a:t>
            </a:r>
          </a:p>
          <a:p>
            <a:pPr algn="ctr" eaLnBrk="1" hangingPunct="1"/>
            <a:r>
              <a:rPr lang="en-US" sz="2800" i="1"/>
              <a:t>Sacculina carcini</a:t>
            </a:r>
            <a:endParaRPr lang="es-ES" sz="2800" i="1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4787900" y="1628775"/>
          <a:ext cx="3048000" cy="326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HOTO-PAINT" r:id="rId4" imgW="3047619" imgH="3268571" progId="CorelPhotoPaint.Image.12">
                  <p:embed/>
                </p:oleObj>
              </mc:Choice>
              <mc:Fallback>
                <p:oleObj name="PHOTO-PAINT" r:id="rId4" imgW="3047619" imgH="3268571" progId="CorelPhotoPaint.Image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628775"/>
                        <a:ext cx="3048000" cy="326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4608513" y="5157788"/>
            <a:ext cx="4535487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i="1"/>
              <a:t>а — </a:t>
            </a:r>
            <a:r>
              <a:rPr lang="uk-UA"/>
              <a:t>личинка циприс; </a:t>
            </a:r>
            <a:r>
              <a:rPr lang="uk-UA" i="1"/>
              <a:t>б — </a:t>
            </a:r>
            <a:r>
              <a:rPr lang="uk-UA"/>
              <a:t>циприс, прикріплений до тіла хазяїна під час втрати ніжок; </a:t>
            </a:r>
            <a:r>
              <a:rPr lang="uk-UA" i="1"/>
              <a:t>в </a:t>
            </a:r>
            <a:r>
              <a:rPr lang="uk-UA"/>
              <a:t>— личинка</a:t>
            </a:r>
            <a:endParaRPr lang="es-ES"/>
          </a:p>
          <a:p>
            <a:r>
              <a:rPr lang="uk-UA"/>
              <a:t>кентогон; </a:t>
            </a:r>
            <a:r>
              <a:rPr lang="uk-UA" i="1"/>
              <a:t>г—д — </a:t>
            </a:r>
            <a:r>
              <a:rPr lang="uk-UA"/>
              <a:t>поступова пенетрація (проникнення) всередину краба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3338" y="339725"/>
            <a:ext cx="90519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100"/>
              <a:t>Паразитичний ракоподібний </a:t>
            </a:r>
            <a:r>
              <a:rPr lang="en-US" sz="3100" i="1"/>
              <a:t>Xenoceloma brumpti</a:t>
            </a:r>
            <a:endParaRPr lang="es-ES" sz="3100" i="1"/>
          </a:p>
        </p:txBody>
      </p:sp>
      <p:pic>
        <p:nvPicPr>
          <p:cNvPr id="53251" name="Picture 4" descr="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7" t="6587" r="9636" b="45917"/>
          <a:stretch>
            <a:fillRect/>
          </a:stretch>
        </p:blipFill>
        <p:spPr bwMode="auto">
          <a:xfrm>
            <a:off x="209550" y="908050"/>
            <a:ext cx="3570288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3851275" y="3302000"/>
            <a:ext cx="52927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 i="1"/>
              <a:t>1 </a:t>
            </a:r>
            <a:r>
              <a:rPr lang="uk-UA" sz="2400"/>
              <a:t>— кишка хазяїна;</a:t>
            </a:r>
          </a:p>
          <a:p>
            <a:r>
              <a:rPr lang="uk-UA" sz="2400" i="1"/>
              <a:t>2 </a:t>
            </a:r>
            <a:r>
              <a:rPr lang="uk-UA" sz="2400"/>
              <a:t>— покриви тіл паразита і хазяїна; </a:t>
            </a:r>
          </a:p>
          <a:p>
            <a:r>
              <a:rPr lang="uk-UA" sz="2400" i="1"/>
              <a:t>3 </a:t>
            </a:r>
            <a:r>
              <a:rPr lang="uk-UA" sz="2400"/>
              <a:t>— осьова порожнина, утворена з порожнини тіла хазяїна;</a:t>
            </a:r>
          </a:p>
          <a:p>
            <a:r>
              <a:rPr lang="uk-UA" sz="2400" i="1"/>
              <a:t>4 </a:t>
            </a:r>
            <a:r>
              <a:rPr lang="uk-UA" sz="2400"/>
              <a:t>— яєчник; </a:t>
            </a:r>
          </a:p>
          <a:p>
            <a:r>
              <a:rPr lang="uk-UA" sz="2400"/>
              <a:t>5 — яйцепровід; </a:t>
            </a:r>
          </a:p>
          <a:p>
            <a:r>
              <a:rPr lang="uk-UA" sz="2400" i="1"/>
              <a:t>6— </a:t>
            </a:r>
            <a:r>
              <a:rPr lang="uk-UA" sz="2400"/>
              <a:t>яєчко</a:t>
            </a:r>
            <a:endParaRPr lang="es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6079" r="14481" b="54765"/>
          <a:stretch>
            <a:fillRect/>
          </a:stretch>
        </p:blipFill>
        <p:spPr bwMode="auto">
          <a:xfrm>
            <a:off x="0" y="836613"/>
            <a:ext cx="5867400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271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800" smtClean="0"/>
              <a:t>Діаграма ультраструктури тегументу дигеней</a:t>
            </a:r>
            <a:endParaRPr lang="es-ES" sz="2800" smtClean="0"/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5795963" y="1738313"/>
            <a:ext cx="3348037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i="1"/>
              <a:t>1,2— </a:t>
            </a:r>
            <a:r>
              <a:rPr lang="uk-UA"/>
              <a:t>відповідно складчастість і глибокий угин поверхневої цитоплазматичної мембрани; </a:t>
            </a:r>
            <a:r>
              <a:rPr lang="uk-UA" i="1"/>
              <a:t>З </a:t>
            </a:r>
            <a:r>
              <a:rPr lang="uk-UA"/>
              <a:t>— шип; 6 — мітохондрії; </a:t>
            </a:r>
          </a:p>
          <a:p>
            <a:r>
              <a:rPr lang="uk-UA"/>
              <a:t>7 — базальна мембрана; </a:t>
            </a:r>
          </a:p>
          <a:p>
            <a:r>
              <a:rPr lang="uk-UA" i="1"/>
              <a:t>8 </a:t>
            </a:r>
            <a:r>
              <a:rPr lang="uk-UA"/>
              <a:t>— угин внутрішньої цитоплазматичної мембрани у синцитіальній частині тегументу; </a:t>
            </a:r>
          </a:p>
          <a:p>
            <a:r>
              <a:rPr lang="uk-UA" i="1"/>
              <a:t>9 — </a:t>
            </a:r>
            <a:r>
              <a:rPr lang="uk-UA"/>
              <a:t>цитоплазматичний місток, що з'єднує цитон із синцитіальним шаром; </a:t>
            </a:r>
          </a:p>
          <a:p>
            <a:r>
              <a:rPr lang="uk-UA" i="1"/>
              <a:t>10 </a:t>
            </a:r>
            <a:r>
              <a:rPr lang="uk-UA"/>
              <a:t>— м'язи; </a:t>
            </a:r>
          </a:p>
          <a:p>
            <a:r>
              <a:rPr lang="uk-UA" i="1"/>
              <a:t>11 — </a:t>
            </a:r>
            <a:r>
              <a:rPr lang="uk-UA"/>
              <a:t>апарат Гольджі; </a:t>
            </a:r>
            <a:endParaRPr lang="es-ES"/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19050" y="5897563"/>
            <a:ext cx="91249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i="1"/>
              <a:t>12 </a:t>
            </a:r>
            <a:r>
              <a:rPr lang="uk-UA"/>
              <a:t>— гранулярна ендоплазматична сітка; </a:t>
            </a:r>
            <a:r>
              <a:rPr lang="uk-UA" i="1"/>
              <a:t>13 </a:t>
            </a:r>
            <a:r>
              <a:rPr lang="uk-UA"/>
              <a:t>— позаклітинна речовина; </a:t>
            </a:r>
            <a:r>
              <a:rPr lang="uk-UA" i="1"/>
              <a:t>14 </a:t>
            </a:r>
            <a:r>
              <a:rPr lang="uk-UA"/>
              <a:t>— цитон, заглибений у паренхіму; 15</a:t>
            </a:r>
            <a:r>
              <a:rPr lang="en-US"/>
              <a:t> </a:t>
            </a:r>
            <a:r>
              <a:rPr lang="uk-UA"/>
              <a:t>— клітинне ядро; </a:t>
            </a:r>
            <a:r>
              <a:rPr lang="uk-UA" i="1"/>
              <a:t>16 </a:t>
            </a:r>
            <a:r>
              <a:rPr lang="uk-UA"/>
              <a:t>— клітина паренхіми; </a:t>
            </a:r>
          </a:p>
          <a:p>
            <a:r>
              <a:rPr lang="uk-UA" i="1"/>
              <a:t>17 — </a:t>
            </a:r>
            <a:r>
              <a:rPr lang="uk-UA"/>
              <a:t>синцитіальний шар тегументу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46712" r="14481" b="4965"/>
          <a:stretch>
            <a:fillRect/>
          </a:stretch>
        </p:blipFill>
        <p:spPr bwMode="auto">
          <a:xfrm>
            <a:off x="-36513" y="836613"/>
            <a:ext cx="5527676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9271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800" smtClean="0"/>
              <a:t>Діаграма ультраструктури тегументу цестод</a:t>
            </a:r>
            <a:endParaRPr lang="es-ES" sz="2800" smtClean="0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5795963" y="981075"/>
            <a:ext cx="3348037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i="1"/>
              <a:t>4 </a:t>
            </a:r>
            <a:r>
              <a:rPr lang="uk-UA"/>
              <a:t>— мікротрихії; </a:t>
            </a:r>
          </a:p>
          <a:p>
            <a:r>
              <a:rPr lang="uk-UA"/>
              <a:t>5 — секреційні тільця;</a:t>
            </a:r>
          </a:p>
          <a:p>
            <a:r>
              <a:rPr lang="uk-UA"/>
              <a:t>6 — мітохондрії; </a:t>
            </a:r>
          </a:p>
          <a:p>
            <a:r>
              <a:rPr lang="uk-UA"/>
              <a:t>7 — базальна мембрана; </a:t>
            </a:r>
          </a:p>
          <a:p>
            <a:r>
              <a:rPr lang="uk-UA" i="1"/>
              <a:t>8 </a:t>
            </a:r>
            <a:r>
              <a:rPr lang="uk-UA"/>
              <a:t>— угин внутрішньої цитоплазматичної мембрани у синцитіальній частині тегументу; </a:t>
            </a:r>
          </a:p>
          <a:p>
            <a:r>
              <a:rPr lang="uk-UA" i="1"/>
              <a:t>9 — </a:t>
            </a:r>
            <a:r>
              <a:rPr lang="uk-UA"/>
              <a:t>цитоплазматичний місток, що з'єднує цитон із синцитіальним шаром; </a:t>
            </a:r>
          </a:p>
          <a:p>
            <a:r>
              <a:rPr lang="uk-UA" i="1"/>
              <a:t>10 </a:t>
            </a:r>
            <a:r>
              <a:rPr lang="uk-UA"/>
              <a:t>— м'язи; </a:t>
            </a:r>
            <a:r>
              <a:rPr lang="uk-UA" i="1"/>
              <a:t>11 — </a:t>
            </a:r>
            <a:r>
              <a:rPr lang="uk-UA"/>
              <a:t>апарат Гольджі; </a:t>
            </a:r>
            <a:r>
              <a:rPr lang="uk-UA" i="1"/>
              <a:t>12 </a:t>
            </a:r>
            <a:r>
              <a:rPr lang="uk-UA"/>
              <a:t>— гранулярна ендоплазматична сітка;</a:t>
            </a:r>
          </a:p>
          <a:p>
            <a:r>
              <a:rPr lang="uk-UA" i="1"/>
              <a:t>13 </a:t>
            </a:r>
            <a:r>
              <a:rPr lang="uk-UA"/>
              <a:t>— позаклітинна речовина; </a:t>
            </a:r>
            <a:r>
              <a:rPr lang="uk-UA" i="1"/>
              <a:t>14 </a:t>
            </a:r>
            <a:r>
              <a:rPr lang="uk-UA"/>
              <a:t>— цитон, заглибений у паренхіму; 15</a:t>
            </a:r>
            <a:r>
              <a:rPr lang="en-US"/>
              <a:t> </a:t>
            </a:r>
            <a:r>
              <a:rPr lang="uk-UA"/>
              <a:t>— клітинне ядро; </a:t>
            </a:r>
            <a:r>
              <a:rPr lang="uk-UA" i="1"/>
              <a:t>16 </a:t>
            </a:r>
            <a:r>
              <a:rPr lang="uk-UA"/>
              <a:t>— клітина паренхіми; </a:t>
            </a:r>
          </a:p>
          <a:p>
            <a:r>
              <a:rPr lang="uk-UA" i="1"/>
              <a:t>17 — </a:t>
            </a:r>
            <a:r>
              <a:rPr lang="uk-UA"/>
              <a:t>синцитіальний шар тегументу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pPr eaLnBrk="1" hangingPunct="1"/>
            <a:r>
              <a:rPr lang="uk-UA" sz="3100" smtClean="0"/>
              <a:t>Схема ультраструктури тегументу акантоцефал</a:t>
            </a:r>
            <a:endParaRPr lang="es-ES" sz="3100" smtClean="0"/>
          </a:p>
        </p:txBody>
      </p:sp>
      <p:pic>
        <p:nvPicPr>
          <p:cNvPr id="56323" name="Picture 4" descr="1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6903" r="16649" b="27345"/>
          <a:stretch>
            <a:fillRect/>
          </a:stretch>
        </p:blipFill>
        <p:spPr bwMode="auto">
          <a:xfrm>
            <a:off x="34925" y="863600"/>
            <a:ext cx="4537075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4500563" y="1268413"/>
            <a:ext cx="4643437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000" i="1"/>
              <a:t>1 — </a:t>
            </a:r>
            <a:r>
              <a:rPr lang="uk-UA" sz="2000"/>
              <a:t>глікокалікс; </a:t>
            </a:r>
            <a:r>
              <a:rPr lang="uk-UA" sz="2000" i="1"/>
              <a:t>2 </a:t>
            </a:r>
            <a:r>
              <a:rPr lang="uk-UA" sz="2000"/>
              <a:t>— зовнішня клітинна мембрана; </a:t>
            </a:r>
            <a:r>
              <a:rPr lang="uk-UA" sz="2000" i="1"/>
              <a:t>З — </a:t>
            </a:r>
            <a:r>
              <a:rPr lang="uk-UA" sz="2000"/>
              <a:t>"смугастий" шар; </a:t>
            </a:r>
            <a:r>
              <a:rPr lang="uk-UA" sz="2000" i="1"/>
              <a:t>4 — </a:t>
            </a:r>
            <a:r>
              <a:rPr lang="uk-UA" sz="2000"/>
              <a:t>"повстяний" шар; </a:t>
            </a:r>
          </a:p>
          <a:p>
            <a:pPr eaLnBrk="1" hangingPunct="1"/>
            <a:r>
              <a:rPr lang="uk-UA" sz="2000"/>
              <a:t>5 — "променистий" шар; </a:t>
            </a:r>
          </a:p>
          <a:p>
            <a:pPr eaLnBrk="1" hangingPunct="1"/>
            <a:r>
              <a:rPr lang="uk-UA" sz="2000" i="1"/>
              <a:t>6, 9, 11 — </a:t>
            </a:r>
            <a:r>
              <a:rPr lang="uk-UA" sz="2000"/>
              <a:t>базальні мембрани; </a:t>
            </a:r>
          </a:p>
          <a:p>
            <a:pPr eaLnBrk="1" hangingPunct="1"/>
            <a:r>
              <a:rPr lang="uk-UA" sz="2000" i="1"/>
              <a:t>7—10 </a:t>
            </a:r>
            <a:r>
              <a:rPr lang="uk-UA" sz="2000"/>
              <a:t>— позаклітинна речовина; </a:t>
            </a:r>
          </a:p>
          <a:p>
            <a:pPr eaLnBrk="1" hangingPunct="1"/>
            <a:r>
              <a:rPr lang="uk-UA" sz="2000" i="1"/>
              <a:t>8 </a:t>
            </a:r>
            <a:r>
              <a:rPr lang="uk-UA" sz="2000"/>
              <a:t>— кільцеві м'язи; </a:t>
            </a:r>
            <a:r>
              <a:rPr lang="uk-UA" sz="2000" i="1"/>
              <a:t>12 — </a:t>
            </a:r>
            <a:r>
              <a:rPr lang="uk-UA" sz="2000"/>
              <a:t>поздовжні м'язи; </a:t>
            </a:r>
            <a:r>
              <a:rPr lang="uk-UA" sz="2000" i="1"/>
              <a:t>13 </a:t>
            </a:r>
            <a:r>
              <a:rPr lang="uk-UA" sz="2000"/>
              <a:t>— мітохондрії; </a:t>
            </a:r>
          </a:p>
          <a:p>
            <a:pPr eaLnBrk="1" hangingPunct="1"/>
            <a:r>
              <a:rPr lang="uk-UA" sz="2000" i="1"/>
              <a:t>14 </a:t>
            </a:r>
            <a:r>
              <a:rPr lang="uk-UA" sz="2000"/>
              <a:t>— ендоплазматична сітка; </a:t>
            </a:r>
          </a:p>
          <a:p>
            <a:pPr eaLnBrk="1" hangingPunct="1"/>
            <a:r>
              <a:rPr lang="uk-UA" sz="2000" i="1"/>
              <a:t>15 </a:t>
            </a:r>
            <a:r>
              <a:rPr lang="uk-UA" sz="2000"/>
              <a:t>— міофіламен-ти; </a:t>
            </a:r>
            <a:r>
              <a:rPr lang="uk-UA" sz="2000" i="1"/>
              <a:t>16 </a:t>
            </a:r>
            <a:r>
              <a:rPr lang="uk-UA" sz="2000"/>
              <a:t>— волокна, якими м'язи кріпляться до тегументу; </a:t>
            </a:r>
            <a:r>
              <a:rPr lang="uk-UA" sz="2000" i="1"/>
              <a:t>17 — </a:t>
            </a:r>
            <a:r>
              <a:rPr lang="uk-UA" sz="2000"/>
              <a:t>гранули жиру; </a:t>
            </a:r>
            <a:r>
              <a:rPr lang="uk-UA" sz="2000" i="1"/>
              <a:t>18 </a:t>
            </a:r>
            <a:r>
              <a:rPr lang="uk-UA" sz="2000"/>
              <a:t>— зовнішня, складчаста клітинна мембрана тегументу; </a:t>
            </a:r>
            <a:r>
              <a:rPr lang="uk-UA" sz="2000" i="1"/>
              <a:t>19 — </a:t>
            </a:r>
            <a:r>
              <a:rPr lang="uk-UA" sz="2000"/>
              <a:t>глікоген; </a:t>
            </a:r>
          </a:p>
          <a:p>
            <a:pPr eaLnBrk="1" hangingPunct="1"/>
            <a:r>
              <a:rPr lang="uk-UA" sz="2000" i="1"/>
              <a:t>20 </a:t>
            </a:r>
            <a:r>
              <a:rPr lang="uk-UA" sz="2000"/>
              <a:t>— волокно; </a:t>
            </a:r>
            <a:r>
              <a:rPr lang="uk-UA" sz="2000" i="1"/>
              <a:t>21 — </a:t>
            </a:r>
            <a:r>
              <a:rPr lang="uk-UA" sz="2000"/>
              <a:t>лакуноподібні канали; </a:t>
            </a:r>
            <a:r>
              <a:rPr lang="uk-UA" sz="2000" i="1"/>
              <a:t>22 </a:t>
            </a:r>
            <a:r>
              <a:rPr lang="uk-UA" sz="2000"/>
              <a:t>— канадець; </a:t>
            </a:r>
            <a:r>
              <a:rPr lang="uk-UA" sz="2000" i="1"/>
              <a:t>23 </a:t>
            </a:r>
            <a:r>
              <a:rPr lang="uk-UA" sz="2000"/>
              <a:t>— пора канальця</a:t>
            </a:r>
            <a:endParaRPr lang="es-E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1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t="5186" r="21625" b="42935"/>
          <a:stretch>
            <a:fillRect/>
          </a:stretch>
        </p:blipFill>
        <p:spPr bwMode="auto">
          <a:xfrm>
            <a:off x="323850" y="1125538"/>
            <a:ext cx="4586288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/>
            <a:r>
              <a:rPr lang="uk-UA" sz="2800" smtClean="0"/>
              <a:t>Розвиток дихальних виростів у паразитичної личинки </a:t>
            </a:r>
            <a:r>
              <a:rPr lang="en-US" sz="2800" i="1" smtClean="0"/>
              <a:t>Ctyptochaetum striatum</a:t>
            </a:r>
            <a:r>
              <a:rPr lang="uk-UA" sz="2800" smtClean="0"/>
              <a:t> (двокрилі)</a:t>
            </a:r>
            <a:endParaRPr lang="es-ES" sz="2800" smtClean="0"/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5003800" y="2492375"/>
            <a:ext cx="41402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 i="1"/>
              <a:t>а </a:t>
            </a:r>
            <a:r>
              <a:rPr lang="uk-UA" sz="2400"/>
              <a:t>— личинка </a:t>
            </a:r>
            <a:r>
              <a:rPr lang="en-US" sz="2400"/>
              <a:t>II </a:t>
            </a:r>
            <a:r>
              <a:rPr lang="uk-UA" sz="2400"/>
              <a:t>стадії; </a:t>
            </a:r>
          </a:p>
          <a:p>
            <a:r>
              <a:rPr lang="uk-UA" sz="2400" i="1"/>
              <a:t>б </a:t>
            </a:r>
            <a:r>
              <a:rPr lang="uk-UA" sz="2400"/>
              <a:t>— трансформація личинки </a:t>
            </a:r>
            <a:r>
              <a:rPr lang="en-US" sz="2400"/>
              <a:t>II </a:t>
            </a:r>
            <a:r>
              <a:rPr lang="uk-UA" sz="2400"/>
              <a:t>стадії в личинку </a:t>
            </a:r>
            <a:r>
              <a:rPr lang="en-US" sz="2400"/>
              <a:t>III </a:t>
            </a:r>
            <a:r>
              <a:rPr lang="uk-UA" sz="2400"/>
              <a:t>стадії (линяння); </a:t>
            </a:r>
          </a:p>
          <a:p>
            <a:r>
              <a:rPr lang="uk-UA" sz="2400" i="1"/>
              <a:t>в </a:t>
            </a:r>
            <a:r>
              <a:rPr lang="uk-UA" sz="2400"/>
              <a:t>— личинка </a:t>
            </a:r>
            <a:r>
              <a:rPr lang="en-US" sz="2400"/>
              <a:t>III </a:t>
            </a:r>
            <a:r>
              <a:rPr lang="uk-UA" sz="2400"/>
              <a:t>стадії; </a:t>
            </a:r>
          </a:p>
          <a:p>
            <a:r>
              <a:rPr lang="uk-UA" sz="2400" i="1"/>
              <a:t>г— </a:t>
            </a:r>
            <a:r>
              <a:rPr lang="uk-UA" sz="2400"/>
              <a:t>трахея хвостового виросту</a:t>
            </a:r>
            <a:endParaRPr lang="es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0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2" t="1654" b="29959"/>
          <a:stretch>
            <a:fillRect/>
          </a:stretch>
        </p:blipFill>
        <p:spPr bwMode="auto">
          <a:xfrm>
            <a:off x="0" y="784225"/>
            <a:ext cx="5399088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106363" y="46038"/>
            <a:ext cx="88947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2800"/>
              <a:t>ФОРМА ТІЛА ПАРАЗИТА ЗДЕБІЛЬШОГО ПОВ'ЯЗАНА З МІСЦЕМ ЙОГО ЖИТТЯ. 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5214938" y="4491038"/>
            <a:ext cx="39290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000" i="1"/>
              <a:t>а- </a:t>
            </a:r>
            <a:r>
              <a:rPr lang="uk-UA" sz="2000"/>
              <a:t>найпростіше </a:t>
            </a:r>
            <a:r>
              <a:rPr lang="en-US" sz="2000" i="1"/>
              <a:t>Chilodonella </a:t>
            </a:r>
            <a:r>
              <a:rPr lang="uk-UA" sz="2000" i="1"/>
              <a:t>сур</a:t>
            </a:r>
            <a:r>
              <a:rPr lang="en-US" sz="2000" i="1"/>
              <a:t>r</a:t>
            </a:r>
            <a:r>
              <a:rPr lang="uk-UA" sz="2000" i="1"/>
              <a:t>іпі</a:t>
            </a:r>
            <a:r>
              <a:rPr lang="uk-UA" sz="2000"/>
              <a:t>; </a:t>
            </a:r>
          </a:p>
          <a:p>
            <a:r>
              <a:rPr lang="uk-UA" sz="2000" i="1"/>
              <a:t>6- </a:t>
            </a:r>
            <a:r>
              <a:rPr lang="uk-UA" sz="2000"/>
              <a:t>ракоподібне </a:t>
            </a:r>
            <a:r>
              <a:rPr lang="en-US" sz="2000" i="1"/>
              <a:t>Caligus lacustris</a:t>
            </a:r>
            <a:r>
              <a:rPr lang="uk-UA" sz="2000"/>
              <a:t>; </a:t>
            </a:r>
          </a:p>
          <a:p>
            <a:r>
              <a:rPr lang="uk-UA" sz="2000" i="1"/>
              <a:t>в — </a:t>
            </a:r>
            <a:r>
              <a:rPr lang="uk-UA" sz="2000"/>
              <a:t>воша</a:t>
            </a:r>
            <a:r>
              <a:rPr lang="en-US" sz="2000"/>
              <a:t> </a:t>
            </a:r>
            <a:r>
              <a:rPr lang="en-US" sz="2000" i="1"/>
              <a:t>Pediculus</a:t>
            </a:r>
            <a:r>
              <a:rPr lang="en-US" sz="2000"/>
              <a:t> </a:t>
            </a:r>
            <a:r>
              <a:rPr lang="en-US" sz="2000" i="1"/>
              <a:t>humanus;</a:t>
            </a:r>
            <a:r>
              <a:rPr lang="uk-UA" sz="2000"/>
              <a:t> </a:t>
            </a:r>
          </a:p>
          <a:p>
            <a:r>
              <a:rPr lang="uk-UA" sz="2000" i="1"/>
              <a:t>г — </a:t>
            </a:r>
            <a:r>
              <a:rPr lang="uk-UA" sz="2000"/>
              <a:t>кільчастий черв</a:t>
            </a:r>
            <a:r>
              <a:rPr lang="uk-UA" sz="2000" i="1"/>
              <a:t> </a:t>
            </a:r>
            <a:r>
              <a:rPr lang="en-US" sz="2000" i="1"/>
              <a:t>Myzostomum glabrum</a:t>
            </a:r>
            <a:endParaRPr lang="es-ES" sz="2000" i="1"/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0" y="3159125"/>
            <a:ext cx="344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/>
              <a:t>а</a:t>
            </a:r>
            <a:endParaRPr lang="es-ES" sz="2400"/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3471863" y="3062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/>
              <a:t>б</a:t>
            </a:r>
            <a:endParaRPr lang="es-ES" sz="2400"/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142875" y="6400800"/>
            <a:ext cx="344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/>
              <a:t>в</a:t>
            </a:r>
            <a:endParaRPr lang="es-ES" sz="2400"/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2497138" y="6400800"/>
            <a:ext cx="311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/>
              <a:t>г</a:t>
            </a:r>
            <a:endParaRPr lang="es-ES" sz="2400"/>
          </a:p>
        </p:txBody>
      </p:sp>
      <p:sp>
        <p:nvSpPr>
          <p:cNvPr id="14345" name="Прямоугольник 8"/>
          <p:cNvSpPr>
            <a:spLocks noChangeArrowheads="1"/>
          </p:cNvSpPr>
          <p:nvPr/>
        </p:nvSpPr>
        <p:spPr bwMode="auto">
          <a:xfrm>
            <a:off x="5357813" y="1071563"/>
            <a:ext cx="378618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800"/>
              <a:t>Для більшості зовнішніх та кишкових паразитів характерне спинно-черевне (дорсовентральне) сплощення.</a:t>
            </a:r>
            <a:endParaRPr lang="es-ES" sz="2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625850" y="274638"/>
            <a:ext cx="5194300" cy="1858962"/>
          </a:xfrm>
        </p:spPr>
        <p:txBody>
          <a:bodyPr/>
          <a:lstStyle/>
          <a:p>
            <a:pPr eaLnBrk="1" hangingPunct="1"/>
            <a:r>
              <a:rPr lang="uk-UA" sz="4000" smtClean="0"/>
              <a:t>Будова дигенеї </a:t>
            </a:r>
            <a:r>
              <a:rPr lang="es-ES" sz="4000" smtClean="0"/>
              <a:t>Gorgodera australiensis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258888" y="188913"/>
          <a:ext cx="2257425" cy="652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HOTO-PAINT" r:id="rId3" imgW="1325995" imgH="3832381" progId="CorelPhotoPaint.Image.12">
                  <p:embed/>
                </p:oleObj>
              </mc:Choice>
              <mc:Fallback>
                <p:oleObj name="PHOTO-PAINT" r:id="rId3" imgW="1325995" imgH="3832381" progId="CorelPhotoPaint.Imag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88913"/>
                        <a:ext cx="2257425" cy="652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si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0" b="12772"/>
          <a:stretch>
            <a:fillRect/>
          </a:stretch>
        </p:blipFill>
        <p:spPr bwMode="auto">
          <a:xfrm>
            <a:off x="0" y="4535488"/>
            <a:ext cx="91408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d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-26988"/>
            <a:ext cx="4881562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10744200" y="63388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</a:t>
            </a:r>
            <a:endParaRPr lang="en-US" sz="2800" b="1">
              <a:latin typeface="Arial" charset="0"/>
            </a:endParaRPr>
          </a:p>
        </p:txBody>
      </p:sp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95250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</a:t>
            </a:r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-1828800" y="3352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</a:t>
            </a:r>
          </a:p>
        </p:txBody>
      </p:sp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8534400" y="2590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c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58376" name="Rectangle 23"/>
          <p:cNvSpPr>
            <a:spLocks noChangeArrowheads="1"/>
          </p:cNvSpPr>
          <p:nvPr/>
        </p:nvSpPr>
        <p:spPr bwMode="auto">
          <a:xfrm>
            <a:off x="107950" y="300038"/>
            <a:ext cx="47863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3200"/>
              <a:t>Мікрофотографії сисуна </a:t>
            </a:r>
          </a:p>
          <a:p>
            <a:r>
              <a:rPr lang="uk-UA" sz="3200"/>
              <a:t> </a:t>
            </a:r>
            <a:r>
              <a:rPr lang="uk-UA" sz="3200" i="1"/>
              <a:t> </a:t>
            </a:r>
            <a:r>
              <a:rPr lang="en-US" sz="3200" i="1"/>
              <a:t>Clonorchis sinensis</a:t>
            </a:r>
            <a:endParaRPr lang="es-ES" sz="3200" i="1"/>
          </a:p>
        </p:txBody>
      </p:sp>
      <p:sp>
        <p:nvSpPr>
          <p:cNvPr id="58377" name="Text Box 24"/>
          <p:cNvSpPr txBox="1">
            <a:spLocks noChangeArrowheads="1"/>
          </p:cNvSpPr>
          <p:nvPr/>
        </p:nvSpPr>
        <p:spPr bwMode="auto">
          <a:xfrm>
            <a:off x="611188" y="2597150"/>
            <a:ext cx="28781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/>
              <a:t>Матка з яйцями </a:t>
            </a:r>
            <a:endParaRPr lang="es-ES" sz="2800"/>
          </a:p>
        </p:txBody>
      </p:sp>
      <p:sp>
        <p:nvSpPr>
          <p:cNvPr id="58378" name="Line 25"/>
          <p:cNvSpPr>
            <a:spLocks noChangeShapeType="1"/>
          </p:cNvSpPr>
          <p:nvPr/>
        </p:nvSpPr>
        <p:spPr bwMode="auto">
          <a:xfrm flipH="1" flipV="1">
            <a:off x="3276600" y="3213100"/>
            <a:ext cx="1366838" cy="2087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79" name="Line 26"/>
          <p:cNvSpPr>
            <a:spLocks noChangeShapeType="1"/>
          </p:cNvSpPr>
          <p:nvPr/>
        </p:nvSpPr>
        <p:spPr bwMode="auto">
          <a:xfrm flipH="1">
            <a:off x="3492500" y="1268413"/>
            <a:ext cx="1655763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80" name="Line 27"/>
          <p:cNvSpPr>
            <a:spLocks noChangeShapeType="1"/>
          </p:cNvSpPr>
          <p:nvPr/>
        </p:nvSpPr>
        <p:spPr bwMode="auto">
          <a:xfrm flipH="1">
            <a:off x="3563938" y="2636838"/>
            <a:ext cx="1008062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t="9488" r="9517" b="48067"/>
          <a:stretch>
            <a:fillRect/>
          </a:stretch>
        </p:blipFill>
        <p:spPr bwMode="auto">
          <a:xfrm>
            <a:off x="1547813" y="1268413"/>
            <a:ext cx="6408737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uk-UA" sz="3600" smtClean="0"/>
              <a:t>Гіпертрофія матки у деяких паразитичних нематод</a:t>
            </a:r>
            <a:endParaRPr lang="es-ES" sz="3600" smtClean="0"/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579438" y="6230938"/>
            <a:ext cx="8024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i="1"/>
              <a:t>а </a:t>
            </a:r>
            <a:r>
              <a:rPr lang="uk-UA"/>
              <a:t>— </a:t>
            </a:r>
            <a:r>
              <a:rPr lang="en-US" i="1"/>
              <a:t>Sphaerularia bombi; </a:t>
            </a:r>
            <a:r>
              <a:rPr lang="uk-UA" i="1"/>
              <a:t>б </a:t>
            </a:r>
            <a:r>
              <a:rPr lang="uk-UA"/>
              <a:t>— </a:t>
            </a:r>
            <a:r>
              <a:rPr lang="en-US" i="1"/>
              <a:t>Simondsia paradoxa; </a:t>
            </a:r>
            <a:r>
              <a:rPr lang="uk-UA" i="1"/>
              <a:t>в </a:t>
            </a:r>
            <a:r>
              <a:rPr lang="uk-UA"/>
              <a:t>— </a:t>
            </a:r>
            <a:r>
              <a:rPr lang="en-US" i="1"/>
              <a:t>Tetrameres fissispina</a:t>
            </a:r>
            <a:endParaRPr lang="es-ES" i="1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0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b="16869"/>
          <a:stretch>
            <a:fillRect/>
          </a:stretch>
        </p:blipFill>
        <p:spPr bwMode="auto">
          <a:xfrm>
            <a:off x="131763" y="0"/>
            <a:ext cx="544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5292725" y="2060575"/>
            <a:ext cx="36004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i="1">
                <a:solidFill>
                  <a:srgbClr val="000000"/>
                </a:solidFill>
              </a:rPr>
              <a:t>а — </a:t>
            </a:r>
            <a:r>
              <a:rPr lang="uk-UA" sz="2400">
                <a:solidFill>
                  <a:srgbClr val="000000"/>
                </a:solidFill>
              </a:rPr>
              <a:t>самиця </a:t>
            </a:r>
            <a:r>
              <a:rPr lang="en-US" sz="2400" i="1">
                <a:solidFill>
                  <a:srgbClr val="000000"/>
                </a:solidFill>
              </a:rPr>
              <a:t>Ergasilus sieboldi</a:t>
            </a:r>
            <a:r>
              <a:rPr lang="uk-UA" sz="2400">
                <a:solidFill>
                  <a:srgbClr val="000000"/>
                </a:solidFill>
              </a:rPr>
              <a:t>; </a:t>
            </a:r>
          </a:p>
          <a:p>
            <a:pPr eaLnBrk="1" hangingPunct="1"/>
            <a:r>
              <a:rPr lang="uk-UA" sz="2400" i="1">
                <a:solidFill>
                  <a:srgbClr val="000000"/>
                </a:solidFill>
              </a:rPr>
              <a:t>б — </a:t>
            </a:r>
            <a:r>
              <a:rPr lang="uk-UA" sz="2400">
                <a:solidFill>
                  <a:srgbClr val="000000"/>
                </a:solidFill>
              </a:rPr>
              <a:t>самиця </a:t>
            </a:r>
            <a:r>
              <a:rPr lang="en-US" sz="2400" i="1">
                <a:solidFill>
                  <a:srgbClr val="000000"/>
                </a:solidFill>
              </a:rPr>
              <a:t>Argulus japonicus</a:t>
            </a:r>
            <a:r>
              <a:rPr lang="uk-UA" sz="2400">
                <a:solidFill>
                  <a:srgbClr val="000000"/>
                </a:solidFill>
              </a:rPr>
              <a:t>;</a:t>
            </a:r>
            <a:r>
              <a:rPr lang="uk-UA" sz="2400" i="1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uk-UA" sz="2400">
                <a:solidFill>
                  <a:srgbClr val="000000"/>
                </a:solidFill>
              </a:rPr>
              <a:t>в, г — самиця </a:t>
            </a:r>
            <a:r>
              <a:rPr lang="en-US" sz="2400" i="1">
                <a:solidFill>
                  <a:srgbClr val="000000"/>
                </a:solidFill>
              </a:rPr>
              <a:t>Lernaea esocina </a:t>
            </a:r>
            <a:r>
              <a:rPr lang="uk-UA" sz="2400" i="1">
                <a:solidFill>
                  <a:srgbClr val="000000"/>
                </a:solidFill>
              </a:rPr>
              <a:t> </a:t>
            </a:r>
            <a:r>
              <a:rPr lang="uk-UA" sz="2400">
                <a:solidFill>
                  <a:srgbClr val="000000"/>
                </a:solidFill>
              </a:rPr>
              <a:t>(в</a:t>
            </a:r>
            <a:r>
              <a:rPr lang="uk-UA" sz="2400" i="1">
                <a:solidFill>
                  <a:srgbClr val="000000"/>
                </a:solidFill>
              </a:rPr>
              <a:t> — </a:t>
            </a:r>
            <a:r>
              <a:rPr lang="uk-UA" sz="2400">
                <a:solidFill>
                  <a:srgbClr val="000000"/>
                </a:solidFill>
              </a:rPr>
              <a:t>ціла особина, г </a:t>
            </a:r>
            <a:r>
              <a:rPr lang="uk-UA" sz="2400" i="1">
                <a:solidFill>
                  <a:srgbClr val="000000"/>
                </a:solidFill>
              </a:rPr>
              <a:t>— </a:t>
            </a:r>
          </a:p>
          <a:p>
            <a:pPr eaLnBrk="1" hangingPunct="1"/>
            <a:r>
              <a:rPr lang="uk-UA" sz="2400">
                <a:solidFill>
                  <a:srgbClr val="000000"/>
                </a:solidFill>
              </a:rPr>
              <a:t>фіксаторний орган); </a:t>
            </a:r>
          </a:p>
          <a:p>
            <a:pPr eaLnBrk="1" hangingPunct="1"/>
            <a:r>
              <a:rPr lang="uk-UA" sz="2400">
                <a:solidFill>
                  <a:srgbClr val="000000"/>
                </a:solidFill>
              </a:rPr>
              <a:t>д — самиця </a:t>
            </a:r>
            <a:r>
              <a:rPr lang="en-US" sz="2400" i="1">
                <a:solidFill>
                  <a:srgbClr val="000000"/>
                </a:solidFill>
              </a:rPr>
              <a:t>Achtheres percarum</a:t>
            </a:r>
            <a:endParaRPr lang="es-ES" sz="2400" i="1">
              <a:solidFill>
                <a:srgbClr val="000000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11213" y="2130425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а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2692400" y="29718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б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85763" y="6427788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в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2219325" y="55895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г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3132138" y="635635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0000"/>
                </a:solidFill>
              </a:rPr>
              <a:t>д</a:t>
            </a:r>
            <a:endParaRPr lang="es-ES" sz="2400" b="1">
              <a:solidFill>
                <a:srgbClr val="000000"/>
              </a:solidFill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5619750" y="333375"/>
            <a:ext cx="29130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3600">
                <a:solidFill>
                  <a:srgbClr val="000000"/>
                </a:solidFill>
              </a:rPr>
              <a:t>Паразитичні </a:t>
            </a:r>
          </a:p>
          <a:p>
            <a:r>
              <a:rPr lang="uk-UA" sz="3600">
                <a:solidFill>
                  <a:srgbClr val="000000"/>
                </a:solidFill>
              </a:rPr>
              <a:t>ракоподібні</a:t>
            </a:r>
            <a:endParaRPr lang="es-ES" sz="3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609975" cy="2867025"/>
          </a:xfrm>
        </p:spPr>
        <p:txBody>
          <a:bodyPr/>
          <a:lstStyle/>
          <a:p>
            <a:pPr eaLnBrk="1" hangingPunct="1"/>
            <a:r>
              <a:rPr lang="uk-UA" altLang="zh-CN" sz="3600" smtClean="0"/>
              <a:t>зростання особин </a:t>
            </a:r>
            <a:r>
              <a:rPr lang="en-US" altLang="zh-CN" sz="3600" i="1" smtClean="0">
                <a:ea typeface="SimSun" pitchFamily="2" charset="-122"/>
              </a:rPr>
              <a:t>Diplozoon paradoxum</a:t>
            </a:r>
            <a:r>
              <a:rPr lang="en-US" altLang="zh-CN" sz="3600" smtClean="0">
                <a:ea typeface="SimSun" pitchFamily="2" charset="-122"/>
              </a:rPr>
              <a:t> </a:t>
            </a:r>
            <a:endParaRPr lang="es-ES" sz="3600" smtClean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3940175" y="0"/>
          <a:ext cx="52038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PHOTO-PAINT" r:id="rId3" imgW="3878095" imgH="5112381" progId="CorelPhotoPaint.Image.12">
                  <p:embed/>
                </p:oleObj>
              </mc:Choice>
              <mc:Fallback>
                <p:oleObj name="PHOTO-PAINT" r:id="rId3" imgW="3878095" imgH="5112381" progId="CorelPhotoPaint.Imag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0175" y="0"/>
                        <a:ext cx="52038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187450" y="2852738"/>
            <a:ext cx="70564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66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ДЯКУЮ ЗА УВАГУ</a:t>
            </a:r>
            <a:endParaRPr lang="es-ES" sz="660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0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" r="58119" b="36679"/>
          <a:stretch>
            <a:fillRect/>
          </a:stretch>
        </p:blipFill>
        <p:spPr bwMode="auto">
          <a:xfrm>
            <a:off x="130175" y="981075"/>
            <a:ext cx="5175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53988" y="44450"/>
            <a:ext cx="87391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200"/>
              <a:t>Видовжена форма тіла паразитів, які живуть </a:t>
            </a:r>
            <a:endParaRPr lang="en-US" sz="3200"/>
          </a:p>
          <a:p>
            <a:pPr algn="ctr" eaLnBrk="1" hangingPunct="1"/>
            <a:r>
              <a:rPr lang="uk-UA" sz="3200"/>
              <a:t>у просвіті органів хазяїна</a:t>
            </a:r>
            <a:endParaRPr lang="es-ES" sz="3200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932363" y="1476375"/>
            <a:ext cx="41116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3200"/>
              <a:t>а - найпростіше </a:t>
            </a:r>
            <a:r>
              <a:rPr lang="en-US" sz="3200" i="1"/>
              <a:t>Chromidina elegans</a:t>
            </a:r>
            <a:r>
              <a:rPr lang="uk-UA" sz="3200"/>
              <a:t>;</a:t>
            </a:r>
            <a:endParaRPr lang="en-US" sz="3200"/>
          </a:p>
          <a:p>
            <a:endParaRPr lang="en-US" sz="3200"/>
          </a:p>
          <a:p>
            <a:r>
              <a:rPr lang="uk-UA" sz="3200"/>
              <a:t> б - трематода </a:t>
            </a:r>
            <a:r>
              <a:rPr lang="en-US" sz="3200" i="1"/>
              <a:t>Schistosoma</a:t>
            </a:r>
            <a:r>
              <a:rPr lang="uk-UA" sz="3200" i="1"/>
              <a:t> </a:t>
            </a:r>
            <a:r>
              <a:rPr lang="en-US" sz="3200" i="1"/>
              <a:t>haematobium</a:t>
            </a:r>
            <a:r>
              <a:rPr lang="en-US" sz="3200"/>
              <a:t> </a:t>
            </a:r>
            <a:endParaRPr lang="es-ES" sz="320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058863" y="6211888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/>
              <a:t>а</a:t>
            </a:r>
            <a:endParaRPr lang="es-ES" sz="2400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708400" y="62118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/>
              <a:t>б</a:t>
            </a:r>
            <a:endParaRPr lang="es-ES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0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" r="59094" b="15404"/>
          <a:stretch>
            <a:fillRect/>
          </a:stretch>
        </p:blipFill>
        <p:spPr bwMode="auto">
          <a:xfrm>
            <a:off x="0" y="642938"/>
            <a:ext cx="4233863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14313" y="98425"/>
            <a:ext cx="87153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3400"/>
              <a:t>Розгалужене та видовжене тіло паразитів з тканин хазяїна</a:t>
            </a:r>
            <a:endParaRPr lang="es-ES" sz="340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580063" y="1125538"/>
            <a:ext cx="346392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800"/>
              <a:t>а -  спороциста  </a:t>
            </a:r>
            <a:r>
              <a:rPr lang="en-US" sz="2800" i="1"/>
              <a:t>Leucochloridium vogtianum;  </a:t>
            </a:r>
          </a:p>
          <a:p>
            <a:endParaRPr lang="uk-UA" sz="2800" i="1"/>
          </a:p>
          <a:p>
            <a:r>
              <a:rPr lang="uk-UA" sz="2800" i="1"/>
              <a:t>б- </a:t>
            </a:r>
            <a:r>
              <a:rPr lang="uk-UA" sz="2800"/>
              <a:t>личинка цестоди </a:t>
            </a:r>
            <a:r>
              <a:rPr lang="en-US" sz="2800" i="1"/>
              <a:t>Pseudodiorchis</a:t>
            </a:r>
            <a:r>
              <a:rPr lang="uk-UA" sz="2800" i="1"/>
              <a:t> </a:t>
            </a:r>
            <a:r>
              <a:rPr lang="en-US" sz="2800" i="1"/>
              <a:t>prolifer</a:t>
            </a:r>
            <a:endParaRPr lang="es-ES" sz="2800" i="1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914400" y="4005263"/>
            <a:ext cx="344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/>
              <a:t>а</a:t>
            </a:r>
            <a:endParaRPr lang="es-ES" sz="2400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906463" y="6381750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400"/>
              <a:t>б</a:t>
            </a:r>
            <a:endParaRPr lang="es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mbie snail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0"/>
            <a:ext cx="9150350" cy="68627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0" t="1865" r="6508" b="59546"/>
          <a:stretch>
            <a:fillRect/>
          </a:stretch>
        </p:blipFill>
        <p:spPr bwMode="auto">
          <a:xfrm>
            <a:off x="0" y="1412875"/>
            <a:ext cx="5508625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68313" y="123825"/>
            <a:ext cx="82581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200"/>
              <a:t>Розростання деяких частин</a:t>
            </a:r>
            <a:r>
              <a:rPr lang="en-US" sz="3200"/>
              <a:t> </a:t>
            </a:r>
            <a:r>
              <a:rPr lang="uk-UA" sz="3200"/>
              <a:t>тіла паразита, </a:t>
            </a:r>
          </a:p>
          <a:p>
            <a:pPr algn="ctr" eaLnBrk="1" hangingPunct="1"/>
            <a:r>
              <a:rPr lang="uk-UA" sz="3200"/>
              <a:t>пов'язане з виконуваною функцією</a:t>
            </a:r>
            <a:endParaRPr lang="es-ES" sz="320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148263" y="1296988"/>
            <a:ext cx="3895725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/>
              <a:t>а — паразитичний молюск </a:t>
            </a:r>
            <a:r>
              <a:rPr lang="en-US" sz="2400" i="1"/>
              <a:t>Paedophorus dicoelobius</a:t>
            </a:r>
            <a:r>
              <a:rPr lang="en-US" sz="2400"/>
              <a:t>; </a:t>
            </a:r>
            <a:r>
              <a:rPr lang="uk-UA" sz="2400"/>
              <a:t>видовжений хоботок виконує функції укріплення на місці живлення;</a:t>
            </a:r>
          </a:p>
          <a:p>
            <a:endParaRPr lang="uk-UA" sz="2400"/>
          </a:p>
          <a:p>
            <a:r>
              <a:rPr lang="uk-UA" sz="2400"/>
              <a:t>б —   паразитичне   ракоподібне   </a:t>
            </a:r>
            <a:r>
              <a:rPr lang="en-US" sz="2400" i="1"/>
              <a:t>Haemobaphes   diceratus</a:t>
            </a:r>
            <a:r>
              <a:rPr lang="uk-UA" sz="2400" i="1"/>
              <a:t>;</a:t>
            </a:r>
            <a:r>
              <a:rPr lang="en-US" sz="2400" i="1"/>
              <a:t>   </a:t>
            </a:r>
            <a:r>
              <a:rPr lang="uk-UA" sz="2400"/>
              <a:t>головогруди   перетврилися на трубку</a:t>
            </a:r>
            <a:endParaRPr lang="es-ES" sz="2400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11188" y="5573713"/>
            <a:ext cx="396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а</a:t>
            </a:r>
            <a:endParaRPr lang="es-ES" sz="2800" b="1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148138" y="5502275"/>
            <a:ext cx="407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sz="2800" b="1"/>
              <a:t>б</a:t>
            </a:r>
            <a:endParaRPr lang="es-ES" sz="2800" b="1"/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2195513" y="1341438"/>
            <a:ext cx="1223962" cy="1008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8" name="Picture 8" descr="hem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01150" cy="6884988"/>
          </a:xfrm>
          <a:noFill/>
        </p:spPr>
      </p:pic>
      <p:sp>
        <p:nvSpPr>
          <p:cNvPr id="18441" name="Rectangle 5"/>
          <p:cNvSpPr>
            <a:spLocks noGrp="1" noChangeArrowheads="1"/>
          </p:cNvSpPr>
          <p:nvPr>
            <p:ph type="title"/>
          </p:nvPr>
        </p:nvSpPr>
        <p:spPr>
          <a:xfrm>
            <a:off x="2643188" y="5718175"/>
            <a:ext cx="6500812" cy="1139825"/>
          </a:xfrm>
        </p:spPr>
        <p:txBody>
          <a:bodyPr/>
          <a:lstStyle/>
          <a:p>
            <a:pPr eaLnBrk="1" hangingPunct="1"/>
            <a:r>
              <a:rPr lang="en-US" altLang="zh-CN" sz="2400" i="1" smtClean="0">
                <a:solidFill>
                  <a:schemeClr val="bg1"/>
                </a:solidFill>
                <a:ea typeface="SimSun" pitchFamily="2" charset="-122"/>
              </a:rPr>
              <a:t>Haemobaphes diceraus </a:t>
            </a:r>
            <a:r>
              <a:rPr lang="uk-UA" altLang="zh-CN" sz="2400" i="1" smtClean="0">
                <a:solidFill>
                  <a:schemeClr val="bg1"/>
                </a:solidFill>
              </a:rPr>
              <a:t>— </a:t>
            </a:r>
            <a:r>
              <a:rPr lang="uk-UA" altLang="zh-CN" sz="2400" smtClean="0">
                <a:solidFill>
                  <a:schemeClr val="bg1"/>
                </a:solidFill>
              </a:rPr>
              <a:t>паразитичний веслоногий рак із родини </a:t>
            </a:r>
            <a:r>
              <a:rPr lang="en-US" altLang="zh-CN" sz="2400" smtClean="0">
                <a:solidFill>
                  <a:schemeClr val="bg1"/>
                </a:solidFill>
                <a:ea typeface="SimSun" pitchFamily="2" charset="-122"/>
              </a:rPr>
              <a:t>Lernaeoceridae</a:t>
            </a:r>
            <a:r>
              <a:rPr lang="uk-UA" altLang="zh-CN" sz="2400" smtClean="0">
                <a:solidFill>
                  <a:schemeClr val="bg1"/>
                </a:solidFill>
              </a:rPr>
              <a:t>. </a:t>
            </a:r>
            <a:endParaRPr lang="es-ES" sz="24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Занавес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Curtain Call</Template>
  <TotalTime>2097</TotalTime>
  <Words>1948</Words>
  <Application>Microsoft Office PowerPoint</Application>
  <PresentationFormat>Экран (4:3)</PresentationFormat>
  <Paragraphs>281</Paragraphs>
  <Slides>55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9" baseType="lpstr">
      <vt:lpstr>Занавес</vt:lpstr>
      <vt:lpstr>Шары</vt:lpstr>
      <vt:lpstr>Оформление по умолчанию</vt:lpstr>
      <vt:lpstr>PHOTO-PAINT</vt:lpstr>
      <vt:lpstr>Лекція № 5 МОРФОЛОГІЧНІ ПРИСТОСУВАННЯ ДО ПАРАЗИТИЧНОГО СПОСОБУ ЖИТТЯ </vt:lpstr>
      <vt:lpstr>Морфологічні пристосування до паразитизму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Haemobaphes diceraus — паразитичний веслоногий рак із родини Lernaeoceridae. </vt:lpstr>
      <vt:lpstr>ФІКСАТОРНИЙ АПАРАТ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Шипи, пов'язані з фіксаторним органом, у Digenea трапляються тільки в родині Echinostomatidae</vt:lpstr>
      <vt:lpstr>Презентация PowerPoint</vt:lpstr>
      <vt:lpstr>Презентация PowerPoint</vt:lpstr>
      <vt:lpstr>Презентация PowerPoint</vt:lpstr>
      <vt:lpstr>Презентация PowerPoint</vt:lpstr>
      <vt:lpstr>Фіксаторний апарат цестод</vt:lpstr>
      <vt:lpstr>Фіксаторний апарат цестод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Приклад партимального паразита, життєвий цикл Schistosoma mansoni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Діаграма ультраструктури тегументу дигеней</vt:lpstr>
      <vt:lpstr>Діаграма ультраструктури тегументу цестод</vt:lpstr>
      <vt:lpstr>Схема ультраструктури тегументу акантоцефал</vt:lpstr>
      <vt:lpstr>Розвиток дихальних виростів у паразитичної личинки Ctyptochaetum striatum (двокрилі)</vt:lpstr>
      <vt:lpstr>Будова дигенеї Gorgodera australiensis</vt:lpstr>
      <vt:lpstr>Презентация PowerPoint</vt:lpstr>
      <vt:lpstr>Гіпертрофія матки у деяких паразитичних нематод</vt:lpstr>
      <vt:lpstr>Презентация PowerPoint</vt:lpstr>
      <vt:lpstr>зростання особин Diplozoon paradoxum </vt:lpstr>
      <vt:lpstr>Презентация PowerPoint</vt:lpstr>
    </vt:vector>
  </TitlesOfParts>
  <Company>znu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№ 5 МОРФОЛОГІЧНІ ПРИСТОСУВАННЯ ДО ПАРАЗИТИЧНОГО СПОСОБУ ЖИТТЯ</dc:title>
  <dc:creator>Sarabeev</dc:creator>
  <cp:lastModifiedBy>X</cp:lastModifiedBy>
  <cp:revision>107</cp:revision>
  <dcterms:created xsi:type="dcterms:W3CDTF">2009-10-03T21:38:07Z</dcterms:created>
  <dcterms:modified xsi:type="dcterms:W3CDTF">2020-02-26T23:26:39Z</dcterms:modified>
</cp:coreProperties>
</file>