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84" r:id="rId3"/>
    <p:sldId id="257" r:id="rId4"/>
    <p:sldId id="281" r:id="rId5"/>
    <p:sldId id="282" r:id="rId6"/>
    <p:sldId id="258" r:id="rId7"/>
    <p:sldId id="278" r:id="rId8"/>
    <p:sldId id="273" r:id="rId9"/>
    <p:sldId id="276" r:id="rId10"/>
    <p:sldId id="261" r:id="rId11"/>
    <p:sldId id="259" r:id="rId12"/>
    <p:sldId id="260" r:id="rId13"/>
    <p:sldId id="262" r:id="rId14"/>
    <p:sldId id="263" r:id="rId15"/>
    <p:sldId id="264" r:id="rId16"/>
    <p:sldId id="275" r:id="rId17"/>
    <p:sldId id="265" r:id="rId18"/>
    <p:sldId id="266" r:id="rId19"/>
    <p:sldId id="274" r:id="rId20"/>
    <p:sldId id="267" r:id="rId21"/>
    <p:sldId id="268" r:id="rId22"/>
    <p:sldId id="269" r:id="rId23"/>
    <p:sldId id="272" r:id="rId24"/>
    <p:sldId id="270" r:id="rId25"/>
    <p:sldId id="271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7466C-4910-41D6-A190-A9CB7F445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D98B9-4E1F-4AA3-B7C8-85DEF62AB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E57578-C929-4C9C-BAD6-0CDB1BBF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61C9B-5DA0-4080-85A0-822F52EE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D1565-2A25-44A0-924F-6369B593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3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97E32-FEF9-4F85-A081-A146FFDC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881F40-3D6C-448C-96F0-E9224E8E4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86C01-B6D7-4BDB-89AD-542B9A02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0B490-1299-4AFE-BE66-7D3B49CE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A10A7-CA7D-4EDE-BCBC-9837AAFE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6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35665-6716-4F39-9D2D-54A31DE18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4C759-BEC8-4638-9911-852304175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10B2C-670D-4061-9B61-7437CE86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D2F758-13FA-4E16-9694-5CA73F1C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71A97-8C0F-46D4-9F4A-B6D4EE2B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4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C8D8D-C15C-471F-B222-B0D5F74C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E4682-F14E-48BC-A879-8E91AEC05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B9A83-467E-4867-86F1-59FB4F7B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4F2BC-0D51-4610-879C-D9A03DDE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229EF-0B1E-43B4-9B1F-81C62856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A05AD-B4D5-4194-9FDE-A4050A5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8497F-6B38-47DE-8D5E-915380C4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27020-7D80-4FFB-B895-BC478770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3602C-C72F-4047-9FA5-BBDEC063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C91C4-3F58-4EA6-9607-AC43EC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8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3051A-C541-43E7-B970-02DB28AD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72DB0-1A44-48B6-B297-9F653843C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CE9FBA-1998-4318-B0BC-F5FA2FADF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C50F5-B347-4CE0-939B-02CA314D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721B4-4D48-4692-BD5C-08206036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0AB388-7A0A-4831-A549-44857B7A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FC310-8FEA-43D1-8985-1B4499E5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12BDC-BA13-4F99-B26B-27C157BD4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7F5708-85E1-4EFA-8407-0AEB041F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154550-9D7C-412A-80D6-227ED3629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59596A-7D8B-46C3-995E-0F22DFF70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1D3D13-5F01-4FF1-8052-C090047B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ED58DB-D07F-4F94-9B53-E2EA79A8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FF380E-A3B7-495B-BB21-79A22160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B68F2-8489-4AA8-97F2-5B68C4E7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35AB77-DC78-46A6-88B9-05B0B01C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E2247-B699-4CE2-94F5-3504940A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054AB8-E448-4666-AD19-F8CEAA8C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F85FB0-4499-4DF3-AEF5-284BC000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7EB924-EE0F-4F4F-A779-4D9A58B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590575-2E94-45F1-95C1-D856D9CB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5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5E40-AF9C-4825-B794-052A1201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A35C7-EA7D-4CD4-BF75-3A2F867E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265FDA-8C7D-461F-93D5-CFB06E979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5DD8C-353B-497F-9CC9-AC524123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AA2A9-7CEF-46D7-AA72-2B985EE0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88CFFD-3AB1-47D0-A2E4-36E735B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30771-3D06-4349-BCB5-8DCBBE0F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C141E2-A38B-4AFB-B5CA-17CBB0D0A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A5B207-F502-4024-A81A-B3F6617E1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17369D-2C89-4801-9F02-BC96303A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0A20A-A7E2-4CE6-9457-3EA8758D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699C4-B091-4E6A-B472-4D1FEADA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4598-5127-432A-8538-111152AC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078F1-1ADE-4D2B-829D-EEB8C047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7238D-02E8-4C05-8F38-93A3F85D4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943C-1FC9-4901-A207-042C99FE32A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2B1-CE22-4255-B5CA-901592F61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686B1-1D6F-4C54-B3DD-BFBF40DA9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29423" y="160242"/>
            <a:ext cx="5063458" cy="1560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endPara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11446"/>
            <a:ext cx="4901184" cy="4021058"/>
          </a:xfrm>
          <a:prstGeom prst="rect">
            <a:avLst/>
          </a:prstGeom>
          <a:solidFill>
            <a:srgbClr val="734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утренний, держит, фотография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C172A0DA-80D7-41CC-883A-C43FFB33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1" b="28155"/>
          <a:stretch/>
        </p:blipFill>
        <p:spPr>
          <a:xfrm>
            <a:off x="870090" y="11446"/>
            <a:ext cx="4572000" cy="385876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734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7" b="4169"/>
          <a:stretch/>
        </p:blipFill>
        <p:spPr>
          <a:xfrm>
            <a:off x="870090" y="4407408"/>
            <a:ext cx="4572000" cy="245059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606682" y="1929703"/>
            <a:ext cx="5933547" cy="4513300"/>
          </a:xfrm>
        </p:spPr>
        <p:txBody>
          <a:bodyPr vert="horz" lIns="91440" tIns="45720" rIns="91440" bIns="45720" rtlCol="0">
            <a:normAutofit/>
          </a:bodyPr>
          <a:lstStyle/>
          <a:p>
            <a:pPr marL="108585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сентименталізму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Сентименталізм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0398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5430" y="357818"/>
            <a:ext cx="6586491" cy="980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Освічений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абсолютизм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97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965431" y="2115116"/>
            <a:ext cx="6586489" cy="43850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 dirty="0"/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керується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середньовічним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авторитарним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деспотичною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примхою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ґлузду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Правитель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турбуватися про розвиток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і освіти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(союз королів і філософії).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8929" y="239151"/>
            <a:ext cx="3651467" cy="10128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48931" y="1252025"/>
            <a:ext cx="3651466" cy="53668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    </a:t>
            </a:r>
            <a:r>
              <a:rPr lang="en-US" sz="2600" dirty="0" err="1"/>
              <a:t>Нова</a:t>
            </a:r>
            <a:r>
              <a:rPr lang="en-US" sz="2600" dirty="0"/>
              <a:t> </a:t>
            </a:r>
            <a:r>
              <a:rPr lang="en-US" sz="2600" dirty="0" err="1"/>
              <a:t>доба</a:t>
            </a:r>
            <a:r>
              <a:rPr lang="en-US" sz="2600" dirty="0"/>
              <a:t> </a:t>
            </a:r>
            <a:r>
              <a:rPr lang="en-US" sz="2600" dirty="0" err="1"/>
              <a:t>усвідомила</a:t>
            </a:r>
            <a:r>
              <a:rPr lang="en-US" sz="2600" dirty="0"/>
              <a:t> </a:t>
            </a:r>
            <a:r>
              <a:rPr lang="en-US" sz="2600" dirty="0" err="1"/>
              <a:t>себе</a:t>
            </a:r>
            <a:r>
              <a:rPr lang="en-US" sz="2600" dirty="0"/>
              <a:t> </a:t>
            </a:r>
            <a:r>
              <a:rPr lang="en-US" sz="2600" dirty="0" err="1"/>
              <a:t>не</a:t>
            </a:r>
            <a:r>
              <a:rPr lang="en-US" sz="2600" dirty="0"/>
              <a:t> </a:t>
            </a:r>
            <a:r>
              <a:rPr lang="en-US" sz="2600" dirty="0" err="1"/>
              <a:t>як</a:t>
            </a:r>
            <a:r>
              <a:rPr lang="en-US" sz="2600" dirty="0"/>
              <a:t> </a:t>
            </a:r>
            <a:r>
              <a:rPr lang="en-US" sz="2600" dirty="0" err="1"/>
              <a:t>повернення</a:t>
            </a:r>
            <a:r>
              <a:rPr lang="en-US" sz="2600" dirty="0"/>
              <a:t> </a:t>
            </a:r>
            <a:r>
              <a:rPr lang="en-US" sz="2600" dirty="0" err="1"/>
              <a:t>до</a:t>
            </a:r>
            <a:r>
              <a:rPr lang="en-US" sz="2600" dirty="0"/>
              <a:t> </a:t>
            </a:r>
            <a:r>
              <a:rPr lang="en-US" sz="2600" dirty="0" err="1"/>
              <a:t>першовитоків</a:t>
            </a:r>
            <a:r>
              <a:rPr lang="en-US" sz="2600" dirty="0"/>
              <a:t>, а </a:t>
            </a:r>
            <a:r>
              <a:rPr lang="en-US" sz="2600" dirty="0" err="1"/>
              <a:t>як</a:t>
            </a:r>
            <a:r>
              <a:rPr lang="en-US" sz="2600" dirty="0"/>
              <a:t> </a:t>
            </a:r>
            <a:r>
              <a:rPr lang="en-US" sz="2600" dirty="0" err="1"/>
              <a:t>шлях</a:t>
            </a:r>
            <a:r>
              <a:rPr lang="en-US" sz="2600" dirty="0"/>
              <a:t> </a:t>
            </a:r>
            <a:r>
              <a:rPr lang="en-US" sz="2600" b="1" dirty="0" err="1"/>
              <a:t>вперед</a:t>
            </a:r>
            <a:r>
              <a:rPr lang="en-US" sz="2600" dirty="0"/>
              <a:t>, </a:t>
            </a:r>
            <a:r>
              <a:rPr lang="en-US" sz="2600" dirty="0" err="1"/>
              <a:t>до</a:t>
            </a:r>
            <a:r>
              <a:rPr lang="en-US" sz="2600" dirty="0"/>
              <a:t> </a:t>
            </a:r>
            <a:r>
              <a:rPr lang="en-US" sz="2600" dirty="0" err="1"/>
              <a:t>нових</a:t>
            </a:r>
            <a:r>
              <a:rPr lang="en-US" sz="2600" dirty="0"/>
              <a:t> </a:t>
            </a:r>
            <a:r>
              <a:rPr lang="en-US" sz="2600" dirty="0" err="1"/>
              <a:t>цінностей</a:t>
            </a:r>
            <a:r>
              <a:rPr lang="en-US" sz="26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    </a:t>
            </a:r>
            <a:r>
              <a:rPr lang="en-US" sz="2600" dirty="0" err="1"/>
              <a:t>Вперше</a:t>
            </a:r>
            <a:r>
              <a:rPr lang="en-US" sz="2600" dirty="0"/>
              <a:t> </a:t>
            </a:r>
            <a:r>
              <a:rPr lang="en-US" sz="2600" dirty="0" err="1"/>
              <a:t>з'явилася</a:t>
            </a:r>
            <a:r>
              <a:rPr lang="en-US" sz="2600" dirty="0"/>
              <a:t> </a:t>
            </a:r>
            <a:r>
              <a:rPr lang="en-US" sz="2600" dirty="0" err="1"/>
              <a:t>думка</a:t>
            </a:r>
            <a:r>
              <a:rPr lang="en-US" sz="2600" dirty="0"/>
              <a:t>, </a:t>
            </a:r>
            <a:r>
              <a:rPr lang="en-US" sz="2600" dirty="0" err="1"/>
              <a:t>що</a:t>
            </a:r>
            <a:r>
              <a:rPr lang="en-US" sz="2600" dirty="0"/>
              <a:t> </a:t>
            </a:r>
            <a:r>
              <a:rPr lang="en-US" sz="2600" dirty="0" err="1"/>
              <a:t>загальний</a:t>
            </a:r>
            <a:r>
              <a:rPr lang="en-US" sz="2600" dirty="0"/>
              <a:t>, </a:t>
            </a:r>
            <a:r>
              <a:rPr lang="en-US" sz="2600" dirty="0" err="1"/>
              <a:t>культурний</a:t>
            </a:r>
            <a:r>
              <a:rPr lang="en-US" sz="2600" dirty="0"/>
              <a:t> </a:t>
            </a:r>
            <a:r>
              <a:rPr lang="en-US" sz="2600" b="1" dirty="0" err="1"/>
              <a:t>прогрес</a:t>
            </a:r>
            <a:r>
              <a:rPr lang="en-US" sz="2600" b="1" dirty="0"/>
              <a:t> </a:t>
            </a:r>
            <a:r>
              <a:rPr lang="en-US" sz="2600" dirty="0" err="1"/>
              <a:t>залежить</a:t>
            </a:r>
            <a:r>
              <a:rPr lang="en-US" sz="2600" dirty="0"/>
              <a:t> </a:t>
            </a:r>
            <a:r>
              <a:rPr lang="en-US" sz="2600" dirty="0" err="1"/>
              <a:t>від</a:t>
            </a:r>
            <a:r>
              <a:rPr lang="en-US" sz="2600" dirty="0"/>
              <a:t> </a:t>
            </a:r>
            <a:r>
              <a:rPr lang="en-US" sz="2600" dirty="0" err="1"/>
              <a:t>удосконалення</a:t>
            </a:r>
            <a:r>
              <a:rPr lang="en-US" sz="2600" dirty="0"/>
              <a:t> </a:t>
            </a:r>
            <a:r>
              <a:rPr lang="en-US" sz="2600" dirty="0" err="1"/>
              <a:t>суспільних</a:t>
            </a:r>
            <a:r>
              <a:rPr lang="en-US" sz="2600" dirty="0"/>
              <a:t> і </a:t>
            </a:r>
            <a:r>
              <a:rPr lang="en-US" sz="2600" dirty="0" err="1"/>
              <a:t>державних</a:t>
            </a:r>
            <a:r>
              <a:rPr lang="en-US" sz="2600" dirty="0"/>
              <a:t> </a:t>
            </a:r>
            <a:r>
              <a:rPr lang="en-US" sz="2600" dirty="0" err="1"/>
              <a:t>інсти­туцій</a:t>
            </a:r>
            <a:r>
              <a:rPr lang="en-US" sz="26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12120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702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r="14254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19" y="562709"/>
            <a:ext cx="4144975" cy="1477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i="1" dirty="0"/>
              <a:t>  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нетолерантності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3163" y="2226365"/>
            <a:ext cx="4468532" cy="39493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800" b="1" dirty="0" err="1"/>
              <a:t>критика</a:t>
            </a:r>
            <a:r>
              <a:rPr lang="en-US" sz="2800" dirty="0"/>
              <a:t> </a:t>
            </a:r>
            <a:r>
              <a:rPr lang="en-US" sz="2800" dirty="0" err="1"/>
              <a:t>католицької</a:t>
            </a:r>
            <a:r>
              <a:rPr lang="en-US" sz="2800" dirty="0"/>
              <a:t> </a:t>
            </a:r>
            <a:r>
              <a:rPr lang="en-US" sz="2800" dirty="0" err="1"/>
              <a:t>церкви</a:t>
            </a:r>
            <a:r>
              <a:rPr lang="en-US" sz="2800" dirty="0"/>
              <a:t> </a:t>
            </a:r>
            <a:r>
              <a:rPr lang="en-US" sz="2800" dirty="0" err="1"/>
              <a:t>через</a:t>
            </a:r>
            <a:r>
              <a:rPr lang="en-US" sz="2800" dirty="0"/>
              <a:t> </a:t>
            </a:r>
            <a:r>
              <a:rPr lang="en-US" sz="2800" dirty="0" err="1"/>
              <a:t>насаджувані</a:t>
            </a:r>
            <a:r>
              <a:rPr lang="en-US" sz="2800" dirty="0"/>
              <a:t> </a:t>
            </a:r>
            <a:r>
              <a:rPr lang="en-US" sz="2800" dirty="0" err="1"/>
              <a:t>нею</a:t>
            </a:r>
            <a:r>
              <a:rPr lang="en-US" sz="2800" dirty="0"/>
              <a:t> </a:t>
            </a:r>
            <a:r>
              <a:rPr lang="en-US" sz="2800" i="1" dirty="0" err="1"/>
              <a:t>забобони</a:t>
            </a:r>
            <a:r>
              <a:rPr lang="en-US" sz="2800" dirty="0"/>
              <a:t>, </a:t>
            </a:r>
            <a:r>
              <a:rPr lang="en-US" sz="2800" dirty="0" err="1"/>
              <a:t>релігійну</a:t>
            </a:r>
            <a:r>
              <a:rPr lang="en-US" sz="2800" dirty="0"/>
              <a:t> </a:t>
            </a:r>
            <a:r>
              <a:rPr lang="en-US" sz="2800" i="1" dirty="0" err="1"/>
              <a:t>нетерпимість</a:t>
            </a:r>
            <a:r>
              <a:rPr lang="en-US" sz="2800" dirty="0"/>
              <a:t> і </a:t>
            </a:r>
            <a:r>
              <a:rPr lang="en-US" sz="2800" i="1" dirty="0" err="1"/>
              <a:t>переслідування</a:t>
            </a:r>
            <a:r>
              <a:rPr lang="en-US" sz="2800" i="1" dirty="0"/>
              <a:t> </a:t>
            </a:r>
            <a:r>
              <a:rPr lang="en-US" sz="2800" dirty="0" err="1"/>
              <a:t>інакомислячих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49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раціоналізму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C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115117"/>
            <a:ext cx="6586489" cy="450083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    </a:t>
            </a:r>
            <a:r>
              <a:rPr lang="en-US" sz="2400" dirty="0" err="1"/>
              <a:t>Художній</a:t>
            </a:r>
            <a:r>
              <a:rPr lang="en-US" sz="2400" dirty="0"/>
              <a:t> </a:t>
            </a:r>
            <a:r>
              <a:rPr lang="en-US" sz="2400" dirty="0" err="1"/>
              <a:t>твір</a:t>
            </a:r>
            <a:r>
              <a:rPr lang="en-US" sz="2400" dirty="0"/>
              <a:t> </a:t>
            </a:r>
            <a:r>
              <a:rPr lang="uk-UA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ілюстрація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абстрактних</a:t>
            </a:r>
            <a:r>
              <a:rPr lang="en-US" sz="2400" dirty="0"/>
              <a:t>, </a:t>
            </a:r>
            <a:r>
              <a:rPr lang="en-US" sz="2400" b="1" dirty="0" err="1"/>
              <a:t>світоглядних</a:t>
            </a:r>
            <a:r>
              <a:rPr lang="en-US" sz="2400" b="1" dirty="0"/>
              <a:t> </a:t>
            </a:r>
            <a:r>
              <a:rPr lang="en-US" sz="2400" b="1" dirty="0" err="1"/>
              <a:t>ідей</a:t>
            </a:r>
            <a:r>
              <a:rPr lang="en-US" sz="2400" dirty="0"/>
              <a:t>, </a:t>
            </a:r>
            <a:r>
              <a:rPr lang="en-US" sz="2400" dirty="0" err="1"/>
              <a:t>набува</a:t>
            </a:r>
            <a:r>
              <a:rPr lang="uk-UA" sz="2400" dirty="0"/>
              <a:t>є</a:t>
            </a:r>
            <a:r>
              <a:rPr lang="en-US" sz="2400" dirty="0"/>
              <a:t> </a:t>
            </a:r>
            <a:r>
              <a:rPr lang="en-US" sz="2400" dirty="0" err="1"/>
              <a:t>рис</a:t>
            </a:r>
            <a:r>
              <a:rPr lang="en-US" sz="2400" dirty="0"/>
              <a:t> </a:t>
            </a:r>
            <a:r>
              <a:rPr lang="en-US" sz="2400" b="1" dirty="0" err="1"/>
              <a:t>схематизму</a:t>
            </a:r>
            <a:r>
              <a:rPr lang="en-US" sz="2400" dirty="0"/>
              <a:t>.</a:t>
            </a:r>
            <a:endParaRPr lang="uk-UA" sz="2400" dirty="0"/>
          </a:p>
          <a:p>
            <a:r>
              <a:rPr lang="en-US" sz="2400" dirty="0"/>
              <a:t>    </a:t>
            </a:r>
            <a:r>
              <a:rPr lang="uk-UA" sz="2400" dirty="0"/>
              <a:t>«</a:t>
            </a:r>
            <a:r>
              <a:rPr lang="en-US" sz="2400" dirty="0" err="1"/>
              <a:t>Пригоди</a:t>
            </a:r>
            <a:r>
              <a:rPr lang="en-US" sz="2400" dirty="0"/>
              <a:t> </a:t>
            </a:r>
            <a:r>
              <a:rPr lang="en-US" sz="2400" dirty="0" err="1"/>
              <a:t>Робінзона</a:t>
            </a:r>
            <a:r>
              <a:rPr lang="en-US" sz="2400" dirty="0"/>
              <a:t> </a:t>
            </a:r>
            <a:r>
              <a:rPr lang="en-US" sz="2400" dirty="0" err="1"/>
              <a:t>Крузо</a:t>
            </a:r>
            <a:r>
              <a:rPr lang="en-US" sz="2400" dirty="0"/>
              <a:t>» Д. </a:t>
            </a:r>
            <a:r>
              <a:rPr lang="en-US" sz="2400" dirty="0" err="1"/>
              <a:t>Дефо</a:t>
            </a:r>
            <a:r>
              <a:rPr lang="en-US" sz="2400" dirty="0"/>
              <a:t>. 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Робінзон</a:t>
            </a:r>
            <a:r>
              <a:rPr lang="en-US" sz="2400" dirty="0"/>
              <a:t> </a:t>
            </a:r>
            <a:r>
              <a:rPr lang="en-US" sz="2400" dirty="0" err="1"/>
              <a:t>виживає</a:t>
            </a:r>
            <a:r>
              <a:rPr lang="en-US" sz="2400" dirty="0"/>
              <a:t> </a:t>
            </a:r>
            <a:r>
              <a:rPr lang="en-US" sz="2400" dirty="0" err="1"/>
              <a:t>тому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  <a:r>
              <a:rPr lang="en-US" sz="2400" dirty="0" err="1"/>
              <a:t>підкорив</a:t>
            </a:r>
            <a:r>
              <a:rPr lang="en-US" sz="2400" dirty="0"/>
              <a:t> </a:t>
            </a:r>
            <a:r>
              <a:rPr lang="en-US" sz="2400" dirty="0" err="1"/>
              <a:t>весь</a:t>
            </a:r>
            <a:r>
              <a:rPr lang="en-US" sz="2400" dirty="0"/>
              <a:t> </a:t>
            </a:r>
            <a:r>
              <a:rPr lang="en-US" sz="2400" dirty="0" err="1"/>
              <a:t>свій</a:t>
            </a:r>
            <a:r>
              <a:rPr lang="en-US" sz="2400" dirty="0"/>
              <a:t> </a:t>
            </a:r>
            <a:r>
              <a:rPr lang="en-US" sz="2400" dirty="0" err="1"/>
              <a:t>новий</a:t>
            </a:r>
            <a:r>
              <a:rPr lang="en-US" sz="2400" dirty="0"/>
              <a:t> </a:t>
            </a:r>
            <a:r>
              <a:rPr lang="en-US" sz="2400" dirty="0" err="1"/>
              <a:t>спосіб</a:t>
            </a:r>
            <a:r>
              <a:rPr lang="en-US" sz="2400" dirty="0"/>
              <a:t> </a:t>
            </a:r>
            <a:r>
              <a:rPr lang="en-US" sz="2400" dirty="0" err="1"/>
              <a:t>життя</a:t>
            </a:r>
            <a:r>
              <a:rPr lang="en-US" sz="2400" dirty="0"/>
              <a:t> і </a:t>
            </a:r>
            <a:r>
              <a:rPr lang="en-US" sz="2400" dirty="0" err="1"/>
              <a:t>мислення</a:t>
            </a:r>
            <a:r>
              <a:rPr lang="en-US" sz="2400" dirty="0"/>
              <a:t> </a:t>
            </a:r>
            <a:r>
              <a:rPr lang="en-US" sz="2400" b="1" dirty="0" err="1"/>
              <a:t>об'єктивному</a:t>
            </a:r>
            <a:r>
              <a:rPr lang="en-US" sz="2400" b="1" dirty="0"/>
              <a:t>, </a:t>
            </a:r>
            <a:r>
              <a:rPr lang="en-US" sz="2400" b="1" dirty="0" err="1"/>
              <a:t>раціональному</a:t>
            </a:r>
            <a:r>
              <a:rPr lang="en-US" sz="2400" dirty="0"/>
              <a:t> в </a:t>
            </a:r>
            <a:r>
              <a:rPr lang="en-US" sz="2400" dirty="0" err="1"/>
              <a:t>своїй</a:t>
            </a:r>
            <a:r>
              <a:rPr lang="en-US" sz="2400" dirty="0"/>
              <a:t> </a:t>
            </a:r>
            <a:r>
              <a:rPr lang="en-US" sz="2400" dirty="0" err="1"/>
              <a:t>основі</a:t>
            </a:r>
            <a:r>
              <a:rPr lang="en-US" sz="2400" dirty="0"/>
              <a:t> </a:t>
            </a:r>
            <a:r>
              <a:rPr lang="en-US" sz="2400" dirty="0" err="1"/>
              <a:t>порядку</a:t>
            </a:r>
            <a:r>
              <a:rPr lang="en-US" sz="2400" dirty="0"/>
              <a:t>. </a:t>
            </a:r>
            <a:endParaRPr lang="uk-UA" sz="2400" dirty="0"/>
          </a:p>
          <a:p>
            <a:r>
              <a:rPr lang="en-US" sz="2400" dirty="0" err="1"/>
              <a:t>Він</a:t>
            </a:r>
            <a:r>
              <a:rPr lang="en-US" sz="2400" dirty="0"/>
              <a:t> </a:t>
            </a:r>
            <a:r>
              <a:rPr lang="en-US" sz="2400" dirty="0" err="1"/>
              <a:t>пізнав</a:t>
            </a:r>
            <a:r>
              <a:rPr lang="en-US" sz="2400" dirty="0"/>
              <a:t> </a:t>
            </a:r>
            <a:r>
              <a:rPr lang="en-US" sz="2400" dirty="0" err="1"/>
              <a:t>справжні</a:t>
            </a:r>
            <a:r>
              <a:rPr lang="en-US" sz="2400" dirty="0"/>
              <a:t> </a:t>
            </a:r>
            <a:r>
              <a:rPr lang="en-US" sz="2400" dirty="0" err="1"/>
              <a:t>причини</a:t>
            </a:r>
            <a:r>
              <a:rPr lang="en-US" sz="2400" dirty="0"/>
              <a:t> і </a:t>
            </a:r>
            <a:r>
              <a:rPr lang="en-US" sz="2400" dirty="0" err="1"/>
              <a:t>наслідки</a:t>
            </a:r>
            <a:r>
              <a:rPr lang="en-US" sz="2400" dirty="0"/>
              <a:t> і </a:t>
            </a:r>
            <a:r>
              <a:rPr lang="en-US" sz="2400" dirty="0" err="1"/>
              <a:t>навчився</a:t>
            </a:r>
            <a:r>
              <a:rPr lang="en-US" sz="2400" dirty="0"/>
              <a:t> </a:t>
            </a:r>
            <a:r>
              <a:rPr lang="en-US" sz="2400" dirty="0" err="1"/>
              <a:t>використовувати</a:t>
            </a:r>
            <a:r>
              <a:rPr lang="en-US" sz="2400" dirty="0"/>
              <a:t> </a:t>
            </a:r>
            <a:r>
              <a:rPr lang="en-US" sz="2400" dirty="0" err="1"/>
              <a:t>їх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себе</a:t>
            </a:r>
            <a:r>
              <a:rPr lang="en-US" sz="2400" dirty="0"/>
              <a:t>.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835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215154"/>
            <a:ext cx="6586491" cy="18999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   </a:t>
            </a:r>
            <a:r>
              <a:rPr lang="en-US" b="1" dirty="0" err="1"/>
              <a:t>Джонатан</a:t>
            </a:r>
            <a:r>
              <a:rPr lang="en-US" b="1" dirty="0"/>
              <a:t> </a:t>
            </a:r>
            <a:r>
              <a:rPr lang="en-US" b="1" dirty="0" err="1"/>
              <a:t>Свіфт</a:t>
            </a:r>
            <a:r>
              <a:rPr lang="en-US" dirty="0"/>
              <a:t> (1667—1745) «</a:t>
            </a:r>
            <a:r>
              <a:rPr lang="en-US" sz="2800" dirty="0" err="1"/>
              <a:t>Мандри</a:t>
            </a:r>
            <a:r>
              <a:rPr lang="en-US" sz="2800" dirty="0"/>
              <a:t> у </a:t>
            </a:r>
            <a:r>
              <a:rPr lang="en-US" sz="2800" dirty="0" err="1"/>
              <a:t>різні</a:t>
            </a:r>
            <a:r>
              <a:rPr lang="en-US" sz="2800" dirty="0"/>
              <a:t> </a:t>
            </a:r>
            <a:r>
              <a:rPr lang="en-US" sz="2800" dirty="0" err="1"/>
              <a:t>віддалені</a:t>
            </a:r>
            <a:r>
              <a:rPr lang="en-US" sz="2800" dirty="0"/>
              <a:t> </a:t>
            </a:r>
            <a:r>
              <a:rPr lang="en-US" sz="2800" dirty="0" err="1"/>
              <a:t>країни</a:t>
            </a:r>
            <a:r>
              <a:rPr lang="en-US" sz="2800" dirty="0"/>
              <a:t> </a:t>
            </a:r>
            <a:r>
              <a:rPr lang="en-US" sz="2800" dirty="0" err="1"/>
              <a:t>світу</a:t>
            </a:r>
            <a:r>
              <a:rPr lang="en-US" sz="2800" dirty="0"/>
              <a:t> </a:t>
            </a:r>
            <a:r>
              <a:rPr lang="en-US" sz="2800" dirty="0" err="1"/>
              <a:t>Лемюеля</a:t>
            </a:r>
            <a:r>
              <a:rPr lang="en-US" sz="2800" dirty="0"/>
              <a:t> </a:t>
            </a:r>
            <a:r>
              <a:rPr lang="en-US" sz="2800" dirty="0" err="1"/>
              <a:t>Гуллівера</a:t>
            </a:r>
            <a:r>
              <a:rPr lang="en-US" sz="2800" dirty="0"/>
              <a:t>, </a:t>
            </a:r>
            <a:r>
              <a:rPr lang="en-US" sz="2800" dirty="0" err="1"/>
              <a:t>спочатку</a:t>
            </a:r>
            <a:r>
              <a:rPr lang="en-US" sz="2800" dirty="0"/>
              <a:t> </a:t>
            </a:r>
            <a:r>
              <a:rPr lang="en-US" sz="2800" dirty="0" err="1"/>
              <a:t>хірурга</a:t>
            </a:r>
            <a:r>
              <a:rPr lang="en-US" sz="2800" dirty="0"/>
              <a:t>, а </a:t>
            </a:r>
            <a:r>
              <a:rPr lang="en-US" sz="2800" dirty="0" err="1"/>
              <a:t>потім</a:t>
            </a:r>
            <a:r>
              <a:rPr lang="en-US" sz="2800" dirty="0"/>
              <a:t> </a:t>
            </a:r>
            <a:r>
              <a:rPr lang="en-US" sz="2800" dirty="0" err="1"/>
              <a:t>капітана</a:t>
            </a:r>
            <a:r>
              <a:rPr lang="en-US" sz="2800" dirty="0"/>
              <a:t> </a:t>
            </a:r>
            <a:r>
              <a:rPr lang="en-US" sz="2800" dirty="0" err="1"/>
              <a:t>кількох</a:t>
            </a:r>
            <a:r>
              <a:rPr lang="en-US" sz="2800" dirty="0"/>
              <a:t> </a:t>
            </a:r>
            <a:r>
              <a:rPr lang="en-US" sz="2800" dirty="0" err="1"/>
              <a:t>кораблів</a:t>
            </a:r>
            <a:r>
              <a:rPr lang="en-US" sz="2800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" r="2" b="8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79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326341"/>
            <a:ext cx="6586489" cy="431650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  Г</a:t>
            </a:r>
            <a:r>
              <a:rPr lang="uk-UA" sz="2400" dirty="0" err="1"/>
              <a:t>ерой</a:t>
            </a:r>
            <a:r>
              <a:rPr lang="en-US" sz="2400" dirty="0"/>
              <a:t> - </a:t>
            </a:r>
            <a:r>
              <a:rPr lang="en-US" sz="2400" dirty="0" err="1"/>
              <a:t>втілення</a:t>
            </a:r>
            <a:r>
              <a:rPr lang="en-US" sz="2400" dirty="0"/>
              <a:t> </a:t>
            </a:r>
            <a:r>
              <a:rPr lang="en-US" sz="2400" b="1" dirty="0" err="1"/>
              <a:t>просвіт­ницького</a:t>
            </a:r>
            <a:r>
              <a:rPr lang="en-US" sz="2400" b="1" dirty="0"/>
              <a:t> </a:t>
            </a:r>
            <a:r>
              <a:rPr lang="en-US" sz="2400" b="1" dirty="0" err="1"/>
              <a:t>розуму</a:t>
            </a:r>
            <a:r>
              <a:rPr lang="en-US" sz="2400" dirty="0"/>
              <a:t>. </a:t>
            </a:r>
            <a:r>
              <a:rPr lang="en-US" sz="2400" dirty="0" err="1"/>
              <a:t>Своєю</a:t>
            </a:r>
            <a:r>
              <a:rPr lang="en-US" sz="2400" dirty="0"/>
              <a:t> </a:t>
            </a:r>
            <a:r>
              <a:rPr lang="en-US" sz="2400" dirty="0" err="1"/>
              <a:t>участю</a:t>
            </a:r>
            <a:r>
              <a:rPr lang="en-US" sz="2400" dirty="0"/>
              <a:t> в </a:t>
            </a:r>
            <a:r>
              <a:rPr lang="en-US" sz="2400" dirty="0" err="1"/>
              <a:t>подіях</a:t>
            </a:r>
            <a:r>
              <a:rPr lang="en-US" sz="2400" dirty="0"/>
              <a:t> </a:t>
            </a:r>
            <a:r>
              <a:rPr lang="en-US" sz="2400" dirty="0" err="1"/>
              <a:t>має</a:t>
            </a:r>
            <a:r>
              <a:rPr lang="en-US" sz="2400" dirty="0"/>
              <a:t> </a:t>
            </a:r>
            <a:r>
              <a:rPr lang="en-US" sz="2400" dirty="0" err="1"/>
              <a:t>відтінювати</a:t>
            </a:r>
            <a:r>
              <a:rPr lang="en-US" sz="2400" dirty="0"/>
              <a:t> </a:t>
            </a:r>
            <a:r>
              <a:rPr lang="en-US" sz="2400" dirty="0" err="1"/>
              <a:t>їх</a:t>
            </a:r>
            <a:r>
              <a:rPr lang="en-US" sz="2400" dirty="0"/>
              <a:t> </a:t>
            </a:r>
            <a:r>
              <a:rPr lang="en-US" sz="2400" dirty="0" err="1"/>
              <a:t>абсурдність</a:t>
            </a:r>
            <a:r>
              <a:rPr lang="en-US" sz="2400" dirty="0"/>
              <a:t> і </a:t>
            </a:r>
            <a:r>
              <a:rPr lang="en-US" sz="2400" dirty="0" err="1"/>
              <a:t>безглуздість</a:t>
            </a:r>
            <a:r>
              <a:rPr lang="en-US" sz="2400" dirty="0"/>
              <a:t> з </a:t>
            </a:r>
            <a:r>
              <a:rPr lang="en-US" sz="2400" dirty="0" err="1"/>
              <a:t>просвітницького</a:t>
            </a:r>
            <a:r>
              <a:rPr lang="en-US" sz="2400" dirty="0"/>
              <a:t> </a:t>
            </a:r>
            <a:r>
              <a:rPr lang="en-US" sz="2400" dirty="0" err="1"/>
              <a:t>погляду</a:t>
            </a:r>
            <a:r>
              <a:rPr lang="en-US" sz="2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  <a:r>
              <a:rPr lang="en-US" sz="2400" dirty="0" err="1"/>
              <a:t>Гуллівер</a:t>
            </a:r>
            <a:r>
              <a:rPr lang="en-US" sz="2400" dirty="0"/>
              <a:t> — </a:t>
            </a:r>
            <a:r>
              <a:rPr lang="en-US" sz="2400" dirty="0" err="1"/>
              <a:t>образ</a:t>
            </a:r>
            <a:r>
              <a:rPr lang="en-US" sz="2400" dirty="0"/>
              <a:t>, </a:t>
            </a:r>
            <a:r>
              <a:rPr lang="en-US" sz="2400" dirty="0" err="1"/>
              <a:t>позбавлений</a:t>
            </a:r>
            <a:r>
              <a:rPr lang="en-US" sz="2400" dirty="0"/>
              <a:t> </a:t>
            </a:r>
            <a:r>
              <a:rPr lang="en-US" sz="2400" dirty="0" err="1"/>
              <a:t>психологічної</a:t>
            </a:r>
            <a:r>
              <a:rPr lang="en-US" sz="2400" dirty="0"/>
              <a:t> </a:t>
            </a:r>
            <a:r>
              <a:rPr lang="en-US" sz="2400" dirty="0" err="1"/>
              <a:t>самодостатності</a:t>
            </a:r>
            <a:r>
              <a:rPr lang="en-US" sz="2400" dirty="0"/>
              <a:t>; </a:t>
            </a:r>
            <a:r>
              <a:rPr lang="en-US" sz="2400" dirty="0" err="1"/>
              <a:t>його</a:t>
            </a:r>
            <a:r>
              <a:rPr lang="en-US" sz="2400" dirty="0"/>
              <a:t> </a:t>
            </a:r>
            <a:r>
              <a:rPr lang="en-US" sz="2400" dirty="0" err="1"/>
              <a:t>завдання</a:t>
            </a:r>
            <a:r>
              <a:rPr lang="en-US" sz="2400" dirty="0"/>
              <a:t> — </a:t>
            </a:r>
            <a:r>
              <a:rPr lang="en-US" sz="2400" dirty="0" err="1"/>
              <a:t>створювати</a:t>
            </a:r>
            <a:r>
              <a:rPr lang="en-US" sz="2400" dirty="0"/>
              <a:t> </a:t>
            </a:r>
            <a:r>
              <a:rPr lang="en-US" sz="2400" b="1" dirty="0" err="1"/>
              <a:t>наочний</a:t>
            </a:r>
            <a:r>
              <a:rPr lang="en-US" sz="2400" b="1" dirty="0"/>
              <a:t> </a:t>
            </a:r>
            <a:r>
              <a:rPr lang="en-US" sz="2400" b="1" dirty="0" err="1"/>
              <a:t>контраст</a:t>
            </a:r>
            <a:r>
              <a:rPr lang="en-US" sz="2400" dirty="0"/>
              <a:t> </a:t>
            </a:r>
            <a:r>
              <a:rPr lang="en-US" sz="2400" dirty="0" err="1"/>
              <a:t>із</a:t>
            </a:r>
            <a:r>
              <a:rPr lang="en-US" sz="2400" dirty="0"/>
              <a:t> </a:t>
            </a:r>
            <a:r>
              <a:rPr lang="en-US" sz="2400" dirty="0" err="1"/>
              <a:t>тими</a:t>
            </a:r>
            <a:r>
              <a:rPr lang="en-US" sz="2400" dirty="0"/>
              <a:t> </a:t>
            </a:r>
            <a:r>
              <a:rPr lang="en-US" sz="2400" dirty="0" err="1"/>
              <a:t>обставинами</a:t>
            </a:r>
            <a:r>
              <a:rPr lang="en-US" sz="2400" dirty="0"/>
              <a:t>, в </a:t>
            </a:r>
            <a:r>
              <a:rPr lang="en-US" sz="2400" dirty="0" err="1"/>
              <a:t>яких</a:t>
            </a:r>
            <a:r>
              <a:rPr lang="en-US" sz="2400" dirty="0"/>
              <a:t> </a:t>
            </a:r>
            <a:r>
              <a:rPr lang="en-US" sz="2400" dirty="0" err="1"/>
              <a:t>він</a:t>
            </a:r>
            <a:r>
              <a:rPr lang="en-US" sz="2400" dirty="0"/>
              <a:t> </a:t>
            </a:r>
            <a:r>
              <a:rPr lang="en-US" sz="2400" dirty="0" err="1"/>
              <a:t>опинився</a:t>
            </a:r>
            <a:r>
              <a:rPr lang="en-US" sz="2400" dirty="0"/>
              <a:t>, і </a:t>
            </a:r>
            <a:r>
              <a:rPr lang="en-US" sz="2400" dirty="0" err="1"/>
              <a:t>тим</a:t>
            </a:r>
            <a:r>
              <a:rPr lang="en-US" sz="2400" dirty="0"/>
              <a:t> </a:t>
            </a:r>
            <a:r>
              <a:rPr lang="en-US" sz="2400" dirty="0" err="1"/>
              <a:t>самим</a:t>
            </a:r>
            <a:r>
              <a:rPr lang="en-US" sz="2400" dirty="0"/>
              <a:t> </a:t>
            </a:r>
            <a:r>
              <a:rPr lang="en-US" sz="2400" dirty="0" err="1"/>
              <a:t>виявляти</a:t>
            </a:r>
            <a:r>
              <a:rPr lang="en-US" sz="2400" dirty="0"/>
              <a:t> </a:t>
            </a:r>
            <a:r>
              <a:rPr lang="en-US" sz="2400" dirty="0" err="1"/>
              <a:t>невідповідність</a:t>
            </a:r>
            <a:r>
              <a:rPr lang="en-US" sz="2400" dirty="0"/>
              <a:t>, </a:t>
            </a:r>
            <a:r>
              <a:rPr lang="en-US" sz="2400" dirty="0" err="1"/>
              <a:t>яка</a:t>
            </a:r>
            <a:r>
              <a:rPr lang="en-US" sz="2400" dirty="0"/>
              <a:t> є </a:t>
            </a:r>
            <a:r>
              <a:rPr lang="en-US" sz="2400" dirty="0" err="1"/>
              <a:t>основою</a:t>
            </a:r>
            <a:r>
              <a:rPr lang="en-US" sz="2400" i="1" dirty="0"/>
              <a:t> </a:t>
            </a:r>
            <a:r>
              <a:rPr lang="en-US" sz="2400" i="1" dirty="0" err="1"/>
              <a:t>комічного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  <a:r>
              <a:rPr lang="en-US" sz="2400" dirty="0" err="1"/>
              <a:t>підсилюється</a:t>
            </a:r>
            <a:r>
              <a:rPr lang="en-US" sz="2400" dirty="0"/>
              <a:t> </a:t>
            </a:r>
            <a:r>
              <a:rPr lang="en-US" sz="2400" i="1" dirty="0" err="1"/>
              <a:t>фантастичним</a:t>
            </a:r>
            <a:r>
              <a:rPr lang="en-US" sz="2400" i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23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430310"/>
            <a:ext cx="6586491" cy="10354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ПРОСВІТНИЦЬКОГО РАЦІОНАЛІЗМУ У ФРАНЦІЇ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r="19964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B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272558"/>
            <a:ext cx="6586489" cy="4276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Ламеттрі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Людина-машина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1748), К. А.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Гельвецій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1758), Ж. Б.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1761— 1766), П. А.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Гольбах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1770).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Філософами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Ш. Л.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Монтеск'є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Ж.-Ж.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39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зета&#10;&#10;Описание создано автоматически">
            <a:extLst>
              <a:ext uri="{FF2B5EF4-FFF2-40B4-BE49-F238E27FC236}">
                <a16:creationId xmlns:a16="http://schemas.microsoft.com/office/drawing/2014/main" id="{2D0C50A1-1006-4885-9CD9-4B93ED867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0"/>
            <a:ext cx="10797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   </a:t>
            </a:r>
            <a:r>
              <a:rPr lang="en-US" sz="4100" b="1"/>
              <a:t>Вольтер (Франсуа Марі Аруе) (1694 -1778)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    </a:t>
            </a:r>
            <a:r>
              <a:rPr lang="en-US" sz="2800" dirty="0" err="1"/>
              <a:t>Вольтер</a:t>
            </a:r>
            <a:r>
              <a:rPr lang="en-US" sz="2800" dirty="0"/>
              <a:t> </a:t>
            </a:r>
            <a:r>
              <a:rPr lang="en-US" sz="2800" dirty="0" err="1"/>
              <a:t>утвердив</a:t>
            </a:r>
            <a:r>
              <a:rPr lang="en-US" sz="2800" dirty="0"/>
              <a:t> в </a:t>
            </a:r>
            <a:r>
              <a:rPr lang="en-US" sz="2800" dirty="0" err="1"/>
              <a:t>Європі</a:t>
            </a:r>
            <a:r>
              <a:rPr lang="en-US" sz="2800" dirty="0"/>
              <a:t> </a:t>
            </a:r>
            <a:r>
              <a:rPr lang="en-US" sz="2800" dirty="0" err="1"/>
              <a:t>поняття</a:t>
            </a:r>
            <a:r>
              <a:rPr lang="en-US" sz="2800" dirty="0"/>
              <a:t> </a:t>
            </a:r>
            <a:r>
              <a:rPr lang="en-US" sz="2800" b="1" dirty="0" err="1"/>
              <a:t>вольтер'янства</a:t>
            </a:r>
            <a:r>
              <a:rPr lang="en-US" sz="2800" dirty="0"/>
              <a:t>, </a:t>
            </a:r>
            <a:r>
              <a:rPr lang="en-US" sz="2800" dirty="0" err="1"/>
              <a:t>яке</a:t>
            </a:r>
            <a:r>
              <a:rPr lang="en-US" sz="2800" dirty="0"/>
              <a:t> </a:t>
            </a:r>
            <a:r>
              <a:rPr lang="en-US" sz="2800" dirty="0" err="1"/>
              <a:t>перетворилося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самостійний</a:t>
            </a:r>
            <a:r>
              <a:rPr lang="en-US" sz="2800" dirty="0"/>
              <a:t> </a:t>
            </a:r>
            <a:r>
              <a:rPr lang="en-US" sz="2800" dirty="0" err="1"/>
              <a:t>фе­номен</a:t>
            </a:r>
            <a:r>
              <a:rPr lang="en-US" sz="2800" dirty="0"/>
              <a:t> </a:t>
            </a:r>
            <a:r>
              <a:rPr lang="en-US" sz="2800" dirty="0" err="1"/>
              <a:t>духовного</a:t>
            </a:r>
            <a:r>
              <a:rPr lang="en-US" sz="2800" dirty="0"/>
              <a:t> </a:t>
            </a:r>
            <a:r>
              <a:rPr lang="en-US" sz="2800" dirty="0" err="1"/>
              <a:t>життя</a:t>
            </a:r>
            <a:r>
              <a:rPr lang="en-US" sz="2800" dirty="0"/>
              <a:t> XVIII і XIX </a:t>
            </a:r>
            <a:r>
              <a:rPr lang="en-US" sz="2800" dirty="0" err="1"/>
              <a:t>ст</a:t>
            </a:r>
            <a:r>
              <a:rPr lang="en-US" sz="28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    </a:t>
            </a:r>
            <a:r>
              <a:rPr lang="en-US" sz="2800" dirty="0" err="1"/>
              <a:t>Воно</a:t>
            </a:r>
            <a:r>
              <a:rPr lang="en-US" sz="2800" dirty="0"/>
              <a:t> </a:t>
            </a:r>
            <a:r>
              <a:rPr lang="en-US" sz="2800" dirty="0" err="1"/>
              <a:t>включає</a:t>
            </a:r>
            <a:r>
              <a:rPr lang="en-US" sz="2800" dirty="0"/>
              <a:t> в </a:t>
            </a:r>
            <a:r>
              <a:rPr lang="en-US" sz="2800" dirty="0" err="1"/>
              <a:t>себе</a:t>
            </a:r>
            <a:r>
              <a:rPr lang="en-US" sz="2800" dirty="0"/>
              <a:t> </a:t>
            </a:r>
            <a:r>
              <a:rPr lang="en-US" sz="2800" dirty="0" err="1"/>
              <a:t>без­страшне</a:t>
            </a:r>
            <a:r>
              <a:rPr lang="en-US" sz="2800" dirty="0"/>
              <a:t> </a:t>
            </a:r>
            <a:r>
              <a:rPr lang="en-US" sz="2800" b="1" dirty="0" err="1"/>
              <a:t>вільнолюбство</a:t>
            </a:r>
            <a:r>
              <a:rPr lang="en-US" sz="2800" dirty="0"/>
              <a:t>, </a:t>
            </a:r>
            <a:r>
              <a:rPr lang="en-US" sz="2800" dirty="0" err="1"/>
              <a:t>що</a:t>
            </a:r>
            <a:r>
              <a:rPr lang="en-US" sz="2800" dirty="0"/>
              <a:t> </a:t>
            </a:r>
            <a:r>
              <a:rPr lang="en-US" sz="2800" dirty="0" err="1"/>
              <a:t>зачіпає</a:t>
            </a:r>
            <a:r>
              <a:rPr lang="en-US" sz="2800" dirty="0"/>
              <a:t> </a:t>
            </a:r>
            <a:r>
              <a:rPr lang="en-US" sz="2800" dirty="0" err="1"/>
              <a:t>звичні</a:t>
            </a:r>
            <a:r>
              <a:rPr lang="en-US" sz="2800" dirty="0"/>
              <a:t> </a:t>
            </a:r>
            <a:r>
              <a:rPr lang="en-US" sz="2800" dirty="0" err="1"/>
              <a:t>світоглядні</a:t>
            </a:r>
            <a:r>
              <a:rPr lang="en-US" sz="2800" dirty="0"/>
              <a:t> й </a:t>
            </a:r>
            <a:r>
              <a:rPr lang="en-US" sz="2800" dirty="0" err="1"/>
              <a:t>моральні</a:t>
            </a:r>
            <a:r>
              <a:rPr lang="en-US" sz="2800" dirty="0"/>
              <a:t> </a:t>
            </a:r>
            <a:r>
              <a:rPr lang="en-US" sz="2800" dirty="0" err="1"/>
              <a:t>устої</a:t>
            </a:r>
            <a:r>
              <a:rPr lang="en-US" sz="2800" dirty="0"/>
              <a:t> </a:t>
            </a:r>
            <a:r>
              <a:rPr lang="en-US" sz="2800" dirty="0" err="1"/>
              <a:t>суспільства</a:t>
            </a:r>
            <a:r>
              <a:rPr lang="en-US" sz="2800" dirty="0"/>
              <a:t> і </a:t>
            </a:r>
            <a:r>
              <a:rPr lang="en-US" sz="2800" dirty="0" err="1"/>
              <a:t>виражається</a:t>
            </a:r>
            <a:r>
              <a:rPr lang="en-US" sz="2800" dirty="0"/>
              <a:t> в </a:t>
            </a:r>
            <a:r>
              <a:rPr lang="en-US" sz="2800" b="1" dirty="0" err="1"/>
              <a:t>яскравій</a:t>
            </a:r>
            <a:r>
              <a:rPr lang="en-US" sz="2800" b="1" dirty="0"/>
              <a:t> і </a:t>
            </a:r>
            <a:r>
              <a:rPr lang="en-US" sz="2800" b="1" dirty="0" err="1"/>
              <a:t>дотепній</a:t>
            </a:r>
            <a:r>
              <a:rPr lang="en-US" sz="2800" b="1" dirty="0"/>
              <a:t> </a:t>
            </a:r>
            <a:r>
              <a:rPr lang="en-US" sz="2800" b="1" dirty="0" err="1"/>
              <a:t>формі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55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A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5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2604"/>
            <a:ext cx="4330764" cy="743596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 Вольтера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255" y="1465729"/>
            <a:ext cx="5507191" cy="516689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призна­чення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«разом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повчаннями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вплітати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нав'язливості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втіха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швидкоплинному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F3C83A-6CE3-55F5-6CFA-63D4A72AB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6" y="33029"/>
            <a:ext cx="2735786" cy="3817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FC6C4B-626D-19A6-0C26-49FB26F89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22684" r="25607" b="27071"/>
          <a:stretch/>
        </p:blipFill>
        <p:spPr>
          <a:xfrm>
            <a:off x="8831786" y="2214850"/>
            <a:ext cx="2809789" cy="4084379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425621-E316-87DC-6284-A5B56E5F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12" y="127681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24254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текст&#10;&#10;Описание создано автоматически">
            <a:extLst>
              <a:ext uri="{FF2B5EF4-FFF2-40B4-BE49-F238E27FC236}">
                <a16:creationId xmlns:a16="http://schemas.microsoft.com/office/drawing/2014/main" id="{243EC01B-B5C8-471A-B4C3-A341964F2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349624"/>
            <a:ext cx="10354235" cy="61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3459D-C8DA-A1F7-133F-54F564E4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4083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uk-UA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br>
              <a:rPr lang="uk-UA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толіття розуму і утвердження прав людини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F4686D8-9636-4E17-D248-EEFCBF3F8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4" y="457200"/>
            <a:ext cx="3420094" cy="551628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8B175C6-6128-BC73-6DAE-0240487F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0078"/>
            <a:ext cx="3932237" cy="3018910"/>
          </a:xfrm>
        </p:spPr>
        <p:txBody>
          <a:bodyPr/>
          <a:lstStyle/>
          <a:p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Гасло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186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629266"/>
            <a:ext cx="4075313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СЕНТИМЕНТАЛІЗМУ В АНГЛІЇ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082" y="1997612"/>
            <a:ext cx="4413973" cy="46423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сентиментальності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пафосу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інщого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6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55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i="1"/>
              <a:t>Сентименталізм як творчий метод</a:t>
            </a:r>
            <a:endParaRPr lang="en-US" sz="41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115117"/>
            <a:ext cx="6586489" cy="47428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400" dirty="0" err="1"/>
              <a:t>З'являються</a:t>
            </a:r>
            <a:r>
              <a:rPr lang="en-US" sz="2400" dirty="0"/>
              <a:t> </a:t>
            </a:r>
            <a:r>
              <a:rPr lang="en-US" sz="2400" b="1" dirty="0" err="1"/>
              <a:t>нові</a:t>
            </a:r>
            <a:r>
              <a:rPr lang="en-US" sz="2400" b="1" dirty="0"/>
              <a:t> </a:t>
            </a:r>
            <a:r>
              <a:rPr lang="en-US" sz="2400" b="1" dirty="0" err="1"/>
              <a:t>головні</a:t>
            </a:r>
            <a:r>
              <a:rPr lang="en-US" sz="2400" b="1" dirty="0"/>
              <a:t> </a:t>
            </a:r>
            <a:r>
              <a:rPr lang="en-US" sz="2400" b="1" dirty="0" err="1"/>
              <a:t>персонажі</a:t>
            </a:r>
            <a:r>
              <a:rPr lang="en-US" sz="2400" dirty="0"/>
              <a:t>: </a:t>
            </a:r>
            <a:r>
              <a:rPr lang="en-US" sz="2400" dirty="0" err="1"/>
              <a:t>прості</a:t>
            </a:r>
            <a:r>
              <a:rPr lang="en-US" sz="2400" dirty="0"/>
              <a:t> </a:t>
            </a:r>
            <a:r>
              <a:rPr lang="en-US" sz="2400" dirty="0" err="1"/>
              <a:t>люди</a:t>
            </a:r>
            <a:r>
              <a:rPr lang="en-US" sz="2400" dirty="0"/>
              <a:t> (</a:t>
            </a:r>
            <a:r>
              <a:rPr lang="en-US" sz="2400" dirty="0" err="1"/>
              <a:t>Річардсон</a:t>
            </a:r>
            <a:r>
              <a:rPr lang="en-US" sz="2400" dirty="0"/>
              <a:t>, </a:t>
            </a:r>
            <a:r>
              <a:rPr lang="en-US" sz="2400" dirty="0" err="1"/>
              <a:t>Стерн</a:t>
            </a:r>
            <a:r>
              <a:rPr lang="en-US" sz="2400" dirty="0"/>
              <a:t>, </a:t>
            </a:r>
            <a:r>
              <a:rPr lang="en-US" sz="2400" dirty="0" err="1"/>
              <a:t>Шиллер</a:t>
            </a:r>
            <a:r>
              <a:rPr lang="en-US" sz="2400" dirty="0"/>
              <a:t>), </a:t>
            </a:r>
            <a:r>
              <a:rPr lang="en-US" sz="2400" dirty="0" err="1"/>
              <a:t>слуги</a:t>
            </a:r>
            <a:r>
              <a:rPr lang="en-US" sz="2400" dirty="0"/>
              <a:t> (</a:t>
            </a:r>
            <a:r>
              <a:rPr lang="en-US" sz="2400" dirty="0" err="1"/>
              <a:t>Річардсон</a:t>
            </a:r>
            <a:r>
              <a:rPr lang="en-US" sz="2400" dirty="0"/>
              <a:t>), </a:t>
            </a:r>
            <a:r>
              <a:rPr lang="en-US" sz="2400" dirty="0" err="1"/>
              <a:t>селя­ни</a:t>
            </a:r>
            <a:r>
              <a:rPr lang="en-US" sz="2400" dirty="0"/>
              <a:t> (</a:t>
            </a:r>
            <a:r>
              <a:rPr lang="en-US" sz="2400" dirty="0" err="1"/>
              <a:t>Бернс</a:t>
            </a:r>
            <a:r>
              <a:rPr lang="en-US" sz="2400" dirty="0"/>
              <a:t>), </a:t>
            </a:r>
            <a:r>
              <a:rPr lang="en-US" sz="2400" dirty="0" err="1"/>
              <a:t>дрібні</a:t>
            </a:r>
            <a:r>
              <a:rPr lang="en-US" sz="2400" dirty="0"/>
              <a:t> </a:t>
            </a:r>
            <a:r>
              <a:rPr lang="en-US" sz="2400" dirty="0" err="1"/>
              <a:t>чиновники</a:t>
            </a:r>
            <a:r>
              <a:rPr lang="en-US" sz="2400" dirty="0"/>
              <a:t> (</a:t>
            </a:r>
            <a:r>
              <a:rPr lang="en-US" sz="2400" dirty="0" err="1"/>
              <a:t>Гете</a:t>
            </a:r>
            <a:r>
              <a:rPr lang="en-US" sz="2400" dirty="0"/>
              <a:t>), </a:t>
            </a:r>
            <a:r>
              <a:rPr lang="en-US" sz="2400" dirty="0" err="1"/>
              <a:t>люди</a:t>
            </a:r>
            <a:r>
              <a:rPr lang="en-US" sz="2400" dirty="0"/>
              <a:t> </a:t>
            </a:r>
            <a:r>
              <a:rPr lang="en-US" sz="2400" dirty="0" err="1"/>
              <a:t>непевного</a:t>
            </a:r>
            <a:r>
              <a:rPr lang="en-US" sz="2400" dirty="0"/>
              <a:t> </a:t>
            </a:r>
            <a:r>
              <a:rPr lang="en-US" sz="2400" dirty="0" err="1"/>
              <a:t>соціального</a:t>
            </a:r>
            <a:r>
              <a:rPr lang="en-US" sz="2400" dirty="0"/>
              <a:t> </a:t>
            </a:r>
            <a:r>
              <a:rPr lang="en-US" sz="2400" dirty="0" err="1"/>
              <a:t>статусу</a:t>
            </a:r>
            <a:r>
              <a:rPr lang="en-US" sz="2400" dirty="0"/>
              <a:t> (</a:t>
            </a:r>
            <a:r>
              <a:rPr lang="en-US" sz="2400" dirty="0" err="1"/>
              <a:t>Філдінг</a:t>
            </a:r>
            <a:r>
              <a:rPr lang="en-US" sz="2400" dirty="0"/>
              <a:t>, </a:t>
            </a:r>
            <a:r>
              <a:rPr lang="en-US" sz="2400" dirty="0" err="1"/>
              <a:t>Руссо</a:t>
            </a:r>
            <a:r>
              <a:rPr lang="en-US" sz="2400" dirty="0"/>
              <a:t>, </a:t>
            </a:r>
            <a:r>
              <a:rPr lang="en-US" sz="2400" dirty="0" err="1"/>
              <a:t>Шиллер</a:t>
            </a:r>
            <a:r>
              <a:rPr lang="en-US" sz="2400" dirty="0"/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 </a:t>
            </a:r>
            <a:r>
              <a:rPr lang="en-US" sz="2400" dirty="0" err="1"/>
              <a:t>Сентименталізм</a:t>
            </a:r>
            <a:r>
              <a:rPr lang="en-US" sz="2400" dirty="0"/>
              <a:t> </a:t>
            </a:r>
            <a:r>
              <a:rPr lang="en-US" sz="2400" dirty="0" err="1"/>
              <a:t>був</a:t>
            </a:r>
            <a:r>
              <a:rPr lang="en-US" sz="2400" dirty="0"/>
              <a:t> </a:t>
            </a:r>
            <a:r>
              <a:rPr lang="en-US" sz="2400" dirty="0" err="1"/>
              <a:t>першою</a:t>
            </a:r>
            <a:r>
              <a:rPr lang="en-US" sz="2400" dirty="0"/>
              <a:t> </a:t>
            </a:r>
            <a:r>
              <a:rPr lang="en-US" sz="2400" dirty="0" err="1"/>
              <a:t>спробою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лише</a:t>
            </a:r>
            <a:r>
              <a:rPr lang="en-US" sz="2400" dirty="0"/>
              <a:t> </a:t>
            </a:r>
            <a:r>
              <a:rPr lang="en-US" sz="2400" dirty="0" err="1"/>
              <a:t>реабілітувати</a:t>
            </a:r>
            <a:r>
              <a:rPr lang="en-US" sz="2400" dirty="0"/>
              <a:t> </a:t>
            </a:r>
            <a:r>
              <a:rPr lang="en-US" sz="2400" b="1" dirty="0" err="1"/>
              <a:t>буденність</a:t>
            </a:r>
            <a:r>
              <a:rPr lang="en-US" sz="2400" b="1" dirty="0"/>
              <a:t>,</a:t>
            </a:r>
            <a:r>
              <a:rPr lang="en-US" sz="2400" dirty="0"/>
              <a:t> а й </a:t>
            </a:r>
            <a:r>
              <a:rPr lang="en-US" sz="2400" dirty="0" err="1"/>
              <a:t>ушляхетнити</a:t>
            </a:r>
            <a:r>
              <a:rPr lang="en-US" sz="2400" dirty="0"/>
              <a:t> </a:t>
            </a:r>
            <a:r>
              <a:rPr lang="en-US" sz="2400" dirty="0" err="1"/>
              <a:t>її</a:t>
            </a:r>
            <a:r>
              <a:rPr lang="en-US" sz="2400" dirty="0"/>
              <a:t>. </a:t>
            </a:r>
            <a:r>
              <a:rPr lang="en-US" sz="2400" dirty="0" err="1"/>
              <a:t>Він</a:t>
            </a:r>
            <a:r>
              <a:rPr lang="en-US" sz="2400" dirty="0"/>
              <a:t> </a:t>
            </a:r>
            <a:r>
              <a:rPr lang="en-US" sz="2400" dirty="0" err="1"/>
              <a:t>підносив</a:t>
            </a:r>
            <a:r>
              <a:rPr lang="en-US" sz="2400" dirty="0"/>
              <a:t> </a:t>
            </a:r>
            <a:r>
              <a:rPr lang="en-US" sz="2400" dirty="0" err="1"/>
              <a:t>прекрасне</a:t>
            </a:r>
            <a:r>
              <a:rPr lang="en-US" sz="2400" dirty="0"/>
              <a:t> у </a:t>
            </a:r>
            <a:r>
              <a:rPr lang="en-US" sz="2400" dirty="0" err="1"/>
              <a:t>буденному</a:t>
            </a:r>
            <a:r>
              <a:rPr lang="en-US" sz="2400" dirty="0"/>
              <a:t>, у </a:t>
            </a:r>
            <a:r>
              <a:rPr lang="en-US" sz="2400" dirty="0" err="1"/>
              <a:t>філософськи</a:t>
            </a:r>
            <a:r>
              <a:rPr lang="en-US" sz="2400" dirty="0"/>
              <a:t> і </a:t>
            </a:r>
            <a:r>
              <a:rPr lang="en-US" sz="2400" dirty="0" err="1"/>
              <a:t>соціально</a:t>
            </a:r>
            <a:r>
              <a:rPr lang="en-US" sz="2400" dirty="0"/>
              <a:t> </a:t>
            </a:r>
            <a:r>
              <a:rPr lang="en-US" sz="2400" b="1" dirty="0" err="1"/>
              <a:t>другорядних</a:t>
            </a:r>
            <a:r>
              <a:rPr lang="en-US" sz="2400" b="1" dirty="0"/>
              <a:t> </a:t>
            </a:r>
            <a:r>
              <a:rPr lang="en-US" sz="2400" b="1" dirty="0" err="1"/>
              <a:t>виявах</a:t>
            </a:r>
            <a:r>
              <a:rPr lang="en-US" sz="2400" b="1" dirty="0"/>
              <a:t> </a:t>
            </a:r>
            <a:r>
              <a:rPr lang="en-US" sz="2400" b="1" dirty="0" err="1"/>
              <a:t>життя</a:t>
            </a:r>
            <a:r>
              <a:rPr lang="en-US" sz="2400" dirty="0"/>
              <a:t>.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таких</a:t>
            </a:r>
            <a:r>
              <a:rPr lang="en-US" sz="2400" dirty="0"/>
              <a:t> </a:t>
            </a:r>
            <a:r>
              <a:rPr lang="en-US" sz="2400" dirty="0" err="1"/>
              <a:t>належали</a:t>
            </a:r>
            <a:r>
              <a:rPr lang="en-US" sz="2400" i="1" dirty="0"/>
              <a:t> </a:t>
            </a:r>
            <a:r>
              <a:rPr lang="en-US" sz="2400" i="1" dirty="0" err="1"/>
              <a:t>високі</a:t>
            </a:r>
            <a:r>
              <a:rPr lang="en-US" sz="2400" i="1" dirty="0"/>
              <a:t> </a:t>
            </a:r>
            <a:r>
              <a:rPr lang="en-US" sz="2400" i="1" dirty="0" err="1"/>
              <a:t>моральні</a:t>
            </a:r>
            <a:r>
              <a:rPr lang="en-US" sz="2400" i="1" dirty="0"/>
              <a:t> </a:t>
            </a:r>
            <a:r>
              <a:rPr lang="en-US" sz="2400" i="1" dirty="0" err="1"/>
              <a:t>переживання</a:t>
            </a:r>
            <a:r>
              <a:rPr lang="en-US" sz="2400" dirty="0"/>
              <a:t> і</a:t>
            </a:r>
            <a:r>
              <a:rPr lang="en-US" sz="2400" i="1" dirty="0"/>
              <a:t> </a:t>
            </a:r>
            <a:r>
              <a:rPr lang="en-US" sz="2400" i="1" dirty="0" err="1"/>
              <a:t>почуття</a:t>
            </a:r>
            <a:r>
              <a:rPr lang="en-US" sz="2400" dirty="0"/>
              <a:t>, </a:t>
            </a:r>
            <a:r>
              <a:rPr lang="en-US" sz="2400" dirty="0" err="1"/>
              <a:t>носіями</a:t>
            </a:r>
            <a:r>
              <a:rPr lang="en-US" sz="2400" dirty="0"/>
              <a:t> </a:t>
            </a:r>
            <a:r>
              <a:rPr lang="en-US" sz="2400" dirty="0" err="1"/>
              <a:t>яких</a:t>
            </a:r>
            <a:r>
              <a:rPr lang="en-US" sz="2400" dirty="0"/>
              <a:t> </a:t>
            </a:r>
            <a:r>
              <a:rPr lang="en-US" sz="2400" dirty="0" err="1"/>
              <a:t>виступали</a:t>
            </a:r>
            <a:r>
              <a:rPr lang="en-US" sz="2400" i="1" dirty="0"/>
              <a:t> </a:t>
            </a:r>
            <a:r>
              <a:rPr lang="en-US" sz="2400" b="1" i="1" dirty="0" err="1"/>
              <a:t>прості</a:t>
            </a:r>
            <a:r>
              <a:rPr lang="en-US" sz="2400" b="1" i="1" dirty="0"/>
              <a:t> </a:t>
            </a:r>
            <a:r>
              <a:rPr lang="en-US" sz="2400" b="1" i="1" dirty="0" err="1"/>
              <a:t>люди</a:t>
            </a:r>
            <a:r>
              <a:rPr lang="en-US" sz="2400" i="1" dirty="0"/>
              <a:t>.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</a:t>
            </a:r>
            <a:r>
              <a:rPr lang="en-US" sz="2400" dirty="0" err="1"/>
              <a:t>Сентименталізм</a:t>
            </a:r>
            <a:r>
              <a:rPr lang="en-US" sz="2400" dirty="0"/>
              <a:t> </a:t>
            </a:r>
            <a:r>
              <a:rPr lang="en-US" sz="2400" dirty="0" err="1"/>
              <a:t>розвинув</a:t>
            </a:r>
            <a:r>
              <a:rPr lang="en-US" sz="2400" dirty="0"/>
              <a:t> </a:t>
            </a:r>
            <a:r>
              <a:rPr lang="en-US" sz="2400" dirty="0" err="1"/>
              <a:t>повагу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i="1" dirty="0"/>
              <a:t> </a:t>
            </a:r>
            <a:r>
              <a:rPr lang="en-US" sz="2400" b="1" i="1" dirty="0" err="1"/>
              <a:t>внутрішньої</a:t>
            </a:r>
            <a:r>
              <a:rPr lang="en-US" sz="2400" b="1" i="1" dirty="0"/>
              <a:t> </a:t>
            </a:r>
            <a:r>
              <a:rPr lang="en-US" sz="2400" b="1" i="1" dirty="0" err="1"/>
              <a:t>неповторності</a:t>
            </a:r>
            <a:r>
              <a:rPr lang="en-US" sz="2400" b="1" i="1" dirty="0"/>
              <a:t> </a:t>
            </a:r>
            <a:r>
              <a:rPr lang="en-US" sz="2400" b="1" i="1" dirty="0" err="1"/>
              <a:t>людини</a:t>
            </a:r>
            <a:r>
              <a:rPr lang="en-US" sz="2400" dirty="0"/>
              <a:t>, </a:t>
            </a:r>
            <a:r>
              <a:rPr lang="en-US" sz="2400" dirty="0" err="1"/>
              <a:t>її</a:t>
            </a:r>
            <a:r>
              <a:rPr lang="en-US" sz="2400" dirty="0"/>
              <a:t> </a:t>
            </a:r>
            <a:r>
              <a:rPr lang="en-US" sz="2400" dirty="0" err="1"/>
              <a:t>персонального</a:t>
            </a:r>
            <a:r>
              <a:rPr lang="en-US" sz="2400" dirty="0"/>
              <a:t> </a:t>
            </a:r>
            <a:r>
              <a:rPr lang="en-US" sz="2400" dirty="0" err="1"/>
              <a:t>достоїнства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78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416860"/>
            <a:ext cx="6586491" cy="10085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Річардсон</a:t>
            </a:r>
            <a:b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1689-1761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6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1519517"/>
            <a:ext cx="6586489" cy="512332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Річардсон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епістолярний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можли­вість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чергується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морально-повчального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харак­теру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філософів-моралістів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18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3488"/>
            <a:ext cx="3854528" cy="87576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Лоренс Стерн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(1713 – 1768)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700" y="1249252"/>
            <a:ext cx="6460900" cy="533185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думки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Трістрама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джентльмена».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дотепних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Автор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залогізованістю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Л. Стерна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порухів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BFA541-9636-5C7F-88D3-E32402A7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99" y="154380"/>
            <a:ext cx="2826471" cy="4383426"/>
          </a:xfrm>
          <a:prstGeom prst="rect">
            <a:avLst/>
          </a:prstGeom>
        </p:spPr>
      </p:pic>
      <p:pic>
        <p:nvPicPr>
          <p:cNvPr id="15" name="Объект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6340037-547A-BE26-A003-145FE38CC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9" y="1879252"/>
            <a:ext cx="2719507" cy="4117787"/>
          </a:xfrm>
        </p:spPr>
      </p:pic>
    </p:spTree>
    <p:extLst>
      <p:ext uri="{BB962C8B-B14F-4D97-AF65-F5344CB8AC3E}">
        <p14:creationId xmlns:p14="http://schemas.microsoft.com/office/powerpoint/2010/main" val="262465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281354"/>
            <a:ext cx="6586491" cy="12520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СЕНТИМЕНТАЛІЗМ У ФРАНЦІЇ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(1712—1778)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115117"/>
            <a:ext cx="6586489" cy="474288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вродже­ний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бідності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су­спільстві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цілковито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чеснотами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запе­речує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756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67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8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Штюрмерство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  </a:t>
            </a:r>
            <a:r>
              <a:rPr lang="en-US" sz="2400" dirty="0" err="1"/>
              <a:t>Спираючись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ідеї</a:t>
            </a:r>
            <a:r>
              <a:rPr lang="en-US" sz="2400" dirty="0"/>
              <a:t>  Г. Е. </a:t>
            </a:r>
            <a:r>
              <a:rPr lang="en-US" sz="2400" dirty="0" err="1"/>
              <a:t>Лессінга</a:t>
            </a:r>
            <a:r>
              <a:rPr lang="en-US" sz="2400" dirty="0"/>
              <a:t> і  К. Ф. Д. </a:t>
            </a:r>
            <a:r>
              <a:rPr lang="en-US" sz="2400" dirty="0" err="1"/>
              <a:t>Шубарта</a:t>
            </a:r>
            <a:r>
              <a:rPr lang="en-US" sz="2400" dirty="0"/>
              <a:t>— </a:t>
            </a:r>
            <a:r>
              <a:rPr lang="en-US" sz="2400" dirty="0" err="1"/>
              <a:t>рух</a:t>
            </a:r>
            <a:r>
              <a:rPr lang="en-US" sz="2400" dirty="0"/>
              <a:t> </a:t>
            </a:r>
            <a:r>
              <a:rPr lang="en-US" sz="2400" dirty="0" err="1"/>
              <a:t>обстоював</a:t>
            </a:r>
            <a:r>
              <a:rPr lang="en-US" sz="2400" dirty="0"/>
              <a:t> </a:t>
            </a:r>
            <a:r>
              <a:rPr lang="en-US" sz="2400" b="1" dirty="0" err="1"/>
              <a:t>духовну</a:t>
            </a:r>
            <a:r>
              <a:rPr lang="en-US" sz="2400" b="1" dirty="0"/>
              <a:t> </a:t>
            </a:r>
            <a:r>
              <a:rPr lang="en-US" sz="2400" b="1" dirty="0" err="1"/>
              <a:t>незалежність</a:t>
            </a:r>
            <a:r>
              <a:rPr lang="en-US" sz="2400" b="1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громадянські</a:t>
            </a:r>
            <a:r>
              <a:rPr lang="en-US" sz="2400" dirty="0"/>
              <a:t> </a:t>
            </a:r>
            <a:r>
              <a:rPr lang="en-US" sz="2400" dirty="0" err="1"/>
              <a:t>права</a:t>
            </a:r>
            <a:r>
              <a:rPr lang="en-US" sz="2400" dirty="0"/>
              <a:t> </a:t>
            </a:r>
            <a:r>
              <a:rPr lang="en-US" sz="2400" dirty="0" err="1"/>
              <a:t>молодого</a:t>
            </a:r>
            <a:r>
              <a:rPr lang="en-US" sz="2400" dirty="0"/>
              <a:t> </a:t>
            </a:r>
            <a:r>
              <a:rPr lang="en-US" sz="2400" dirty="0" err="1"/>
              <a:t>німецького</a:t>
            </a:r>
            <a:r>
              <a:rPr lang="en-US" sz="2400" dirty="0"/>
              <a:t> </a:t>
            </a:r>
            <a:r>
              <a:rPr lang="en-US" sz="2400" dirty="0" err="1"/>
              <a:t>бюргерства</a:t>
            </a:r>
            <a:r>
              <a:rPr lang="en-US" sz="2400" dirty="0"/>
              <a:t>, </a:t>
            </a:r>
            <a:r>
              <a:rPr lang="en-US" sz="2400" dirty="0" err="1"/>
              <a:t>виступав</a:t>
            </a:r>
            <a:r>
              <a:rPr lang="en-US" sz="2400" dirty="0"/>
              <a:t> </a:t>
            </a:r>
            <a:r>
              <a:rPr lang="en-US" sz="2400" dirty="0" err="1"/>
              <a:t>проти</a:t>
            </a:r>
            <a:r>
              <a:rPr lang="en-US" sz="2400" dirty="0"/>
              <a:t> </a:t>
            </a:r>
            <a:r>
              <a:rPr lang="en-US" sz="2400" b="1" dirty="0" err="1"/>
              <a:t>деспотизму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безкарності</a:t>
            </a:r>
            <a:r>
              <a:rPr lang="en-US" sz="2400" dirty="0"/>
              <a:t> </a:t>
            </a:r>
            <a:r>
              <a:rPr lang="en-US" sz="2400" dirty="0" err="1"/>
              <a:t>князів</a:t>
            </a:r>
            <a:r>
              <a:rPr lang="en-US" sz="2400" dirty="0"/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обстоював</a:t>
            </a:r>
            <a:r>
              <a:rPr lang="en-US" sz="2400" dirty="0"/>
              <a:t> </a:t>
            </a:r>
            <a:r>
              <a:rPr lang="en-US" sz="2400" dirty="0" err="1"/>
              <a:t>самостійний</a:t>
            </a:r>
            <a:r>
              <a:rPr lang="en-US" sz="2400" dirty="0"/>
              <a:t> </a:t>
            </a:r>
            <a:r>
              <a:rPr lang="en-US" sz="2400" dirty="0" err="1"/>
              <a:t>шлях</a:t>
            </a:r>
            <a:r>
              <a:rPr lang="en-US" sz="2400" dirty="0"/>
              <a:t> </a:t>
            </a:r>
            <a:r>
              <a:rPr lang="en-US" sz="2400" dirty="0" err="1"/>
              <a:t>розвитку</a:t>
            </a:r>
            <a:r>
              <a:rPr lang="en-US" sz="2400" dirty="0"/>
              <a:t> </a:t>
            </a:r>
            <a:r>
              <a:rPr lang="en-US" sz="2400" dirty="0" err="1"/>
              <a:t>німецької</a:t>
            </a:r>
            <a:r>
              <a:rPr lang="en-US" sz="2400" dirty="0"/>
              <a:t> </a:t>
            </a:r>
            <a:r>
              <a:rPr lang="en-US" sz="2400" dirty="0" err="1"/>
              <a:t>культури</a:t>
            </a:r>
            <a:r>
              <a:rPr lang="en-US" sz="2400" dirty="0"/>
              <a:t> і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схвалював</a:t>
            </a:r>
            <a:r>
              <a:rPr lang="en-US" sz="2400" dirty="0"/>
              <a:t> </a:t>
            </a:r>
            <a:r>
              <a:rPr lang="en-US" sz="2400" dirty="0" err="1"/>
              <a:t>схиляння</a:t>
            </a:r>
            <a:r>
              <a:rPr lang="en-US" sz="2400" dirty="0"/>
              <a:t> </a:t>
            </a:r>
            <a:r>
              <a:rPr lang="en-US" sz="2400" dirty="0" err="1"/>
              <a:t>перед</a:t>
            </a:r>
            <a:r>
              <a:rPr lang="en-US" sz="2400" dirty="0"/>
              <a:t> </a:t>
            </a:r>
            <a:r>
              <a:rPr lang="en-US" sz="2400" dirty="0" err="1"/>
              <a:t>всім</a:t>
            </a:r>
            <a:r>
              <a:rPr lang="en-US" sz="2400" dirty="0"/>
              <a:t> </a:t>
            </a:r>
            <a:r>
              <a:rPr lang="en-US" sz="2400" dirty="0" err="1"/>
              <a:t>чужоземним</a:t>
            </a:r>
            <a:r>
              <a:rPr lang="en-US" sz="2400" dirty="0"/>
              <a:t>; </a:t>
            </a:r>
            <a:endParaRPr lang="ru-RU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виступав</a:t>
            </a:r>
            <a:r>
              <a:rPr lang="en-US" sz="2400" dirty="0"/>
              <a:t> </a:t>
            </a:r>
            <a:r>
              <a:rPr lang="en-US" sz="2400" dirty="0" err="1"/>
              <a:t>проти</a:t>
            </a:r>
            <a:r>
              <a:rPr lang="en-US" sz="2400" dirty="0"/>
              <a:t> </a:t>
            </a:r>
            <a:r>
              <a:rPr lang="en-US" sz="2400" dirty="0" err="1"/>
              <a:t>церковного</a:t>
            </a:r>
            <a:r>
              <a:rPr lang="en-US" sz="2400" dirty="0"/>
              <a:t> </a:t>
            </a:r>
            <a:r>
              <a:rPr lang="en-US" sz="2400" dirty="0" err="1"/>
              <a:t>догматизму</a:t>
            </a:r>
            <a:r>
              <a:rPr lang="en-US" sz="2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5517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7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C40BD-F0BA-4600-9819-9F6CD2A9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62229" cy="1027043"/>
          </a:xfrm>
        </p:spPr>
        <p:txBody>
          <a:bodyPr/>
          <a:lstStyle/>
          <a:p>
            <a:pPr algn="ctr"/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 платформа штюрмерства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99524CB-FFA2-4609-A005-7B7270A30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457200"/>
            <a:ext cx="3480825" cy="588713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B6D531D-5002-4DA5-A0EF-C6C00B71A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3026"/>
            <a:ext cx="5362229" cy="418596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 індивідуальності Ж.-Ж. Руссо; 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 природи і природної релігії;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 про вроджену мораль;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художні відкриття Шекспіра;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розкрити драматизм життя бюргерського стану. 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0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внутренний, стена&#10;&#10;Описание создано автоматически">
            <a:extLst>
              <a:ext uri="{FF2B5EF4-FFF2-40B4-BE49-F238E27FC236}">
                <a16:creationId xmlns:a16="http://schemas.microsoft.com/office/drawing/2014/main" id="{7026BF8D-88A4-4EE7-B2FA-3067F194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r="2396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737231" y="970671"/>
            <a:ext cx="4454769" cy="44521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i="1" dirty="0"/>
              <a:t>    </a:t>
            </a:r>
            <a:r>
              <a:rPr lang="en-US" sz="3200" b="1" i="1" dirty="0" err="1"/>
              <a:t>Просвітництво</a:t>
            </a:r>
            <a:r>
              <a:rPr lang="en-US" sz="3200" dirty="0"/>
              <a:t> — </a:t>
            </a:r>
            <a:r>
              <a:rPr lang="en-US" sz="3200" dirty="0" err="1"/>
              <a:t>широкий</a:t>
            </a:r>
            <a:r>
              <a:rPr lang="en-US" sz="3200" dirty="0"/>
              <a:t> </a:t>
            </a:r>
            <a:r>
              <a:rPr lang="en-US" sz="3200" b="1" dirty="0" err="1"/>
              <a:t>інтелектуальний</a:t>
            </a:r>
            <a:r>
              <a:rPr lang="en-US" sz="3200" b="1" dirty="0"/>
              <a:t> </a:t>
            </a:r>
            <a:r>
              <a:rPr lang="en-US" sz="3200" b="1" dirty="0" err="1"/>
              <a:t>рух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перегляд</a:t>
            </a:r>
            <a:r>
              <a:rPr lang="en-US" sz="3200" dirty="0"/>
              <a:t> </a:t>
            </a:r>
            <a:r>
              <a:rPr lang="en-US" sz="3200" dirty="0" err="1"/>
              <a:t>основ</a:t>
            </a:r>
            <a:r>
              <a:rPr lang="en-US" sz="3200" dirty="0"/>
              <a:t> </a:t>
            </a:r>
            <a:r>
              <a:rPr lang="en-US" sz="3200" dirty="0" err="1"/>
              <a:t>життя</a:t>
            </a:r>
            <a:r>
              <a:rPr lang="en-US" sz="3200" dirty="0"/>
              <a:t> </a:t>
            </a:r>
            <a:r>
              <a:rPr lang="en-US" sz="3200" dirty="0" err="1"/>
              <a:t>людини</a:t>
            </a:r>
            <a:r>
              <a:rPr lang="en-US" sz="3200" dirty="0"/>
              <a:t> у </a:t>
            </a:r>
            <a:r>
              <a:rPr lang="en-US" sz="3200" dirty="0" err="1"/>
              <a:t>суспільстві</a:t>
            </a:r>
            <a:r>
              <a:rPr lang="en-US" sz="3200" dirty="0"/>
              <a:t>: </a:t>
            </a:r>
            <a:r>
              <a:rPr lang="en-US" sz="3200" dirty="0" err="1"/>
              <a:t>ідеологічних</a:t>
            </a:r>
            <a:r>
              <a:rPr lang="en-US" sz="3200" dirty="0"/>
              <a:t>, </a:t>
            </a:r>
            <a:r>
              <a:rPr lang="en-US" sz="3200" dirty="0" err="1"/>
              <a:t>релігійних</a:t>
            </a:r>
            <a:r>
              <a:rPr lang="en-US" sz="3200" dirty="0"/>
              <a:t>, </a:t>
            </a:r>
            <a:r>
              <a:rPr lang="en-US" sz="3200" dirty="0" err="1"/>
              <a:t>моральних</a:t>
            </a:r>
            <a:r>
              <a:rPr lang="en-US" sz="3200" dirty="0"/>
              <a:t>, </a:t>
            </a:r>
            <a:r>
              <a:rPr lang="en-US" sz="3200" dirty="0" err="1"/>
              <a:t>культурно-есте­тичних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67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50982-25AC-45F2-A25B-9E2E4DE3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26125" cy="841513"/>
          </a:xfrm>
        </p:spPr>
        <p:txBody>
          <a:bodyPr/>
          <a:lstStyle/>
          <a:p>
            <a:r>
              <a:rPr lang="uk-UA" b="1" dirty="0"/>
              <a:t>Ознаки Просвітництва</a:t>
            </a:r>
            <a:endParaRPr lang="ru-UA" b="1" dirty="0"/>
          </a:p>
        </p:txBody>
      </p:sp>
      <p:pic>
        <p:nvPicPr>
          <p:cNvPr id="6" name="Объект 5" descr="Изображение выглядит как текст, книга, внутренний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2F181E54-E179-4EE1-AE06-66CA8A9AA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199"/>
            <a:ext cx="5934637" cy="61158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39CB74C-1A73-4B1A-84D6-D4332CB48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4730"/>
            <a:ext cx="5574264" cy="499607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Відкидання авторитетів, традиційних суспільних і педагогічних настанов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метафізики, теологічної моралі, забобонів, міфів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прогрес людства під впливом розвитку науки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економічні відносини: перерозподіл багатств, нарощення обсягів торгівлі, підкорення колоній, збільшення населення, розвиток промисловості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інтелектуалів, салонів, масонських лож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4F70D-54AE-488D-8EA3-06531EA4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028073"/>
            <a:ext cx="4036334" cy="4104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І.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</a:t>
            </a:r>
            <a:endParaRPr lang="en-US" sz="3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246691-4ED7-4BC1-9BDF-861405848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6618" y="816790"/>
            <a:ext cx="4036333" cy="394493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A8A42E-5237-434C-BB91-4D74000B7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91" y="666728"/>
            <a:ext cx="3949033" cy="54657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37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99355" y="134746"/>
            <a:ext cx="9548396" cy="4893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Філософські основи доби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39788" y="637672"/>
            <a:ext cx="4571999" cy="3441960"/>
          </a:xfrm>
        </p:spPr>
        <p:txBody>
          <a:bodyPr>
            <a:normAutofit fontScale="77500" lnSpcReduction="20000"/>
          </a:bodyPr>
          <a:lstStyle/>
          <a:p>
            <a:r>
              <a:rPr lang="uk-UA" sz="3300" dirty="0"/>
              <a:t>Бенедикт Спіноза (1632—1677)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поєднав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природу і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розглядав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</a:t>
            </a:r>
            <a:r>
              <a:rPr lang="ru-RU" sz="3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весь </a:t>
            </a:r>
            <a:r>
              <a:rPr lang="ru-RU" sz="33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природу і </a:t>
            </a:r>
            <a:r>
              <a:rPr lang="ru-RU" sz="33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(природа)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гармонійний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божественний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3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661874" y="492369"/>
            <a:ext cx="5420197" cy="3195211"/>
          </a:xfrm>
        </p:spPr>
        <p:txBody>
          <a:bodyPr>
            <a:normAutofit fontScale="77500" lnSpcReduction="20000"/>
          </a:bodyPr>
          <a:lstStyle/>
          <a:p>
            <a:r>
              <a:rPr lang="uk-UA" sz="3100" dirty="0">
                <a:cs typeface="Calibri" panose="020F0502020204030204" pitchFamily="34" charset="0"/>
              </a:rPr>
              <a:t>Джон Локк (1632 – 1704) </a:t>
            </a:r>
          </a:p>
          <a:p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спроможний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3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і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3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3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ж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реаль­ність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прозорою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доступною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осягнення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5" y="3607485"/>
            <a:ext cx="5183188" cy="3195212"/>
          </a:xfrm>
        </p:spPr>
      </p:pic>
      <p:pic>
        <p:nvPicPr>
          <p:cNvPr id="5" name="Объект 4" descr="Изображение выглядит как человек, одежда, стена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781BF320-C2DE-4443-9E65-4A68D479AA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981156"/>
            <a:ext cx="4077588" cy="2876843"/>
          </a:xfrm>
        </p:spPr>
      </p:pic>
    </p:spTree>
    <p:extLst>
      <p:ext uri="{BB962C8B-B14F-4D97-AF65-F5344CB8AC3E}">
        <p14:creationId xmlns:p14="http://schemas.microsoft.com/office/powerpoint/2010/main" val="386855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B8D30-7216-42CF-9534-2750DFB3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 err="1"/>
              <a:t>Вчення</a:t>
            </a:r>
            <a:r>
              <a:rPr lang="en-US" sz="2500" dirty="0"/>
              <a:t> </a:t>
            </a:r>
            <a:r>
              <a:rPr lang="en-US" sz="2500" dirty="0" err="1"/>
              <a:t>Дж</a:t>
            </a:r>
            <a:r>
              <a:rPr lang="en-US" sz="2500" dirty="0"/>
              <a:t>. </a:t>
            </a:r>
            <a:r>
              <a:rPr lang="en-US" sz="2500" dirty="0" err="1"/>
              <a:t>Локка</a:t>
            </a:r>
            <a:r>
              <a:rPr lang="en-US" sz="2500" dirty="0"/>
              <a:t>: </a:t>
            </a:r>
            <a:r>
              <a:rPr lang="en-US" sz="2500" b="1" dirty="0" err="1"/>
              <a:t>жодне</a:t>
            </a:r>
            <a:r>
              <a:rPr lang="en-US" sz="2500" b="1" dirty="0"/>
              <a:t> </a:t>
            </a:r>
            <a:r>
              <a:rPr lang="en-US" sz="2500" b="1" dirty="0" err="1"/>
              <a:t>людське</a:t>
            </a:r>
            <a:r>
              <a:rPr lang="en-US" sz="2500" b="1" dirty="0"/>
              <a:t> </a:t>
            </a:r>
            <a:r>
              <a:rPr lang="en-US" sz="2500" b="1" dirty="0" err="1"/>
              <a:t>знання</a:t>
            </a:r>
            <a:r>
              <a:rPr lang="en-US" sz="2500" b="1" dirty="0"/>
              <a:t> </a:t>
            </a:r>
            <a:r>
              <a:rPr lang="en-US" sz="2500" b="1" dirty="0" err="1"/>
              <a:t>не</a:t>
            </a:r>
            <a:r>
              <a:rPr lang="en-US" sz="2500" b="1" dirty="0"/>
              <a:t> </a:t>
            </a:r>
            <a:r>
              <a:rPr lang="en-US" sz="2500" b="1" dirty="0" err="1"/>
              <a:t>виходить</a:t>
            </a:r>
            <a:r>
              <a:rPr lang="en-US" sz="2500" b="1" dirty="0"/>
              <a:t> </a:t>
            </a:r>
            <a:r>
              <a:rPr lang="en-US" sz="2500" b="1" dirty="0" err="1"/>
              <a:t>за</a:t>
            </a:r>
            <a:r>
              <a:rPr lang="en-US" sz="2500" b="1" dirty="0"/>
              <a:t> </a:t>
            </a:r>
            <a:r>
              <a:rPr lang="en-US" sz="2500" b="1" dirty="0" err="1"/>
              <a:t>межі</a:t>
            </a:r>
            <a:r>
              <a:rPr lang="en-US" sz="2500" b="1" dirty="0"/>
              <a:t> </a:t>
            </a:r>
            <a:r>
              <a:rPr lang="en-US" sz="2500" b="1" dirty="0" err="1"/>
              <a:t>досвіду</a:t>
            </a:r>
            <a:endParaRPr lang="en-US" sz="25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C17081-B9E8-47C2-8D03-BD5C04964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44994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Ідеї</a:t>
            </a:r>
            <a:r>
              <a:rPr lang="en-US" sz="2400" dirty="0"/>
              <a:t> </a:t>
            </a:r>
            <a:r>
              <a:rPr lang="en-US" sz="2400" dirty="0" err="1"/>
              <a:t>виводяться</a:t>
            </a:r>
            <a:r>
              <a:rPr lang="en-US" sz="2400" dirty="0"/>
              <a:t> з </a:t>
            </a:r>
            <a:r>
              <a:rPr lang="en-US" sz="2400" dirty="0" err="1"/>
              <a:t>досвіду</a:t>
            </a:r>
            <a:r>
              <a:rPr lang="en-US" sz="2400" dirty="0"/>
              <a:t> і </a:t>
            </a:r>
            <a:r>
              <a:rPr lang="en-US" sz="2400" dirty="0" err="1"/>
              <a:t>надходять</a:t>
            </a:r>
            <a:r>
              <a:rPr lang="en-US" sz="2400" dirty="0"/>
              <a:t> у </a:t>
            </a:r>
            <a:r>
              <a:rPr lang="en-US" sz="2400" dirty="0" err="1"/>
              <a:t>розпорядження</a:t>
            </a:r>
            <a:r>
              <a:rPr lang="en-US" sz="2400" dirty="0"/>
              <a:t> </a:t>
            </a:r>
            <a:r>
              <a:rPr lang="en-US" sz="2400" dirty="0" err="1"/>
              <a:t>розуму</a:t>
            </a: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Усі</a:t>
            </a:r>
            <a:r>
              <a:rPr lang="en-US" sz="2400" dirty="0"/>
              <a:t> </a:t>
            </a:r>
            <a:r>
              <a:rPr lang="en-US" sz="2400" dirty="0" err="1"/>
              <a:t>чуттєві</a:t>
            </a:r>
            <a:r>
              <a:rPr lang="en-US" sz="2400" dirty="0"/>
              <a:t> </a:t>
            </a:r>
            <a:r>
              <a:rPr lang="en-US" sz="2400" dirty="0" err="1"/>
              <a:t>поняття</a:t>
            </a:r>
            <a:r>
              <a:rPr lang="en-US" sz="2400" dirty="0"/>
              <a:t> </a:t>
            </a:r>
            <a:r>
              <a:rPr lang="en-US" sz="2400" dirty="0" err="1"/>
              <a:t>виходять</a:t>
            </a:r>
            <a:r>
              <a:rPr lang="en-US" sz="2400" dirty="0"/>
              <a:t> </a:t>
            </a:r>
            <a:r>
              <a:rPr lang="en-US" sz="2400" dirty="0" err="1"/>
              <a:t>із</a:t>
            </a:r>
            <a:r>
              <a:rPr lang="en-US" sz="2400" dirty="0"/>
              <a:t> </a:t>
            </a:r>
            <a:r>
              <a:rPr lang="en-US" sz="2400" dirty="0" err="1"/>
              <a:t>досвіду</a:t>
            </a: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Розум</a:t>
            </a:r>
            <a:r>
              <a:rPr lang="en-US" sz="2400" dirty="0"/>
              <a:t> </a:t>
            </a:r>
            <a:r>
              <a:rPr lang="en-US" sz="2400" dirty="0" err="1"/>
              <a:t>складається</a:t>
            </a:r>
            <a:r>
              <a:rPr lang="en-US" sz="2400" dirty="0"/>
              <a:t> з </a:t>
            </a:r>
            <a:r>
              <a:rPr lang="en-US" sz="2400" dirty="0" err="1"/>
              <a:t>ідей</a:t>
            </a:r>
            <a:r>
              <a:rPr lang="en-US" sz="2400" dirty="0"/>
              <a:t> (</a:t>
            </a:r>
            <a:r>
              <a:rPr lang="en-US" sz="2400" dirty="0" err="1"/>
              <a:t>раціоналістичних</a:t>
            </a:r>
            <a:r>
              <a:rPr lang="en-US" sz="2400" dirty="0"/>
              <a:t> </a:t>
            </a:r>
            <a:r>
              <a:rPr lang="en-US" sz="2400" dirty="0" err="1"/>
              <a:t>позицій</a:t>
            </a:r>
            <a:r>
              <a:rPr lang="en-US" sz="24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Прості</a:t>
            </a:r>
            <a:r>
              <a:rPr lang="en-US" sz="2400" dirty="0"/>
              <a:t> </a:t>
            </a:r>
            <a:r>
              <a:rPr lang="en-US" sz="2400" dirty="0" err="1"/>
              <a:t>ідеї</a:t>
            </a:r>
            <a:r>
              <a:rPr lang="en-US" sz="2400" dirty="0"/>
              <a:t> </a:t>
            </a:r>
            <a:r>
              <a:rPr lang="en-US" sz="2400" dirty="0" err="1"/>
              <a:t>формулюють</a:t>
            </a:r>
            <a:r>
              <a:rPr lang="en-US" sz="2400" dirty="0"/>
              <a:t> </a:t>
            </a:r>
            <a:r>
              <a:rPr lang="en-US" sz="2400" dirty="0" err="1"/>
              <a:t>складніші</a:t>
            </a: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Ідеї</a:t>
            </a:r>
            <a:r>
              <a:rPr lang="en-US" sz="2400" dirty="0"/>
              <a:t> – </a:t>
            </a:r>
            <a:r>
              <a:rPr lang="en-US" sz="2400" dirty="0" err="1"/>
              <a:t>змістовні</a:t>
            </a:r>
            <a:r>
              <a:rPr lang="en-US" sz="2400" dirty="0"/>
              <a:t> </a:t>
            </a:r>
            <a:r>
              <a:rPr lang="en-US" sz="2400" dirty="0" err="1"/>
              <a:t>одиниці</a:t>
            </a:r>
            <a:r>
              <a:rPr lang="en-US" sz="2400" dirty="0"/>
              <a:t> </a:t>
            </a:r>
            <a:r>
              <a:rPr lang="en-US" sz="2400" dirty="0" err="1"/>
              <a:t>свідомості</a:t>
            </a:r>
            <a:r>
              <a:rPr lang="en-US" sz="2400" dirty="0"/>
              <a:t>: </a:t>
            </a:r>
            <a:r>
              <a:rPr lang="en-US" sz="2400" dirty="0" err="1"/>
              <a:t>внутрішні</a:t>
            </a:r>
            <a:r>
              <a:rPr lang="en-US" sz="2400" dirty="0"/>
              <a:t> </a:t>
            </a:r>
            <a:r>
              <a:rPr lang="en-US" sz="2400" dirty="0" err="1"/>
              <a:t>образи</a:t>
            </a:r>
            <a:r>
              <a:rPr lang="en-US" sz="2400" dirty="0"/>
              <a:t>, </a:t>
            </a:r>
            <a:r>
              <a:rPr lang="en-US" sz="2400" dirty="0" err="1"/>
              <a:t>уявлення</a:t>
            </a:r>
            <a:r>
              <a:rPr lang="en-US" sz="2400" dirty="0"/>
              <a:t>, </a:t>
            </a:r>
            <a:r>
              <a:rPr lang="en-US" sz="2400" dirty="0" err="1"/>
              <a:t>думки</a:t>
            </a:r>
            <a:r>
              <a:rPr lang="en-US" sz="2400" dirty="0"/>
              <a:t>, </a:t>
            </a:r>
            <a:r>
              <a:rPr lang="en-US" sz="2400" dirty="0" err="1"/>
              <a:t>спогади</a:t>
            </a:r>
            <a:r>
              <a:rPr lang="en-US" sz="2400" dirty="0"/>
              <a:t> </a:t>
            </a:r>
            <a:r>
              <a:rPr lang="en-US" sz="2400" dirty="0" err="1"/>
              <a:t>тощо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6E7EA16-1F6C-498B-B5B8-EA5CB825D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8D7CC-B7F8-4B4B-958C-08501B6A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76518"/>
            <a:ext cx="6586491" cy="9143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/>
              <a:t>Ідеї</a:t>
            </a:r>
            <a:r>
              <a:rPr lang="en-US" sz="4400" b="1" dirty="0"/>
              <a:t> </a:t>
            </a:r>
            <a:r>
              <a:rPr lang="en-US" sz="4400" b="1" dirty="0" err="1"/>
              <a:t>Просвітництва</a:t>
            </a:r>
            <a:endParaRPr lang="en-US" sz="4400" b="1" dirty="0"/>
          </a:p>
        </p:txBody>
      </p:sp>
      <p:pic>
        <p:nvPicPr>
          <p:cNvPr id="6" name="Объект 5" descr="Изображение выглядит как стена, человек, внутренний, сидит&#10;&#10;Описание создано автоматически">
            <a:extLst>
              <a:ext uri="{FF2B5EF4-FFF2-40B4-BE49-F238E27FC236}">
                <a16:creationId xmlns:a16="http://schemas.microsoft.com/office/drawing/2014/main" id="{9D8896C9-CA29-4F03-AAAB-508A7AC3F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1050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0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592A0F64-4E17-4F0C-B8D1-D5B0E868B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115117"/>
            <a:ext cx="6586489" cy="474287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Ідея</a:t>
            </a:r>
            <a:r>
              <a:rPr lang="en-US" sz="2800" dirty="0"/>
              <a:t> </a:t>
            </a:r>
            <a:r>
              <a:rPr lang="en-US" sz="2800" dirty="0" err="1"/>
              <a:t>залежності</a:t>
            </a:r>
            <a:r>
              <a:rPr lang="en-US" sz="2800" dirty="0"/>
              <a:t> </a:t>
            </a:r>
            <a:r>
              <a:rPr lang="en-US" sz="2800" dirty="0" err="1"/>
              <a:t>суспільного</a:t>
            </a:r>
            <a:r>
              <a:rPr lang="en-US" sz="2800" dirty="0"/>
              <a:t> </a:t>
            </a:r>
            <a:r>
              <a:rPr lang="en-US" sz="2800" dirty="0" err="1"/>
              <a:t>прогресу</a:t>
            </a:r>
            <a:r>
              <a:rPr lang="en-US" sz="2800" dirty="0"/>
              <a:t> </a:t>
            </a:r>
            <a:r>
              <a:rPr lang="en-US" sz="2800" dirty="0" err="1"/>
              <a:t>від</a:t>
            </a:r>
            <a:r>
              <a:rPr lang="en-US" sz="2800" dirty="0"/>
              <a:t> </a:t>
            </a:r>
            <a:r>
              <a:rPr lang="en-US" sz="2800" dirty="0" err="1"/>
              <a:t>поширення</a:t>
            </a:r>
            <a:r>
              <a:rPr lang="en-US" sz="2800" dirty="0"/>
              <a:t> </a:t>
            </a:r>
            <a:r>
              <a:rPr lang="en-US" sz="2800" b="1" dirty="0" err="1"/>
              <a:t>освіти</a:t>
            </a:r>
            <a:r>
              <a:rPr lang="en-US" sz="2800" dirty="0"/>
              <a:t> (</a:t>
            </a:r>
            <a:r>
              <a:rPr lang="en-US" sz="2800" dirty="0" err="1"/>
              <a:t>культ</a:t>
            </a:r>
            <a:r>
              <a:rPr lang="en-US" sz="2800" dirty="0"/>
              <a:t> </a:t>
            </a:r>
            <a:r>
              <a:rPr lang="en-US" sz="2800" dirty="0" err="1"/>
              <a:t>розуму</a:t>
            </a:r>
            <a:r>
              <a:rPr lang="en-US" sz="2800" dirty="0"/>
              <a:t>).</a:t>
            </a:r>
            <a:endParaRPr lang="uk-UA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/>
              <a:t>Просвітницький розум – самостійне мислення</a:t>
            </a:r>
            <a:endParaRPr lang="en-US" sz="2800" dirty="0"/>
          </a:p>
          <a:p>
            <a:r>
              <a:rPr lang="en-US" sz="2800" dirty="0" err="1"/>
              <a:t>Раціонально</a:t>
            </a:r>
            <a:r>
              <a:rPr lang="en-US" sz="2800" dirty="0"/>
              <a:t> </a:t>
            </a:r>
            <a:r>
              <a:rPr lang="en-US" sz="2800" dirty="0" err="1"/>
              <a:t>змінюючи</a:t>
            </a:r>
            <a:r>
              <a:rPr lang="en-US" sz="2800" dirty="0"/>
              <a:t>, </a:t>
            </a:r>
            <a:r>
              <a:rPr lang="en-US" sz="2800" dirty="0" err="1"/>
              <a:t>вдосконалюючи</a:t>
            </a:r>
            <a:r>
              <a:rPr lang="en-US" sz="2800" dirty="0"/>
              <a:t> </a:t>
            </a:r>
            <a:r>
              <a:rPr lang="en-US" sz="2800" dirty="0" err="1"/>
              <a:t>суспільні</a:t>
            </a:r>
            <a:r>
              <a:rPr lang="en-US" sz="2800" dirty="0"/>
              <a:t> </a:t>
            </a:r>
            <a:r>
              <a:rPr lang="en-US" sz="2800" dirty="0" err="1"/>
              <a:t>форми</a:t>
            </a:r>
            <a:r>
              <a:rPr lang="en-US" sz="2800" dirty="0"/>
              <a:t> </a:t>
            </a:r>
            <a:r>
              <a:rPr lang="en-US" sz="2800" dirty="0" err="1"/>
              <a:t>життя</a:t>
            </a:r>
            <a:r>
              <a:rPr lang="en-US" sz="2800" dirty="0"/>
              <a:t>, </a:t>
            </a:r>
            <a:r>
              <a:rPr lang="en-US" sz="2800" dirty="0" err="1"/>
              <a:t>можна</a:t>
            </a:r>
            <a:r>
              <a:rPr lang="en-US" sz="2800" dirty="0"/>
              <a:t> </a:t>
            </a:r>
            <a:r>
              <a:rPr lang="en-US" sz="2800" dirty="0" err="1"/>
              <a:t>змінити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краще</a:t>
            </a:r>
            <a:r>
              <a:rPr lang="en-US" sz="2800" dirty="0"/>
              <a:t> </a:t>
            </a:r>
            <a:r>
              <a:rPr lang="en-US" sz="2800" dirty="0" err="1"/>
              <a:t>кожну</a:t>
            </a:r>
            <a:r>
              <a:rPr lang="en-US" sz="2800" dirty="0"/>
              <a:t> </a:t>
            </a:r>
            <a:r>
              <a:rPr lang="en-US" sz="2800" dirty="0" err="1"/>
              <a:t>людину</a:t>
            </a:r>
            <a:r>
              <a:rPr lang="en-US" sz="2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Людина</a:t>
            </a:r>
            <a:r>
              <a:rPr lang="en-US" sz="2800" dirty="0"/>
              <a:t>, </a:t>
            </a:r>
            <a:r>
              <a:rPr lang="en-US" sz="2800" dirty="0" err="1"/>
              <a:t>яка</a:t>
            </a:r>
            <a:r>
              <a:rPr lang="en-US" sz="2800" dirty="0"/>
              <a:t> </a:t>
            </a:r>
            <a:r>
              <a:rPr lang="en-US" sz="2800" dirty="0" err="1"/>
              <a:t>має</a:t>
            </a:r>
            <a:r>
              <a:rPr lang="en-US" sz="2800" dirty="0"/>
              <a:t> </a:t>
            </a:r>
            <a:r>
              <a:rPr lang="en-US" sz="2800" dirty="0" err="1"/>
              <a:t>розум</a:t>
            </a:r>
            <a:r>
              <a:rPr lang="en-US" sz="2800" dirty="0"/>
              <a:t>, </a:t>
            </a:r>
            <a:r>
              <a:rPr lang="en-US" sz="2800" dirty="0" err="1"/>
              <a:t>здатна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морального</a:t>
            </a:r>
            <a:r>
              <a:rPr lang="en-US" sz="2800" dirty="0"/>
              <a:t> </a:t>
            </a:r>
            <a:r>
              <a:rPr lang="en-US" sz="2800" dirty="0" err="1"/>
              <a:t>вдосконалення</a:t>
            </a:r>
            <a:r>
              <a:rPr lang="en-US" sz="2800" dirty="0"/>
              <a:t>, а </a:t>
            </a:r>
            <a:r>
              <a:rPr lang="en-US" sz="2800" b="1" dirty="0" err="1"/>
              <a:t>освіта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b="1" dirty="0" err="1"/>
              <a:t>виховання</a:t>
            </a:r>
            <a:r>
              <a:rPr lang="en-US" sz="2800" dirty="0"/>
              <a:t> </a:t>
            </a:r>
            <a:r>
              <a:rPr lang="en-US" sz="2800" dirty="0" err="1"/>
              <a:t>кожної</a:t>
            </a:r>
            <a:r>
              <a:rPr lang="en-US" sz="2800" dirty="0"/>
              <a:t> </a:t>
            </a:r>
            <a:r>
              <a:rPr lang="en-US" sz="2800" dirty="0" err="1"/>
              <a:t>людини</a:t>
            </a:r>
            <a:r>
              <a:rPr lang="en-US" sz="2800" dirty="0"/>
              <a:t> </a:t>
            </a:r>
            <a:r>
              <a:rPr lang="en-US" sz="2800" dirty="0" err="1"/>
              <a:t>покращить</a:t>
            </a:r>
            <a:r>
              <a:rPr lang="en-US" sz="2800" dirty="0"/>
              <a:t> </a:t>
            </a:r>
            <a:r>
              <a:rPr lang="en-US" sz="2800" b="1" dirty="0" err="1"/>
              <a:t>суспільство</a:t>
            </a:r>
            <a:r>
              <a:rPr lang="en-US" sz="2800" b="1" dirty="0"/>
              <a:t> </a:t>
            </a:r>
            <a:r>
              <a:rPr lang="en-US" sz="2800" dirty="0"/>
              <a:t>в </a:t>
            </a:r>
            <a:r>
              <a:rPr lang="en-US" sz="2800" dirty="0" err="1"/>
              <a:t>цілому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32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AB70E-D9D9-47D1-B7FA-15EB9B6C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12372" cy="949569"/>
          </a:xfrm>
        </p:spPr>
        <p:txBody>
          <a:bodyPr>
            <a:normAutofit/>
          </a:bodyPr>
          <a:lstStyle/>
          <a:p>
            <a:r>
              <a:rPr lang="uk-UA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Ідея гуманізму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здание, человек, внешний, стена&#10;&#10;Описание создано автоматически">
            <a:extLst>
              <a:ext uri="{FF2B5EF4-FFF2-40B4-BE49-F238E27FC236}">
                <a16:creationId xmlns:a16="http://schemas.microsoft.com/office/drawing/2014/main" id="{21671DE2-1550-45E3-855F-695EDFD25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8" y="457200"/>
            <a:ext cx="5908431" cy="54582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B0502A7-C696-4624-A0D0-8857C35C1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519311"/>
            <a:ext cx="5547359" cy="4349677"/>
          </a:xfrm>
        </p:spPr>
        <p:txBody>
          <a:bodyPr>
            <a:normAutofit/>
          </a:bodyPr>
          <a:lstStyle/>
          <a:p>
            <a:r>
              <a:rPr lang="uk-UA" sz="3200"/>
              <a:t>Природне </a:t>
            </a:r>
            <a:r>
              <a:rPr lang="uk-UA" sz="3200" b="1"/>
              <a:t>право </a:t>
            </a:r>
            <a:r>
              <a:rPr lang="uk-UA" sz="3200"/>
              <a:t>кожної людини на визнання цінності її особистості, на щастя.</a:t>
            </a:r>
          </a:p>
          <a:p>
            <a:r>
              <a:rPr lang="uk-UA" sz="3200"/>
              <a:t>Особистість </a:t>
            </a:r>
            <a:r>
              <a:rPr lang="uk-UA" sz="3200" b="1"/>
              <a:t>цінна</a:t>
            </a:r>
            <a:r>
              <a:rPr lang="uk-UA" sz="3200"/>
              <a:t> незалежно від походження, народності, раси.</a:t>
            </a:r>
          </a:p>
          <a:p>
            <a:r>
              <a:rPr lang="uk-UA" sz="3200"/>
              <a:t>Осуд соціальної нерівності, експлуатації людини людиною.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4316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1290</Words>
  <Application>Microsoft Office PowerPoint</Application>
  <PresentationFormat>Широкоэкранный</PresentationFormat>
  <Paragraphs>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Meiryo</vt:lpstr>
      <vt:lpstr>Arial</vt:lpstr>
      <vt:lpstr>Calibri</vt:lpstr>
      <vt:lpstr>Calibri Light</vt:lpstr>
      <vt:lpstr>Times New Roman</vt:lpstr>
      <vt:lpstr>Тема Office</vt:lpstr>
      <vt:lpstr>Література доби  Просвітництва</vt:lpstr>
      <vt:lpstr>XVIII ст. -  століття розуму і утвердження прав людини</vt:lpstr>
      <vt:lpstr>Презентация PowerPoint</vt:lpstr>
      <vt:lpstr>Ознаки Просвітництва</vt:lpstr>
      <vt:lpstr>«Просвітництво – це вихід людини з неповнолітнього стану» І. Кант</vt:lpstr>
      <vt:lpstr>Філософські основи доби</vt:lpstr>
      <vt:lpstr>Вчення Дж. Локка: жодне людське знання не виходить за межі досвіду</vt:lpstr>
      <vt:lpstr>Ідеї Просвітництва</vt:lpstr>
      <vt:lpstr>Ідея гуманізму</vt:lpstr>
      <vt:lpstr> Освічений абсолютизм</vt:lpstr>
      <vt:lpstr>Ідея прогресу</vt:lpstr>
      <vt:lpstr>   Критика церкви і нетолерантності</vt:lpstr>
      <vt:lpstr>Література просвітницького раціоналізму в Англії</vt:lpstr>
      <vt:lpstr>   Джонатан Свіфт (1667—1745) «Мандри у різні віддалені країни світу Лемюеля Гуллівера, спочатку хірурга, а потім капітана кількох кораблів»</vt:lpstr>
      <vt:lpstr>ЛІТЕРАТУРА ПРОСВІТНИЦЬКОГО РАЦІОНАЛІЗМУ У ФРАНЦІЇ </vt:lpstr>
      <vt:lpstr>Презентация PowerPoint</vt:lpstr>
      <vt:lpstr>   Вольтер (Франсуа Марі Аруе) (1694 -1778)</vt:lpstr>
      <vt:lpstr>Естетика Вольтера</vt:lpstr>
      <vt:lpstr>Презентация PowerPoint</vt:lpstr>
      <vt:lpstr>ЛІТЕРАТУРА СЕНТИМЕНТАЛІЗМУ В АНГЛІЇ </vt:lpstr>
      <vt:lpstr>Сентименталізм як творчий метод</vt:lpstr>
      <vt:lpstr>Семюел Річардсон        1689-1761</vt:lpstr>
      <vt:lpstr>Лоренс Стерн  (1713 – 1768)</vt:lpstr>
      <vt:lpstr>СЕНТИМЕНТАЛІЗМ У ФРАНЦІЇ  Жан-Жак Руссо (1712—1778) </vt:lpstr>
      <vt:lpstr>Штюрмерство</vt:lpstr>
      <vt:lpstr>Естетична платформа штюрмерства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доби  Просвітництва</dc:title>
  <dc:creator>Яна Кравченко</dc:creator>
  <cp:lastModifiedBy>Яна Кравченко</cp:lastModifiedBy>
  <cp:revision>30</cp:revision>
  <dcterms:created xsi:type="dcterms:W3CDTF">2019-02-16T19:35:57Z</dcterms:created>
  <dcterms:modified xsi:type="dcterms:W3CDTF">2023-02-05T17:26:17Z</dcterms:modified>
</cp:coreProperties>
</file>