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93"/>
  </p:notesMasterIdLst>
  <p:sldIdLst>
    <p:sldId id="367" r:id="rId2"/>
    <p:sldId id="296" r:id="rId3"/>
    <p:sldId id="453" r:id="rId4"/>
    <p:sldId id="454" r:id="rId5"/>
    <p:sldId id="450" r:id="rId6"/>
    <p:sldId id="425" r:id="rId7"/>
    <p:sldId id="519" r:id="rId8"/>
    <p:sldId id="520" r:id="rId9"/>
    <p:sldId id="426" r:id="rId10"/>
    <p:sldId id="432" r:id="rId11"/>
    <p:sldId id="427" r:id="rId12"/>
    <p:sldId id="428" r:id="rId13"/>
    <p:sldId id="455" r:id="rId14"/>
    <p:sldId id="456" r:id="rId15"/>
    <p:sldId id="464" r:id="rId16"/>
    <p:sldId id="465" r:id="rId17"/>
    <p:sldId id="458" r:id="rId18"/>
    <p:sldId id="459" r:id="rId19"/>
    <p:sldId id="466" r:id="rId20"/>
    <p:sldId id="460" r:id="rId21"/>
    <p:sldId id="461" r:id="rId22"/>
    <p:sldId id="462" r:id="rId23"/>
    <p:sldId id="515" r:id="rId24"/>
    <p:sldId id="463" r:id="rId25"/>
    <p:sldId id="516" r:id="rId26"/>
    <p:sldId id="467" r:id="rId27"/>
    <p:sldId id="469" r:id="rId28"/>
    <p:sldId id="470" r:id="rId29"/>
    <p:sldId id="483" r:id="rId30"/>
    <p:sldId id="325" r:id="rId31"/>
    <p:sldId id="326" r:id="rId32"/>
    <p:sldId id="327" r:id="rId33"/>
    <p:sldId id="328" r:id="rId34"/>
    <p:sldId id="388" r:id="rId35"/>
    <p:sldId id="389" r:id="rId36"/>
    <p:sldId id="391" r:id="rId37"/>
    <p:sldId id="390" r:id="rId38"/>
    <p:sldId id="392" r:id="rId39"/>
    <p:sldId id="397" r:id="rId40"/>
    <p:sldId id="410" r:id="rId41"/>
    <p:sldId id="285" r:id="rId42"/>
    <p:sldId id="499" r:id="rId43"/>
    <p:sldId id="287" r:id="rId44"/>
    <p:sldId id="382" r:id="rId45"/>
    <p:sldId id="302" r:id="rId46"/>
    <p:sldId id="500" r:id="rId47"/>
    <p:sldId id="431" r:id="rId48"/>
    <p:sldId id="289" r:id="rId49"/>
    <p:sldId id="380" r:id="rId50"/>
    <p:sldId id="290" r:id="rId51"/>
    <p:sldId id="484" r:id="rId52"/>
    <p:sldId id="381" r:id="rId53"/>
    <p:sldId id="485" r:id="rId54"/>
    <p:sldId id="468" r:id="rId55"/>
    <p:sldId id="486" r:id="rId56"/>
    <p:sldId id="487" r:id="rId57"/>
    <p:sldId id="521" r:id="rId58"/>
    <p:sldId id="471" r:id="rId59"/>
    <p:sldId id="473" r:id="rId60"/>
    <p:sldId id="472" r:id="rId61"/>
    <p:sldId id="489" r:id="rId62"/>
    <p:sldId id="474" r:id="rId63"/>
    <p:sldId id="475" r:id="rId64"/>
    <p:sldId id="477" r:id="rId65"/>
    <p:sldId id="490" r:id="rId66"/>
    <p:sldId id="518" r:id="rId67"/>
    <p:sldId id="498" r:id="rId68"/>
    <p:sldId id="493" r:id="rId69"/>
    <p:sldId id="517" r:id="rId70"/>
    <p:sldId id="478" r:id="rId71"/>
    <p:sldId id="479" r:id="rId72"/>
    <p:sldId id="480" r:id="rId73"/>
    <p:sldId id="501" r:id="rId74"/>
    <p:sldId id="494" r:id="rId75"/>
    <p:sldId id="495" r:id="rId76"/>
    <p:sldId id="491" r:id="rId77"/>
    <p:sldId id="492" r:id="rId78"/>
    <p:sldId id="511" r:id="rId79"/>
    <p:sldId id="510" r:id="rId80"/>
    <p:sldId id="497" r:id="rId81"/>
    <p:sldId id="504" r:id="rId82"/>
    <p:sldId id="505" r:id="rId83"/>
    <p:sldId id="506" r:id="rId84"/>
    <p:sldId id="507" r:id="rId85"/>
    <p:sldId id="508" r:id="rId86"/>
    <p:sldId id="509" r:id="rId87"/>
    <p:sldId id="418" r:id="rId88"/>
    <p:sldId id="384" r:id="rId89"/>
    <p:sldId id="368" r:id="rId90"/>
    <p:sldId id="513" r:id="rId91"/>
    <p:sldId id="332" r:id="rId92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96" autoAdjust="0"/>
    <p:restoredTop sz="90929"/>
  </p:normalViewPr>
  <p:slideViewPr>
    <p:cSldViewPr>
      <p:cViewPr varScale="1">
        <p:scale>
          <a:sx n="80" d="100"/>
          <a:sy n="80" d="100"/>
        </p:scale>
        <p:origin x="1267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46B1757-EB95-4453-A4BC-7CC35F7C6E93}" type="datetimeFigureOut">
              <a:rPr lang="ru-RU"/>
              <a:pPr>
                <a:defRPr/>
              </a:pPr>
              <a:t>04.05.2022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0F94093-05EA-49A6-A18B-63F7055B39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8E04F76-E128-40F4-95EA-DCB3BEAB15E0}" type="slidenum">
              <a:rPr lang="en-US" altLang="ru-RU" sz="1200">
                <a:latin typeface="Arial" panose="020B0604020202020204" pitchFamily="34" charset="0"/>
              </a:rPr>
              <a:pPr/>
              <a:t>23</a:t>
            </a:fld>
            <a:endParaRPr lang="en-US" altLang="ru-RU" sz="1200">
              <a:latin typeface="Arial" panose="020B0604020202020204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0421130-C5B9-4DC7-993E-992B6ACCB0CE}" type="slidenum">
              <a:rPr lang="en-US" altLang="ru-RU" sz="1200">
                <a:latin typeface="Arial" panose="020B0604020202020204" pitchFamily="34" charset="0"/>
              </a:rPr>
              <a:pPr/>
              <a:t>25</a:t>
            </a:fld>
            <a:endParaRPr lang="en-US" altLang="ru-RU" sz="1200">
              <a:latin typeface="Arial" panose="020B0604020202020204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-14288"/>
            <a:ext cx="9155113" cy="6884988"/>
            <a:chOff x="0" y="-9"/>
            <a:chExt cx="5767" cy="4337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617 h 4320"/>
                <a:gd name="T2" fmla="*/ 1737 w 1737"/>
                <a:gd name="T3" fmla="*/ 4629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617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516 h 4320"/>
                <a:gd name="T2" fmla="*/ 1737 w 1737"/>
                <a:gd name="T3" fmla="*/ 4527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516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2751 h 4420"/>
                <a:gd name="T2" fmla="*/ 1739 w 1739"/>
                <a:gd name="T3" fmla="*/ 2755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2751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027 h 4338"/>
                <a:gd name="T4" fmla="*/ 2080 w 2080"/>
                <a:gd name="T5" fmla="*/ 4027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invGray">
            <a:xfrm>
              <a:off x="0" y="2441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uk-UA" altLang="ru-RU" smtClean="0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invGray">
            <a:xfrm>
              <a:off x="1632" y="2487"/>
              <a:ext cx="1737" cy="382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invGray">
            <a:xfrm>
              <a:off x="0" y="2487"/>
              <a:ext cx="1737" cy="381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invGray">
            <a:xfrm>
              <a:off x="3744" y="2487"/>
              <a:ext cx="1739" cy="382"/>
            </a:xfrm>
            <a:custGeom>
              <a:avLst/>
              <a:gdLst>
                <a:gd name="T0" fmla="*/ 494 w 1739"/>
                <a:gd name="T1" fmla="*/ 0 h 4420"/>
                <a:gd name="T2" fmla="*/ 1739 w 1739"/>
                <a:gd name="T3" fmla="*/ 0 h 4420"/>
                <a:gd name="T4" fmla="*/ 524 w 1739"/>
                <a:gd name="T5" fmla="*/ 0 h 4420"/>
                <a:gd name="T6" fmla="*/ 0 w 1739"/>
                <a:gd name="T7" fmla="*/ 0 h 4420"/>
                <a:gd name="T8" fmla="*/ 494 w 1739"/>
                <a:gd name="T9" fmla="*/ 0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invGray">
            <a:xfrm>
              <a:off x="1920" y="2487"/>
              <a:ext cx="2080" cy="381"/>
            </a:xfrm>
            <a:custGeom>
              <a:avLst/>
              <a:gdLst>
                <a:gd name="T0" fmla="*/ 0 w 2080"/>
                <a:gd name="T1" fmla="*/ 0 h 4338"/>
                <a:gd name="T2" fmla="*/ 1870 w 2080"/>
                <a:gd name="T3" fmla="*/ 0 h 4338"/>
                <a:gd name="T4" fmla="*/ 2080 w 2080"/>
                <a:gd name="T5" fmla="*/ 0 h 4338"/>
                <a:gd name="T6" fmla="*/ 1033 w 2080"/>
                <a:gd name="T7" fmla="*/ 0 h 4338"/>
                <a:gd name="T8" fmla="*/ 0 w 2080"/>
                <a:gd name="T9" fmla="*/ 0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invGray">
            <a:xfrm>
              <a:off x="7" y="2456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uk-UA" altLang="ru-RU" smtClean="0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invGray">
            <a:xfrm>
              <a:off x="2583" y="2449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invGray">
            <a:xfrm rot="18897039" flipH="1">
              <a:off x="148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invGray">
            <a:xfrm rot="18897039" flipH="1">
              <a:off x="76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invGray">
            <a:xfrm rot="18897039" flipH="1">
              <a:off x="31" y="2385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invGray">
            <a:xfrm flipH="1" flipV="1">
              <a:off x="576" y="2441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invGray">
            <a:xfrm flipH="1" flipV="1">
              <a:off x="240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invGray">
            <a:xfrm flipH="1" flipV="1">
              <a:off x="3036" y="2489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invGray">
            <a:xfrm flipH="1" flipV="1">
              <a:off x="3984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invGray">
            <a:xfrm flipH="1" flipV="1">
              <a:off x="3456" y="2441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invGray">
            <a:xfrm>
              <a:off x="0" y="2462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hidden">
            <a:xfrm>
              <a:off x="0" y="2880"/>
              <a:ext cx="5760" cy="5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uk-UA" altLang="ru-RU" smtClean="0"/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hidden">
            <a:xfrm>
              <a:off x="0" y="3408"/>
              <a:ext cx="5760" cy="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uk-UA" altLang="ru-RU" smtClean="0"/>
            </a:p>
          </p:txBody>
        </p:sp>
        <p:pic>
          <p:nvPicPr>
            <p:cNvPr id="34" name="Picture 32" descr="BTZBUL1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" y="1650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05" name="Rectangle 33"/>
          <p:cNvSpPr>
            <a:spLocks noGrp="1" noChangeArrowheads="1"/>
          </p:cNvSpPr>
          <p:nvPr>
            <p:ph type="ctrTitle"/>
          </p:nvPr>
        </p:nvSpPr>
        <p:spPr>
          <a:xfrm>
            <a:off x="1676400" y="1905000"/>
            <a:ext cx="7239000" cy="1905000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106" name="Rectangle 34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4572000"/>
            <a:ext cx="6400800" cy="1679575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5" name="Rectangle 3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A522929-29B0-4F8C-9898-55C93D7B63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47124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BB941-F331-43A2-B871-385F5BA5BA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7001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465138"/>
            <a:ext cx="1943100" cy="5630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465138"/>
            <a:ext cx="5676900" cy="5630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1F7E7-0DA6-492E-A85A-705F44EE7F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9195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65138"/>
            <a:ext cx="77724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9DAF3-FFFB-42E5-BE66-061CA88388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9738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4D1CD0D-FF4E-4A61-95E2-EB03EED82E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7469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8CD43C-3C77-4B93-9F7B-DC1E291462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1631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4E08D-77BF-4B72-96E8-EA25F712D1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8645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5402E-3057-475C-8729-9A0CD0C0C0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7314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5159B-43AD-4109-BC5B-566EDA548F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710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CD35F-E467-40A3-B661-82CCC29F53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28604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667FC-92EC-41A7-B52B-8E62AE99DC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3018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F109B-B717-4B86-84DB-26E084488F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6253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044F8-05DE-4D85-905C-EB9B19FE37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8250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F3334-2756-48F1-A47E-C52AD8FD4C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1067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7405688"/>
            <a:chOff x="0" y="-9"/>
            <a:chExt cx="5760" cy="4665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617 h 4320"/>
                <a:gd name="T2" fmla="*/ 1737 w 1737"/>
                <a:gd name="T3" fmla="*/ 4629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617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516 h 4320"/>
                <a:gd name="T2" fmla="*/ 1737 w 1737"/>
                <a:gd name="T3" fmla="*/ 4527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516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2751 h 4420"/>
                <a:gd name="T2" fmla="*/ 1739 w 1739"/>
                <a:gd name="T3" fmla="*/ 2755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2751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027 h 4338"/>
                <a:gd name="T4" fmla="*/ 2080 w 2080"/>
                <a:gd name="T5" fmla="*/ 4027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5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56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57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58" name="Freeform 10"/>
            <p:cNvSpPr>
              <a:spLocks/>
            </p:cNvSpPr>
            <p:nvPr userDrawn="1"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59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60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61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043" name="Rectangle 14"/>
            <p:cNvSpPr>
              <a:spLocks noChangeArrowheads="1"/>
            </p:cNvSpPr>
            <p:nvPr/>
          </p:nvSpPr>
          <p:spPr bwMode="hidden">
            <a:xfrm>
              <a:off x="0" y="3910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uk-UA" altLang="ru-RU" smtClean="0"/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1632" y="3956"/>
              <a:ext cx="1737" cy="382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5" name="Freeform 16"/>
            <p:cNvSpPr>
              <a:spLocks/>
            </p:cNvSpPr>
            <p:nvPr/>
          </p:nvSpPr>
          <p:spPr bwMode="hidden">
            <a:xfrm>
              <a:off x="0" y="3956"/>
              <a:ext cx="1737" cy="381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3744" y="3956"/>
              <a:ext cx="1739" cy="382"/>
            </a:xfrm>
            <a:custGeom>
              <a:avLst/>
              <a:gdLst>
                <a:gd name="T0" fmla="*/ 494 w 1739"/>
                <a:gd name="T1" fmla="*/ 0 h 4420"/>
                <a:gd name="T2" fmla="*/ 1739 w 1739"/>
                <a:gd name="T3" fmla="*/ 0 h 4420"/>
                <a:gd name="T4" fmla="*/ 524 w 1739"/>
                <a:gd name="T5" fmla="*/ 0 h 4420"/>
                <a:gd name="T6" fmla="*/ 0 w 1739"/>
                <a:gd name="T7" fmla="*/ 0 h 4420"/>
                <a:gd name="T8" fmla="*/ 494 w 1739"/>
                <a:gd name="T9" fmla="*/ 0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920" y="3956"/>
              <a:ext cx="2080" cy="381"/>
            </a:xfrm>
            <a:custGeom>
              <a:avLst/>
              <a:gdLst>
                <a:gd name="T0" fmla="*/ 0 w 2080"/>
                <a:gd name="T1" fmla="*/ 0 h 4338"/>
                <a:gd name="T2" fmla="*/ 1870 w 2080"/>
                <a:gd name="T3" fmla="*/ 0 h 4338"/>
                <a:gd name="T4" fmla="*/ 2080 w 2080"/>
                <a:gd name="T5" fmla="*/ 0 h 4338"/>
                <a:gd name="T6" fmla="*/ 1033 w 2080"/>
                <a:gd name="T7" fmla="*/ 0 h 4338"/>
                <a:gd name="T8" fmla="*/ 0 w 2080"/>
                <a:gd name="T9" fmla="*/ 0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8" name="Rectangle 19"/>
            <p:cNvSpPr>
              <a:spLocks noChangeArrowheads="1"/>
            </p:cNvSpPr>
            <p:nvPr/>
          </p:nvSpPr>
          <p:spPr bwMode="hidden">
            <a:xfrm>
              <a:off x="0" y="3905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uk-UA" altLang="ru-RU" smtClean="0"/>
            </a:p>
          </p:txBody>
        </p:sp>
        <p:sp>
          <p:nvSpPr>
            <p:cNvPr id="2068" name="Freeform 20"/>
            <p:cNvSpPr>
              <a:spLocks/>
            </p:cNvSpPr>
            <p:nvPr/>
          </p:nvSpPr>
          <p:spPr bwMode="hidden">
            <a:xfrm>
              <a:off x="2583" y="3918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69" name="Freeform 21"/>
            <p:cNvSpPr>
              <a:spLocks/>
            </p:cNvSpPr>
            <p:nvPr/>
          </p:nvSpPr>
          <p:spPr bwMode="hidden">
            <a:xfrm rot="18897039" flipH="1">
              <a:off x="148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70" name="Freeform 22"/>
            <p:cNvSpPr>
              <a:spLocks/>
            </p:cNvSpPr>
            <p:nvPr/>
          </p:nvSpPr>
          <p:spPr bwMode="hidden">
            <a:xfrm rot="18897039" flipH="1">
              <a:off x="76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71" name="Freeform 23"/>
            <p:cNvSpPr>
              <a:spLocks/>
            </p:cNvSpPr>
            <p:nvPr/>
          </p:nvSpPr>
          <p:spPr bwMode="hidden">
            <a:xfrm rot="18897039" flipH="1">
              <a:off x="31" y="3854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72" name="Freeform 24"/>
            <p:cNvSpPr>
              <a:spLocks/>
            </p:cNvSpPr>
            <p:nvPr/>
          </p:nvSpPr>
          <p:spPr bwMode="hidden">
            <a:xfrm flipH="1" flipV="1">
              <a:off x="576" y="3910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73" name="Freeform 25"/>
            <p:cNvSpPr>
              <a:spLocks/>
            </p:cNvSpPr>
            <p:nvPr/>
          </p:nvSpPr>
          <p:spPr bwMode="hidden">
            <a:xfrm flipH="1" flipV="1">
              <a:off x="240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74" name="Freeform 26"/>
            <p:cNvSpPr>
              <a:spLocks/>
            </p:cNvSpPr>
            <p:nvPr/>
          </p:nvSpPr>
          <p:spPr bwMode="hidden">
            <a:xfrm flipH="1" flipV="1">
              <a:off x="3036" y="3958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75" name="Freeform 27"/>
            <p:cNvSpPr>
              <a:spLocks/>
            </p:cNvSpPr>
            <p:nvPr/>
          </p:nvSpPr>
          <p:spPr bwMode="hidden">
            <a:xfrm flipH="1" flipV="1">
              <a:off x="3984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76" name="Freeform 28"/>
            <p:cNvSpPr>
              <a:spLocks/>
            </p:cNvSpPr>
            <p:nvPr/>
          </p:nvSpPr>
          <p:spPr bwMode="hidden">
            <a:xfrm flipH="1" flipV="1">
              <a:off x="3456" y="3910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77" name="Rectangle 29"/>
            <p:cNvSpPr>
              <a:spLocks noChangeArrowheads="1"/>
            </p:cNvSpPr>
            <p:nvPr/>
          </p:nvSpPr>
          <p:spPr bwMode="hidden">
            <a:xfrm>
              <a:off x="0" y="3931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</p:grpSp>
      <p:sp>
        <p:nvSpPr>
          <p:cNvPr id="1027" name="Rectangle 3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5138"/>
            <a:ext cx="77724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080" name="Rectangle 3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2788" y="63134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81" name="Rectangle 3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51188" y="631348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82" name="Rectangle 3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0188" y="63134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DECA2E5-1DD9-425F-8FE1-8DECD4FAE5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70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1" r:id="rId13"/>
    <p:sldLayoutId id="214748397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v-aids-epidemic.com.ua/ris-29.jp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://www.medical-enc.ru/13/newborn.shtml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ъект 2"/>
          <p:cNvSpPr>
            <a:spLocks noGrp="1"/>
          </p:cNvSpPr>
          <p:nvPr>
            <p:ph idx="1"/>
          </p:nvPr>
        </p:nvSpPr>
        <p:spPr>
          <a:xfrm>
            <a:off x="1692275" y="4365625"/>
            <a:ext cx="6765925" cy="1730375"/>
          </a:xfrm>
        </p:spPr>
        <p:txBody>
          <a:bodyPr/>
          <a:lstStyle/>
          <a:p>
            <a:endParaRPr lang="uk-UA" altLang="ru-RU" smtClean="0"/>
          </a:p>
        </p:txBody>
      </p:sp>
      <p:pic>
        <p:nvPicPr>
          <p:cNvPr id="6147" name="Picture 2" descr="C:\Users\kushch.og\Pictures\znmu_zdan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8640763" cy="4891087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Прямоугольник 3"/>
          <p:cNvSpPr>
            <a:spLocks noChangeArrowheads="1"/>
          </p:cNvSpPr>
          <p:nvPr/>
        </p:nvSpPr>
        <p:spPr bwMode="auto">
          <a:xfrm>
            <a:off x="1116013" y="4652963"/>
            <a:ext cx="7704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uk-UA" altLang="ru-RU" sz="4000" b="1">
                <a:solidFill>
                  <a:srgbClr val="FF0000"/>
                </a:solidFill>
                <a:latin typeface="Times New Roman" panose="02020603050405020304" pitchFamily="18" charset="0"/>
              </a:rPr>
              <a:t>Захисні системи організму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33375"/>
            <a:ext cx="3810000" cy="285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1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062912" cy="1708150"/>
          </a:xfrm>
        </p:spPr>
        <p:txBody>
          <a:bodyPr/>
          <a:lstStyle/>
          <a:p>
            <a:r>
              <a:rPr lang="ru-RU" altLang="ru-RU" sz="4000" smtClean="0"/>
              <a:t>Специфическая и неспецифическая иммунная защита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981200"/>
            <a:ext cx="7918450" cy="4687888"/>
          </a:xfrm>
          <a:solidFill>
            <a:schemeClr val="tx1"/>
          </a:solidFill>
        </p:spPr>
        <p:txBody>
          <a:bodyPr/>
          <a:lstStyle/>
          <a:p>
            <a:r>
              <a:rPr lang="ru-RU" altLang="ru-RU" sz="2800" b="1" smtClean="0">
                <a:solidFill>
                  <a:schemeClr val="bg1"/>
                </a:solidFill>
              </a:rPr>
              <a:t>Под специфической защитой понимаются специализированные лимфоциты, которые могут бороться только с одним антигеном.</a:t>
            </a:r>
          </a:p>
          <a:p>
            <a:r>
              <a:rPr lang="ru-RU" altLang="ru-RU" sz="2800" b="1" smtClean="0">
                <a:solidFill>
                  <a:schemeClr val="bg1"/>
                </a:solidFill>
              </a:rPr>
              <a:t>Неспецифические факторы иммунитета, такие как фагоциты, естественные киллерные клетки и комплемент (особые ферменты) могут бороться с инфекцией как самостоятельно, так и в кооперации со специфической защитой. </a:t>
            </a:r>
          </a:p>
          <a:p>
            <a:endParaRPr lang="ru-RU" altLang="ru-RU" sz="2800" b="1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1042988" y="260350"/>
            <a:ext cx="69643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4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иммунной системы</a:t>
            </a:r>
          </a:p>
        </p:txBody>
      </p:sp>
      <p:pic>
        <p:nvPicPr>
          <p:cNvPr id="8198" name="Picture 6" descr="Рисунок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58324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323850" y="4868863"/>
            <a:ext cx="7993063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Особенность иммунной системы - способность ее главных клеток - лимфоцитов - распознавать генетически «свое» и «чужое».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250825" y="1341438"/>
            <a:ext cx="80660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800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Иммунитет</a:t>
            </a:r>
            <a:r>
              <a:rPr lang="ru-RU" sz="2800" b="1" i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 обеспечивается деятельностью лейкоцитов-</a:t>
            </a:r>
            <a:r>
              <a:rPr lang="ru-RU" sz="2800" b="1" i="1">
                <a:cs typeface="Times New Roman" pitchFamily="18" charset="0"/>
              </a:rPr>
              <a:t> фагоцитов и лимфоцитов.</a:t>
            </a:r>
          </a:p>
        </p:txBody>
      </p:sp>
      <p:sp>
        <p:nvSpPr>
          <p:cNvPr id="17411" name="Text Box 11"/>
          <p:cNvSpPr txBox="1">
            <a:spLocks noChangeArrowheads="1"/>
          </p:cNvSpPr>
          <p:nvPr/>
        </p:nvSpPr>
        <p:spPr bwMode="auto">
          <a:xfrm>
            <a:off x="1476375" y="260350"/>
            <a:ext cx="59912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4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иммунитета</a:t>
            </a: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250825" y="2276475"/>
            <a:ext cx="73453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Клеточный(фагоцитарный) иммунитет</a:t>
            </a:r>
          </a:p>
          <a:p>
            <a:pPr algn="ctr" eaLnBrk="1" hangingPunct="1">
              <a:defRPr/>
            </a:pPr>
            <a:r>
              <a:rPr lang="ru-RU" sz="2800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(открыл И.И.Мечников в 1863г.)</a:t>
            </a:r>
            <a:endParaRPr lang="ru-RU" sz="2800" b="1" i="1">
              <a:cs typeface="Times New Roman" pitchFamily="18" charset="0"/>
            </a:endParaRPr>
          </a:p>
        </p:txBody>
      </p:sp>
      <p:pic>
        <p:nvPicPr>
          <p:cNvPr id="2061" name="Picture 13" descr="Рисунок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284538"/>
            <a:ext cx="5197475" cy="3313112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102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844675"/>
            <a:ext cx="119697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5724525" y="3716338"/>
            <a:ext cx="288131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800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Фагоцитоз- </a:t>
            </a:r>
            <a:r>
              <a:rPr lang="ru-RU" sz="28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захват и переваривание бактерии</a:t>
            </a:r>
            <a:r>
              <a:rPr lang="ru-RU" sz="2800" b="1" i="1">
                <a:solidFill>
                  <a:schemeClr val="accent2"/>
                </a:solidFill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/>
      <p:bldP spid="2060" grpId="0"/>
      <p:bldP spid="206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1843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3"/>
          <p:cNvSpPr>
            <a:spLocks noGrp="1"/>
          </p:cNvSpPr>
          <p:nvPr>
            <p:ph type="title"/>
          </p:nvPr>
        </p:nvSpPr>
        <p:spPr>
          <a:xfrm>
            <a:off x="4211638" y="188913"/>
            <a:ext cx="4475162" cy="1041400"/>
          </a:xfrm>
        </p:spPr>
        <p:txBody>
          <a:bodyPr/>
          <a:lstStyle/>
          <a:p>
            <a:r>
              <a:rPr lang="ru-RU" altLang="ru-RU" smtClean="0"/>
              <a:t>Фагоциты</a:t>
            </a:r>
            <a:endParaRPr lang="uk-UA" altLang="ru-RU" smtClean="0"/>
          </a:p>
        </p:txBody>
      </p:sp>
      <p:sp>
        <p:nvSpPr>
          <p:cNvPr id="19459" name="Объект 7"/>
          <p:cNvSpPr>
            <a:spLocks noGrp="1"/>
          </p:cNvSpPr>
          <p:nvPr>
            <p:ph sz="quarter" idx="4"/>
          </p:nvPr>
        </p:nvSpPr>
        <p:spPr>
          <a:xfrm>
            <a:off x="3851275" y="1125538"/>
            <a:ext cx="4835525" cy="5000625"/>
          </a:xfrm>
        </p:spPr>
        <p:txBody>
          <a:bodyPr/>
          <a:lstStyle/>
          <a:p>
            <a:r>
              <a:rPr lang="ru-RU" altLang="ru-RU" sz="2800" b="1" smtClean="0">
                <a:solidFill>
                  <a:srgbClr val="FFC000"/>
                </a:solidFill>
              </a:rPr>
              <a:t>Из клеточных факторов защиты наибольшее значение принадлежит открытому </a:t>
            </a:r>
          </a:p>
          <a:p>
            <a:r>
              <a:rPr lang="ru-RU" altLang="ru-RU" sz="2800" b="1" smtClean="0">
                <a:solidFill>
                  <a:srgbClr val="FFC000"/>
                </a:solidFill>
              </a:rPr>
              <a:t>И.И. Мечниковым фагоцитозу (от лат. phagos - пожирающий) - свойству некоторых клеток приближаться, захватывать и переваривать чужеродный объект. </a:t>
            </a:r>
          </a:p>
          <a:p>
            <a:endParaRPr lang="uk-UA" altLang="ru-RU" b="1" smtClean="0">
              <a:solidFill>
                <a:srgbClr val="FFC000"/>
              </a:solidFill>
            </a:endParaRP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3744913" cy="4562475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465638"/>
            <a:ext cx="3028950" cy="23431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-252413" y="0"/>
            <a:ext cx="3024188" cy="1077913"/>
          </a:xfrm>
        </p:spPr>
        <p:txBody>
          <a:bodyPr/>
          <a:lstStyle/>
          <a:p>
            <a:r>
              <a:rPr lang="ru-RU" altLang="ru-RU" sz="3200" i="1" smtClean="0"/>
              <a:t>Хемотаксис</a:t>
            </a:r>
            <a:r>
              <a:rPr lang="ru-RU" altLang="ru-RU" sz="3200" smtClean="0"/>
              <a:t> </a:t>
            </a:r>
          </a:p>
        </p:txBody>
      </p:sp>
      <p:sp>
        <p:nvSpPr>
          <p:cNvPr id="21507" name="Объект 3"/>
          <p:cNvSpPr>
            <a:spLocks noGrp="1"/>
          </p:cNvSpPr>
          <p:nvPr>
            <p:ph sz="half" idx="2"/>
          </p:nvPr>
        </p:nvSpPr>
        <p:spPr>
          <a:xfrm>
            <a:off x="2484438" y="0"/>
            <a:ext cx="6659562" cy="6858000"/>
          </a:xfrm>
          <a:solidFill>
            <a:schemeClr val="tx1"/>
          </a:solidFill>
        </p:spPr>
        <p:txBody>
          <a:bodyPr/>
          <a:lstStyle/>
          <a:p>
            <a:r>
              <a:rPr lang="ru-RU" altLang="ru-RU" sz="2400" b="1" smtClean="0">
                <a:solidFill>
                  <a:schemeClr val="bg1"/>
                </a:solidFill>
              </a:rPr>
              <a:t>Хемотаксис проявляется при воздействии на клетку специфических факторов, образующихся при взаимодействии микробной поверхности с системами плазмы крови. </a:t>
            </a:r>
          </a:p>
          <a:p>
            <a:r>
              <a:rPr lang="ru-RU" altLang="ru-RU" sz="2400" b="1" smtClean="0">
                <a:solidFill>
                  <a:schemeClr val="bg1"/>
                </a:solidFill>
              </a:rPr>
              <a:t>Самым мощным хемотаксисом обладают </a:t>
            </a:r>
            <a:r>
              <a:rPr lang="ru-RU" altLang="ru-RU" sz="2400" b="1" i="1" smtClean="0">
                <a:solidFill>
                  <a:schemeClr val="bg1"/>
                </a:solidFill>
              </a:rPr>
              <a:t>лейкотриены </a:t>
            </a:r>
            <a:r>
              <a:rPr lang="ru-RU" altLang="ru-RU" sz="2400" b="1" smtClean="0">
                <a:solidFill>
                  <a:schemeClr val="bg1"/>
                </a:solidFill>
              </a:rPr>
              <a:t>(производные арахидоновой кислоты). </a:t>
            </a:r>
          </a:p>
          <a:p>
            <a:r>
              <a:rPr lang="ru-RU" altLang="ru-RU" sz="2400" b="1" smtClean="0">
                <a:solidFill>
                  <a:schemeClr val="bg1"/>
                </a:solidFill>
              </a:rPr>
              <a:t>Хемотаксис эффективен на расстоянии до 100 мкм от воспаленной ткани. </a:t>
            </a:r>
          </a:p>
          <a:p>
            <a:r>
              <a:rPr lang="ru-RU" altLang="ru-RU" sz="2400" b="1" smtClean="0">
                <a:solidFill>
                  <a:schemeClr val="bg1"/>
                </a:solidFill>
              </a:rPr>
              <a:t>При этом лейкоциты выходят из крови и приближаясь к микроорганизмам, захватывают их и переваривают своими ферментами.</a:t>
            </a:r>
          </a:p>
          <a:p>
            <a:r>
              <a:rPr lang="ru-RU" altLang="ru-RU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Фагоциты вместе с погибающими клетками органов образуют основу гноя. </a:t>
            </a:r>
          </a:p>
          <a:p>
            <a:endParaRPr lang="ru-RU" altLang="ru-RU" sz="2400" smtClean="0"/>
          </a:p>
        </p:txBody>
      </p:sp>
      <p:pic>
        <p:nvPicPr>
          <p:cNvPr id="2150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23950"/>
            <a:ext cx="2555875" cy="5113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Фагоцитоз эритроцитов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88913"/>
            <a:ext cx="8424863" cy="6553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b="1" smtClean="0">
                <a:solidFill>
                  <a:srgbClr val="FFFF00"/>
                </a:solidFill>
              </a:rPr>
              <a:t>Фагоцитоз бактерий макрофагом</a:t>
            </a:r>
          </a:p>
        </p:txBody>
      </p:sp>
      <p:pic>
        <p:nvPicPr>
          <p:cNvPr id="2355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905000"/>
            <a:ext cx="5761038" cy="4764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203575" y="549275"/>
            <a:ext cx="3673475" cy="1127125"/>
          </a:xfrm>
        </p:spPr>
        <p:txBody>
          <a:bodyPr/>
          <a:lstStyle/>
          <a:p>
            <a:r>
              <a:rPr lang="ru-RU" altLang="ru-RU" sz="3200" b="1" smtClean="0">
                <a:solidFill>
                  <a:srgbClr val="FFFF00"/>
                </a:solidFill>
              </a:rPr>
              <a:t>ВОСПАЛЕНИЕ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700213"/>
            <a:ext cx="4824412" cy="4968875"/>
          </a:xfrm>
          <a:solidFill>
            <a:schemeClr val="tx1"/>
          </a:solidFill>
        </p:spPr>
        <p:txBody>
          <a:bodyPr/>
          <a:lstStyle/>
          <a:p>
            <a:pPr lvl="1">
              <a:lnSpc>
                <a:spcPct val="80000"/>
              </a:lnSpc>
              <a:buFont typeface="Tahoma" panose="020B0604030504040204" pitchFamily="34" charset="0"/>
              <a:buNone/>
            </a:pPr>
            <a:r>
              <a:rPr lang="ru-RU" altLang="ru-RU" sz="1800" b="1" smtClean="0">
                <a:solidFill>
                  <a:srgbClr val="FF9900"/>
                </a:solidFill>
              </a:rPr>
              <a:t>-</a:t>
            </a:r>
            <a:r>
              <a:rPr lang="ru-RU" altLang="ru-RU" sz="1800" b="1" smtClean="0"/>
              <a:t> </a:t>
            </a:r>
            <a:r>
              <a:rPr lang="ru-RU" altLang="ru-RU" sz="1800" b="1" smtClean="0">
                <a:solidFill>
                  <a:srgbClr val="FF9900"/>
                </a:solidFill>
              </a:rPr>
              <a:t>защитная реакция                                      </a:t>
            </a:r>
            <a:r>
              <a:rPr lang="ru-RU" altLang="ru-RU" sz="2000" b="1" smtClean="0">
                <a:solidFill>
                  <a:schemeClr val="bg1"/>
                </a:solidFill>
              </a:rPr>
              <a:t>организма на различные                                          повреждения </a:t>
            </a:r>
          </a:p>
          <a:p>
            <a:pPr lvl="1">
              <a:lnSpc>
                <a:spcPct val="80000"/>
              </a:lnSpc>
              <a:buFont typeface="Tahoma" panose="020B0604030504040204" pitchFamily="34" charset="0"/>
              <a:buNone/>
            </a:pPr>
            <a:endParaRPr lang="ru-RU" altLang="ru-RU" sz="2000" b="1" smtClean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buFont typeface="Tahoma" panose="020B0604030504040204" pitchFamily="34" charset="0"/>
              <a:buNone/>
            </a:pPr>
            <a:r>
              <a:rPr lang="ru-RU" altLang="ru-RU" sz="2000" b="1" smtClean="0">
                <a:solidFill>
                  <a:schemeClr val="bg1"/>
                </a:solidFill>
              </a:rPr>
              <a:t>Внешние признаки воспаления определил уже древнеримский писатель Авл Корнелий Цельс:</a:t>
            </a:r>
          </a:p>
          <a:p>
            <a:pPr lvl="1">
              <a:lnSpc>
                <a:spcPct val="80000"/>
              </a:lnSpc>
            </a:pPr>
            <a:r>
              <a:rPr lang="ru-RU" altLang="ru-RU" sz="2000" b="1" smtClean="0">
                <a:solidFill>
                  <a:schemeClr val="bg1"/>
                </a:solidFill>
              </a:rPr>
              <a:t>rubor (краснота), </a:t>
            </a:r>
          </a:p>
          <a:p>
            <a:pPr lvl="1">
              <a:lnSpc>
                <a:spcPct val="80000"/>
              </a:lnSpc>
            </a:pPr>
            <a:r>
              <a:rPr lang="ru-RU" altLang="ru-RU" sz="2000" b="1" smtClean="0">
                <a:solidFill>
                  <a:schemeClr val="bg1"/>
                </a:solidFill>
              </a:rPr>
              <a:t>tumor (опухоль), </a:t>
            </a:r>
          </a:p>
          <a:p>
            <a:pPr lvl="1">
              <a:lnSpc>
                <a:spcPct val="80000"/>
              </a:lnSpc>
            </a:pPr>
            <a:r>
              <a:rPr lang="ru-RU" altLang="ru-RU" sz="2000" b="1" smtClean="0">
                <a:solidFill>
                  <a:schemeClr val="bg1"/>
                </a:solidFill>
              </a:rPr>
              <a:t>calor (жар), </a:t>
            </a:r>
          </a:p>
          <a:p>
            <a:pPr lvl="1">
              <a:lnSpc>
                <a:spcPct val="80000"/>
              </a:lnSpc>
            </a:pPr>
            <a:r>
              <a:rPr lang="ru-RU" altLang="ru-RU" sz="2000" b="1" smtClean="0">
                <a:solidFill>
                  <a:schemeClr val="bg1"/>
                </a:solidFill>
              </a:rPr>
              <a:t>dolor (боль). </a:t>
            </a:r>
          </a:p>
          <a:p>
            <a:pPr lvl="1">
              <a:lnSpc>
                <a:spcPct val="80000"/>
              </a:lnSpc>
            </a:pPr>
            <a:endParaRPr lang="ru-RU" altLang="ru-RU" sz="2000" b="1" smtClean="0">
              <a:solidFill>
                <a:schemeClr val="bg1"/>
              </a:solidFill>
            </a:endParaRPr>
          </a:p>
          <a:p>
            <a:pPr lvl="2">
              <a:lnSpc>
                <a:spcPct val="80000"/>
              </a:lnSpc>
            </a:pPr>
            <a:r>
              <a:rPr lang="ru-RU" altLang="ru-RU" sz="2000" b="1" smtClean="0">
                <a:solidFill>
                  <a:schemeClr val="bg1"/>
                </a:solidFill>
              </a:rPr>
              <a:t>Дополнил Клавдий Гален (130—200 гг. н. э.), добавив </a:t>
            </a:r>
          </a:p>
          <a:p>
            <a:pPr lvl="1">
              <a:lnSpc>
                <a:spcPct val="80000"/>
              </a:lnSpc>
            </a:pPr>
            <a:r>
              <a:rPr lang="ru-RU" altLang="ru-RU" sz="2000" b="1" smtClean="0">
                <a:solidFill>
                  <a:schemeClr val="bg1"/>
                </a:solidFill>
              </a:rPr>
              <a:t>functio laesa (нарушение функции). </a:t>
            </a:r>
          </a:p>
          <a:p>
            <a:pPr>
              <a:lnSpc>
                <a:spcPct val="80000"/>
              </a:lnSpc>
            </a:pPr>
            <a:endParaRPr lang="ru-RU" altLang="ru-RU" sz="2000" smtClean="0">
              <a:solidFill>
                <a:schemeClr val="bg1"/>
              </a:solidFill>
            </a:endParaRPr>
          </a:p>
        </p:txBody>
      </p:sp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28082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6250"/>
            <a:ext cx="1905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716338"/>
            <a:ext cx="20955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113" y="315913"/>
            <a:ext cx="5905500" cy="1323975"/>
          </a:xfrm>
        </p:spPr>
        <p:txBody>
          <a:bodyPr/>
          <a:lstStyle/>
          <a:p>
            <a:pPr eaLnBrk="1" hangingPunct="1"/>
            <a:r>
              <a:rPr lang="ru-RU" altLang="ru-RU" sz="4000" b="1" smtClean="0">
                <a:solidFill>
                  <a:srgbClr val="FFFF99"/>
                </a:solidFill>
                <a:latin typeface="Times New Roman" panose="02020603050405020304" pitchFamily="18" charset="0"/>
              </a:rPr>
              <a:t>ЗАХИСНІ СИСТЕМИ ОРГАНІЗМУ</a:t>
            </a:r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3203575" y="2349500"/>
            <a:ext cx="5689600" cy="3754438"/>
          </a:xfrm>
        </p:spPr>
        <p:txBody>
          <a:bodyPr/>
          <a:lstStyle/>
          <a:p>
            <a:pPr eaLnBrk="1" hangingPunct="1"/>
            <a:r>
              <a:rPr lang="ru-RU" altLang="ru-RU" smtClean="0"/>
              <a:t>Ретикуло-ендотеліальна система</a:t>
            </a:r>
          </a:p>
          <a:p>
            <a:pPr eaLnBrk="1" hangingPunct="1"/>
            <a:r>
              <a:rPr lang="ru-RU" altLang="ru-RU" smtClean="0"/>
              <a:t>Лейкоцити та лімфоцити</a:t>
            </a:r>
          </a:p>
        </p:txBody>
      </p:sp>
      <p:pic>
        <p:nvPicPr>
          <p:cNvPr id="7172" name="Picture 6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60350"/>
            <a:ext cx="2616200" cy="6381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0"/>
            <a:ext cx="5688012" cy="6858000"/>
          </a:xfrm>
          <a:solidFill>
            <a:schemeClr val="tx1"/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400" b="1" smtClean="0">
                <a:solidFill>
                  <a:schemeClr val="bg1"/>
                </a:solidFill>
              </a:rPr>
              <a:t>Помимо фагоцитоза макрофаги обеспечивают </a:t>
            </a:r>
            <a:r>
              <a:rPr lang="ru-RU" altLang="ru-RU" sz="2400" b="1" u="sng" smtClean="0">
                <a:solidFill>
                  <a:schemeClr val="bg1"/>
                </a:solidFill>
              </a:rPr>
              <a:t>переработку и презентацию антигена T-лимфоцитами</a:t>
            </a:r>
            <a:r>
              <a:rPr lang="ru-RU" altLang="ru-RU" sz="2400" b="1" smtClean="0">
                <a:solidFill>
                  <a:schemeClr val="bg1"/>
                </a:solidFill>
              </a:rPr>
              <a:t>, вырабатывают некоторые белки сыворотки, активные формы кислорода, простагландины и лейкотриены, лизирующие ферменты (лизоцим, нейтральные протеазы, кислые гидролазы, аргиназу, многие компоненты комплемента), ингибиторы ферментов (антиактиватор плазминогена, </a:t>
            </a:r>
            <a:r>
              <a:rPr lang="ru-RU" altLang="ru-RU" sz="2400" b="1" smtClean="0">
                <a:solidFill>
                  <a:schemeClr val="bg1"/>
                </a:solidFill>
                <a:sym typeface="Symbol" panose="05050102010706020507" pitchFamily="18" charset="2"/>
              </a:rPr>
              <a:t>2-</a:t>
            </a:r>
            <a:r>
              <a:rPr lang="ru-RU" altLang="ru-RU" sz="2400" b="1" smtClean="0">
                <a:solidFill>
                  <a:schemeClr val="bg1"/>
                </a:solidFill>
              </a:rPr>
              <a:t>макроглобулин), транспортные белки (трансферрин, транскобаламин II)  нуклеозиды и цитокины (фактор некроза опухолей </a:t>
            </a:r>
            <a:r>
              <a:rPr lang="ru-RU" altLang="ru-RU" sz="2400" b="1" smtClean="0">
                <a:solidFill>
                  <a:schemeClr val="bg1"/>
                </a:solidFill>
                <a:sym typeface="Symbol" panose="05050102010706020507" pitchFamily="18" charset="2"/>
              </a:rPr>
              <a:t> (-ФНО)</a:t>
            </a:r>
            <a:r>
              <a:rPr lang="ru-RU" altLang="ru-RU" sz="2400" b="1" smtClean="0">
                <a:solidFill>
                  <a:schemeClr val="bg1"/>
                </a:solidFill>
              </a:rPr>
              <a:t>, ИЛ-1, ИЛ-8, ИЛ-12). </a:t>
            </a:r>
          </a:p>
          <a:p>
            <a:pPr>
              <a:lnSpc>
                <a:spcPct val="80000"/>
              </a:lnSpc>
            </a:pPr>
            <a:endParaRPr lang="ru-RU" altLang="ru-RU" sz="2400" b="1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ru-RU" altLang="ru-RU" sz="2400" b="1" smtClean="0">
              <a:solidFill>
                <a:srgbClr val="FFFF00"/>
              </a:solidFill>
            </a:endParaRPr>
          </a:p>
        </p:txBody>
      </p:sp>
      <p:pic>
        <p:nvPicPr>
          <p:cNvPr id="25603" name="Picture 4" descr="1143307251765__macroph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1052513"/>
            <a:ext cx="32400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5" descr="i?id=18416826&amp;tov=5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005263"/>
            <a:ext cx="273526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46137"/>
          </a:xfrm>
        </p:spPr>
        <p:txBody>
          <a:bodyPr/>
          <a:lstStyle/>
          <a:p>
            <a:r>
              <a:rPr lang="ru-RU" altLang="ru-RU" sz="4000" smtClean="0">
                <a:solidFill>
                  <a:srgbClr val="FFFF00"/>
                </a:solidFill>
              </a:rPr>
              <a:t>Дендритная клетка</a:t>
            </a:r>
          </a:p>
        </p:txBody>
      </p:sp>
      <p:pic>
        <p:nvPicPr>
          <p:cNvPr id="26627" name="Picture 3" descr="Dendritic_c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341438"/>
            <a:ext cx="6265863" cy="521811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3375"/>
            <a:ext cx="8281987" cy="5903913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5"/>
          <p:cNvSpPr txBox="1">
            <a:spLocks noChangeArrowheads="1"/>
          </p:cNvSpPr>
          <p:nvPr/>
        </p:nvSpPr>
        <p:spPr bwMode="auto">
          <a:xfrm>
            <a:off x="1371600" y="6262688"/>
            <a:ext cx="6915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ru-RU" sz="2800">
                <a:latin typeface="Franklin Gothic Medium" panose="020B0603020102020204" pitchFamily="34" charset="0"/>
              </a:rPr>
              <a:t>CD8+ T </a:t>
            </a:r>
            <a:r>
              <a:rPr lang="uk-UA" altLang="ru-RU" sz="2800">
                <a:latin typeface="Franklin Gothic Medium" panose="020B0603020102020204" pitchFamily="34" charset="0"/>
              </a:rPr>
              <a:t>клітини оточили пухлинну клітину</a:t>
            </a:r>
            <a:r>
              <a:rPr lang="en-US" altLang="ru-RU" sz="2800">
                <a:latin typeface="Franklin Gothic Medium" panose="020B0603020102020204" pitchFamily="34" charset="0"/>
              </a:rPr>
              <a:t> </a:t>
            </a:r>
          </a:p>
        </p:txBody>
      </p:sp>
      <p:pic>
        <p:nvPicPr>
          <p:cNvPr id="28675" name="Picture 6" descr="CTLs around tumor ce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" t="1871" r="981" b="1039"/>
          <a:stretch>
            <a:fillRect/>
          </a:stretch>
        </p:blipFill>
        <p:spPr bwMode="auto">
          <a:xfrm>
            <a:off x="1219200" y="76200"/>
            <a:ext cx="66294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6" descr="CTLs around tumor ce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" t="1871" r="981" b="1039"/>
          <a:stretch>
            <a:fillRect/>
          </a:stretch>
        </p:blipFill>
        <p:spPr bwMode="auto">
          <a:xfrm>
            <a:off x="1371600" y="228600"/>
            <a:ext cx="66294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2575" y="692150"/>
            <a:ext cx="6691313" cy="5438775"/>
          </a:xfrm>
          <a:noFill/>
          <a:ln w="57150">
            <a:solidFill>
              <a:srgbClr val="CC3300"/>
            </a:solidFill>
            <a:miter lim="800000"/>
            <a:headEnd/>
            <a:tailEnd/>
          </a:ln>
        </p:spPr>
      </p:pic>
      <p:pic>
        <p:nvPicPr>
          <p:cNvPr id="3072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420938"/>
            <a:ext cx="889000" cy="952500"/>
          </a:xfrm>
          <a:prstGeom prst="rect">
            <a:avLst/>
          </a:prstGeom>
          <a:noFill/>
          <a:ln w="381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5084763"/>
            <a:ext cx="889000" cy="952500"/>
          </a:xfrm>
          <a:prstGeom prst="rect">
            <a:avLst/>
          </a:prstGeom>
          <a:noFill/>
          <a:ln w="381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278812" cy="1125538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uk-UA" altLang="ru-RU" sz="3200" smtClean="0"/>
              <a:t>Антиген-презентуючі клітини</a:t>
            </a:r>
            <a:endParaRPr lang="en-US" altLang="ru-RU" sz="3200" smtClean="0"/>
          </a:p>
        </p:txBody>
      </p:sp>
      <p:sp>
        <p:nvSpPr>
          <p:cNvPr id="79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052513"/>
            <a:ext cx="8234363" cy="5376862"/>
          </a:xfrm>
          <a:solidFill>
            <a:schemeClr val="tx1"/>
          </a:solidFill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Clr>
                <a:srgbClr val="66CCFF"/>
              </a:buClr>
              <a:buFont typeface="Arial" pitchFamily="34" charset="0"/>
              <a:buChar char="•"/>
              <a:defRPr/>
            </a:pPr>
            <a:r>
              <a:rPr lang="uk-UA" sz="2200" b="1" dirty="0" smtClean="0">
                <a:solidFill>
                  <a:schemeClr val="bg1"/>
                </a:solidFill>
              </a:rPr>
              <a:t>Основне значення</a:t>
            </a:r>
            <a:r>
              <a:rPr lang="en-US" sz="2200" b="1" dirty="0" smtClean="0">
                <a:solidFill>
                  <a:schemeClr val="bg1"/>
                </a:solidFill>
              </a:rPr>
              <a:t>: </a:t>
            </a:r>
            <a:r>
              <a:rPr lang="uk-UA" sz="2200" b="1" dirty="0" smtClean="0">
                <a:solidFill>
                  <a:schemeClr val="bg1"/>
                </a:solidFill>
              </a:rPr>
              <a:t>захоплення антигенів і переніс їх до лімфоцитів</a:t>
            </a:r>
            <a:endParaRPr lang="en-US" sz="2200" b="1" dirty="0" smtClean="0">
              <a:solidFill>
                <a:schemeClr val="bg1"/>
              </a:solidFill>
            </a:endParaRPr>
          </a:p>
          <a:p>
            <a:pPr eaLnBrk="1" fontAlgn="auto" hangingPunct="1">
              <a:spcBef>
                <a:spcPct val="75000"/>
              </a:spcBef>
              <a:spcAft>
                <a:spcPts val="0"/>
              </a:spcAft>
              <a:buClr>
                <a:srgbClr val="66CCFF"/>
              </a:buClr>
              <a:buFont typeface="Arial" pitchFamily="34" charset="0"/>
              <a:buChar char="•"/>
              <a:defRPr/>
            </a:pPr>
            <a:r>
              <a:rPr lang="uk-UA" sz="2200" b="1" dirty="0" smtClean="0">
                <a:solidFill>
                  <a:schemeClr val="bg1"/>
                </a:solidFill>
              </a:rPr>
              <a:t>Дендритні клітини</a:t>
            </a:r>
            <a:endParaRPr lang="en-US" sz="2200" b="1" dirty="0" smtClean="0">
              <a:solidFill>
                <a:schemeClr val="bg1"/>
              </a:solidFill>
            </a:endParaRPr>
          </a:p>
          <a:p>
            <a:pPr lvl="1" eaLnBrk="1" fontAlgn="auto" hangingPunct="1">
              <a:spcBef>
                <a:spcPct val="10000"/>
              </a:spcBef>
              <a:spcAft>
                <a:spcPts val="0"/>
              </a:spcAft>
              <a:buFontTx/>
              <a:buChar char="•"/>
              <a:defRPr/>
            </a:pPr>
            <a:r>
              <a:rPr lang="uk-UA" sz="2200" b="1" dirty="0" smtClean="0">
                <a:solidFill>
                  <a:schemeClr val="bg1"/>
                </a:solidFill>
              </a:rPr>
              <a:t>Мають прекрасно розвинутий цитоплазматичний </a:t>
            </a:r>
            <a:r>
              <a:rPr lang="uk-UA" sz="2200" b="1" dirty="0" err="1" smtClean="0">
                <a:solidFill>
                  <a:schemeClr val="bg1"/>
                </a:solidFill>
              </a:rPr>
              <a:t>ретикулум</a:t>
            </a:r>
            <a:endParaRPr lang="en-US" sz="2200" b="1" dirty="0" smtClean="0">
              <a:solidFill>
                <a:schemeClr val="bg1"/>
              </a:solidFill>
            </a:endParaRPr>
          </a:p>
          <a:p>
            <a:pPr lvl="1" eaLnBrk="1" fontAlgn="auto" hangingPunct="1">
              <a:spcBef>
                <a:spcPct val="10000"/>
              </a:spcBef>
              <a:spcAft>
                <a:spcPts val="0"/>
              </a:spcAft>
              <a:buFontTx/>
              <a:buChar char="•"/>
              <a:defRPr/>
            </a:pPr>
            <a:r>
              <a:rPr lang="uk-UA" sz="2200" b="1" dirty="0" smtClean="0">
                <a:solidFill>
                  <a:schemeClr val="bg1"/>
                </a:solidFill>
              </a:rPr>
              <a:t>Повсюдно присутні в організмі</a:t>
            </a:r>
            <a:r>
              <a:rPr lang="en-US" sz="2200" b="1" dirty="0" smtClean="0">
                <a:solidFill>
                  <a:schemeClr val="bg1"/>
                </a:solidFill>
              </a:rPr>
              <a:t>:</a:t>
            </a:r>
            <a:r>
              <a:rPr lang="uk-UA" sz="2200" b="1" dirty="0" smtClean="0">
                <a:solidFill>
                  <a:schemeClr val="bg1"/>
                </a:solidFill>
              </a:rPr>
              <a:t>шкірі</a:t>
            </a:r>
            <a:r>
              <a:rPr lang="en-US" sz="2200" b="1" dirty="0" smtClean="0">
                <a:solidFill>
                  <a:schemeClr val="bg1"/>
                </a:solidFill>
              </a:rPr>
              <a:t>,</a:t>
            </a:r>
            <a:r>
              <a:rPr lang="uk-UA" sz="2200" b="1" dirty="0" smtClean="0">
                <a:solidFill>
                  <a:schemeClr val="bg1"/>
                </a:solidFill>
              </a:rPr>
              <a:t>лімфатичних вузлах</a:t>
            </a:r>
            <a:r>
              <a:rPr lang="en-US" sz="2200" b="1" dirty="0" smtClean="0">
                <a:solidFill>
                  <a:schemeClr val="bg1"/>
                </a:solidFill>
              </a:rPr>
              <a:t>, </a:t>
            </a:r>
            <a:r>
              <a:rPr lang="uk-UA" sz="2200" b="1" dirty="0" smtClean="0">
                <a:solidFill>
                  <a:schemeClr val="bg1"/>
                </a:solidFill>
              </a:rPr>
              <a:t>органах</a:t>
            </a:r>
            <a:endParaRPr lang="en-US" sz="2200" b="1" dirty="0" smtClean="0">
              <a:solidFill>
                <a:schemeClr val="bg1"/>
              </a:solidFill>
            </a:endParaRPr>
          </a:p>
          <a:p>
            <a:pPr lvl="1" eaLnBrk="1" fontAlgn="auto" hangingPunct="1">
              <a:spcBef>
                <a:spcPct val="10000"/>
              </a:spcBef>
              <a:spcAft>
                <a:spcPts val="0"/>
              </a:spcAft>
              <a:buFontTx/>
              <a:buChar char="•"/>
              <a:defRPr/>
            </a:pPr>
            <a:r>
              <a:rPr lang="uk-UA" sz="2200" b="1" dirty="0" smtClean="0">
                <a:solidFill>
                  <a:schemeClr val="bg1"/>
                </a:solidFill>
              </a:rPr>
              <a:t>Захоплюють, переробляють антигени збудника і транспортують їх до </a:t>
            </a:r>
            <a:r>
              <a:rPr lang="uk-UA" sz="2200" b="1" dirty="0" err="1" smtClean="0">
                <a:solidFill>
                  <a:schemeClr val="bg1"/>
                </a:solidFill>
              </a:rPr>
              <a:t>Т-і</a:t>
            </a:r>
            <a:r>
              <a:rPr lang="uk-UA" sz="2200" b="1" dirty="0" smtClean="0">
                <a:solidFill>
                  <a:schemeClr val="bg1"/>
                </a:solidFill>
              </a:rPr>
              <a:t> В-клітин</a:t>
            </a:r>
            <a:endParaRPr lang="en-US" sz="2200" b="1" dirty="0" smtClean="0">
              <a:solidFill>
                <a:schemeClr val="bg1"/>
              </a:solidFill>
            </a:endParaRPr>
          </a:p>
          <a:p>
            <a:pPr eaLnBrk="1" fontAlgn="auto" hangingPunct="1">
              <a:spcBef>
                <a:spcPct val="75000"/>
              </a:spcBef>
              <a:spcAft>
                <a:spcPts val="0"/>
              </a:spcAft>
              <a:buClr>
                <a:srgbClr val="66CCFF"/>
              </a:buClr>
              <a:buFont typeface="Arial" pitchFamily="34" charset="0"/>
              <a:buChar char="•"/>
              <a:defRPr/>
            </a:pPr>
            <a:r>
              <a:rPr lang="uk-UA" sz="2200" b="1" dirty="0" smtClean="0">
                <a:solidFill>
                  <a:schemeClr val="bg1"/>
                </a:solidFill>
              </a:rPr>
              <a:t>Інші АПК</a:t>
            </a:r>
            <a:endParaRPr lang="en-US" sz="2200" b="1" dirty="0" smtClean="0">
              <a:solidFill>
                <a:schemeClr val="bg1"/>
              </a:solidFill>
            </a:endParaRPr>
          </a:p>
          <a:p>
            <a:pPr lvl="1" eaLnBrk="1" fontAlgn="auto" hangingPunct="1">
              <a:spcBef>
                <a:spcPct val="10000"/>
              </a:spcBef>
              <a:spcAft>
                <a:spcPts val="0"/>
              </a:spcAft>
              <a:buFontTx/>
              <a:buChar char="•"/>
              <a:defRPr/>
            </a:pPr>
            <a:r>
              <a:rPr lang="uk-UA" sz="2200" b="1" dirty="0" smtClean="0">
                <a:solidFill>
                  <a:schemeClr val="bg1"/>
                </a:solidFill>
              </a:rPr>
              <a:t>Макрофаги перетравлюють збудників і презентують антигени Т-клітинам</a:t>
            </a:r>
            <a:endParaRPr lang="en-US" sz="2200" b="1" dirty="0" smtClean="0">
              <a:solidFill>
                <a:schemeClr val="bg1"/>
              </a:solidFill>
            </a:endParaRPr>
          </a:p>
          <a:p>
            <a:pPr lvl="1" eaLnBrk="1" fontAlgn="auto" hangingPunct="1">
              <a:spcBef>
                <a:spcPct val="10000"/>
              </a:spcBef>
              <a:spcAft>
                <a:spcPts val="0"/>
              </a:spcAft>
              <a:buFontTx/>
              <a:buChar char="•"/>
              <a:defRPr/>
            </a:pPr>
            <a:r>
              <a:rPr lang="uk-UA" sz="2200" b="1" dirty="0" smtClean="0">
                <a:solidFill>
                  <a:schemeClr val="bg1"/>
                </a:solidFill>
              </a:rPr>
              <a:t>В-клітини  презентують антиген </a:t>
            </a:r>
            <a:r>
              <a:rPr lang="uk-UA" sz="2200" b="1" dirty="0" err="1" smtClean="0">
                <a:solidFill>
                  <a:schemeClr val="bg1"/>
                </a:solidFill>
              </a:rPr>
              <a:t>Т-хелперам</a:t>
            </a:r>
            <a:r>
              <a:rPr lang="uk-UA" sz="2200" b="1" dirty="0" smtClean="0">
                <a:solidFill>
                  <a:schemeClr val="bg1"/>
                </a:solidFill>
              </a:rPr>
              <a:t>, які понукають В-лімфоцити виробляти антитіла.</a:t>
            </a:r>
            <a:endParaRPr lang="en-US" sz="2200" b="1" dirty="0" smtClean="0">
              <a:solidFill>
                <a:schemeClr val="bg1"/>
              </a:solidFill>
            </a:endParaRPr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1447800" y="1320800"/>
            <a:ext cx="6248400" cy="0"/>
          </a:xfrm>
          <a:prstGeom prst="line">
            <a:avLst/>
          </a:prstGeom>
          <a:noFill/>
          <a:ln w="38100">
            <a:solidFill>
              <a:srgbClr val="FF0B0B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07375" cy="1006475"/>
          </a:xfrm>
        </p:spPr>
        <p:txBody>
          <a:bodyPr/>
          <a:lstStyle/>
          <a:p>
            <a:r>
              <a:rPr lang="ru-RU" altLang="ru-RU" sz="6000" b="1" smtClean="0">
                <a:latin typeface="Times New Roman" panose="02020603050405020304" pitchFamily="18" charset="0"/>
              </a:rPr>
              <a:t>Моноцит. Лимфоцит.</a:t>
            </a:r>
          </a:p>
        </p:txBody>
      </p:sp>
      <p:pic>
        <p:nvPicPr>
          <p:cNvPr id="33795" name="Picture 3" descr="0147-046.jpg: 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052513"/>
            <a:ext cx="6408737" cy="544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27063"/>
            <a:ext cx="3276600" cy="641350"/>
          </a:xfrm>
        </p:spPr>
        <p:txBody>
          <a:bodyPr/>
          <a:lstStyle/>
          <a:p>
            <a:pPr eaLnBrk="1" hangingPunct="1"/>
            <a:r>
              <a:rPr lang="ru-RU" altLang="ru-RU" sz="3600" smtClean="0"/>
              <a:t>Моноциты</a:t>
            </a:r>
          </a:p>
        </p:txBody>
      </p:sp>
      <p:sp>
        <p:nvSpPr>
          <p:cNvPr id="3481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940050" y="0"/>
            <a:ext cx="6203950" cy="68580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ru-RU" alt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Моноциты</a:t>
            </a:r>
            <a:r>
              <a:rPr lang="ru-RU" altLang="ru-RU" sz="2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составляют 2-10% </a:t>
            </a:r>
            <a:r>
              <a:rPr lang="ru-RU" altLang="ru-RU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лейкоцитов. Это самые крупные мононуклеарные клетки крови, имеющие диаметр 16-20 мкм. </a:t>
            </a:r>
          </a:p>
          <a:p>
            <a:pPr eaLnBrk="1" hangingPunct="1"/>
            <a:r>
              <a:rPr lang="ru-RU" altLang="ru-RU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Моноциты крови после своего сравнительно длительного периода циркуляции (Т</a:t>
            </a:r>
            <a:r>
              <a:rPr lang="ru-RU" altLang="ru-RU" sz="2400" b="1" baseline="-30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ru-RU" altLang="ru-RU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72 ч) покидают русло крови и в тканях превращаются в клетки </a:t>
            </a:r>
            <a:r>
              <a:rPr lang="ru-RU" altLang="ru-RU" sz="24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макрофагальной системы</a:t>
            </a:r>
            <a:r>
              <a:rPr lang="ru-RU" altLang="ru-RU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r>
              <a:rPr lang="ru-RU" altLang="ru-RU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того, макрофаги могут трансформироваться и в другие клетки. Таким образом, моноциты крови </a:t>
            </a:r>
            <a:r>
              <a:rPr lang="ru-RU" altLang="ru-RU" sz="2400" b="1" u="sng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являются конечными дифференцированными</a:t>
            </a:r>
            <a:r>
              <a:rPr lang="ru-RU" altLang="ru-RU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клетками, они еще сохраняют потенцию к дальнейшему развитию.</a:t>
            </a:r>
          </a:p>
          <a:p>
            <a:pPr eaLnBrk="1" hangingPunct="1"/>
            <a:endParaRPr lang="ru-RU" altLang="ru-RU" sz="2400" smtClean="0">
              <a:solidFill>
                <a:schemeClr val="bg1"/>
              </a:solidFill>
            </a:endParaRPr>
          </a:p>
        </p:txBody>
      </p:sp>
      <p:pic>
        <p:nvPicPr>
          <p:cNvPr id="348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1628775"/>
            <a:ext cx="2847975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ъект 2"/>
          <p:cNvSpPr>
            <a:spLocks noGrp="1"/>
          </p:cNvSpPr>
          <p:nvPr>
            <p:ph idx="1"/>
          </p:nvPr>
        </p:nvSpPr>
        <p:spPr>
          <a:xfrm>
            <a:off x="0" y="188913"/>
            <a:ext cx="8964613" cy="6669087"/>
          </a:xfrm>
          <a:solidFill>
            <a:schemeClr val="tx1"/>
          </a:solidFill>
        </p:spPr>
        <p:txBody>
          <a:bodyPr/>
          <a:lstStyle/>
          <a:p>
            <a:r>
              <a:rPr lang="ru-RU" altLang="ru-RU" sz="2800" b="1" smtClean="0">
                <a:solidFill>
                  <a:schemeClr val="bg1"/>
                </a:solidFill>
              </a:rPr>
              <a:t>Моноциты, обладая набором различных ферментов, являются активными фагоцитами.</a:t>
            </a:r>
          </a:p>
          <a:p>
            <a:r>
              <a:rPr lang="ru-RU" altLang="ru-RU" sz="2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Макрофаги участвуют так же в опознании “свое-чужое” и формировании антител. Кроме этого макрофаги участвуют в реакциях </a:t>
            </a:r>
            <a:r>
              <a:rPr lang="ru-RU" altLang="ru-RU" sz="28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клеточного иммунитета</a:t>
            </a:r>
            <a:r>
              <a:rPr lang="ru-RU" altLang="ru-RU" sz="2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защите от опухолевых клеток, отторжении чужеродного </a:t>
            </a:r>
            <a:r>
              <a:rPr lang="ru-RU" altLang="ru-RU" sz="28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трансплантата.</a:t>
            </a:r>
            <a:endParaRPr lang="ru-RU" altLang="ru-RU" sz="2800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макрофагов играет важную роль также и в </a:t>
            </a:r>
            <a:r>
              <a:rPr lang="ru-RU" altLang="ru-RU" sz="28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регуляции процессов кроветворения</a:t>
            </a:r>
            <a:r>
              <a:rPr lang="ru-RU" altLang="ru-RU" sz="2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образуя различные интерлейкины. </a:t>
            </a:r>
          </a:p>
          <a:p>
            <a:r>
              <a:rPr lang="ru-RU" altLang="ru-RU" sz="2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общей сложности моноциты и их потомки секретируют более 100 биологически активных соединений.</a:t>
            </a:r>
          </a:p>
          <a:p>
            <a:endParaRPr lang="ru-RU" altLang="ru-RU" b="1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686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36050" cy="68580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8195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8196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0963"/>
            <a:ext cx="9043988" cy="67770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8820150" cy="503238"/>
          </a:xfrm>
        </p:spPr>
        <p:txBody>
          <a:bodyPr/>
          <a:lstStyle/>
          <a:p>
            <a:r>
              <a:rPr lang="ru-RU" altLang="ru-RU" b="1" smtClean="0">
                <a:cs typeface="Times New Roman" panose="02020603050405020304" pitchFamily="18" charset="0"/>
              </a:rPr>
              <a:t>ФИЗИОЛОГИЯ ЛЕЙКОЦИТОВ </a:t>
            </a:r>
            <a:endParaRPr lang="ru-RU" altLang="ru-RU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643438" y="1981200"/>
            <a:ext cx="3814762" cy="4114800"/>
          </a:xfrm>
        </p:spPr>
        <p:txBody>
          <a:bodyPr/>
          <a:lstStyle/>
          <a:p>
            <a:endParaRPr lang="uk-UA" altLang="ru-RU" smtClean="0"/>
          </a:p>
        </p:txBody>
      </p:sp>
      <p:pic>
        <p:nvPicPr>
          <p:cNvPr id="37892" name="Picture 4" descr="ma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368300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pic_11_blood_line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052513"/>
            <a:ext cx="521970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ru-RU" sz="4800" b="1" i="1" smtClean="0"/>
              <a:t>Функции лейкоцитов</a:t>
            </a:r>
            <a:r>
              <a:rPr lang="uk-UA" altLang="ru-RU" sz="4000" smtClean="0"/>
              <a:t/>
            </a:r>
            <a:br>
              <a:rPr lang="uk-UA" altLang="ru-RU" sz="4000" smtClean="0"/>
            </a:br>
            <a:endParaRPr lang="uk-UA" altLang="ru-RU" sz="4000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tx1"/>
          </a:solidFill>
        </p:spPr>
        <p:txBody>
          <a:bodyPr/>
          <a:lstStyle/>
          <a:p>
            <a:pPr algn="just"/>
            <a:r>
              <a:rPr lang="uk-UA" altLang="ru-RU" smtClean="0"/>
              <a:t>1</a:t>
            </a:r>
            <a:r>
              <a:rPr lang="uk-UA" altLang="ru-RU" smtClean="0">
                <a:solidFill>
                  <a:schemeClr val="bg1"/>
                </a:solidFill>
              </a:rPr>
              <a:t>. </a:t>
            </a:r>
            <a:r>
              <a:rPr lang="uk-UA" altLang="ru-RU" b="1" smtClean="0">
                <a:solidFill>
                  <a:schemeClr val="bg1"/>
                </a:solidFill>
              </a:rPr>
              <a:t>Защитная</a:t>
            </a:r>
          </a:p>
          <a:p>
            <a:pPr algn="just"/>
            <a:r>
              <a:rPr lang="uk-UA" altLang="ru-RU" b="1" smtClean="0">
                <a:solidFill>
                  <a:schemeClr val="bg1"/>
                </a:solidFill>
              </a:rPr>
              <a:t>2. Транспортная</a:t>
            </a:r>
          </a:p>
          <a:p>
            <a:pPr algn="just"/>
            <a:r>
              <a:rPr lang="uk-UA" altLang="ru-RU" b="1" smtClean="0">
                <a:solidFill>
                  <a:schemeClr val="bg1"/>
                </a:solidFill>
              </a:rPr>
              <a:t>3. Метаболическая</a:t>
            </a:r>
          </a:p>
          <a:p>
            <a:pPr algn="just"/>
            <a:r>
              <a:rPr lang="uk-UA" altLang="ru-RU" b="1" smtClean="0">
                <a:solidFill>
                  <a:schemeClr val="bg1"/>
                </a:solidFill>
              </a:rPr>
              <a:t>4. Регенераторная</a:t>
            </a:r>
          </a:p>
          <a:p>
            <a:pPr algn="just">
              <a:buFontTx/>
              <a:buNone/>
            </a:pPr>
            <a:endParaRPr lang="ru-RU" altLang="ru-RU" b="1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81000"/>
            <a:ext cx="8066087" cy="1463675"/>
          </a:xfrm>
        </p:spPr>
        <p:txBody>
          <a:bodyPr/>
          <a:lstStyle/>
          <a:p>
            <a:r>
              <a:rPr lang="uk-UA" altLang="ru-RU" sz="3600" b="1" i="1" smtClean="0"/>
              <a:t>Количество лейкоцитов и его изменения.</a:t>
            </a:r>
            <a:endParaRPr lang="ru-RU" altLang="ru-RU" sz="4000" b="1" i="1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uk-UA" altLang="ru-RU" smtClean="0">
                <a:solidFill>
                  <a:schemeClr val="bg1"/>
                </a:solidFill>
              </a:rPr>
              <a:t>В крови здорового человека - 4•10</a:t>
            </a:r>
            <a:r>
              <a:rPr lang="uk-UA" altLang="ru-RU" baseline="30000" smtClean="0">
                <a:solidFill>
                  <a:schemeClr val="bg1"/>
                </a:solidFill>
              </a:rPr>
              <a:t>9</a:t>
            </a:r>
            <a:r>
              <a:rPr lang="uk-UA" altLang="ru-RU" smtClean="0">
                <a:solidFill>
                  <a:schemeClr val="bg1"/>
                </a:solidFill>
              </a:rPr>
              <a:t>/л-9•10</a:t>
            </a:r>
            <a:r>
              <a:rPr lang="uk-UA" altLang="ru-RU" baseline="30000" smtClean="0">
                <a:solidFill>
                  <a:schemeClr val="bg1"/>
                </a:solidFill>
              </a:rPr>
              <a:t>9</a:t>
            </a:r>
            <a:r>
              <a:rPr lang="uk-UA" altLang="ru-RU" smtClean="0">
                <a:solidFill>
                  <a:schemeClr val="bg1"/>
                </a:solidFill>
              </a:rPr>
              <a:t>/л лейкоцитов или 4 Г/л-9 Г/л. </a:t>
            </a:r>
          </a:p>
          <a:p>
            <a:r>
              <a:rPr lang="uk-UA" altLang="ru-RU" smtClean="0">
                <a:solidFill>
                  <a:schemeClr val="bg1"/>
                </a:solidFill>
              </a:rPr>
              <a:t>Если количество лейкоцитов менше 4 Г/л, то говорят о лейкопении. </a:t>
            </a:r>
            <a:r>
              <a:rPr lang="uk-UA" altLang="ru-RU" b="1" smtClean="0">
                <a:solidFill>
                  <a:schemeClr val="bg1"/>
                </a:solidFill>
              </a:rPr>
              <a:t>Лейкопения встречается только при патологии</a:t>
            </a:r>
            <a:r>
              <a:rPr lang="uk-UA" altLang="ru-RU" smtClean="0">
                <a:solidFill>
                  <a:schemeClr val="bg1"/>
                </a:solidFill>
              </a:rPr>
              <a:t>. </a:t>
            </a:r>
          </a:p>
          <a:p>
            <a:r>
              <a:rPr lang="uk-UA" altLang="ru-RU" smtClean="0">
                <a:solidFill>
                  <a:schemeClr val="bg1"/>
                </a:solidFill>
              </a:rPr>
              <a:t>Если количество лейкоцитов больше 9 Г/л, то это  лейкоцитоз. </a:t>
            </a:r>
            <a:endParaRPr lang="ru-RU" altLang="ru-RU" smtClean="0">
              <a:solidFill>
                <a:schemeClr val="bg1"/>
              </a:solidFill>
            </a:endParaRPr>
          </a:p>
          <a:p>
            <a:pPr algn="just">
              <a:buFontTx/>
              <a:buNone/>
            </a:pPr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ru-RU" sz="4000" b="1" i="1" smtClean="0"/>
              <a:t>Причины физиологических лейкоцитозов</a:t>
            </a:r>
            <a:endParaRPr lang="ru-RU" altLang="ru-RU" sz="4000" b="1" i="1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</a:pPr>
            <a:endParaRPr lang="uk-UA" altLang="ru-RU" b="1" i="1" smtClean="0"/>
          </a:p>
          <a:p>
            <a:pPr>
              <a:lnSpc>
                <a:spcPct val="90000"/>
              </a:lnSpc>
            </a:pPr>
            <a:r>
              <a:rPr lang="uk-UA" altLang="ru-RU" smtClean="0"/>
              <a:t>а) пищевой;</a:t>
            </a:r>
          </a:p>
          <a:p>
            <a:pPr>
              <a:lnSpc>
                <a:spcPct val="90000"/>
              </a:lnSpc>
            </a:pPr>
            <a:r>
              <a:rPr lang="uk-UA" altLang="ru-RU" smtClean="0"/>
              <a:t>б) миогенный;</a:t>
            </a:r>
          </a:p>
          <a:p>
            <a:pPr>
              <a:lnSpc>
                <a:spcPct val="90000"/>
              </a:lnSpc>
            </a:pPr>
            <a:r>
              <a:rPr lang="uk-UA" altLang="ru-RU" smtClean="0"/>
              <a:t>в) стрессовый;</a:t>
            </a:r>
          </a:p>
          <a:p>
            <a:pPr>
              <a:lnSpc>
                <a:spcPct val="90000"/>
              </a:lnSpc>
            </a:pPr>
            <a:r>
              <a:rPr lang="uk-UA" altLang="ru-RU" smtClean="0"/>
              <a:t>г) у беременных;</a:t>
            </a:r>
          </a:p>
          <a:p>
            <a:pPr>
              <a:lnSpc>
                <a:spcPct val="90000"/>
              </a:lnSpc>
            </a:pPr>
            <a:r>
              <a:rPr lang="uk-UA" altLang="ru-RU" smtClean="0"/>
              <a:t>д) овуляцийнный;</a:t>
            </a:r>
          </a:p>
          <a:p>
            <a:pPr>
              <a:lnSpc>
                <a:spcPct val="90000"/>
              </a:lnSpc>
            </a:pPr>
            <a:r>
              <a:rPr lang="uk-UA" altLang="ru-RU" smtClean="0"/>
              <a:t>е) у новорождённых - 16,7-30 Г/л.</a:t>
            </a:r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41300"/>
            <a:ext cx="7772400" cy="584200"/>
          </a:xfrm>
        </p:spPr>
        <p:txBody>
          <a:bodyPr/>
          <a:lstStyle/>
          <a:p>
            <a:pPr eaLnBrk="1" hangingPunct="1"/>
            <a:r>
              <a:rPr lang="ru-RU" altLang="ru-RU" sz="3200" smtClean="0"/>
              <a:t>Лейкоциты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22300"/>
            <a:ext cx="9144000" cy="6237288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ru-RU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отличие от других клеток крови</a:t>
            </a:r>
            <a:r>
              <a:rPr lang="ru-RU" altLang="ru-RU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эритроцитов и тромбоцитов)</a:t>
            </a:r>
            <a:r>
              <a:rPr lang="en-US" altLang="ru-RU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ru-RU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выполняющих свои функции непосредственно в сосудистом русле, лейкоциты выполняют свои разнообразные задачи преимущественно в соединительной ткани различных органов. </a:t>
            </a:r>
            <a:endParaRPr lang="ru-RU" altLang="ru-RU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ru-RU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русле крови лейкоциты циркулируют лишь в течение нескольких часов (от 4 до 72) после выхода из костного мозга и других иммунокомпетентных органов. Затем они, проходя через стенку капилляров, расселяются по тканям. В тканях лейкоциты могут находиться в течение многих дней.</a:t>
            </a:r>
            <a:r>
              <a:rPr lang="ru-RU" altLang="ru-RU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endParaRPr lang="ru-RU" altLang="ru-RU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03605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441825" y="476250"/>
            <a:ext cx="4724400" cy="792163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Лейкоцитопоэз</a:t>
            </a: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endParaRPr lang="ru-RU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403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692150"/>
            <a:ext cx="3810000" cy="5403850"/>
          </a:xfrm>
        </p:spPr>
        <p:txBody>
          <a:bodyPr/>
          <a:lstStyle/>
          <a:p>
            <a:pPr eaLnBrk="1" hangingPunct="1"/>
            <a:endParaRPr lang="uk-UA" altLang="ru-RU" sz="2800" smtClean="0"/>
          </a:p>
        </p:txBody>
      </p:sp>
      <p:pic>
        <p:nvPicPr>
          <p:cNvPr id="44036" name="Картинка 5" descr="C:\Users\Oxana\Documents\media\image5.jpeg"/>
          <p:cNvPicPr>
            <a:picLocks noGrp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692150"/>
            <a:ext cx="4248150" cy="6049963"/>
          </a:xfrm>
        </p:spPr>
      </p:pic>
      <p:pic>
        <p:nvPicPr>
          <p:cNvPr id="44037" name="Рисунок 6" descr="C:\Users\Oxana\Documents\media\image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84313"/>
            <a:ext cx="360045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2559-014.jpg: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8424862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685800" y="55563"/>
            <a:ext cx="7772400" cy="762000"/>
          </a:xfrm>
        </p:spPr>
        <p:txBody>
          <a:bodyPr/>
          <a:lstStyle/>
          <a:p>
            <a:r>
              <a:rPr lang="ru-RU" altLang="ru-RU" smtClean="0"/>
              <a:t>Лейкоцитоз</a:t>
            </a:r>
          </a:p>
        </p:txBody>
      </p:sp>
      <p:sp>
        <p:nvSpPr>
          <p:cNvPr id="47107" name="Объект 2"/>
          <p:cNvSpPr>
            <a:spLocks noGrp="1"/>
          </p:cNvSpPr>
          <p:nvPr>
            <p:ph idx="1"/>
          </p:nvPr>
        </p:nvSpPr>
        <p:spPr>
          <a:xfrm>
            <a:off x="0" y="692150"/>
            <a:ext cx="9144000" cy="5976938"/>
          </a:xfrm>
          <a:solidFill>
            <a:schemeClr val="tx1"/>
          </a:solidFill>
        </p:spPr>
        <p:txBody>
          <a:bodyPr/>
          <a:lstStyle/>
          <a:p>
            <a:r>
              <a:rPr lang="ru-RU" altLang="ru-RU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содержания нейтрофилов в крови может быть обусловлено как за счет интенсивного лейкопоэза, так и путем </a:t>
            </a:r>
            <a:r>
              <a:rPr lang="ru-RU" altLang="ru-RU" sz="2800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перераспределительной реакции</a:t>
            </a:r>
            <a:r>
              <a:rPr lang="ru-RU" altLang="ru-RU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возникающей при попадании микроорганизмов, при эмоциях, физической работе, после принятия пищи, при стрессах.</a:t>
            </a:r>
          </a:p>
          <a:p>
            <a:pPr algn="ctr"/>
            <a:r>
              <a:rPr lang="ru-RU" alt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для суждения об истинном количестве лейкоцитов в крови в клинике необходимо производить анализ утром, натощак.  </a:t>
            </a:r>
          </a:p>
          <a:p>
            <a:r>
              <a:rPr lang="ru-RU" altLang="ru-RU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Активный выход лейкоцитов из косного мозга приводит к появлению в русле крови юных форм: палочкоядерных или даже метамиэлоцитов. </a:t>
            </a:r>
          </a:p>
          <a:p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9219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9220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b="1" smtClean="0">
                <a:solidFill>
                  <a:srgbClr val="FFFF00"/>
                </a:solidFill>
              </a:rPr>
              <a:t>Лейкоцит-нейтрофил,</a:t>
            </a:r>
            <a:r>
              <a:rPr lang="ru-RU" altLang="ru-RU" sz="2800" smtClean="0">
                <a:solidFill>
                  <a:srgbClr val="FFFF00"/>
                </a:solidFill>
              </a:rPr>
              <a:t> поглощающий клетки возбудителя сибирской язвы</a:t>
            </a:r>
            <a:r>
              <a:rPr lang="ru-RU" altLang="ru-RU" sz="2800" smtClean="0"/>
              <a:t> </a:t>
            </a:r>
            <a:br>
              <a:rPr lang="ru-RU" altLang="ru-RU" sz="2800" smtClean="0"/>
            </a:br>
            <a:r>
              <a:rPr lang="ru-RU" altLang="ru-RU" sz="2800" smtClean="0"/>
              <a:t>(сканирующий электронный микроскоп)</a:t>
            </a:r>
          </a:p>
        </p:txBody>
      </p:sp>
      <p:pic>
        <p:nvPicPr>
          <p:cNvPr id="4813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1916113"/>
            <a:ext cx="4319587" cy="43211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61950"/>
            <a:ext cx="7772400" cy="1066800"/>
          </a:xfrm>
        </p:spPr>
        <p:txBody>
          <a:bodyPr/>
          <a:lstStyle/>
          <a:p>
            <a:pPr eaLnBrk="1" hangingPunct="1"/>
            <a:r>
              <a:rPr lang="ru-RU" altLang="ru-RU" sz="3200" smtClean="0"/>
              <a:t>Лейкоцитарная формула</a:t>
            </a:r>
            <a:br>
              <a:rPr lang="ru-RU" altLang="ru-RU" sz="3200" smtClean="0"/>
            </a:br>
            <a:endParaRPr lang="ru-RU" altLang="ru-RU" sz="3200" smtClean="0"/>
          </a:p>
        </p:txBody>
      </p:sp>
      <p:graphicFrame>
        <p:nvGraphicFramePr>
          <p:cNvPr id="49155" name="Object 4"/>
          <p:cNvGraphicFramePr>
            <a:graphicFrameLocks noGrp="1" noChangeAspect="1"/>
          </p:cNvGraphicFramePr>
          <p:nvPr>
            <p:ph type="body" idx="1"/>
          </p:nvPr>
        </p:nvGraphicFramePr>
        <p:xfrm>
          <a:off x="0" y="1219200"/>
          <a:ext cx="9144000" cy="290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7" name="Точечный рисунок" r:id="rId3" imgW="4323810" imgH="1371429" progId="Paint.Picture">
                  <p:embed/>
                </p:oleObj>
              </mc:Choice>
              <mc:Fallback>
                <p:oleObj name="Точечный рисунок" r:id="rId3" imgW="4323810" imgH="1371429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19200"/>
                        <a:ext cx="9144000" cy="290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ъект 2"/>
          <p:cNvSpPr>
            <a:spLocks noGrp="1"/>
          </p:cNvSpPr>
          <p:nvPr>
            <p:ph idx="1"/>
          </p:nvPr>
        </p:nvSpPr>
        <p:spPr>
          <a:xfrm>
            <a:off x="323850" y="260350"/>
            <a:ext cx="8351838" cy="6264275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ru-RU" altLang="ru-RU" smtClean="0">
                <a:solidFill>
                  <a:schemeClr val="bg1"/>
                </a:solidFill>
              </a:rPr>
              <a:t>Новорожденным свойственен физиологический лейкоцитоз – 16, Х 10 </a:t>
            </a:r>
            <a:r>
              <a:rPr lang="ru-RU" altLang="ru-RU" baseline="30000" smtClean="0">
                <a:solidFill>
                  <a:schemeClr val="bg1"/>
                </a:solidFill>
              </a:rPr>
              <a:t>9</a:t>
            </a:r>
            <a:r>
              <a:rPr lang="ru-RU" altLang="ru-RU" smtClean="0">
                <a:solidFill>
                  <a:schemeClr val="bg1"/>
                </a:solidFill>
              </a:rPr>
              <a:t>/ л. У детей грудного возраста концентрация лейкоцитов составляет в среднем 9,0Х10 </a:t>
            </a:r>
            <a:r>
              <a:rPr lang="ru-RU" altLang="ru-RU" baseline="30000" smtClean="0">
                <a:solidFill>
                  <a:schemeClr val="bg1"/>
                </a:solidFill>
              </a:rPr>
              <a:t>9</a:t>
            </a:r>
            <a:r>
              <a:rPr lang="ru-RU" altLang="ru-RU" smtClean="0">
                <a:solidFill>
                  <a:schemeClr val="bg1"/>
                </a:solidFill>
              </a:rPr>
              <a:t>, л. После 1 года концентрация лейкоцитов постепенно уменьшается и достигает нормы взрослых после 15 лет – 4,0-9,0 </a:t>
            </a:r>
            <a:r>
              <a:rPr lang="ru-RU" altLang="ru-RU" baseline="30000" smtClean="0">
                <a:solidFill>
                  <a:schemeClr val="bg1"/>
                </a:solidFill>
              </a:rPr>
              <a:t>9</a:t>
            </a:r>
            <a:r>
              <a:rPr lang="ru-RU" altLang="ru-RU" smtClean="0">
                <a:solidFill>
                  <a:schemeClr val="bg1"/>
                </a:solidFill>
              </a:rPr>
              <a:t>/ л лейкоцитов</a:t>
            </a:r>
          </a:p>
          <a:p>
            <a:pPr algn="ctr"/>
            <a:r>
              <a:rPr lang="ru-RU" altLang="ru-RU" smtClean="0">
                <a:solidFill>
                  <a:schemeClr val="bg1"/>
                </a:solidFill>
              </a:rPr>
              <a:t>Для лейкоцитов новорожденных характерна высокая осмотическая устойчивость.</a:t>
            </a:r>
          </a:p>
          <a:p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4450"/>
            <a:ext cx="8420100" cy="579438"/>
          </a:xfrm>
        </p:spPr>
        <p:txBody>
          <a:bodyPr/>
          <a:lstStyle/>
          <a:p>
            <a:pPr eaLnBrk="1" hangingPunct="1"/>
            <a:r>
              <a:rPr lang="ru-RU" altLang="ru-RU" sz="3200" smtClean="0"/>
              <a:t>Нейтрофилы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17563"/>
            <a:ext cx="9144000" cy="6040437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Нейтрофилы</a:t>
            </a:r>
            <a:r>
              <a:rPr lang="ru-RU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(45-70%) </a:t>
            </a:r>
            <a:r>
              <a:rPr lang="en-US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участвуют в: </a:t>
            </a:r>
            <a:endParaRPr lang="uk-UA" altLang="ru-RU" sz="24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фагоцитозе, </a:t>
            </a:r>
            <a:r>
              <a:rPr lang="ru-RU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образовании</a:t>
            </a:r>
            <a:r>
              <a:rPr lang="ru-RU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интерферона</a:t>
            </a:r>
            <a:r>
              <a:rPr lang="en-US" altLang="ru-RU" sz="24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вещества, воздействующего на вирусы, </a:t>
            </a:r>
            <a:endParaRPr lang="ru-RU" altLang="ru-RU" sz="24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ru-RU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синтезе факторов, обладающих </a:t>
            </a:r>
            <a:r>
              <a:rPr lang="en-US" altLang="ru-RU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бактерицидным действием</a:t>
            </a:r>
            <a:r>
              <a:rPr lang="en-US" altLang="ru-RU" sz="24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(лактоферрин), </a:t>
            </a:r>
            <a:endParaRPr lang="ru-RU" altLang="ru-RU" sz="24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а </a:t>
            </a:r>
            <a:r>
              <a:rPr lang="en-US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же стимулирующим регенерацию тканей (кислые гликозаминогликаны) после их повреждения, </a:t>
            </a:r>
            <a:endParaRPr lang="ru-RU" altLang="ru-RU" sz="24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ru-RU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синтезе </a:t>
            </a:r>
            <a:r>
              <a:rPr lang="en-US" altLang="ru-RU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пирогена</a:t>
            </a:r>
            <a:r>
              <a:rPr lang="ru-RU" altLang="ru-RU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результате повышается температура тела)</a:t>
            </a:r>
            <a:r>
              <a:rPr lang="en-US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ru-RU" sz="24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Переваривание бактерий происходит под влиянием различных факторов, находящихся в гранулах лейкоцитов. Особенно активны миелопероксидаза, активирующаяся перекисью водорода, и лизоцим, гидролизирующий гликопротеиды бактериальной оболочки. </a:t>
            </a: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874713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ъект 2"/>
          <p:cNvSpPr>
            <a:spLocks noGrp="1"/>
          </p:cNvSpPr>
          <p:nvPr>
            <p:ph idx="1"/>
          </p:nvPr>
        </p:nvSpPr>
        <p:spPr>
          <a:xfrm>
            <a:off x="323850" y="476250"/>
            <a:ext cx="8134350" cy="5619750"/>
          </a:xfrm>
          <a:solidFill>
            <a:schemeClr val="tx1"/>
          </a:solidFill>
        </p:spPr>
        <p:txBody>
          <a:bodyPr/>
          <a:lstStyle/>
          <a:p>
            <a:r>
              <a:rPr lang="ru-RU" altLang="ru-RU" sz="2800" smtClean="0">
                <a:solidFill>
                  <a:schemeClr val="bg1"/>
                </a:solidFill>
              </a:rPr>
              <a:t>Активированные нейтрофилы выделяют арахидоновую кислоту, которая является предшественником лейкотриенов, тромбоксанов и простагландинов. Эти вещества играют важную роль в регуляции просвета и проницаемости кровеносных сосудов и в запуске таких процессов, как воспаление, боль и свертывание крови.</a:t>
            </a:r>
          </a:p>
          <a:p>
            <a:r>
              <a:rPr lang="ru-RU" altLang="ru-RU" sz="2800" smtClean="0">
                <a:solidFill>
                  <a:schemeClr val="bg1"/>
                </a:solidFill>
              </a:rPr>
              <a:t>•По нейтрофилам можно определить пол человека, так как у женского генотипа имеются круглые выросты –“барабанные палочки”.</a:t>
            </a:r>
            <a:endParaRPr lang="uk-UA" altLang="ru-RU" sz="28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ъект 2"/>
          <p:cNvSpPr>
            <a:spLocks noGrp="1"/>
          </p:cNvSpPr>
          <p:nvPr>
            <p:ph idx="1"/>
          </p:nvPr>
        </p:nvSpPr>
        <p:spPr>
          <a:xfrm>
            <a:off x="395288" y="115888"/>
            <a:ext cx="8748712" cy="6742112"/>
          </a:xfrm>
          <a:solidFill>
            <a:schemeClr val="tx1"/>
          </a:solidFill>
        </p:spPr>
        <p:txBody>
          <a:bodyPr/>
          <a:lstStyle/>
          <a:p>
            <a:endParaRPr lang="ru-RU" alt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русле крови содержится лишь небольшое количество зрелых клеток. В 20 - 40 раз больше их находится в органах - </a:t>
            </a:r>
            <a:r>
              <a:rPr lang="ru-RU" altLang="ru-RU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депо</a:t>
            </a:r>
            <a:r>
              <a:rPr lang="ru-RU" altLang="ru-RU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основным из которых является место образования - кроветворный костный мозг, а также селезенка, печень, капилляры легких. </a:t>
            </a:r>
          </a:p>
          <a:p>
            <a:pPr algn="ctr"/>
            <a:r>
              <a:rPr lang="ru-RU" altLang="ru-RU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образования зрелый нейтрофил еще в течение 5-7 дней остается в костном мозге. Отсюда нейтрофилы могут легко выходить и пополнять пул циркулирующих клеток, скапливающихся вокруг места повреждения, очага воспаления.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ъект 2"/>
          <p:cNvSpPr>
            <a:spLocks noGrp="1"/>
          </p:cNvSpPr>
          <p:nvPr>
            <p:ph idx="1"/>
          </p:nvPr>
        </p:nvSpPr>
        <p:spPr>
          <a:xfrm>
            <a:off x="755650" y="404813"/>
            <a:ext cx="7702550" cy="5691187"/>
          </a:xfrm>
          <a:solidFill>
            <a:schemeClr val="tx1"/>
          </a:solidFill>
        </p:spPr>
        <p:txBody>
          <a:bodyPr/>
          <a:lstStyle/>
          <a:p>
            <a:r>
              <a:rPr lang="ru-RU" altLang="ru-RU" smtClean="0">
                <a:solidFill>
                  <a:schemeClr val="bg1"/>
                </a:solidFill>
              </a:rPr>
              <a:t>В крови новорожденных по сравнению со взрослыми велико содержание незрелых форм нейтрофилов (метамиелоцитов и миелоцитов). Диаметр нейтрофилов несколько больше. Двигательная и фагоцитарная активность лейкоцитов ниже.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7772400" cy="914400"/>
          </a:xfrm>
        </p:spPr>
        <p:txBody>
          <a:bodyPr/>
          <a:lstStyle/>
          <a:p>
            <a:r>
              <a:rPr lang="ru-RU" altLang="ru-RU" sz="5400" b="1" smtClean="0">
                <a:latin typeface="Times New Roman" panose="02020603050405020304" pitchFamily="18" charset="0"/>
              </a:rPr>
              <a:t>Базофил. Э</a:t>
            </a:r>
            <a:r>
              <a:rPr lang="uk-UA" altLang="ru-RU" sz="5400" b="1" smtClean="0">
                <a:latin typeface="Times New Roman" panose="02020603050405020304" pitchFamily="18" charset="0"/>
              </a:rPr>
              <a:t>озинофил</a:t>
            </a:r>
            <a:endParaRPr lang="ru-RU" altLang="ru-RU" sz="5400" b="1" smtClean="0">
              <a:latin typeface="Times New Roman" panose="02020603050405020304" pitchFamily="18" charset="0"/>
            </a:endParaRPr>
          </a:p>
        </p:txBody>
      </p:sp>
      <p:pic>
        <p:nvPicPr>
          <p:cNvPr id="55299" name="Picture 3" descr="2559-005.jpg: 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276475"/>
            <a:ext cx="8713788" cy="4248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-90488" y="476250"/>
            <a:ext cx="2843213" cy="954088"/>
          </a:xfrm>
        </p:spPr>
        <p:txBody>
          <a:bodyPr/>
          <a:lstStyle/>
          <a:p>
            <a:pPr eaLnBrk="1" hangingPunct="1"/>
            <a:r>
              <a:rPr lang="ru-RU" altLang="ru-RU" sz="2800" smtClean="0"/>
              <a:t>Базо-</a:t>
            </a:r>
            <a:br>
              <a:rPr lang="ru-RU" altLang="ru-RU" sz="2800" smtClean="0"/>
            </a:br>
            <a:r>
              <a:rPr lang="ru-RU" altLang="ru-RU" sz="2800" smtClean="0"/>
              <a:t>филы</a:t>
            </a:r>
          </a:p>
        </p:txBody>
      </p:sp>
      <p:sp>
        <p:nvSpPr>
          <p:cNvPr id="56323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117725" y="0"/>
            <a:ext cx="7026275" cy="6892925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alt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Базофилы </a:t>
            </a:r>
            <a:r>
              <a:rPr lang="ru-RU" alt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(0,5%) </a:t>
            </a:r>
            <a:r>
              <a:rPr lang="en-US" alt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 большое количество </a:t>
            </a:r>
            <a:r>
              <a:rPr lang="en-US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таких биологически активных соединений, как </a:t>
            </a:r>
            <a:r>
              <a:rPr lang="en-US" altLang="ru-RU" sz="24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гепарин</a:t>
            </a:r>
            <a:r>
              <a:rPr lang="en-US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вещество</a:t>
            </a:r>
            <a:r>
              <a:rPr lang="ru-RU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</a:t>
            </a:r>
            <a:r>
              <a:rPr lang="ru-RU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епятствующее </a:t>
            </a:r>
            <a:r>
              <a:rPr lang="en-US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свертыва</a:t>
            </a:r>
            <a:r>
              <a:rPr lang="ru-RU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нию крови</a:t>
            </a:r>
            <a:r>
              <a:rPr lang="en-US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altLang="ru-RU" sz="24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гистамин</a:t>
            </a:r>
            <a:r>
              <a:rPr lang="ru-RU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повышающий проницаемость стенок капилляров.</a:t>
            </a:r>
            <a:r>
              <a:rPr lang="ru-RU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ru-RU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аходящиеся в тканях</a:t>
            </a:r>
            <a:r>
              <a:rPr lang="ru-RU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</a:t>
            </a:r>
            <a:r>
              <a:rPr lang="en-US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азофилы, именуются </a:t>
            </a:r>
            <a:r>
              <a:rPr lang="en-US" altLang="ru-RU" sz="24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тучными клетками</a:t>
            </a:r>
            <a:r>
              <a:rPr lang="en-US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ru-RU" sz="24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Мощными факторами дегрануляции базофилов являются IgE и взаимодействующие с ними аллергены. Это обеспечивает их участие в аллергических реакциях. При сенсибилизации организма в них синтезируется “</a:t>
            </a:r>
            <a:r>
              <a:rPr lang="ru-RU" altLang="ru-RU" sz="2400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эозинофильный хемотаксический фактор анафилаксии”</a:t>
            </a:r>
            <a:r>
              <a:rPr lang="ru-RU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  <a:r>
              <a:rPr lang="ru-RU" altLang="ru-RU" sz="2400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“медленно реагирующая субстанция анафилаксии</a:t>
            </a:r>
            <a:r>
              <a:rPr lang="ru-RU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Поэтому базофилия является одним из признаков сенсибилизации организма при аллергиях.</a:t>
            </a:r>
          </a:p>
          <a:p>
            <a:pPr eaLnBrk="1" hangingPunct="1"/>
            <a:endParaRPr lang="ru-RU" altLang="ru-RU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ru-RU" altLang="ru-RU" smtClean="0"/>
          </a:p>
        </p:txBody>
      </p:sp>
      <p:pic>
        <p:nvPicPr>
          <p:cNvPr id="5632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16113"/>
            <a:ext cx="1871663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Прямоугольник 4"/>
          <p:cNvSpPr>
            <a:spLocks noChangeArrowheads="1"/>
          </p:cNvSpPr>
          <p:nvPr/>
        </p:nvSpPr>
        <p:spPr bwMode="auto">
          <a:xfrm>
            <a:off x="684213" y="620713"/>
            <a:ext cx="7920037" cy="56943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  <a:latin typeface="Times New Roman" panose="02020603050405020304" pitchFamily="18" charset="0"/>
              </a:rPr>
              <a:t>В базофилах содержатся также гиалуроновая кислота, влияющая на проницаемость сосудистой стенки; фактор активации тромбоцитов (ФАТ); тромбоксаны, способствующие агрегации тромбоцитов; лейкотриены и простагландины.</a:t>
            </a:r>
          </a:p>
          <a:p>
            <a:pPr algn="just"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  <a:latin typeface="Times New Roman" panose="02020603050405020304" pitchFamily="18" charset="0"/>
              </a:rPr>
              <a:t>•При аллергических реакциях (крапивница, бронхиальная астма, лекарственная болезнь) под влиянием комплекса антиген-антитело происходит дегрануляция базофилов и выход в кровь биологически активных веществ, в том числе гистамина, что определяет клиническую картину заболеваний.</a:t>
            </a:r>
            <a:endParaRPr lang="uk-UA" altLang="ru-RU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85800" y="796925"/>
            <a:ext cx="7772400" cy="768350"/>
          </a:xfrm>
        </p:spPr>
        <p:txBody>
          <a:bodyPr/>
          <a:lstStyle/>
          <a:p>
            <a:r>
              <a:rPr lang="ru-RU" altLang="ru-RU" dirty="0" err="1" smtClean="0"/>
              <a:t>Імунна</a:t>
            </a:r>
            <a:r>
              <a:rPr lang="ru-RU" altLang="ru-RU" dirty="0" smtClean="0"/>
              <a:t> </a:t>
            </a:r>
            <a:r>
              <a:rPr lang="ru-RU" altLang="ru-RU" dirty="0" err="1" smtClean="0"/>
              <a:t>регуляція</a:t>
            </a:r>
            <a:endParaRPr lang="ru-RU" altLang="ru-RU" dirty="0" smtClean="0"/>
          </a:p>
        </p:txBody>
      </p:sp>
      <p:sp>
        <p:nvSpPr>
          <p:cNvPr id="10243" name="Объект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5229200"/>
          </a:xfrm>
          <a:solidFill>
            <a:schemeClr val="tx1"/>
          </a:solidFill>
          <a:extLst/>
        </p:spPr>
        <p:txBody>
          <a:bodyPr/>
          <a:lstStyle/>
          <a:p>
            <a:pPr lvl="7" algn="ctr">
              <a:defRPr/>
            </a:pPr>
            <a:r>
              <a:rPr lang="ru-RU" dirty="0" smtClean="0"/>
              <a:t>Влияние на морфогенез, </a:t>
            </a:r>
            <a:r>
              <a:rPr lang="ru-RU" sz="3200" b="1" dirty="0" err="1">
                <a:solidFill>
                  <a:schemeClr val="bg1"/>
                </a:solidFill>
              </a:rPr>
              <a:t>регенерацію</a:t>
            </a:r>
            <a:r>
              <a:rPr lang="ru-RU" sz="3200" b="1" dirty="0">
                <a:solidFill>
                  <a:schemeClr val="bg1"/>
                </a:solidFill>
              </a:rPr>
              <a:t> тканин, </a:t>
            </a:r>
            <a:r>
              <a:rPr lang="ru-RU" sz="3200" b="1" dirty="0" err="1">
                <a:solidFill>
                  <a:schemeClr val="bg1"/>
                </a:solidFill>
              </a:rPr>
              <a:t>еритро</a:t>
            </a:r>
            <a:r>
              <a:rPr lang="ru-RU" sz="3200" b="1" dirty="0">
                <a:solidFill>
                  <a:schemeClr val="bg1"/>
                </a:solidFill>
              </a:rPr>
              <a:t>- та </a:t>
            </a:r>
            <a:r>
              <a:rPr lang="ru-RU" sz="3200" b="1" dirty="0" err="1">
                <a:solidFill>
                  <a:schemeClr val="bg1"/>
                </a:solidFill>
              </a:rPr>
              <a:t>лейкопоезу</a:t>
            </a:r>
            <a:r>
              <a:rPr lang="ru-RU" sz="3200" b="1" dirty="0">
                <a:solidFill>
                  <a:schemeClr val="bg1"/>
                </a:solidFill>
              </a:rPr>
              <a:t>, </a:t>
            </a:r>
            <a:r>
              <a:rPr lang="ru-RU" sz="3200" b="1" dirty="0" err="1">
                <a:solidFill>
                  <a:schemeClr val="bg1"/>
                </a:solidFill>
              </a:rPr>
              <a:t>може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змінювати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діяльність</a:t>
            </a:r>
            <a:r>
              <a:rPr lang="ru-RU" sz="3200" b="1" dirty="0">
                <a:solidFill>
                  <a:schemeClr val="bg1"/>
                </a:solidFill>
              </a:rPr>
              <a:t> ЦНС та ССС, </a:t>
            </a:r>
            <a:r>
              <a:rPr lang="ru-RU" sz="3200" b="1" dirty="0" err="1">
                <a:solidFill>
                  <a:schemeClr val="bg1"/>
                </a:solidFill>
              </a:rPr>
              <a:t>органів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травлення</a:t>
            </a:r>
            <a:r>
              <a:rPr lang="ru-RU" sz="3200" b="1" dirty="0">
                <a:solidFill>
                  <a:schemeClr val="bg1"/>
                </a:solidFill>
              </a:rPr>
              <a:t>, </a:t>
            </a:r>
            <a:r>
              <a:rPr lang="ru-RU" sz="3200" b="1" dirty="0" err="1">
                <a:solidFill>
                  <a:schemeClr val="bg1"/>
                </a:solidFill>
              </a:rPr>
              <a:t>дихання</a:t>
            </a:r>
            <a:r>
              <a:rPr lang="ru-RU" sz="3200" b="1" dirty="0">
                <a:solidFill>
                  <a:schemeClr val="bg1"/>
                </a:solidFill>
              </a:rPr>
              <a:t>, </a:t>
            </a:r>
            <a:r>
              <a:rPr lang="ru-RU" sz="3200" b="1" dirty="0" err="1">
                <a:solidFill>
                  <a:schemeClr val="bg1"/>
                </a:solidFill>
              </a:rPr>
              <a:t>гладкої</a:t>
            </a:r>
            <a:r>
              <a:rPr lang="ru-RU" sz="3200" b="1" dirty="0">
                <a:solidFill>
                  <a:schemeClr val="bg1"/>
                </a:solidFill>
              </a:rPr>
              <a:t> та поперечно-</a:t>
            </a:r>
            <a:r>
              <a:rPr lang="ru-RU" sz="3200" b="1" dirty="0" err="1">
                <a:solidFill>
                  <a:schemeClr val="bg1"/>
                </a:solidFill>
              </a:rPr>
              <a:t>смугастої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мускулатури</a:t>
            </a:r>
            <a:r>
              <a:rPr lang="ru-RU" sz="3200" b="1" dirty="0">
                <a:solidFill>
                  <a:schemeClr val="bg1"/>
                </a:solidFill>
              </a:rPr>
              <a:t>.</a:t>
            </a:r>
            <a:endParaRPr lang="ru-RU" sz="32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6063"/>
            <a:ext cx="2627313" cy="1077912"/>
          </a:xfrm>
        </p:spPr>
        <p:txBody>
          <a:bodyPr/>
          <a:lstStyle/>
          <a:p>
            <a:pPr eaLnBrk="1" hangingPunct="1"/>
            <a:r>
              <a:rPr lang="ru-RU" altLang="ru-RU" sz="3200" smtClean="0"/>
              <a:t>Эозино-</a:t>
            </a:r>
            <a:br>
              <a:rPr lang="ru-RU" altLang="ru-RU" sz="3200" smtClean="0"/>
            </a:br>
            <a:r>
              <a:rPr lang="ru-RU" altLang="ru-RU" sz="3200" smtClean="0"/>
              <a:t>филы</a:t>
            </a:r>
          </a:p>
        </p:txBody>
      </p:sp>
      <p:sp>
        <p:nvSpPr>
          <p:cNvPr id="58371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627313" y="404813"/>
            <a:ext cx="6516687" cy="6119812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ru-RU" altLang="ru-RU" sz="24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Эозинофилов 1-4%.</a:t>
            </a:r>
          </a:p>
          <a:p>
            <a:pPr eaLnBrk="1" hangingPunct="1"/>
            <a:r>
              <a:rPr lang="en-US" altLang="ru-RU" sz="24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Арилсульфатаза</a:t>
            </a:r>
            <a:r>
              <a:rPr lang="en-US" altLang="ru-RU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мелких гранул </a:t>
            </a:r>
            <a:r>
              <a:rPr lang="ru-RU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эозинофилов </a:t>
            </a:r>
            <a:r>
              <a:rPr lang="en-US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инактивирует ряд </a:t>
            </a:r>
            <a:r>
              <a:rPr lang="en-US" altLang="ru-RU" sz="24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субстанций анафилаксии</a:t>
            </a:r>
            <a:r>
              <a:rPr lang="en-US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уменьшая выраженность реакций немедленной гиперчувствительности. Основной белок больших гранул способен нейтрализовать гепарин. Эозинофилы под влиянием хемотаксических факторов мигрируют к месту появления небольшого количества антигена, где происходит реакция “антиген-антитело”.</a:t>
            </a:r>
            <a:r>
              <a:rPr lang="ru-RU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ru-RU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того, для функции эозинофилов важным является белок с помощью которого они оказывают </a:t>
            </a:r>
            <a:r>
              <a:rPr lang="ru-RU" altLang="ru-RU" sz="2400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цитотоксическое </a:t>
            </a:r>
            <a:r>
              <a:rPr lang="ru-RU" alt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на гельминты и их личинки.</a:t>
            </a:r>
          </a:p>
        </p:txBody>
      </p:sp>
      <p:pic>
        <p:nvPicPr>
          <p:cNvPr id="5837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1366838"/>
            <a:ext cx="1843088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59395" name="Картинка 2"/>
          <p:cNvSpPr>
            <a:spLocks noGrp="1" noTextEdit="1"/>
          </p:cNvSpPr>
          <p:nvPr>
            <p:ph type="clipArt" sz="half" idx="1"/>
          </p:nvPr>
        </p:nvSpPr>
        <p:spPr/>
      </p:sp>
      <p:sp>
        <p:nvSpPr>
          <p:cNvPr id="59396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Прямоугольник 4"/>
          <p:cNvSpPr>
            <a:spLocks noChangeArrowheads="1"/>
          </p:cNvSpPr>
          <p:nvPr/>
        </p:nvSpPr>
        <p:spPr bwMode="auto">
          <a:xfrm>
            <a:off x="539750" y="404813"/>
            <a:ext cx="8135938" cy="55086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b="1">
                <a:solidFill>
                  <a:schemeClr val="bg1"/>
                </a:solidFill>
                <a:latin typeface="Times New Roman" panose="02020603050405020304" pitchFamily="18" charset="0"/>
              </a:rPr>
              <a:t>Эозинофилы продуцируют плазминоген, который является предшественником плазмина –главного фактора фибринолитической системы крови.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b="1">
                <a:solidFill>
                  <a:schemeClr val="bg1"/>
                </a:solidFill>
                <a:latin typeface="Times New Roman" panose="02020603050405020304" pitchFamily="18" charset="0"/>
              </a:rPr>
              <a:t>•Содержание эозинофилов в периферической крови подвержено суточным колебаниям, что связано с уровнем глюкокортикоидов. В конце второй половины дня и рано утром их на 20% меньше среднесуточного уровня, а в полночь –на 30% больше.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61443" name="Картинка 2"/>
          <p:cNvSpPr>
            <a:spLocks noGrp="1" noTextEdit="1"/>
          </p:cNvSpPr>
          <p:nvPr>
            <p:ph type="clipArt" sz="half" idx="1"/>
          </p:nvPr>
        </p:nvSpPr>
        <p:spPr/>
      </p:sp>
      <p:sp>
        <p:nvSpPr>
          <p:cNvPr id="6144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36050" cy="68580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4"/>
          <p:cNvSpPr txBox="1">
            <a:spLocks noChangeArrowheads="1"/>
          </p:cNvSpPr>
          <p:nvPr/>
        </p:nvSpPr>
        <p:spPr bwMode="auto">
          <a:xfrm>
            <a:off x="2484438" y="260350"/>
            <a:ext cx="37814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4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Т-лимфоциты</a:t>
            </a:r>
          </a:p>
        </p:txBody>
      </p:sp>
      <p:sp>
        <p:nvSpPr>
          <p:cNvPr id="36869" name="AutoShape 5"/>
          <p:cNvSpPr>
            <a:spLocks noChangeArrowheads="1"/>
          </p:cNvSpPr>
          <p:nvPr/>
        </p:nvSpPr>
        <p:spPr bwMode="auto">
          <a:xfrm>
            <a:off x="179388" y="2997200"/>
            <a:ext cx="2808287" cy="221297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ABFFAB"/>
              </a:gs>
              <a:gs pos="100000">
                <a:srgbClr val="FFBBBB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ru-RU" sz="2800" b="1">
                <a:solidFill>
                  <a:srgbClr val="FF3300"/>
                </a:solidFill>
                <a:latin typeface="Times New Roman" panose="02020603050405020304" pitchFamily="18" charset="0"/>
              </a:rPr>
              <a:t>Т-лимфоциты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</a:rPr>
              <a:t>(образуются в костном мозге, созревают в тимусе).</a:t>
            </a:r>
            <a:r>
              <a:rPr lang="en-US" altLang="ru-RU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 rot="10810913" flipH="1">
            <a:off x="1403350" y="2420938"/>
            <a:ext cx="349250" cy="574675"/>
            <a:chOff x="3168" y="902"/>
            <a:chExt cx="1398" cy="1042"/>
          </a:xfrm>
        </p:grpSpPr>
        <p:grpSp>
          <p:nvGrpSpPr>
            <p:cNvPr id="62526" name="Group 7"/>
            <p:cNvGrpSpPr>
              <a:grpSpLocks/>
            </p:cNvGrpSpPr>
            <p:nvPr/>
          </p:nvGrpSpPr>
          <p:grpSpPr bwMode="auto">
            <a:xfrm>
              <a:off x="3168" y="902"/>
              <a:ext cx="1398" cy="1041"/>
              <a:chOff x="3168" y="902"/>
              <a:chExt cx="1398" cy="1041"/>
            </a:xfrm>
          </p:grpSpPr>
          <p:grpSp>
            <p:nvGrpSpPr>
              <p:cNvPr id="62528" name="Group 8"/>
              <p:cNvGrpSpPr>
                <a:grpSpLocks/>
              </p:cNvGrpSpPr>
              <p:nvPr/>
            </p:nvGrpSpPr>
            <p:grpSpPr bwMode="auto">
              <a:xfrm>
                <a:off x="3231" y="902"/>
                <a:ext cx="1335" cy="1041"/>
                <a:chOff x="3231" y="902"/>
                <a:chExt cx="1335" cy="1041"/>
              </a:xfrm>
            </p:grpSpPr>
            <p:sp>
              <p:nvSpPr>
                <p:cNvPr id="62531" name="Freeform 9"/>
                <p:cNvSpPr>
                  <a:spLocks/>
                </p:cNvSpPr>
                <p:nvPr/>
              </p:nvSpPr>
              <p:spPr bwMode="auto">
                <a:xfrm>
                  <a:off x="3231" y="902"/>
                  <a:ext cx="1335" cy="1024"/>
                </a:xfrm>
                <a:custGeom>
                  <a:avLst/>
                  <a:gdLst>
                    <a:gd name="T0" fmla="*/ 1 w 4004"/>
                    <a:gd name="T1" fmla="*/ 0 h 3072"/>
                    <a:gd name="T2" fmla="*/ 1 w 4004"/>
                    <a:gd name="T3" fmla="*/ 0 h 3072"/>
                    <a:gd name="T4" fmla="*/ 1 w 4004"/>
                    <a:gd name="T5" fmla="*/ 1 h 3072"/>
                    <a:gd name="T6" fmla="*/ 2 w 4004"/>
                    <a:gd name="T7" fmla="*/ 1 h 3072"/>
                    <a:gd name="T8" fmla="*/ 2 w 4004"/>
                    <a:gd name="T9" fmla="*/ 2 h 3072"/>
                    <a:gd name="T10" fmla="*/ 2 w 4004"/>
                    <a:gd name="T11" fmla="*/ 2 h 3072"/>
                    <a:gd name="T12" fmla="*/ 2 w 4004"/>
                    <a:gd name="T13" fmla="*/ 3 h 3072"/>
                    <a:gd name="T14" fmla="*/ 3 w 4004"/>
                    <a:gd name="T15" fmla="*/ 3 h 3072"/>
                    <a:gd name="T16" fmla="*/ 3 w 4004"/>
                    <a:gd name="T17" fmla="*/ 3 h 3072"/>
                    <a:gd name="T18" fmla="*/ 3 w 4004"/>
                    <a:gd name="T19" fmla="*/ 2 h 3072"/>
                    <a:gd name="T20" fmla="*/ 3 w 4004"/>
                    <a:gd name="T21" fmla="*/ 2 h 3072"/>
                    <a:gd name="T22" fmla="*/ 4 w 4004"/>
                    <a:gd name="T23" fmla="*/ 1 h 3072"/>
                    <a:gd name="T24" fmla="*/ 4 w 4004"/>
                    <a:gd name="T25" fmla="*/ 0 h 3072"/>
                    <a:gd name="T26" fmla="*/ 5 w 4004"/>
                    <a:gd name="T27" fmla="*/ 0 h 3072"/>
                    <a:gd name="T28" fmla="*/ 5 w 4004"/>
                    <a:gd name="T29" fmla="*/ 0 h 3072"/>
                    <a:gd name="T30" fmla="*/ 5 w 4004"/>
                    <a:gd name="T31" fmla="*/ 1 h 3072"/>
                    <a:gd name="T32" fmla="*/ 4 w 4004"/>
                    <a:gd name="T33" fmla="*/ 1 h 3072"/>
                    <a:gd name="T34" fmla="*/ 4 w 4004"/>
                    <a:gd name="T35" fmla="*/ 2 h 3072"/>
                    <a:gd name="T36" fmla="*/ 4 w 4004"/>
                    <a:gd name="T37" fmla="*/ 2 h 3072"/>
                    <a:gd name="T38" fmla="*/ 3 w 4004"/>
                    <a:gd name="T39" fmla="*/ 3 h 3072"/>
                    <a:gd name="T40" fmla="*/ 3 w 4004"/>
                    <a:gd name="T41" fmla="*/ 3 h 3072"/>
                    <a:gd name="T42" fmla="*/ 3 w 4004"/>
                    <a:gd name="T43" fmla="*/ 3 h 3072"/>
                    <a:gd name="T44" fmla="*/ 3 w 4004"/>
                    <a:gd name="T45" fmla="*/ 4 h 3072"/>
                    <a:gd name="T46" fmla="*/ 2 w 4004"/>
                    <a:gd name="T47" fmla="*/ 3 h 3072"/>
                    <a:gd name="T48" fmla="*/ 2 w 4004"/>
                    <a:gd name="T49" fmla="*/ 3 h 3072"/>
                    <a:gd name="T50" fmla="*/ 2 w 4004"/>
                    <a:gd name="T51" fmla="*/ 3 h 3072"/>
                    <a:gd name="T52" fmla="*/ 2 w 4004"/>
                    <a:gd name="T53" fmla="*/ 3 h 3072"/>
                    <a:gd name="T54" fmla="*/ 2 w 4004"/>
                    <a:gd name="T55" fmla="*/ 2 h 3072"/>
                    <a:gd name="T56" fmla="*/ 1 w 4004"/>
                    <a:gd name="T57" fmla="*/ 2 h 3072"/>
                    <a:gd name="T58" fmla="*/ 1 w 4004"/>
                    <a:gd name="T59" fmla="*/ 1 h 3072"/>
                    <a:gd name="T60" fmla="*/ 1 w 4004"/>
                    <a:gd name="T61" fmla="*/ 1 h 3072"/>
                    <a:gd name="T62" fmla="*/ 0 w 4004"/>
                    <a:gd name="T63" fmla="*/ 0 h 3072"/>
                    <a:gd name="T64" fmla="*/ 0 w 4004"/>
                    <a:gd name="T65" fmla="*/ 0 h 307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004"/>
                    <a:gd name="T100" fmla="*/ 0 h 3072"/>
                    <a:gd name="T101" fmla="*/ 4004 w 4004"/>
                    <a:gd name="T102" fmla="*/ 3072 h 307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004" h="3072">
                      <a:moveTo>
                        <a:pt x="0" y="0"/>
                      </a:moveTo>
                      <a:lnTo>
                        <a:pt x="511" y="0"/>
                      </a:lnTo>
                      <a:lnTo>
                        <a:pt x="624" y="153"/>
                      </a:lnTo>
                      <a:lnTo>
                        <a:pt x="734" y="300"/>
                      </a:lnTo>
                      <a:lnTo>
                        <a:pt x="853" y="458"/>
                      </a:lnTo>
                      <a:lnTo>
                        <a:pt x="992" y="638"/>
                      </a:lnTo>
                      <a:lnTo>
                        <a:pt x="1122" y="811"/>
                      </a:lnTo>
                      <a:lnTo>
                        <a:pt x="1240" y="965"/>
                      </a:lnTo>
                      <a:lnTo>
                        <a:pt x="1342" y="1107"/>
                      </a:lnTo>
                      <a:lnTo>
                        <a:pt x="1436" y="1242"/>
                      </a:lnTo>
                      <a:lnTo>
                        <a:pt x="1543" y="1403"/>
                      </a:lnTo>
                      <a:lnTo>
                        <a:pt x="1629" y="1543"/>
                      </a:lnTo>
                      <a:lnTo>
                        <a:pt x="1719" y="1696"/>
                      </a:lnTo>
                      <a:lnTo>
                        <a:pt x="1811" y="1869"/>
                      </a:lnTo>
                      <a:lnTo>
                        <a:pt x="1885" y="2024"/>
                      </a:lnTo>
                      <a:lnTo>
                        <a:pt x="1954" y="2192"/>
                      </a:lnTo>
                      <a:lnTo>
                        <a:pt x="2011" y="2042"/>
                      </a:lnTo>
                      <a:lnTo>
                        <a:pt x="2074" y="1864"/>
                      </a:lnTo>
                      <a:lnTo>
                        <a:pt x="2150" y="1673"/>
                      </a:lnTo>
                      <a:lnTo>
                        <a:pt x="2232" y="1482"/>
                      </a:lnTo>
                      <a:lnTo>
                        <a:pt x="2322" y="1296"/>
                      </a:lnTo>
                      <a:lnTo>
                        <a:pt x="2424" y="1114"/>
                      </a:lnTo>
                      <a:lnTo>
                        <a:pt x="2547" y="916"/>
                      </a:lnTo>
                      <a:lnTo>
                        <a:pt x="2725" y="682"/>
                      </a:lnTo>
                      <a:lnTo>
                        <a:pt x="2864" y="508"/>
                      </a:lnTo>
                      <a:lnTo>
                        <a:pt x="3016" y="346"/>
                      </a:lnTo>
                      <a:lnTo>
                        <a:pt x="3174" y="207"/>
                      </a:lnTo>
                      <a:lnTo>
                        <a:pt x="3442" y="0"/>
                      </a:lnTo>
                      <a:lnTo>
                        <a:pt x="4004" y="0"/>
                      </a:lnTo>
                      <a:lnTo>
                        <a:pt x="3807" y="162"/>
                      </a:lnTo>
                      <a:lnTo>
                        <a:pt x="3604" y="360"/>
                      </a:lnTo>
                      <a:lnTo>
                        <a:pt x="3430" y="539"/>
                      </a:lnTo>
                      <a:lnTo>
                        <a:pt x="3263" y="719"/>
                      </a:lnTo>
                      <a:lnTo>
                        <a:pt x="3085" y="937"/>
                      </a:lnTo>
                      <a:lnTo>
                        <a:pt x="2927" y="1150"/>
                      </a:lnTo>
                      <a:lnTo>
                        <a:pt x="2819" y="1306"/>
                      </a:lnTo>
                      <a:lnTo>
                        <a:pt x="2705" y="1512"/>
                      </a:lnTo>
                      <a:lnTo>
                        <a:pt x="2604" y="1693"/>
                      </a:lnTo>
                      <a:lnTo>
                        <a:pt x="2532" y="1844"/>
                      </a:lnTo>
                      <a:lnTo>
                        <a:pt x="2449" y="2038"/>
                      </a:lnTo>
                      <a:lnTo>
                        <a:pt x="2388" y="2190"/>
                      </a:lnTo>
                      <a:lnTo>
                        <a:pt x="2348" y="2295"/>
                      </a:lnTo>
                      <a:lnTo>
                        <a:pt x="2304" y="2434"/>
                      </a:lnTo>
                      <a:lnTo>
                        <a:pt x="2272" y="2550"/>
                      </a:lnTo>
                      <a:lnTo>
                        <a:pt x="2554" y="2550"/>
                      </a:lnTo>
                      <a:lnTo>
                        <a:pt x="2031" y="3072"/>
                      </a:lnTo>
                      <a:lnTo>
                        <a:pt x="1464" y="2550"/>
                      </a:lnTo>
                      <a:lnTo>
                        <a:pt x="1746" y="2550"/>
                      </a:lnTo>
                      <a:lnTo>
                        <a:pt x="1724" y="2460"/>
                      </a:lnTo>
                      <a:lnTo>
                        <a:pt x="1683" y="2353"/>
                      </a:lnTo>
                      <a:lnTo>
                        <a:pt x="1624" y="2239"/>
                      </a:lnTo>
                      <a:lnTo>
                        <a:pt x="1548" y="2101"/>
                      </a:lnTo>
                      <a:lnTo>
                        <a:pt x="1462" y="1961"/>
                      </a:lnTo>
                      <a:lnTo>
                        <a:pt x="1387" y="1841"/>
                      </a:lnTo>
                      <a:lnTo>
                        <a:pt x="1307" y="1718"/>
                      </a:lnTo>
                      <a:lnTo>
                        <a:pt x="1217" y="1584"/>
                      </a:lnTo>
                      <a:lnTo>
                        <a:pt x="1140" y="1472"/>
                      </a:lnTo>
                      <a:lnTo>
                        <a:pt x="1053" y="1337"/>
                      </a:lnTo>
                      <a:lnTo>
                        <a:pt x="884" y="1105"/>
                      </a:lnTo>
                      <a:lnTo>
                        <a:pt x="754" y="929"/>
                      </a:lnTo>
                      <a:lnTo>
                        <a:pt x="647" y="789"/>
                      </a:lnTo>
                      <a:lnTo>
                        <a:pt x="552" y="669"/>
                      </a:lnTo>
                      <a:lnTo>
                        <a:pt x="409" y="494"/>
                      </a:lnTo>
                      <a:lnTo>
                        <a:pt x="279" y="331"/>
                      </a:lnTo>
                      <a:lnTo>
                        <a:pt x="143" y="17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532" name="Freeform 10"/>
                <p:cNvSpPr>
                  <a:spLocks/>
                </p:cNvSpPr>
                <p:nvPr/>
              </p:nvSpPr>
              <p:spPr bwMode="auto">
                <a:xfrm>
                  <a:off x="3927" y="1753"/>
                  <a:ext cx="158" cy="17"/>
                </a:xfrm>
                <a:custGeom>
                  <a:avLst/>
                  <a:gdLst>
                    <a:gd name="T0" fmla="*/ 0 w 474"/>
                    <a:gd name="T1" fmla="*/ 0 h 51"/>
                    <a:gd name="T2" fmla="*/ 0 w 474"/>
                    <a:gd name="T3" fmla="*/ 0 h 51"/>
                    <a:gd name="T4" fmla="*/ 1 w 474"/>
                    <a:gd name="T5" fmla="*/ 0 h 51"/>
                    <a:gd name="T6" fmla="*/ 0 w 474"/>
                    <a:gd name="T7" fmla="*/ 0 h 51"/>
                    <a:gd name="T8" fmla="*/ 0 w 474"/>
                    <a:gd name="T9" fmla="*/ 0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74"/>
                    <a:gd name="T16" fmla="*/ 0 h 51"/>
                    <a:gd name="T17" fmla="*/ 474 w 474"/>
                    <a:gd name="T18" fmla="*/ 51 h 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74" h="51">
                      <a:moveTo>
                        <a:pt x="0" y="51"/>
                      </a:moveTo>
                      <a:lnTo>
                        <a:pt x="185" y="0"/>
                      </a:lnTo>
                      <a:lnTo>
                        <a:pt x="474" y="0"/>
                      </a:lnTo>
                      <a:lnTo>
                        <a:pt x="277" y="51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533" name="Freeform 11"/>
                <p:cNvSpPr>
                  <a:spLocks/>
                </p:cNvSpPr>
                <p:nvPr/>
              </p:nvSpPr>
              <p:spPr bwMode="auto">
                <a:xfrm>
                  <a:off x="3846" y="1753"/>
                  <a:ext cx="237" cy="190"/>
                </a:xfrm>
                <a:custGeom>
                  <a:avLst/>
                  <a:gdLst>
                    <a:gd name="T0" fmla="*/ 0 w 712"/>
                    <a:gd name="T1" fmla="*/ 1 h 570"/>
                    <a:gd name="T2" fmla="*/ 0 w 712"/>
                    <a:gd name="T3" fmla="*/ 1 h 570"/>
                    <a:gd name="T4" fmla="*/ 1 w 712"/>
                    <a:gd name="T5" fmla="*/ 0 h 570"/>
                    <a:gd name="T6" fmla="*/ 1 w 712"/>
                    <a:gd name="T7" fmla="*/ 0 h 570"/>
                    <a:gd name="T8" fmla="*/ 0 w 712"/>
                    <a:gd name="T9" fmla="*/ 1 h 5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2"/>
                    <a:gd name="T16" fmla="*/ 0 h 570"/>
                    <a:gd name="T17" fmla="*/ 712 w 712"/>
                    <a:gd name="T18" fmla="*/ 570 h 5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2" h="570">
                      <a:moveTo>
                        <a:pt x="0" y="570"/>
                      </a:moveTo>
                      <a:lnTo>
                        <a:pt x="187" y="519"/>
                      </a:lnTo>
                      <a:lnTo>
                        <a:pt x="712" y="0"/>
                      </a:lnTo>
                      <a:lnTo>
                        <a:pt x="520" y="51"/>
                      </a:lnTo>
                      <a:lnTo>
                        <a:pt x="0" y="57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534" name="Freeform 12"/>
                <p:cNvSpPr>
                  <a:spLocks/>
                </p:cNvSpPr>
                <p:nvPr/>
              </p:nvSpPr>
              <p:spPr bwMode="auto">
                <a:xfrm>
                  <a:off x="3658" y="1753"/>
                  <a:ext cx="116" cy="17"/>
                </a:xfrm>
                <a:custGeom>
                  <a:avLst/>
                  <a:gdLst>
                    <a:gd name="T0" fmla="*/ 0 w 350"/>
                    <a:gd name="T1" fmla="*/ 0 h 51"/>
                    <a:gd name="T2" fmla="*/ 0 w 350"/>
                    <a:gd name="T3" fmla="*/ 0 h 51"/>
                    <a:gd name="T4" fmla="*/ 0 w 350"/>
                    <a:gd name="T5" fmla="*/ 0 h 51"/>
                    <a:gd name="T6" fmla="*/ 0 w 350"/>
                    <a:gd name="T7" fmla="*/ 0 h 51"/>
                    <a:gd name="T8" fmla="*/ 0 w 350"/>
                    <a:gd name="T9" fmla="*/ 0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0"/>
                    <a:gd name="T16" fmla="*/ 0 h 51"/>
                    <a:gd name="T17" fmla="*/ 350 w 350"/>
                    <a:gd name="T18" fmla="*/ 51 h 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0" h="51">
                      <a:moveTo>
                        <a:pt x="0" y="51"/>
                      </a:moveTo>
                      <a:lnTo>
                        <a:pt x="292" y="51"/>
                      </a:lnTo>
                      <a:lnTo>
                        <a:pt x="350" y="0"/>
                      </a:lnTo>
                      <a:lnTo>
                        <a:pt x="179" y="0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2529" name="Freeform 13"/>
              <p:cNvSpPr>
                <a:spLocks/>
              </p:cNvSpPr>
              <p:nvPr/>
            </p:nvSpPr>
            <p:spPr bwMode="auto">
              <a:xfrm>
                <a:off x="4318" y="902"/>
                <a:ext cx="246" cy="17"/>
              </a:xfrm>
              <a:custGeom>
                <a:avLst/>
                <a:gdLst>
                  <a:gd name="T0" fmla="*/ 0 w 738"/>
                  <a:gd name="T1" fmla="*/ 0 h 51"/>
                  <a:gd name="T2" fmla="*/ 0 w 738"/>
                  <a:gd name="T3" fmla="*/ 0 h 51"/>
                  <a:gd name="T4" fmla="*/ 1 w 738"/>
                  <a:gd name="T5" fmla="*/ 0 h 51"/>
                  <a:gd name="T6" fmla="*/ 1 w 738"/>
                  <a:gd name="T7" fmla="*/ 0 h 51"/>
                  <a:gd name="T8" fmla="*/ 0 w 738"/>
                  <a:gd name="T9" fmla="*/ 0 h 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8"/>
                  <a:gd name="T16" fmla="*/ 0 h 51"/>
                  <a:gd name="T17" fmla="*/ 738 w 738"/>
                  <a:gd name="T18" fmla="*/ 51 h 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8" h="51">
                    <a:moveTo>
                      <a:pt x="0" y="51"/>
                    </a:moveTo>
                    <a:lnTo>
                      <a:pt x="184" y="0"/>
                    </a:lnTo>
                    <a:lnTo>
                      <a:pt x="738" y="0"/>
                    </a:lnTo>
                    <a:lnTo>
                      <a:pt x="554" y="51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30" name="Freeform 14"/>
              <p:cNvSpPr>
                <a:spLocks/>
              </p:cNvSpPr>
              <p:nvPr/>
            </p:nvSpPr>
            <p:spPr bwMode="auto">
              <a:xfrm>
                <a:off x="3168" y="902"/>
                <a:ext cx="232" cy="18"/>
              </a:xfrm>
              <a:custGeom>
                <a:avLst/>
                <a:gdLst>
                  <a:gd name="T0" fmla="*/ 0 w 694"/>
                  <a:gd name="T1" fmla="*/ 0 h 55"/>
                  <a:gd name="T2" fmla="*/ 0 w 694"/>
                  <a:gd name="T3" fmla="*/ 0 h 55"/>
                  <a:gd name="T4" fmla="*/ 1 w 694"/>
                  <a:gd name="T5" fmla="*/ 0 h 55"/>
                  <a:gd name="T6" fmla="*/ 1 w 694"/>
                  <a:gd name="T7" fmla="*/ 0 h 55"/>
                  <a:gd name="T8" fmla="*/ 0 w 694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94"/>
                  <a:gd name="T16" fmla="*/ 0 h 55"/>
                  <a:gd name="T17" fmla="*/ 694 w 694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94" h="55">
                    <a:moveTo>
                      <a:pt x="0" y="51"/>
                    </a:moveTo>
                    <a:lnTo>
                      <a:pt x="191" y="0"/>
                    </a:lnTo>
                    <a:lnTo>
                      <a:pt x="694" y="0"/>
                    </a:lnTo>
                    <a:lnTo>
                      <a:pt x="505" y="55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2527" name="Freeform 15"/>
            <p:cNvSpPr>
              <a:spLocks/>
            </p:cNvSpPr>
            <p:nvPr/>
          </p:nvSpPr>
          <p:spPr bwMode="auto">
            <a:xfrm>
              <a:off x="3169" y="920"/>
              <a:ext cx="1335" cy="1024"/>
            </a:xfrm>
            <a:custGeom>
              <a:avLst/>
              <a:gdLst>
                <a:gd name="T0" fmla="*/ 1 w 4006"/>
                <a:gd name="T1" fmla="*/ 0 h 3072"/>
                <a:gd name="T2" fmla="*/ 1 w 4006"/>
                <a:gd name="T3" fmla="*/ 0 h 3072"/>
                <a:gd name="T4" fmla="*/ 1 w 4006"/>
                <a:gd name="T5" fmla="*/ 1 h 3072"/>
                <a:gd name="T6" fmla="*/ 2 w 4006"/>
                <a:gd name="T7" fmla="*/ 1 h 3072"/>
                <a:gd name="T8" fmla="*/ 2 w 4006"/>
                <a:gd name="T9" fmla="*/ 2 h 3072"/>
                <a:gd name="T10" fmla="*/ 2 w 4006"/>
                <a:gd name="T11" fmla="*/ 2 h 3072"/>
                <a:gd name="T12" fmla="*/ 2 w 4006"/>
                <a:gd name="T13" fmla="*/ 3 h 3072"/>
                <a:gd name="T14" fmla="*/ 3 w 4006"/>
                <a:gd name="T15" fmla="*/ 3 h 3072"/>
                <a:gd name="T16" fmla="*/ 3 w 4006"/>
                <a:gd name="T17" fmla="*/ 3 h 3072"/>
                <a:gd name="T18" fmla="*/ 3 w 4006"/>
                <a:gd name="T19" fmla="*/ 2 h 3072"/>
                <a:gd name="T20" fmla="*/ 3 w 4006"/>
                <a:gd name="T21" fmla="*/ 2 h 3072"/>
                <a:gd name="T22" fmla="*/ 4 w 4006"/>
                <a:gd name="T23" fmla="*/ 1 h 3072"/>
                <a:gd name="T24" fmla="*/ 4 w 4006"/>
                <a:gd name="T25" fmla="*/ 0 h 3072"/>
                <a:gd name="T26" fmla="*/ 5 w 4006"/>
                <a:gd name="T27" fmla="*/ 0 h 3072"/>
                <a:gd name="T28" fmla="*/ 5 w 4006"/>
                <a:gd name="T29" fmla="*/ 0 h 3072"/>
                <a:gd name="T30" fmla="*/ 5 w 4006"/>
                <a:gd name="T31" fmla="*/ 1 h 3072"/>
                <a:gd name="T32" fmla="*/ 4 w 4006"/>
                <a:gd name="T33" fmla="*/ 1 h 3072"/>
                <a:gd name="T34" fmla="*/ 4 w 4006"/>
                <a:gd name="T35" fmla="*/ 2 h 3072"/>
                <a:gd name="T36" fmla="*/ 4 w 4006"/>
                <a:gd name="T37" fmla="*/ 2 h 3072"/>
                <a:gd name="T38" fmla="*/ 3 w 4006"/>
                <a:gd name="T39" fmla="*/ 3 h 3072"/>
                <a:gd name="T40" fmla="*/ 3 w 4006"/>
                <a:gd name="T41" fmla="*/ 3 h 3072"/>
                <a:gd name="T42" fmla="*/ 3 w 4006"/>
                <a:gd name="T43" fmla="*/ 3 h 3072"/>
                <a:gd name="T44" fmla="*/ 3 w 4006"/>
                <a:gd name="T45" fmla="*/ 4 h 3072"/>
                <a:gd name="T46" fmla="*/ 2 w 4006"/>
                <a:gd name="T47" fmla="*/ 3 h 3072"/>
                <a:gd name="T48" fmla="*/ 2 w 4006"/>
                <a:gd name="T49" fmla="*/ 3 h 3072"/>
                <a:gd name="T50" fmla="*/ 2 w 4006"/>
                <a:gd name="T51" fmla="*/ 3 h 3072"/>
                <a:gd name="T52" fmla="*/ 2 w 4006"/>
                <a:gd name="T53" fmla="*/ 3 h 3072"/>
                <a:gd name="T54" fmla="*/ 2 w 4006"/>
                <a:gd name="T55" fmla="*/ 2 h 3072"/>
                <a:gd name="T56" fmla="*/ 1 w 4006"/>
                <a:gd name="T57" fmla="*/ 2 h 3072"/>
                <a:gd name="T58" fmla="*/ 1 w 4006"/>
                <a:gd name="T59" fmla="*/ 1 h 3072"/>
                <a:gd name="T60" fmla="*/ 1 w 4006"/>
                <a:gd name="T61" fmla="*/ 1 h 3072"/>
                <a:gd name="T62" fmla="*/ 0 w 4006"/>
                <a:gd name="T63" fmla="*/ 0 h 3072"/>
                <a:gd name="T64" fmla="*/ 0 w 4006"/>
                <a:gd name="T65" fmla="*/ 0 h 30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006"/>
                <a:gd name="T100" fmla="*/ 0 h 3072"/>
                <a:gd name="T101" fmla="*/ 4006 w 4006"/>
                <a:gd name="T102" fmla="*/ 3072 h 307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006" h="3072">
                  <a:moveTo>
                    <a:pt x="0" y="0"/>
                  </a:moveTo>
                  <a:lnTo>
                    <a:pt x="513" y="0"/>
                  </a:lnTo>
                  <a:lnTo>
                    <a:pt x="625" y="154"/>
                  </a:lnTo>
                  <a:lnTo>
                    <a:pt x="734" y="300"/>
                  </a:lnTo>
                  <a:lnTo>
                    <a:pt x="855" y="460"/>
                  </a:lnTo>
                  <a:lnTo>
                    <a:pt x="994" y="639"/>
                  </a:lnTo>
                  <a:lnTo>
                    <a:pt x="1122" y="812"/>
                  </a:lnTo>
                  <a:lnTo>
                    <a:pt x="1240" y="966"/>
                  </a:lnTo>
                  <a:lnTo>
                    <a:pt x="1342" y="1108"/>
                  </a:lnTo>
                  <a:lnTo>
                    <a:pt x="1437" y="1243"/>
                  </a:lnTo>
                  <a:lnTo>
                    <a:pt x="1545" y="1405"/>
                  </a:lnTo>
                  <a:lnTo>
                    <a:pt x="1631" y="1544"/>
                  </a:lnTo>
                  <a:lnTo>
                    <a:pt x="1720" y="1697"/>
                  </a:lnTo>
                  <a:lnTo>
                    <a:pt x="1811" y="1869"/>
                  </a:lnTo>
                  <a:lnTo>
                    <a:pt x="1887" y="2025"/>
                  </a:lnTo>
                  <a:lnTo>
                    <a:pt x="1955" y="2193"/>
                  </a:lnTo>
                  <a:lnTo>
                    <a:pt x="2013" y="2043"/>
                  </a:lnTo>
                  <a:lnTo>
                    <a:pt x="2075" y="1864"/>
                  </a:lnTo>
                  <a:lnTo>
                    <a:pt x="2152" y="1674"/>
                  </a:lnTo>
                  <a:lnTo>
                    <a:pt x="2234" y="1482"/>
                  </a:lnTo>
                  <a:lnTo>
                    <a:pt x="2323" y="1297"/>
                  </a:lnTo>
                  <a:lnTo>
                    <a:pt x="2425" y="1114"/>
                  </a:lnTo>
                  <a:lnTo>
                    <a:pt x="2549" y="916"/>
                  </a:lnTo>
                  <a:lnTo>
                    <a:pt x="2726" y="682"/>
                  </a:lnTo>
                  <a:lnTo>
                    <a:pt x="2866" y="509"/>
                  </a:lnTo>
                  <a:lnTo>
                    <a:pt x="3017" y="346"/>
                  </a:lnTo>
                  <a:lnTo>
                    <a:pt x="3174" y="208"/>
                  </a:lnTo>
                  <a:lnTo>
                    <a:pt x="3444" y="0"/>
                  </a:lnTo>
                  <a:lnTo>
                    <a:pt x="4006" y="0"/>
                  </a:lnTo>
                  <a:lnTo>
                    <a:pt x="3808" y="162"/>
                  </a:lnTo>
                  <a:lnTo>
                    <a:pt x="3606" y="360"/>
                  </a:lnTo>
                  <a:lnTo>
                    <a:pt x="3430" y="540"/>
                  </a:lnTo>
                  <a:lnTo>
                    <a:pt x="3265" y="720"/>
                  </a:lnTo>
                  <a:lnTo>
                    <a:pt x="3086" y="937"/>
                  </a:lnTo>
                  <a:lnTo>
                    <a:pt x="2929" y="1150"/>
                  </a:lnTo>
                  <a:lnTo>
                    <a:pt x="2821" y="1307"/>
                  </a:lnTo>
                  <a:lnTo>
                    <a:pt x="2705" y="1512"/>
                  </a:lnTo>
                  <a:lnTo>
                    <a:pt x="2606" y="1694"/>
                  </a:lnTo>
                  <a:lnTo>
                    <a:pt x="2534" y="1846"/>
                  </a:lnTo>
                  <a:lnTo>
                    <a:pt x="2449" y="2038"/>
                  </a:lnTo>
                  <a:lnTo>
                    <a:pt x="2389" y="2191"/>
                  </a:lnTo>
                  <a:lnTo>
                    <a:pt x="2350" y="2296"/>
                  </a:lnTo>
                  <a:lnTo>
                    <a:pt x="2306" y="2434"/>
                  </a:lnTo>
                  <a:lnTo>
                    <a:pt x="2272" y="2551"/>
                  </a:lnTo>
                  <a:lnTo>
                    <a:pt x="2556" y="2551"/>
                  </a:lnTo>
                  <a:lnTo>
                    <a:pt x="2031" y="3072"/>
                  </a:lnTo>
                  <a:lnTo>
                    <a:pt x="1465" y="2551"/>
                  </a:lnTo>
                  <a:lnTo>
                    <a:pt x="1748" y="2551"/>
                  </a:lnTo>
                  <a:lnTo>
                    <a:pt x="1724" y="2461"/>
                  </a:lnTo>
                  <a:lnTo>
                    <a:pt x="1684" y="2353"/>
                  </a:lnTo>
                  <a:lnTo>
                    <a:pt x="1626" y="2241"/>
                  </a:lnTo>
                  <a:lnTo>
                    <a:pt x="1550" y="2103"/>
                  </a:lnTo>
                  <a:lnTo>
                    <a:pt x="1464" y="1962"/>
                  </a:lnTo>
                  <a:lnTo>
                    <a:pt x="1388" y="1842"/>
                  </a:lnTo>
                  <a:lnTo>
                    <a:pt x="1309" y="1720"/>
                  </a:lnTo>
                  <a:lnTo>
                    <a:pt x="1218" y="1584"/>
                  </a:lnTo>
                  <a:lnTo>
                    <a:pt x="1142" y="1472"/>
                  </a:lnTo>
                  <a:lnTo>
                    <a:pt x="1055" y="1339"/>
                  </a:lnTo>
                  <a:lnTo>
                    <a:pt x="886" y="1105"/>
                  </a:lnTo>
                  <a:lnTo>
                    <a:pt x="755" y="930"/>
                  </a:lnTo>
                  <a:lnTo>
                    <a:pt x="647" y="789"/>
                  </a:lnTo>
                  <a:lnTo>
                    <a:pt x="554" y="671"/>
                  </a:lnTo>
                  <a:lnTo>
                    <a:pt x="411" y="496"/>
                  </a:lnTo>
                  <a:lnTo>
                    <a:pt x="279" y="331"/>
                  </a:lnTo>
                  <a:lnTo>
                    <a:pt x="145" y="1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880" name="AutoShape 16"/>
          <p:cNvSpPr>
            <a:spLocks noChangeArrowheads="1"/>
          </p:cNvSpPr>
          <p:nvPr/>
        </p:nvSpPr>
        <p:spPr bwMode="auto">
          <a:xfrm>
            <a:off x="611188" y="1484313"/>
            <a:ext cx="2508250" cy="9191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ABFFAB"/>
              </a:gs>
              <a:gs pos="50000">
                <a:srgbClr val="FFFFFF"/>
              </a:gs>
              <a:gs pos="100000">
                <a:srgbClr val="ABFFAB"/>
              </a:gs>
            </a:gsLst>
            <a:lin ang="5400000" scaled="1"/>
          </a:gradFill>
          <a:ln w="57150">
            <a:solidFill>
              <a:srgbClr val="0099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</a:rPr>
              <a:t>Т- киллеры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</a:rPr>
              <a:t>(убийцы)</a:t>
            </a:r>
            <a:endParaRPr lang="en-US" altLang="ru-RU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 rot="16433071" flipH="1">
            <a:off x="3136900" y="3784600"/>
            <a:ext cx="349250" cy="647700"/>
            <a:chOff x="3168" y="902"/>
            <a:chExt cx="1398" cy="1042"/>
          </a:xfrm>
        </p:grpSpPr>
        <p:grpSp>
          <p:nvGrpSpPr>
            <p:cNvPr id="62517" name="Group 18"/>
            <p:cNvGrpSpPr>
              <a:grpSpLocks/>
            </p:cNvGrpSpPr>
            <p:nvPr/>
          </p:nvGrpSpPr>
          <p:grpSpPr bwMode="auto">
            <a:xfrm>
              <a:off x="3168" y="902"/>
              <a:ext cx="1398" cy="1041"/>
              <a:chOff x="3168" y="902"/>
              <a:chExt cx="1398" cy="1041"/>
            </a:xfrm>
          </p:grpSpPr>
          <p:grpSp>
            <p:nvGrpSpPr>
              <p:cNvPr id="62519" name="Group 19"/>
              <p:cNvGrpSpPr>
                <a:grpSpLocks/>
              </p:cNvGrpSpPr>
              <p:nvPr/>
            </p:nvGrpSpPr>
            <p:grpSpPr bwMode="auto">
              <a:xfrm>
                <a:off x="3231" y="902"/>
                <a:ext cx="1335" cy="1041"/>
                <a:chOff x="3231" y="902"/>
                <a:chExt cx="1335" cy="1041"/>
              </a:xfrm>
            </p:grpSpPr>
            <p:sp>
              <p:nvSpPr>
                <p:cNvPr id="62522" name="Freeform 20"/>
                <p:cNvSpPr>
                  <a:spLocks/>
                </p:cNvSpPr>
                <p:nvPr/>
              </p:nvSpPr>
              <p:spPr bwMode="auto">
                <a:xfrm>
                  <a:off x="3231" y="902"/>
                  <a:ext cx="1335" cy="1024"/>
                </a:xfrm>
                <a:custGeom>
                  <a:avLst/>
                  <a:gdLst>
                    <a:gd name="T0" fmla="*/ 1 w 4004"/>
                    <a:gd name="T1" fmla="*/ 0 h 3072"/>
                    <a:gd name="T2" fmla="*/ 1 w 4004"/>
                    <a:gd name="T3" fmla="*/ 0 h 3072"/>
                    <a:gd name="T4" fmla="*/ 1 w 4004"/>
                    <a:gd name="T5" fmla="*/ 1 h 3072"/>
                    <a:gd name="T6" fmla="*/ 2 w 4004"/>
                    <a:gd name="T7" fmla="*/ 1 h 3072"/>
                    <a:gd name="T8" fmla="*/ 2 w 4004"/>
                    <a:gd name="T9" fmla="*/ 2 h 3072"/>
                    <a:gd name="T10" fmla="*/ 2 w 4004"/>
                    <a:gd name="T11" fmla="*/ 2 h 3072"/>
                    <a:gd name="T12" fmla="*/ 2 w 4004"/>
                    <a:gd name="T13" fmla="*/ 3 h 3072"/>
                    <a:gd name="T14" fmla="*/ 3 w 4004"/>
                    <a:gd name="T15" fmla="*/ 3 h 3072"/>
                    <a:gd name="T16" fmla="*/ 3 w 4004"/>
                    <a:gd name="T17" fmla="*/ 3 h 3072"/>
                    <a:gd name="T18" fmla="*/ 3 w 4004"/>
                    <a:gd name="T19" fmla="*/ 2 h 3072"/>
                    <a:gd name="T20" fmla="*/ 3 w 4004"/>
                    <a:gd name="T21" fmla="*/ 2 h 3072"/>
                    <a:gd name="T22" fmla="*/ 4 w 4004"/>
                    <a:gd name="T23" fmla="*/ 1 h 3072"/>
                    <a:gd name="T24" fmla="*/ 4 w 4004"/>
                    <a:gd name="T25" fmla="*/ 0 h 3072"/>
                    <a:gd name="T26" fmla="*/ 5 w 4004"/>
                    <a:gd name="T27" fmla="*/ 0 h 3072"/>
                    <a:gd name="T28" fmla="*/ 5 w 4004"/>
                    <a:gd name="T29" fmla="*/ 0 h 3072"/>
                    <a:gd name="T30" fmla="*/ 5 w 4004"/>
                    <a:gd name="T31" fmla="*/ 1 h 3072"/>
                    <a:gd name="T32" fmla="*/ 4 w 4004"/>
                    <a:gd name="T33" fmla="*/ 1 h 3072"/>
                    <a:gd name="T34" fmla="*/ 4 w 4004"/>
                    <a:gd name="T35" fmla="*/ 2 h 3072"/>
                    <a:gd name="T36" fmla="*/ 4 w 4004"/>
                    <a:gd name="T37" fmla="*/ 2 h 3072"/>
                    <a:gd name="T38" fmla="*/ 3 w 4004"/>
                    <a:gd name="T39" fmla="*/ 3 h 3072"/>
                    <a:gd name="T40" fmla="*/ 3 w 4004"/>
                    <a:gd name="T41" fmla="*/ 3 h 3072"/>
                    <a:gd name="T42" fmla="*/ 3 w 4004"/>
                    <a:gd name="T43" fmla="*/ 3 h 3072"/>
                    <a:gd name="T44" fmla="*/ 3 w 4004"/>
                    <a:gd name="T45" fmla="*/ 4 h 3072"/>
                    <a:gd name="T46" fmla="*/ 2 w 4004"/>
                    <a:gd name="T47" fmla="*/ 3 h 3072"/>
                    <a:gd name="T48" fmla="*/ 2 w 4004"/>
                    <a:gd name="T49" fmla="*/ 3 h 3072"/>
                    <a:gd name="T50" fmla="*/ 2 w 4004"/>
                    <a:gd name="T51" fmla="*/ 3 h 3072"/>
                    <a:gd name="T52" fmla="*/ 2 w 4004"/>
                    <a:gd name="T53" fmla="*/ 3 h 3072"/>
                    <a:gd name="T54" fmla="*/ 2 w 4004"/>
                    <a:gd name="T55" fmla="*/ 2 h 3072"/>
                    <a:gd name="T56" fmla="*/ 1 w 4004"/>
                    <a:gd name="T57" fmla="*/ 2 h 3072"/>
                    <a:gd name="T58" fmla="*/ 1 w 4004"/>
                    <a:gd name="T59" fmla="*/ 1 h 3072"/>
                    <a:gd name="T60" fmla="*/ 1 w 4004"/>
                    <a:gd name="T61" fmla="*/ 1 h 3072"/>
                    <a:gd name="T62" fmla="*/ 0 w 4004"/>
                    <a:gd name="T63" fmla="*/ 0 h 3072"/>
                    <a:gd name="T64" fmla="*/ 0 w 4004"/>
                    <a:gd name="T65" fmla="*/ 0 h 307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004"/>
                    <a:gd name="T100" fmla="*/ 0 h 3072"/>
                    <a:gd name="T101" fmla="*/ 4004 w 4004"/>
                    <a:gd name="T102" fmla="*/ 3072 h 307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004" h="3072">
                      <a:moveTo>
                        <a:pt x="0" y="0"/>
                      </a:moveTo>
                      <a:lnTo>
                        <a:pt x="511" y="0"/>
                      </a:lnTo>
                      <a:lnTo>
                        <a:pt x="624" y="153"/>
                      </a:lnTo>
                      <a:lnTo>
                        <a:pt x="734" y="300"/>
                      </a:lnTo>
                      <a:lnTo>
                        <a:pt x="853" y="458"/>
                      </a:lnTo>
                      <a:lnTo>
                        <a:pt x="992" y="638"/>
                      </a:lnTo>
                      <a:lnTo>
                        <a:pt x="1122" y="811"/>
                      </a:lnTo>
                      <a:lnTo>
                        <a:pt x="1240" y="965"/>
                      </a:lnTo>
                      <a:lnTo>
                        <a:pt x="1342" y="1107"/>
                      </a:lnTo>
                      <a:lnTo>
                        <a:pt x="1436" y="1242"/>
                      </a:lnTo>
                      <a:lnTo>
                        <a:pt x="1543" y="1403"/>
                      </a:lnTo>
                      <a:lnTo>
                        <a:pt x="1629" y="1543"/>
                      </a:lnTo>
                      <a:lnTo>
                        <a:pt x="1719" y="1696"/>
                      </a:lnTo>
                      <a:lnTo>
                        <a:pt x="1811" y="1869"/>
                      </a:lnTo>
                      <a:lnTo>
                        <a:pt x="1885" y="2024"/>
                      </a:lnTo>
                      <a:lnTo>
                        <a:pt x="1954" y="2192"/>
                      </a:lnTo>
                      <a:lnTo>
                        <a:pt x="2011" y="2042"/>
                      </a:lnTo>
                      <a:lnTo>
                        <a:pt x="2074" y="1864"/>
                      </a:lnTo>
                      <a:lnTo>
                        <a:pt x="2150" y="1673"/>
                      </a:lnTo>
                      <a:lnTo>
                        <a:pt x="2232" y="1482"/>
                      </a:lnTo>
                      <a:lnTo>
                        <a:pt x="2322" y="1296"/>
                      </a:lnTo>
                      <a:lnTo>
                        <a:pt x="2424" y="1114"/>
                      </a:lnTo>
                      <a:lnTo>
                        <a:pt x="2547" y="916"/>
                      </a:lnTo>
                      <a:lnTo>
                        <a:pt x="2725" y="682"/>
                      </a:lnTo>
                      <a:lnTo>
                        <a:pt x="2864" y="508"/>
                      </a:lnTo>
                      <a:lnTo>
                        <a:pt x="3016" y="346"/>
                      </a:lnTo>
                      <a:lnTo>
                        <a:pt x="3174" y="207"/>
                      </a:lnTo>
                      <a:lnTo>
                        <a:pt x="3442" y="0"/>
                      </a:lnTo>
                      <a:lnTo>
                        <a:pt x="4004" y="0"/>
                      </a:lnTo>
                      <a:lnTo>
                        <a:pt x="3807" y="162"/>
                      </a:lnTo>
                      <a:lnTo>
                        <a:pt x="3604" y="360"/>
                      </a:lnTo>
                      <a:lnTo>
                        <a:pt x="3430" y="539"/>
                      </a:lnTo>
                      <a:lnTo>
                        <a:pt x="3263" y="719"/>
                      </a:lnTo>
                      <a:lnTo>
                        <a:pt x="3085" y="937"/>
                      </a:lnTo>
                      <a:lnTo>
                        <a:pt x="2927" y="1150"/>
                      </a:lnTo>
                      <a:lnTo>
                        <a:pt x="2819" y="1306"/>
                      </a:lnTo>
                      <a:lnTo>
                        <a:pt x="2705" y="1512"/>
                      </a:lnTo>
                      <a:lnTo>
                        <a:pt x="2604" y="1693"/>
                      </a:lnTo>
                      <a:lnTo>
                        <a:pt x="2532" y="1844"/>
                      </a:lnTo>
                      <a:lnTo>
                        <a:pt x="2449" y="2038"/>
                      </a:lnTo>
                      <a:lnTo>
                        <a:pt x="2388" y="2190"/>
                      </a:lnTo>
                      <a:lnTo>
                        <a:pt x="2348" y="2295"/>
                      </a:lnTo>
                      <a:lnTo>
                        <a:pt x="2304" y="2434"/>
                      </a:lnTo>
                      <a:lnTo>
                        <a:pt x="2272" y="2550"/>
                      </a:lnTo>
                      <a:lnTo>
                        <a:pt x="2554" y="2550"/>
                      </a:lnTo>
                      <a:lnTo>
                        <a:pt x="2031" y="3072"/>
                      </a:lnTo>
                      <a:lnTo>
                        <a:pt x="1464" y="2550"/>
                      </a:lnTo>
                      <a:lnTo>
                        <a:pt x="1746" y="2550"/>
                      </a:lnTo>
                      <a:lnTo>
                        <a:pt x="1724" y="2460"/>
                      </a:lnTo>
                      <a:lnTo>
                        <a:pt x="1683" y="2353"/>
                      </a:lnTo>
                      <a:lnTo>
                        <a:pt x="1624" y="2239"/>
                      </a:lnTo>
                      <a:lnTo>
                        <a:pt x="1548" y="2101"/>
                      </a:lnTo>
                      <a:lnTo>
                        <a:pt x="1462" y="1961"/>
                      </a:lnTo>
                      <a:lnTo>
                        <a:pt x="1387" y="1841"/>
                      </a:lnTo>
                      <a:lnTo>
                        <a:pt x="1307" y="1718"/>
                      </a:lnTo>
                      <a:lnTo>
                        <a:pt x="1217" y="1584"/>
                      </a:lnTo>
                      <a:lnTo>
                        <a:pt x="1140" y="1472"/>
                      </a:lnTo>
                      <a:lnTo>
                        <a:pt x="1053" y="1337"/>
                      </a:lnTo>
                      <a:lnTo>
                        <a:pt x="884" y="1105"/>
                      </a:lnTo>
                      <a:lnTo>
                        <a:pt x="754" y="929"/>
                      </a:lnTo>
                      <a:lnTo>
                        <a:pt x="647" y="789"/>
                      </a:lnTo>
                      <a:lnTo>
                        <a:pt x="552" y="669"/>
                      </a:lnTo>
                      <a:lnTo>
                        <a:pt x="409" y="494"/>
                      </a:lnTo>
                      <a:lnTo>
                        <a:pt x="279" y="331"/>
                      </a:lnTo>
                      <a:lnTo>
                        <a:pt x="143" y="17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523" name="Freeform 21"/>
                <p:cNvSpPr>
                  <a:spLocks/>
                </p:cNvSpPr>
                <p:nvPr/>
              </p:nvSpPr>
              <p:spPr bwMode="auto">
                <a:xfrm>
                  <a:off x="3927" y="1753"/>
                  <a:ext cx="158" cy="17"/>
                </a:xfrm>
                <a:custGeom>
                  <a:avLst/>
                  <a:gdLst>
                    <a:gd name="T0" fmla="*/ 0 w 474"/>
                    <a:gd name="T1" fmla="*/ 0 h 51"/>
                    <a:gd name="T2" fmla="*/ 0 w 474"/>
                    <a:gd name="T3" fmla="*/ 0 h 51"/>
                    <a:gd name="T4" fmla="*/ 1 w 474"/>
                    <a:gd name="T5" fmla="*/ 0 h 51"/>
                    <a:gd name="T6" fmla="*/ 0 w 474"/>
                    <a:gd name="T7" fmla="*/ 0 h 51"/>
                    <a:gd name="T8" fmla="*/ 0 w 474"/>
                    <a:gd name="T9" fmla="*/ 0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74"/>
                    <a:gd name="T16" fmla="*/ 0 h 51"/>
                    <a:gd name="T17" fmla="*/ 474 w 474"/>
                    <a:gd name="T18" fmla="*/ 51 h 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74" h="51">
                      <a:moveTo>
                        <a:pt x="0" y="51"/>
                      </a:moveTo>
                      <a:lnTo>
                        <a:pt x="185" y="0"/>
                      </a:lnTo>
                      <a:lnTo>
                        <a:pt x="474" y="0"/>
                      </a:lnTo>
                      <a:lnTo>
                        <a:pt x="277" y="51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524" name="Freeform 22"/>
                <p:cNvSpPr>
                  <a:spLocks/>
                </p:cNvSpPr>
                <p:nvPr/>
              </p:nvSpPr>
              <p:spPr bwMode="auto">
                <a:xfrm>
                  <a:off x="3846" y="1753"/>
                  <a:ext cx="237" cy="190"/>
                </a:xfrm>
                <a:custGeom>
                  <a:avLst/>
                  <a:gdLst>
                    <a:gd name="T0" fmla="*/ 0 w 712"/>
                    <a:gd name="T1" fmla="*/ 1 h 570"/>
                    <a:gd name="T2" fmla="*/ 0 w 712"/>
                    <a:gd name="T3" fmla="*/ 1 h 570"/>
                    <a:gd name="T4" fmla="*/ 1 w 712"/>
                    <a:gd name="T5" fmla="*/ 0 h 570"/>
                    <a:gd name="T6" fmla="*/ 1 w 712"/>
                    <a:gd name="T7" fmla="*/ 0 h 570"/>
                    <a:gd name="T8" fmla="*/ 0 w 712"/>
                    <a:gd name="T9" fmla="*/ 1 h 5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2"/>
                    <a:gd name="T16" fmla="*/ 0 h 570"/>
                    <a:gd name="T17" fmla="*/ 712 w 712"/>
                    <a:gd name="T18" fmla="*/ 570 h 5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2" h="570">
                      <a:moveTo>
                        <a:pt x="0" y="570"/>
                      </a:moveTo>
                      <a:lnTo>
                        <a:pt x="187" y="519"/>
                      </a:lnTo>
                      <a:lnTo>
                        <a:pt x="712" y="0"/>
                      </a:lnTo>
                      <a:lnTo>
                        <a:pt x="520" y="51"/>
                      </a:lnTo>
                      <a:lnTo>
                        <a:pt x="0" y="57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525" name="Freeform 23"/>
                <p:cNvSpPr>
                  <a:spLocks/>
                </p:cNvSpPr>
                <p:nvPr/>
              </p:nvSpPr>
              <p:spPr bwMode="auto">
                <a:xfrm>
                  <a:off x="3658" y="1753"/>
                  <a:ext cx="116" cy="17"/>
                </a:xfrm>
                <a:custGeom>
                  <a:avLst/>
                  <a:gdLst>
                    <a:gd name="T0" fmla="*/ 0 w 350"/>
                    <a:gd name="T1" fmla="*/ 0 h 51"/>
                    <a:gd name="T2" fmla="*/ 0 w 350"/>
                    <a:gd name="T3" fmla="*/ 0 h 51"/>
                    <a:gd name="T4" fmla="*/ 0 w 350"/>
                    <a:gd name="T5" fmla="*/ 0 h 51"/>
                    <a:gd name="T6" fmla="*/ 0 w 350"/>
                    <a:gd name="T7" fmla="*/ 0 h 51"/>
                    <a:gd name="T8" fmla="*/ 0 w 350"/>
                    <a:gd name="T9" fmla="*/ 0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0"/>
                    <a:gd name="T16" fmla="*/ 0 h 51"/>
                    <a:gd name="T17" fmla="*/ 350 w 350"/>
                    <a:gd name="T18" fmla="*/ 51 h 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0" h="51">
                      <a:moveTo>
                        <a:pt x="0" y="51"/>
                      </a:moveTo>
                      <a:lnTo>
                        <a:pt x="292" y="51"/>
                      </a:lnTo>
                      <a:lnTo>
                        <a:pt x="350" y="0"/>
                      </a:lnTo>
                      <a:lnTo>
                        <a:pt x="179" y="0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2520" name="Freeform 24"/>
              <p:cNvSpPr>
                <a:spLocks/>
              </p:cNvSpPr>
              <p:nvPr/>
            </p:nvSpPr>
            <p:spPr bwMode="auto">
              <a:xfrm>
                <a:off x="4318" y="902"/>
                <a:ext cx="246" cy="17"/>
              </a:xfrm>
              <a:custGeom>
                <a:avLst/>
                <a:gdLst>
                  <a:gd name="T0" fmla="*/ 0 w 738"/>
                  <a:gd name="T1" fmla="*/ 0 h 51"/>
                  <a:gd name="T2" fmla="*/ 0 w 738"/>
                  <a:gd name="T3" fmla="*/ 0 h 51"/>
                  <a:gd name="T4" fmla="*/ 1 w 738"/>
                  <a:gd name="T5" fmla="*/ 0 h 51"/>
                  <a:gd name="T6" fmla="*/ 1 w 738"/>
                  <a:gd name="T7" fmla="*/ 0 h 51"/>
                  <a:gd name="T8" fmla="*/ 0 w 738"/>
                  <a:gd name="T9" fmla="*/ 0 h 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8"/>
                  <a:gd name="T16" fmla="*/ 0 h 51"/>
                  <a:gd name="T17" fmla="*/ 738 w 738"/>
                  <a:gd name="T18" fmla="*/ 51 h 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8" h="51">
                    <a:moveTo>
                      <a:pt x="0" y="51"/>
                    </a:moveTo>
                    <a:lnTo>
                      <a:pt x="184" y="0"/>
                    </a:lnTo>
                    <a:lnTo>
                      <a:pt x="738" y="0"/>
                    </a:lnTo>
                    <a:lnTo>
                      <a:pt x="554" y="51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21" name="Freeform 25"/>
              <p:cNvSpPr>
                <a:spLocks/>
              </p:cNvSpPr>
              <p:nvPr/>
            </p:nvSpPr>
            <p:spPr bwMode="auto">
              <a:xfrm>
                <a:off x="3168" y="902"/>
                <a:ext cx="232" cy="18"/>
              </a:xfrm>
              <a:custGeom>
                <a:avLst/>
                <a:gdLst>
                  <a:gd name="T0" fmla="*/ 0 w 694"/>
                  <a:gd name="T1" fmla="*/ 0 h 55"/>
                  <a:gd name="T2" fmla="*/ 0 w 694"/>
                  <a:gd name="T3" fmla="*/ 0 h 55"/>
                  <a:gd name="T4" fmla="*/ 1 w 694"/>
                  <a:gd name="T5" fmla="*/ 0 h 55"/>
                  <a:gd name="T6" fmla="*/ 1 w 694"/>
                  <a:gd name="T7" fmla="*/ 0 h 55"/>
                  <a:gd name="T8" fmla="*/ 0 w 694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94"/>
                  <a:gd name="T16" fmla="*/ 0 h 55"/>
                  <a:gd name="T17" fmla="*/ 694 w 694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94" h="55">
                    <a:moveTo>
                      <a:pt x="0" y="51"/>
                    </a:moveTo>
                    <a:lnTo>
                      <a:pt x="191" y="0"/>
                    </a:lnTo>
                    <a:lnTo>
                      <a:pt x="694" y="0"/>
                    </a:lnTo>
                    <a:lnTo>
                      <a:pt x="505" y="55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2518" name="Freeform 26"/>
            <p:cNvSpPr>
              <a:spLocks/>
            </p:cNvSpPr>
            <p:nvPr/>
          </p:nvSpPr>
          <p:spPr bwMode="auto">
            <a:xfrm>
              <a:off x="3169" y="920"/>
              <a:ext cx="1335" cy="1024"/>
            </a:xfrm>
            <a:custGeom>
              <a:avLst/>
              <a:gdLst>
                <a:gd name="T0" fmla="*/ 1 w 4006"/>
                <a:gd name="T1" fmla="*/ 0 h 3072"/>
                <a:gd name="T2" fmla="*/ 1 w 4006"/>
                <a:gd name="T3" fmla="*/ 0 h 3072"/>
                <a:gd name="T4" fmla="*/ 1 w 4006"/>
                <a:gd name="T5" fmla="*/ 1 h 3072"/>
                <a:gd name="T6" fmla="*/ 2 w 4006"/>
                <a:gd name="T7" fmla="*/ 1 h 3072"/>
                <a:gd name="T8" fmla="*/ 2 w 4006"/>
                <a:gd name="T9" fmla="*/ 2 h 3072"/>
                <a:gd name="T10" fmla="*/ 2 w 4006"/>
                <a:gd name="T11" fmla="*/ 2 h 3072"/>
                <a:gd name="T12" fmla="*/ 2 w 4006"/>
                <a:gd name="T13" fmla="*/ 3 h 3072"/>
                <a:gd name="T14" fmla="*/ 3 w 4006"/>
                <a:gd name="T15" fmla="*/ 3 h 3072"/>
                <a:gd name="T16" fmla="*/ 3 w 4006"/>
                <a:gd name="T17" fmla="*/ 3 h 3072"/>
                <a:gd name="T18" fmla="*/ 3 w 4006"/>
                <a:gd name="T19" fmla="*/ 2 h 3072"/>
                <a:gd name="T20" fmla="*/ 3 w 4006"/>
                <a:gd name="T21" fmla="*/ 2 h 3072"/>
                <a:gd name="T22" fmla="*/ 4 w 4006"/>
                <a:gd name="T23" fmla="*/ 1 h 3072"/>
                <a:gd name="T24" fmla="*/ 4 w 4006"/>
                <a:gd name="T25" fmla="*/ 0 h 3072"/>
                <a:gd name="T26" fmla="*/ 5 w 4006"/>
                <a:gd name="T27" fmla="*/ 0 h 3072"/>
                <a:gd name="T28" fmla="*/ 5 w 4006"/>
                <a:gd name="T29" fmla="*/ 0 h 3072"/>
                <a:gd name="T30" fmla="*/ 5 w 4006"/>
                <a:gd name="T31" fmla="*/ 1 h 3072"/>
                <a:gd name="T32" fmla="*/ 4 w 4006"/>
                <a:gd name="T33" fmla="*/ 1 h 3072"/>
                <a:gd name="T34" fmla="*/ 4 w 4006"/>
                <a:gd name="T35" fmla="*/ 2 h 3072"/>
                <a:gd name="T36" fmla="*/ 4 w 4006"/>
                <a:gd name="T37" fmla="*/ 2 h 3072"/>
                <a:gd name="T38" fmla="*/ 3 w 4006"/>
                <a:gd name="T39" fmla="*/ 3 h 3072"/>
                <a:gd name="T40" fmla="*/ 3 w 4006"/>
                <a:gd name="T41" fmla="*/ 3 h 3072"/>
                <a:gd name="T42" fmla="*/ 3 w 4006"/>
                <a:gd name="T43" fmla="*/ 3 h 3072"/>
                <a:gd name="T44" fmla="*/ 3 w 4006"/>
                <a:gd name="T45" fmla="*/ 4 h 3072"/>
                <a:gd name="T46" fmla="*/ 2 w 4006"/>
                <a:gd name="T47" fmla="*/ 3 h 3072"/>
                <a:gd name="T48" fmla="*/ 2 w 4006"/>
                <a:gd name="T49" fmla="*/ 3 h 3072"/>
                <a:gd name="T50" fmla="*/ 2 w 4006"/>
                <a:gd name="T51" fmla="*/ 3 h 3072"/>
                <a:gd name="T52" fmla="*/ 2 w 4006"/>
                <a:gd name="T53" fmla="*/ 3 h 3072"/>
                <a:gd name="T54" fmla="*/ 2 w 4006"/>
                <a:gd name="T55" fmla="*/ 2 h 3072"/>
                <a:gd name="T56" fmla="*/ 1 w 4006"/>
                <a:gd name="T57" fmla="*/ 2 h 3072"/>
                <a:gd name="T58" fmla="*/ 1 w 4006"/>
                <a:gd name="T59" fmla="*/ 1 h 3072"/>
                <a:gd name="T60" fmla="*/ 1 w 4006"/>
                <a:gd name="T61" fmla="*/ 1 h 3072"/>
                <a:gd name="T62" fmla="*/ 0 w 4006"/>
                <a:gd name="T63" fmla="*/ 0 h 3072"/>
                <a:gd name="T64" fmla="*/ 0 w 4006"/>
                <a:gd name="T65" fmla="*/ 0 h 30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006"/>
                <a:gd name="T100" fmla="*/ 0 h 3072"/>
                <a:gd name="T101" fmla="*/ 4006 w 4006"/>
                <a:gd name="T102" fmla="*/ 3072 h 307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006" h="3072">
                  <a:moveTo>
                    <a:pt x="0" y="0"/>
                  </a:moveTo>
                  <a:lnTo>
                    <a:pt x="513" y="0"/>
                  </a:lnTo>
                  <a:lnTo>
                    <a:pt x="625" y="154"/>
                  </a:lnTo>
                  <a:lnTo>
                    <a:pt x="734" y="300"/>
                  </a:lnTo>
                  <a:lnTo>
                    <a:pt x="855" y="460"/>
                  </a:lnTo>
                  <a:lnTo>
                    <a:pt x="994" y="639"/>
                  </a:lnTo>
                  <a:lnTo>
                    <a:pt x="1122" y="812"/>
                  </a:lnTo>
                  <a:lnTo>
                    <a:pt x="1240" y="966"/>
                  </a:lnTo>
                  <a:lnTo>
                    <a:pt x="1342" y="1108"/>
                  </a:lnTo>
                  <a:lnTo>
                    <a:pt x="1437" y="1243"/>
                  </a:lnTo>
                  <a:lnTo>
                    <a:pt x="1545" y="1405"/>
                  </a:lnTo>
                  <a:lnTo>
                    <a:pt x="1631" y="1544"/>
                  </a:lnTo>
                  <a:lnTo>
                    <a:pt x="1720" y="1697"/>
                  </a:lnTo>
                  <a:lnTo>
                    <a:pt x="1811" y="1869"/>
                  </a:lnTo>
                  <a:lnTo>
                    <a:pt x="1887" y="2025"/>
                  </a:lnTo>
                  <a:lnTo>
                    <a:pt x="1955" y="2193"/>
                  </a:lnTo>
                  <a:lnTo>
                    <a:pt x="2013" y="2043"/>
                  </a:lnTo>
                  <a:lnTo>
                    <a:pt x="2075" y="1864"/>
                  </a:lnTo>
                  <a:lnTo>
                    <a:pt x="2152" y="1674"/>
                  </a:lnTo>
                  <a:lnTo>
                    <a:pt x="2234" y="1482"/>
                  </a:lnTo>
                  <a:lnTo>
                    <a:pt x="2323" y="1297"/>
                  </a:lnTo>
                  <a:lnTo>
                    <a:pt x="2425" y="1114"/>
                  </a:lnTo>
                  <a:lnTo>
                    <a:pt x="2549" y="916"/>
                  </a:lnTo>
                  <a:lnTo>
                    <a:pt x="2726" y="682"/>
                  </a:lnTo>
                  <a:lnTo>
                    <a:pt x="2866" y="509"/>
                  </a:lnTo>
                  <a:lnTo>
                    <a:pt x="3017" y="346"/>
                  </a:lnTo>
                  <a:lnTo>
                    <a:pt x="3174" y="208"/>
                  </a:lnTo>
                  <a:lnTo>
                    <a:pt x="3444" y="0"/>
                  </a:lnTo>
                  <a:lnTo>
                    <a:pt x="4006" y="0"/>
                  </a:lnTo>
                  <a:lnTo>
                    <a:pt x="3808" y="162"/>
                  </a:lnTo>
                  <a:lnTo>
                    <a:pt x="3606" y="360"/>
                  </a:lnTo>
                  <a:lnTo>
                    <a:pt x="3430" y="540"/>
                  </a:lnTo>
                  <a:lnTo>
                    <a:pt x="3265" y="720"/>
                  </a:lnTo>
                  <a:lnTo>
                    <a:pt x="3086" y="937"/>
                  </a:lnTo>
                  <a:lnTo>
                    <a:pt x="2929" y="1150"/>
                  </a:lnTo>
                  <a:lnTo>
                    <a:pt x="2821" y="1307"/>
                  </a:lnTo>
                  <a:lnTo>
                    <a:pt x="2705" y="1512"/>
                  </a:lnTo>
                  <a:lnTo>
                    <a:pt x="2606" y="1694"/>
                  </a:lnTo>
                  <a:lnTo>
                    <a:pt x="2534" y="1846"/>
                  </a:lnTo>
                  <a:lnTo>
                    <a:pt x="2449" y="2038"/>
                  </a:lnTo>
                  <a:lnTo>
                    <a:pt x="2389" y="2191"/>
                  </a:lnTo>
                  <a:lnTo>
                    <a:pt x="2350" y="2296"/>
                  </a:lnTo>
                  <a:lnTo>
                    <a:pt x="2306" y="2434"/>
                  </a:lnTo>
                  <a:lnTo>
                    <a:pt x="2272" y="2551"/>
                  </a:lnTo>
                  <a:lnTo>
                    <a:pt x="2556" y="2551"/>
                  </a:lnTo>
                  <a:lnTo>
                    <a:pt x="2031" y="3072"/>
                  </a:lnTo>
                  <a:lnTo>
                    <a:pt x="1465" y="2551"/>
                  </a:lnTo>
                  <a:lnTo>
                    <a:pt x="1748" y="2551"/>
                  </a:lnTo>
                  <a:lnTo>
                    <a:pt x="1724" y="2461"/>
                  </a:lnTo>
                  <a:lnTo>
                    <a:pt x="1684" y="2353"/>
                  </a:lnTo>
                  <a:lnTo>
                    <a:pt x="1626" y="2241"/>
                  </a:lnTo>
                  <a:lnTo>
                    <a:pt x="1550" y="2103"/>
                  </a:lnTo>
                  <a:lnTo>
                    <a:pt x="1464" y="1962"/>
                  </a:lnTo>
                  <a:lnTo>
                    <a:pt x="1388" y="1842"/>
                  </a:lnTo>
                  <a:lnTo>
                    <a:pt x="1309" y="1720"/>
                  </a:lnTo>
                  <a:lnTo>
                    <a:pt x="1218" y="1584"/>
                  </a:lnTo>
                  <a:lnTo>
                    <a:pt x="1142" y="1472"/>
                  </a:lnTo>
                  <a:lnTo>
                    <a:pt x="1055" y="1339"/>
                  </a:lnTo>
                  <a:lnTo>
                    <a:pt x="886" y="1105"/>
                  </a:lnTo>
                  <a:lnTo>
                    <a:pt x="755" y="930"/>
                  </a:lnTo>
                  <a:lnTo>
                    <a:pt x="647" y="789"/>
                  </a:lnTo>
                  <a:lnTo>
                    <a:pt x="554" y="671"/>
                  </a:lnTo>
                  <a:lnTo>
                    <a:pt x="411" y="496"/>
                  </a:lnTo>
                  <a:lnTo>
                    <a:pt x="279" y="331"/>
                  </a:lnTo>
                  <a:lnTo>
                    <a:pt x="145" y="1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891" name="AutoShape 27"/>
          <p:cNvSpPr>
            <a:spLocks noChangeArrowheads="1"/>
          </p:cNvSpPr>
          <p:nvPr/>
        </p:nvSpPr>
        <p:spPr bwMode="auto">
          <a:xfrm>
            <a:off x="3635375" y="3716338"/>
            <a:ext cx="2508250" cy="9191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ABFFAB"/>
              </a:gs>
              <a:gs pos="50000">
                <a:srgbClr val="FFFFFF"/>
              </a:gs>
              <a:gs pos="100000">
                <a:srgbClr val="ABFFAB"/>
              </a:gs>
            </a:gsLst>
            <a:lin ang="5400000" scaled="1"/>
          </a:gradFill>
          <a:ln w="57150">
            <a:solidFill>
              <a:srgbClr val="0099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</a:rPr>
              <a:t>Т- супрессоры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</a:rPr>
              <a:t>(угнетатели)</a:t>
            </a:r>
            <a:endParaRPr lang="en-US" altLang="ru-RU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8" name="Group 28"/>
          <p:cNvGrpSpPr>
            <a:grpSpLocks/>
          </p:cNvGrpSpPr>
          <p:nvPr/>
        </p:nvGrpSpPr>
        <p:grpSpPr bwMode="auto">
          <a:xfrm rot="21474529" flipH="1">
            <a:off x="1403350" y="5157788"/>
            <a:ext cx="438150" cy="576262"/>
            <a:chOff x="3168" y="902"/>
            <a:chExt cx="1398" cy="1042"/>
          </a:xfrm>
        </p:grpSpPr>
        <p:grpSp>
          <p:nvGrpSpPr>
            <p:cNvPr id="62508" name="Group 29"/>
            <p:cNvGrpSpPr>
              <a:grpSpLocks/>
            </p:cNvGrpSpPr>
            <p:nvPr/>
          </p:nvGrpSpPr>
          <p:grpSpPr bwMode="auto">
            <a:xfrm>
              <a:off x="3168" y="902"/>
              <a:ext cx="1398" cy="1041"/>
              <a:chOff x="3168" y="902"/>
              <a:chExt cx="1398" cy="1041"/>
            </a:xfrm>
          </p:grpSpPr>
          <p:grpSp>
            <p:nvGrpSpPr>
              <p:cNvPr id="62510" name="Group 30"/>
              <p:cNvGrpSpPr>
                <a:grpSpLocks/>
              </p:cNvGrpSpPr>
              <p:nvPr/>
            </p:nvGrpSpPr>
            <p:grpSpPr bwMode="auto">
              <a:xfrm>
                <a:off x="3231" y="902"/>
                <a:ext cx="1335" cy="1041"/>
                <a:chOff x="3231" y="902"/>
                <a:chExt cx="1335" cy="1041"/>
              </a:xfrm>
            </p:grpSpPr>
            <p:sp>
              <p:nvSpPr>
                <p:cNvPr id="62513" name="Freeform 31"/>
                <p:cNvSpPr>
                  <a:spLocks/>
                </p:cNvSpPr>
                <p:nvPr/>
              </p:nvSpPr>
              <p:spPr bwMode="auto">
                <a:xfrm>
                  <a:off x="3231" y="902"/>
                  <a:ext cx="1335" cy="1024"/>
                </a:xfrm>
                <a:custGeom>
                  <a:avLst/>
                  <a:gdLst>
                    <a:gd name="T0" fmla="*/ 1 w 4004"/>
                    <a:gd name="T1" fmla="*/ 0 h 3072"/>
                    <a:gd name="T2" fmla="*/ 1 w 4004"/>
                    <a:gd name="T3" fmla="*/ 0 h 3072"/>
                    <a:gd name="T4" fmla="*/ 1 w 4004"/>
                    <a:gd name="T5" fmla="*/ 1 h 3072"/>
                    <a:gd name="T6" fmla="*/ 2 w 4004"/>
                    <a:gd name="T7" fmla="*/ 1 h 3072"/>
                    <a:gd name="T8" fmla="*/ 2 w 4004"/>
                    <a:gd name="T9" fmla="*/ 2 h 3072"/>
                    <a:gd name="T10" fmla="*/ 2 w 4004"/>
                    <a:gd name="T11" fmla="*/ 2 h 3072"/>
                    <a:gd name="T12" fmla="*/ 2 w 4004"/>
                    <a:gd name="T13" fmla="*/ 3 h 3072"/>
                    <a:gd name="T14" fmla="*/ 3 w 4004"/>
                    <a:gd name="T15" fmla="*/ 3 h 3072"/>
                    <a:gd name="T16" fmla="*/ 3 w 4004"/>
                    <a:gd name="T17" fmla="*/ 3 h 3072"/>
                    <a:gd name="T18" fmla="*/ 3 w 4004"/>
                    <a:gd name="T19" fmla="*/ 2 h 3072"/>
                    <a:gd name="T20" fmla="*/ 3 w 4004"/>
                    <a:gd name="T21" fmla="*/ 2 h 3072"/>
                    <a:gd name="T22" fmla="*/ 4 w 4004"/>
                    <a:gd name="T23" fmla="*/ 1 h 3072"/>
                    <a:gd name="T24" fmla="*/ 4 w 4004"/>
                    <a:gd name="T25" fmla="*/ 0 h 3072"/>
                    <a:gd name="T26" fmla="*/ 5 w 4004"/>
                    <a:gd name="T27" fmla="*/ 0 h 3072"/>
                    <a:gd name="T28" fmla="*/ 5 w 4004"/>
                    <a:gd name="T29" fmla="*/ 0 h 3072"/>
                    <a:gd name="T30" fmla="*/ 5 w 4004"/>
                    <a:gd name="T31" fmla="*/ 1 h 3072"/>
                    <a:gd name="T32" fmla="*/ 4 w 4004"/>
                    <a:gd name="T33" fmla="*/ 1 h 3072"/>
                    <a:gd name="T34" fmla="*/ 4 w 4004"/>
                    <a:gd name="T35" fmla="*/ 2 h 3072"/>
                    <a:gd name="T36" fmla="*/ 4 w 4004"/>
                    <a:gd name="T37" fmla="*/ 2 h 3072"/>
                    <a:gd name="T38" fmla="*/ 3 w 4004"/>
                    <a:gd name="T39" fmla="*/ 3 h 3072"/>
                    <a:gd name="T40" fmla="*/ 3 w 4004"/>
                    <a:gd name="T41" fmla="*/ 3 h 3072"/>
                    <a:gd name="T42" fmla="*/ 3 w 4004"/>
                    <a:gd name="T43" fmla="*/ 3 h 3072"/>
                    <a:gd name="T44" fmla="*/ 3 w 4004"/>
                    <a:gd name="T45" fmla="*/ 4 h 3072"/>
                    <a:gd name="T46" fmla="*/ 2 w 4004"/>
                    <a:gd name="T47" fmla="*/ 3 h 3072"/>
                    <a:gd name="T48" fmla="*/ 2 w 4004"/>
                    <a:gd name="T49" fmla="*/ 3 h 3072"/>
                    <a:gd name="T50" fmla="*/ 2 w 4004"/>
                    <a:gd name="T51" fmla="*/ 3 h 3072"/>
                    <a:gd name="T52" fmla="*/ 2 w 4004"/>
                    <a:gd name="T53" fmla="*/ 3 h 3072"/>
                    <a:gd name="T54" fmla="*/ 2 w 4004"/>
                    <a:gd name="T55" fmla="*/ 2 h 3072"/>
                    <a:gd name="T56" fmla="*/ 1 w 4004"/>
                    <a:gd name="T57" fmla="*/ 2 h 3072"/>
                    <a:gd name="T58" fmla="*/ 1 w 4004"/>
                    <a:gd name="T59" fmla="*/ 1 h 3072"/>
                    <a:gd name="T60" fmla="*/ 1 w 4004"/>
                    <a:gd name="T61" fmla="*/ 1 h 3072"/>
                    <a:gd name="T62" fmla="*/ 0 w 4004"/>
                    <a:gd name="T63" fmla="*/ 0 h 3072"/>
                    <a:gd name="T64" fmla="*/ 0 w 4004"/>
                    <a:gd name="T65" fmla="*/ 0 h 307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004"/>
                    <a:gd name="T100" fmla="*/ 0 h 3072"/>
                    <a:gd name="T101" fmla="*/ 4004 w 4004"/>
                    <a:gd name="T102" fmla="*/ 3072 h 307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004" h="3072">
                      <a:moveTo>
                        <a:pt x="0" y="0"/>
                      </a:moveTo>
                      <a:lnTo>
                        <a:pt x="511" y="0"/>
                      </a:lnTo>
                      <a:lnTo>
                        <a:pt x="624" y="153"/>
                      </a:lnTo>
                      <a:lnTo>
                        <a:pt x="734" y="300"/>
                      </a:lnTo>
                      <a:lnTo>
                        <a:pt x="853" y="458"/>
                      </a:lnTo>
                      <a:lnTo>
                        <a:pt x="992" y="638"/>
                      </a:lnTo>
                      <a:lnTo>
                        <a:pt x="1122" y="811"/>
                      </a:lnTo>
                      <a:lnTo>
                        <a:pt x="1240" y="965"/>
                      </a:lnTo>
                      <a:lnTo>
                        <a:pt x="1342" y="1107"/>
                      </a:lnTo>
                      <a:lnTo>
                        <a:pt x="1436" y="1242"/>
                      </a:lnTo>
                      <a:lnTo>
                        <a:pt x="1543" y="1403"/>
                      </a:lnTo>
                      <a:lnTo>
                        <a:pt x="1629" y="1543"/>
                      </a:lnTo>
                      <a:lnTo>
                        <a:pt x="1719" y="1696"/>
                      </a:lnTo>
                      <a:lnTo>
                        <a:pt x="1811" y="1869"/>
                      </a:lnTo>
                      <a:lnTo>
                        <a:pt x="1885" y="2024"/>
                      </a:lnTo>
                      <a:lnTo>
                        <a:pt x="1954" y="2192"/>
                      </a:lnTo>
                      <a:lnTo>
                        <a:pt x="2011" y="2042"/>
                      </a:lnTo>
                      <a:lnTo>
                        <a:pt x="2074" y="1864"/>
                      </a:lnTo>
                      <a:lnTo>
                        <a:pt x="2150" y="1673"/>
                      </a:lnTo>
                      <a:lnTo>
                        <a:pt x="2232" y="1482"/>
                      </a:lnTo>
                      <a:lnTo>
                        <a:pt x="2322" y="1296"/>
                      </a:lnTo>
                      <a:lnTo>
                        <a:pt x="2424" y="1114"/>
                      </a:lnTo>
                      <a:lnTo>
                        <a:pt x="2547" y="916"/>
                      </a:lnTo>
                      <a:lnTo>
                        <a:pt x="2725" y="682"/>
                      </a:lnTo>
                      <a:lnTo>
                        <a:pt x="2864" y="508"/>
                      </a:lnTo>
                      <a:lnTo>
                        <a:pt x="3016" y="346"/>
                      </a:lnTo>
                      <a:lnTo>
                        <a:pt x="3174" y="207"/>
                      </a:lnTo>
                      <a:lnTo>
                        <a:pt x="3442" y="0"/>
                      </a:lnTo>
                      <a:lnTo>
                        <a:pt x="4004" y="0"/>
                      </a:lnTo>
                      <a:lnTo>
                        <a:pt x="3807" y="162"/>
                      </a:lnTo>
                      <a:lnTo>
                        <a:pt x="3604" y="360"/>
                      </a:lnTo>
                      <a:lnTo>
                        <a:pt x="3430" y="539"/>
                      </a:lnTo>
                      <a:lnTo>
                        <a:pt x="3263" y="719"/>
                      </a:lnTo>
                      <a:lnTo>
                        <a:pt x="3085" y="937"/>
                      </a:lnTo>
                      <a:lnTo>
                        <a:pt x="2927" y="1150"/>
                      </a:lnTo>
                      <a:lnTo>
                        <a:pt x="2819" y="1306"/>
                      </a:lnTo>
                      <a:lnTo>
                        <a:pt x="2705" y="1512"/>
                      </a:lnTo>
                      <a:lnTo>
                        <a:pt x="2604" y="1693"/>
                      </a:lnTo>
                      <a:lnTo>
                        <a:pt x="2532" y="1844"/>
                      </a:lnTo>
                      <a:lnTo>
                        <a:pt x="2449" y="2038"/>
                      </a:lnTo>
                      <a:lnTo>
                        <a:pt x="2388" y="2190"/>
                      </a:lnTo>
                      <a:lnTo>
                        <a:pt x="2348" y="2295"/>
                      </a:lnTo>
                      <a:lnTo>
                        <a:pt x="2304" y="2434"/>
                      </a:lnTo>
                      <a:lnTo>
                        <a:pt x="2272" y="2550"/>
                      </a:lnTo>
                      <a:lnTo>
                        <a:pt x="2554" y="2550"/>
                      </a:lnTo>
                      <a:lnTo>
                        <a:pt x="2031" y="3072"/>
                      </a:lnTo>
                      <a:lnTo>
                        <a:pt x="1464" y="2550"/>
                      </a:lnTo>
                      <a:lnTo>
                        <a:pt x="1746" y="2550"/>
                      </a:lnTo>
                      <a:lnTo>
                        <a:pt x="1724" y="2460"/>
                      </a:lnTo>
                      <a:lnTo>
                        <a:pt x="1683" y="2353"/>
                      </a:lnTo>
                      <a:lnTo>
                        <a:pt x="1624" y="2239"/>
                      </a:lnTo>
                      <a:lnTo>
                        <a:pt x="1548" y="2101"/>
                      </a:lnTo>
                      <a:lnTo>
                        <a:pt x="1462" y="1961"/>
                      </a:lnTo>
                      <a:lnTo>
                        <a:pt x="1387" y="1841"/>
                      </a:lnTo>
                      <a:lnTo>
                        <a:pt x="1307" y="1718"/>
                      </a:lnTo>
                      <a:lnTo>
                        <a:pt x="1217" y="1584"/>
                      </a:lnTo>
                      <a:lnTo>
                        <a:pt x="1140" y="1472"/>
                      </a:lnTo>
                      <a:lnTo>
                        <a:pt x="1053" y="1337"/>
                      </a:lnTo>
                      <a:lnTo>
                        <a:pt x="884" y="1105"/>
                      </a:lnTo>
                      <a:lnTo>
                        <a:pt x="754" y="929"/>
                      </a:lnTo>
                      <a:lnTo>
                        <a:pt x="647" y="789"/>
                      </a:lnTo>
                      <a:lnTo>
                        <a:pt x="552" y="669"/>
                      </a:lnTo>
                      <a:lnTo>
                        <a:pt x="409" y="494"/>
                      </a:lnTo>
                      <a:lnTo>
                        <a:pt x="279" y="331"/>
                      </a:lnTo>
                      <a:lnTo>
                        <a:pt x="143" y="17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514" name="Freeform 32"/>
                <p:cNvSpPr>
                  <a:spLocks/>
                </p:cNvSpPr>
                <p:nvPr/>
              </p:nvSpPr>
              <p:spPr bwMode="auto">
                <a:xfrm>
                  <a:off x="3927" y="1753"/>
                  <a:ext cx="158" cy="17"/>
                </a:xfrm>
                <a:custGeom>
                  <a:avLst/>
                  <a:gdLst>
                    <a:gd name="T0" fmla="*/ 0 w 474"/>
                    <a:gd name="T1" fmla="*/ 0 h 51"/>
                    <a:gd name="T2" fmla="*/ 0 w 474"/>
                    <a:gd name="T3" fmla="*/ 0 h 51"/>
                    <a:gd name="T4" fmla="*/ 1 w 474"/>
                    <a:gd name="T5" fmla="*/ 0 h 51"/>
                    <a:gd name="T6" fmla="*/ 0 w 474"/>
                    <a:gd name="T7" fmla="*/ 0 h 51"/>
                    <a:gd name="T8" fmla="*/ 0 w 474"/>
                    <a:gd name="T9" fmla="*/ 0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74"/>
                    <a:gd name="T16" fmla="*/ 0 h 51"/>
                    <a:gd name="T17" fmla="*/ 474 w 474"/>
                    <a:gd name="T18" fmla="*/ 51 h 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74" h="51">
                      <a:moveTo>
                        <a:pt x="0" y="51"/>
                      </a:moveTo>
                      <a:lnTo>
                        <a:pt x="185" y="0"/>
                      </a:lnTo>
                      <a:lnTo>
                        <a:pt x="474" y="0"/>
                      </a:lnTo>
                      <a:lnTo>
                        <a:pt x="277" y="51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515" name="Freeform 33"/>
                <p:cNvSpPr>
                  <a:spLocks/>
                </p:cNvSpPr>
                <p:nvPr/>
              </p:nvSpPr>
              <p:spPr bwMode="auto">
                <a:xfrm>
                  <a:off x="3846" y="1753"/>
                  <a:ext cx="237" cy="190"/>
                </a:xfrm>
                <a:custGeom>
                  <a:avLst/>
                  <a:gdLst>
                    <a:gd name="T0" fmla="*/ 0 w 712"/>
                    <a:gd name="T1" fmla="*/ 1 h 570"/>
                    <a:gd name="T2" fmla="*/ 0 w 712"/>
                    <a:gd name="T3" fmla="*/ 1 h 570"/>
                    <a:gd name="T4" fmla="*/ 1 w 712"/>
                    <a:gd name="T5" fmla="*/ 0 h 570"/>
                    <a:gd name="T6" fmla="*/ 1 w 712"/>
                    <a:gd name="T7" fmla="*/ 0 h 570"/>
                    <a:gd name="T8" fmla="*/ 0 w 712"/>
                    <a:gd name="T9" fmla="*/ 1 h 5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2"/>
                    <a:gd name="T16" fmla="*/ 0 h 570"/>
                    <a:gd name="T17" fmla="*/ 712 w 712"/>
                    <a:gd name="T18" fmla="*/ 570 h 5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2" h="570">
                      <a:moveTo>
                        <a:pt x="0" y="570"/>
                      </a:moveTo>
                      <a:lnTo>
                        <a:pt x="187" y="519"/>
                      </a:lnTo>
                      <a:lnTo>
                        <a:pt x="712" y="0"/>
                      </a:lnTo>
                      <a:lnTo>
                        <a:pt x="520" y="51"/>
                      </a:lnTo>
                      <a:lnTo>
                        <a:pt x="0" y="57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516" name="Freeform 34"/>
                <p:cNvSpPr>
                  <a:spLocks/>
                </p:cNvSpPr>
                <p:nvPr/>
              </p:nvSpPr>
              <p:spPr bwMode="auto">
                <a:xfrm>
                  <a:off x="3658" y="1753"/>
                  <a:ext cx="116" cy="17"/>
                </a:xfrm>
                <a:custGeom>
                  <a:avLst/>
                  <a:gdLst>
                    <a:gd name="T0" fmla="*/ 0 w 350"/>
                    <a:gd name="T1" fmla="*/ 0 h 51"/>
                    <a:gd name="T2" fmla="*/ 0 w 350"/>
                    <a:gd name="T3" fmla="*/ 0 h 51"/>
                    <a:gd name="T4" fmla="*/ 0 w 350"/>
                    <a:gd name="T5" fmla="*/ 0 h 51"/>
                    <a:gd name="T6" fmla="*/ 0 w 350"/>
                    <a:gd name="T7" fmla="*/ 0 h 51"/>
                    <a:gd name="T8" fmla="*/ 0 w 350"/>
                    <a:gd name="T9" fmla="*/ 0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0"/>
                    <a:gd name="T16" fmla="*/ 0 h 51"/>
                    <a:gd name="T17" fmla="*/ 350 w 350"/>
                    <a:gd name="T18" fmla="*/ 51 h 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0" h="51">
                      <a:moveTo>
                        <a:pt x="0" y="51"/>
                      </a:moveTo>
                      <a:lnTo>
                        <a:pt x="292" y="51"/>
                      </a:lnTo>
                      <a:lnTo>
                        <a:pt x="350" y="0"/>
                      </a:lnTo>
                      <a:lnTo>
                        <a:pt x="179" y="0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2511" name="Freeform 35"/>
              <p:cNvSpPr>
                <a:spLocks/>
              </p:cNvSpPr>
              <p:nvPr/>
            </p:nvSpPr>
            <p:spPr bwMode="auto">
              <a:xfrm>
                <a:off x="4318" y="902"/>
                <a:ext cx="246" cy="17"/>
              </a:xfrm>
              <a:custGeom>
                <a:avLst/>
                <a:gdLst>
                  <a:gd name="T0" fmla="*/ 0 w 738"/>
                  <a:gd name="T1" fmla="*/ 0 h 51"/>
                  <a:gd name="T2" fmla="*/ 0 w 738"/>
                  <a:gd name="T3" fmla="*/ 0 h 51"/>
                  <a:gd name="T4" fmla="*/ 1 w 738"/>
                  <a:gd name="T5" fmla="*/ 0 h 51"/>
                  <a:gd name="T6" fmla="*/ 1 w 738"/>
                  <a:gd name="T7" fmla="*/ 0 h 51"/>
                  <a:gd name="T8" fmla="*/ 0 w 738"/>
                  <a:gd name="T9" fmla="*/ 0 h 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8"/>
                  <a:gd name="T16" fmla="*/ 0 h 51"/>
                  <a:gd name="T17" fmla="*/ 738 w 738"/>
                  <a:gd name="T18" fmla="*/ 51 h 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8" h="51">
                    <a:moveTo>
                      <a:pt x="0" y="51"/>
                    </a:moveTo>
                    <a:lnTo>
                      <a:pt x="184" y="0"/>
                    </a:lnTo>
                    <a:lnTo>
                      <a:pt x="738" y="0"/>
                    </a:lnTo>
                    <a:lnTo>
                      <a:pt x="554" y="51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12" name="Freeform 36"/>
              <p:cNvSpPr>
                <a:spLocks/>
              </p:cNvSpPr>
              <p:nvPr/>
            </p:nvSpPr>
            <p:spPr bwMode="auto">
              <a:xfrm>
                <a:off x="3168" y="902"/>
                <a:ext cx="232" cy="18"/>
              </a:xfrm>
              <a:custGeom>
                <a:avLst/>
                <a:gdLst>
                  <a:gd name="T0" fmla="*/ 0 w 694"/>
                  <a:gd name="T1" fmla="*/ 0 h 55"/>
                  <a:gd name="T2" fmla="*/ 0 w 694"/>
                  <a:gd name="T3" fmla="*/ 0 h 55"/>
                  <a:gd name="T4" fmla="*/ 1 w 694"/>
                  <a:gd name="T5" fmla="*/ 0 h 55"/>
                  <a:gd name="T6" fmla="*/ 1 w 694"/>
                  <a:gd name="T7" fmla="*/ 0 h 55"/>
                  <a:gd name="T8" fmla="*/ 0 w 694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94"/>
                  <a:gd name="T16" fmla="*/ 0 h 55"/>
                  <a:gd name="T17" fmla="*/ 694 w 694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94" h="55">
                    <a:moveTo>
                      <a:pt x="0" y="51"/>
                    </a:moveTo>
                    <a:lnTo>
                      <a:pt x="191" y="0"/>
                    </a:lnTo>
                    <a:lnTo>
                      <a:pt x="694" y="0"/>
                    </a:lnTo>
                    <a:lnTo>
                      <a:pt x="505" y="55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2509" name="Freeform 37"/>
            <p:cNvSpPr>
              <a:spLocks/>
            </p:cNvSpPr>
            <p:nvPr/>
          </p:nvSpPr>
          <p:spPr bwMode="auto">
            <a:xfrm>
              <a:off x="3169" y="920"/>
              <a:ext cx="1335" cy="1024"/>
            </a:xfrm>
            <a:custGeom>
              <a:avLst/>
              <a:gdLst>
                <a:gd name="T0" fmla="*/ 1 w 4006"/>
                <a:gd name="T1" fmla="*/ 0 h 3072"/>
                <a:gd name="T2" fmla="*/ 1 w 4006"/>
                <a:gd name="T3" fmla="*/ 0 h 3072"/>
                <a:gd name="T4" fmla="*/ 1 w 4006"/>
                <a:gd name="T5" fmla="*/ 1 h 3072"/>
                <a:gd name="T6" fmla="*/ 2 w 4006"/>
                <a:gd name="T7" fmla="*/ 1 h 3072"/>
                <a:gd name="T8" fmla="*/ 2 w 4006"/>
                <a:gd name="T9" fmla="*/ 2 h 3072"/>
                <a:gd name="T10" fmla="*/ 2 w 4006"/>
                <a:gd name="T11" fmla="*/ 2 h 3072"/>
                <a:gd name="T12" fmla="*/ 2 w 4006"/>
                <a:gd name="T13" fmla="*/ 3 h 3072"/>
                <a:gd name="T14" fmla="*/ 3 w 4006"/>
                <a:gd name="T15" fmla="*/ 3 h 3072"/>
                <a:gd name="T16" fmla="*/ 3 w 4006"/>
                <a:gd name="T17" fmla="*/ 3 h 3072"/>
                <a:gd name="T18" fmla="*/ 3 w 4006"/>
                <a:gd name="T19" fmla="*/ 2 h 3072"/>
                <a:gd name="T20" fmla="*/ 3 w 4006"/>
                <a:gd name="T21" fmla="*/ 2 h 3072"/>
                <a:gd name="T22" fmla="*/ 4 w 4006"/>
                <a:gd name="T23" fmla="*/ 1 h 3072"/>
                <a:gd name="T24" fmla="*/ 4 w 4006"/>
                <a:gd name="T25" fmla="*/ 0 h 3072"/>
                <a:gd name="T26" fmla="*/ 5 w 4006"/>
                <a:gd name="T27" fmla="*/ 0 h 3072"/>
                <a:gd name="T28" fmla="*/ 5 w 4006"/>
                <a:gd name="T29" fmla="*/ 0 h 3072"/>
                <a:gd name="T30" fmla="*/ 5 w 4006"/>
                <a:gd name="T31" fmla="*/ 1 h 3072"/>
                <a:gd name="T32" fmla="*/ 4 w 4006"/>
                <a:gd name="T33" fmla="*/ 1 h 3072"/>
                <a:gd name="T34" fmla="*/ 4 w 4006"/>
                <a:gd name="T35" fmla="*/ 2 h 3072"/>
                <a:gd name="T36" fmla="*/ 4 w 4006"/>
                <a:gd name="T37" fmla="*/ 2 h 3072"/>
                <a:gd name="T38" fmla="*/ 3 w 4006"/>
                <a:gd name="T39" fmla="*/ 3 h 3072"/>
                <a:gd name="T40" fmla="*/ 3 w 4006"/>
                <a:gd name="T41" fmla="*/ 3 h 3072"/>
                <a:gd name="T42" fmla="*/ 3 w 4006"/>
                <a:gd name="T43" fmla="*/ 3 h 3072"/>
                <a:gd name="T44" fmla="*/ 3 w 4006"/>
                <a:gd name="T45" fmla="*/ 4 h 3072"/>
                <a:gd name="T46" fmla="*/ 2 w 4006"/>
                <a:gd name="T47" fmla="*/ 3 h 3072"/>
                <a:gd name="T48" fmla="*/ 2 w 4006"/>
                <a:gd name="T49" fmla="*/ 3 h 3072"/>
                <a:gd name="T50" fmla="*/ 2 w 4006"/>
                <a:gd name="T51" fmla="*/ 3 h 3072"/>
                <a:gd name="T52" fmla="*/ 2 w 4006"/>
                <a:gd name="T53" fmla="*/ 3 h 3072"/>
                <a:gd name="T54" fmla="*/ 2 w 4006"/>
                <a:gd name="T55" fmla="*/ 2 h 3072"/>
                <a:gd name="T56" fmla="*/ 1 w 4006"/>
                <a:gd name="T57" fmla="*/ 2 h 3072"/>
                <a:gd name="T58" fmla="*/ 1 w 4006"/>
                <a:gd name="T59" fmla="*/ 1 h 3072"/>
                <a:gd name="T60" fmla="*/ 1 w 4006"/>
                <a:gd name="T61" fmla="*/ 1 h 3072"/>
                <a:gd name="T62" fmla="*/ 0 w 4006"/>
                <a:gd name="T63" fmla="*/ 0 h 3072"/>
                <a:gd name="T64" fmla="*/ 0 w 4006"/>
                <a:gd name="T65" fmla="*/ 0 h 30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006"/>
                <a:gd name="T100" fmla="*/ 0 h 3072"/>
                <a:gd name="T101" fmla="*/ 4006 w 4006"/>
                <a:gd name="T102" fmla="*/ 3072 h 307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006" h="3072">
                  <a:moveTo>
                    <a:pt x="0" y="0"/>
                  </a:moveTo>
                  <a:lnTo>
                    <a:pt x="513" y="0"/>
                  </a:lnTo>
                  <a:lnTo>
                    <a:pt x="625" y="154"/>
                  </a:lnTo>
                  <a:lnTo>
                    <a:pt x="734" y="300"/>
                  </a:lnTo>
                  <a:lnTo>
                    <a:pt x="855" y="460"/>
                  </a:lnTo>
                  <a:lnTo>
                    <a:pt x="994" y="639"/>
                  </a:lnTo>
                  <a:lnTo>
                    <a:pt x="1122" y="812"/>
                  </a:lnTo>
                  <a:lnTo>
                    <a:pt x="1240" y="966"/>
                  </a:lnTo>
                  <a:lnTo>
                    <a:pt x="1342" y="1108"/>
                  </a:lnTo>
                  <a:lnTo>
                    <a:pt x="1437" y="1243"/>
                  </a:lnTo>
                  <a:lnTo>
                    <a:pt x="1545" y="1405"/>
                  </a:lnTo>
                  <a:lnTo>
                    <a:pt x="1631" y="1544"/>
                  </a:lnTo>
                  <a:lnTo>
                    <a:pt x="1720" y="1697"/>
                  </a:lnTo>
                  <a:lnTo>
                    <a:pt x="1811" y="1869"/>
                  </a:lnTo>
                  <a:lnTo>
                    <a:pt x="1887" y="2025"/>
                  </a:lnTo>
                  <a:lnTo>
                    <a:pt x="1955" y="2193"/>
                  </a:lnTo>
                  <a:lnTo>
                    <a:pt x="2013" y="2043"/>
                  </a:lnTo>
                  <a:lnTo>
                    <a:pt x="2075" y="1864"/>
                  </a:lnTo>
                  <a:lnTo>
                    <a:pt x="2152" y="1674"/>
                  </a:lnTo>
                  <a:lnTo>
                    <a:pt x="2234" y="1482"/>
                  </a:lnTo>
                  <a:lnTo>
                    <a:pt x="2323" y="1297"/>
                  </a:lnTo>
                  <a:lnTo>
                    <a:pt x="2425" y="1114"/>
                  </a:lnTo>
                  <a:lnTo>
                    <a:pt x="2549" y="916"/>
                  </a:lnTo>
                  <a:lnTo>
                    <a:pt x="2726" y="682"/>
                  </a:lnTo>
                  <a:lnTo>
                    <a:pt x="2866" y="509"/>
                  </a:lnTo>
                  <a:lnTo>
                    <a:pt x="3017" y="346"/>
                  </a:lnTo>
                  <a:lnTo>
                    <a:pt x="3174" y="208"/>
                  </a:lnTo>
                  <a:lnTo>
                    <a:pt x="3444" y="0"/>
                  </a:lnTo>
                  <a:lnTo>
                    <a:pt x="4006" y="0"/>
                  </a:lnTo>
                  <a:lnTo>
                    <a:pt x="3808" y="162"/>
                  </a:lnTo>
                  <a:lnTo>
                    <a:pt x="3606" y="360"/>
                  </a:lnTo>
                  <a:lnTo>
                    <a:pt x="3430" y="540"/>
                  </a:lnTo>
                  <a:lnTo>
                    <a:pt x="3265" y="720"/>
                  </a:lnTo>
                  <a:lnTo>
                    <a:pt x="3086" y="937"/>
                  </a:lnTo>
                  <a:lnTo>
                    <a:pt x="2929" y="1150"/>
                  </a:lnTo>
                  <a:lnTo>
                    <a:pt x="2821" y="1307"/>
                  </a:lnTo>
                  <a:lnTo>
                    <a:pt x="2705" y="1512"/>
                  </a:lnTo>
                  <a:lnTo>
                    <a:pt x="2606" y="1694"/>
                  </a:lnTo>
                  <a:lnTo>
                    <a:pt x="2534" y="1846"/>
                  </a:lnTo>
                  <a:lnTo>
                    <a:pt x="2449" y="2038"/>
                  </a:lnTo>
                  <a:lnTo>
                    <a:pt x="2389" y="2191"/>
                  </a:lnTo>
                  <a:lnTo>
                    <a:pt x="2350" y="2296"/>
                  </a:lnTo>
                  <a:lnTo>
                    <a:pt x="2306" y="2434"/>
                  </a:lnTo>
                  <a:lnTo>
                    <a:pt x="2272" y="2551"/>
                  </a:lnTo>
                  <a:lnTo>
                    <a:pt x="2556" y="2551"/>
                  </a:lnTo>
                  <a:lnTo>
                    <a:pt x="2031" y="3072"/>
                  </a:lnTo>
                  <a:lnTo>
                    <a:pt x="1465" y="2551"/>
                  </a:lnTo>
                  <a:lnTo>
                    <a:pt x="1748" y="2551"/>
                  </a:lnTo>
                  <a:lnTo>
                    <a:pt x="1724" y="2461"/>
                  </a:lnTo>
                  <a:lnTo>
                    <a:pt x="1684" y="2353"/>
                  </a:lnTo>
                  <a:lnTo>
                    <a:pt x="1626" y="2241"/>
                  </a:lnTo>
                  <a:lnTo>
                    <a:pt x="1550" y="2103"/>
                  </a:lnTo>
                  <a:lnTo>
                    <a:pt x="1464" y="1962"/>
                  </a:lnTo>
                  <a:lnTo>
                    <a:pt x="1388" y="1842"/>
                  </a:lnTo>
                  <a:lnTo>
                    <a:pt x="1309" y="1720"/>
                  </a:lnTo>
                  <a:lnTo>
                    <a:pt x="1218" y="1584"/>
                  </a:lnTo>
                  <a:lnTo>
                    <a:pt x="1142" y="1472"/>
                  </a:lnTo>
                  <a:lnTo>
                    <a:pt x="1055" y="1339"/>
                  </a:lnTo>
                  <a:lnTo>
                    <a:pt x="886" y="1105"/>
                  </a:lnTo>
                  <a:lnTo>
                    <a:pt x="755" y="930"/>
                  </a:lnTo>
                  <a:lnTo>
                    <a:pt x="647" y="789"/>
                  </a:lnTo>
                  <a:lnTo>
                    <a:pt x="554" y="671"/>
                  </a:lnTo>
                  <a:lnTo>
                    <a:pt x="411" y="496"/>
                  </a:lnTo>
                  <a:lnTo>
                    <a:pt x="279" y="331"/>
                  </a:lnTo>
                  <a:lnTo>
                    <a:pt x="145" y="1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902" name="AutoShape 38"/>
          <p:cNvSpPr>
            <a:spLocks noChangeArrowheads="1"/>
          </p:cNvSpPr>
          <p:nvPr/>
        </p:nvSpPr>
        <p:spPr bwMode="auto">
          <a:xfrm>
            <a:off x="684213" y="5661025"/>
            <a:ext cx="2579687" cy="91916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ABFFAB"/>
              </a:gs>
              <a:gs pos="50000">
                <a:srgbClr val="FFFFFF"/>
              </a:gs>
              <a:gs pos="100000">
                <a:srgbClr val="ABFFAB"/>
              </a:gs>
            </a:gsLst>
            <a:lin ang="5400000" scaled="1"/>
          </a:gradFill>
          <a:ln w="57150">
            <a:solidFill>
              <a:srgbClr val="0099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</a:rPr>
              <a:t>Т- хелперы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</a:rPr>
              <a:t>(помощники</a:t>
            </a:r>
            <a:r>
              <a:rPr lang="ru-RU" altLang="ru-RU" sz="2400" b="1">
                <a:latin typeface="Times New Roman" panose="02020603050405020304" pitchFamily="18" charset="0"/>
              </a:rPr>
              <a:t>)</a:t>
            </a:r>
            <a:endParaRPr lang="en-US" altLang="ru-RU" sz="2400" b="1">
              <a:latin typeface="Times New Roman" panose="02020603050405020304" pitchFamily="18" charset="0"/>
            </a:endParaRPr>
          </a:p>
        </p:txBody>
      </p:sp>
      <p:sp>
        <p:nvSpPr>
          <p:cNvPr id="36903" name="AutoShape 39"/>
          <p:cNvSpPr>
            <a:spLocks noChangeArrowheads="1"/>
          </p:cNvSpPr>
          <p:nvPr/>
        </p:nvSpPr>
        <p:spPr bwMode="auto">
          <a:xfrm>
            <a:off x="4356100" y="1412875"/>
            <a:ext cx="2782888" cy="109537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BBBB"/>
              </a:gs>
              <a:gs pos="50000">
                <a:srgbClr val="FFFFFF"/>
              </a:gs>
              <a:gs pos="100000">
                <a:srgbClr val="FFBBBB"/>
              </a:gs>
            </a:gsLst>
            <a:lin ang="5400000" scaled="1"/>
          </a:gradFill>
          <a:ln w="5715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Times New Roman" panose="02020603050405020304" pitchFamily="18" charset="0"/>
              </a:rPr>
              <a:t>Клеточный иммунитет</a:t>
            </a:r>
            <a:endParaRPr lang="en-US" altLang="ru-RU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1" name="Group 40"/>
          <p:cNvGrpSpPr>
            <a:grpSpLocks/>
          </p:cNvGrpSpPr>
          <p:nvPr/>
        </p:nvGrpSpPr>
        <p:grpSpPr bwMode="auto">
          <a:xfrm rot="16084698" flipH="1">
            <a:off x="3275013" y="1341438"/>
            <a:ext cx="938212" cy="1223962"/>
            <a:chOff x="3168" y="902"/>
            <a:chExt cx="1398" cy="1042"/>
          </a:xfrm>
        </p:grpSpPr>
        <p:grpSp>
          <p:nvGrpSpPr>
            <p:cNvPr id="62499" name="Group 41"/>
            <p:cNvGrpSpPr>
              <a:grpSpLocks/>
            </p:cNvGrpSpPr>
            <p:nvPr/>
          </p:nvGrpSpPr>
          <p:grpSpPr bwMode="auto">
            <a:xfrm>
              <a:off x="3168" y="902"/>
              <a:ext cx="1398" cy="1041"/>
              <a:chOff x="3168" y="902"/>
              <a:chExt cx="1398" cy="1041"/>
            </a:xfrm>
          </p:grpSpPr>
          <p:grpSp>
            <p:nvGrpSpPr>
              <p:cNvPr id="62501" name="Group 42"/>
              <p:cNvGrpSpPr>
                <a:grpSpLocks/>
              </p:cNvGrpSpPr>
              <p:nvPr/>
            </p:nvGrpSpPr>
            <p:grpSpPr bwMode="auto">
              <a:xfrm>
                <a:off x="3231" y="902"/>
                <a:ext cx="1335" cy="1041"/>
                <a:chOff x="3231" y="902"/>
                <a:chExt cx="1335" cy="1041"/>
              </a:xfrm>
            </p:grpSpPr>
            <p:sp>
              <p:nvSpPr>
                <p:cNvPr id="62504" name="Freeform 43"/>
                <p:cNvSpPr>
                  <a:spLocks/>
                </p:cNvSpPr>
                <p:nvPr/>
              </p:nvSpPr>
              <p:spPr bwMode="auto">
                <a:xfrm>
                  <a:off x="3231" y="902"/>
                  <a:ext cx="1335" cy="1024"/>
                </a:xfrm>
                <a:custGeom>
                  <a:avLst/>
                  <a:gdLst>
                    <a:gd name="T0" fmla="*/ 1 w 4004"/>
                    <a:gd name="T1" fmla="*/ 0 h 3072"/>
                    <a:gd name="T2" fmla="*/ 1 w 4004"/>
                    <a:gd name="T3" fmla="*/ 0 h 3072"/>
                    <a:gd name="T4" fmla="*/ 1 w 4004"/>
                    <a:gd name="T5" fmla="*/ 1 h 3072"/>
                    <a:gd name="T6" fmla="*/ 2 w 4004"/>
                    <a:gd name="T7" fmla="*/ 1 h 3072"/>
                    <a:gd name="T8" fmla="*/ 2 w 4004"/>
                    <a:gd name="T9" fmla="*/ 2 h 3072"/>
                    <a:gd name="T10" fmla="*/ 2 w 4004"/>
                    <a:gd name="T11" fmla="*/ 2 h 3072"/>
                    <a:gd name="T12" fmla="*/ 2 w 4004"/>
                    <a:gd name="T13" fmla="*/ 3 h 3072"/>
                    <a:gd name="T14" fmla="*/ 3 w 4004"/>
                    <a:gd name="T15" fmla="*/ 3 h 3072"/>
                    <a:gd name="T16" fmla="*/ 3 w 4004"/>
                    <a:gd name="T17" fmla="*/ 3 h 3072"/>
                    <a:gd name="T18" fmla="*/ 3 w 4004"/>
                    <a:gd name="T19" fmla="*/ 2 h 3072"/>
                    <a:gd name="T20" fmla="*/ 3 w 4004"/>
                    <a:gd name="T21" fmla="*/ 2 h 3072"/>
                    <a:gd name="T22" fmla="*/ 4 w 4004"/>
                    <a:gd name="T23" fmla="*/ 1 h 3072"/>
                    <a:gd name="T24" fmla="*/ 4 w 4004"/>
                    <a:gd name="T25" fmla="*/ 0 h 3072"/>
                    <a:gd name="T26" fmla="*/ 5 w 4004"/>
                    <a:gd name="T27" fmla="*/ 0 h 3072"/>
                    <a:gd name="T28" fmla="*/ 5 w 4004"/>
                    <a:gd name="T29" fmla="*/ 0 h 3072"/>
                    <a:gd name="T30" fmla="*/ 5 w 4004"/>
                    <a:gd name="T31" fmla="*/ 1 h 3072"/>
                    <a:gd name="T32" fmla="*/ 4 w 4004"/>
                    <a:gd name="T33" fmla="*/ 1 h 3072"/>
                    <a:gd name="T34" fmla="*/ 4 w 4004"/>
                    <a:gd name="T35" fmla="*/ 2 h 3072"/>
                    <a:gd name="T36" fmla="*/ 4 w 4004"/>
                    <a:gd name="T37" fmla="*/ 2 h 3072"/>
                    <a:gd name="T38" fmla="*/ 3 w 4004"/>
                    <a:gd name="T39" fmla="*/ 3 h 3072"/>
                    <a:gd name="T40" fmla="*/ 3 w 4004"/>
                    <a:gd name="T41" fmla="*/ 3 h 3072"/>
                    <a:gd name="T42" fmla="*/ 3 w 4004"/>
                    <a:gd name="T43" fmla="*/ 3 h 3072"/>
                    <a:gd name="T44" fmla="*/ 3 w 4004"/>
                    <a:gd name="T45" fmla="*/ 4 h 3072"/>
                    <a:gd name="T46" fmla="*/ 2 w 4004"/>
                    <a:gd name="T47" fmla="*/ 3 h 3072"/>
                    <a:gd name="T48" fmla="*/ 2 w 4004"/>
                    <a:gd name="T49" fmla="*/ 3 h 3072"/>
                    <a:gd name="T50" fmla="*/ 2 w 4004"/>
                    <a:gd name="T51" fmla="*/ 3 h 3072"/>
                    <a:gd name="T52" fmla="*/ 2 w 4004"/>
                    <a:gd name="T53" fmla="*/ 3 h 3072"/>
                    <a:gd name="T54" fmla="*/ 2 w 4004"/>
                    <a:gd name="T55" fmla="*/ 2 h 3072"/>
                    <a:gd name="T56" fmla="*/ 1 w 4004"/>
                    <a:gd name="T57" fmla="*/ 2 h 3072"/>
                    <a:gd name="T58" fmla="*/ 1 w 4004"/>
                    <a:gd name="T59" fmla="*/ 1 h 3072"/>
                    <a:gd name="T60" fmla="*/ 1 w 4004"/>
                    <a:gd name="T61" fmla="*/ 1 h 3072"/>
                    <a:gd name="T62" fmla="*/ 0 w 4004"/>
                    <a:gd name="T63" fmla="*/ 0 h 3072"/>
                    <a:gd name="T64" fmla="*/ 0 w 4004"/>
                    <a:gd name="T65" fmla="*/ 0 h 307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004"/>
                    <a:gd name="T100" fmla="*/ 0 h 3072"/>
                    <a:gd name="T101" fmla="*/ 4004 w 4004"/>
                    <a:gd name="T102" fmla="*/ 3072 h 307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004" h="3072">
                      <a:moveTo>
                        <a:pt x="0" y="0"/>
                      </a:moveTo>
                      <a:lnTo>
                        <a:pt x="511" y="0"/>
                      </a:lnTo>
                      <a:lnTo>
                        <a:pt x="624" y="153"/>
                      </a:lnTo>
                      <a:lnTo>
                        <a:pt x="734" y="300"/>
                      </a:lnTo>
                      <a:lnTo>
                        <a:pt x="853" y="458"/>
                      </a:lnTo>
                      <a:lnTo>
                        <a:pt x="992" y="638"/>
                      </a:lnTo>
                      <a:lnTo>
                        <a:pt x="1122" y="811"/>
                      </a:lnTo>
                      <a:lnTo>
                        <a:pt x="1240" y="965"/>
                      </a:lnTo>
                      <a:lnTo>
                        <a:pt x="1342" y="1107"/>
                      </a:lnTo>
                      <a:lnTo>
                        <a:pt x="1436" y="1242"/>
                      </a:lnTo>
                      <a:lnTo>
                        <a:pt x="1543" y="1403"/>
                      </a:lnTo>
                      <a:lnTo>
                        <a:pt x="1629" y="1543"/>
                      </a:lnTo>
                      <a:lnTo>
                        <a:pt x="1719" y="1696"/>
                      </a:lnTo>
                      <a:lnTo>
                        <a:pt x="1811" y="1869"/>
                      </a:lnTo>
                      <a:lnTo>
                        <a:pt x="1885" y="2024"/>
                      </a:lnTo>
                      <a:lnTo>
                        <a:pt x="1954" y="2192"/>
                      </a:lnTo>
                      <a:lnTo>
                        <a:pt x="2011" y="2042"/>
                      </a:lnTo>
                      <a:lnTo>
                        <a:pt x="2074" y="1864"/>
                      </a:lnTo>
                      <a:lnTo>
                        <a:pt x="2150" y="1673"/>
                      </a:lnTo>
                      <a:lnTo>
                        <a:pt x="2232" y="1482"/>
                      </a:lnTo>
                      <a:lnTo>
                        <a:pt x="2322" y="1296"/>
                      </a:lnTo>
                      <a:lnTo>
                        <a:pt x="2424" y="1114"/>
                      </a:lnTo>
                      <a:lnTo>
                        <a:pt x="2547" y="916"/>
                      </a:lnTo>
                      <a:lnTo>
                        <a:pt x="2725" y="682"/>
                      </a:lnTo>
                      <a:lnTo>
                        <a:pt x="2864" y="508"/>
                      </a:lnTo>
                      <a:lnTo>
                        <a:pt x="3016" y="346"/>
                      </a:lnTo>
                      <a:lnTo>
                        <a:pt x="3174" y="207"/>
                      </a:lnTo>
                      <a:lnTo>
                        <a:pt x="3442" y="0"/>
                      </a:lnTo>
                      <a:lnTo>
                        <a:pt x="4004" y="0"/>
                      </a:lnTo>
                      <a:lnTo>
                        <a:pt x="3807" y="162"/>
                      </a:lnTo>
                      <a:lnTo>
                        <a:pt x="3604" y="360"/>
                      </a:lnTo>
                      <a:lnTo>
                        <a:pt x="3430" y="539"/>
                      </a:lnTo>
                      <a:lnTo>
                        <a:pt x="3263" y="719"/>
                      </a:lnTo>
                      <a:lnTo>
                        <a:pt x="3085" y="937"/>
                      </a:lnTo>
                      <a:lnTo>
                        <a:pt x="2927" y="1150"/>
                      </a:lnTo>
                      <a:lnTo>
                        <a:pt x="2819" y="1306"/>
                      </a:lnTo>
                      <a:lnTo>
                        <a:pt x="2705" y="1512"/>
                      </a:lnTo>
                      <a:lnTo>
                        <a:pt x="2604" y="1693"/>
                      </a:lnTo>
                      <a:lnTo>
                        <a:pt x="2532" y="1844"/>
                      </a:lnTo>
                      <a:lnTo>
                        <a:pt x="2449" y="2038"/>
                      </a:lnTo>
                      <a:lnTo>
                        <a:pt x="2388" y="2190"/>
                      </a:lnTo>
                      <a:lnTo>
                        <a:pt x="2348" y="2295"/>
                      </a:lnTo>
                      <a:lnTo>
                        <a:pt x="2304" y="2434"/>
                      </a:lnTo>
                      <a:lnTo>
                        <a:pt x="2272" y="2550"/>
                      </a:lnTo>
                      <a:lnTo>
                        <a:pt x="2554" y="2550"/>
                      </a:lnTo>
                      <a:lnTo>
                        <a:pt x="2031" y="3072"/>
                      </a:lnTo>
                      <a:lnTo>
                        <a:pt x="1464" y="2550"/>
                      </a:lnTo>
                      <a:lnTo>
                        <a:pt x="1746" y="2550"/>
                      </a:lnTo>
                      <a:lnTo>
                        <a:pt x="1724" y="2460"/>
                      </a:lnTo>
                      <a:lnTo>
                        <a:pt x="1683" y="2353"/>
                      </a:lnTo>
                      <a:lnTo>
                        <a:pt x="1624" y="2239"/>
                      </a:lnTo>
                      <a:lnTo>
                        <a:pt x="1548" y="2101"/>
                      </a:lnTo>
                      <a:lnTo>
                        <a:pt x="1462" y="1961"/>
                      </a:lnTo>
                      <a:lnTo>
                        <a:pt x="1387" y="1841"/>
                      </a:lnTo>
                      <a:lnTo>
                        <a:pt x="1307" y="1718"/>
                      </a:lnTo>
                      <a:lnTo>
                        <a:pt x="1217" y="1584"/>
                      </a:lnTo>
                      <a:lnTo>
                        <a:pt x="1140" y="1472"/>
                      </a:lnTo>
                      <a:lnTo>
                        <a:pt x="1053" y="1337"/>
                      </a:lnTo>
                      <a:lnTo>
                        <a:pt x="884" y="1105"/>
                      </a:lnTo>
                      <a:lnTo>
                        <a:pt x="754" y="929"/>
                      </a:lnTo>
                      <a:lnTo>
                        <a:pt x="647" y="789"/>
                      </a:lnTo>
                      <a:lnTo>
                        <a:pt x="552" y="669"/>
                      </a:lnTo>
                      <a:lnTo>
                        <a:pt x="409" y="494"/>
                      </a:lnTo>
                      <a:lnTo>
                        <a:pt x="279" y="331"/>
                      </a:lnTo>
                      <a:lnTo>
                        <a:pt x="143" y="17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505" name="Freeform 44"/>
                <p:cNvSpPr>
                  <a:spLocks/>
                </p:cNvSpPr>
                <p:nvPr/>
              </p:nvSpPr>
              <p:spPr bwMode="auto">
                <a:xfrm>
                  <a:off x="3927" y="1753"/>
                  <a:ext cx="158" cy="17"/>
                </a:xfrm>
                <a:custGeom>
                  <a:avLst/>
                  <a:gdLst>
                    <a:gd name="T0" fmla="*/ 0 w 474"/>
                    <a:gd name="T1" fmla="*/ 0 h 51"/>
                    <a:gd name="T2" fmla="*/ 0 w 474"/>
                    <a:gd name="T3" fmla="*/ 0 h 51"/>
                    <a:gd name="T4" fmla="*/ 1 w 474"/>
                    <a:gd name="T5" fmla="*/ 0 h 51"/>
                    <a:gd name="T6" fmla="*/ 0 w 474"/>
                    <a:gd name="T7" fmla="*/ 0 h 51"/>
                    <a:gd name="T8" fmla="*/ 0 w 474"/>
                    <a:gd name="T9" fmla="*/ 0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74"/>
                    <a:gd name="T16" fmla="*/ 0 h 51"/>
                    <a:gd name="T17" fmla="*/ 474 w 474"/>
                    <a:gd name="T18" fmla="*/ 51 h 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74" h="51">
                      <a:moveTo>
                        <a:pt x="0" y="51"/>
                      </a:moveTo>
                      <a:lnTo>
                        <a:pt x="185" y="0"/>
                      </a:lnTo>
                      <a:lnTo>
                        <a:pt x="474" y="0"/>
                      </a:lnTo>
                      <a:lnTo>
                        <a:pt x="277" y="51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506" name="Freeform 45"/>
                <p:cNvSpPr>
                  <a:spLocks/>
                </p:cNvSpPr>
                <p:nvPr/>
              </p:nvSpPr>
              <p:spPr bwMode="auto">
                <a:xfrm>
                  <a:off x="3846" y="1753"/>
                  <a:ext cx="237" cy="190"/>
                </a:xfrm>
                <a:custGeom>
                  <a:avLst/>
                  <a:gdLst>
                    <a:gd name="T0" fmla="*/ 0 w 712"/>
                    <a:gd name="T1" fmla="*/ 1 h 570"/>
                    <a:gd name="T2" fmla="*/ 0 w 712"/>
                    <a:gd name="T3" fmla="*/ 1 h 570"/>
                    <a:gd name="T4" fmla="*/ 1 w 712"/>
                    <a:gd name="T5" fmla="*/ 0 h 570"/>
                    <a:gd name="T6" fmla="*/ 1 w 712"/>
                    <a:gd name="T7" fmla="*/ 0 h 570"/>
                    <a:gd name="T8" fmla="*/ 0 w 712"/>
                    <a:gd name="T9" fmla="*/ 1 h 5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2"/>
                    <a:gd name="T16" fmla="*/ 0 h 570"/>
                    <a:gd name="T17" fmla="*/ 712 w 712"/>
                    <a:gd name="T18" fmla="*/ 570 h 5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2" h="570">
                      <a:moveTo>
                        <a:pt x="0" y="570"/>
                      </a:moveTo>
                      <a:lnTo>
                        <a:pt x="187" y="519"/>
                      </a:lnTo>
                      <a:lnTo>
                        <a:pt x="712" y="0"/>
                      </a:lnTo>
                      <a:lnTo>
                        <a:pt x="520" y="51"/>
                      </a:lnTo>
                      <a:lnTo>
                        <a:pt x="0" y="57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507" name="Freeform 46"/>
                <p:cNvSpPr>
                  <a:spLocks/>
                </p:cNvSpPr>
                <p:nvPr/>
              </p:nvSpPr>
              <p:spPr bwMode="auto">
                <a:xfrm>
                  <a:off x="3658" y="1753"/>
                  <a:ext cx="116" cy="17"/>
                </a:xfrm>
                <a:custGeom>
                  <a:avLst/>
                  <a:gdLst>
                    <a:gd name="T0" fmla="*/ 0 w 350"/>
                    <a:gd name="T1" fmla="*/ 0 h 51"/>
                    <a:gd name="T2" fmla="*/ 0 w 350"/>
                    <a:gd name="T3" fmla="*/ 0 h 51"/>
                    <a:gd name="T4" fmla="*/ 0 w 350"/>
                    <a:gd name="T5" fmla="*/ 0 h 51"/>
                    <a:gd name="T6" fmla="*/ 0 w 350"/>
                    <a:gd name="T7" fmla="*/ 0 h 51"/>
                    <a:gd name="T8" fmla="*/ 0 w 350"/>
                    <a:gd name="T9" fmla="*/ 0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0"/>
                    <a:gd name="T16" fmla="*/ 0 h 51"/>
                    <a:gd name="T17" fmla="*/ 350 w 350"/>
                    <a:gd name="T18" fmla="*/ 51 h 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0" h="51">
                      <a:moveTo>
                        <a:pt x="0" y="51"/>
                      </a:moveTo>
                      <a:lnTo>
                        <a:pt x="292" y="51"/>
                      </a:lnTo>
                      <a:lnTo>
                        <a:pt x="350" y="0"/>
                      </a:lnTo>
                      <a:lnTo>
                        <a:pt x="179" y="0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2502" name="Freeform 47"/>
              <p:cNvSpPr>
                <a:spLocks/>
              </p:cNvSpPr>
              <p:nvPr/>
            </p:nvSpPr>
            <p:spPr bwMode="auto">
              <a:xfrm>
                <a:off x="4318" y="902"/>
                <a:ext cx="246" cy="17"/>
              </a:xfrm>
              <a:custGeom>
                <a:avLst/>
                <a:gdLst>
                  <a:gd name="T0" fmla="*/ 0 w 738"/>
                  <a:gd name="T1" fmla="*/ 0 h 51"/>
                  <a:gd name="T2" fmla="*/ 0 w 738"/>
                  <a:gd name="T3" fmla="*/ 0 h 51"/>
                  <a:gd name="T4" fmla="*/ 1 w 738"/>
                  <a:gd name="T5" fmla="*/ 0 h 51"/>
                  <a:gd name="T6" fmla="*/ 1 w 738"/>
                  <a:gd name="T7" fmla="*/ 0 h 51"/>
                  <a:gd name="T8" fmla="*/ 0 w 738"/>
                  <a:gd name="T9" fmla="*/ 0 h 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8"/>
                  <a:gd name="T16" fmla="*/ 0 h 51"/>
                  <a:gd name="T17" fmla="*/ 738 w 738"/>
                  <a:gd name="T18" fmla="*/ 51 h 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8" h="51">
                    <a:moveTo>
                      <a:pt x="0" y="51"/>
                    </a:moveTo>
                    <a:lnTo>
                      <a:pt x="184" y="0"/>
                    </a:lnTo>
                    <a:lnTo>
                      <a:pt x="738" y="0"/>
                    </a:lnTo>
                    <a:lnTo>
                      <a:pt x="554" y="51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03" name="Freeform 48"/>
              <p:cNvSpPr>
                <a:spLocks/>
              </p:cNvSpPr>
              <p:nvPr/>
            </p:nvSpPr>
            <p:spPr bwMode="auto">
              <a:xfrm>
                <a:off x="3168" y="902"/>
                <a:ext cx="232" cy="18"/>
              </a:xfrm>
              <a:custGeom>
                <a:avLst/>
                <a:gdLst>
                  <a:gd name="T0" fmla="*/ 0 w 694"/>
                  <a:gd name="T1" fmla="*/ 0 h 55"/>
                  <a:gd name="T2" fmla="*/ 0 w 694"/>
                  <a:gd name="T3" fmla="*/ 0 h 55"/>
                  <a:gd name="T4" fmla="*/ 1 w 694"/>
                  <a:gd name="T5" fmla="*/ 0 h 55"/>
                  <a:gd name="T6" fmla="*/ 1 w 694"/>
                  <a:gd name="T7" fmla="*/ 0 h 55"/>
                  <a:gd name="T8" fmla="*/ 0 w 694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94"/>
                  <a:gd name="T16" fmla="*/ 0 h 55"/>
                  <a:gd name="T17" fmla="*/ 694 w 694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94" h="55">
                    <a:moveTo>
                      <a:pt x="0" y="51"/>
                    </a:moveTo>
                    <a:lnTo>
                      <a:pt x="191" y="0"/>
                    </a:lnTo>
                    <a:lnTo>
                      <a:pt x="694" y="0"/>
                    </a:lnTo>
                    <a:lnTo>
                      <a:pt x="505" y="55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2500" name="Freeform 49"/>
            <p:cNvSpPr>
              <a:spLocks/>
            </p:cNvSpPr>
            <p:nvPr/>
          </p:nvSpPr>
          <p:spPr bwMode="auto">
            <a:xfrm>
              <a:off x="3169" y="920"/>
              <a:ext cx="1335" cy="1024"/>
            </a:xfrm>
            <a:custGeom>
              <a:avLst/>
              <a:gdLst>
                <a:gd name="T0" fmla="*/ 1 w 4006"/>
                <a:gd name="T1" fmla="*/ 0 h 3072"/>
                <a:gd name="T2" fmla="*/ 1 w 4006"/>
                <a:gd name="T3" fmla="*/ 0 h 3072"/>
                <a:gd name="T4" fmla="*/ 1 w 4006"/>
                <a:gd name="T5" fmla="*/ 1 h 3072"/>
                <a:gd name="T6" fmla="*/ 2 w 4006"/>
                <a:gd name="T7" fmla="*/ 1 h 3072"/>
                <a:gd name="T8" fmla="*/ 2 w 4006"/>
                <a:gd name="T9" fmla="*/ 2 h 3072"/>
                <a:gd name="T10" fmla="*/ 2 w 4006"/>
                <a:gd name="T11" fmla="*/ 2 h 3072"/>
                <a:gd name="T12" fmla="*/ 2 w 4006"/>
                <a:gd name="T13" fmla="*/ 3 h 3072"/>
                <a:gd name="T14" fmla="*/ 3 w 4006"/>
                <a:gd name="T15" fmla="*/ 3 h 3072"/>
                <a:gd name="T16" fmla="*/ 3 w 4006"/>
                <a:gd name="T17" fmla="*/ 3 h 3072"/>
                <a:gd name="T18" fmla="*/ 3 w 4006"/>
                <a:gd name="T19" fmla="*/ 2 h 3072"/>
                <a:gd name="T20" fmla="*/ 3 w 4006"/>
                <a:gd name="T21" fmla="*/ 2 h 3072"/>
                <a:gd name="T22" fmla="*/ 4 w 4006"/>
                <a:gd name="T23" fmla="*/ 1 h 3072"/>
                <a:gd name="T24" fmla="*/ 4 w 4006"/>
                <a:gd name="T25" fmla="*/ 0 h 3072"/>
                <a:gd name="T26" fmla="*/ 5 w 4006"/>
                <a:gd name="T27" fmla="*/ 0 h 3072"/>
                <a:gd name="T28" fmla="*/ 5 w 4006"/>
                <a:gd name="T29" fmla="*/ 0 h 3072"/>
                <a:gd name="T30" fmla="*/ 5 w 4006"/>
                <a:gd name="T31" fmla="*/ 1 h 3072"/>
                <a:gd name="T32" fmla="*/ 4 w 4006"/>
                <a:gd name="T33" fmla="*/ 1 h 3072"/>
                <a:gd name="T34" fmla="*/ 4 w 4006"/>
                <a:gd name="T35" fmla="*/ 2 h 3072"/>
                <a:gd name="T36" fmla="*/ 4 w 4006"/>
                <a:gd name="T37" fmla="*/ 2 h 3072"/>
                <a:gd name="T38" fmla="*/ 3 w 4006"/>
                <a:gd name="T39" fmla="*/ 3 h 3072"/>
                <a:gd name="T40" fmla="*/ 3 w 4006"/>
                <a:gd name="T41" fmla="*/ 3 h 3072"/>
                <a:gd name="T42" fmla="*/ 3 w 4006"/>
                <a:gd name="T43" fmla="*/ 3 h 3072"/>
                <a:gd name="T44" fmla="*/ 3 w 4006"/>
                <a:gd name="T45" fmla="*/ 4 h 3072"/>
                <a:gd name="T46" fmla="*/ 2 w 4006"/>
                <a:gd name="T47" fmla="*/ 3 h 3072"/>
                <a:gd name="T48" fmla="*/ 2 w 4006"/>
                <a:gd name="T49" fmla="*/ 3 h 3072"/>
                <a:gd name="T50" fmla="*/ 2 w 4006"/>
                <a:gd name="T51" fmla="*/ 3 h 3072"/>
                <a:gd name="T52" fmla="*/ 2 w 4006"/>
                <a:gd name="T53" fmla="*/ 3 h 3072"/>
                <a:gd name="T54" fmla="*/ 2 w 4006"/>
                <a:gd name="T55" fmla="*/ 2 h 3072"/>
                <a:gd name="T56" fmla="*/ 1 w 4006"/>
                <a:gd name="T57" fmla="*/ 2 h 3072"/>
                <a:gd name="T58" fmla="*/ 1 w 4006"/>
                <a:gd name="T59" fmla="*/ 1 h 3072"/>
                <a:gd name="T60" fmla="*/ 1 w 4006"/>
                <a:gd name="T61" fmla="*/ 1 h 3072"/>
                <a:gd name="T62" fmla="*/ 0 w 4006"/>
                <a:gd name="T63" fmla="*/ 0 h 3072"/>
                <a:gd name="T64" fmla="*/ 0 w 4006"/>
                <a:gd name="T65" fmla="*/ 0 h 30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006"/>
                <a:gd name="T100" fmla="*/ 0 h 3072"/>
                <a:gd name="T101" fmla="*/ 4006 w 4006"/>
                <a:gd name="T102" fmla="*/ 3072 h 307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006" h="3072">
                  <a:moveTo>
                    <a:pt x="0" y="0"/>
                  </a:moveTo>
                  <a:lnTo>
                    <a:pt x="513" y="0"/>
                  </a:lnTo>
                  <a:lnTo>
                    <a:pt x="625" y="154"/>
                  </a:lnTo>
                  <a:lnTo>
                    <a:pt x="734" y="300"/>
                  </a:lnTo>
                  <a:lnTo>
                    <a:pt x="855" y="460"/>
                  </a:lnTo>
                  <a:lnTo>
                    <a:pt x="994" y="639"/>
                  </a:lnTo>
                  <a:lnTo>
                    <a:pt x="1122" y="812"/>
                  </a:lnTo>
                  <a:lnTo>
                    <a:pt x="1240" y="966"/>
                  </a:lnTo>
                  <a:lnTo>
                    <a:pt x="1342" y="1108"/>
                  </a:lnTo>
                  <a:lnTo>
                    <a:pt x="1437" y="1243"/>
                  </a:lnTo>
                  <a:lnTo>
                    <a:pt x="1545" y="1405"/>
                  </a:lnTo>
                  <a:lnTo>
                    <a:pt x="1631" y="1544"/>
                  </a:lnTo>
                  <a:lnTo>
                    <a:pt x="1720" y="1697"/>
                  </a:lnTo>
                  <a:lnTo>
                    <a:pt x="1811" y="1869"/>
                  </a:lnTo>
                  <a:lnTo>
                    <a:pt x="1887" y="2025"/>
                  </a:lnTo>
                  <a:lnTo>
                    <a:pt x="1955" y="2193"/>
                  </a:lnTo>
                  <a:lnTo>
                    <a:pt x="2013" y="2043"/>
                  </a:lnTo>
                  <a:lnTo>
                    <a:pt x="2075" y="1864"/>
                  </a:lnTo>
                  <a:lnTo>
                    <a:pt x="2152" y="1674"/>
                  </a:lnTo>
                  <a:lnTo>
                    <a:pt x="2234" y="1482"/>
                  </a:lnTo>
                  <a:lnTo>
                    <a:pt x="2323" y="1297"/>
                  </a:lnTo>
                  <a:lnTo>
                    <a:pt x="2425" y="1114"/>
                  </a:lnTo>
                  <a:lnTo>
                    <a:pt x="2549" y="916"/>
                  </a:lnTo>
                  <a:lnTo>
                    <a:pt x="2726" y="682"/>
                  </a:lnTo>
                  <a:lnTo>
                    <a:pt x="2866" y="509"/>
                  </a:lnTo>
                  <a:lnTo>
                    <a:pt x="3017" y="346"/>
                  </a:lnTo>
                  <a:lnTo>
                    <a:pt x="3174" y="208"/>
                  </a:lnTo>
                  <a:lnTo>
                    <a:pt x="3444" y="0"/>
                  </a:lnTo>
                  <a:lnTo>
                    <a:pt x="4006" y="0"/>
                  </a:lnTo>
                  <a:lnTo>
                    <a:pt x="3808" y="162"/>
                  </a:lnTo>
                  <a:lnTo>
                    <a:pt x="3606" y="360"/>
                  </a:lnTo>
                  <a:lnTo>
                    <a:pt x="3430" y="540"/>
                  </a:lnTo>
                  <a:lnTo>
                    <a:pt x="3265" y="720"/>
                  </a:lnTo>
                  <a:lnTo>
                    <a:pt x="3086" y="937"/>
                  </a:lnTo>
                  <a:lnTo>
                    <a:pt x="2929" y="1150"/>
                  </a:lnTo>
                  <a:lnTo>
                    <a:pt x="2821" y="1307"/>
                  </a:lnTo>
                  <a:lnTo>
                    <a:pt x="2705" y="1512"/>
                  </a:lnTo>
                  <a:lnTo>
                    <a:pt x="2606" y="1694"/>
                  </a:lnTo>
                  <a:lnTo>
                    <a:pt x="2534" y="1846"/>
                  </a:lnTo>
                  <a:lnTo>
                    <a:pt x="2449" y="2038"/>
                  </a:lnTo>
                  <a:lnTo>
                    <a:pt x="2389" y="2191"/>
                  </a:lnTo>
                  <a:lnTo>
                    <a:pt x="2350" y="2296"/>
                  </a:lnTo>
                  <a:lnTo>
                    <a:pt x="2306" y="2434"/>
                  </a:lnTo>
                  <a:lnTo>
                    <a:pt x="2272" y="2551"/>
                  </a:lnTo>
                  <a:lnTo>
                    <a:pt x="2556" y="2551"/>
                  </a:lnTo>
                  <a:lnTo>
                    <a:pt x="2031" y="3072"/>
                  </a:lnTo>
                  <a:lnTo>
                    <a:pt x="1465" y="2551"/>
                  </a:lnTo>
                  <a:lnTo>
                    <a:pt x="1748" y="2551"/>
                  </a:lnTo>
                  <a:lnTo>
                    <a:pt x="1724" y="2461"/>
                  </a:lnTo>
                  <a:lnTo>
                    <a:pt x="1684" y="2353"/>
                  </a:lnTo>
                  <a:lnTo>
                    <a:pt x="1626" y="2241"/>
                  </a:lnTo>
                  <a:lnTo>
                    <a:pt x="1550" y="2103"/>
                  </a:lnTo>
                  <a:lnTo>
                    <a:pt x="1464" y="1962"/>
                  </a:lnTo>
                  <a:lnTo>
                    <a:pt x="1388" y="1842"/>
                  </a:lnTo>
                  <a:lnTo>
                    <a:pt x="1309" y="1720"/>
                  </a:lnTo>
                  <a:lnTo>
                    <a:pt x="1218" y="1584"/>
                  </a:lnTo>
                  <a:lnTo>
                    <a:pt x="1142" y="1472"/>
                  </a:lnTo>
                  <a:lnTo>
                    <a:pt x="1055" y="1339"/>
                  </a:lnTo>
                  <a:lnTo>
                    <a:pt x="886" y="1105"/>
                  </a:lnTo>
                  <a:lnTo>
                    <a:pt x="755" y="930"/>
                  </a:lnTo>
                  <a:lnTo>
                    <a:pt x="647" y="789"/>
                  </a:lnTo>
                  <a:lnTo>
                    <a:pt x="554" y="671"/>
                  </a:lnTo>
                  <a:lnTo>
                    <a:pt x="411" y="496"/>
                  </a:lnTo>
                  <a:lnTo>
                    <a:pt x="279" y="331"/>
                  </a:lnTo>
                  <a:lnTo>
                    <a:pt x="145" y="1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914" name="AutoShape 50"/>
          <p:cNvSpPr>
            <a:spLocks noChangeArrowheads="1"/>
          </p:cNvSpPr>
          <p:nvPr/>
        </p:nvSpPr>
        <p:spPr bwMode="auto">
          <a:xfrm>
            <a:off x="3132138" y="2781300"/>
            <a:ext cx="5226050" cy="52546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BBBB"/>
              </a:gs>
              <a:gs pos="50000">
                <a:srgbClr val="FFFFFF"/>
              </a:gs>
              <a:gs pos="100000">
                <a:srgbClr val="FFBBBB"/>
              </a:gs>
            </a:gsLst>
            <a:lin ang="5400000" scaled="1"/>
          </a:gradFill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</a:rPr>
              <a:t>Блокирует реакции В-лимфоцитов</a:t>
            </a:r>
            <a:endParaRPr lang="en-US" altLang="ru-RU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4" name="Group 52"/>
          <p:cNvGrpSpPr>
            <a:grpSpLocks/>
          </p:cNvGrpSpPr>
          <p:nvPr/>
        </p:nvGrpSpPr>
        <p:grpSpPr bwMode="auto">
          <a:xfrm rot="10810913" flipH="1">
            <a:off x="4643438" y="3284538"/>
            <a:ext cx="349250" cy="431800"/>
            <a:chOff x="3168" y="902"/>
            <a:chExt cx="1398" cy="1042"/>
          </a:xfrm>
        </p:grpSpPr>
        <p:grpSp>
          <p:nvGrpSpPr>
            <p:cNvPr id="62490" name="Group 53"/>
            <p:cNvGrpSpPr>
              <a:grpSpLocks/>
            </p:cNvGrpSpPr>
            <p:nvPr/>
          </p:nvGrpSpPr>
          <p:grpSpPr bwMode="auto">
            <a:xfrm>
              <a:off x="3168" y="902"/>
              <a:ext cx="1398" cy="1041"/>
              <a:chOff x="3168" y="902"/>
              <a:chExt cx="1398" cy="1041"/>
            </a:xfrm>
          </p:grpSpPr>
          <p:grpSp>
            <p:nvGrpSpPr>
              <p:cNvPr id="62492" name="Group 54"/>
              <p:cNvGrpSpPr>
                <a:grpSpLocks/>
              </p:cNvGrpSpPr>
              <p:nvPr/>
            </p:nvGrpSpPr>
            <p:grpSpPr bwMode="auto">
              <a:xfrm>
                <a:off x="3231" y="902"/>
                <a:ext cx="1335" cy="1041"/>
                <a:chOff x="3231" y="902"/>
                <a:chExt cx="1335" cy="1041"/>
              </a:xfrm>
            </p:grpSpPr>
            <p:sp>
              <p:nvSpPr>
                <p:cNvPr id="62495" name="Freeform 55"/>
                <p:cNvSpPr>
                  <a:spLocks/>
                </p:cNvSpPr>
                <p:nvPr/>
              </p:nvSpPr>
              <p:spPr bwMode="auto">
                <a:xfrm>
                  <a:off x="3231" y="902"/>
                  <a:ext cx="1335" cy="1024"/>
                </a:xfrm>
                <a:custGeom>
                  <a:avLst/>
                  <a:gdLst>
                    <a:gd name="T0" fmla="*/ 1 w 4004"/>
                    <a:gd name="T1" fmla="*/ 0 h 3072"/>
                    <a:gd name="T2" fmla="*/ 1 w 4004"/>
                    <a:gd name="T3" fmla="*/ 0 h 3072"/>
                    <a:gd name="T4" fmla="*/ 1 w 4004"/>
                    <a:gd name="T5" fmla="*/ 1 h 3072"/>
                    <a:gd name="T6" fmla="*/ 2 w 4004"/>
                    <a:gd name="T7" fmla="*/ 1 h 3072"/>
                    <a:gd name="T8" fmla="*/ 2 w 4004"/>
                    <a:gd name="T9" fmla="*/ 2 h 3072"/>
                    <a:gd name="T10" fmla="*/ 2 w 4004"/>
                    <a:gd name="T11" fmla="*/ 2 h 3072"/>
                    <a:gd name="T12" fmla="*/ 2 w 4004"/>
                    <a:gd name="T13" fmla="*/ 3 h 3072"/>
                    <a:gd name="T14" fmla="*/ 3 w 4004"/>
                    <a:gd name="T15" fmla="*/ 3 h 3072"/>
                    <a:gd name="T16" fmla="*/ 3 w 4004"/>
                    <a:gd name="T17" fmla="*/ 3 h 3072"/>
                    <a:gd name="T18" fmla="*/ 3 w 4004"/>
                    <a:gd name="T19" fmla="*/ 2 h 3072"/>
                    <a:gd name="T20" fmla="*/ 3 w 4004"/>
                    <a:gd name="T21" fmla="*/ 2 h 3072"/>
                    <a:gd name="T22" fmla="*/ 4 w 4004"/>
                    <a:gd name="T23" fmla="*/ 1 h 3072"/>
                    <a:gd name="T24" fmla="*/ 4 w 4004"/>
                    <a:gd name="T25" fmla="*/ 0 h 3072"/>
                    <a:gd name="T26" fmla="*/ 5 w 4004"/>
                    <a:gd name="T27" fmla="*/ 0 h 3072"/>
                    <a:gd name="T28" fmla="*/ 5 w 4004"/>
                    <a:gd name="T29" fmla="*/ 0 h 3072"/>
                    <a:gd name="T30" fmla="*/ 5 w 4004"/>
                    <a:gd name="T31" fmla="*/ 1 h 3072"/>
                    <a:gd name="T32" fmla="*/ 4 w 4004"/>
                    <a:gd name="T33" fmla="*/ 1 h 3072"/>
                    <a:gd name="T34" fmla="*/ 4 w 4004"/>
                    <a:gd name="T35" fmla="*/ 2 h 3072"/>
                    <a:gd name="T36" fmla="*/ 4 w 4004"/>
                    <a:gd name="T37" fmla="*/ 2 h 3072"/>
                    <a:gd name="T38" fmla="*/ 3 w 4004"/>
                    <a:gd name="T39" fmla="*/ 3 h 3072"/>
                    <a:gd name="T40" fmla="*/ 3 w 4004"/>
                    <a:gd name="T41" fmla="*/ 3 h 3072"/>
                    <a:gd name="T42" fmla="*/ 3 w 4004"/>
                    <a:gd name="T43" fmla="*/ 3 h 3072"/>
                    <a:gd name="T44" fmla="*/ 3 w 4004"/>
                    <a:gd name="T45" fmla="*/ 4 h 3072"/>
                    <a:gd name="T46" fmla="*/ 2 w 4004"/>
                    <a:gd name="T47" fmla="*/ 3 h 3072"/>
                    <a:gd name="T48" fmla="*/ 2 w 4004"/>
                    <a:gd name="T49" fmla="*/ 3 h 3072"/>
                    <a:gd name="T50" fmla="*/ 2 w 4004"/>
                    <a:gd name="T51" fmla="*/ 3 h 3072"/>
                    <a:gd name="T52" fmla="*/ 2 w 4004"/>
                    <a:gd name="T53" fmla="*/ 3 h 3072"/>
                    <a:gd name="T54" fmla="*/ 2 w 4004"/>
                    <a:gd name="T55" fmla="*/ 2 h 3072"/>
                    <a:gd name="T56" fmla="*/ 1 w 4004"/>
                    <a:gd name="T57" fmla="*/ 2 h 3072"/>
                    <a:gd name="T58" fmla="*/ 1 w 4004"/>
                    <a:gd name="T59" fmla="*/ 1 h 3072"/>
                    <a:gd name="T60" fmla="*/ 1 w 4004"/>
                    <a:gd name="T61" fmla="*/ 1 h 3072"/>
                    <a:gd name="T62" fmla="*/ 0 w 4004"/>
                    <a:gd name="T63" fmla="*/ 0 h 3072"/>
                    <a:gd name="T64" fmla="*/ 0 w 4004"/>
                    <a:gd name="T65" fmla="*/ 0 h 307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004"/>
                    <a:gd name="T100" fmla="*/ 0 h 3072"/>
                    <a:gd name="T101" fmla="*/ 4004 w 4004"/>
                    <a:gd name="T102" fmla="*/ 3072 h 307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004" h="3072">
                      <a:moveTo>
                        <a:pt x="0" y="0"/>
                      </a:moveTo>
                      <a:lnTo>
                        <a:pt x="511" y="0"/>
                      </a:lnTo>
                      <a:lnTo>
                        <a:pt x="624" y="153"/>
                      </a:lnTo>
                      <a:lnTo>
                        <a:pt x="734" y="300"/>
                      </a:lnTo>
                      <a:lnTo>
                        <a:pt x="853" y="458"/>
                      </a:lnTo>
                      <a:lnTo>
                        <a:pt x="992" y="638"/>
                      </a:lnTo>
                      <a:lnTo>
                        <a:pt x="1122" y="811"/>
                      </a:lnTo>
                      <a:lnTo>
                        <a:pt x="1240" y="965"/>
                      </a:lnTo>
                      <a:lnTo>
                        <a:pt x="1342" y="1107"/>
                      </a:lnTo>
                      <a:lnTo>
                        <a:pt x="1436" y="1242"/>
                      </a:lnTo>
                      <a:lnTo>
                        <a:pt x="1543" y="1403"/>
                      </a:lnTo>
                      <a:lnTo>
                        <a:pt x="1629" y="1543"/>
                      </a:lnTo>
                      <a:lnTo>
                        <a:pt x="1719" y="1696"/>
                      </a:lnTo>
                      <a:lnTo>
                        <a:pt x="1811" y="1869"/>
                      </a:lnTo>
                      <a:lnTo>
                        <a:pt x="1885" y="2024"/>
                      </a:lnTo>
                      <a:lnTo>
                        <a:pt x="1954" y="2192"/>
                      </a:lnTo>
                      <a:lnTo>
                        <a:pt x="2011" y="2042"/>
                      </a:lnTo>
                      <a:lnTo>
                        <a:pt x="2074" y="1864"/>
                      </a:lnTo>
                      <a:lnTo>
                        <a:pt x="2150" y="1673"/>
                      </a:lnTo>
                      <a:lnTo>
                        <a:pt x="2232" y="1482"/>
                      </a:lnTo>
                      <a:lnTo>
                        <a:pt x="2322" y="1296"/>
                      </a:lnTo>
                      <a:lnTo>
                        <a:pt x="2424" y="1114"/>
                      </a:lnTo>
                      <a:lnTo>
                        <a:pt x="2547" y="916"/>
                      </a:lnTo>
                      <a:lnTo>
                        <a:pt x="2725" y="682"/>
                      </a:lnTo>
                      <a:lnTo>
                        <a:pt x="2864" y="508"/>
                      </a:lnTo>
                      <a:lnTo>
                        <a:pt x="3016" y="346"/>
                      </a:lnTo>
                      <a:lnTo>
                        <a:pt x="3174" y="207"/>
                      </a:lnTo>
                      <a:lnTo>
                        <a:pt x="3442" y="0"/>
                      </a:lnTo>
                      <a:lnTo>
                        <a:pt x="4004" y="0"/>
                      </a:lnTo>
                      <a:lnTo>
                        <a:pt x="3807" y="162"/>
                      </a:lnTo>
                      <a:lnTo>
                        <a:pt x="3604" y="360"/>
                      </a:lnTo>
                      <a:lnTo>
                        <a:pt x="3430" y="539"/>
                      </a:lnTo>
                      <a:lnTo>
                        <a:pt x="3263" y="719"/>
                      </a:lnTo>
                      <a:lnTo>
                        <a:pt x="3085" y="937"/>
                      </a:lnTo>
                      <a:lnTo>
                        <a:pt x="2927" y="1150"/>
                      </a:lnTo>
                      <a:lnTo>
                        <a:pt x="2819" y="1306"/>
                      </a:lnTo>
                      <a:lnTo>
                        <a:pt x="2705" y="1512"/>
                      </a:lnTo>
                      <a:lnTo>
                        <a:pt x="2604" y="1693"/>
                      </a:lnTo>
                      <a:lnTo>
                        <a:pt x="2532" y="1844"/>
                      </a:lnTo>
                      <a:lnTo>
                        <a:pt x="2449" y="2038"/>
                      </a:lnTo>
                      <a:lnTo>
                        <a:pt x="2388" y="2190"/>
                      </a:lnTo>
                      <a:lnTo>
                        <a:pt x="2348" y="2295"/>
                      </a:lnTo>
                      <a:lnTo>
                        <a:pt x="2304" y="2434"/>
                      </a:lnTo>
                      <a:lnTo>
                        <a:pt x="2272" y="2550"/>
                      </a:lnTo>
                      <a:lnTo>
                        <a:pt x="2554" y="2550"/>
                      </a:lnTo>
                      <a:lnTo>
                        <a:pt x="2031" y="3072"/>
                      </a:lnTo>
                      <a:lnTo>
                        <a:pt x="1464" y="2550"/>
                      </a:lnTo>
                      <a:lnTo>
                        <a:pt x="1746" y="2550"/>
                      </a:lnTo>
                      <a:lnTo>
                        <a:pt x="1724" y="2460"/>
                      </a:lnTo>
                      <a:lnTo>
                        <a:pt x="1683" y="2353"/>
                      </a:lnTo>
                      <a:lnTo>
                        <a:pt x="1624" y="2239"/>
                      </a:lnTo>
                      <a:lnTo>
                        <a:pt x="1548" y="2101"/>
                      </a:lnTo>
                      <a:lnTo>
                        <a:pt x="1462" y="1961"/>
                      </a:lnTo>
                      <a:lnTo>
                        <a:pt x="1387" y="1841"/>
                      </a:lnTo>
                      <a:lnTo>
                        <a:pt x="1307" y="1718"/>
                      </a:lnTo>
                      <a:lnTo>
                        <a:pt x="1217" y="1584"/>
                      </a:lnTo>
                      <a:lnTo>
                        <a:pt x="1140" y="1472"/>
                      </a:lnTo>
                      <a:lnTo>
                        <a:pt x="1053" y="1337"/>
                      </a:lnTo>
                      <a:lnTo>
                        <a:pt x="884" y="1105"/>
                      </a:lnTo>
                      <a:lnTo>
                        <a:pt x="754" y="929"/>
                      </a:lnTo>
                      <a:lnTo>
                        <a:pt x="647" y="789"/>
                      </a:lnTo>
                      <a:lnTo>
                        <a:pt x="552" y="669"/>
                      </a:lnTo>
                      <a:lnTo>
                        <a:pt x="409" y="494"/>
                      </a:lnTo>
                      <a:lnTo>
                        <a:pt x="279" y="331"/>
                      </a:lnTo>
                      <a:lnTo>
                        <a:pt x="143" y="17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496" name="Freeform 56"/>
                <p:cNvSpPr>
                  <a:spLocks/>
                </p:cNvSpPr>
                <p:nvPr/>
              </p:nvSpPr>
              <p:spPr bwMode="auto">
                <a:xfrm>
                  <a:off x="3927" y="1753"/>
                  <a:ext cx="158" cy="17"/>
                </a:xfrm>
                <a:custGeom>
                  <a:avLst/>
                  <a:gdLst>
                    <a:gd name="T0" fmla="*/ 0 w 474"/>
                    <a:gd name="T1" fmla="*/ 0 h 51"/>
                    <a:gd name="T2" fmla="*/ 0 w 474"/>
                    <a:gd name="T3" fmla="*/ 0 h 51"/>
                    <a:gd name="T4" fmla="*/ 1 w 474"/>
                    <a:gd name="T5" fmla="*/ 0 h 51"/>
                    <a:gd name="T6" fmla="*/ 0 w 474"/>
                    <a:gd name="T7" fmla="*/ 0 h 51"/>
                    <a:gd name="T8" fmla="*/ 0 w 474"/>
                    <a:gd name="T9" fmla="*/ 0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74"/>
                    <a:gd name="T16" fmla="*/ 0 h 51"/>
                    <a:gd name="T17" fmla="*/ 474 w 474"/>
                    <a:gd name="T18" fmla="*/ 51 h 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74" h="51">
                      <a:moveTo>
                        <a:pt x="0" y="51"/>
                      </a:moveTo>
                      <a:lnTo>
                        <a:pt x="185" y="0"/>
                      </a:lnTo>
                      <a:lnTo>
                        <a:pt x="474" y="0"/>
                      </a:lnTo>
                      <a:lnTo>
                        <a:pt x="277" y="51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497" name="Freeform 57"/>
                <p:cNvSpPr>
                  <a:spLocks/>
                </p:cNvSpPr>
                <p:nvPr/>
              </p:nvSpPr>
              <p:spPr bwMode="auto">
                <a:xfrm>
                  <a:off x="3846" y="1753"/>
                  <a:ext cx="237" cy="190"/>
                </a:xfrm>
                <a:custGeom>
                  <a:avLst/>
                  <a:gdLst>
                    <a:gd name="T0" fmla="*/ 0 w 712"/>
                    <a:gd name="T1" fmla="*/ 1 h 570"/>
                    <a:gd name="T2" fmla="*/ 0 w 712"/>
                    <a:gd name="T3" fmla="*/ 1 h 570"/>
                    <a:gd name="T4" fmla="*/ 1 w 712"/>
                    <a:gd name="T5" fmla="*/ 0 h 570"/>
                    <a:gd name="T6" fmla="*/ 1 w 712"/>
                    <a:gd name="T7" fmla="*/ 0 h 570"/>
                    <a:gd name="T8" fmla="*/ 0 w 712"/>
                    <a:gd name="T9" fmla="*/ 1 h 5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2"/>
                    <a:gd name="T16" fmla="*/ 0 h 570"/>
                    <a:gd name="T17" fmla="*/ 712 w 712"/>
                    <a:gd name="T18" fmla="*/ 570 h 5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2" h="570">
                      <a:moveTo>
                        <a:pt x="0" y="570"/>
                      </a:moveTo>
                      <a:lnTo>
                        <a:pt x="187" y="519"/>
                      </a:lnTo>
                      <a:lnTo>
                        <a:pt x="712" y="0"/>
                      </a:lnTo>
                      <a:lnTo>
                        <a:pt x="520" y="51"/>
                      </a:lnTo>
                      <a:lnTo>
                        <a:pt x="0" y="570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498" name="Freeform 58"/>
                <p:cNvSpPr>
                  <a:spLocks/>
                </p:cNvSpPr>
                <p:nvPr/>
              </p:nvSpPr>
              <p:spPr bwMode="auto">
                <a:xfrm>
                  <a:off x="3658" y="1753"/>
                  <a:ext cx="116" cy="17"/>
                </a:xfrm>
                <a:custGeom>
                  <a:avLst/>
                  <a:gdLst>
                    <a:gd name="T0" fmla="*/ 0 w 350"/>
                    <a:gd name="T1" fmla="*/ 0 h 51"/>
                    <a:gd name="T2" fmla="*/ 0 w 350"/>
                    <a:gd name="T3" fmla="*/ 0 h 51"/>
                    <a:gd name="T4" fmla="*/ 0 w 350"/>
                    <a:gd name="T5" fmla="*/ 0 h 51"/>
                    <a:gd name="T6" fmla="*/ 0 w 350"/>
                    <a:gd name="T7" fmla="*/ 0 h 51"/>
                    <a:gd name="T8" fmla="*/ 0 w 350"/>
                    <a:gd name="T9" fmla="*/ 0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0"/>
                    <a:gd name="T16" fmla="*/ 0 h 51"/>
                    <a:gd name="T17" fmla="*/ 350 w 350"/>
                    <a:gd name="T18" fmla="*/ 51 h 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0" h="51">
                      <a:moveTo>
                        <a:pt x="0" y="51"/>
                      </a:moveTo>
                      <a:lnTo>
                        <a:pt x="292" y="51"/>
                      </a:lnTo>
                      <a:lnTo>
                        <a:pt x="350" y="0"/>
                      </a:lnTo>
                      <a:lnTo>
                        <a:pt x="179" y="0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2493" name="Freeform 59"/>
              <p:cNvSpPr>
                <a:spLocks/>
              </p:cNvSpPr>
              <p:nvPr/>
            </p:nvSpPr>
            <p:spPr bwMode="auto">
              <a:xfrm>
                <a:off x="4318" y="902"/>
                <a:ext cx="246" cy="17"/>
              </a:xfrm>
              <a:custGeom>
                <a:avLst/>
                <a:gdLst>
                  <a:gd name="T0" fmla="*/ 0 w 738"/>
                  <a:gd name="T1" fmla="*/ 0 h 51"/>
                  <a:gd name="T2" fmla="*/ 0 w 738"/>
                  <a:gd name="T3" fmla="*/ 0 h 51"/>
                  <a:gd name="T4" fmla="*/ 1 w 738"/>
                  <a:gd name="T5" fmla="*/ 0 h 51"/>
                  <a:gd name="T6" fmla="*/ 1 w 738"/>
                  <a:gd name="T7" fmla="*/ 0 h 51"/>
                  <a:gd name="T8" fmla="*/ 0 w 738"/>
                  <a:gd name="T9" fmla="*/ 0 h 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8"/>
                  <a:gd name="T16" fmla="*/ 0 h 51"/>
                  <a:gd name="T17" fmla="*/ 738 w 738"/>
                  <a:gd name="T18" fmla="*/ 51 h 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8" h="51">
                    <a:moveTo>
                      <a:pt x="0" y="51"/>
                    </a:moveTo>
                    <a:lnTo>
                      <a:pt x="184" y="0"/>
                    </a:lnTo>
                    <a:lnTo>
                      <a:pt x="738" y="0"/>
                    </a:lnTo>
                    <a:lnTo>
                      <a:pt x="554" y="51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94" name="Freeform 60"/>
              <p:cNvSpPr>
                <a:spLocks/>
              </p:cNvSpPr>
              <p:nvPr/>
            </p:nvSpPr>
            <p:spPr bwMode="auto">
              <a:xfrm>
                <a:off x="3168" y="902"/>
                <a:ext cx="232" cy="18"/>
              </a:xfrm>
              <a:custGeom>
                <a:avLst/>
                <a:gdLst>
                  <a:gd name="T0" fmla="*/ 0 w 694"/>
                  <a:gd name="T1" fmla="*/ 0 h 55"/>
                  <a:gd name="T2" fmla="*/ 0 w 694"/>
                  <a:gd name="T3" fmla="*/ 0 h 55"/>
                  <a:gd name="T4" fmla="*/ 1 w 694"/>
                  <a:gd name="T5" fmla="*/ 0 h 55"/>
                  <a:gd name="T6" fmla="*/ 1 w 694"/>
                  <a:gd name="T7" fmla="*/ 0 h 55"/>
                  <a:gd name="T8" fmla="*/ 0 w 694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94"/>
                  <a:gd name="T16" fmla="*/ 0 h 55"/>
                  <a:gd name="T17" fmla="*/ 694 w 694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94" h="55">
                    <a:moveTo>
                      <a:pt x="0" y="51"/>
                    </a:moveTo>
                    <a:lnTo>
                      <a:pt x="191" y="0"/>
                    </a:lnTo>
                    <a:lnTo>
                      <a:pt x="694" y="0"/>
                    </a:lnTo>
                    <a:lnTo>
                      <a:pt x="505" y="55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2491" name="Freeform 61"/>
            <p:cNvSpPr>
              <a:spLocks/>
            </p:cNvSpPr>
            <p:nvPr/>
          </p:nvSpPr>
          <p:spPr bwMode="auto">
            <a:xfrm>
              <a:off x="3169" y="920"/>
              <a:ext cx="1335" cy="1024"/>
            </a:xfrm>
            <a:custGeom>
              <a:avLst/>
              <a:gdLst>
                <a:gd name="T0" fmla="*/ 1 w 4006"/>
                <a:gd name="T1" fmla="*/ 0 h 3072"/>
                <a:gd name="T2" fmla="*/ 1 w 4006"/>
                <a:gd name="T3" fmla="*/ 0 h 3072"/>
                <a:gd name="T4" fmla="*/ 1 w 4006"/>
                <a:gd name="T5" fmla="*/ 1 h 3072"/>
                <a:gd name="T6" fmla="*/ 2 w 4006"/>
                <a:gd name="T7" fmla="*/ 1 h 3072"/>
                <a:gd name="T8" fmla="*/ 2 w 4006"/>
                <a:gd name="T9" fmla="*/ 2 h 3072"/>
                <a:gd name="T10" fmla="*/ 2 w 4006"/>
                <a:gd name="T11" fmla="*/ 2 h 3072"/>
                <a:gd name="T12" fmla="*/ 2 w 4006"/>
                <a:gd name="T13" fmla="*/ 3 h 3072"/>
                <a:gd name="T14" fmla="*/ 3 w 4006"/>
                <a:gd name="T15" fmla="*/ 3 h 3072"/>
                <a:gd name="T16" fmla="*/ 3 w 4006"/>
                <a:gd name="T17" fmla="*/ 3 h 3072"/>
                <a:gd name="T18" fmla="*/ 3 w 4006"/>
                <a:gd name="T19" fmla="*/ 2 h 3072"/>
                <a:gd name="T20" fmla="*/ 3 w 4006"/>
                <a:gd name="T21" fmla="*/ 2 h 3072"/>
                <a:gd name="T22" fmla="*/ 4 w 4006"/>
                <a:gd name="T23" fmla="*/ 1 h 3072"/>
                <a:gd name="T24" fmla="*/ 4 w 4006"/>
                <a:gd name="T25" fmla="*/ 0 h 3072"/>
                <a:gd name="T26" fmla="*/ 5 w 4006"/>
                <a:gd name="T27" fmla="*/ 0 h 3072"/>
                <a:gd name="T28" fmla="*/ 5 w 4006"/>
                <a:gd name="T29" fmla="*/ 0 h 3072"/>
                <a:gd name="T30" fmla="*/ 5 w 4006"/>
                <a:gd name="T31" fmla="*/ 1 h 3072"/>
                <a:gd name="T32" fmla="*/ 4 w 4006"/>
                <a:gd name="T33" fmla="*/ 1 h 3072"/>
                <a:gd name="T34" fmla="*/ 4 w 4006"/>
                <a:gd name="T35" fmla="*/ 2 h 3072"/>
                <a:gd name="T36" fmla="*/ 4 w 4006"/>
                <a:gd name="T37" fmla="*/ 2 h 3072"/>
                <a:gd name="T38" fmla="*/ 3 w 4006"/>
                <a:gd name="T39" fmla="*/ 3 h 3072"/>
                <a:gd name="T40" fmla="*/ 3 w 4006"/>
                <a:gd name="T41" fmla="*/ 3 h 3072"/>
                <a:gd name="T42" fmla="*/ 3 w 4006"/>
                <a:gd name="T43" fmla="*/ 3 h 3072"/>
                <a:gd name="T44" fmla="*/ 3 w 4006"/>
                <a:gd name="T45" fmla="*/ 4 h 3072"/>
                <a:gd name="T46" fmla="*/ 2 w 4006"/>
                <a:gd name="T47" fmla="*/ 3 h 3072"/>
                <a:gd name="T48" fmla="*/ 2 w 4006"/>
                <a:gd name="T49" fmla="*/ 3 h 3072"/>
                <a:gd name="T50" fmla="*/ 2 w 4006"/>
                <a:gd name="T51" fmla="*/ 3 h 3072"/>
                <a:gd name="T52" fmla="*/ 2 w 4006"/>
                <a:gd name="T53" fmla="*/ 3 h 3072"/>
                <a:gd name="T54" fmla="*/ 2 w 4006"/>
                <a:gd name="T55" fmla="*/ 2 h 3072"/>
                <a:gd name="T56" fmla="*/ 1 w 4006"/>
                <a:gd name="T57" fmla="*/ 2 h 3072"/>
                <a:gd name="T58" fmla="*/ 1 w 4006"/>
                <a:gd name="T59" fmla="*/ 1 h 3072"/>
                <a:gd name="T60" fmla="*/ 1 w 4006"/>
                <a:gd name="T61" fmla="*/ 1 h 3072"/>
                <a:gd name="T62" fmla="*/ 0 w 4006"/>
                <a:gd name="T63" fmla="*/ 0 h 3072"/>
                <a:gd name="T64" fmla="*/ 0 w 4006"/>
                <a:gd name="T65" fmla="*/ 0 h 30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006"/>
                <a:gd name="T100" fmla="*/ 0 h 3072"/>
                <a:gd name="T101" fmla="*/ 4006 w 4006"/>
                <a:gd name="T102" fmla="*/ 3072 h 307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006" h="3072">
                  <a:moveTo>
                    <a:pt x="0" y="0"/>
                  </a:moveTo>
                  <a:lnTo>
                    <a:pt x="513" y="0"/>
                  </a:lnTo>
                  <a:lnTo>
                    <a:pt x="625" y="154"/>
                  </a:lnTo>
                  <a:lnTo>
                    <a:pt x="734" y="300"/>
                  </a:lnTo>
                  <a:lnTo>
                    <a:pt x="855" y="460"/>
                  </a:lnTo>
                  <a:lnTo>
                    <a:pt x="994" y="639"/>
                  </a:lnTo>
                  <a:lnTo>
                    <a:pt x="1122" y="812"/>
                  </a:lnTo>
                  <a:lnTo>
                    <a:pt x="1240" y="966"/>
                  </a:lnTo>
                  <a:lnTo>
                    <a:pt x="1342" y="1108"/>
                  </a:lnTo>
                  <a:lnTo>
                    <a:pt x="1437" y="1243"/>
                  </a:lnTo>
                  <a:lnTo>
                    <a:pt x="1545" y="1405"/>
                  </a:lnTo>
                  <a:lnTo>
                    <a:pt x="1631" y="1544"/>
                  </a:lnTo>
                  <a:lnTo>
                    <a:pt x="1720" y="1697"/>
                  </a:lnTo>
                  <a:lnTo>
                    <a:pt x="1811" y="1869"/>
                  </a:lnTo>
                  <a:lnTo>
                    <a:pt x="1887" y="2025"/>
                  </a:lnTo>
                  <a:lnTo>
                    <a:pt x="1955" y="2193"/>
                  </a:lnTo>
                  <a:lnTo>
                    <a:pt x="2013" y="2043"/>
                  </a:lnTo>
                  <a:lnTo>
                    <a:pt x="2075" y="1864"/>
                  </a:lnTo>
                  <a:lnTo>
                    <a:pt x="2152" y="1674"/>
                  </a:lnTo>
                  <a:lnTo>
                    <a:pt x="2234" y="1482"/>
                  </a:lnTo>
                  <a:lnTo>
                    <a:pt x="2323" y="1297"/>
                  </a:lnTo>
                  <a:lnTo>
                    <a:pt x="2425" y="1114"/>
                  </a:lnTo>
                  <a:lnTo>
                    <a:pt x="2549" y="916"/>
                  </a:lnTo>
                  <a:lnTo>
                    <a:pt x="2726" y="682"/>
                  </a:lnTo>
                  <a:lnTo>
                    <a:pt x="2866" y="509"/>
                  </a:lnTo>
                  <a:lnTo>
                    <a:pt x="3017" y="346"/>
                  </a:lnTo>
                  <a:lnTo>
                    <a:pt x="3174" y="208"/>
                  </a:lnTo>
                  <a:lnTo>
                    <a:pt x="3444" y="0"/>
                  </a:lnTo>
                  <a:lnTo>
                    <a:pt x="4006" y="0"/>
                  </a:lnTo>
                  <a:lnTo>
                    <a:pt x="3808" y="162"/>
                  </a:lnTo>
                  <a:lnTo>
                    <a:pt x="3606" y="360"/>
                  </a:lnTo>
                  <a:lnTo>
                    <a:pt x="3430" y="540"/>
                  </a:lnTo>
                  <a:lnTo>
                    <a:pt x="3265" y="720"/>
                  </a:lnTo>
                  <a:lnTo>
                    <a:pt x="3086" y="937"/>
                  </a:lnTo>
                  <a:lnTo>
                    <a:pt x="2929" y="1150"/>
                  </a:lnTo>
                  <a:lnTo>
                    <a:pt x="2821" y="1307"/>
                  </a:lnTo>
                  <a:lnTo>
                    <a:pt x="2705" y="1512"/>
                  </a:lnTo>
                  <a:lnTo>
                    <a:pt x="2606" y="1694"/>
                  </a:lnTo>
                  <a:lnTo>
                    <a:pt x="2534" y="1846"/>
                  </a:lnTo>
                  <a:lnTo>
                    <a:pt x="2449" y="2038"/>
                  </a:lnTo>
                  <a:lnTo>
                    <a:pt x="2389" y="2191"/>
                  </a:lnTo>
                  <a:lnTo>
                    <a:pt x="2350" y="2296"/>
                  </a:lnTo>
                  <a:lnTo>
                    <a:pt x="2306" y="2434"/>
                  </a:lnTo>
                  <a:lnTo>
                    <a:pt x="2272" y="2551"/>
                  </a:lnTo>
                  <a:lnTo>
                    <a:pt x="2556" y="2551"/>
                  </a:lnTo>
                  <a:lnTo>
                    <a:pt x="2031" y="3072"/>
                  </a:lnTo>
                  <a:lnTo>
                    <a:pt x="1465" y="2551"/>
                  </a:lnTo>
                  <a:lnTo>
                    <a:pt x="1748" y="2551"/>
                  </a:lnTo>
                  <a:lnTo>
                    <a:pt x="1724" y="2461"/>
                  </a:lnTo>
                  <a:lnTo>
                    <a:pt x="1684" y="2353"/>
                  </a:lnTo>
                  <a:lnTo>
                    <a:pt x="1626" y="2241"/>
                  </a:lnTo>
                  <a:lnTo>
                    <a:pt x="1550" y="2103"/>
                  </a:lnTo>
                  <a:lnTo>
                    <a:pt x="1464" y="1962"/>
                  </a:lnTo>
                  <a:lnTo>
                    <a:pt x="1388" y="1842"/>
                  </a:lnTo>
                  <a:lnTo>
                    <a:pt x="1309" y="1720"/>
                  </a:lnTo>
                  <a:lnTo>
                    <a:pt x="1218" y="1584"/>
                  </a:lnTo>
                  <a:lnTo>
                    <a:pt x="1142" y="1472"/>
                  </a:lnTo>
                  <a:lnTo>
                    <a:pt x="1055" y="1339"/>
                  </a:lnTo>
                  <a:lnTo>
                    <a:pt x="886" y="1105"/>
                  </a:lnTo>
                  <a:lnTo>
                    <a:pt x="755" y="930"/>
                  </a:lnTo>
                  <a:lnTo>
                    <a:pt x="647" y="789"/>
                  </a:lnTo>
                  <a:lnTo>
                    <a:pt x="554" y="671"/>
                  </a:lnTo>
                  <a:lnTo>
                    <a:pt x="411" y="496"/>
                  </a:lnTo>
                  <a:lnTo>
                    <a:pt x="279" y="331"/>
                  </a:lnTo>
                  <a:lnTo>
                    <a:pt x="145" y="1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82"/>
          <p:cNvGrpSpPr>
            <a:grpSpLocks/>
          </p:cNvGrpSpPr>
          <p:nvPr/>
        </p:nvGrpSpPr>
        <p:grpSpPr bwMode="auto">
          <a:xfrm rot="21536411" flipH="1">
            <a:off x="4643438" y="4724400"/>
            <a:ext cx="349250" cy="431800"/>
            <a:chOff x="3168" y="902"/>
            <a:chExt cx="1398" cy="1042"/>
          </a:xfrm>
        </p:grpSpPr>
        <p:grpSp>
          <p:nvGrpSpPr>
            <p:cNvPr id="62481" name="Group 83"/>
            <p:cNvGrpSpPr>
              <a:grpSpLocks/>
            </p:cNvGrpSpPr>
            <p:nvPr/>
          </p:nvGrpSpPr>
          <p:grpSpPr bwMode="auto">
            <a:xfrm>
              <a:off x="3168" y="902"/>
              <a:ext cx="1398" cy="1041"/>
              <a:chOff x="3168" y="902"/>
              <a:chExt cx="1398" cy="1041"/>
            </a:xfrm>
          </p:grpSpPr>
          <p:grpSp>
            <p:nvGrpSpPr>
              <p:cNvPr id="62483" name="Group 84"/>
              <p:cNvGrpSpPr>
                <a:grpSpLocks/>
              </p:cNvGrpSpPr>
              <p:nvPr/>
            </p:nvGrpSpPr>
            <p:grpSpPr bwMode="auto">
              <a:xfrm>
                <a:off x="3231" y="902"/>
                <a:ext cx="1335" cy="1041"/>
                <a:chOff x="3231" y="902"/>
                <a:chExt cx="1335" cy="1041"/>
              </a:xfrm>
            </p:grpSpPr>
            <p:sp>
              <p:nvSpPr>
                <p:cNvPr id="62486" name="Freeform 85"/>
                <p:cNvSpPr>
                  <a:spLocks/>
                </p:cNvSpPr>
                <p:nvPr/>
              </p:nvSpPr>
              <p:spPr bwMode="auto">
                <a:xfrm>
                  <a:off x="3231" y="902"/>
                  <a:ext cx="1335" cy="1024"/>
                </a:xfrm>
                <a:custGeom>
                  <a:avLst/>
                  <a:gdLst>
                    <a:gd name="T0" fmla="*/ 1 w 4004"/>
                    <a:gd name="T1" fmla="*/ 0 h 3072"/>
                    <a:gd name="T2" fmla="*/ 1 w 4004"/>
                    <a:gd name="T3" fmla="*/ 0 h 3072"/>
                    <a:gd name="T4" fmla="*/ 1 w 4004"/>
                    <a:gd name="T5" fmla="*/ 1 h 3072"/>
                    <a:gd name="T6" fmla="*/ 2 w 4004"/>
                    <a:gd name="T7" fmla="*/ 1 h 3072"/>
                    <a:gd name="T8" fmla="*/ 2 w 4004"/>
                    <a:gd name="T9" fmla="*/ 2 h 3072"/>
                    <a:gd name="T10" fmla="*/ 2 w 4004"/>
                    <a:gd name="T11" fmla="*/ 2 h 3072"/>
                    <a:gd name="T12" fmla="*/ 2 w 4004"/>
                    <a:gd name="T13" fmla="*/ 3 h 3072"/>
                    <a:gd name="T14" fmla="*/ 3 w 4004"/>
                    <a:gd name="T15" fmla="*/ 3 h 3072"/>
                    <a:gd name="T16" fmla="*/ 3 w 4004"/>
                    <a:gd name="T17" fmla="*/ 3 h 3072"/>
                    <a:gd name="T18" fmla="*/ 3 w 4004"/>
                    <a:gd name="T19" fmla="*/ 2 h 3072"/>
                    <a:gd name="T20" fmla="*/ 3 w 4004"/>
                    <a:gd name="T21" fmla="*/ 2 h 3072"/>
                    <a:gd name="T22" fmla="*/ 4 w 4004"/>
                    <a:gd name="T23" fmla="*/ 1 h 3072"/>
                    <a:gd name="T24" fmla="*/ 4 w 4004"/>
                    <a:gd name="T25" fmla="*/ 0 h 3072"/>
                    <a:gd name="T26" fmla="*/ 5 w 4004"/>
                    <a:gd name="T27" fmla="*/ 0 h 3072"/>
                    <a:gd name="T28" fmla="*/ 5 w 4004"/>
                    <a:gd name="T29" fmla="*/ 0 h 3072"/>
                    <a:gd name="T30" fmla="*/ 5 w 4004"/>
                    <a:gd name="T31" fmla="*/ 1 h 3072"/>
                    <a:gd name="T32" fmla="*/ 4 w 4004"/>
                    <a:gd name="T33" fmla="*/ 1 h 3072"/>
                    <a:gd name="T34" fmla="*/ 4 w 4004"/>
                    <a:gd name="T35" fmla="*/ 2 h 3072"/>
                    <a:gd name="T36" fmla="*/ 4 w 4004"/>
                    <a:gd name="T37" fmla="*/ 2 h 3072"/>
                    <a:gd name="T38" fmla="*/ 3 w 4004"/>
                    <a:gd name="T39" fmla="*/ 3 h 3072"/>
                    <a:gd name="T40" fmla="*/ 3 w 4004"/>
                    <a:gd name="T41" fmla="*/ 3 h 3072"/>
                    <a:gd name="T42" fmla="*/ 3 w 4004"/>
                    <a:gd name="T43" fmla="*/ 3 h 3072"/>
                    <a:gd name="T44" fmla="*/ 3 w 4004"/>
                    <a:gd name="T45" fmla="*/ 4 h 3072"/>
                    <a:gd name="T46" fmla="*/ 2 w 4004"/>
                    <a:gd name="T47" fmla="*/ 3 h 3072"/>
                    <a:gd name="T48" fmla="*/ 2 w 4004"/>
                    <a:gd name="T49" fmla="*/ 3 h 3072"/>
                    <a:gd name="T50" fmla="*/ 2 w 4004"/>
                    <a:gd name="T51" fmla="*/ 3 h 3072"/>
                    <a:gd name="T52" fmla="*/ 2 w 4004"/>
                    <a:gd name="T53" fmla="*/ 3 h 3072"/>
                    <a:gd name="T54" fmla="*/ 2 w 4004"/>
                    <a:gd name="T55" fmla="*/ 2 h 3072"/>
                    <a:gd name="T56" fmla="*/ 1 w 4004"/>
                    <a:gd name="T57" fmla="*/ 2 h 3072"/>
                    <a:gd name="T58" fmla="*/ 1 w 4004"/>
                    <a:gd name="T59" fmla="*/ 1 h 3072"/>
                    <a:gd name="T60" fmla="*/ 1 w 4004"/>
                    <a:gd name="T61" fmla="*/ 1 h 3072"/>
                    <a:gd name="T62" fmla="*/ 0 w 4004"/>
                    <a:gd name="T63" fmla="*/ 0 h 3072"/>
                    <a:gd name="T64" fmla="*/ 0 w 4004"/>
                    <a:gd name="T65" fmla="*/ 0 h 307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004"/>
                    <a:gd name="T100" fmla="*/ 0 h 3072"/>
                    <a:gd name="T101" fmla="*/ 4004 w 4004"/>
                    <a:gd name="T102" fmla="*/ 3072 h 307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004" h="3072">
                      <a:moveTo>
                        <a:pt x="0" y="0"/>
                      </a:moveTo>
                      <a:lnTo>
                        <a:pt x="511" y="0"/>
                      </a:lnTo>
                      <a:lnTo>
                        <a:pt x="624" y="153"/>
                      </a:lnTo>
                      <a:lnTo>
                        <a:pt x="734" y="300"/>
                      </a:lnTo>
                      <a:lnTo>
                        <a:pt x="853" y="458"/>
                      </a:lnTo>
                      <a:lnTo>
                        <a:pt x="992" y="638"/>
                      </a:lnTo>
                      <a:lnTo>
                        <a:pt x="1122" y="811"/>
                      </a:lnTo>
                      <a:lnTo>
                        <a:pt x="1240" y="965"/>
                      </a:lnTo>
                      <a:lnTo>
                        <a:pt x="1342" y="1107"/>
                      </a:lnTo>
                      <a:lnTo>
                        <a:pt x="1436" y="1242"/>
                      </a:lnTo>
                      <a:lnTo>
                        <a:pt x="1543" y="1403"/>
                      </a:lnTo>
                      <a:lnTo>
                        <a:pt x="1629" y="1543"/>
                      </a:lnTo>
                      <a:lnTo>
                        <a:pt x="1719" y="1696"/>
                      </a:lnTo>
                      <a:lnTo>
                        <a:pt x="1811" y="1869"/>
                      </a:lnTo>
                      <a:lnTo>
                        <a:pt x="1885" y="2024"/>
                      </a:lnTo>
                      <a:lnTo>
                        <a:pt x="1954" y="2192"/>
                      </a:lnTo>
                      <a:lnTo>
                        <a:pt x="2011" y="2042"/>
                      </a:lnTo>
                      <a:lnTo>
                        <a:pt x="2074" y="1864"/>
                      </a:lnTo>
                      <a:lnTo>
                        <a:pt x="2150" y="1673"/>
                      </a:lnTo>
                      <a:lnTo>
                        <a:pt x="2232" y="1482"/>
                      </a:lnTo>
                      <a:lnTo>
                        <a:pt x="2322" y="1296"/>
                      </a:lnTo>
                      <a:lnTo>
                        <a:pt x="2424" y="1114"/>
                      </a:lnTo>
                      <a:lnTo>
                        <a:pt x="2547" y="916"/>
                      </a:lnTo>
                      <a:lnTo>
                        <a:pt x="2725" y="682"/>
                      </a:lnTo>
                      <a:lnTo>
                        <a:pt x="2864" y="508"/>
                      </a:lnTo>
                      <a:lnTo>
                        <a:pt x="3016" y="346"/>
                      </a:lnTo>
                      <a:lnTo>
                        <a:pt x="3174" y="207"/>
                      </a:lnTo>
                      <a:lnTo>
                        <a:pt x="3442" y="0"/>
                      </a:lnTo>
                      <a:lnTo>
                        <a:pt x="4004" y="0"/>
                      </a:lnTo>
                      <a:lnTo>
                        <a:pt x="3807" y="162"/>
                      </a:lnTo>
                      <a:lnTo>
                        <a:pt x="3604" y="360"/>
                      </a:lnTo>
                      <a:lnTo>
                        <a:pt x="3430" y="539"/>
                      </a:lnTo>
                      <a:lnTo>
                        <a:pt x="3263" y="719"/>
                      </a:lnTo>
                      <a:lnTo>
                        <a:pt x="3085" y="937"/>
                      </a:lnTo>
                      <a:lnTo>
                        <a:pt x="2927" y="1150"/>
                      </a:lnTo>
                      <a:lnTo>
                        <a:pt x="2819" y="1306"/>
                      </a:lnTo>
                      <a:lnTo>
                        <a:pt x="2705" y="1512"/>
                      </a:lnTo>
                      <a:lnTo>
                        <a:pt x="2604" y="1693"/>
                      </a:lnTo>
                      <a:lnTo>
                        <a:pt x="2532" y="1844"/>
                      </a:lnTo>
                      <a:lnTo>
                        <a:pt x="2449" y="2038"/>
                      </a:lnTo>
                      <a:lnTo>
                        <a:pt x="2388" y="2190"/>
                      </a:lnTo>
                      <a:lnTo>
                        <a:pt x="2348" y="2295"/>
                      </a:lnTo>
                      <a:lnTo>
                        <a:pt x="2304" y="2434"/>
                      </a:lnTo>
                      <a:lnTo>
                        <a:pt x="2272" y="2550"/>
                      </a:lnTo>
                      <a:lnTo>
                        <a:pt x="2554" y="2550"/>
                      </a:lnTo>
                      <a:lnTo>
                        <a:pt x="2031" y="3072"/>
                      </a:lnTo>
                      <a:lnTo>
                        <a:pt x="1464" y="2550"/>
                      </a:lnTo>
                      <a:lnTo>
                        <a:pt x="1746" y="2550"/>
                      </a:lnTo>
                      <a:lnTo>
                        <a:pt x="1724" y="2460"/>
                      </a:lnTo>
                      <a:lnTo>
                        <a:pt x="1683" y="2353"/>
                      </a:lnTo>
                      <a:lnTo>
                        <a:pt x="1624" y="2239"/>
                      </a:lnTo>
                      <a:lnTo>
                        <a:pt x="1548" y="2101"/>
                      </a:lnTo>
                      <a:lnTo>
                        <a:pt x="1462" y="1961"/>
                      </a:lnTo>
                      <a:lnTo>
                        <a:pt x="1387" y="1841"/>
                      </a:lnTo>
                      <a:lnTo>
                        <a:pt x="1307" y="1718"/>
                      </a:lnTo>
                      <a:lnTo>
                        <a:pt x="1217" y="1584"/>
                      </a:lnTo>
                      <a:lnTo>
                        <a:pt x="1140" y="1472"/>
                      </a:lnTo>
                      <a:lnTo>
                        <a:pt x="1053" y="1337"/>
                      </a:lnTo>
                      <a:lnTo>
                        <a:pt x="884" y="1105"/>
                      </a:lnTo>
                      <a:lnTo>
                        <a:pt x="754" y="929"/>
                      </a:lnTo>
                      <a:lnTo>
                        <a:pt x="647" y="789"/>
                      </a:lnTo>
                      <a:lnTo>
                        <a:pt x="552" y="669"/>
                      </a:lnTo>
                      <a:lnTo>
                        <a:pt x="409" y="494"/>
                      </a:lnTo>
                      <a:lnTo>
                        <a:pt x="279" y="331"/>
                      </a:lnTo>
                      <a:lnTo>
                        <a:pt x="143" y="17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487" name="Freeform 86"/>
                <p:cNvSpPr>
                  <a:spLocks/>
                </p:cNvSpPr>
                <p:nvPr/>
              </p:nvSpPr>
              <p:spPr bwMode="auto">
                <a:xfrm>
                  <a:off x="3927" y="1753"/>
                  <a:ext cx="158" cy="17"/>
                </a:xfrm>
                <a:custGeom>
                  <a:avLst/>
                  <a:gdLst>
                    <a:gd name="T0" fmla="*/ 0 w 474"/>
                    <a:gd name="T1" fmla="*/ 0 h 51"/>
                    <a:gd name="T2" fmla="*/ 0 w 474"/>
                    <a:gd name="T3" fmla="*/ 0 h 51"/>
                    <a:gd name="T4" fmla="*/ 1 w 474"/>
                    <a:gd name="T5" fmla="*/ 0 h 51"/>
                    <a:gd name="T6" fmla="*/ 0 w 474"/>
                    <a:gd name="T7" fmla="*/ 0 h 51"/>
                    <a:gd name="T8" fmla="*/ 0 w 474"/>
                    <a:gd name="T9" fmla="*/ 0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74"/>
                    <a:gd name="T16" fmla="*/ 0 h 51"/>
                    <a:gd name="T17" fmla="*/ 474 w 474"/>
                    <a:gd name="T18" fmla="*/ 51 h 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74" h="51">
                      <a:moveTo>
                        <a:pt x="0" y="51"/>
                      </a:moveTo>
                      <a:lnTo>
                        <a:pt x="185" y="0"/>
                      </a:lnTo>
                      <a:lnTo>
                        <a:pt x="474" y="0"/>
                      </a:lnTo>
                      <a:lnTo>
                        <a:pt x="277" y="51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488" name="Freeform 87"/>
                <p:cNvSpPr>
                  <a:spLocks/>
                </p:cNvSpPr>
                <p:nvPr/>
              </p:nvSpPr>
              <p:spPr bwMode="auto">
                <a:xfrm>
                  <a:off x="3846" y="1753"/>
                  <a:ext cx="237" cy="190"/>
                </a:xfrm>
                <a:custGeom>
                  <a:avLst/>
                  <a:gdLst>
                    <a:gd name="T0" fmla="*/ 0 w 712"/>
                    <a:gd name="T1" fmla="*/ 1 h 570"/>
                    <a:gd name="T2" fmla="*/ 0 w 712"/>
                    <a:gd name="T3" fmla="*/ 1 h 570"/>
                    <a:gd name="T4" fmla="*/ 1 w 712"/>
                    <a:gd name="T5" fmla="*/ 0 h 570"/>
                    <a:gd name="T6" fmla="*/ 1 w 712"/>
                    <a:gd name="T7" fmla="*/ 0 h 570"/>
                    <a:gd name="T8" fmla="*/ 0 w 712"/>
                    <a:gd name="T9" fmla="*/ 1 h 5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2"/>
                    <a:gd name="T16" fmla="*/ 0 h 570"/>
                    <a:gd name="T17" fmla="*/ 712 w 712"/>
                    <a:gd name="T18" fmla="*/ 570 h 5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2" h="570">
                      <a:moveTo>
                        <a:pt x="0" y="570"/>
                      </a:moveTo>
                      <a:lnTo>
                        <a:pt x="187" y="519"/>
                      </a:lnTo>
                      <a:lnTo>
                        <a:pt x="712" y="0"/>
                      </a:lnTo>
                      <a:lnTo>
                        <a:pt x="520" y="51"/>
                      </a:lnTo>
                      <a:lnTo>
                        <a:pt x="0" y="570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489" name="Freeform 88"/>
                <p:cNvSpPr>
                  <a:spLocks/>
                </p:cNvSpPr>
                <p:nvPr/>
              </p:nvSpPr>
              <p:spPr bwMode="auto">
                <a:xfrm>
                  <a:off x="3658" y="1753"/>
                  <a:ext cx="116" cy="17"/>
                </a:xfrm>
                <a:custGeom>
                  <a:avLst/>
                  <a:gdLst>
                    <a:gd name="T0" fmla="*/ 0 w 350"/>
                    <a:gd name="T1" fmla="*/ 0 h 51"/>
                    <a:gd name="T2" fmla="*/ 0 w 350"/>
                    <a:gd name="T3" fmla="*/ 0 h 51"/>
                    <a:gd name="T4" fmla="*/ 0 w 350"/>
                    <a:gd name="T5" fmla="*/ 0 h 51"/>
                    <a:gd name="T6" fmla="*/ 0 w 350"/>
                    <a:gd name="T7" fmla="*/ 0 h 51"/>
                    <a:gd name="T8" fmla="*/ 0 w 350"/>
                    <a:gd name="T9" fmla="*/ 0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0"/>
                    <a:gd name="T16" fmla="*/ 0 h 51"/>
                    <a:gd name="T17" fmla="*/ 350 w 350"/>
                    <a:gd name="T18" fmla="*/ 51 h 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0" h="51">
                      <a:moveTo>
                        <a:pt x="0" y="51"/>
                      </a:moveTo>
                      <a:lnTo>
                        <a:pt x="292" y="51"/>
                      </a:lnTo>
                      <a:lnTo>
                        <a:pt x="350" y="0"/>
                      </a:lnTo>
                      <a:lnTo>
                        <a:pt x="179" y="0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2484" name="Freeform 89"/>
              <p:cNvSpPr>
                <a:spLocks/>
              </p:cNvSpPr>
              <p:nvPr/>
            </p:nvSpPr>
            <p:spPr bwMode="auto">
              <a:xfrm>
                <a:off x="4318" y="902"/>
                <a:ext cx="246" cy="17"/>
              </a:xfrm>
              <a:custGeom>
                <a:avLst/>
                <a:gdLst>
                  <a:gd name="T0" fmla="*/ 0 w 738"/>
                  <a:gd name="T1" fmla="*/ 0 h 51"/>
                  <a:gd name="T2" fmla="*/ 0 w 738"/>
                  <a:gd name="T3" fmla="*/ 0 h 51"/>
                  <a:gd name="T4" fmla="*/ 1 w 738"/>
                  <a:gd name="T5" fmla="*/ 0 h 51"/>
                  <a:gd name="T6" fmla="*/ 1 w 738"/>
                  <a:gd name="T7" fmla="*/ 0 h 51"/>
                  <a:gd name="T8" fmla="*/ 0 w 738"/>
                  <a:gd name="T9" fmla="*/ 0 h 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8"/>
                  <a:gd name="T16" fmla="*/ 0 h 51"/>
                  <a:gd name="T17" fmla="*/ 738 w 738"/>
                  <a:gd name="T18" fmla="*/ 51 h 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8" h="51">
                    <a:moveTo>
                      <a:pt x="0" y="51"/>
                    </a:moveTo>
                    <a:lnTo>
                      <a:pt x="184" y="0"/>
                    </a:lnTo>
                    <a:lnTo>
                      <a:pt x="738" y="0"/>
                    </a:lnTo>
                    <a:lnTo>
                      <a:pt x="554" y="51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85" name="Freeform 90"/>
              <p:cNvSpPr>
                <a:spLocks/>
              </p:cNvSpPr>
              <p:nvPr/>
            </p:nvSpPr>
            <p:spPr bwMode="auto">
              <a:xfrm>
                <a:off x="3168" y="902"/>
                <a:ext cx="232" cy="18"/>
              </a:xfrm>
              <a:custGeom>
                <a:avLst/>
                <a:gdLst>
                  <a:gd name="T0" fmla="*/ 0 w 694"/>
                  <a:gd name="T1" fmla="*/ 0 h 55"/>
                  <a:gd name="T2" fmla="*/ 0 w 694"/>
                  <a:gd name="T3" fmla="*/ 0 h 55"/>
                  <a:gd name="T4" fmla="*/ 1 w 694"/>
                  <a:gd name="T5" fmla="*/ 0 h 55"/>
                  <a:gd name="T6" fmla="*/ 1 w 694"/>
                  <a:gd name="T7" fmla="*/ 0 h 55"/>
                  <a:gd name="T8" fmla="*/ 0 w 694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94"/>
                  <a:gd name="T16" fmla="*/ 0 h 55"/>
                  <a:gd name="T17" fmla="*/ 694 w 694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94" h="55">
                    <a:moveTo>
                      <a:pt x="0" y="51"/>
                    </a:moveTo>
                    <a:lnTo>
                      <a:pt x="191" y="0"/>
                    </a:lnTo>
                    <a:lnTo>
                      <a:pt x="694" y="0"/>
                    </a:lnTo>
                    <a:lnTo>
                      <a:pt x="505" y="55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2482" name="Freeform 91"/>
            <p:cNvSpPr>
              <a:spLocks/>
            </p:cNvSpPr>
            <p:nvPr/>
          </p:nvSpPr>
          <p:spPr bwMode="auto">
            <a:xfrm>
              <a:off x="3169" y="920"/>
              <a:ext cx="1335" cy="1024"/>
            </a:xfrm>
            <a:custGeom>
              <a:avLst/>
              <a:gdLst>
                <a:gd name="T0" fmla="*/ 1 w 4006"/>
                <a:gd name="T1" fmla="*/ 0 h 3072"/>
                <a:gd name="T2" fmla="*/ 1 w 4006"/>
                <a:gd name="T3" fmla="*/ 0 h 3072"/>
                <a:gd name="T4" fmla="*/ 1 w 4006"/>
                <a:gd name="T5" fmla="*/ 1 h 3072"/>
                <a:gd name="T6" fmla="*/ 2 w 4006"/>
                <a:gd name="T7" fmla="*/ 1 h 3072"/>
                <a:gd name="T8" fmla="*/ 2 w 4006"/>
                <a:gd name="T9" fmla="*/ 2 h 3072"/>
                <a:gd name="T10" fmla="*/ 2 w 4006"/>
                <a:gd name="T11" fmla="*/ 2 h 3072"/>
                <a:gd name="T12" fmla="*/ 2 w 4006"/>
                <a:gd name="T13" fmla="*/ 3 h 3072"/>
                <a:gd name="T14" fmla="*/ 3 w 4006"/>
                <a:gd name="T15" fmla="*/ 3 h 3072"/>
                <a:gd name="T16" fmla="*/ 3 w 4006"/>
                <a:gd name="T17" fmla="*/ 3 h 3072"/>
                <a:gd name="T18" fmla="*/ 3 w 4006"/>
                <a:gd name="T19" fmla="*/ 2 h 3072"/>
                <a:gd name="T20" fmla="*/ 3 w 4006"/>
                <a:gd name="T21" fmla="*/ 2 h 3072"/>
                <a:gd name="T22" fmla="*/ 4 w 4006"/>
                <a:gd name="T23" fmla="*/ 1 h 3072"/>
                <a:gd name="T24" fmla="*/ 4 w 4006"/>
                <a:gd name="T25" fmla="*/ 0 h 3072"/>
                <a:gd name="T26" fmla="*/ 5 w 4006"/>
                <a:gd name="T27" fmla="*/ 0 h 3072"/>
                <a:gd name="T28" fmla="*/ 5 w 4006"/>
                <a:gd name="T29" fmla="*/ 0 h 3072"/>
                <a:gd name="T30" fmla="*/ 5 w 4006"/>
                <a:gd name="T31" fmla="*/ 1 h 3072"/>
                <a:gd name="T32" fmla="*/ 4 w 4006"/>
                <a:gd name="T33" fmla="*/ 1 h 3072"/>
                <a:gd name="T34" fmla="*/ 4 w 4006"/>
                <a:gd name="T35" fmla="*/ 2 h 3072"/>
                <a:gd name="T36" fmla="*/ 4 w 4006"/>
                <a:gd name="T37" fmla="*/ 2 h 3072"/>
                <a:gd name="T38" fmla="*/ 3 w 4006"/>
                <a:gd name="T39" fmla="*/ 3 h 3072"/>
                <a:gd name="T40" fmla="*/ 3 w 4006"/>
                <a:gd name="T41" fmla="*/ 3 h 3072"/>
                <a:gd name="T42" fmla="*/ 3 w 4006"/>
                <a:gd name="T43" fmla="*/ 3 h 3072"/>
                <a:gd name="T44" fmla="*/ 3 w 4006"/>
                <a:gd name="T45" fmla="*/ 4 h 3072"/>
                <a:gd name="T46" fmla="*/ 2 w 4006"/>
                <a:gd name="T47" fmla="*/ 3 h 3072"/>
                <a:gd name="T48" fmla="*/ 2 w 4006"/>
                <a:gd name="T49" fmla="*/ 3 h 3072"/>
                <a:gd name="T50" fmla="*/ 2 w 4006"/>
                <a:gd name="T51" fmla="*/ 3 h 3072"/>
                <a:gd name="T52" fmla="*/ 2 w 4006"/>
                <a:gd name="T53" fmla="*/ 3 h 3072"/>
                <a:gd name="T54" fmla="*/ 2 w 4006"/>
                <a:gd name="T55" fmla="*/ 2 h 3072"/>
                <a:gd name="T56" fmla="*/ 1 w 4006"/>
                <a:gd name="T57" fmla="*/ 2 h 3072"/>
                <a:gd name="T58" fmla="*/ 1 w 4006"/>
                <a:gd name="T59" fmla="*/ 1 h 3072"/>
                <a:gd name="T60" fmla="*/ 1 w 4006"/>
                <a:gd name="T61" fmla="*/ 1 h 3072"/>
                <a:gd name="T62" fmla="*/ 0 w 4006"/>
                <a:gd name="T63" fmla="*/ 0 h 3072"/>
                <a:gd name="T64" fmla="*/ 0 w 4006"/>
                <a:gd name="T65" fmla="*/ 0 h 30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006"/>
                <a:gd name="T100" fmla="*/ 0 h 3072"/>
                <a:gd name="T101" fmla="*/ 4006 w 4006"/>
                <a:gd name="T102" fmla="*/ 3072 h 307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006" h="3072">
                  <a:moveTo>
                    <a:pt x="0" y="0"/>
                  </a:moveTo>
                  <a:lnTo>
                    <a:pt x="513" y="0"/>
                  </a:lnTo>
                  <a:lnTo>
                    <a:pt x="625" y="154"/>
                  </a:lnTo>
                  <a:lnTo>
                    <a:pt x="734" y="300"/>
                  </a:lnTo>
                  <a:lnTo>
                    <a:pt x="855" y="460"/>
                  </a:lnTo>
                  <a:lnTo>
                    <a:pt x="994" y="639"/>
                  </a:lnTo>
                  <a:lnTo>
                    <a:pt x="1122" y="812"/>
                  </a:lnTo>
                  <a:lnTo>
                    <a:pt x="1240" y="966"/>
                  </a:lnTo>
                  <a:lnTo>
                    <a:pt x="1342" y="1108"/>
                  </a:lnTo>
                  <a:lnTo>
                    <a:pt x="1437" y="1243"/>
                  </a:lnTo>
                  <a:lnTo>
                    <a:pt x="1545" y="1405"/>
                  </a:lnTo>
                  <a:lnTo>
                    <a:pt x="1631" y="1544"/>
                  </a:lnTo>
                  <a:lnTo>
                    <a:pt x="1720" y="1697"/>
                  </a:lnTo>
                  <a:lnTo>
                    <a:pt x="1811" y="1869"/>
                  </a:lnTo>
                  <a:lnTo>
                    <a:pt x="1887" y="2025"/>
                  </a:lnTo>
                  <a:lnTo>
                    <a:pt x="1955" y="2193"/>
                  </a:lnTo>
                  <a:lnTo>
                    <a:pt x="2013" y="2043"/>
                  </a:lnTo>
                  <a:lnTo>
                    <a:pt x="2075" y="1864"/>
                  </a:lnTo>
                  <a:lnTo>
                    <a:pt x="2152" y="1674"/>
                  </a:lnTo>
                  <a:lnTo>
                    <a:pt x="2234" y="1482"/>
                  </a:lnTo>
                  <a:lnTo>
                    <a:pt x="2323" y="1297"/>
                  </a:lnTo>
                  <a:lnTo>
                    <a:pt x="2425" y="1114"/>
                  </a:lnTo>
                  <a:lnTo>
                    <a:pt x="2549" y="916"/>
                  </a:lnTo>
                  <a:lnTo>
                    <a:pt x="2726" y="682"/>
                  </a:lnTo>
                  <a:lnTo>
                    <a:pt x="2866" y="509"/>
                  </a:lnTo>
                  <a:lnTo>
                    <a:pt x="3017" y="346"/>
                  </a:lnTo>
                  <a:lnTo>
                    <a:pt x="3174" y="208"/>
                  </a:lnTo>
                  <a:lnTo>
                    <a:pt x="3444" y="0"/>
                  </a:lnTo>
                  <a:lnTo>
                    <a:pt x="4006" y="0"/>
                  </a:lnTo>
                  <a:lnTo>
                    <a:pt x="3808" y="162"/>
                  </a:lnTo>
                  <a:lnTo>
                    <a:pt x="3606" y="360"/>
                  </a:lnTo>
                  <a:lnTo>
                    <a:pt x="3430" y="540"/>
                  </a:lnTo>
                  <a:lnTo>
                    <a:pt x="3265" y="720"/>
                  </a:lnTo>
                  <a:lnTo>
                    <a:pt x="3086" y="937"/>
                  </a:lnTo>
                  <a:lnTo>
                    <a:pt x="2929" y="1150"/>
                  </a:lnTo>
                  <a:lnTo>
                    <a:pt x="2821" y="1307"/>
                  </a:lnTo>
                  <a:lnTo>
                    <a:pt x="2705" y="1512"/>
                  </a:lnTo>
                  <a:lnTo>
                    <a:pt x="2606" y="1694"/>
                  </a:lnTo>
                  <a:lnTo>
                    <a:pt x="2534" y="1846"/>
                  </a:lnTo>
                  <a:lnTo>
                    <a:pt x="2449" y="2038"/>
                  </a:lnTo>
                  <a:lnTo>
                    <a:pt x="2389" y="2191"/>
                  </a:lnTo>
                  <a:lnTo>
                    <a:pt x="2350" y="2296"/>
                  </a:lnTo>
                  <a:lnTo>
                    <a:pt x="2306" y="2434"/>
                  </a:lnTo>
                  <a:lnTo>
                    <a:pt x="2272" y="2551"/>
                  </a:lnTo>
                  <a:lnTo>
                    <a:pt x="2556" y="2551"/>
                  </a:lnTo>
                  <a:lnTo>
                    <a:pt x="2031" y="3072"/>
                  </a:lnTo>
                  <a:lnTo>
                    <a:pt x="1465" y="2551"/>
                  </a:lnTo>
                  <a:lnTo>
                    <a:pt x="1748" y="2551"/>
                  </a:lnTo>
                  <a:lnTo>
                    <a:pt x="1724" y="2461"/>
                  </a:lnTo>
                  <a:lnTo>
                    <a:pt x="1684" y="2353"/>
                  </a:lnTo>
                  <a:lnTo>
                    <a:pt x="1626" y="2241"/>
                  </a:lnTo>
                  <a:lnTo>
                    <a:pt x="1550" y="2103"/>
                  </a:lnTo>
                  <a:lnTo>
                    <a:pt x="1464" y="1962"/>
                  </a:lnTo>
                  <a:lnTo>
                    <a:pt x="1388" y="1842"/>
                  </a:lnTo>
                  <a:lnTo>
                    <a:pt x="1309" y="1720"/>
                  </a:lnTo>
                  <a:lnTo>
                    <a:pt x="1218" y="1584"/>
                  </a:lnTo>
                  <a:lnTo>
                    <a:pt x="1142" y="1472"/>
                  </a:lnTo>
                  <a:lnTo>
                    <a:pt x="1055" y="1339"/>
                  </a:lnTo>
                  <a:lnTo>
                    <a:pt x="886" y="1105"/>
                  </a:lnTo>
                  <a:lnTo>
                    <a:pt x="755" y="930"/>
                  </a:lnTo>
                  <a:lnTo>
                    <a:pt x="647" y="789"/>
                  </a:lnTo>
                  <a:lnTo>
                    <a:pt x="554" y="671"/>
                  </a:lnTo>
                  <a:lnTo>
                    <a:pt x="411" y="496"/>
                  </a:lnTo>
                  <a:lnTo>
                    <a:pt x="279" y="331"/>
                  </a:lnTo>
                  <a:lnTo>
                    <a:pt x="145" y="1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956" name="AutoShape 92"/>
          <p:cNvSpPr>
            <a:spLocks noChangeArrowheads="1"/>
          </p:cNvSpPr>
          <p:nvPr/>
        </p:nvSpPr>
        <p:spPr bwMode="auto">
          <a:xfrm>
            <a:off x="3492500" y="5157788"/>
            <a:ext cx="4978400" cy="1335087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BBBB"/>
              </a:gs>
              <a:gs pos="50000">
                <a:srgbClr val="FFFFFF"/>
              </a:gs>
              <a:gs pos="100000">
                <a:srgbClr val="FFBBBB"/>
              </a:gs>
            </a:gsLst>
            <a:lin ang="5400000" scaled="1"/>
          </a:gradFill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</a:rPr>
              <a:t>Помогают В-лимфоцитам превратиться в плазматические клетки</a:t>
            </a:r>
            <a:endParaRPr lang="en-US" altLang="ru-RU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6957" name="Picture 93" descr="Рисунок 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500042"/>
            <a:ext cx="1214446" cy="121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4050"/>
                            </p:stCondLst>
                            <p:childTnLst>
                              <p:par>
                                <p:cTn id="8" presetID="17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5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550"/>
                            </p:stCondLst>
                            <p:childTnLst>
                              <p:par>
                                <p:cTn id="22" presetID="17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6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550"/>
                            </p:stCondLst>
                            <p:childTnLst>
                              <p:par>
                                <p:cTn id="33" presetID="17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5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6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50"/>
                            </p:stCondLst>
                            <p:childTnLst>
                              <p:par>
                                <p:cTn id="44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105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6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1550"/>
                            </p:stCondLst>
                            <p:childTnLst>
                              <p:par>
                                <p:cTn id="5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205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6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2550"/>
                            </p:stCondLst>
                            <p:childTnLst>
                              <p:par>
                                <p:cTn id="66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305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6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 animBg="1" autoUpdateAnimBg="0"/>
      <p:bldP spid="36880" grpId="0" animBg="1" autoUpdateAnimBg="0"/>
      <p:bldP spid="36891" grpId="0" animBg="1" autoUpdateAnimBg="0"/>
      <p:bldP spid="36902" grpId="0" animBg="1" autoUpdateAnimBg="0"/>
      <p:bldP spid="36903" grpId="0" animBg="1" autoUpdateAnimBg="0"/>
      <p:bldP spid="36914" grpId="0" animBg="1" autoUpdateAnimBg="0"/>
      <p:bldP spid="36956" grpId="0" animBg="1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63491" name="Картинка 2"/>
          <p:cNvSpPr>
            <a:spLocks noGrp="1" noTextEdit="1"/>
          </p:cNvSpPr>
          <p:nvPr>
            <p:ph type="clipArt" sz="half" idx="1"/>
          </p:nvPr>
        </p:nvSpPr>
        <p:spPr/>
      </p:sp>
      <p:sp>
        <p:nvSpPr>
          <p:cNvPr id="63492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64515" name="Картинка 2"/>
          <p:cNvSpPr>
            <a:spLocks noGrp="1" noTextEdit="1"/>
          </p:cNvSpPr>
          <p:nvPr>
            <p:ph type="clipArt" sz="half" idx="1"/>
          </p:nvPr>
        </p:nvSpPr>
        <p:spPr/>
      </p:sp>
      <p:sp>
        <p:nvSpPr>
          <p:cNvPr id="64516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Line 3"/>
          <p:cNvSpPr>
            <a:spLocks noChangeShapeType="1"/>
          </p:cNvSpPr>
          <p:nvPr/>
        </p:nvSpPr>
        <p:spPr bwMode="auto">
          <a:xfrm>
            <a:off x="0" y="1341438"/>
            <a:ext cx="781208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39" name="Line 4"/>
          <p:cNvSpPr>
            <a:spLocks noChangeShapeType="1"/>
          </p:cNvSpPr>
          <p:nvPr/>
        </p:nvSpPr>
        <p:spPr bwMode="auto">
          <a:xfrm>
            <a:off x="1187450" y="1412875"/>
            <a:ext cx="7993063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0" name="Text Box 5"/>
          <p:cNvSpPr txBox="1">
            <a:spLocks noChangeArrowheads="1"/>
          </p:cNvSpPr>
          <p:nvPr/>
        </p:nvSpPr>
        <p:spPr bwMode="auto">
          <a:xfrm>
            <a:off x="755650" y="1773238"/>
            <a:ext cx="77041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ru-RU" altLang="ru-RU" sz="2400">
              <a:latin typeface="Times New Roman" panose="02020603050405020304" pitchFamily="18" charset="0"/>
            </a:endParaRPr>
          </a:p>
        </p:txBody>
      </p:sp>
      <p:sp>
        <p:nvSpPr>
          <p:cNvPr id="65541" name="Text Box 6"/>
          <p:cNvSpPr txBox="1">
            <a:spLocks noChangeArrowheads="1"/>
          </p:cNvSpPr>
          <p:nvPr/>
        </p:nvSpPr>
        <p:spPr bwMode="auto">
          <a:xfrm>
            <a:off x="323850" y="404813"/>
            <a:ext cx="8424863" cy="286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ru-RU" sz="2800" b="1" i="1">
                <a:solidFill>
                  <a:srgbClr val="FF3300"/>
                </a:solidFill>
                <a:latin typeface="Times New Roman" panose="02020603050405020304" pitchFamily="18" charset="0"/>
              </a:rPr>
              <a:t>Cluster of differentiation </a:t>
            </a:r>
            <a:r>
              <a:rPr lang="ru-RU" altLang="ru-RU" sz="2800" b="1" i="1">
                <a:solidFill>
                  <a:srgbClr val="FF33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ru-RU" sz="2800" b="1" i="1">
                <a:solidFill>
                  <a:srgbClr val="FF3300"/>
                </a:solidFill>
                <a:latin typeface="Times New Roman" panose="02020603050405020304" pitchFamily="18" charset="0"/>
              </a:rPr>
              <a:t>CD</a:t>
            </a:r>
            <a:r>
              <a:rPr lang="ru-RU" altLang="ru-RU" sz="2800" b="1" i="1">
                <a:solidFill>
                  <a:srgbClr val="FF3300"/>
                </a:solidFill>
                <a:latin typeface="Times New Roman" panose="02020603050405020304" pitchFamily="18" charset="0"/>
              </a:rPr>
              <a:t>)</a:t>
            </a:r>
            <a:r>
              <a:rPr lang="ru-RU" altLang="ru-RU" sz="2800" b="1" i="1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800" b="1" i="1">
                <a:latin typeface="Times New Roman" panose="02020603050405020304" pitchFamily="18" charset="0"/>
              </a:rPr>
              <a:t>– </a:t>
            </a:r>
            <a:r>
              <a:rPr lang="ru-RU" altLang="ru-RU" sz="3600" b="1" i="1">
                <a:latin typeface="Times New Roman" panose="02020603050405020304" pitchFamily="18" charset="0"/>
              </a:rPr>
              <a:t>это показатель дифференцировки, маркер, определяющий особенности клеток иммунной системы и обладающий антигенными свойствами.</a:t>
            </a:r>
            <a:r>
              <a:rPr lang="ru-RU" altLang="ru-RU" sz="36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5542" name="Text Box 7"/>
          <p:cNvSpPr txBox="1">
            <a:spLocks noChangeArrowheads="1"/>
          </p:cNvSpPr>
          <p:nvPr/>
        </p:nvSpPr>
        <p:spPr bwMode="auto">
          <a:xfrm>
            <a:off x="539750" y="3716338"/>
            <a:ext cx="7632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ru-RU" altLang="ru-RU" sz="2400">
              <a:latin typeface="Times New Roman" panose="02020603050405020304" pitchFamily="18" charset="0"/>
            </a:endParaRPr>
          </a:p>
        </p:txBody>
      </p:sp>
      <p:pic>
        <p:nvPicPr>
          <p:cNvPr id="65543" name="Picture 9" descr="макрофаги и лейкоци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4124325"/>
            <a:ext cx="2668588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976313"/>
          </a:xfrm>
        </p:spPr>
        <p:txBody>
          <a:bodyPr/>
          <a:lstStyle/>
          <a:p>
            <a:r>
              <a:rPr lang="ru-RU" altLang="ru-RU" sz="3600" b="1" i="1" smtClean="0">
                <a:solidFill>
                  <a:srgbClr val="800000"/>
                </a:solidFill>
              </a:rPr>
              <a:t>Естественные киллерные клетки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28775"/>
            <a:ext cx="8497888" cy="5229225"/>
          </a:xfrm>
          <a:solidFill>
            <a:schemeClr val="tx1"/>
          </a:solidFill>
        </p:spPr>
        <p:txBody>
          <a:bodyPr/>
          <a:lstStyle/>
          <a:p>
            <a:pPr>
              <a:buFontTx/>
              <a:buNone/>
            </a:pPr>
            <a:r>
              <a:rPr lang="ru-RU" altLang="ru-RU" sz="2800" smtClean="0">
                <a:solidFill>
                  <a:srgbClr val="FF0000"/>
                </a:solidFill>
              </a:rPr>
              <a:t>ЕКК (</a:t>
            </a:r>
            <a:r>
              <a:rPr lang="en-US" altLang="ru-RU" sz="2800" smtClean="0">
                <a:solidFill>
                  <a:srgbClr val="FF0000"/>
                </a:solidFill>
              </a:rPr>
              <a:t>NK</a:t>
            </a:r>
            <a:r>
              <a:rPr lang="ru-RU" altLang="ru-RU" sz="2800" smtClean="0">
                <a:solidFill>
                  <a:srgbClr val="FF0000"/>
                </a:solidFill>
              </a:rPr>
              <a:t>, БГЛ, нулевые лимфоциты, натуральные киллеры) – большие гранулярные лимфоциты</a:t>
            </a:r>
            <a:r>
              <a:rPr lang="ru-RU" altLang="ru-RU" sz="2800" smtClean="0"/>
              <a:t>, составляющие  </a:t>
            </a:r>
            <a:r>
              <a:rPr lang="ru-RU" altLang="ru-RU" sz="2800" smtClean="0">
                <a:cs typeface="Tahoma" panose="020B0604030504040204" pitchFamily="34" charset="0"/>
              </a:rPr>
              <a:t>̴  </a:t>
            </a:r>
            <a:r>
              <a:rPr lang="ru-RU" altLang="ru-RU" sz="2800" smtClean="0">
                <a:solidFill>
                  <a:schemeClr val="bg1"/>
                </a:solidFill>
                <a:cs typeface="Tahoma" panose="020B0604030504040204" pitchFamily="34" charset="0"/>
              </a:rPr>
              <a:t>15% лимфоцитов крови. Их функция – распознавание и уничтожение клеток некоторых опухолей, а также клеток, инфицированных вирусами. ЕКК распознают клетки, частично или полностью утратившие молекулы МНС, не имеют основных маркеров Т- и В-лимфоцитов. Гранулы этих клеток содержат несколько белков, в т.ч. перфорины и гранзимы.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88913"/>
            <a:ext cx="8291512" cy="5830887"/>
          </a:xfrm>
          <a:solidFill>
            <a:schemeClr val="tx1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800" smtClean="0">
                <a:solidFill>
                  <a:schemeClr val="bg1"/>
                </a:solidFill>
              </a:rPr>
              <a:t>Клеточная цитотоксичность – главный способ защиты от вирусных инфекций</a:t>
            </a:r>
          </a:p>
          <a:p>
            <a:pPr>
              <a:lnSpc>
                <a:spcPct val="90000"/>
              </a:lnSpc>
            </a:pPr>
            <a:r>
              <a:rPr lang="ru-RU" altLang="ru-RU" sz="2800" smtClean="0">
                <a:solidFill>
                  <a:schemeClr val="bg1"/>
                </a:solidFill>
              </a:rPr>
              <a:t>Кроме этого, лимфоциты и другие клетки синтезируют альфа-, бета- и гамма-интерфероны, </a:t>
            </a:r>
          </a:p>
          <a:p>
            <a:pPr>
              <a:lnSpc>
                <a:spcPct val="90000"/>
              </a:lnSpc>
            </a:pPr>
            <a:r>
              <a:rPr lang="ru-RU" altLang="ru-RU" sz="2800" smtClean="0">
                <a:solidFill>
                  <a:schemeClr val="bg1"/>
                </a:solidFill>
              </a:rPr>
              <a:t>Интерфероны являются сигналом для зараженных клеток, чтобы они не репродуцировали вирус, а для здоровых клеток, чтобы они не впускали его в себя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Рисунок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3384550" cy="5113337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3779838" y="1484313"/>
            <a:ext cx="4176712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Иммунная система</a:t>
            </a:r>
            <a:r>
              <a:rPr lang="ru-RU" b="1" i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–</a:t>
            </a:r>
            <a:r>
              <a:rPr lang="ru-RU" b="1" i="1">
                <a:cs typeface="Times New Roman" pitchFamily="18" charset="0"/>
              </a:rPr>
              <a:t> объединяет органы и ткани, обеспечивающие защиту организма от генетически чужеродных клеток или веществ, поступающих из вне или образующихся в организме.</a:t>
            </a:r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3995738" y="1628775"/>
            <a:ext cx="3673475" cy="1223963"/>
          </a:xfrm>
          <a:prstGeom prst="wedgeRoundRectCallout">
            <a:avLst>
              <a:gd name="adj1" fmla="val -127958"/>
              <a:gd name="adj2" fmla="val 274255"/>
              <a:gd name="adj3" fmla="val 16667"/>
            </a:avLst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ru-RU" altLang="ru-RU" sz="2400">
              <a:latin typeface="Times New Roman" panose="02020603050405020304" pitchFamily="18" charset="0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4067175" y="1700213"/>
            <a:ext cx="35623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Центральные органы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(красный костный мозг,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тимус)</a:t>
            </a:r>
          </a:p>
        </p:txBody>
      </p:sp>
      <p:sp>
        <p:nvSpPr>
          <p:cNvPr id="3081" name="AutoShape 9"/>
          <p:cNvSpPr>
            <a:spLocks noChangeArrowheads="1"/>
          </p:cNvSpPr>
          <p:nvPr/>
        </p:nvSpPr>
        <p:spPr bwMode="auto">
          <a:xfrm>
            <a:off x="4932363" y="3213100"/>
            <a:ext cx="3671887" cy="1223963"/>
          </a:xfrm>
          <a:prstGeom prst="wedgeRoundRectCallout">
            <a:avLst>
              <a:gd name="adj1" fmla="val -90032"/>
              <a:gd name="adj2" fmla="val 151037"/>
              <a:gd name="adj3" fmla="val 16667"/>
            </a:avLst>
          </a:prstGeom>
          <a:solidFill>
            <a:srgbClr val="99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ru-RU" altLang="ru-RU" sz="2400">
              <a:latin typeface="Times New Roman" panose="02020603050405020304" pitchFamily="18" charset="0"/>
            </a:endParaRP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5003800" y="3213100"/>
            <a:ext cx="36258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Периферические органы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(лимфатические узлы, 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миндалины, селезёнка)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3779838" y="5734050"/>
            <a:ext cx="46799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Схема расположения органов иммунной системы человека</a:t>
            </a:r>
            <a:endParaRPr lang="ru-RU" b="1" i="1">
              <a:cs typeface="Times New Roman" pitchFamily="18" charset="0"/>
            </a:endParaRPr>
          </a:p>
        </p:txBody>
      </p:sp>
      <p:sp>
        <p:nvSpPr>
          <p:cNvPr id="11273" name="Text Box 12"/>
          <p:cNvSpPr txBox="1">
            <a:spLocks noChangeArrowheads="1"/>
          </p:cNvSpPr>
          <p:nvPr/>
        </p:nvSpPr>
        <p:spPr bwMode="auto">
          <a:xfrm>
            <a:off x="1979613" y="260350"/>
            <a:ext cx="416107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altLang="ru-RU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мунна</a:t>
            </a:r>
            <a:r>
              <a:rPr lang="ru-RU" altLang="ru-RU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76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16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  <p:bldP spid="3078" grpId="1"/>
      <p:bldP spid="3079" grpId="0" animBg="1"/>
      <p:bldP spid="3080" grpId="0"/>
      <p:bldP spid="3081" grpId="0" animBg="1"/>
      <p:bldP spid="3082" grpId="0"/>
      <p:bldP spid="308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smtClean="0"/>
              <a:t>ЕК-клетки и клеточная цитотоксичность</a:t>
            </a:r>
          </a:p>
        </p:txBody>
      </p:sp>
      <p:pic>
        <p:nvPicPr>
          <p:cNvPr id="68611" name="Picture 4" descr="Рисунок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905000"/>
            <a:ext cx="8424862" cy="4548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4"/>
          <p:cNvSpPr txBox="1">
            <a:spLocks noChangeArrowheads="1"/>
          </p:cNvSpPr>
          <p:nvPr/>
        </p:nvSpPr>
        <p:spPr bwMode="auto">
          <a:xfrm>
            <a:off x="2484438" y="260350"/>
            <a:ext cx="37814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4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В-лимфоциты</a:t>
            </a:r>
          </a:p>
        </p:txBody>
      </p:sp>
      <p:sp>
        <p:nvSpPr>
          <p:cNvPr id="37893" name="AutoShape 5"/>
          <p:cNvSpPr>
            <a:spLocks noChangeArrowheads="1"/>
          </p:cNvSpPr>
          <p:nvPr/>
        </p:nvSpPr>
        <p:spPr bwMode="auto">
          <a:xfrm>
            <a:off x="179388" y="3068638"/>
            <a:ext cx="2846387" cy="26225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ABFFAB"/>
              </a:gs>
              <a:gs pos="100000">
                <a:srgbClr val="FFBBBB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ru-RU" sz="2800" b="1">
                <a:solidFill>
                  <a:srgbClr val="FF3300"/>
                </a:solidFill>
                <a:latin typeface="Times New Roman" panose="02020603050405020304" pitchFamily="18" charset="0"/>
              </a:rPr>
              <a:t>В-лимфоциты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</a:rPr>
              <a:t>(образуются в костном мозге, созревают в лимфоидной ткани).</a:t>
            </a:r>
            <a:r>
              <a:rPr lang="en-US" altLang="ru-RU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7898" name="AutoShape 10"/>
          <p:cNvSpPr>
            <a:spLocks noChangeArrowheads="1"/>
          </p:cNvSpPr>
          <p:nvPr/>
        </p:nvSpPr>
        <p:spPr bwMode="auto">
          <a:xfrm>
            <a:off x="2987675" y="3933825"/>
            <a:ext cx="2592388" cy="647700"/>
          </a:xfrm>
          <a:prstGeom prst="homePlate">
            <a:avLst>
              <a:gd name="adj" fmla="val 100061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Воздействие  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антигена</a:t>
            </a:r>
          </a:p>
        </p:txBody>
      </p:sp>
      <p:sp>
        <p:nvSpPr>
          <p:cNvPr id="37917" name="AutoShape 29"/>
          <p:cNvSpPr>
            <a:spLocks noChangeArrowheads="1"/>
          </p:cNvSpPr>
          <p:nvPr/>
        </p:nvSpPr>
        <p:spPr bwMode="auto">
          <a:xfrm>
            <a:off x="1241425" y="2247900"/>
            <a:ext cx="4445000" cy="52546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BBBB"/>
              </a:gs>
              <a:gs pos="50000">
                <a:srgbClr val="FFFFFF"/>
              </a:gs>
              <a:gs pos="100000">
                <a:srgbClr val="FFBBBB"/>
              </a:gs>
            </a:gsLst>
            <a:lin ang="5400000" scaled="1"/>
          </a:gradFill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</a:rPr>
              <a:t>Плазматические  клетки</a:t>
            </a:r>
            <a:endParaRPr lang="en-US" altLang="ru-RU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919" name="AutoShape 31"/>
          <p:cNvSpPr>
            <a:spLocks noChangeArrowheads="1"/>
          </p:cNvSpPr>
          <p:nvPr/>
        </p:nvSpPr>
        <p:spPr bwMode="auto">
          <a:xfrm>
            <a:off x="5435600" y="2708275"/>
            <a:ext cx="485775" cy="3025775"/>
          </a:xfrm>
          <a:prstGeom prst="upDownArrow">
            <a:avLst>
              <a:gd name="adj1" fmla="val 50000"/>
              <a:gd name="adj2" fmla="val 124575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ru-RU" altLang="ru-RU" sz="2400">
              <a:latin typeface="Times New Roman" panose="02020603050405020304" pitchFamily="18" charset="0"/>
            </a:endParaRPr>
          </a:p>
        </p:txBody>
      </p:sp>
      <p:sp>
        <p:nvSpPr>
          <p:cNvPr id="37920" name="AutoShape 32"/>
          <p:cNvSpPr>
            <a:spLocks noChangeArrowheads="1"/>
          </p:cNvSpPr>
          <p:nvPr/>
        </p:nvSpPr>
        <p:spPr bwMode="auto">
          <a:xfrm>
            <a:off x="3059113" y="5734050"/>
            <a:ext cx="2841625" cy="52546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BBBB"/>
              </a:gs>
              <a:gs pos="50000">
                <a:srgbClr val="FFFFFF"/>
              </a:gs>
              <a:gs pos="100000">
                <a:srgbClr val="FFBBBB"/>
              </a:gs>
            </a:gsLst>
            <a:lin ang="5400000" scaled="1"/>
          </a:gradFill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</a:rPr>
              <a:t>Клетки памяти</a:t>
            </a:r>
            <a:endParaRPr lang="en-US" altLang="ru-RU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924" name="AutoShape 36"/>
          <p:cNvSpPr>
            <a:spLocks noChangeArrowheads="1"/>
          </p:cNvSpPr>
          <p:nvPr/>
        </p:nvSpPr>
        <p:spPr bwMode="auto">
          <a:xfrm>
            <a:off x="5795963" y="1700213"/>
            <a:ext cx="2782887" cy="109537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BBBB"/>
              </a:gs>
              <a:gs pos="50000">
                <a:srgbClr val="FFFFFF"/>
              </a:gs>
              <a:gs pos="100000">
                <a:srgbClr val="FFBBBB"/>
              </a:gs>
            </a:gsLst>
            <a:lin ang="5400000" scaled="1"/>
          </a:gradFill>
          <a:ln w="5715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Times New Roman" panose="02020603050405020304" pitchFamily="18" charset="0"/>
              </a:rPr>
              <a:t>Гуморальный иммунитет</a:t>
            </a:r>
            <a:endParaRPr lang="en-US" altLang="ru-RU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925" name="AutoShape 37"/>
          <p:cNvSpPr>
            <a:spLocks noChangeArrowheads="1"/>
          </p:cNvSpPr>
          <p:nvPr/>
        </p:nvSpPr>
        <p:spPr bwMode="auto">
          <a:xfrm>
            <a:off x="5940425" y="5373688"/>
            <a:ext cx="2952750" cy="109537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BBBB"/>
              </a:gs>
              <a:gs pos="50000">
                <a:srgbClr val="FFFFFF"/>
              </a:gs>
              <a:gs pos="100000">
                <a:srgbClr val="FFBBBB"/>
              </a:gs>
            </a:gsLst>
            <a:lin ang="5400000" scaled="1"/>
          </a:gradFill>
          <a:ln w="5715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Times New Roman" panose="02020603050405020304" pitchFamily="18" charset="0"/>
              </a:rPr>
              <a:t>Приобретённый иммунитет</a:t>
            </a:r>
            <a:endParaRPr lang="en-US" altLang="ru-RU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6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6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6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6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56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7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6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7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 animBg="1"/>
      <p:bldP spid="37898" grpId="0" animBg="1"/>
      <p:bldP spid="37917" grpId="0" animBg="1" autoUpdateAnimBg="0"/>
      <p:bldP spid="37919" grpId="0" animBg="1"/>
      <p:bldP spid="37920" grpId="0" animBg="1" autoUpdateAnimBg="0"/>
      <p:bldP spid="37924" grpId="0" animBg="1" autoUpdateAnimBg="0"/>
      <p:bldP spid="37925" grpId="0" animBg="1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28625"/>
            <a:ext cx="4027487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Box 3"/>
          <p:cNvSpPr txBox="1">
            <a:spLocks noChangeArrowheads="1"/>
          </p:cNvSpPr>
          <p:nvPr/>
        </p:nvSpPr>
        <p:spPr bwMode="auto">
          <a:xfrm>
            <a:off x="295275" y="2293938"/>
            <a:ext cx="40719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2400" b="1">
                <a:latin typeface="Constantia" panose="02030602050306030303" pitchFamily="18" charset="0"/>
              </a:rPr>
              <a:t>Т-лимфоциты на раковой клетке</a:t>
            </a:r>
          </a:p>
        </p:txBody>
      </p:sp>
      <p:sp>
        <p:nvSpPr>
          <p:cNvPr id="71684" name="Rectangle 1"/>
          <p:cNvSpPr>
            <a:spLocks noChangeArrowheads="1"/>
          </p:cNvSpPr>
          <p:nvPr/>
        </p:nvSpPr>
        <p:spPr bwMode="auto">
          <a:xfrm>
            <a:off x="0" y="3557588"/>
            <a:ext cx="450056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49263"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240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Т-лимфоциты уничтожают раковые клетки самостоятельно, либо посылают сигнал иммунной системе, которая выделяет другие клетки, для уничтожения раковых образований. </a:t>
            </a:r>
            <a:r>
              <a:rPr lang="ru-RU" altLang="ru-RU" sz="2400" b="1">
                <a:solidFill>
                  <a:srgbClr val="C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— клеточное звено иммунитета. </a:t>
            </a:r>
          </a:p>
          <a:p>
            <a:pPr algn="just" eaLnBrk="1" hangingPunct="1">
              <a:spcBef>
                <a:spcPct val="0"/>
              </a:spcBef>
              <a:buSzTx/>
              <a:buFontTx/>
              <a:buNone/>
            </a:pPr>
            <a:endParaRPr lang="ru-RU" altLang="ru-RU" sz="2400"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endParaRPr lang="ru-RU" altLang="ru-RU" sz="2400"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685" name="Рисунок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57188"/>
            <a:ext cx="354806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TextBox 6"/>
          <p:cNvSpPr txBox="1">
            <a:spLocks noChangeArrowheads="1"/>
          </p:cNvSpPr>
          <p:nvPr/>
        </p:nvSpPr>
        <p:spPr bwMode="auto">
          <a:xfrm>
            <a:off x="5214938" y="3429000"/>
            <a:ext cx="3643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2400">
                <a:solidFill>
                  <a:srgbClr val="C00000"/>
                </a:solidFill>
                <a:latin typeface="Constantia" panose="02030602050306030303" pitchFamily="18" charset="0"/>
              </a:rPr>
              <a:t>В-лимфоциты</a:t>
            </a:r>
          </a:p>
        </p:txBody>
      </p:sp>
      <p:sp>
        <p:nvSpPr>
          <p:cNvPr id="71687" name="Rectangle 2"/>
          <p:cNvSpPr>
            <a:spLocks noChangeArrowheads="1"/>
          </p:cNvSpPr>
          <p:nvPr/>
        </p:nvSpPr>
        <p:spPr bwMode="auto">
          <a:xfrm>
            <a:off x="4572000" y="4357688"/>
            <a:ext cx="42862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49263"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ru-RU" altLang="ru-RU" sz="240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В-лимфоциты — осуществляют эффективное обезвреживание чужеродных частиц на расстоянии, путем выработки молекул иммуноглобулина. </a:t>
            </a:r>
          </a:p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ru-RU" altLang="ru-RU" sz="2400" b="1">
                <a:solidFill>
                  <a:srgbClr val="C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- гуморальное звено иммунитета.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557212"/>
          </a:xfrm>
        </p:spPr>
        <p:txBody>
          <a:bodyPr/>
          <a:lstStyle/>
          <a:p>
            <a:r>
              <a:rPr lang="ru-RU" altLang="ru-RU" sz="2800" b="1" smtClean="0">
                <a:solidFill>
                  <a:srgbClr val="FFFF00"/>
                </a:solidFill>
              </a:rPr>
              <a:t>АНТИТЕЛА </a:t>
            </a:r>
            <a:br>
              <a:rPr lang="ru-RU" altLang="ru-RU" sz="2800" b="1" smtClean="0">
                <a:solidFill>
                  <a:srgbClr val="FFFF00"/>
                </a:solidFill>
              </a:rPr>
            </a:br>
            <a:endParaRPr lang="ru-RU" altLang="ru-RU" sz="2800" b="1" smtClean="0">
              <a:solidFill>
                <a:srgbClr val="FFFF00"/>
              </a:solidFill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620713"/>
            <a:ext cx="8893175" cy="61214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b="1" smtClean="0">
                <a:solidFill>
                  <a:srgbClr val="FFFF00"/>
                </a:solidFill>
              </a:rPr>
              <a:t>Антитела</a:t>
            </a:r>
            <a:r>
              <a:rPr lang="ru-RU" altLang="ru-RU" sz="2400" b="1" smtClean="0"/>
              <a:t> </a:t>
            </a:r>
            <a:r>
              <a:rPr lang="ru-RU" altLang="ru-RU" sz="2400" smtClean="0"/>
              <a:t>- </a:t>
            </a:r>
            <a:r>
              <a:rPr lang="ru-RU" altLang="ru-RU" sz="2000" b="1" smtClean="0"/>
              <a:t>специфические белки гамма- глобулиновой природы, продукт секреторной деятельности плазматических клеток (конечной стадии дифференцировки В-лимфоцитов).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000" b="1" smtClean="0"/>
              <a:t>    образующиеся в организме в ответ на антигенную стимуляцию 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000" b="1" smtClean="0"/>
              <a:t>    и способные специфически взаимодействовать с антигеном.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000" smtClean="0"/>
              <a:t> </a:t>
            </a:r>
            <a:r>
              <a:rPr lang="ru-RU" altLang="ru-RU" sz="2000" b="1" smtClean="0">
                <a:solidFill>
                  <a:srgbClr val="FFFF00"/>
                </a:solidFill>
              </a:rPr>
              <a:t>по локализации: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ru-RU" altLang="ru-RU" sz="2400" b="1" smtClean="0"/>
              <a:t>сывороточные</a:t>
            </a:r>
            <a:r>
              <a:rPr lang="ru-RU" altLang="ru-RU" sz="2400" smtClean="0"/>
              <a:t> 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ru-RU" altLang="ru-RU" sz="2400" b="1" smtClean="0"/>
              <a:t>секреторные 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ru-RU" altLang="ru-RU" sz="2400" b="1" smtClean="0"/>
              <a:t>поверхностные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000" smtClean="0"/>
              <a:t> </a:t>
            </a:r>
            <a:r>
              <a:rPr lang="ru-RU" altLang="ru-RU" sz="2400" b="1" smtClean="0">
                <a:solidFill>
                  <a:srgbClr val="FFFF00"/>
                </a:solidFill>
              </a:rPr>
              <a:t>КЛАССЫ ИММУНОГЛОБУЛИНОВ: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US" altLang="ru-RU" sz="2800" b="1" smtClean="0"/>
              <a:t>Ig</a:t>
            </a:r>
            <a:r>
              <a:rPr lang="ru-RU" altLang="ru-RU" sz="2800" b="1" smtClean="0"/>
              <a:t> </a:t>
            </a:r>
            <a:r>
              <a:rPr lang="en-US" altLang="ru-RU" sz="2800" b="1" smtClean="0"/>
              <a:t>M</a:t>
            </a:r>
            <a:r>
              <a:rPr lang="ru-RU" altLang="ru-RU" sz="2800" b="1" smtClean="0"/>
              <a:t>.</a:t>
            </a:r>
            <a:r>
              <a:rPr lang="ru-RU" altLang="ru-RU" sz="2800" smtClean="0"/>
              <a:t> 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US" altLang="ru-RU" sz="2800" b="1" smtClean="0"/>
              <a:t>Ig G</a:t>
            </a:r>
            <a:r>
              <a:rPr lang="ru-RU" altLang="ru-RU" sz="2800" b="1" smtClean="0"/>
              <a:t>.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US" altLang="ru-RU" sz="2800" b="1" smtClean="0"/>
              <a:t>Ig</a:t>
            </a:r>
            <a:r>
              <a:rPr lang="ru-RU" altLang="ru-RU" sz="2800" b="1" smtClean="0"/>
              <a:t> </a:t>
            </a:r>
            <a:r>
              <a:rPr lang="en-US" altLang="ru-RU" sz="2800" b="1" smtClean="0"/>
              <a:t>A</a:t>
            </a:r>
            <a:r>
              <a:rPr lang="ru-RU" altLang="ru-RU" sz="2800" b="1" smtClean="0"/>
              <a:t>.</a:t>
            </a:r>
            <a:r>
              <a:rPr lang="ru-RU" altLang="ru-RU" sz="2800" smtClean="0"/>
              <a:t> 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US" altLang="ru-RU" sz="2800" b="1" smtClean="0"/>
              <a:t>Ig</a:t>
            </a:r>
            <a:r>
              <a:rPr lang="ru-RU" altLang="ru-RU" sz="2800" b="1" smtClean="0"/>
              <a:t> </a:t>
            </a:r>
            <a:r>
              <a:rPr lang="en-US" altLang="ru-RU" sz="2800" b="1" smtClean="0"/>
              <a:t>E</a:t>
            </a:r>
            <a:r>
              <a:rPr lang="ru-RU" altLang="ru-RU" sz="2800" b="1" smtClean="0"/>
              <a:t>.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US" altLang="ru-RU" sz="2800" b="1" smtClean="0"/>
              <a:t>Ig</a:t>
            </a:r>
            <a:r>
              <a:rPr lang="ru-RU" altLang="ru-RU" sz="2800" b="1" smtClean="0"/>
              <a:t> </a:t>
            </a:r>
            <a:r>
              <a:rPr lang="en-US" altLang="ru-RU" sz="2800" b="1" smtClean="0"/>
              <a:t>D</a:t>
            </a:r>
            <a:r>
              <a:rPr lang="ru-RU" altLang="ru-RU" sz="2800" b="1" smtClean="0"/>
              <a:t>.</a:t>
            </a:r>
            <a:r>
              <a:rPr lang="ru-RU" altLang="ru-RU" sz="2800" smtClean="0"/>
              <a:t> </a:t>
            </a:r>
          </a:p>
          <a:p>
            <a:pPr>
              <a:lnSpc>
                <a:spcPct val="80000"/>
              </a:lnSpc>
            </a:pPr>
            <a:endParaRPr lang="ru-RU" altLang="ru-RU" sz="2400" smtClean="0"/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349500"/>
            <a:ext cx="3333750" cy="439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36050" cy="68580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altLang="ru-RU" sz="3200" b="1" smtClean="0">
                <a:solidFill>
                  <a:srgbClr val="CC0000"/>
                </a:solidFill>
              </a:rPr>
              <a:t>Загальна характеристика антигенів</a:t>
            </a:r>
            <a:r>
              <a:rPr lang="uk-UA" altLang="ru-RU" sz="3200" smtClean="0">
                <a:solidFill>
                  <a:srgbClr val="CC0000"/>
                </a:solidFill>
              </a:rPr>
              <a:t/>
            </a:r>
            <a:br>
              <a:rPr lang="uk-UA" altLang="ru-RU" sz="3200" smtClean="0">
                <a:solidFill>
                  <a:srgbClr val="CC0000"/>
                </a:solidFill>
              </a:rPr>
            </a:br>
            <a:endParaRPr lang="uk-UA" altLang="ru-RU" sz="3200" smtClean="0">
              <a:solidFill>
                <a:srgbClr val="CC0000"/>
              </a:solidFill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tx1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uk-UA" altLang="ru-RU" b="1" smtClean="0">
              <a:solidFill>
                <a:srgbClr val="006600"/>
              </a:solidFill>
            </a:endParaRPr>
          </a:p>
          <a:p>
            <a:pPr algn="ctr" eaLnBrk="1" hangingPunct="1">
              <a:buFontTx/>
              <a:buNone/>
            </a:pPr>
            <a:r>
              <a:rPr lang="uk-UA" altLang="ru-RU" b="1" smtClean="0">
                <a:solidFill>
                  <a:srgbClr val="006600"/>
                </a:solidFill>
              </a:rPr>
              <a:t>Антигени</a:t>
            </a:r>
            <a:r>
              <a:rPr lang="uk-UA" altLang="ru-RU" smtClean="0">
                <a:solidFill>
                  <a:srgbClr val="006600"/>
                </a:solidFill>
              </a:rPr>
              <a:t> </a:t>
            </a:r>
            <a:r>
              <a:rPr lang="uk-UA" altLang="ru-RU" smtClean="0">
                <a:solidFill>
                  <a:srgbClr val="0000FF"/>
                </a:solidFill>
              </a:rPr>
              <a:t>- це біополімери, природні  або синтетичні сполуки, які розпізнаються  лімфоїдними клітинами і здатні викликати імунну відповідь.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-171450"/>
            <a:ext cx="8229600" cy="908050"/>
          </a:xfrm>
        </p:spPr>
        <p:txBody>
          <a:bodyPr/>
          <a:lstStyle/>
          <a:p>
            <a:r>
              <a:rPr lang="ru-RU" altLang="ru-RU" sz="2800" b="1" smtClean="0">
                <a:solidFill>
                  <a:srgbClr val="FFFF00"/>
                </a:solidFill>
              </a:rPr>
              <a:t>АЛЛЕРГИЯ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20713"/>
            <a:ext cx="9144000" cy="4752975"/>
          </a:xfrm>
        </p:spPr>
        <p:txBody>
          <a:bodyPr/>
          <a:lstStyle/>
          <a:p>
            <a:pPr marL="609600" indent="-609600">
              <a:lnSpc>
                <a:spcPct val="80000"/>
              </a:lnSpc>
            </a:pPr>
            <a:r>
              <a:rPr lang="ru-RU" altLang="ru-RU" sz="2000" b="1" smtClean="0">
                <a:solidFill>
                  <a:srgbClr val="FFFF00"/>
                </a:solidFill>
              </a:rPr>
              <a:t>Аллергия </a:t>
            </a:r>
            <a:r>
              <a:rPr lang="ru-RU" altLang="ru-RU" sz="2000" b="1" smtClean="0"/>
              <a:t>- форма иммунного ответа, которая проявляется в развитии специфической повышенной чувствительности организма к чужеродным веществам  с антигенными свойствами  в результате предшествующего контакта с этим веществом.</a:t>
            </a:r>
            <a:r>
              <a:rPr lang="ru-RU" altLang="ru-RU" sz="2000" smtClean="0"/>
              <a:t> 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800" smtClean="0"/>
          </a:p>
          <a:p>
            <a:pPr marL="609600" indent="-609600">
              <a:lnSpc>
                <a:spcPct val="80000"/>
              </a:lnSpc>
            </a:pPr>
            <a:r>
              <a:rPr lang="ru-RU" altLang="ru-RU" sz="2000" b="1" smtClean="0"/>
              <a:t>Вещества, способные вызывать состояние аллергии, называются </a:t>
            </a:r>
            <a:r>
              <a:rPr lang="ru-RU" altLang="ru-RU" sz="2000" b="1" smtClean="0">
                <a:solidFill>
                  <a:srgbClr val="FF9900"/>
                </a:solidFill>
              </a:rPr>
              <a:t>аллергенами</a:t>
            </a:r>
            <a:r>
              <a:rPr lang="ru-RU" altLang="ru-RU" sz="2000" b="1" smtClean="0"/>
              <a:t>.</a:t>
            </a:r>
            <a:r>
              <a:rPr lang="ru-RU" altLang="ru-RU" sz="2400" b="1" smtClean="0"/>
              <a:t> 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900" b="1" smtClean="0"/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800" b="1" smtClean="0">
                <a:solidFill>
                  <a:srgbClr val="FF9900"/>
                </a:solidFill>
              </a:rPr>
              <a:t>Интенсивность аллергической реакции зависит от:</a:t>
            </a:r>
            <a:r>
              <a:rPr lang="ru-RU" altLang="ru-RU" sz="1800" b="1" smtClean="0"/>
              <a:t> 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arenR"/>
            </a:pPr>
            <a:r>
              <a:rPr lang="ru-RU" altLang="ru-RU" sz="1800" b="1" smtClean="0"/>
              <a:t>природы аллергена                    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arenR"/>
            </a:pPr>
            <a:r>
              <a:rPr lang="ru-RU" altLang="ru-RU" sz="1800" b="1" smtClean="0"/>
              <a:t>экспозиционной дозы 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arenR"/>
            </a:pPr>
            <a:r>
              <a:rPr lang="ru-RU" altLang="ru-RU" sz="1800" b="1" smtClean="0"/>
              <a:t>пути поступления антигена 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arenR"/>
            </a:pPr>
            <a:r>
              <a:rPr lang="ru-RU" altLang="ru-RU" sz="1800" b="1" smtClean="0"/>
              <a:t>генотипа индивидуума                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arenR"/>
            </a:pPr>
            <a:r>
              <a:rPr lang="ru-RU" altLang="ru-RU" sz="1800" b="1" smtClean="0"/>
              <a:t>состояния иммунной системы</a:t>
            </a:r>
            <a:r>
              <a:rPr lang="ru-RU" altLang="ru-RU" sz="2000" b="1" smtClean="0"/>
              <a:t/>
            </a:r>
            <a:br>
              <a:rPr lang="ru-RU" altLang="ru-RU" sz="2000" b="1" smtClean="0"/>
            </a:br>
            <a:r>
              <a:rPr lang="ru-RU" altLang="ru-RU" sz="2000" b="1" smtClean="0"/>
              <a:t/>
            </a:r>
            <a:br>
              <a:rPr lang="ru-RU" altLang="ru-RU" sz="2000" b="1" smtClean="0"/>
            </a:br>
            <a:endParaRPr lang="ru-RU" altLang="ru-RU" sz="2000" b="1" smtClean="0"/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75" y="2349500"/>
            <a:ext cx="352742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581525"/>
            <a:ext cx="36004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5724525" y="3716338"/>
            <a:ext cx="3270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ru-RU" altLang="ru-RU" sz="2400" b="1">
                <a:solidFill>
                  <a:schemeClr val="bg2"/>
                </a:solidFill>
                <a:latin typeface="Times New Roman" panose="02020603050405020304" pitchFamily="18" charset="0"/>
              </a:rPr>
              <a:t>Атопический коньюктивит</a:t>
            </a:r>
            <a:r>
              <a:rPr lang="ru-RU" altLang="ru-RU" sz="2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1258888" y="5876925"/>
            <a:ext cx="1622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ru-RU" altLang="ru-RU" sz="2400" b="1">
                <a:solidFill>
                  <a:schemeClr val="bg2"/>
                </a:solidFill>
                <a:latin typeface="Times New Roman" panose="02020603050405020304" pitchFamily="18" charset="0"/>
              </a:rPr>
              <a:t>Крапивница </a:t>
            </a:r>
          </a:p>
        </p:txBody>
      </p:sp>
      <p:pic>
        <p:nvPicPr>
          <p:cNvPr id="7578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508500"/>
            <a:ext cx="3743325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5" name="Rectangle 9"/>
          <p:cNvSpPr>
            <a:spLocks noChangeArrowheads="1"/>
          </p:cNvSpPr>
          <p:nvPr/>
        </p:nvSpPr>
        <p:spPr bwMode="auto">
          <a:xfrm>
            <a:off x="5651500" y="6237288"/>
            <a:ext cx="27447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ru-RU" altLang="ru-RU" sz="2400" b="1">
                <a:solidFill>
                  <a:schemeClr val="bg2"/>
                </a:solidFill>
                <a:latin typeface="Times New Roman" panose="02020603050405020304" pitchFamily="18" charset="0"/>
              </a:rPr>
              <a:t>Контактный дерматит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0" name="Rectangle 100"/>
          <p:cNvSpPr>
            <a:spLocks noChangeArrowheads="1"/>
          </p:cNvSpPr>
          <p:nvPr/>
        </p:nvSpPr>
        <p:spPr bwMode="auto">
          <a:xfrm>
            <a:off x="179388" y="20638"/>
            <a:ext cx="8785225" cy="39084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>
              <a:tabLst>
                <a:tab pos="449263" algn="l"/>
              </a:tabLst>
              <a:defRPr/>
            </a:pPr>
            <a:r>
              <a:rPr lang="ru-RU" sz="28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Цитокіни</a:t>
            </a:r>
            <a:r>
              <a:rPr lang="ru-RU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і </a:t>
            </a:r>
            <a:r>
              <a:rPr lang="ru-RU" sz="28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їх</a:t>
            </a:r>
            <a:r>
              <a:rPr lang="ru-RU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характеристика</a:t>
            </a:r>
            <a:endParaRPr lang="uk-UA" sz="28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tabLst>
                <a:tab pos="449263" algn="l"/>
              </a:tabLst>
              <a:defRPr/>
            </a:pPr>
            <a:endParaRPr lang="uk-U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tabLst>
                <a:tab pos="449263" algn="l"/>
              </a:tabLst>
              <a:defRPr/>
            </a:pPr>
            <a:r>
              <a:rPr lang="uk-UA" dirty="0">
                <a:solidFill>
                  <a:schemeClr val="bg1"/>
                </a:solidFill>
              </a:rPr>
              <a:t>    Велика роль в імунному захисті належить </a:t>
            </a:r>
            <a:r>
              <a:rPr lang="uk-UA" b="1" dirty="0" err="1">
                <a:solidFill>
                  <a:schemeClr val="bg1"/>
                </a:solidFill>
              </a:rPr>
              <a:t>цитокінам</a:t>
            </a:r>
            <a:r>
              <a:rPr lang="uk-UA" dirty="0">
                <a:solidFill>
                  <a:schemeClr val="bg1"/>
                </a:solidFill>
              </a:rPr>
              <a:t>. З допомогою </a:t>
            </a:r>
            <a:r>
              <a:rPr lang="uk-UA" dirty="0" err="1">
                <a:solidFill>
                  <a:schemeClr val="bg1"/>
                </a:solidFill>
              </a:rPr>
              <a:t>цитокінів</a:t>
            </a:r>
            <a:r>
              <a:rPr lang="uk-UA" dirty="0">
                <a:solidFill>
                  <a:schemeClr val="bg1"/>
                </a:solidFill>
              </a:rPr>
              <a:t> лімфоцити взаємодіють між собою і одночасно з клітинами інших тканин організму, які теж здатні виділяти значну кількість цих біологічно активних речовин і у свою чергу впливають на лімфоцити. </a:t>
            </a:r>
          </a:p>
          <a:p>
            <a:pPr algn="ctr" eaLnBrk="1" hangingPunct="1">
              <a:tabLst>
                <a:tab pos="449263" algn="l"/>
              </a:tabLst>
              <a:defRPr/>
            </a:pPr>
            <a:endParaRPr lang="uk-UA" dirty="0">
              <a:solidFill>
                <a:schemeClr val="bg1"/>
              </a:solidFill>
            </a:endParaRPr>
          </a:p>
          <a:p>
            <a:pPr algn="ctr" eaLnBrk="1" hangingPunct="1">
              <a:tabLst>
                <a:tab pos="449263" algn="l"/>
              </a:tabLst>
              <a:defRPr/>
            </a:pPr>
            <a:r>
              <a:rPr lang="uk-U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Цитокіни</a:t>
            </a: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є тим містком, який зв’язує систему </a:t>
            </a:r>
            <a:r>
              <a:rPr lang="uk-U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імунітета</a:t>
            </a: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uk-UA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із цілим організмом.</a:t>
            </a:r>
          </a:p>
        </p:txBody>
      </p:sp>
      <p:sp>
        <p:nvSpPr>
          <p:cNvPr id="77827" name="Rectangle 101"/>
          <p:cNvSpPr>
            <a:spLocks noChangeArrowheads="1"/>
          </p:cNvSpPr>
          <p:nvPr/>
        </p:nvSpPr>
        <p:spPr bwMode="auto">
          <a:xfrm>
            <a:off x="179388" y="3929063"/>
            <a:ext cx="8569325" cy="2530475"/>
          </a:xfrm>
          <a:prstGeom prst="rect">
            <a:avLst/>
          </a:prstGeom>
          <a:solidFill>
            <a:srgbClr val="CCFFFF"/>
          </a:solidFill>
          <a:ln w="508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536575" indent="-536575"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uk-UA" altLang="ru-RU" sz="2400" b="1">
                <a:solidFill>
                  <a:srgbClr val="FF0000"/>
                </a:solidFill>
                <a:latin typeface="Times New Roman" panose="02020603050405020304" pitchFamily="18" charset="0"/>
              </a:rPr>
              <a:t>1. Монокіни</a:t>
            </a:r>
            <a:r>
              <a:rPr lang="uk-UA" altLang="ru-RU" sz="2400" b="1">
                <a:latin typeface="Times New Roman" panose="02020603050405020304" pitchFamily="18" charset="0"/>
              </a:rPr>
              <a:t> </a:t>
            </a:r>
            <a:r>
              <a:rPr lang="uk-UA" altLang="ru-RU" sz="2400">
                <a:latin typeface="Times New Roman" panose="02020603050405020304" pitchFamily="18" charset="0"/>
              </a:rPr>
              <a:t>– </a:t>
            </a:r>
            <a:r>
              <a:rPr lang="uk-UA" altLang="ru-RU" sz="2400" b="1">
                <a:solidFill>
                  <a:schemeClr val="bg1"/>
                </a:solidFill>
                <a:latin typeface="Times New Roman" panose="02020603050405020304" pitchFamily="18" charset="0"/>
              </a:rPr>
              <a:t>виділяються  мононуклеарними фагоцитами</a:t>
            </a:r>
          </a:p>
          <a:p>
            <a:pPr eaLnBrk="1" hangingPunct="1">
              <a:buSzTx/>
              <a:buFontTx/>
              <a:buNone/>
            </a:pPr>
            <a:r>
              <a:rPr lang="uk-UA" altLang="ru-RU" sz="2400" b="1">
                <a:solidFill>
                  <a:schemeClr val="bg1"/>
                </a:solidFill>
                <a:latin typeface="Times New Roman" panose="02020603050405020304" pitchFamily="18" charset="0"/>
              </a:rPr>
              <a:t>2.</a:t>
            </a:r>
            <a:r>
              <a:rPr lang="uk-UA" altLang="ru-RU" sz="24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uk-UA" altLang="ru-RU" sz="2400" b="1">
                <a:solidFill>
                  <a:schemeClr val="bg1"/>
                </a:solidFill>
                <a:latin typeface="Times New Roman" panose="02020603050405020304" pitchFamily="18" charset="0"/>
              </a:rPr>
              <a:t>Лімфокіни</a:t>
            </a:r>
            <a:r>
              <a:rPr lang="uk-UA" altLang="ru-RU" sz="2400">
                <a:solidFill>
                  <a:schemeClr val="bg1"/>
                </a:solidFill>
                <a:latin typeface="Times New Roman" panose="02020603050405020304" pitchFamily="18" charset="0"/>
              </a:rPr>
              <a:t> – </a:t>
            </a:r>
            <a:r>
              <a:rPr lang="uk-UA" altLang="ru-RU" sz="2400" b="1">
                <a:solidFill>
                  <a:schemeClr val="bg1"/>
                </a:solidFill>
                <a:latin typeface="Times New Roman" panose="02020603050405020304" pitchFamily="18" charset="0"/>
              </a:rPr>
              <a:t>продукуються активованими Т клітинами, у першу чергу </a:t>
            </a:r>
          </a:p>
          <a:p>
            <a:pPr eaLnBrk="1" hangingPunct="1">
              <a:buSzTx/>
              <a:buFontTx/>
              <a:buNone/>
            </a:pPr>
            <a:r>
              <a:rPr lang="uk-UA" altLang="ru-RU" sz="2400" b="1">
                <a:solidFill>
                  <a:schemeClr val="bg1"/>
                </a:solidFill>
                <a:latin typeface="Times New Roman" panose="02020603050405020304" pitchFamily="18" charset="0"/>
              </a:rPr>
              <a:t>                        Т   хелперами</a:t>
            </a:r>
            <a:r>
              <a:rPr lang="uk-UA" altLang="ru-RU" sz="240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buSzTx/>
              <a:buFontTx/>
              <a:buNone/>
            </a:pPr>
            <a:r>
              <a:rPr lang="uk-UA" altLang="ru-RU" sz="2400" b="1">
                <a:solidFill>
                  <a:schemeClr val="bg1"/>
                </a:solidFill>
                <a:latin typeface="Times New Roman" panose="02020603050405020304" pitchFamily="18" charset="0"/>
              </a:rPr>
              <a:t>3. Інтерлейкіни</a:t>
            </a:r>
            <a:r>
              <a:rPr lang="uk-UA" altLang="ru-RU" sz="2400">
                <a:solidFill>
                  <a:schemeClr val="bg1"/>
                </a:solidFill>
                <a:latin typeface="Times New Roman" panose="02020603050405020304" pitchFamily="18" charset="0"/>
              </a:rPr>
              <a:t> – </a:t>
            </a:r>
            <a:r>
              <a:rPr lang="uk-UA" altLang="ru-RU" sz="2400" b="1">
                <a:solidFill>
                  <a:schemeClr val="bg1"/>
                </a:solidFill>
                <a:latin typeface="Times New Roman" panose="02020603050405020304" pitchFamily="18" charset="0"/>
              </a:rPr>
              <a:t>багато цитокінів, які позначаються абревіатурою </a:t>
            </a:r>
            <a:r>
              <a:rPr lang="uk-UA" altLang="ru-RU" sz="2000" b="1">
                <a:solidFill>
                  <a:schemeClr val="bg1"/>
                </a:solidFill>
                <a:latin typeface="Times New Roman" panose="02020603050405020304" pitchFamily="18" charset="0"/>
              </a:rPr>
              <a:t>ІЛ</a:t>
            </a:r>
            <a:r>
              <a:rPr lang="uk-UA" altLang="ru-RU" sz="2400" b="1">
                <a:solidFill>
                  <a:schemeClr val="bg1"/>
                </a:solidFill>
                <a:latin typeface="Times New Roman" panose="02020603050405020304" pitchFamily="18" charset="0"/>
              </a:rPr>
              <a:t> з відповідною нумерацією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3"/>
          <p:cNvSpPr>
            <a:spLocks noChangeShapeType="1"/>
          </p:cNvSpPr>
          <p:nvPr/>
        </p:nvSpPr>
        <p:spPr bwMode="auto">
          <a:xfrm>
            <a:off x="0" y="1844675"/>
            <a:ext cx="781208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1" name="Line 4"/>
          <p:cNvSpPr>
            <a:spLocks noChangeShapeType="1"/>
          </p:cNvSpPr>
          <p:nvPr/>
        </p:nvSpPr>
        <p:spPr bwMode="auto">
          <a:xfrm>
            <a:off x="1187450" y="1916113"/>
            <a:ext cx="7993063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755650" y="1773238"/>
            <a:ext cx="77041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ru-RU" altLang="ru-RU" sz="2400">
              <a:latin typeface="Times New Roman" panose="02020603050405020304" pitchFamily="18" charset="0"/>
            </a:endParaRPr>
          </a:p>
        </p:txBody>
      </p:sp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755650" y="1844675"/>
            <a:ext cx="7488238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2800" b="1" i="1">
                <a:latin typeface="Times New Roman" panose="02020603050405020304" pitchFamily="18" charset="0"/>
              </a:rPr>
              <a:t>Иммунная система</a:t>
            </a:r>
            <a:r>
              <a:rPr lang="ru-RU" altLang="ru-RU" sz="2800" b="1">
                <a:latin typeface="Times New Roman" panose="02020603050405020304" pitchFamily="18" charset="0"/>
              </a:rPr>
              <a:t> – это «функциональная система иммунного гомеостаза», представленная совокупностью лимфоидных органов и тканей, обеспечивающих антигенное постоянство внутренней среды организма, сохранение его видовой индивидуальности.</a:t>
            </a:r>
          </a:p>
        </p:txBody>
      </p:sp>
      <p:sp>
        <p:nvSpPr>
          <p:cNvPr id="12294" name="Text Box 12"/>
          <p:cNvSpPr txBox="1">
            <a:spLocks noChangeArrowheads="1"/>
          </p:cNvSpPr>
          <p:nvPr/>
        </p:nvSpPr>
        <p:spPr bwMode="auto">
          <a:xfrm>
            <a:off x="611188" y="549275"/>
            <a:ext cx="80645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ru-RU" altLang="ru-RU" sz="2000" b="1">
                <a:latin typeface="Times New Roman" panose="02020603050405020304" pitchFamily="18" charset="0"/>
              </a:rPr>
              <a:t>Фрэнк Бернет (1968 г.): концепция иммунного надзора.</a:t>
            </a:r>
            <a:r>
              <a:rPr lang="ru-RU" altLang="ru-RU" sz="2400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404813"/>
            <a:ext cx="8291512" cy="5614987"/>
          </a:xfrm>
        </p:spPr>
        <p:txBody>
          <a:bodyPr/>
          <a:lstStyle/>
          <a:p>
            <a:r>
              <a:rPr lang="ru-RU" altLang="ru-RU" sz="3600" b="1" i="1" u="sng" smtClean="0">
                <a:solidFill>
                  <a:srgbClr val="CC3399"/>
                </a:solidFill>
                <a:latin typeface="Times New Roman" panose="02020603050405020304" pitchFamily="18" charset="0"/>
              </a:rPr>
              <a:t>Гуморальные факторы</a:t>
            </a:r>
          </a:p>
          <a:p>
            <a:pPr>
              <a:buFontTx/>
              <a:buNone/>
            </a:pPr>
            <a:r>
              <a:rPr lang="ru-RU" altLang="ru-RU" sz="3600" b="1" i="1" smtClean="0">
                <a:latin typeface="Times New Roman" panose="02020603050405020304" pitchFamily="18" charset="0"/>
              </a:rPr>
              <a:t>   *система комплемента</a:t>
            </a:r>
          </a:p>
          <a:p>
            <a:pPr>
              <a:buFontTx/>
              <a:buNone/>
            </a:pPr>
            <a:r>
              <a:rPr lang="ru-RU" altLang="ru-RU" sz="3600" b="1" i="1" smtClean="0">
                <a:latin typeface="Times New Roman" panose="02020603050405020304" pitchFamily="18" charset="0"/>
              </a:rPr>
              <a:t>   *лизоцим</a:t>
            </a:r>
          </a:p>
          <a:p>
            <a:pPr>
              <a:buFontTx/>
              <a:buNone/>
            </a:pPr>
            <a:r>
              <a:rPr lang="ru-RU" altLang="ru-RU" sz="3600" b="1" i="1" smtClean="0">
                <a:latin typeface="Times New Roman" panose="02020603050405020304" pitchFamily="18" charset="0"/>
              </a:rPr>
              <a:t>   *интерферон</a:t>
            </a:r>
          </a:p>
          <a:p>
            <a:pPr>
              <a:buFontTx/>
              <a:buNone/>
            </a:pPr>
            <a:r>
              <a:rPr lang="ru-RU" altLang="ru-RU" sz="3600" b="1" i="1" smtClean="0">
                <a:latin typeface="Times New Roman" panose="02020603050405020304" pitchFamily="18" charset="0"/>
              </a:rPr>
              <a:t>  *интерлейкины</a:t>
            </a:r>
          </a:p>
          <a:p>
            <a:pPr>
              <a:buFontTx/>
              <a:buNone/>
            </a:pPr>
            <a:r>
              <a:rPr lang="ru-RU" altLang="ru-RU" sz="3600" b="1" i="1" smtClean="0">
                <a:latin typeface="Times New Roman" panose="02020603050405020304" pitchFamily="18" charset="0"/>
              </a:rPr>
              <a:t>   </a:t>
            </a:r>
            <a:r>
              <a:rPr lang="ru-RU" altLang="ru-RU" sz="3600" b="1" i="1" smtClean="0"/>
              <a:t>*</a:t>
            </a:r>
            <a:r>
              <a:rPr lang="el-GR" altLang="ru-RU" sz="3600" b="1" i="1" smtClean="0">
                <a:cs typeface="Times New Roman" panose="02020603050405020304" pitchFamily="18" charset="0"/>
              </a:rPr>
              <a:t>β</a:t>
            </a:r>
            <a:r>
              <a:rPr lang="ru-RU" altLang="ru-RU" sz="3600" b="1" i="1" smtClean="0">
                <a:cs typeface="Times New Roman" panose="02020603050405020304" pitchFamily="18" charset="0"/>
              </a:rPr>
              <a:t> – лизины</a:t>
            </a:r>
          </a:p>
          <a:p>
            <a:pPr>
              <a:buFontTx/>
              <a:buNone/>
            </a:pPr>
            <a:r>
              <a:rPr lang="ru-RU" altLang="ru-RU" sz="3600" b="1" i="1" smtClean="0">
                <a:cs typeface="Times New Roman" panose="02020603050405020304" pitchFamily="18" charset="0"/>
              </a:rPr>
              <a:t>   *белки острой фазы</a:t>
            </a:r>
            <a:endParaRPr lang="el-GR" altLang="ru-RU" sz="3600" b="1" i="1" smtClean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60350"/>
            <a:ext cx="8435975" cy="6408738"/>
          </a:xfrm>
          <a:solidFill>
            <a:schemeClr val="tx1"/>
          </a:solidFill>
        </p:spPr>
        <p:txBody>
          <a:bodyPr/>
          <a:lstStyle/>
          <a:p>
            <a:r>
              <a:rPr lang="ru-RU" altLang="ru-RU" sz="4000" smtClean="0">
                <a:solidFill>
                  <a:schemeClr val="bg1"/>
                </a:solidFill>
              </a:rPr>
              <a:t>Пропердин- (лат. Подготовлять, разрушать) . Белок нормальной сыворотки крови, содержащий отдельные компоненты комплемента.</a:t>
            </a:r>
          </a:p>
          <a:p>
            <a:r>
              <a:rPr lang="ru-RU" altLang="ru-RU" sz="4000" smtClean="0">
                <a:solidFill>
                  <a:schemeClr val="bg1"/>
                </a:solidFill>
              </a:rPr>
              <a:t>Эритрин</a:t>
            </a:r>
          </a:p>
          <a:p>
            <a:r>
              <a:rPr lang="ru-RU" altLang="ru-RU" sz="4000" smtClean="0">
                <a:solidFill>
                  <a:schemeClr val="bg1"/>
                </a:solidFill>
              </a:rPr>
              <a:t>Х-лизин</a:t>
            </a:r>
          </a:p>
          <a:p>
            <a:r>
              <a:rPr lang="ru-RU" altLang="ru-RU" sz="4000" smtClean="0">
                <a:solidFill>
                  <a:schemeClr val="bg1"/>
                </a:solidFill>
              </a:rPr>
              <a:t>Лейкины</a:t>
            </a:r>
          </a:p>
          <a:p>
            <a:r>
              <a:rPr lang="ru-RU" altLang="ru-RU" sz="4000" smtClean="0">
                <a:solidFill>
                  <a:schemeClr val="bg1"/>
                </a:solidFill>
              </a:rPr>
              <a:t>Абластин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8913"/>
            <a:ext cx="8229600" cy="5830887"/>
          </a:xfrm>
          <a:solidFill>
            <a:schemeClr val="tx1"/>
          </a:solidFill>
        </p:spPr>
        <p:txBody>
          <a:bodyPr/>
          <a:lstStyle/>
          <a:p>
            <a:pPr>
              <a:lnSpc>
                <a:spcPct val="90000"/>
              </a:lnSpc>
            </a:pPr>
            <a:endParaRPr lang="ru-RU" altLang="ru-RU" b="1" smtClean="0">
              <a:solidFill>
                <a:srgbClr val="FFFF99"/>
              </a:solidFill>
            </a:endParaRPr>
          </a:p>
          <a:p>
            <a:pPr>
              <a:lnSpc>
                <a:spcPct val="90000"/>
              </a:lnSpc>
            </a:pPr>
            <a:r>
              <a:rPr lang="ru-RU" altLang="ru-RU" smtClean="0">
                <a:solidFill>
                  <a:srgbClr val="CC3399"/>
                </a:solidFill>
              </a:rPr>
              <a:t>Антимикробные пептиды</a:t>
            </a:r>
            <a:endParaRPr lang="ru-RU" altLang="ru-RU" b="1" smtClean="0">
              <a:solidFill>
                <a:srgbClr val="CC3399"/>
              </a:solidFill>
            </a:endParaRPr>
          </a:p>
          <a:p>
            <a:pPr>
              <a:lnSpc>
                <a:spcPct val="90000"/>
              </a:lnSpc>
            </a:pPr>
            <a:r>
              <a:rPr lang="ru-RU" altLang="ru-RU" b="1" smtClean="0">
                <a:solidFill>
                  <a:schemeClr val="bg1"/>
                </a:solidFill>
              </a:rPr>
              <a:t>Дефенсины – лизосомальные катионные белки небольшой молекулярной массы нейтрофилов, обладающие антимикробными свойствами</a:t>
            </a:r>
          </a:p>
          <a:p>
            <a:pPr>
              <a:lnSpc>
                <a:spcPct val="90000"/>
              </a:lnSpc>
            </a:pPr>
            <a:r>
              <a:rPr lang="ru-RU" altLang="ru-RU" smtClean="0">
                <a:solidFill>
                  <a:schemeClr val="bg1"/>
                </a:solidFill>
              </a:rPr>
              <a:t>Кателицидины</a:t>
            </a:r>
          </a:p>
          <a:p>
            <a:pPr>
              <a:lnSpc>
                <a:spcPct val="90000"/>
              </a:lnSpc>
            </a:pPr>
            <a:r>
              <a:rPr lang="ru-RU" altLang="ru-RU" b="1" smtClean="0">
                <a:solidFill>
                  <a:schemeClr val="bg1"/>
                </a:solidFill>
              </a:rPr>
              <a:t>АЛАРМИНЫ — ЭНДОГЕННЫЕ АКТИВАТОРЫ ВОСПАЛЕНИЯ И ВРОЖДЕННОГО ИММУНИТЕТА</a:t>
            </a:r>
            <a:r>
              <a:rPr lang="ru-RU" altLang="ru-RU" smtClean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endParaRPr lang="ru-RU" altLang="ru-RU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ru-RU" altLang="ru-RU" smtClean="0">
              <a:solidFill>
                <a:srgbClr val="FFFF99"/>
              </a:solidFill>
            </a:endParaRPr>
          </a:p>
          <a:p>
            <a:pPr>
              <a:lnSpc>
                <a:spcPct val="90000"/>
              </a:lnSpc>
            </a:pPr>
            <a:endParaRPr lang="ru-RU" altLang="ru-RU" b="1" smtClean="0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4427538" y="2276475"/>
            <a:ext cx="4248150" cy="4032250"/>
          </a:xfrm>
        </p:spPr>
        <p:txBody>
          <a:bodyPr/>
          <a:lstStyle/>
          <a:p>
            <a:r>
              <a:rPr lang="ru-RU" altLang="ru-RU" sz="1800" smtClean="0">
                <a:solidFill>
                  <a:schemeClr val="tx1"/>
                </a:solidFill>
              </a:rPr>
              <a:t>В дальнейшем, на 3—6-м году жизни значительно уменьшается количество лимфоцитов и нарастает количество нейтрофилов. Соответствующие кривые нейтрофилов и лимфоцитов снова перекрещиваются — второй перекрест. В возрасте 14— 15 лет Лейкоцитарная формула детей почти полностью приближается   к   лейкоцитарной формуле взрослых.</a:t>
            </a:r>
          </a:p>
        </p:txBody>
      </p:sp>
      <p:sp>
        <p:nvSpPr>
          <p:cNvPr id="81923" name="Объект 2"/>
          <p:cNvSpPr>
            <a:spLocks noGrp="1"/>
          </p:cNvSpPr>
          <p:nvPr>
            <p:ph idx="1"/>
          </p:nvPr>
        </p:nvSpPr>
        <p:spPr>
          <a:xfrm>
            <a:off x="179388" y="260350"/>
            <a:ext cx="4032250" cy="5835650"/>
          </a:xfrm>
        </p:spPr>
        <p:txBody>
          <a:bodyPr/>
          <a:lstStyle/>
          <a:p>
            <a:r>
              <a:rPr lang="ru-RU" altLang="ru-RU" sz="2400" smtClean="0"/>
              <a:t>Для лейкоцитарной формулы </a:t>
            </a:r>
            <a:r>
              <a:rPr lang="ru-RU" altLang="ru-RU" sz="2400" smtClean="0">
                <a:hlinkClick r:id="rId2"/>
              </a:rPr>
              <a:t>новорожденного</a:t>
            </a:r>
            <a:r>
              <a:rPr lang="ru-RU" altLang="ru-RU" sz="2400" smtClean="0"/>
              <a:t> характерен стойкий лимфоцитоз. У новорожденного процент лимфоцитов, постепенно увеличиваясь, доходит к 5-му дню до 50—60, а процент нейтрофилов к этому же времени постепенно   снижается   до  35—47. Между 3—5-м днем отмечается пересечение кривых — так называемый первый перекрест.</a:t>
            </a:r>
          </a:p>
        </p:txBody>
      </p:sp>
      <p:pic>
        <p:nvPicPr>
          <p:cNvPr id="19559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0"/>
            <a:ext cx="4392612" cy="23495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8294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8397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115888"/>
            <a:ext cx="8737600" cy="648176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Заголовок 1"/>
          <p:cNvSpPr>
            <a:spLocks noGrp="1"/>
          </p:cNvSpPr>
          <p:nvPr>
            <p:ph type="title"/>
          </p:nvPr>
        </p:nvSpPr>
        <p:spPr>
          <a:xfrm>
            <a:off x="539750" y="260350"/>
            <a:ext cx="7918450" cy="647700"/>
          </a:xfrm>
        </p:spPr>
        <p:txBody>
          <a:bodyPr/>
          <a:lstStyle/>
          <a:p>
            <a:r>
              <a:rPr lang="ru-RU" altLang="ru-RU" sz="3200" smtClean="0"/>
              <a:t>Регуляция иммунитета</a:t>
            </a:r>
          </a:p>
        </p:txBody>
      </p:sp>
      <p:sp>
        <p:nvSpPr>
          <p:cNvPr id="84995" name="Объект 2"/>
          <p:cNvSpPr>
            <a:spLocks noGrp="1"/>
          </p:cNvSpPr>
          <p:nvPr>
            <p:ph idx="1"/>
          </p:nvPr>
        </p:nvSpPr>
        <p:spPr>
          <a:xfrm>
            <a:off x="323850" y="1052513"/>
            <a:ext cx="8134350" cy="5043487"/>
          </a:xfrm>
          <a:solidFill>
            <a:schemeClr val="tx1"/>
          </a:solidFill>
        </p:spPr>
        <p:txBody>
          <a:bodyPr/>
          <a:lstStyle/>
          <a:p>
            <a:r>
              <a:rPr lang="ru-RU" altLang="ru-RU" smtClean="0">
                <a:solidFill>
                  <a:schemeClr val="bg1"/>
                </a:solidFill>
              </a:rPr>
              <a:t>Гипоталамус, серый горб, таламус как стимулируют так и тормозят иммунные реакции на введение антигена</a:t>
            </a:r>
          </a:p>
          <a:p>
            <a:r>
              <a:rPr lang="ru-RU" altLang="ru-RU" smtClean="0">
                <a:solidFill>
                  <a:schemeClr val="bg1"/>
                </a:solidFill>
              </a:rPr>
              <a:t>Возбуждение симпатической системы усиливает интенсивность иммунного ответа, стимуляция парасимпатической нервной системы приводит к снижению иммунных реакций.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ъект 2"/>
          <p:cNvSpPr>
            <a:spLocks noGrp="1"/>
          </p:cNvSpPr>
          <p:nvPr>
            <p:ph idx="1"/>
          </p:nvPr>
        </p:nvSpPr>
        <p:spPr>
          <a:xfrm>
            <a:off x="827088" y="620713"/>
            <a:ext cx="7631112" cy="5475287"/>
          </a:xfrm>
          <a:solidFill>
            <a:schemeClr val="tx1"/>
          </a:solidFill>
        </p:spPr>
        <p:txBody>
          <a:bodyPr/>
          <a:lstStyle/>
          <a:p>
            <a:r>
              <a:rPr lang="ru-RU" altLang="ru-RU" smtClean="0">
                <a:solidFill>
                  <a:schemeClr val="bg1"/>
                </a:solidFill>
              </a:rPr>
              <a:t>Гипофиз и эпифиз, через тропные гормоны влияют на деятельность тимуса. Аденогипофиз (передняя часть ) регулирует клеточный иммунитет, нейрогипофиз  (задняя часть) – гуморальный иммунитет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ъект 2"/>
          <p:cNvSpPr>
            <a:spLocks noGrp="1"/>
          </p:cNvSpPr>
          <p:nvPr>
            <p:ph idx="1"/>
          </p:nvPr>
        </p:nvSpPr>
        <p:spPr>
          <a:xfrm>
            <a:off x="0" y="115888"/>
            <a:ext cx="9144000" cy="6742112"/>
          </a:xfrm>
          <a:solidFill>
            <a:schemeClr val="tx1"/>
          </a:solidFill>
        </p:spPr>
        <p:txBody>
          <a:bodyPr/>
          <a:lstStyle/>
          <a:p>
            <a:r>
              <a:rPr lang="ru-RU" altLang="ru-RU" b="1" smtClean="0">
                <a:solidFill>
                  <a:srgbClr val="FF0000"/>
                </a:solidFill>
              </a:rPr>
              <a:t>Каково участие других гормонов в регуляции иммунитета? </a:t>
            </a:r>
            <a:r>
              <a:rPr lang="ru-RU" altLang="ru-RU" sz="2800" smtClean="0">
                <a:solidFill>
                  <a:schemeClr val="bg1"/>
                </a:solidFill>
              </a:rPr>
              <a:t>Гуморальная регуляция иммунитета осуществляется комплексом гормонов, синтезируемых в эндокринных железах, а также биологически активных соединений, образующихся в самой иммунной системе. К регуляции иммунитета причастны тропные гормоны гипофиза (АКТГ, ТТГ, СТГ, пролактин и ряд других), опиоидные пептиды мозга и надпочечников, глюкокортикоиды и катехоламины надпочечников, гормоны половых желез, щитовидной железы. Участие этих гормонов и других биологически активных соединений полностью контролирует множественные звенья иммунной системы.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ъект 2"/>
          <p:cNvSpPr>
            <a:spLocks noGrp="1"/>
          </p:cNvSpPr>
          <p:nvPr>
            <p:ph idx="1"/>
          </p:nvPr>
        </p:nvSpPr>
        <p:spPr>
          <a:xfrm>
            <a:off x="179388" y="-100013"/>
            <a:ext cx="8569325" cy="6958013"/>
          </a:xfrm>
          <a:solidFill>
            <a:schemeClr val="tx1"/>
          </a:solidFill>
        </p:spPr>
        <p:txBody>
          <a:bodyPr/>
          <a:lstStyle/>
          <a:p>
            <a:r>
              <a:rPr lang="ru-RU" altLang="ru-RU" sz="2800" smtClean="0">
                <a:solidFill>
                  <a:schemeClr val="bg1"/>
                </a:solidFill>
              </a:rPr>
              <a:t>Весьма важную роль в регуляции иммунного ответа играют половые железы, гормональная активность которых существенно меняется в процессе онтогенетического развития. Физиологический уровень эстрогенов, стимулируя фагоцитарную способность макрофагов, функцию В-клеток, ускоряя их дифференцировку, при этом существенно угнетая функцию Т-супрессоров. </a:t>
            </a:r>
          </a:p>
          <a:p>
            <a:r>
              <a:rPr lang="ru-RU" altLang="ru-RU" sz="2800" smtClean="0">
                <a:solidFill>
                  <a:schemeClr val="bg1"/>
                </a:solidFill>
              </a:rPr>
              <a:t>Тестостерон стимулирует миграцию клеток из тимуса, но подавляет другие иммунные реакции. Рецепторы к половым стероидам локализованы на клетках ретикулоэндотелия тимуса, которые обладают гормональной активностью.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74650"/>
            <a:ext cx="8229600" cy="1139825"/>
          </a:xfrm>
        </p:spPr>
        <p:txBody>
          <a:bodyPr/>
          <a:lstStyle/>
          <a:p>
            <a:pPr algn="l"/>
            <a:r>
              <a:rPr lang="ru-RU" altLang="ru-RU" sz="2800" b="1" i="1" smtClean="0">
                <a:solidFill>
                  <a:schemeClr val="tx1"/>
                </a:solidFill>
              </a:rPr>
              <a:t>Компоненты иммунной системы:</a:t>
            </a:r>
            <a:r>
              <a:rPr lang="ru-RU" altLang="ru-RU" sz="4000" smtClean="0">
                <a:solidFill>
                  <a:schemeClr val="tx1"/>
                </a:solidFill>
              </a:rPr>
              <a:t/>
            </a:r>
            <a:br>
              <a:rPr lang="ru-RU" altLang="ru-RU" sz="4000" smtClean="0">
                <a:solidFill>
                  <a:schemeClr val="tx1"/>
                </a:solidFill>
              </a:rPr>
            </a:br>
            <a:endParaRPr lang="ru-RU" altLang="ru-RU" sz="4000" smtClean="0">
              <a:solidFill>
                <a:schemeClr val="tx1"/>
              </a:solidFill>
            </a:endParaRPr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0" y="1125538"/>
            <a:ext cx="781208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1187450" y="1196975"/>
            <a:ext cx="7993063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0" y="1196975"/>
            <a:ext cx="8675688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AutoNum type="arabicPeriod"/>
            </a:pPr>
            <a:r>
              <a:rPr lang="ru-RU" altLang="ru-RU" sz="2400" b="1" i="1">
                <a:solidFill>
                  <a:srgbClr val="FF3300"/>
                </a:solidFill>
              </a:rPr>
              <a:t>Органы иммунной системы: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2400" b="1">
                <a:solidFill>
                  <a:srgbClr val="0000CC"/>
                </a:solidFill>
              </a:rPr>
              <a:t>		</a:t>
            </a:r>
            <a:r>
              <a:rPr lang="en-US" altLang="ru-RU" sz="2400" b="1"/>
              <a:t>a) </a:t>
            </a:r>
            <a:r>
              <a:rPr lang="ru-RU" altLang="ru-RU" sz="2400" b="1"/>
              <a:t>Центральные (костный мозг, тимус).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ru-RU" sz="2400" b="1"/>
              <a:t>		b) </a:t>
            </a:r>
            <a:r>
              <a:rPr lang="ru-RU" altLang="ru-RU" sz="2400" b="1"/>
              <a:t>Перифирические (селезенка, лимфатические узлы, лимфоидная</a:t>
            </a:r>
            <a:r>
              <a:rPr lang="en-US" altLang="ru-RU" sz="2400" b="1"/>
              <a:t> </a:t>
            </a:r>
            <a:r>
              <a:rPr lang="ru-RU" altLang="ru-RU" sz="2400" b="1"/>
              <a:t>ткань слизистых оболочек).</a:t>
            </a:r>
          </a:p>
          <a:p>
            <a:pPr lvl="4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 b="1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SzTx/>
              <a:buFontTx/>
              <a:buAutoNum type="arabicPeriod" startAt="2"/>
            </a:pPr>
            <a:r>
              <a:rPr lang="ru-RU" altLang="ru-RU" sz="2400" b="1" i="1">
                <a:solidFill>
                  <a:srgbClr val="FF3300"/>
                </a:solidFill>
              </a:rPr>
              <a:t>Иммунокомпетентные </a:t>
            </a:r>
            <a:r>
              <a:rPr lang="ru-RU" altLang="ru-RU" sz="2400" b="1" i="1"/>
              <a:t>клетки</a:t>
            </a:r>
            <a:r>
              <a:rPr lang="ru-RU" altLang="ru-RU" sz="2400" b="1"/>
              <a:t> (Т- и В-лимфоциты, </a:t>
            </a:r>
            <a:r>
              <a:rPr lang="en-US" altLang="ru-RU" sz="2400" b="1"/>
              <a:t>N</a:t>
            </a:r>
            <a:r>
              <a:rPr lang="ru-RU" altLang="ru-RU" sz="2400" b="1"/>
              <a:t>К, макрофаги, нейтрофилы, дендритные клетки и др.).</a:t>
            </a:r>
          </a:p>
          <a:p>
            <a:pPr eaLnBrk="1" hangingPunct="1">
              <a:spcBef>
                <a:spcPct val="0"/>
              </a:spcBef>
              <a:buSzTx/>
              <a:buFontTx/>
              <a:buAutoNum type="arabicPeriod" startAt="2"/>
            </a:pPr>
            <a:endParaRPr lang="ru-RU" altLang="ru-RU" sz="2400" b="1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SzTx/>
              <a:buFontTx/>
              <a:buAutoNum type="arabicPeriod" startAt="2"/>
            </a:pPr>
            <a:r>
              <a:rPr lang="ru-RU" altLang="ru-RU" sz="2400" b="1" i="1">
                <a:solidFill>
                  <a:srgbClr val="FF3300"/>
                </a:solidFill>
              </a:rPr>
              <a:t>Биологически активные макромолекулы:</a:t>
            </a:r>
            <a:endParaRPr lang="en-US" altLang="ru-RU" sz="2400" b="1" i="1">
              <a:solidFill>
                <a:srgbClr val="FF3300"/>
              </a:solidFill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ru-RU" sz="2400" b="1">
                <a:solidFill>
                  <a:srgbClr val="0000CC"/>
                </a:solidFill>
              </a:rPr>
              <a:t>		</a:t>
            </a:r>
            <a:r>
              <a:rPr lang="en-US" altLang="ru-RU" sz="2400" b="1"/>
              <a:t>a) </a:t>
            </a:r>
            <a:r>
              <a:rPr lang="ru-RU" altLang="ru-RU" sz="2400" b="1"/>
              <a:t>Медиаторы иммунных реакций (интерлейкины).</a:t>
            </a:r>
            <a:endParaRPr lang="en-US" altLang="ru-RU" sz="2400" b="1"/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ru-RU" sz="2400" b="1">
                <a:solidFill>
                  <a:srgbClr val="0000CC"/>
                </a:solidFill>
              </a:rPr>
              <a:t>	</a:t>
            </a:r>
            <a:r>
              <a:rPr lang="en-US" altLang="ru-RU" sz="2400" b="1"/>
              <a:t>	b) </a:t>
            </a:r>
            <a:r>
              <a:rPr lang="ru-RU" altLang="ru-RU" sz="2400" b="1"/>
              <a:t>Ростовые факторы (интерфероны, ФНО, КСФ и др.)</a:t>
            </a:r>
            <a:endParaRPr lang="en-US" altLang="ru-RU" sz="2400" b="1"/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ru-RU" sz="2400" b="1"/>
              <a:t>		c) </a:t>
            </a:r>
            <a:r>
              <a:rPr lang="ru-RU" altLang="ru-RU" sz="2400" b="1"/>
              <a:t>Гормоны (тимопептиды, миелопептиды).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8909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9688"/>
            <a:ext cx="8964613" cy="68976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E8734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E8734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9688"/>
            <a:ext cx="9144000" cy="68976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E8734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E8734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E8734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E8734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92100"/>
            <a:ext cx="8640762" cy="1697038"/>
          </a:xfrm>
        </p:spPr>
        <p:txBody>
          <a:bodyPr/>
          <a:lstStyle/>
          <a:p>
            <a:r>
              <a:rPr lang="ru-RU" altLang="ru-RU" sz="4000" b="1" smtClean="0">
                <a:solidFill>
                  <a:srgbClr val="800000"/>
                </a:solidFill>
              </a:rPr>
              <a:t>Факторы, способствующие снижению или повреждению иммунитета: </a:t>
            </a:r>
            <a:br>
              <a:rPr lang="ru-RU" altLang="ru-RU" sz="4000" b="1" smtClean="0">
                <a:solidFill>
                  <a:srgbClr val="800000"/>
                </a:solidFill>
              </a:rPr>
            </a:br>
            <a:endParaRPr lang="ru-RU" altLang="ru-RU" sz="4000" b="1" smtClean="0">
              <a:solidFill>
                <a:srgbClr val="800000"/>
              </a:solidFill>
            </a:endParaRP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tx1"/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400" b="1" i="1" smtClean="0">
                <a:solidFill>
                  <a:schemeClr val="bg1"/>
                </a:solidFill>
              </a:rPr>
              <a:t>нездоровый образ жизни (курение, алкоголь, </a:t>
            </a:r>
          </a:p>
          <a:p>
            <a:pPr>
              <a:lnSpc>
                <a:spcPct val="80000"/>
              </a:lnSpc>
            </a:pPr>
            <a:r>
              <a:rPr lang="ru-RU" altLang="ru-RU" sz="2400" b="1" i="1" smtClean="0">
                <a:solidFill>
                  <a:schemeClr val="bg1"/>
                </a:solidFill>
              </a:rPr>
              <a:t>         наркотики, недостаток сна);</a:t>
            </a:r>
          </a:p>
          <a:p>
            <a:pPr>
              <a:lnSpc>
                <a:spcPct val="80000"/>
              </a:lnSpc>
            </a:pPr>
            <a:r>
              <a:rPr lang="ru-RU" altLang="ru-RU" sz="2400" b="1" i="1" smtClean="0">
                <a:solidFill>
                  <a:schemeClr val="bg1"/>
                </a:solidFill>
              </a:rPr>
              <a:t>     неправильное питание;</a:t>
            </a:r>
          </a:p>
          <a:p>
            <a:pPr>
              <a:lnSpc>
                <a:spcPct val="80000"/>
              </a:lnSpc>
            </a:pPr>
            <a:r>
              <a:rPr lang="ru-RU" altLang="ru-RU" sz="2400" b="1" i="1" smtClean="0">
                <a:solidFill>
                  <a:schemeClr val="bg1"/>
                </a:solidFill>
              </a:rPr>
              <a:t>      стрессы;</a:t>
            </a:r>
          </a:p>
          <a:p>
            <a:pPr>
              <a:lnSpc>
                <a:spcPct val="80000"/>
              </a:lnSpc>
            </a:pPr>
            <a:r>
              <a:rPr lang="ru-RU" altLang="ru-RU" sz="2400" b="1" i="1" smtClean="0">
                <a:solidFill>
                  <a:schemeClr val="bg1"/>
                </a:solidFill>
              </a:rPr>
              <a:t>      загрязненная окружающая среда;</a:t>
            </a:r>
          </a:p>
          <a:p>
            <a:pPr>
              <a:lnSpc>
                <a:spcPct val="80000"/>
              </a:lnSpc>
            </a:pPr>
            <a:r>
              <a:rPr lang="ru-RU" altLang="ru-RU" sz="2400" b="1" i="1" smtClean="0">
                <a:solidFill>
                  <a:schemeClr val="bg1"/>
                </a:solidFill>
              </a:rPr>
              <a:t>      тяжелые физические и умственные нагрузки;</a:t>
            </a:r>
          </a:p>
          <a:p>
            <a:pPr>
              <a:lnSpc>
                <a:spcPct val="80000"/>
              </a:lnSpc>
            </a:pPr>
            <a:r>
              <a:rPr lang="ru-RU" altLang="ru-RU" sz="2400" b="1" i="1" smtClean="0">
                <a:solidFill>
                  <a:schemeClr val="bg1"/>
                </a:solidFill>
              </a:rPr>
              <a:t>     частые бактериальные и вирусные болезни,</a:t>
            </a:r>
          </a:p>
          <a:p>
            <a:pPr>
              <a:lnSpc>
                <a:spcPct val="80000"/>
              </a:lnSpc>
            </a:pPr>
            <a:r>
              <a:rPr lang="ru-RU" altLang="ru-RU" sz="2400" b="1" i="1" smtClean="0">
                <a:solidFill>
                  <a:schemeClr val="bg1"/>
                </a:solidFill>
              </a:rPr>
              <a:t>         которые  ослабляют организм и истощают</a:t>
            </a:r>
          </a:p>
          <a:p>
            <a:pPr>
              <a:lnSpc>
                <a:spcPct val="80000"/>
              </a:lnSpc>
            </a:pPr>
            <a:r>
              <a:rPr lang="ru-RU" altLang="ru-RU" sz="2400" b="1" i="1" smtClean="0">
                <a:solidFill>
                  <a:schemeClr val="bg1"/>
                </a:solidFill>
              </a:rPr>
              <a:t>         иммунную систему.</a:t>
            </a:r>
          </a:p>
          <a:p>
            <a:pPr>
              <a:lnSpc>
                <a:spcPct val="80000"/>
              </a:lnSpc>
            </a:pPr>
            <a:endParaRPr lang="ru-RU" altLang="ru-RU" sz="2400" i="1" smtClean="0">
              <a:solidFill>
                <a:srgbClr val="C00000"/>
              </a:solidFill>
            </a:endParaRPr>
          </a:p>
          <a:p>
            <a:pPr>
              <a:lnSpc>
                <a:spcPct val="80000"/>
              </a:lnSpc>
            </a:pPr>
            <a:endParaRPr lang="ru-RU" altLang="ru-RU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Заголовок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447800"/>
          </a:xfrm>
        </p:spPr>
        <p:txBody>
          <a:bodyPr/>
          <a:lstStyle/>
          <a:p>
            <a:r>
              <a:rPr lang="ru-RU" altLang="ru-RU" smtClean="0"/>
              <a:t>Проточная цитометрия</a:t>
            </a:r>
            <a:br>
              <a:rPr lang="ru-RU" altLang="ru-RU" smtClean="0"/>
            </a:br>
            <a:endParaRPr lang="uk-UA" altLang="ru-RU" smtClean="0"/>
          </a:p>
        </p:txBody>
      </p:sp>
      <p:pic>
        <p:nvPicPr>
          <p:cNvPr id="972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193800"/>
            <a:ext cx="7123112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altLang="ru-RU" smtClean="0"/>
          </a:p>
        </p:txBody>
      </p:sp>
      <p:sp>
        <p:nvSpPr>
          <p:cNvPr id="9830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altLang="ru-RU" smtClean="0"/>
          </a:p>
        </p:txBody>
      </p:sp>
      <p:pic>
        <p:nvPicPr>
          <p:cNvPr id="983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0"/>
            <a:ext cx="87042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309" name="Прямоугольник 3"/>
          <p:cNvSpPr>
            <a:spLocks noChangeArrowheads="1"/>
          </p:cNvSpPr>
          <p:nvPr/>
        </p:nvSpPr>
        <p:spPr bwMode="auto">
          <a:xfrm>
            <a:off x="755650" y="4799013"/>
            <a:ext cx="44640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</a:rPr>
              <a:t>Микроскопия нативной крови с помощью цифровых микроскопов и программного обеспечения Дианел-Микро"</a:t>
            </a:r>
            <a:endParaRPr lang="uk-UA" altLang="ru-RU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2771775" y="3141663"/>
            <a:ext cx="3295650" cy="1055687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3DFF3D"/>
              </a:gs>
              <a:gs pos="50000">
                <a:srgbClr val="FFFFFF"/>
              </a:gs>
              <a:gs pos="100000">
                <a:srgbClr val="3DFF3D"/>
              </a:gs>
            </a:gsLst>
            <a:lin ang="5400000" scaled="1"/>
          </a:gradFill>
          <a:ln w="317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FFBF9F"/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ИММУНИТЕТА</a:t>
            </a:r>
          </a:p>
        </p:txBody>
      </p:sp>
      <p:cxnSp>
        <p:nvCxnSpPr>
          <p:cNvPr id="5129" name="AutoShape 9"/>
          <p:cNvCxnSpPr>
            <a:cxnSpLocks noChangeShapeType="1"/>
          </p:cNvCxnSpPr>
          <p:nvPr/>
        </p:nvCxnSpPr>
        <p:spPr bwMode="auto">
          <a:xfrm rot="5400000">
            <a:off x="4212432" y="4436269"/>
            <a:ext cx="431800" cy="1587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dist="107763" dir="2700000" algn="ctr" rotWithShape="0">
              <a:srgbClr val="FFBF9F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30" name="AutoShape 10"/>
          <p:cNvCxnSpPr>
            <a:cxnSpLocks noChangeShapeType="1"/>
          </p:cNvCxnSpPr>
          <p:nvPr/>
        </p:nvCxnSpPr>
        <p:spPr bwMode="auto">
          <a:xfrm rot="5400000" flipH="1">
            <a:off x="4140994" y="2851944"/>
            <a:ext cx="431800" cy="1588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dist="107763" dir="2700000" algn="ctr" rotWithShape="0">
              <a:srgbClr val="FFBF9F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31" name="AutoShape 11"/>
          <p:cNvSpPr>
            <a:spLocks noChangeArrowheads="1"/>
          </p:cNvSpPr>
          <p:nvPr/>
        </p:nvSpPr>
        <p:spPr bwMode="auto">
          <a:xfrm>
            <a:off x="3059113" y="2205038"/>
            <a:ext cx="2698750" cy="36671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FFFF99"/>
              </a:gs>
            </a:gsLst>
            <a:lin ang="5400000" scaled="1"/>
          </a:gradFill>
          <a:ln w="317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FFBF9F"/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ru-RU" altLang="ru-RU" sz="1600" b="1">
              <a:latin typeface="Times New Roman" panose="02020603050405020304" pitchFamily="18" charset="0"/>
            </a:endParaRP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3348038" y="2205038"/>
            <a:ext cx="2181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Естественный</a:t>
            </a:r>
          </a:p>
        </p:txBody>
      </p:sp>
      <p:sp>
        <p:nvSpPr>
          <p:cNvPr id="5133" name="AutoShape 13"/>
          <p:cNvSpPr>
            <a:spLocks noChangeArrowheads="1"/>
          </p:cNvSpPr>
          <p:nvPr/>
        </p:nvSpPr>
        <p:spPr bwMode="auto">
          <a:xfrm>
            <a:off x="3132138" y="4724400"/>
            <a:ext cx="2698750" cy="36671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FFFF99"/>
              </a:gs>
            </a:gsLst>
            <a:lin ang="5400000" scaled="1"/>
          </a:gradFill>
          <a:ln w="317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FFBF9F"/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ru-RU" altLang="ru-RU" sz="1600" b="1">
              <a:latin typeface="Times New Roman" panose="02020603050405020304" pitchFamily="18" charset="0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348038" y="4652963"/>
            <a:ext cx="237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</a:t>
            </a:r>
          </a:p>
        </p:txBody>
      </p:sp>
      <p:cxnSp>
        <p:nvCxnSpPr>
          <p:cNvPr id="5135" name="AutoShape 15"/>
          <p:cNvCxnSpPr>
            <a:cxnSpLocks noChangeShapeType="1"/>
          </p:cNvCxnSpPr>
          <p:nvPr/>
        </p:nvCxnSpPr>
        <p:spPr bwMode="auto">
          <a:xfrm rot="10800000">
            <a:off x="2555875" y="1989138"/>
            <a:ext cx="504825" cy="288925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dist="107763" dir="2700000" algn="ctr" rotWithShape="0">
              <a:srgbClr val="FFBF9F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38" name="AutoShape 18"/>
          <p:cNvSpPr>
            <a:spLocks noChangeArrowheads="1"/>
          </p:cNvSpPr>
          <p:nvPr/>
        </p:nvSpPr>
        <p:spPr bwMode="auto">
          <a:xfrm>
            <a:off x="169863" y="1403350"/>
            <a:ext cx="2401887" cy="11239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BF9F"/>
              </a:gs>
              <a:gs pos="50000">
                <a:srgbClr val="FFFFFF"/>
              </a:gs>
              <a:gs pos="100000">
                <a:srgbClr val="FFBF9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Врождённый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(пассивный)</a:t>
            </a:r>
          </a:p>
        </p:txBody>
      </p:sp>
      <p:cxnSp>
        <p:nvCxnSpPr>
          <p:cNvPr id="5139" name="AutoShape 19"/>
          <p:cNvCxnSpPr>
            <a:cxnSpLocks noChangeShapeType="1"/>
          </p:cNvCxnSpPr>
          <p:nvPr/>
        </p:nvCxnSpPr>
        <p:spPr bwMode="auto">
          <a:xfrm flipV="1">
            <a:off x="5724525" y="1989138"/>
            <a:ext cx="431800" cy="255587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dist="107763" dir="2700000" algn="ctr" rotWithShape="0">
              <a:srgbClr val="FFBF9F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40" name="AutoShape 20"/>
          <p:cNvSpPr>
            <a:spLocks noChangeArrowheads="1"/>
          </p:cNvSpPr>
          <p:nvPr/>
        </p:nvSpPr>
        <p:spPr bwMode="auto">
          <a:xfrm>
            <a:off x="6227763" y="1412875"/>
            <a:ext cx="2573337" cy="11239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BF9F"/>
              </a:gs>
              <a:gs pos="50000">
                <a:srgbClr val="FFFFFF"/>
              </a:gs>
              <a:gs pos="100000">
                <a:srgbClr val="FFBF9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Приобретённый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(активный)</a:t>
            </a:r>
          </a:p>
        </p:txBody>
      </p:sp>
      <p:cxnSp>
        <p:nvCxnSpPr>
          <p:cNvPr id="5141" name="AutoShape 21"/>
          <p:cNvCxnSpPr>
            <a:cxnSpLocks noChangeShapeType="1"/>
          </p:cNvCxnSpPr>
          <p:nvPr/>
        </p:nvCxnSpPr>
        <p:spPr bwMode="auto">
          <a:xfrm rot="10800000">
            <a:off x="2627313" y="4724400"/>
            <a:ext cx="433387" cy="288925"/>
          </a:xfrm>
          <a:prstGeom prst="bentConnector3">
            <a:avLst>
              <a:gd name="adj1" fmla="val 49815"/>
            </a:avLst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dist="107763" dir="2700000" algn="ctr" rotWithShape="0">
              <a:srgbClr val="FFBF9F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42" name="AutoShape 22"/>
          <p:cNvSpPr>
            <a:spLocks noChangeArrowheads="1"/>
          </p:cNvSpPr>
          <p:nvPr/>
        </p:nvSpPr>
        <p:spPr bwMode="auto">
          <a:xfrm>
            <a:off x="558800" y="4508500"/>
            <a:ext cx="2063750" cy="51117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BF9F"/>
              </a:gs>
              <a:gs pos="50000">
                <a:srgbClr val="FFFFFF"/>
              </a:gs>
              <a:gs pos="100000">
                <a:srgbClr val="FFBF9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Пассивный</a:t>
            </a:r>
          </a:p>
        </p:txBody>
      </p:sp>
      <p:cxnSp>
        <p:nvCxnSpPr>
          <p:cNvPr id="5143" name="AutoShape 23"/>
          <p:cNvCxnSpPr>
            <a:cxnSpLocks noChangeShapeType="1"/>
          </p:cNvCxnSpPr>
          <p:nvPr/>
        </p:nvCxnSpPr>
        <p:spPr bwMode="auto">
          <a:xfrm flipV="1">
            <a:off x="5795963" y="4797425"/>
            <a:ext cx="431800" cy="255588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dist="107763" dir="2700000" algn="ctr" rotWithShape="0">
              <a:srgbClr val="FFBF9F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44" name="AutoShape 24"/>
          <p:cNvSpPr>
            <a:spLocks noChangeArrowheads="1"/>
          </p:cNvSpPr>
          <p:nvPr/>
        </p:nvSpPr>
        <p:spPr bwMode="auto">
          <a:xfrm>
            <a:off x="6375400" y="4594225"/>
            <a:ext cx="1871663" cy="51117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BF9F"/>
              </a:gs>
              <a:gs pos="50000">
                <a:srgbClr val="FFFFFF"/>
              </a:gs>
              <a:gs pos="100000">
                <a:srgbClr val="FFBF9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Активный</a:t>
            </a:r>
          </a:p>
        </p:txBody>
      </p:sp>
      <p:cxnSp>
        <p:nvCxnSpPr>
          <p:cNvPr id="5145" name="AutoShape 25"/>
          <p:cNvCxnSpPr>
            <a:cxnSpLocks noChangeShapeType="1"/>
          </p:cNvCxnSpPr>
          <p:nvPr/>
        </p:nvCxnSpPr>
        <p:spPr bwMode="auto">
          <a:xfrm rot="5400000">
            <a:off x="1188244" y="2707481"/>
            <a:ext cx="431800" cy="1588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dist="107763" dir="2700000" algn="ctr" rotWithShape="0">
              <a:srgbClr val="FFBF9F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46" name="AutoShape 26"/>
          <p:cNvSpPr>
            <a:spLocks noChangeArrowheads="1"/>
          </p:cNvSpPr>
          <p:nvPr/>
        </p:nvSpPr>
        <p:spPr bwMode="auto">
          <a:xfrm>
            <a:off x="157163" y="2974975"/>
            <a:ext cx="2373312" cy="132873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99"/>
              </a:gs>
              <a:gs pos="50000">
                <a:srgbClr val="FFFFFF"/>
              </a:gs>
              <a:gs pos="100000">
                <a:srgbClr val="FFFF9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Наследуется ребёнком от матери.</a:t>
            </a:r>
          </a:p>
        </p:txBody>
      </p:sp>
      <p:cxnSp>
        <p:nvCxnSpPr>
          <p:cNvPr id="5147" name="AutoShape 27"/>
          <p:cNvCxnSpPr>
            <a:cxnSpLocks noChangeShapeType="1"/>
          </p:cNvCxnSpPr>
          <p:nvPr/>
        </p:nvCxnSpPr>
        <p:spPr bwMode="auto">
          <a:xfrm rot="5400000">
            <a:off x="7236619" y="2707481"/>
            <a:ext cx="431800" cy="1588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dist="107763" dir="2700000" algn="ctr" rotWithShape="0">
              <a:srgbClr val="FFBF9F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48" name="AutoShape 28"/>
          <p:cNvSpPr>
            <a:spLocks noChangeArrowheads="1"/>
          </p:cNvSpPr>
          <p:nvPr/>
        </p:nvSpPr>
        <p:spPr bwMode="auto">
          <a:xfrm>
            <a:off x="6300788" y="2997200"/>
            <a:ext cx="2373312" cy="132873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99"/>
              </a:gs>
              <a:gs pos="50000">
                <a:srgbClr val="FFFFFF"/>
              </a:gs>
              <a:gs pos="100000">
                <a:srgbClr val="FFFF9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Появляется после инфекц.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болезни.</a:t>
            </a:r>
          </a:p>
        </p:txBody>
      </p:sp>
      <p:cxnSp>
        <p:nvCxnSpPr>
          <p:cNvPr id="5149" name="AutoShape 29"/>
          <p:cNvCxnSpPr>
            <a:cxnSpLocks noChangeShapeType="1"/>
          </p:cNvCxnSpPr>
          <p:nvPr/>
        </p:nvCxnSpPr>
        <p:spPr bwMode="auto">
          <a:xfrm rot="5400000">
            <a:off x="1404144" y="5228431"/>
            <a:ext cx="431800" cy="1588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dist="107763" dir="2700000" algn="ctr" rotWithShape="0">
              <a:srgbClr val="FFBF9F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50" name="AutoShape 30"/>
          <p:cNvSpPr>
            <a:spLocks noChangeArrowheads="1"/>
          </p:cNvSpPr>
          <p:nvPr/>
        </p:nvSpPr>
        <p:spPr bwMode="auto">
          <a:xfrm>
            <a:off x="5364163" y="5589588"/>
            <a:ext cx="3128962" cy="919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FF"/>
              </a:gs>
              <a:gs pos="50000">
                <a:srgbClr val="FFFFFF"/>
              </a:gs>
              <a:gs pos="100000">
                <a:srgbClr val="CC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Появляется после прививки.</a:t>
            </a:r>
          </a:p>
        </p:txBody>
      </p:sp>
      <p:cxnSp>
        <p:nvCxnSpPr>
          <p:cNvPr id="5151" name="AutoShape 31"/>
          <p:cNvCxnSpPr>
            <a:cxnSpLocks noChangeShapeType="1"/>
          </p:cNvCxnSpPr>
          <p:nvPr/>
        </p:nvCxnSpPr>
        <p:spPr bwMode="auto">
          <a:xfrm rot="5400000">
            <a:off x="7093744" y="5299869"/>
            <a:ext cx="431800" cy="1588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dist="107763" dir="2700000" algn="ctr" rotWithShape="0">
              <a:srgbClr val="FFBF9F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52" name="AutoShape 32"/>
          <p:cNvSpPr>
            <a:spLocks noChangeArrowheads="1"/>
          </p:cNvSpPr>
          <p:nvPr/>
        </p:nvSpPr>
        <p:spPr bwMode="auto">
          <a:xfrm>
            <a:off x="179388" y="5516563"/>
            <a:ext cx="4422775" cy="9191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FFFF"/>
              </a:gs>
              <a:gs pos="50000">
                <a:srgbClr val="FFFFFF"/>
              </a:gs>
              <a:gs pos="100000">
                <a:srgbClr val="CC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Появляется при действии лечебной сыворотки.</a:t>
            </a:r>
          </a:p>
        </p:txBody>
      </p:sp>
      <p:sp>
        <p:nvSpPr>
          <p:cNvPr id="14361" name="Text Box 34"/>
          <p:cNvSpPr txBox="1">
            <a:spLocks noChangeArrowheads="1"/>
          </p:cNvSpPr>
          <p:nvPr/>
        </p:nvSpPr>
        <p:spPr bwMode="auto">
          <a:xfrm>
            <a:off x="1979613" y="260350"/>
            <a:ext cx="48228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4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иммунитета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4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6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60"/>
                            </p:stCondLst>
                            <p:childTnLst>
                              <p:par>
                                <p:cTn id="3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60"/>
                            </p:stCondLst>
                            <p:childTnLst>
                              <p:par>
                                <p:cTn id="3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3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1" dur="5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0" dur="500"/>
                                        <p:tgtEl>
                                          <p:spTgt spid="5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5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animBg="1" autoUpdateAnimBg="0"/>
      <p:bldP spid="5131" grpId="0" animBg="1" autoUpdateAnimBg="0"/>
      <p:bldP spid="5131" grpId="1" animBg="1"/>
      <p:bldP spid="5132" grpId="0"/>
      <p:bldP spid="5133" grpId="0" animBg="1"/>
      <p:bldP spid="5134" grpId="0"/>
      <p:bldP spid="5138" grpId="0" animBg="1" autoUpdateAnimBg="0"/>
      <p:bldP spid="5140" grpId="0" animBg="1" autoUpdateAnimBg="0"/>
      <p:bldP spid="5142" grpId="0" animBg="1" autoUpdateAnimBg="0"/>
      <p:bldP spid="5144" grpId="0" animBg="1" autoUpdateAnimBg="0"/>
      <p:bldP spid="5146" grpId="0" animBg="1" autoUpdateAnimBg="0"/>
      <p:bldP spid="5148" grpId="0" animBg="1" autoUpdateAnimBg="0"/>
      <p:bldP spid="5150" grpId="0" animBg="1" autoUpdateAnimBg="0"/>
      <p:bldP spid="5152" grpId="0" animBg="1" autoUpdateAnimBg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9933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mtClean="0"/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503237"/>
          </a:xfrm>
        </p:spPr>
        <p:txBody>
          <a:bodyPr/>
          <a:lstStyle/>
          <a:p>
            <a:r>
              <a:rPr lang="uk-UA" altLang="ru-RU" smtClean="0"/>
              <a:t>Спасибо за внимание!</a:t>
            </a:r>
          </a:p>
        </p:txBody>
      </p:sp>
      <p:pic>
        <p:nvPicPr>
          <p:cNvPr id="1003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Электронная паутина">
  <a:themeElements>
    <a:clrScheme name="Электронная паутина 1">
      <a:dk1>
        <a:srgbClr val="000044"/>
      </a:dk1>
      <a:lt1>
        <a:srgbClr val="FFFFFF"/>
      </a:lt1>
      <a:dk2>
        <a:srgbClr val="000066"/>
      </a:dk2>
      <a:lt2>
        <a:srgbClr val="FFCC00"/>
      </a:lt2>
      <a:accent1>
        <a:srgbClr val="9CE157"/>
      </a:accent1>
      <a:accent2>
        <a:srgbClr val="2663A0"/>
      </a:accent2>
      <a:accent3>
        <a:srgbClr val="AAAAB8"/>
      </a:accent3>
      <a:accent4>
        <a:srgbClr val="DADADA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Электронная паутина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Электронная паутина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лектронная паутина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Электронная паутина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Электронная паутина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лектронная паутина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лектронная паутина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Designs\Электронная паутина.pot</Template>
  <TotalTime>2864</TotalTime>
  <Words>2500</Words>
  <Application>Microsoft Office PowerPoint</Application>
  <PresentationFormat>Экран (4:3)</PresentationFormat>
  <Paragraphs>269</Paragraphs>
  <Slides>91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91</vt:i4>
      </vt:variant>
    </vt:vector>
  </HeadingPairs>
  <TitlesOfParts>
    <vt:vector size="102" baseType="lpstr">
      <vt:lpstr>Arial</vt:lpstr>
      <vt:lpstr>Arial Black</vt:lpstr>
      <vt:lpstr>Calibri</vt:lpstr>
      <vt:lpstr>Constantia</vt:lpstr>
      <vt:lpstr>Franklin Gothic Medium</vt:lpstr>
      <vt:lpstr>Symbol</vt:lpstr>
      <vt:lpstr>Tahoma</vt:lpstr>
      <vt:lpstr>Times New Roman</vt:lpstr>
      <vt:lpstr>Wingdings</vt:lpstr>
      <vt:lpstr>Электронная паутина</vt:lpstr>
      <vt:lpstr>Точечный рисунок</vt:lpstr>
      <vt:lpstr>Презентация PowerPoint</vt:lpstr>
      <vt:lpstr>ЗАХИСНІ СИСТЕМИ ОРГАНІЗМУ</vt:lpstr>
      <vt:lpstr>Презентация PowerPoint</vt:lpstr>
      <vt:lpstr>Презентация PowerPoint</vt:lpstr>
      <vt:lpstr>Імунна регуляція</vt:lpstr>
      <vt:lpstr>Презентация PowerPoint</vt:lpstr>
      <vt:lpstr>Презентация PowerPoint</vt:lpstr>
      <vt:lpstr>Компоненты иммунной системы: </vt:lpstr>
      <vt:lpstr>Презентация PowerPoint</vt:lpstr>
      <vt:lpstr>Специфическая и неспецифическая иммунная защита</vt:lpstr>
      <vt:lpstr>Презентация PowerPoint</vt:lpstr>
      <vt:lpstr>Презентация PowerPoint</vt:lpstr>
      <vt:lpstr>Презентация PowerPoint</vt:lpstr>
      <vt:lpstr>Фагоциты</vt:lpstr>
      <vt:lpstr>Презентация PowerPoint</vt:lpstr>
      <vt:lpstr>Хемотаксис </vt:lpstr>
      <vt:lpstr>Презентация PowerPoint</vt:lpstr>
      <vt:lpstr>Фагоцитоз бактерий макрофагом</vt:lpstr>
      <vt:lpstr>ВОСПАЛЕНИЕ</vt:lpstr>
      <vt:lpstr>Презентация PowerPoint</vt:lpstr>
      <vt:lpstr>Дендритная клетка</vt:lpstr>
      <vt:lpstr>Презентация PowerPoint</vt:lpstr>
      <vt:lpstr>Презентация PowerPoint</vt:lpstr>
      <vt:lpstr>Презентация PowerPoint</vt:lpstr>
      <vt:lpstr>Антиген-презентуючі клітини</vt:lpstr>
      <vt:lpstr>Моноцит. Лимфоцит.</vt:lpstr>
      <vt:lpstr>Моноциты</vt:lpstr>
      <vt:lpstr>Презентация PowerPoint</vt:lpstr>
      <vt:lpstr>Презентация PowerPoint</vt:lpstr>
      <vt:lpstr>ФИЗИОЛОГИЯ ЛЕЙКОЦИТОВ </vt:lpstr>
      <vt:lpstr>Функции лейкоцитов </vt:lpstr>
      <vt:lpstr>Количество лейкоцитов и его изменения.</vt:lpstr>
      <vt:lpstr>Причины физиологических лейкоцитозов</vt:lpstr>
      <vt:lpstr>Лейкоциты</vt:lpstr>
      <vt:lpstr>Презентация PowerPoint</vt:lpstr>
      <vt:lpstr>Лейкоцитопоэз </vt:lpstr>
      <vt:lpstr>Презентация PowerPoint</vt:lpstr>
      <vt:lpstr>Презентация PowerPoint</vt:lpstr>
      <vt:lpstr>Лейкоцитоз</vt:lpstr>
      <vt:lpstr>Лейкоцит-нейтрофил, поглощающий клетки возбудителя сибирской язвы  (сканирующий электронный микроскоп)</vt:lpstr>
      <vt:lpstr>Лейкоцитарная формула </vt:lpstr>
      <vt:lpstr>Презентация PowerPoint</vt:lpstr>
      <vt:lpstr>Нейтрофилы</vt:lpstr>
      <vt:lpstr>Презентация PowerPoint</vt:lpstr>
      <vt:lpstr>Презентация PowerPoint</vt:lpstr>
      <vt:lpstr>Презентация PowerPoint</vt:lpstr>
      <vt:lpstr>Базофил. Эозинофил</vt:lpstr>
      <vt:lpstr>Базо- филы</vt:lpstr>
      <vt:lpstr>Презентация PowerPoint</vt:lpstr>
      <vt:lpstr>Эозино- филы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Естественные киллерные клетки</vt:lpstr>
      <vt:lpstr>Презентация PowerPoint</vt:lpstr>
      <vt:lpstr>ЕК-клетки и клеточная цитотоксичность</vt:lpstr>
      <vt:lpstr>Презентация PowerPoint</vt:lpstr>
      <vt:lpstr>Презентация PowerPoint</vt:lpstr>
      <vt:lpstr>Презентация PowerPoint</vt:lpstr>
      <vt:lpstr>АНТИТЕЛА  </vt:lpstr>
      <vt:lpstr>Презентация PowerPoint</vt:lpstr>
      <vt:lpstr>Загальна характеристика антигенів </vt:lpstr>
      <vt:lpstr>АЛЛЕРГИЯ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дальнейшем, на 3—6-м году жизни значительно уменьшается количество лимфоцитов и нарастает количество нейтрофилов. Соответствующие кривые нейтрофилов и лимфоцитов снова перекрещиваются — второй перекрест. В возрасте 14— 15 лет Лейкоцитарная формула детей почти полностью приближается   к   лейкоцитарной формуле взрослых.</vt:lpstr>
      <vt:lpstr>Презентация PowerPoint</vt:lpstr>
      <vt:lpstr>Презентация PowerPoint</vt:lpstr>
      <vt:lpstr>Регуляция иммунитета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Факторы, способствующие снижению или повреждению иммунитета:  </vt:lpstr>
      <vt:lpstr>Проточная цитометрия </vt:lpstr>
      <vt:lpstr>Презентация PowerPoint</vt:lpstr>
      <vt:lpstr>Презентация PowerPoint</vt:lpstr>
      <vt:lpstr>Спасибо за внимание!</vt:lpstr>
    </vt:vector>
  </TitlesOfParts>
  <Company>zsmu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ФИЗИОЛОГИЯ КРОВИ</dc:title>
  <dc:creator>ab</dc:creator>
  <cp:lastModifiedBy>Пользователь</cp:lastModifiedBy>
  <cp:revision>136</cp:revision>
  <dcterms:created xsi:type="dcterms:W3CDTF">2006-10-10T06:40:27Z</dcterms:created>
  <dcterms:modified xsi:type="dcterms:W3CDTF">2022-05-04T16:36:48Z</dcterms:modified>
</cp:coreProperties>
</file>