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6" r:id="rId4"/>
    <p:sldId id="270" r:id="rId5"/>
    <p:sldId id="268" r:id="rId6"/>
    <p:sldId id="258" r:id="rId7"/>
    <p:sldId id="272" r:id="rId8"/>
    <p:sldId id="273" r:id="rId9"/>
    <p:sldId id="271" r:id="rId10"/>
    <p:sldId id="259" r:id="rId11"/>
    <p:sldId id="260" r:id="rId12"/>
    <p:sldId id="261" r:id="rId13"/>
    <p:sldId id="262" r:id="rId14"/>
    <p:sldId id="274" r:id="rId15"/>
    <p:sldId id="263" r:id="rId16"/>
    <p:sldId id="26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344239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800" dirty="0" err="1"/>
              <a:t>Затримка</a:t>
            </a:r>
            <a:r>
              <a:rPr lang="ru-RU" sz="3800" dirty="0"/>
              <a:t> </a:t>
            </a:r>
            <a:r>
              <a:rPr lang="ru-RU" sz="3800" dirty="0" err="1"/>
              <a:t>психічного</a:t>
            </a:r>
            <a:r>
              <a:rPr lang="ru-RU" sz="3800" dirty="0"/>
              <a:t> </a:t>
            </a:r>
            <a:r>
              <a:rPr lang="ru-RU" sz="3800" dirty="0" err="1"/>
              <a:t>розвитку</a:t>
            </a:r>
            <a:r>
              <a:rPr lang="ru-RU" sz="3800" dirty="0"/>
              <a:t>. </a:t>
            </a:r>
            <a:r>
              <a:rPr lang="ru-RU" sz="3800" dirty="0" err="1"/>
              <a:t>Клініка</a:t>
            </a:r>
            <a:r>
              <a:rPr lang="ru-RU" sz="3800" dirty="0"/>
              <a:t> </a:t>
            </a:r>
            <a:r>
              <a:rPr lang="ru-RU" sz="3800" dirty="0" err="1"/>
              <a:t>інтелектуальних</a:t>
            </a:r>
            <a:r>
              <a:rPr lang="ru-RU" sz="3800" dirty="0"/>
              <a:t> </a:t>
            </a:r>
            <a:r>
              <a:rPr lang="ru-RU" sz="3800" dirty="0" err="1"/>
              <a:t>порушень</a:t>
            </a:r>
            <a:r>
              <a:rPr lang="ru-RU" sz="3800" dirty="0"/>
              <a:t> при ЗПР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437112"/>
            <a:ext cx="8147248" cy="168905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uk-UA" i="1"/>
              <a:t>Лекція 8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708793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800" dirty="0"/>
              <a:t>2. </a:t>
            </a:r>
            <a:r>
              <a:rPr lang="ru-RU" sz="3800" dirty="0" err="1"/>
              <a:t>Класифікації</a:t>
            </a:r>
            <a:r>
              <a:rPr lang="ru-RU" sz="3800" dirty="0"/>
              <a:t> ЗПР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i="1" dirty="0"/>
              <a:t>Конституційно </a:t>
            </a:r>
            <a:r>
              <a:rPr lang="ru-RU" b="1" i="1" dirty="0" err="1"/>
              <a:t>зумовлена</a:t>
            </a:r>
            <a:r>
              <a:rPr lang="ru-RU" b="1" i="1" dirty="0"/>
              <a:t> форма ЗПР.</a:t>
            </a:r>
          </a:p>
          <a:p>
            <a:pPr marL="0" indent="0">
              <a:buNone/>
            </a:pPr>
            <a:r>
              <a:rPr lang="ru-RU" i="1" dirty="0"/>
              <a:t>Найчастіше - </a:t>
            </a:r>
            <a:r>
              <a:rPr lang="ru-RU" i="1" u="sng" dirty="0" err="1"/>
              <a:t>спадково</a:t>
            </a:r>
            <a:r>
              <a:rPr lang="ru-RU" i="1" dirty="0"/>
              <a:t> </a:t>
            </a:r>
            <a:r>
              <a:rPr lang="ru-RU" i="1" dirty="0" err="1"/>
              <a:t>зумовлений</a:t>
            </a:r>
            <a:r>
              <a:rPr lang="ru-RU" i="1" dirty="0"/>
              <a:t> </a:t>
            </a:r>
            <a:r>
              <a:rPr lang="ru-RU" i="1" dirty="0" err="1"/>
              <a:t>психічний</a:t>
            </a:r>
            <a:r>
              <a:rPr lang="ru-RU" i="1" dirty="0"/>
              <a:t> і </a:t>
            </a:r>
            <a:r>
              <a:rPr lang="ru-RU" i="1" dirty="0" err="1"/>
              <a:t>психофізичний</a:t>
            </a:r>
            <a:r>
              <a:rPr lang="ru-RU" i="1" dirty="0"/>
              <a:t> </a:t>
            </a:r>
            <a:r>
              <a:rPr lang="ru-RU" i="1" dirty="0" err="1"/>
              <a:t>інфантилізм</a:t>
            </a:r>
            <a:r>
              <a:rPr lang="ru-RU" i="1" dirty="0"/>
              <a:t>.</a:t>
            </a:r>
          </a:p>
          <a:p>
            <a:pPr marL="0" indent="0">
              <a:buNone/>
            </a:pPr>
            <a:r>
              <a:rPr lang="uk-UA" i="1" u="sng" dirty="0"/>
              <a:t>ОЗНАКИ</a:t>
            </a:r>
            <a:r>
              <a:rPr lang="uk-UA" i="1" dirty="0"/>
              <a:t>:</a:t>
            </a:r>
            <a:endParaRPr lang="ru-RU" i="1" dirty="0"/>
          </a:p>
          <a:p>
            <a:pPr marL="0" indent="0">
              <a:buNone/>
            </a:pPr>
            <a:r>
              <a:rPr lang="ru-RU" i="1" u="sng" dirty="0" err="1"/>
              <a:t>недостатність</a:t>
            </a:r>
            <a:r>
              <a:rPr lang="ru-RU" i="1" u="sng" dirty="0"/>
              <a:t> таких </a:t>
            </a:r>
            <a:r>
              <a:rPr lang="ru-RU" i="1" u="sng" dirty="0" err="1"/>
              <a:t>функцій</a:t>
            </a:r>
            <a:r>
              <a:rPr lang="ru-RU" i="1" u="sng" dirty="0"/>
              <a:t> як: 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err="1"/>
              <a:t>праксис</a:t>
            </a:r>
            <a:r>
              <a:rPr lang="ru-RU" i="1" dirty="0"/>
              <a:t> (</a:t>
            </a:r>
            <a:r>
              <a:rPr lang="ru-RU" i="1" dirty="0" err="1"/>
              <a:t>здатність</a:t>
            </a:r>
            <a:r>
              <a:rPr lang="ru-RU" i="1" dirty="0"/>
              <a:t> </a:t>
            </a:r>
            <a:r>
              <a:rPr lang="ru-RU" i="1" dirty="0" err="1"/>
              <a:t>виконувати</a:t>
            </a:r>
            <a:r>
              <a:rPr lang="ru-RU" i="1" dirty="0"/>
              <a:t> </a:t>
            </a:r>
            <a:r>
              <a:rPr lang="ru-RU" i="1" dirty="0" err="1"/>
              <a:t>цілеспрямовані</a:t>
            </a:r>
            <a:r>
              <a:rPr lang="ru-RU" i="1" dirty="0"/>
              <a:t> </a:t>
            </a:r>
            <a:r>
              <a:rPr lang="ru-RU" i="1" dirty="0" err="1"/>
              <a:t>рухи</a:t>
            </a:r>
            <a:r>
              <a:rPr lang="ru-RU" i="1" dirty="0"/>
              <a:t>), 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err="1"/>
              <a:t>гнозис</a:t>
            </a:r>
            <a:r>
              <a:rPr lang="ru-RU" i="1" dirty="0"/>
              <a:t> (</a:t>
            </a:r>
            <a:r>
              <a:rPr lang="ru-RU" i="1" dirty="0" err="1"/>
              <a:t>здатність</a:t>
            </a:r>
            <a:r>
              <a:rPr lang="ru-RU" i="1" dirty="0"/>
              <a:t> </a:t>
            </a:r>
            <a:r>
              <a:rPr lang="ru-RU" i="1" dirty="0" err="1"/>
              <a:t>упізнавати</a:t>
            </a:r>
            <a:r>
              <a:rPr lang="ru-RU" i="1" dirty="0"/>
              <a:t> предмет), 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err="1"/>
              <a:t>зорова</a:t>
            </a:r>
            <a:r>
              <a:rPr lang="ru-RU" b="1" i="1" dirty="0"/>
              <a:t> і </a:t>
            </a:r>
            <a:r>
              <a:rPr lang="ru-RU" b="1" i="1" dirty="0" err="1"/>
              <a:t>слухова</a:t>
            </a:r>
            <a:r>
              <a:rPr lang="ru-RU" b="1" i="1" dirty="0"/>
              <a:t> </a:t>
            </a:r>
            <a:r>
              <a:rPr lang="ru-RU" b="1" i="1" dirty="0" err="1"/>
              <a:t>пам’ять</a:t>
            </a:r>
            <a:r>
              <a:rPr lang="ru-RU" i="1" dirty="0"/>
              <a:t>, 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err="1"/>
              <a:t>мовлення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049660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800" dirty="0"/>
              <a:t>2. </a:t>
            </a:r>
            <a:r>
              <a:rPr lang="ru-RU" sz="3800" dirty="0" err="1"/>
              <a:t>Класифікації</a:t>
            </a:r>
            <a:r>
              <a:rPr lang="ru-RU" sz="3800" dirty="0"/>
              <a:t> ЗПР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i="1" dirty="0"/>
              <a:t>Соматично </a:t>
            </a:r>
            <a:r>
              <a:rPr lang="ru-RU" b="1" i="1" dirty="0" err="1"/>
              <a:t>зумовлена</a:t>
            </a:r>
            <a:r>
              <a:rPr lang="ru-RU" b="1" i="1" dirty="0"/>
              <a:t> форма ЗПР.</a:t>
            </a:r>
          </a:p>
          <a:p>
            <a:pPr marL="0" indent="0">
              <a:buNone/>
            </a:pPr>
            <a:r>
              <a:rPr lang="ru-RU" i="1" dirty="0"/>
              <a:t>(як </a:t>
            </a:r>
            <a:r>
              <a:rPr lang="ru-RU" i="1" dirty="0" err="1"/>
              <a:t>наслідок</a:t>
            </a:r>
            <a:r>
              <a:rPr lang="ru-RU" i="1" dirty="0"/>
              <a:t> </a:t>
            </a:r>
            <a:r>
              <a:rPr lang="ru-RU" i="1" dirty="0" err="1"/>
              <a:t>хронічних</a:t>
            </a:r>
            <a:r>
              <a:rPr lang="ru-RU" i="1" dirty="0"/>
              <a:t> </a:t>
            </a:r>
            <a:r>
              <a:rPr lang="ru-RU" i="1" dirty="0" err="1"/>
              <a:t>соматичних</a:t>
            </a:r>
            <a:r>
              <a:rPr lang="ru-RU" i="1" dirty="0"/>
              <a:t> </a:t>
            </a:r>
            <a:r>
              <a:rPr lang="ru-RU" i="1" dirty="0" err="1"/>
              <a:t>захворювань</a:t>
            </a:r>
            <a:r>
              <a:rPr lang="ru-RU" i="1" dirty="0"/>
              <a:t> </a:t>
            </a:r>
            <a:r>
              <a:rPr lang="ru-RU" i="1" dirty="0" err="1"/>
              <a:t>внутрішніх</a:t>
            </a:r>
            <a:r>
              <a:rPr lang="ru-RU" i="1" dirty="0"/>
              <a:t> </a:t>
            </a:r>
            <a:r>
              <a:rPr lang="ru-RU" i="1" dirty="0" err="1"/>
              <a:t>органів</a:t>
            </a:r>
            <a:r>
              <a:rPr lang="ru-RU" i="1" dirty="0"/>
              <a:t> </a:t>
            </a:r>
            <a:r>
              <a:rPr lang="ru-RU" i="1" dirty="0" err="1"/>
              <a:t>дитини</a:t>
            </a:r>
            <a:r>
              <a:rPr lang="ru-RU" i="1" dirty="0"/>
              <a:t>)</a:t>
            </a:r>
          </a:p>
          <a:p>
            <a:pPr marL="0" indent="0">
              <a:buNone/>
            </a:pPr>
            <a:r>
              <a:rPr lang="uk-UA" i="1" u="sng" dirty="0"/>
              <a:t>ОЗНАКИ:</a:t>
            </a:r>
            <a:endParaRPr lang="ru-RU" i="1" u="sng" dirty="0"/>
          </a:p>
          <a:p>
            <a:pPr marL="0" indent="0">
              <a:buNone/>
            </a:pPr>
            <a:r>
              <a:rPr lang="ru-RU" i="1" u="sng" dirty="0" err="1"/>
              <a:t>Стійка</a:t>
            </a:r>
            <a:r>
              <a:rPr lang="ru-RU" i="1" u="sng" dirty="0"/>
              <a:t> </a:t>
            </a:r>
            <a:r>
              <a:rPr lang="ru-RU" i="1" u="sng" dirty="0" err="1"/>
              <a:t>астенія</a:t>
            </a:r>
            <a:endParaRPr lang="ru-RU" i="1" u="sng" dirty="0"/>
          </a:p>
          <a:p>
            <a:pPr>
              <a:buFont typeface="Wingdings" pitchFamily="2" charset="2"/>
              <a:buChar char="Ø"/>
            </a:pPr>
            <a:r>
              <a:rPr lang="ru-RU" i="1" dirty="0" err="1"/>
              <a:t>млявість</a:t>
            </a:r>
            <a:r>
              <a:rPr lang="ru-RU" i="1" dirty="0"/>
              <a:t>, </a:t>
            </a:r>
          </a:p>
          <a:p>
            <a:pPr>
              <a:buFont typeface="Wingdings" pitchFamily="2" charset="2"/>
              <a:buChar char="Ø"/>
            </a:pPr>
            <a:r>
              <a:rPr lang="ru-RU" i="1" dirty="0" err="1"/>
              <a:t>нерішучість</a:t>
            </a:r>
            <a:r>
              <a:rPr lang="ru-RU" i="1" dirty="0"/>
              <a:t>, </a:t>
            </a:r>
          </a:p>
          <a:p>
            <a:pPr>
              <a:buFont typeface="Wingdings" pitchFamily="2" charset="2"/>
              <a:buChar char="Ø"/>
            </a:pPr>
            <a:r>
              <a:rPr lang="ru-RU" i="1" dirty="0" err="1"/>
              <a:t>безініціативність</a:t>
            </a:r>
            <a:r>
              <a:rPr lang="ru-RU" i="1" dirty="0"/>
              <a:t>, </a:t>
            </a:r>
          </a:p>
          <a:p>
            <a:pPr>
              <a:buFont typeface="Wingdings" pitchFamily="2" charset="2"/>
              <a:buChar char="Ø"/>
            </a:pPr>
            <a:r>
              <a:rPr lang="ru-RU" i="1" dirty="0" err="1"/>
              <a:t>капризність</a:t>
            </a:r>
            <a:r>
              <a:rPr lang="ru-RU" i="1" dirty="0"/>
              <a:t>, </a:t>
            </a:r>
          </a:p>
          <a:p>
            <a:pPr>
              <a:buFont typeface="Wingdings" pitchFamily="2" charset="2"/>
              <a:buChar char="Ø"/>
            </a:pPr>
            <a:r>
              <a:rPr lang="ru-RU" i="1" dirty="0" err="1"/>
              <a:t>несприйнятливість</a:t>
            </a:r>
            <a:r>
              <a:rPr lang="ru-RU" i="1" dirty="0"/>
              <a:t> до </a:t>
            </a:r>
            <a:r>
              <a:rPr lang="ru-RU" i="1" dirty="0" err="1"/>
              <a:t>різноманітних</a:t>
            </a:r>
            <a:r>
              <a:rPr lang="ru-RU" i="1" dirty="0"/>
              <a:t> </a:t>
            </a:r>
            <a:r>
              <a:rPr lang="ru-RU" i="1" dirty="0" err="1"/>
              <a:t>уражень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171153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800" dirty="0"/>
              <a:t>2. </a:t>
            </a:r>
            <a:r>
              <a:rPr lang="ru-RU" sz="3800" dirty="0" err="1"/>
              <a:t>Класифікації</a:t>
            </a:r>
            <a:r>
              <a:rPr lang="ru-RU" sz="3800" dirty="0"/>
              <a:t> ЗПР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i="1" dirty="0"/>
              <a:t>Психогенно </a:t>
            </a:r>
            <a:r>
              <a:rPr lang="ru-RU" b="1" i="1" dirty="0" err="1"/>
              <a:t>зумовлена</a:t>
            </a:r>
            <a:r>
              <a:rPr lang="ru-RU" b="1" i="1" dirty="0"/>
              <a:t> форма ЗПР.</a:t>
            </a:r>
          </a:p>
          <a:p>
            <a:pPr marL="0" indent="0">
              <a:buNone/>
            </a:pPr>
            <a:r>
              <a:rPr lang="ru-RU" i="1" dirty="0"/>
              <a:t>(</a:t>
            </a:r>
            <a:r>
              <a:rPr lang="ru-RU" i="1" dirty="0" err="1"/>
              <a:t>пов’язана</a:t>
            </a:r>
            <a:r>
              <a:rPr lang="ru-RU" i="1" dirty="0"/>
              <a:t> з </a:t>
            </a:r>
            <a:r>
              <a:rPr lang="ru-RU" i="1" dirty="0" err="1"/>
              <a:t>несприятливими</a:t>
            </a:r>
            <a:r>
              <a:rPr lang="ru-RU" i="1" dirty="0"/>
              <a:t> </a:t>
            </a:r>
            <a:r>
              <a:rPr lang="ru-RU" i="1" dirty="0" err="1"/>
              <a:t>умовами</a:t>
            </a:r>
            <a:r>
              <a:rPr lang="ru-RU" i="1" dirty="0"/>
              <a:t> </a:t>
            </a:r>
            <a:r>
              <a:rPr lang="ru-RU" i="1" dirty="0" err="1"/>
              <a:t>виховання</a:t>
            </a:r>
            <a:r>
              <a:rPr lang="ru-RU" i="1" dirty="0"/>
              <a:t>)</a:t>
            </a:r>
          </a:p>
          <a:p>
            <a:pPr marL="0" indent="0">
              <a:buNone/>
            </a:pPr>
            <a:r>
              <a:rPr lang="uk-UA" i="1" u="sng" dirty="0"/>
              <a:t>Часто – наслідок дефіциту спілкування у ранньому віці</a:t>
            </a:r>
          </a:p>
          <a:p>
            <a:pPr marL="0" indent="0">
              <a:buNone/>
            </a:pPr>
            <a:r>
              <a:rPr lang="uk-UA" i="1" u="sng" dirty="0"/>
              <a:t>ОЗНАКИ</a:t>
            </a:r>
            <a:r>
              <a:rPr lang="uk-UA" i="1" dirty="0"/>
              <a:t> (залежно від індивідуальних особливостей):</a:t>
            </a:r>
          </a:p>
          <a:p>
            <a:pPr>
              <a:buFont typeface="Wingdings" pitchFamily="2" charset="2"/>
              <a:buChar char="Ø"/>
            </a:pPr>
            <a:r>
              <a:rPr lang="uk-UA" i="1" dirty="0"/>
              <a:t>агресивність, непослідовність, необдуманість та імпульсивність дій, </a:t>
            </a:r>
          </a:p>
          <a:p>
            <a:pPr>
              <a:buFont typeface="Wingdings" pitchFamily="2" charset="2"/>
              <a:buChar char="Ø"/>
            </a:pPr>
            <a:r>
              <a:rPr lang="uk-UA" i="1" dirty="0"/>
              <a:t>або – нерішучість, плаксивість, різні страхи</a:t>
            </a:r>
          </a:p>
          <a:p>
            <a:pPr marL="0" indent="0">
              <a:buNone/>
            </a:pPr>
            <a:endParaRPr lang="uk-UA" i="1" dirty="0"/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539846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800" dirty="0"/>
              <a:t>2. </a:t>
            </a:r>
            <a:r>
              <a:rPr lang="ru-RU" sz="3800" dirty="0" err="1"/>
              <a:t>Класифікації</a:t>
            </a:r>
            <a:r>
              <a:rPr lang="ru-RU" sz="3800" dirty="0"/>
              <a:t> ЗПР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i="1" dirty="0"/>
              <a:t>Церебрально-</a:t>
            </a:r>
            <a:r>
              <a:rPr lang="ru-RU" b="1" i="1" dirty="0" err="1"/>
              <a:t>органічна</a:t>
            </a:r>
            <a:r>
              <a:rPr lang="ru-RU" b="1" i="1" dirty="0"/>
              <a:t> форма ЗПР.</a:t>
            </a:r>
          </a:p>
          <a:p>
            <a:pPr marL="0" indent="0">
              <a:buNone/>
            </a:pPr>
            <a:r>
              <a:rPr lang="ru-RU" i="1" dirty="0"/>
              <a:t>(</a:t>
            </a:r>
            <a:r>
              <a:rPr lang="ru-RU" i="1" dirty="0" err="1"/>
              <a:t>найпоширеніша</a:t>
            </a:r>
            <a:r>
              <a:rPr lang="ru-RU" i="1" dirty="0"/>
              <a:t> і </a:t>
            </a:r>
            <a:r>
              <a:rPr lang="ru-RU" i="1" dirty="0" err="1"/>
              <a:t>найтяжча</a:t>
            </a:r>
            <a:r>
              <a:rPr lang="ru-RU" i="1" dirty="0"/>
              <a:t> форма, </a:t>
            </a:r>
            <a:r>
              <a:rPr lang="ru-RU" i="1" dirty="0" err="1"/>
              <a:t>пов’язана</a:t>
            </a:r>
            <a:r>
              <a:rPr lang="ru-RU" i="1" dirty="0"/>
              <a:t> з </a:t>
            </a:r>
            <a:r>
              <a:rPr lang="ru-RU" i="1" dirty="0" err="1"/>
              <a:t>ураженням</a:t>
            </a:r>
            <a:r>
              <a:rPr lang="ru-RU" i="1" dirty="0"/>
              <a:t> головного </a:t>
            </a:r>
            <a:r>
              <a:rPr lang="ru-RU" i="1" dirty="0" err="1"/>
              <a:t>мозку</a:t>
            </a:r>
            <a:r>
              <a:rPr lang="ru-RU" i="1" dirty="0"/>
              <a:t>).</a:t>
            </a:r>
          </a:p>
          <a:p>
            <a:pPr marL="0" indent="0">
              <a:buNone/>
            </a:pPr>
            <a:r>
              <a:rPr lang="ru-RU" i="1" dirty="0"/>
              <a:t>«Мінімальна </a:t>
            </a:r>
            <a:r>
              <a:rPr lang="ru-RU" i="1" dirty="0" err="1"/>
              <a:t>мозкова</a:t>
            </a:r>
            <a:r>
              <a:rPr lang="ru-RU" i="1" dirty="0"/>
              <a:t> </a:t>
            </a:r>
            <a:r>
              <a:rPr lang="ru-RU" i="1" dirty="0" err="1"/>
              <a:t>дисфункція</a:t>
            </a:r>
            <a:r>
              <a:rPr lang="ru-RU" i="1" dirty="0"/>
              <a:t>»</a:t>
            </a:r>
          </a:p>
          <a:p>
            <a:pPr marL="0" indent="0">
              <a:buNone/>
            </a:pPr>
            <a:r>
              <a:rPr lang="uk-UA" i="1" u="sng" dirty="0"/>
              <a:t>ОЗНАКИ:</a:t>
            </a:r>
            <a:endParaRPr lang="ru-RU" i="1" u="sng" dirty="0"/>
          </a:p>
          <a:p>
            <a:pPr>
              <a:buFont typeface="Wingdings" pitchFamily="2" charset="2"/>
              <a:buChar char="Ø"/>
            </a:pPr>
            <a:r>
              <a:rPr lang="uk-UA" i="1" dirty="0"/>
              <a:t>стійкість і виразністю порушень в емоційно-вольовій сфері і пізнавальній діяльності.</a:t>
            </a:r>
          </a:p>
          <a:p>
            <a:pPr marL="0" indent="0">
              <a:buNone/>
            </a:pPr>
            <a:r>
              <a:rPr lang="uk-UA" i="1" u="sng" dirty="0"/>
              <a:t>Функціональні розлади ЦНС накладають відбиток на психологічну структуру цієї форми ЗПР.</a:t>
            </a:r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680594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800" dirty="0"/>
              <a:t>2. </a:t>
            </a:r>
            <a:r>
              <a:rPr lang="ru-RU" sz="3800" dirty="0" err="1"/>
              <a:t>Класифікації</a:t>
            </a:r>
            <a:r>
              <a:rPr lang="ru-RU" sz="3800" dirty="0"/>
              <a:t> ЗПР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i="1" dirty="0"/>
              <a:t>Загальні </a:t>
            </a:r>
            <a:r>
              <a:rPr lang="ru-RU" b="1" i="1" dirty="0" err="1"/>
              <a:t>риси</a:t>
            </a:r>
            <a:r>
              <a:rPr lang="ru-RU" b="1" i="1" dirty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i="1" dirty="0"/>
              <a:t>При ЗПР </a:t>
            </a:r>
            <a:r>
              <a:rPr lang="ru-RU" i="1" dirty="0" err="1"/>
              <a:t>порушення</a:t>
            </a:r>
            <a:r>
              <a:rPr lang="ru-RU" i="1" dirty="0"/>
              <a:t> </a:t>
            </a:r>
            <a:r>
              <a:rPr lang="ru-RU" i="1" dirty="0" err="1"/>
              <a:t>настають</a:t>
            </a:r>
            <a:r>
              <a:rPr lang="ru-RU" i="1" dirty="0"/>
              <a:t> рано, тому становлення </a:t>
            </a:r>
            <a:r>
              <a:rPr lang="ru-RU" i="1" dirty="0" err="1"/>
              <a:t>психічних</a:t>
            </a:r>
            <a:r>
              <a:rPr lang="ru-RU" i="1" dirty="0"/>
              <a:t> </a:t>
            </a:r>
            <a:r>
              <a:rPr lang="ru-RU" i="1" dirty="0" err="1"/>
              <a:t>функцій</a:t>
            </a:r>
            <a:r>
              <a:rPr lang="ru-RU" i="1" dirty="0"/>
              <a:t> </a:t>
            </a:r>
            <a:r>
              <a:rPr lang="ru-RU" i="1" dirty="0" err="1"/>
              <a:t>відбувається</a:t>
            </a:r>
            <a:r>
              <a:rPr lang="ru-RU" i="1" dirty="0"/>
              <a:t> </a:t>
            </a:r>
            <a:r>
              <a:rPr lang="ru-RU" i="1" dirty="0" err="1"/>
              <a:t>нерівномірно</a:t>
            </a:r>
            <a:r>
              <a:rPr lang="ru-RU" i="1" dirty="0"/>
              <a:t>, </a:t>
            </a:r>
            <a:r>
              <a:rPr lang="ru-RU" i="1" dirty="0" err="1"/>
              <a:t>уповільнено</a:t>
            </a:r>
            <a:r>
              <a:rPr lang="ru-RU" i="1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i="1" dirty="0"/>
              <a:t>Для </a:t>
            </a:r>
            <a:r>
              <a:rPr lang="ru-RU" i="1" dirty="0" err="1"/>
              <a:t>дітей</a:t>
            </a:r>
            <a:r>
              <a:rPr lang="ru-RU" i="1" dirty="0"/>
              <a:t> </a:t>
            </a:r>
            <a:r>
              <a:rPr lang="ru-RU" i="1" dirty="0" err="1"/>
              <a:t>із</a:t>
            </a:r>
            <a:r>
              <a:rPr lang="ru-RU" i="1" dirty="0"/>
              <a:t> ЗПР характерна </a:t>
            </a:r>
            <a:r>
              <a:rPr lang="ru-RU" i="1" dirty="0" err="1"/>
              <a:t>нерівномірна</a:t>
            </a:r>
            <a:r>
              <a:rPr lang="ru-RU" i="1" dirty="0"/>
              <a:t> </a:t>
            </a:r>
            <a:r>
              <a:rPr lang="ru-RU" i="1" dirty="0" err="1"/>
              <a:t>сформованість</a:t>
            </a:r>
            <a:r>
              <a:rPr lang="ru-RU" i="1" dirty="0"/>
              <a:t> </a:t>
            </a:r>
            <a:r>
              <a:rPr lang="ru-RU" i="1" dirty="0" err="1"/>
              <a:t>психічних</a:t>
            </a:r>
            <a:r>
              <a:rPr lang="ru-RU" i="1" dirty="0"/>
              <a:t> </a:t>
            </a:r>
            <a:r>
              <a:rPr lang="ru-RU" i="1" dirty="0" err="1"/>
              <a:t>процесів</a:t>
            </a:r>
            <a:r>
              <a:rPr lang="ru-RU" i="1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i="1" dirty="0"/>
              <a:t>Найбільш </a:t>
            </a:r>
            <a:r>
              <a:rPr lang="ru-RU" i="1" dirty="0" err="1"/>
              <a:t>порушеними</a:t>
            </a:r>
            <a:r>
              <a:rPr lang="ru-RU" i="1" dirty="0"/>
              <a:t> </a:t>
            </a:r>
            <a:r>
              <a:rPr lang="ru-RU" i="1" dirty="0" err="1"/>
              <a:t>виявляються</a:t>
            </a:r>
            <a:r>
              <a:rPr lang="ru-RU" i="1" dirty="0"/>
              <a:t> </a:t>
            </a:r>
            <a:r>
              <a:rPr lang="ru-RU" i="1" dirty="0" err="1"/>
              <a:t>емоційно-особова</a:t>
            </a:r>
            <a:r>
              <a:rPr lang="ru-RU" i="1" dirty="0"/>
              <a:t> сфера, </a:t>
            </a:r>
            <a:r>
              <a:rPr lang="ru-RU" i="1" dirty="0" err="1"/>
              <a:t>загальні</a:t>
            </a:r>
            <a:r>
              <a:rPr lang="ru-RU" i="1" dirty="0"/>
              <a:t> характеристики </a:t>
            </a:r>
            <a:r>
              <a:rPr lang="ru-RU" i="1" dirty="0" err="1"/>
              <a:t>діяльності</a:t>
            </a:r>
            <a:r>
              <a:rPr lang="ru-RU" i="1" dirty="0"/>
              <a:t>, </a:t>
            </a:r>
            <a:r>
              <a:rPr lang="ru-RU" i="1" dirty="0" err="1"/>
              <a:t>працездатності</a:t>
            </a:r>
            <a:r>
              <a:rPr lang="ru-RU" i="1" dirty="0"/>
              <a:t>: в </a:t>
            </a:r>
            <a:r>
              <a:rPr lang="ru-RU" i="1" dirty="0" err="1"/>
              <a:t>інтелектуальній</a:t>
            </a:r>
            <a:r>
              <a:rPr lang="ru-RU" i="1" dirty="0"/>
              <a:t> </a:t>
            </a:r>
            <a:r>
              <a:rPr lang="ru-RU" i="1" dirty="0" err="1"/>
              <a:t>діяльності</a:t>
            </a:r>
            <a:r>
              <a:rPr lang="ru-RU" i="1" dirty="0"/>
              <a:t> найбільш </a:t>
            </a:r>
            <a:r>
              <a:rPr lang="ru-RU" i="1" dirty="0" err="1"/>
              <a:t>яскраві</a:t>
            </a:r>
            <a:r>
              <a:rPr lang="ru-RU" i="1" dirty="0"/>
              <a:t> </a:t>
            </a:r>
            <a:r>
              <a:rPr lang="ru-RU" i="1" dirty="0" err="1"/>
              <a:t>порушення</a:t>
            </a:r>
            <a:r>
              <a:rPr lang="ru-RU" i="1" dirty="0"/>
              <a:t> </a:t>
            </a:r>
            <a:r>
              <a:rPr lang="ru-RU" i="1" dirty="0" err="1"/>
              <a:t>проявляються</a:t>
            </a:r>
            <a:r>
              <a:rPr lang="ru-RU" i="1" dirty="0"/>
              <a:t> на </a:t>
            </a:r>
            <a:r>
              <a:rPr lang="ru-RU" i="1" dirty="0" err="1"/>
              <a:t>рівні</a:t>
            </a:r>
            <a:r>
              <a:rPr lang="ru-RU" i="1" dirty="0"/>
              <a:t> словесно-</a:t>
            </a:r>
            <a:r>
              <a:rPr lang="ru-RU" i="1" dirty="0" err="1"/>
              <a:t>логічного</a:t>
            </a:r>
            <a:r>
              <a:rPr lang="ru-RU" i="1" dirty="0"/>
              <a:t> </a:t>
            </a:r>
            <a:r>
              <a:rPr lang="ru-RU" i="1" dirty="0" err="1"/>
              <a:t>мислення</a:t>
            </a:r>
            <a:r>
              <a:rPr lang="ru-RU" i="1" dirty="0"/>
              <a:t> при </a:t>
            </a:r>
            <a:r>
              <a:rPr lang="ru-RU" i="1" dirty="0" err="1"/>
              <a:t>відносно</a:t>
            </a:r>
            <a:r>
              <a:rPr lang="ru-RU" i="1" dirty="0"/>
              <a:t> </a:t>
            </a:r>
            <a:r>
              <a:rPr lang="ru-RU" i="1" dirty="0" err="1"/>
              <a:t>більш</a:t>
            </a:r>
            <a:r>
              <a:rPr lang="ru-RU" i="1" dirty="0"/>
              <a:t> </a:t>
            </a:r>
            <a:r>
              <a:rPr lang="ru-RU" i="1" dirty="0" err="1"/>
              <a:t>високому</a:t>
            </a:r>
            <a:r>
              <a:rPr lang="ru-RU" i="1" dirty="0"/>
              <a:t> </a:t>
            </a:r>
            <a:r>
              <a:rPr lang="ru-RU" i="1" dirty="0" err="1"/>
              <a:t>рівні</a:t>
            </a:r>
            <a:r>
              <a:rPr lang="ru-RU" i="1" dirty="0"/>
              <a:t> </a:t>
            </a:r>
            <a:r>
              <a:rPr lang="ru-RU" i="1" dirty="0" err="1"/>
              <a:t>розвитку</a:t>
            </a:r>
            <a:r>
              <a:rPr lang="ru-RU" i="1" dirty="0"/>
              <a:t> </a:t>
            </a:r>
            <a:r>
              <a:rPr lang="ru-RU" i="1" dirty="0" err="1"/>
              <a:t>наочних</a:t>
            </a:r>
            <a:r>
              <a:rPr lang="ru-RU" i="1" dirty="0"/>
              <a:t> форм </a:t>
            </a:r>
            <a:r>
              <a:rPr lang="ru-RU" i="1" dirty="0" err="1"/>
              <a:t>мислення</a:t>
            </a:r>
            <a:r>
              <a:rPr lang="ru-RU" i="1" dirty="0"/>
              <a:t>.</a:t>
            </a:r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713998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800" dirty="0"/>
              <a:t>2. </a:t>
            </a:r>
            <a:r>
              <a:rPr lang="ru-RU" sz="3800" dirty="0" err="1"/>
              <a:t>Класифікації</a:t>
            </a:r>
            <a:r>
              <a:rPr lang="ru-RU" sz="3800" dirty="0"/>
              <a:t> ЗПР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/>
              <a:t> </a:t>
            </a:r>
            <a:r>
              <a:rPr lang="ru-RU" i="1" dirty="0" err="1"/>
              <a:t>Ознайомитися</a:t>
            </a:r>
            <a:r>
              <a:rPr lang="ru-RU" i="1" dirty="0"/>
              <a:t> з </a:t>
            </a:r>
            <a:r>
              <a:rPr lang="ru-RU" i="1" dirty="0" err="1"/>
              <a:t>матеріалом</a:t>
            </a:r>
            <a:r>
              <a:rPr lang="ru-RU" i="1" dirty="0"/>
              <a:t> </a:t>
            </a:r>
            <a:r>
              <a:rPr lang="ru-RU" i="1" dirty="0" err="1"/>
              <a:t>статті</a:t>
            </a:r>
            <a:endParaRPr lang="ru-RU" i="1" dirty="0"/>
          </a:p>
          <a:p>
            <a:pPr marL="0" indent="0">
              <a:buNone/>
            </a:pPr>
            <a:r>
              <a:rPr lang="uk-UA" i="1" dirty="0"/>
              <a:t>О.</a:t>
            </a:r>
            <a:r>
              <a:rPr lang="uk-UA" i="1" dirty="0" err="1"/>
              <a:t>Семенцової</a:t>
            </a:r>
            <a:endParaRPr lang="ru-RU" i="1" dirty="0"/>
          </a:p>
          <a:p>
            <a:pPr marL="0" indent="0">
              <a:buNone/>
            </a:pPr>
            <a:endParaRPr lang="uk-UA" i="1" dirty="0"/>
          </a:p>
          <a:p>
            <a:pPr marL="0" indent="0">
              <a:buNone/>
            </a:pPr>
            <a:r>
              <a:rPr lang="en-US" i="1" dirty="0"/>
              <a:t>file:///C:/Users/user/Downloads/799-%D0%A2%D0%B5%D0%BA%D1%81%D1%82%20%D1%81%D1%82%D0%B0%D1%82%D1%82%D1%96-2320-1-10-20200303%20(1).pdf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45151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800" dirty="0"/>
              <a:t>3. Основні прояви ЗПР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b="1" i="1" dirty="0"/>
          </a:p>
          <a:p>
            <a:pPr>
              <a:buFont typeface="Wingdings" pitchFamily="2" charset="2"/>
              <a:buChar char="Ø"/>
            </a:pPr>
            <a:r>
              <a:rPr lang="ru-RU" b="1" i="1" dirty="0"/>
              <a:t>Порушення </a:t>
            </a:r>
            <a:r>
              <a:rPr lang="ru-RU" b="1" i="1" dirty="0" err="1"/>
              <a:t>працездатності</a:t>
            </a:r>
            <a:r>
              <a:rPr lang="ru-RU" b="1" i="1" dirty="0"/>
              <a:t> та </a:t>
            </a:r>
            <a:r>
              <a:rPr lang="ru-RU" b="1" i="1" dirty="0" err="1"/>
              <a:t>поведінки</a:t>
            </a:r>
            <a:r>
              <a:rPr lang="ru-RU" b="1" i="1" dirty="0"/>
              <a:t> </a:t>
            </a:r>
            <a:r>
              <a:rPr lang="ru-RU" i="1" dirty="0"/>
              <a:t>(</a:t>
            </a:r>
            <a:r>
              <a:rPr lang="ru-RU" i="1" dirty="0" err="1"/>
              <a:t>низька</a:t>
            </a:r>
            <a:r>
              <a:rPr lang="ru-RU" i="1" dirty="0"/>
              <a:t> </a:t>
            </a:r>
            <a:r>
              <a:rPr lang="ru-RU" i="1" dirty="0" err="1"/>
              <a:t>продуктивність</a:t>
            </a:r>
            <a:r>
              <a:rPr lang="ru-RU" i="1" dirty="0"/>
              <a:t>; </a:t>
            </a:r>
            <a:r>
              <a:rPr lang="ru-RU" i="1" dirty="0" err="1"/>
              <a:t>втомлюваність</a:t>
            </a:r>
            <a:r>
              <a:rPr lang="ru-RU" i="1" dirty="0"/>
              <a:t>, яка </a:t>
            </a:r>
            <a:r>
              <a:rPr lang="ru-RU" i="1" dirty="0" err="1"/>
              <a:t>відбивається</a:t>
            </a:r>
            <a:r>
              <a:rPr lang="ru-RU" i="1" dirty="0"/>
              <a:t> на </a:t>
            </a:r>
            <a:r>
              <a:rPr lang="ru-RU" i="1" dirty="0" err="1"/>
              <a:t>поведінці</a:t>
            </a:r>
            <a:r>
              <a:rPr lang="ru-RU" i="1" dirty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err="1"/>
              <a:t>Особливості</a:t>
            </a:r>
            <a:r>
              <a:rPr lang="ru-RU" b="1" i="1" dirty="0"/>
              <a:t> </a:t>
            </a:r>
            <a:r>
              <a:rPr lang="ru-RU" b="1" i="1" dirty="0" err="1"/>
              <a:t>пізнавальної</a:t>
            </a:r>
            <a:r>
              <a:rPr lang="ru-RU" b="1" i="1" dirty="0"/>
              <a:t> </a:t>
            </a:r>
            <a:r>
              <a:rPr lang="ru-RU" b="1" i="1" dirty="0" err="1"/>
              <a:t>діяльності</a:t>
            </a:r>
            <a:r>
              <a:rPr lang="ru-RU" b="1" i="1" dirty="0"/>
              <a:t> </a:t>
            </a:r>
            <a:r>
              <a:rPr lang="ru-RU" i="1" dirty="0"/>
              <a:t>(</a:t>
            </a:r>
            <a:r>
              <a:rPr lang="ru-RU" i="1" dirty="0" err="1"/>
              <a:t>діти</a:t>
            </a:r>
            <a:r>
              <a:rPr lang="ru-RU" i="1" dirty="0"/>
              <a:t> не </a:t>
            </a:r>
            <a:r>
              <a:rPr lang="ru-RU" i="1" dirty="0" err="1"/>
              <a:t>допитливі</a:t>
            </a:r>
            <a:r>
              <a:rPr lang="ru-RU" i="1" dirty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err="1"/>
              <a:t>Сенсомоторний</a:t>
            </a:r>
            <a:r>
              <a:rPr lang="ru-RU" b="1" i="1" dirty="0"/>
              <a:t> </a:t>
            </a:r>
            <a:r>
              <a:rPr lang="ru-RU" b="1" i="1" dirty="0" err="1"/>
              <a:t>розвиток</a:t>
            </a:r>
            <a:r>
              <a:rPr lang="ru-RU" b="1" i="1" dirty="0"/>
              <a:t> і </a:t>
            </a:r>
            <a:r>
              <a:rPr lang="ru-RU" b="1" i="1" dirty="0" err="1"/>
              <a:t>чуттєве</a:t>
            </a:r>
            <a:r>
              <a:rPr lang="ru-RU" b="1" i="1" dirty="0"/>
              <a:t> </a:t>
            </a:r>
            <a:r>
              <a:rPr lang="ru-RU" b="1" i="1" dirty="0" err="1"/>
              <a:t>пізнання</a:t>
            </a:r>
            <a:r>
              <a:rPr lang="ru-RU" b="1" i="1" dirty="0"/>
              <a:t> </a:t>
            </a:r>
            <a:r>
              <a:rPr lang="ru-RU" b="1" i="1" dirty="0" err="1"/>
              <a:t>дійсності</a:t>
            </a:r>
            <a:r>
              <a:rPr lang="ru-RU" b="1" i="1" dirty="0"/>
              <a:t> </a:t>
            </a:r>
            <a:r>
              <a:rPr lang="ru-RU" i="1" dirty="0"/>
              <a:t>(</a:t>
            </a:r>
            <a:r>
              <a:rPr lang="ru-RU" i="1" dirty="0" err="1"/>
              <a:t>порушення</a:t>
            </a:r>
            <a:r>
              <a:rPr lang="ru-RU" i="1" dirty="0"/>
              <a:t> </a:t>
            </a:r>
            <a:r>
              <a:rPr lang="ru-RU" i="1" dirty="0" err="1"/>
              <a:t>опрацювання</a:t>
            </a:r>
            <a:r>
              <a:rPr lang="ru-RU" i="1" dirty="0"/>
              <a:t> </a:t>
            </a:r>
            <a:r>
              <a:rPr lang="ru-RU" i="1" dirty="0" err="1"/>
              <a:t>інформації</a:t>
            </a:r>
            <a:r>
              <a:rPr lang="ru-RU" i="1" dirty="0"/>
              <a:t>, </a:t>
            </a:r>
            <a:r>
              <a:rPr lang="ru-RU" i="1" dirty="0" err="1"/>
              <a:t>отриманої</a:t>
            </a:r>
            <a:r>
              <a:rPr lang="ru-RU" i="1" dirty="0"/>
              <a:t> через </a:t>
            </a:r>
            <a:r>
              <a:rPr lang="ru-RU" i="1" dirty="0" err="1"/>
              <a:t>органи</a:t>
            </a:r>
            <a:r>
              <a:rPr lang="ru-RU" i="1" dirty="0"/>
              <a:t> </a:t>
            </a:r>
            <a:r>
              <a:rPr lang="ru-RU" i="1" dirty="0" err="1"/>
              <a:t>чуття</a:t>
            </a:r>
            <a:r>
              <a:rPr lang="ru-RU" i="1" dirty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err="1"/>
              <a:t>Ососбливості</a:t>
            </a:r>
            <a:r>
              <a:rPr lang="ru-RU" b="1" i="1" dirty="0"/>
              <a:t> </a:t>
            </a:r>
            <a:r>
              <a:rPr lang="ru-RU" b="1" i="1" dirty="0" err="1"/>
              <a:t>мислення</a:t>
            </a:r>
            <a:r>
              <a:rPr lang="ru-RU" b="1" i="1" dirty="0"/>
              <a:t> </a:t>
            </a:r>
            <a:r>
              <a:rPr lang="ru-RU" i="1" dirty="0"/>
              <a:t>(</a:t>
            </a:r>
            <a:r>
              <a:rPr lang="ru-RU" i="1" dirty="0" err="1"/>
              <a:t>порушення</a:t>
            </a:r>
            <a:r>
              <a:rPr lang="ru-RU" i="1" dirty="0"/>
              <a:t> </a:t>
            </a:r>
            <a:r>
              <a:rPr lang="ru-RU" i="1" dirty="0" err="1"/>
              <a:t>розумових</a:t>
            </a:r>
            <a:r>
              <a:rPr lang="ru-RU" i="1" dirty="0"/>
              <a:t> </a:t>
            </a:r>
            <a:r>
              <a:rPr lang="ru-RU" i="1" dirty="0" err="1"/>
              <a:t>операцій</a:t>
            </a:r>
            <a:r>
              <a:rPr lang="ru-RU" i="1" dirty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err="1"/>
              <a:t>Пам’ять</a:t>
            </a:r>
            <a:r>
              <a:rPr lang="ru-RU" i="1" dirty="0"/>
              <a:t> (</a:t>
            </a:r>
            <a:r>
              <a:rPr lang="ru-RU" i="1" dirty="0" err="1"/>
              <a:t>слабкість</a:t>
            </a:r>
            <a:r>
              <a:rPr lang="ru-RU" i="1" dirty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err="1"/>
              <a:t>Знання</a:t>
            </a:r>
            <a:r>
              <a:rPr lang="ru-RU" b="1" i="1" dirty="0"/>
              <a:t> й </a:t>
            </a:r>
            <a:r>
              <a:rPr lang="ru-RU" b="1" i="1" dirty="0" err="1"/>
              <a:t>уявлення</a:t>
            </a:r>
            <a:r>
              <a:rPr lang="ru-RU" b="1" i="1" dirty="0"/>
              <a:t> про </a:t>
            </a:r>
            <a:r>
              <a:rPr lang="ru-RU" b="1" i="1" dirty="0" err="1"/>
              <a:t>навколишній</a:t>
            </a:r>
            <a:r>
              <a:rPr lang="ru-RU" b="1" i="1" dirty="0"/>
              <a:t> </a:t>
            </a:r>
            <a:r>
              <a:rPr lang="ru-RU" b="1" i="1" dirty="0" err="1"/>
              <a:t>світ</a:t>
            </a:r>
            <a:r>
              <a:rPr lang="ru-RU" b="1" i="1" dirty="0"/>
              <a:t> </a:t>
            </a:r>
            <a:r>
              <a:rPr lang="ru-RU" i="1" dirty="0"/>
              <a:t>(</a:t>
            </a:r>
            <a:r>
              <a:rPr lang="ru-RU" i="1" dirty="0" err="1"/>
              <a:t>бідність</a:t>
            </a:r>
            <a:r>
              <a:rPr lang="ru-RU" i="1" dirty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err="1"/>
              <a:t>Розвиток</a:t>
            </a:r>
            <a:r>
              <a:rPr lang="ru-RU" b="1" i="1" dirty="0"/>
              <a:t> </a:t>
            </a:r>
            <a:r>
              <a:rPr lang="ru-RU" b="1" i="1" dirty="0" err="1"/>
              <a:t>особистості</a:t>
            </a:r>
            <a:r>
              <a:rPr lang="ru-RU" b="1" i="1" dirty="0"/>
              <a:t> </a:t>
            </a:r>
            <a:r>
              <a:rPr lang="ru-RU" i="1" dirty="0"/>
              <a:t>(</a:t>
            </a:r>
            <a:r>
              <a:rPr lang="ru-RU" i="1" dirty="0" err="1"/>
              <a:t>спотворюється</a:t>
            </a:r>
            <a:r>
              <a:rPr lang="ru-RU" i="1" dirty="0"/>
              <a:t> </a:t>
            </a:r>
            <a:r>
              <a:rPr lang="ru-RU" i="1" dirty="0" err="1"/>
              <a:t>порушеннями</a:t>
            </a:r>
            <a:r>
              <a:rPr lang="ru-RU" i="1" dirty="0"/>
              <a:t> ЦНС)</a:t>
            </a:r>
          </a:p>
        </p:txBody>
      </p:sp>
    </p:spTree>
    <p:extLst>
      <p:ext uri="{BB962C8B-B14F-4D97-AF65-F5344CB8AC3E}">
        <p14:creationId xmlns:p14="http://schemas.microsoft.com/office/powerpoint/2010/main" val="2327556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800" dirty="0"/>
              <a:t>ПЛАН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eriod"/>
            </a:pPr>
            <a:r>
              <a:rPr lang="uk-UA" i="1" dirty="0"/>
              <a:t>Сутність та причини ЗПР</a:t>
            </a:r>
          </a:p>
          <a:p>
            <a:pPr marL="514350" indent="-514350">
              <a:buAutoNum type="arabicPeriod"/>
            </a:pPr>
            <a:r>
              <a:rPr lang="uk-UA" i="1" dirty="0"/>
              <a:t>Класифікації ЗПР</a:t>
            </a:r>
          </a:p>
          <a:p>
            <a:pPr marL="514350" indent="-514350">
              <a:buAutoNum type="arabicPeriod"/>
            </a:pPr>
            <a:r>
              <a:rPr lang="uk-UA" i="1" dirty="0"/>
              <a:t>Основні прояви ЗПР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167875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800" dirty="0"/>
              <a:t>1. </a:t>
            </a:r>
            <a:r>
              <a:rPr lang="ru-RU" sz="3800" dirty="0" err="1"/>
              <a:t>Сутність</a:t>
            </a:r>
            <a:r>
              <a:rPr lang="ru-RU" sz="3800" dirty="0"/>
              <a:t> та причини ЗПР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uk-UA" b="1" i="1" dirty="0"/>
              <a:t>Затримка психічного розвитку (ЗПР)</a:t>
            </a:r>
          </a:p>
          <a:p>
            <a:pPr marL="0" indent="0">
              <a:buNone/>
            </a:pPr>
            <a:r>
              <a:rPr lang="ru-RU" i="1" dirty="0"/>
              <a:t>«погранична» форма </a:t>
            </a:r>
            <a:r>
              <a:rPr lang="ru-RU" i="1" dirty="0" err="1"/>
              <a:t>дизонтогенезу</a:t>
            </a:r>
            <a:r>
              <a:rPr lang="ru-RU" i="1" dirty="0"/>
              <a:t> (</a:t>
            </a:r>
            <a:r>
              <a:rPr lang="ru-RU" i="1" dirty="0" err="1"/>
              <a:t>порушення</a:t>
            </a:r>
            <a:r>
              <a:rPr lang="ru-RU" i="1" dirty="0"/>
              <a:t> </a:t>
            </a:r>
            <a:r>
              <a:rPr lang="ru-RU" i="1" dirty="0" err="1"/>
              <a:t>індивідуального</a:t>
            </a:r>
            <a:r>
              <a:rPr lang="ru-RU" i="1" dirty="0"/>
              <a:t> </a:t>
            </a:r>
            <a:r>
              <a:rPr lang="ru-RU" i="1" dirty="0" err="1"/>
              <a:t>розвитку</a:t>
            </a:r>
            <a:r>
              <a:rPr lang="ru-RU" i="1" dirty="0"/>
              <a:t> </a:t>
            </a:r>
            <a:r>
              <a:rPr lang="ru-RU" i="1" dirty="0" err="1"/>
              <a:t>особистості</a:t>
            </a:r>
            <a:r>
              <a:rPr lang="ru-RU" i="1" dirty="0"/>
              <a:t>); </a:t>
            </a:r>
            <a:r>
              <a:rPr lang="ru-RU" i="1" dirty="0" err="1"/>
              <a:t>виражається</a:t>
            </a:r>
            <a:r>
              <a:rPr lang="ru-RU" i="1" dirty="0"/>
              <a:t> в </a:t>
            </a:r>
            <a:r>
              <a:rPr lang="ru-RU" i="1" dirty="0" err="1"/>
              <a:t>уповільненому</a:t>
            </a:r>
            <a:r>
              <a:rPr lang="ru-RU" i="1" dirty="0"/>
              <a:t> </a:t>
            </a:r>
            <a:r>
              <a:rPr lang="ru-RU" i="1" dirty="0" err="1"/>
              <a:t>темпі</a:t>
            </a:r>
            <a:r>
              <a:rPr lang="ru-RU" i="1" dirty="0"/>
              <a:t> </a:t>
            </a:r>
            <a:r>
              <a:rPr lang="ru-RU" i="1" dirty="0" err="1"/>
              <a:t>дозрівання</a:t>
            </a:r>
            <a:r>
              <a:rPr lang="ru-RU" i="1" dirty="0"/>
              <a:t> </a:t>
            </a:r>
            <a:r>
              <a:rPr lang="ru-RU" i="1" dirty="0" err="1"/>
              <a:t>різних</a:t>
            </a:r>
            <a:r>
              <a:rPr lang="ru-RU" i="1" dirty="0"/>
              <a:t> </a:t>
            </a:r>
            <a:r>
              <a:rPr lang="ru-RU" i="1" dirty="0" err="1"/>
              <a:t>психічних</a:t>
            </a:r>
            <a:r>
              <a:rPr lang="ru-RU" i="1" dirty="0"/>
              <a:t> </a:t>
            </a:r>
            <a:r>
              <a:rPr lang="ru-RU" i="1" dirty="0" err="1"/>
              <a:t>функцій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371642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800" dirty="0"/>
              <a:t>1. </a:t>
            </a:r>
            <a:r>
              <a:rPr lang="ru-RU" sz="3800" dirty="0" err="1"/>
              <a:t>Сутність</a:t>
            </a:r>
            <a:r>
              <a:rPr lang="ru-RU" sz="3800" dirty="0"/>
              <a:t> та причини ЗПР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uk-UA" b="1" i="1" dirty="0"/>
              <a:t>Затримка психічного розвитку</a:t>
            </a:r>
          </a:p>
          <a:p>
            <a:pPr marL="0" indent="0">
              <a:buNone/>
            </a:pPr>
            <a:r>
              <a:rPr lang="uk-UA" i="1" dirty="0"/>
              <a:t>являє собою зворотні порушення інтелектуальної та емоційно-вольової сфери, що супроводжуються специфічними труднощами в навчанні.</a:t>
            </a:r>
          </a:p>
        </p:txBody>
      </p:sp>
    </p:spTree>
    <p:extLst>
      <p:ext uri="{BB962C8B-B14F-4D97-AF65-F5344CB8AC3E}">
        <p14:creationId xmlns:p14="http://schemas.microsoft.com/office/powerpoint/2010/main" val="3105064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800" dirty="0"/>
              <a:t>1. </a:t>
            </a:r>
            <a:r>
              <a:rPr lang="ru-RU" sz="3800" dirty="0" err="1"/>
              <a:t>Сутність</a:t>
            </a:r>
            <a:r>
              <a:rPr lang="ru-RU" sz="3800" dirty="0"/>
              <a:t> та причини ЗПР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i="1" dirty="0"/>
              <a:t>ПРИЧИНИ ЗПР</a:t>
            </a:r>
            <a:endParaRPr lang="ru-RU" b="1" i="1" dirty="0"/>
          </a:p>
          <a:p>
            <a:pPr>
              <a:buFont typeface="Wingdings" pitchFamily="2" charset="2"/>
              <a:buChar char="Ø"/>
            </a:pPr>
            <a:r>
              <a:rPr lang="ru-RU" i="1" dirty="0"/>
              <a:t>Органічні причини,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затримують</a:t>
            </a:r>
            <a:r>
              <a:rPr lang="ru-RU" i="1" dirty="0"/>
              <a:t> </a:t>
            </a:r>
            <a:r>
              <a:rPr lang="ru-RU" i="1" dirty="0" err="1"/>
              <a:t>нормальне</a:t>
            </a:r>
            <a:r>
              <a:rPr lang="ru-RU" i="1" dirty="0"/>
              <a:t> </a:t>
            </a:r>
            <a:r>
              <a:rPr lang="ru-RU" i="1" dirty="0" err="1"/>
              <a:t>функціонування</a:t>
            </a:r>
            <a:r>
              <a:rPr lang="ru-RU" i="1" dirty="0"/>
              <a:t> </a:t>
            </a:r>
            <a:r>
              <a:rPr lang="ru-RU" i="1" dirty="0" err="1"/>
              <a:t>центральної</a:t>
            </a:r>
            <a:r>
              <a:rPr lang="ru-RU" i="1" dirty="0"/>
              <a:t> </a:t>
            </a:r>
            <a:r>
              <a:rPr lang="ru-RU" i="1" dirty="0" err="1"/>
              <a:t>нервової</a:t>
            </a:r>
            <a:r>
              <a:rPr lang="ru-RU" i="1" dirty="0"/>
              <a:t> </a:t>
            </a:r>
            <a:r>
              <a:rPr lang="ru-RU" i="1" dirty="0" err="1"/>
              <a:t>системи</a:t>
            </a:r>
            <a:r>
              <a:rPr lang="ru-RU" i="1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i="1" dirty="0"/>
              <a:t>Дефіцит </a:t>
            </a:r>
            <a:r>
              <a:rPr lang="ru-RU" i="1" dirty="0" err="1"/>
              <a:t>спілкування</a:t>
            </a:r>
            <a:r>
              <a:rPr lang="ru-RU" i="1" dirty="0"/>
              <a:t> </a:t>
            </a:r>
            <a:r>
              <a:rPr lang="ru-RU" i="1" dirty="0" err="1"/>
              <a:t>дітей</a:t>
            </a:r>
            <a:r>
              <a:rPr lang="ru-RU" i="1" dirty="0"/>
              <a:t> з </a:t>
            </a:r>
            <a:r>
              <a:rPr lang="ru-RU" i="1" dirty="0" err="1"/>
              <a:t>однолітками</a:t>
            </a:r>
            <a:r>
              <a:rPr lang="ru-RU" i="1" dirty="0"/>
              <a:t> і </a:t>
            </a:r>
            <a:r>
              <a:rPr lang="ru-RU" i="1" dirty="0" err="1"/>
              <a:t>дорослими</a:t>
            </a:r>
            <a:r>
              <a:rPr lang="ru-RU" i="1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i="1" dirty="0"/>
              <a:t>Частково сформована </a:t>
            </a:r>
            <a:r>
              <a:rPr lang="ru-RU" i="1" dirty="0" err="1"/>
              <a:t>провідна</a:t>
            </a:r>
            <a:r>
              <a:rPr lang="ru-RU" i="1" dirty="0"/>
              <a:t> </a:t>
            </a:r>
            <a:r>
              <a:rPr lang="ru-RU" i="1" dirty="0" err="1"/>
              <a:t>діяльність</a:t>
            </a:r>
            <a:r>
              <a:rPr lang="ru-RU" i="1" dirty="0"/>
              <a:t> </a:t>
            </a:r>
            <a:r>
              <a:rPr lang="ru-RU" i="1" dirty="0" err="1"/>
              <a:t>віку</a:t>
            </a:r>
            <a:r>
              <a:rPr lang="ru-RU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673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800" dirty="0">
                <a:solidFill>
                  <a:prstClr val="white"/>
                </a:solidFill>
              </a:rPr>
              <a:t>2. </a:t>
            </a:r>
            <a:r>
              <a:rPr lang="ru-RU" sz="3800" dirty="0" err="1">
                <a:solidFill>
                  <a:prstClr val="white"/>
                </a:solidFill>
              </a:rPr>
              <a:t>Класифікації</a:t>
            </a:r>
            <a:r>
              <a:rPr lang="ru-RU" sz="3800" dirty="0">
                <a:solidFill>
                  <a:prstClr val="white"/>
                </a:solidFill>
              </a:rPr>
              <a:t> ЗПР</a:t>
            </a:r>
            <a:endParaRPr lang="ru-RU" sz="3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i="1" dirty="0" err="1"/>
              <a:t>Форми</a:t>
            </a:r>
            <a:r>
              <a:rPr lang="ru-RU" b="1" i="1" dirty="0"/>
              <a:t> ЗПР за Г. </a:t>
            </a:r>
            <a:r>
              <a:rPr lang="ru-RU" b="1" i="1" dirty="0" err="1"/>
              <a:t>Сухарєвою</a:t>
            </a:r>
            <a:endParaRPr lang="ru-RU" b="1" i="1" dirty="0"/>
          </a:p>
          <a:p>
            <a:pPr>
              <a:buFont typeface="Wingdings" pitchFamily="2" charset="2"/>
              <a:buChar char="ü"/>
            </a:pPr>
            <a:r>
              <a:rPr lang="ru-RU" i="1" dirty="0"/>
              <a:t>Інтелектуальні </a:t>
            </a:r>
            <a:r>
              <a:rPr lang="ru-RU" i="1" dirty="0" err="1"/>
              <a:t>порушення</a:t>
            </a:r>
            <a:r>
              <a:rPr lang="ru-RU" i="1" dirty="0"/>
              <a:t> у </a:t>
            </a:r>
            <a:r>
              <a:rPr lang="ru-RU" i="1" dirty="0" err="1"/>
              <a:t>зв'язку</a:t>
            </a:r>
            <a:r>
              <a:rPr lang="ru-RU" i="1" dirty="0"/>
              <a:t> з </a:t>
            </a:r>
            <a:r>
              <a:rPr lang="ru-RU" i="1" dirty="0" err="1"/>
              <a:t>несприятливими</a:t>
            </a:r>
            <a:r>
              <a:rPr lang="ru-RU" i="1" dirty="0"/>
              <a:t> </a:t>
            </a:r>
            <a:r>
              <a:rPr lang="ru-RU" i="1" dirty="0" err="1"/>
              <a:t>умовами</a:t>
            </a:r>
            <a:r>
              <a:rPr lang="ru-RU" i="1" dirty="0"/>
              <a:t> </a:t>
            </a:r>
            <a:r>
              <a:rPr lang="ru-RU" i="1" dirty="0" err="1"/>
              <a:t>соціального</a:t>
            </a:r>
            <a:r>
              <a:rPr lang="ru-RU" i="1" dirty="0"/>
              <a:t> </a:t>
            </a:r>
            <a:r>
              <a:rPr lang="ru-RU" i="1" dirty="0" err="1"/>
              <a:t>середовища</a:t>
            </a:r>
            <a:r>
              <a:rPr lang="ru-RU" i="1" dirty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i="1" dirty="0"/>
              <a:t>Інтелектуальні </a:t>
            </a:r>
            <a:r>
              <a:rPr lang="ru-RU" i="1" dirty="0" err="1"/>
              <a:t>порушення</a:t>
            </a:r>
            <a:r>
              <a:rPr lang="ru-RU" i="1" dirty="0"/>
              <a:t> при </a:t>
            </a:r>
            <a:r>
              <a:rPr lang="ru-RU" i="1" dirty="0" err="1"/>
              <a:t>тривалих</a:t>
            </a:r>
            <a:r>
              <a:rPr lang="ru-RU" i="1" dirty="0"/>
              <a:t> </a:t>
            </a:r>
            <a:r>
              <a:rPr lang="ru-RU" i="1" dirty="0" err="1"/>
              <a:t>психосоматичних</a:t>
            </a:r>
            <a:r>
              <a:rPr lang="ru-RU" i="1" dirty="0"/>
              <a:t> </a:t>
            </a:r>
            <a:r>
              <a:rPr lang="ru-RU" i="1" dirty="0" err="1"/>
              <a:t>розладах</a:t>
            </a:r>
            <a:r>
              <a:rPr lang="ru-RU" i="1" dirty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i="1" dirty="0"/>
              <a:t>Порушення при </a:t>
            </a:r>
            <a:r>
              <a:rPr lang="ru-RU" i="1" dirty="0" err="1"/>
              <a:t>різних</a:t>
            </a:r>
            <a:r>
              <a:rPr lang="ru-RU" i="1" dirty="0"/>
              <a:t> формах </a:t>
            </a:r>
            <a:r>
              <a:rPr lang="ru-RU" i="1" dirty="0" err="1"/>
              <a:t>інфантилізму</a:t>
            </a:r>
            <a:r>
              <a:rPr lang="ru-RU" i="1" dirty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i="1" dirty="0"/>
              <a:t>Вторинна </a:t>
            </a:r>
            <a:r>
              <a:rPr lang="ru-RU" i="1" dirty="0" err="1"/>
              <a:t>інтелектуальна</a:t>
            </a:r>
            <a:r>
              <a:rPr lang="ru-RU" i="1" dirty="0"/>
              <a:t> </a:t>
            </a:r>
            <a:r>
              <a:rPr lang="ru-RU" i="1" dirty="0" err="1"/>
              <a:t>недостатність</a:t>
            </a:r>
            <a:r>
              <a:rPr lang="ru-RU" i="1" dirty="0"/>
              <a:t> у </a:t>
            </a:r>
            <a:r>
              <a:rPr lang="ru-RU" i="1" dirty="0" err="1"/>
              <a:t>зв'язку</a:t>
            </a:r>
            <a:r>
              <a:rPr lang="ru-RU" i="1" dirty="0"/>
              <a:t> з </a:t>
            </a:r>
            <a:r>
              <a:rPr lang="ru-RU" i="1" dirty="0" err="1"/>
              <a:t>сенсорними</a:t>
            </a:r>
            <a:r>
              <a:rPr lang="ru-RU" i="1" dirty="0"/>
              <a:t> </a:t>
            </a:r>
            <a:r>
              <a:rPr lang="ru-RU" i="1" dirty="0" err="1"/>
              <a:t>порушеннями</a:t>
            </a:r>
            <a:r>
              <a:rPr lang="ru-RU" i="1" dirty="0"/>
              <a:t>.</a:t>
            </a:r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16296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800" dirty="0">
                <a:solidFill>
                  <a:prstClr val="white"/>
                </a:solidFill>
              </a:rPr>
              <a:t>2. </a:t>
            </a:r>
            <a:r>
              <a:rPr lang="ru-RU" sz="3800" dirty="0" err="1">
                <a:solidFill>
                  <a:prstClr val="white"/>
                </a:solidFill>
              </a:rPr>
              <a:t>Класифікації</a:t>
            </a:r>
            <a:r>
              <a:rPr lang="ru-RU" sz="3800" dirty="0">
                <a:solidFill>
                  <a:prstClr val="white"/>
                </a:solidFill>
              </a:rPr>
              <a:t> ЗПР</a:t>
            </a:r>
            <a:endParaRPr lang="ru-RU" sz="3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/>
              <a:t>Т. Власова і М. Певзнер </a:t>
            </a:r>
            <a:r>
              <a:rPr lang="ru-RU" i="1" dirty="0"/>
              <a:t>(1967) </a:t>
            </a:r>
            <a:r>
              <a:rPr lang="ru-RU" i="1" dirty="0" err="1"/>
              <a:t>виділили</a:t>
            </a:r>
            <a:r>
              <a:rPr lang="ru-RU" i="1" dirty="0"/>
              <a:t> </a:t>
            </a:r>
            <a:r>
              <a:rPr lang="ru-RU" i="1" dirty="0" err="1"/>
              <a:t>серед</a:t>
            </a:r>
            <a:r>
              <a:rPr lang="ru-RU" i="1" dirty="0"/>
              <a:t> </a:t>
            </a:r>
            <a:r>
              <a:rPr lang="ru-RU" i="1" dirty="0" err="1"/>
              <a:t>дітей</a:t>
            </a:r>
            <a:r>
              <a:rPr lang="ru-RU" i="1" dirty="0"/>
              <a:t> </a:t>
            </a:r>
            <a:r>
              <a:rPr lang="ru-RU" i="1" dirty="0" err="1"/>
              <a:t>із</a:t>
            </a:r>
            <a:r>
              <a:rPr lang="ru-RU" i="1" dirty="0"/>
              <a:t> ЗПР </a:t>
            </a:r>
            <a:r>
              <a:rPr lang="ru-RU" b="1" i="1" dirty="0" err="1"/>
              <a:t>дві</a:t>
            </a:r>
            <a:r>
              <a:rPr lang="ru-RU" b="1" i="1" dirty="0"/>
              <a:t> </a:t>
            </a:r>
            <a:r>
              <a:rPr lang="ru-RU" i="1" dirty="0"/>
              <a:t>найбільш </a:t>
            </a:r>
            <a:r>
              <a:rPr lang="ru-RU" i="1" dirty="0" err="1"/>
              <a:t>численні</a:t>
            </a:r>
            <a:r>
              <a:rPr lang="ru-RU" i="1" dirty="0"/>
              <a:t> </a:t>
            </a:r>
            <a:r>
              <a:rPr lang="ru-RU" b="1" i="1" dirty="0" err="1"/>
              <a:t>групи</a:t>
            </a:r>
            <a:r>
              <a:rPr lang="ru-RU" i="1" dirty="0"/>
              <a:t>:</a:t>
            </a:r>
          </a:p>
          <a:p>
            <a:pPr marL="0" indent="0">
              <a:buNone/>
            </a:pPr>
            <a:r>
              <a:rPr lang="ru-RU" i="1" dirty="0"/>
              <a:t>1) </a:t>
            </a:r>
            <a:r>
              <a:rPr lang="ru-RU" i="1" dirty="0" err="1"/>
              <a:t>Діти</a:t>
            </a:r>
            <a:r>
              <a:rPr lang="ru-RU" i="1" dirty="0"/>
              <a:t> з </a:t>
            </a:r>
            <a:r>
              <a:rPr lang="ru-RU" i="1" dirty="0" err="1"/>
              <a:t>порушеним</a:t>
            </a:r>
            <a:r>
              <a:rPr lang="ru-RU" i="1" dirty="0"/>
              <a:t> темпом </a:t>
            </a:r>
            <a:r>
              <a:rPr lang="ru-RU" i="1" dirty="0" err="1"/>
              <a:t>фізичного</a:t>
            </a:r>
            <a:r>
              <a:rPr lang="ru-RU" i="1" dirty="0"/>
              <a:t> і </a:t>
            </a:r>
            <a:r>
              <a:rPr lang="ru-RU" i="1" dirty="0" err="1"/>
              <a:t>розумового</a:t>
            </a:r>
            <a:r>
              <a:rPr lang="ru-RU" i="1" dirty="0"/>
              <a:t> </a:t>
            </a:r>
            <a:r>
              <a:rPr lang="ru-RU" i="1" dirty="0" err="1"/>
              <a:t>розвитку</a:t>
            </a:r>
            <a:r>
              <a:rPr lang="ru-RU" i="1" dirty="0"/>
              <a:t>.</a:t>
            </a:r>
          </a:p>
          <a:p>
            <a:pPr marL="0" indent="0">
              <a:buNone/>
            </a:pPr>
            <a:r>
              <a:rPr lang="ru-RU" i="1" dirty="0"/>
              <a:t>2) </a:t>
            </a:r>
            <a:r>
              <a:rPr lang="ru-RU" i="1" dirty="0" err="1"/>
              <a:t>Діти</a:t>
            </a:r>
            <a:r>
              <a:rPr lang="ru-RU" i="1" dirty="0"/>
              <a:t> з </a:t>
            </a:r>
            <a:r>
              <a:rPr lang="ru-RU" i="1" dirty="0" err="1"/>
              <a:t>функціональними</a:t>
            </a:r>
            <a:r>
              <a:rPr lang="ru-RU" i="1" dirty="0"/>
              <a:t> </a:t>
            </a:r>
            <a:r>
              <a:rPr lang="ru-RU" i="1" dirty="0" err="1"/>
              <a:t>розладами</a:t>
            </a:r>
            <a:r>
              <a:rPr lang="ru-RU" i="1" dirty="0"/>
              <a:t> </a:t>
            </a:r>
            <a:r>
              <a:rPr lang="ru-RU" i="1" dirty="0" err="1"/>
              <a:t>психічної</a:t>
            </a:r>
            <a:r>
              <a:rPr lang="ru-RU" i="1" dirty="0"/>
              <a:t> </a:t>
            </a:r>
            <a:r>
              <a:rPr lang="ru-RU" i="1" dirty="0" err="1"/>
              <a:t>діяльності</a:t>
            </a:r>
            <a:r>
              <a:rPr lang="ru-RU" i="1" dirty="0"/>
              <a:t>.</a:t>
            </a:r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522424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800" dirty="0">
                <a:solidFill>
                  <a:prstClr val="white"/>
                </a:solidFill>
              </a:rPr>
              <a:t>2. </a:t>
            </a:r>
            <a:r>
              <a:rPr lang="ru-RU" sz="3800" dirty="0" err="1">
                <a:solidFill>
                  <a:prstClr val="white"/>
                </a:solidFill>
              </a:rPr>
              <a:t>Класифікації</a:t>
            </a:r>
            <a:r>
              <a:rPr lang="ru-RU" sz="3800" dirty="0">
                <a:solidFill>
                  <a:prstClr val="white"/>
                </a:solidFill>
              </a:rPr>
              <a:t> ЗПР</a:t>
            </a:r>
            <a:endParaRPr lang="ru-RU" sz="3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1" dirty="0"/>
              <a:t>Психологічна </a:t>
            </a:r>
            <a:r>
              <a:rPr lang="ru-RU" b="1" i="1" dirty="0" err="1"/>
              <a:t>класифікація</a:t>
            </a:r>
            <a:r>
              <a:rPr lang="ru-RU" b="1" i="1" dirty="0"/>
              <a:t> </a:t>
            </a:r>
            <a:r>
              <a:rPr lang="ru-RU" i="1" dirty="0" err="1"/>
              <a:t>дітей</a:t>
            </a:r>
            <a:r>
              <a:rPr lang="ru-RU" i="1" dirty="0"/>
              <a:t> </a:t>
            </a:r>
            <a:r>
              <a:rPr lang="ru-RU" i="1" dirty="0" err="1"/>
              <a:t>із</a:t>
            </a:r>
            <a:r>
              <a:rPr lang="ru-RU" i="1" dirty="0"/>
              <a:t> </a:t>
            </a:r>
            <a:r>
              <a:rPr lang="ru-RU" i="1" dirty="0" err="1"/>
              <a:t>затримкою</a:t>
            </a:r>
            <a:r>
              <a:rPr lang="ru-RU" i="1" dirty="0"/>
              <a:t> </a:t>
            </a:r>
            <a:r>
              <a:rPr lang="ru-RU" i="1" dirty="0" err="1"/>
              <a:t>психологічного</a:t>
            </a:r>
            <a:r>
              <a:rPr lang="ru-RU" i="1" dirty="0"/>
              <a:t> </a:t>
            </a:r>
            <a:r>
              <a:rPr lang="ru-RU" i="1" dirty="0" err="1"/>
              <a:t>розвитку</a:t>
            </a:r>
            <a:r>
              <a:rPr lang="ru-RU" i="1" dirty="0"/>
              <a:t> </a:t>
            </a:r>
            <a:r>
              <a:rPr lang="ru-RU" i="1" dirty="0" err="1"/>
              <a:t>виділяє</a:t>
            </a:r>
            <a:r>
              <a:rPr lang="ru-RU" i="1" dirty="0"/>
              <a:t> </a:t>
            </a:r>
            <a:r>
              <a:rPr lang="ru-RU" b="1" i="1" dirty="0"/>
              <a:t>три </a:t>
            </a:r>
            <a:r>
              <a:rPr lang="ru-RU" b="1" i="1" dirty="0" err="1"/>
              <a:t>форми</a:t>
            </a:r>
            <a:r>
              <a:rPr lang="ru-RU" b="1" i="1" dirty="0"/>
              <a:t> </a:t>
            </a:r>
            <a:r>
              <a:rPr lang="ru-RU" i="1" dirty="0"/>
              <a:t>ЗПР </a:t>
            </a:r>
            <a:r>
              <a:rPr lang="ru-RU" i="1" dirty="0" err="1"/>
              <a:t>залежно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їх</a:t>
            </a:r>
            <a:r>
              <a:rPr lang="ru-RU" i="1" dirty="0"/>
              <a:t> </a:t>
            </a:r>
            <a:r>
              <a:rPr lang="ru-RU" i="1" dirty="0" err="1"/>
              <a:t>основи</a:t>
            </a:r>
            <a:r>
              <a:rPr lang="ru-RU" i="1" dirty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i="1" dirty="0"/>
              <a:t>1) </a:t>
            </a:r>
            <a:r>
              <a:rPr lang="ru-RU" i="1" dirty="0" err="1"/>
              <a:t>емоційна</a:t>
            </a:r>
            <a:r>
              <a:rPr lang="ru-RU" i="1" dirty="0"/>
              <a:t> </a:t>
            </a:r>
            <a:r>
              <a:rPr lang="ru-RU" i="1" dirty="0" err="1"/>
              <a:t>незрілість</a:t>
            </a:r>
            <a:r>
              <a:rPr lang="ru-RU" i="1" dirty="0"/>
              <a:t> (</a:t>
            </a:r>
            <a:r>
              <a:rPr lang="ru-RU" i="1" dirty="0" err="1"/>
              <a:t>психічний</a:t>
            </a:r>
            <a:r>
              <a:rPr lang="ru-RU" i="1" dirty="0"/>
              <a:t> </a:t>
            </a:r>
            <a:r>
              <a:rPr lang="ru-RU" i="1" dirty="0" err="1"/>
              <a:t>інфантилізм</a:t>
            </a:r>
            <a:r>
              <a:rPr lang="ru-RU" i="1" dirty="0"/>
              <a:t>);</a:t>
            </a:r>
          </a:p>
          <a:p>
            <a:pPr>
              <a:buFont typeface="Wingdings" pitchFamily="2" charset="2"/>
              <a:buChar char="ü"/>
            </a:pPr>
            <a:r>
              <a:rPr lang="ru-RU" i="1" dirty="0"/>
              <a:t>2) </a:t>
            </a:r>
            <a:r>
              <a:rPr lang="ru-RU" i="1" dirty="0" err="1"/>
              <a:t>низький</a:t>
            </a:r>
            <a:r>
              <a:rPr lang="ru-RU" i="1" dirty="0"/>
              <a:t> </a:t>
            </a:r>
            <a:r>
              <a:rPr lang="ru-RU" i="1" dirty="0" err="1"/>
              <a:t>психічний</a:t>
            </a:r>
            <a:r>
              <a:rPr lang="ru-RU" i="1" dirty="0"/>
              <a:t> тонус (</a:t>
            </a:r>
            <a:r>
              <a:rPr lang="ru-RU" i="1" dirty="0" err="1"/>
              <a:t>тривала</a:t>
            </a:r>
            <a:r>
              <a:rPr lang="ru-RU" i="1" dirty="0"/>
              <a:t> </a:t>
            </a:r>
            <a:r>
              <a:rPr lang="ru-RU" i="1" dirty="0" err="1"/>
              <a:t>астенія</a:t>
            </a:r>
            <a:r>
              <a:rPr lang="ru-RU" i="1" dirty="0"/>
              <a:t>);</a:t>
            </a:r>
          </a:p>
          <a:p>
            <a:pPr>
              <a:buFont typeface="Wingdings" pitchFamily="2" charset="2"/>
              <a:buChar char="ü"/>
            </a:pPr>
            <a:r>
              <a:rPr lang="ru-RU" i="1" dirty="0"/>
              <a:t>3) </a:t>
            </a:r>
            <a:r>
              <a:rPr lang="ru-RU" i="1" dirty="0" err="1"/>
              <a:t>порушення</a:t>
            </a:r>
            <a:r>
              <a:rPr lang="ru-RU" i="1" dirty="0"/>
              <a:t> </a:t>
            </a:r>
            <a:r>
              <a:rPr lang="ru-RU" i="1" dirty="0" err="1"/>
              <a:t>пізнавальної</a:t>
            </a:r>
            <a:r>
              <a:rPr lang="ru-RU" i="1" dirty="0"/>
              <a:t> </a:t>
            </a:r>
            <a:r>
              <a:rPr lang="ru-RU" i="1" dirty="0" err="1"/>
              <a:t>діяльності</a:t>
            </a:r>
            <a:r>
              <a:rPr lang="ru-RU" i="1" dirty="0"/>
              <a:t>, </a:t>
            </a:r>
            <a:r>
              <a:rPr lang="ru-RU" i="1" dirty="0" err="1"/>
              <a:t>пов'язані</a:t>
            </a:r>
            <a:r>
              <a:rPr lang="ru-RU" i="1" dirty="0"/>
              <a:t> </a:t>
            </a:r>
            <a:r>
              <a:rPr lang="ru-RU" i="1" dirty="0" err="1"/>
              <a:t>із</a:t>
            </a:r>
            <a:r>
              <a:rPr lang="ru-RU" i="1" dirty="0"/>
              <a:t> </a:t>
            </a:r>
            <a:r>
              <a:rPr lang="ru-RU" i="1" dirty="0" err="1"/>
              <a:t>слабкістю</a:t>
            </a:r>
            <a:r>
              <a:rPr lang="ru-RU" i="1" dirty="0"/>
              <a:t> </a:t>
            </a:r>
            <a:r>
              <a:rPr lang="ru-RU" i="1" dirty="0" err="1"/>
              <a:t>пам'яті</a:t>
            </a:r>
            <a:r>
              <a:rPr lang="ru-RU" i="1" dirty="0"/>
              <a:t>, </a:t>
            </a:r>
            <a:r>
              <a:rPr lang="ru-RU" i="1" dirty="0" err="1"/>
              <a:t>уваги</a:t>
            </a:r>
            <a:r>
              <a:rPr lang="ru-RU" i="1" dirty="0"/>
              <a:t>, </a:t>
            </a:r>
            <a:r>
              <a:rPr lang="ru-RU" i="1" dirty="0" err="1"/>
              <a:t>рухливості</a:t>
            </a:r>
            <a:r>
              <a:rPr lang="ru-RU" i="1" dirty="0"/>
              <a:t> </a:t>
            </a:r>
            <a:r>
              <a:rPr lang="ru-RU" i="1" dirty="0" err="1"/>
              <a:t>психічних</a:t>
            </a:r>
            <a:r>
              <a:rPr lang="ru-RU" i="1" dirty="0"/>
              <a:t> </a:t>
            </a:r>
            <a:r>
              <a:rPr lang="ru-RU" i="1" dirty="0" err="1"/>
              <a:t>процесів</a:t>
            </a:r>
            <a:r>
              <a:rPr lang="ru-RU" i="1" dirty="0"/>
              <a:t>.</a:t>
            </a:r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666561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800" dirty="0">
                <a:solidFill>
                  <a:prstClr val="white"/>
                </a:solidFill>
              </a:rPr>
              <a:t>2. </a:t>
            </a:r>
            <a:r>
              <a:rPr lang="ru-RU" sz="3800" dirty="0" err="1">
                <a:solidFill>
                  <a:prstClr val="white"/>
                </a:solidFill>
              </a:rPr>
              <a:t>Класифікації</a:t>
            </a:r>
            <a:r>
              <a:rPr lang="ru-RU" sz="3800" dirty="0">
                <a:solidFill>
                  <a:prstClr val="white"/>
                </a:solidFill>
              </a:rPr>
              <a:t> ЗПР</a:t>
            </a:r>
            <a:endParaRPr lang="ru-RU" sz="3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i="1" dirty="0"/>
              <a:t>Чотири </a:t>
            </a:r>
            <a:r>
              <a:rPr lang="ru-RU" i="1" dirty="0" err="1"/>
              <a:t>основні</a:t>
            </a:r>
            <a:r>
              <a:rPr lang="ru-RU" i="1" dirty="0"/>
              <a:t> </a:t>
            </a:r>
            <a:r>
              <a:rPr lang="ru-RU" b="1" i="1" dirty="0"/>
              <a:t>типи </a:t>
            </a:r>
            <a:r>
              <a:rPr lang="ru-RU" b="1" i="1" dirty="0" err="1"/>
              <a:t>психічного</a:t>
            </a:r>
            <a:r>
              <a:rPr lang="ru-RU" b="1" i="1" dirty="0"/>
              <a:t> </a:t>
            </a:r>
            <a:r>
              <a:rPr lang="ru-RU" b="1" i="1" dirty="0" err="1"/>
              <a:t>розвитку</a:t>
            </a:r>
            <a:r>
              <a:rPr lang="ru-RU" b="1" i="1" dirty="0"/>
              <a:t> при ЗПР </a:t>
            </a:r>
            <a:r>
              <a:rPr lang="ru-RU" i="1" dirty="0"/>
              <a:t>(за </a:t>
            </a:r>
            <a:r>
              <a:rPr lang="ru-RU" i="1" dirty="0" err="1"/>
              <a:t>К.С.Лебединською</a:t>
            </a:r>
            <a:r>
              <a:rPr lang="ru-RU" i="1" dirty="0"/>
              <a:t>):</a:t>
            </a:r>
          </a:p>
          <a:p>
            <a:pPr>
              <a:buFont typeface="Wingdings" pitchFamily="2" charset="2"/>
              <a:buChar char="Ø"/>
            </a:pPr>
            <a:r>
              <a:rPr lang="ru-RU" i="1" dirty="0"/>
              <a:t>Конституційно </a:t>
            </a:r>
            <a:r>
              <a:rPr lang="ru-RU" i="1" dirty="0" err="1"/>
              <a:t>зумовлена</a:t>
            </a:r>
            <a:r>
              <a:rPr lang="ru-RU" i="1" dirty="0"/>
              <a:t> форма ЗПР</a:t>
            </a:r>
          </a:p>
          <a:p>
            <a:pPr>
              <a:buFont typeface="Wingdings" pitchFamily="2" charset="2"/>
              <a:buChar char="Ø"/>
            </a:pPr>
            <a:r>
              <a:rPr lang="ru-RU" i="1" dirty="0"/>
              <a:t>Соматично </a:t>
            </a:r>
            <a:r>
              <a:rPr lang="ru-RU" i="1" dirty="0" err="1"/>
              <a:t>зумовлена</a:t>
            </a:r>
            <a:r>
              <a:rPr lang="ru-RU" i="1" dirty="0"/>
              <a:t> форма ЗПР </a:t>
            </a:r>
          </a:p>
          <a:p>
            <a:pPr>
              <a:buFont typeface="Wingdings" pitchFamily="2" charset="2"/>
              <a:buChar char="Ø"/>
            </a:pPr>
            <a:r>
              <a:rPr lang="ru-RU" i="1" dirty="0"/>
              <a:t>Психогенно </a:t>
            </a:r>
            <a:r>
              <a:rPr lang="ru-RU" i="1" dirty="0" err="1"/>
              <a:t>зумовлена</a:t>
            </a:r>
            <a:r>
              <a:rPr lang="ru-RU" i="1" dirty="0"/>
              <a:t> форма ЗПР </a:t>
            </a:r>
          </a:p>
          <a:p>
            <a:pPr>
              <a:buFont typeface="Wingdings" pitchFamily="2" charset="2"/>
              <a:buChar char="Ø"/>
            </a:pPr>
            <a:r>
              <a:rPr lang="ru-RU" i="1" dirty="0"/>
              <a:t>Церебрально-</a:t>
            </a:r>
            <a:r>
              <a:rPr lang="ru-RU" i="1" dirty="0" err="1"/>
              <a:t>органічна</a:t>
            </a:r>
            <a:r>
              <a:rPr lang="ru-RU" i="1" dirty="0"/>
              <a:t> форма ЗПР</a:t>
            </a:r>
          </a:p>
        </p:txBody>
      </p:sp>
    </p:spTree>
    <p:extLst>
      <p:ext uri="{BB962C8B-B14F-4D97-AF65-F5344CB8AC3E}">
        <p14:creationId xmlns:p14="http://schemas.microsoft.com/office/powerpoint/2010/main" val="21555558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3166</TotalTime>
  <Words>652</Words>
  <Application>Microsoft Office PowerPoint</Application>
  <PresentationFormat>Екран (4:3)</PresentationFormat>
  <Paragraphs>90</Paragraphs>
  <Slides>16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Тема Office</vt:lpstr>
      <vt:lpstr>Затримка психічного розвитку. Клініка інтелектуальних порушень при ЗПР</vt:lpstr>
      <vt:lpstr>ПЛАН</vt:lpstr>
      <vt:lpstr>1. Сутність та причини ЗПР</vt:lpstr>
      <vt:lpstr>1. Сутність та причини ЗПР</vt:lpstr>
      <vt:lpstr>1. Сутність та причини ЗПР</vt:lpstr>
      <vt:lpstr>2. Класифікації ЗПР</vt:lpstr>
      <vt:lpstr>2. Класифікації ЗПР</vt:lpstr>
      <vt:lpstr>2. Класифікації ЗПР</vt:lpstr>
      <vt:lpstr>2. Класифікації ЗПР</vt:lpstr>
      <vt:lpstr>2. Класифікації ЗПР</vt:lpstr>
      <vt:lpstr>2. Класифікації ЗПР</vt:lpstr>
      <vt:lpstr>2. Класифікації ЗПР</vt:lpstr>
      <vt:lpstr>2. Класифікації ЗПР</vt:lpstr>
      <vt:lpstr>2. Класифікації ЗПР</vt:lpstr>
      <vt:lpstr>2. Класифікації ЗПР</vt:lpstr>
      <vt:lpstr>3. Основні прояви ЗПР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Затримка психічного розвитку</dc:title>
  <dc:creator>user</dc:creator>
  <cp:lastModifiedBy>Tetiana Sol</cp:lastModifiedBy>
  <cp:revision>10</cp:revision>
  <dcterms:created xsi:type="dcterms:W3CDTF">2021-03-18T13:19:17Z</dcterms:created>
  <dcterms:modified xsi:type="dcterms:W3CDTF">2024-05-01T15:06:23Z</dcterms:modified>
</cp:coreProperties>
</file>