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59" r:id="rId4"/>
    <p:sldId id="257" r:id="rId5"/>
    <p:sldId id="258" r:id="rId6"/>
    <p:sldId id="263" r:id="rId7"/>
    <p:sldId id="264" r:id="rId8"/>
    <p:sldId id="261" r:id="rId9"/>
    <p:sldId id="262" r:id="rId10"/>
    <p:sldId id="260" r:id="rId11"/>
    <p:sldId id="267" r:id="rId12"/>
    <p:sldId id="268" r:id="rId13"/>
    <p:sldId id="270" r:id="rId14"/>
    <p:sldId id="272" r:id="rId15"/>
    <p:sldId id="273" r:id="rId16"/>
    <p:sldId id="274" r:id="rId17"/>
    <p:sldId id="266" r:id="rId18"/>
    <p:sldId id="275" r:id="rId19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75" d="100"/>
          <a:sy n="75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3-HD-BT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75150"/>
            <a:ext cx="12192000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908925" y="4314825"/>
            <a:ext cx="2911475" cy="374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6E7D1-41C2-4959-AB63-70F02DAE0284}" type="datetimeFigureOut">
              <a:rPr lang="en-US"/>
              <a:pPr>
                <a:defRPr/>
              </a:pPr>
              <a:t>2/24/2021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4350"/>
            <a:ext cx="640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338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E546C-A59E-4C1F-9D27-B6115B83DF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EA0D8-D8B6-47D9-B0D8-31BA66BFA8BB}" type="datetimeFigureOut">
              <a:rPr lang="en-US"/>
              <a:pPr>
                <a:defRPr/>
              </a:pPr>
              <a:t>2/24/2021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C1274-8D61-43A6-8236-F9214CD5F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3-HD-BT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75150"/>
            <a:ext cx="12192000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7813675" y="381000"/>
            <a:ext cx="2911475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B57B9B5E-E96A-41BF-AFB7-B33AB7AD7B89}" type="datetimeFigureOut">
              <a:rPr lang="en-US"/>
              <a:pPr>
                <a:defRPr/>
              </a:pPr>
              <a:t>2/24/2021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413"/>
            <a:ext cx="69913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1675" y="381000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658D4-4FBB-4A4B-84EB-9097670133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C3-HD-BT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75150"/>
            <a:ext cx="12192000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8"/>
          <p:cNvSpPr txBox="1"/>
          <p:nvPr/>
        </p:nvSpPr>
        <p:spPr>
          <a:xfrm>
            <a:off x="476250" y="93345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“</a:t>
            </a:r>
          </a:p>
        </p:txBody>
      </p:sp>
      <p:sp>
        <p:nvSpPr>
          <p:cNvPr id="7" name="TextBox 9"/>
          <p:cNvSpPr txBox="1"/>
          <p:nvPr/>
        </p:nvSpPr>
        <p:spPr>
          <a:xfrm>
            <a:off x="10983913" y="2701925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>
          <a:xfrm>
            <a:off x="7813675" y="381000"/>
            <a:ext cx="2911475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8CFA80E7-985F-42DB-88E6-BFA9E5506BDC}" type="datetimeFigureOut">
              <a:rPr lang="en-US"/>
              <a:pPr>
                <a:defRPr/>
              </a:pPr>
              <a:t>2/24/2021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685800" y="379413"/>
            <a:ext cx="69913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10861675" y="381000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22DCC-D57C-49E4-9C09-C66503763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3-HD-BT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75150"/>
            <a:ext cx="12192000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7813675" y="379413"/>
            <a:ext cx="2911475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015AD936-631E-4888-ABF0-8C4D60F2825C}" type="datetimeFigureOut">
              <a:rPr lang="en-US"/>
              <a:pPr>
                <a:defRPr/>
              </a:pPr>
              <a:t>2/24/2021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413"/>
            <a:ext cx="69913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1675" y="381000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0A966-10C0-4755-B4D3-B00915A764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F8B02-8E4B-40A8-B429-3300D8AAF3B0}" type="datetimeFigureOut">
              <a:rPr lang="en-US"/>
              <a:pPr>
                <a:defRPr/>
              </a:pPr>
              <a:t>2/24/2021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11BD4-930D-4681-95E8-B50018CACC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FC526-28B4-4C04-8D8E-B2774AAB4523}" type="datetimeFigureOut">
              <a:rPr lang="en-US"/>
              <a:pPr>
                <a:defRPr/>
              </a:pPr>
              <a:t>2/24/2021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21F7-9825-46DA-AFFF-19C42B52E3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C8EB4-BBCA-4758-B741-B89E64489F20}" type="datetimeFigureOut">
              <a:rPr lang="en-US"/>
              <a:pPr>
                <a:defRPr/>
              </a:pPr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00A35-BF6D-4A8A-A32D-33E8646FC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3-HD-BT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75150"/>
            <a:ext cx="12192000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813675" y="379413"/>
            <a:ext cx="2911475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D60AC9D-56F2-41E9-A477-71B06D87660D}" type="datetimeFigureOut">
              <a:rPr lang="en-US"/>
              <a:pPr>
                <a:defRPr/>
              </a:pPr>
              <a:t>2/24/2021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3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1675" y="381000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833FA-CFF5-4177-B867-9226FA7127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1773F-ED52-4FD7-A85D-CB87A9EA2983}" type="datetimeFigureOut">
              <a:rPr lang="en-US"/>
              <a:pPr>
                <a:defRPr/>
              </a:pPr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428AA-E822-4D64-931F-057CA62B12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3-HD-BT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75150"/>
            <a:ext cx="12192000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/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813675" y="381000"/>
            <a:ext cx="2911475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556E5C16-D447-4D91-8086-D00436178418}" type="datetimeFigureOut">
              <a:rPr lang="en-US"/>
              <a:pPr>
                <a:defRPr/>
              </a:pPr>
              <a:t>2/24/2021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350" cy="3635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1675" y="381000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50F70-B6CA-4470-AAE3-ECA7AC41B4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4BE77-13EC-4F15-95C2-FDB6861E7BC6}" type="datetimeFigureOut">
              <a:rPr lang="en-US"/>
              <a:pPr>
                <a:defRPr/>
              </a:pPr>
              <a:t>2/24/2021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E41A1-8928-4834-BEC8-6D80A42D57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21044-3D9A-42B8-983E-95A555986F7F}" type="datetimeFigureOut">
              <a:rPr lang="en-US"/>
              <a:pPr>
                <a:defRPr/>
              </a:pPr>
              <a:t>2/24/2021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974C0-CB9C-4B75-A588-568C03866F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6D8B4-54E0-4166-8B57-334CA083382D}" type="datetimeFigureOut">
              <a:rPr lang="en-US"/>
              <a:pPr>
                <a:defRPr/>
              </a:pPr>
              <a:t>2/24/2021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03CAF-9B95-4F24-9110-22D12DD1F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EB48A-B7A0-4944-BA39-F21973923046}" type="datetimeFigureOut">
              <a:rPr lang="en-US"/>
              <a:pPr>
                <a:defRPr/>
              </a:pPr>
              <a:t>2/24/2021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773A0-FFC7-42D0-926F-B65093D992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80FE1-DB17-4857-A01B-351BEC9C156E}" type="datetimeFigureOut">
              <a:rPr lang="en-US"/>
              <a:pPr>
                <a:defRPr/>
              </a:pPr>
              <a:t>2/24/2021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BE7F6-6358-46D6-8983-2AFD301C30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ECCC2-62C6-485B-A560-CBE801CE9ACA}" type="datetimeFigureOut">
              <a:rPr lang="en-US"/>
              <a:pPr>
                <a:defRPr/>
              </a:pPr>
              <a:t>2/24/2021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528F8-85D3-4D5E-8DEC-2DAB8A6995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C3-HD-TOP.png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0" y="0"/>
            <a:ext cx="1219200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3588"/>
            <a:ext cx="8610600" cy="1293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2193925"/>
            <a:ext cx="10820400" cy="402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4725" y="6356350"/>
            <a:ext cx="29114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D03267-BFC7-48B6-9682-EAA30E08BA38}" type="datetimeFigureOut">
              <a:rPr lang="en-US"/>
              <a:pPr>
                <a:defRPr/>
              </a:pPr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6350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3479DC-374A-4A4B-88C9-247F5AACE9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55" r:id="rId2"/>
    <p:sldLayoutId id="2147483667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8" r:id="rId11"/>
    <p:sldLayoutId id="2147483669" r:id="rId12"/>
    <p:sldLayoutId id="2147483670" r:id="rId13"/>
    <p:sldLayoutId id="2147483663" r:id="rId14"/>
    <p:sldLayoutId id="2147483664" r:id="rId15"/>
    <p:sldLayoutId id="2147483665" r:id="rId16"/>
    <p:sldLayoutId id="2147483671" r:id="rId17"/>
  </p:sldLayoutIdLst>
  <p:txStyles>
    <p:titleStyle>
      <a:lvl1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2pPr>
      <a:lvl3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3pPr>
      <a:lvl4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4pPr>
      <a:lvl5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5pPr>
      <a:lvl6pPr marL="4572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6pPr>
      <a:lvl7pPr marL="9144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7pPr>
      <a:lvl8pPr marL="13716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8pPr>
      <a:lvl9pPr marL="18288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d.com/talks/kelly_mcgonigal_how_to_" TargetMode="External"/><Relationship Id="rId2" Type="http://schemas.openxmlformats.org/officeDocument/2006/relationships/hyperlink" Target="http://esnuir.eenu.edu.ua/bitstream/123456789/1349/3/psyhol_zdor_navch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healthcenter.od.ua/psyhichne-zdorovya/stres/" TargetMode="External"/><Relationship Id="rId4" Type="http://schemas.openxmlformats.org/officeDocument/2006/relationships/hyperlink" Target="https://www.ted.com/talks/kelly_mcgonigal_how_to_make_stress_your_friend?language=r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371600" y="1803400"/>
            <a:ext cx="9448800" cy="18256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cap="none" smtClean="0"/>
              <a:t>СТРЕС І ЗДОРОВ’Я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5575300" cy="347821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algn="just">
              <a:lnSpc>
                <a:spcPct val="100000"/>
              </a:lnSpc>
              <a:buFontTx/>
              <a:buNone/>
              <a:defRPr/>
            </a:pPr>
            <a:r>
              <a:rPr lang="uk-UA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Слід зазначити, що не кожен вплив викликає стрес. Слабкі впливи не приводять до стресу, він виникає лише тоді, коли вплив стресора (незвичного для людини об'єкта, явища або яких-небудь інших факторів зовнішнього середовища) перевершує звичайні пристосувальні можливості індивіда.</a:t>
            </a:r>
            <a:endParaRPr lang="uk-UA" altLang="ru-RU" sz="2000" dirty="0" smtClean="0"/>
          </a:p>
          <a:p>
            <a:pPr marL="0" algn="just">
              <a:lnSpc>
                <a:spcPct val="100000"/>
              </a:lnSpc>
              <a:buFontTx/>
              <a:buNone/>
              <a:defRPr/>
            </a:pPr>
            <a:r>
              <a:rPr lang="uk-UA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чином, стрес виникає тоді, коли організм змушений адаптуватися до нових умов, тобто стрес невіддільний від процесу психофізіологічної адаптації.</a:t>
            </a:r>
            <a:endParaRPr lang="uk-UA" altLang="ru-RU" sz="2000" dirty="0" smtClean="0"/>
          </a:p>
        </p:txBody>
      </p:sp>
      <p:sp>
        <p:nvSpPr>
          <p:cNvPr id="10" name="Прямоугольник 9"/>
          <p:cNvSpPr/>
          <p:nvPr/>
        </p:nvSpPr>
        <p:spPr>
          <a:xfrm>
            <a:off x="6502400" y="0"/>
            <a:ext cx="5689600" cy="25860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indent="450850" algn="just" defTabSz="914400" eaLnBrk="0" hangingPunct="0">
              <a:defRPr/>
            </a:pPr>
            <a:r>
              <a:rPr lang="uk-UA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Адаптація (лат. </a:t>
            </a:r>
            <a:r>
              <a:rPr lang="uk-UA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adapto</a:t>
            </a:r>
            <a:r>
              <a:rPr lang="uk-UA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пристосовую) — процес пристосування к до змінливих умов зовнішньої середи. Психофізіологічна адаптація людини до стресової ситуації не може бути розглянута без врахування психологічних реакцій, що виникають у межах норми. Доцільне виділення вже в цих кордонах особливостей, услід за якими можуть виникати ранні форми </a:t>
            </a:r>
            <a:r>
              <a:rPr lang="uk-UA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дезадаптаційної</a:t>
            </a:r>
            <a:r>
              <a:rPr lang="uk-UA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патології, порушення </a:t>
            </a:r>
            <a:r>
              <a:rPr lang="uk-UA" alt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донозологічного</a:t>
            </a:r>
            <a:r>
              <a:rPr lang="uk-UA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етапу.</a:t>
            </a:r>
            <a:endParaRPr lang="uk-UA" altLang="ru-RU" sz="2400" dirty="0">
              <a:latin typeface="Arial" panose="020B0604020202020204" pitchFamily="34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5676900" y="574675"/>
            <a:ext cx="723900" cy="1435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908050" y="3898900"/>
            <a:ext cx="10261600" cy="193992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Збільшення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навантаження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адаптивні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механізми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приєднання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додаткових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умовно-патогенних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чинників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звичайних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умовах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здатні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порушити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резистентність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організму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привести до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розвитку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патології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Крайні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варіанти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норми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психофізіологічної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адаптації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виявляються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вивченні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функціонування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межі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адаптаційних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«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лімітів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».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462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/>
              <a:t>Для </a:t>
            </a:r>
            <a:r>
              <a:rPr lang="ru-RU" sz="2000" dirty="0" err="1"/>
              <a:t>нейтралізації</a:t>
            </a:r>
            <a:r>
              <a:rPr lang="ru-RU" sz="2000" dirty="0"/>
              <a:t> та </a:t>
            </a:r>
            <a:r>
              <a:rPr lang="ru-RU" sz="2000" dirty="0" err="1"/>
              <a:t>управління</a:t>
            </a:r>
            <a:r>
              <a:rPr lang="ru-RU" sz="2000" dirty="0"/>
              <a:t> </a:t>
            </a:r>
            <a:r>
              <a:rPr lang="ru-RU" sz="2000" dirty="0" err="1"/>
              <a:t>стресом</a:t>
            </a:r>
            <a:r>
              <a:rPr lang="ru-RU" sz="2000" dirty="0"/>
              <a:t> </a:t>
            </a:r>
            <a:r>
              <a:rPr lang="ru-RU" sz="2000" dirty="0" err="1"/>
              <a:t>необхідні</a:t>
            </a:r>
            <a:r>
              <a:rPr lang="ru-RU" sz="2000" dirty="0"/>
              <a:t>, </a:t>
            </a:r>
            <a:r>
              <a:rPr lang="ru-RU" sz="2000" dirty="0" err="1"/>
              <a:t>крім</a:t>
            </a:r>
            <a:r>
              <a:rPr lang="ru-RU" sz="2000" dirty="0"/>
              <a:t> </a:t>
            </a:r>
            <a:r>
              <a:rPr lang="ru-RU" sz="2000" dirty="0" err="1"/>
              <a:t>специфічних</a:t>
            </a:r>
            <a:r>
              <a:rPr lang="ru-RU" sz="2000" dirty="0"/>
              <a:t> </a:t>
            </a:r>
            <a:r>
              <a:rPr lang="ru-RU" sz="2000" dirty="0" err="1"/>
              <a:t>заходів</a:t>
            </a:r>
            <a:r>
              <a:rPr lang="ru-RU" sz="2000" dirty="0"/>
              <a:t> </a:t>
            </a:r>
            <a:r>
              <a:rPr lang="ru-RU" sz="2000" dirty="0" err="1"/>
              <a:t>психологічного</a:t>
            </a:r>
            <a:r>
              <a:rPr lang="ru-RU" sz="2000" dirty="0"/>
              <a:t> </a:t>
            </a:r>
            <a:r>
              <a:rPr lang="ru-RU" sz="2000" dirty="0" err="1"/>
              <a:t>впливу</a:t>
            </a:r>
            <a:r>
              <a:rPr lang="ru-RU" sz="2000" dirty="0"/>
              <a:t>, і </a:t>
            </a:r>
            <a:r>
              <a:rPr lang="ru-RU" sz="2000" dirty="0" err="1"/>
              <a:t>загальнозміцнюючі</a:t>
            </a:r>
            <a:r>
              <a:rPr lang="ru-RU" sz="2000" dirty="0"/>
              <a:t> </a:t>
            </a:r>
            <a:r>
              <a:rPr lang="ru-RU" sz="2000" dirty="0" err="1"/>
              <a:t>методи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допоможуть</a:t>
            </a:r>
            <a:r>
              <a:rPr lang="ru-RU" sz="2000" dirty="0"/>
              <a:t> </a:t>
            </a:r>
            <a:r>
              <a:rPr lang="ru-RU" sz="2000" dirty="0" err="1"/>
              <a:t>зберегти</a:t>
            </a:r>
            <a:r>
              <a:rPr lang="ru-RU" sz="2000" dirty="0"/>
              <a:t> </a:t>
            </a:r>
            <a:r>
              <a:rPr lang="ru-RU" sz="2000" dirty="0" err="1"/>
              <a:t>здоровя</a:t>
            </a:r>
            <a:r>
              <a:rPr lang="ru-RU" sz="2000" dirty="0"/>
              <a:t> і </a:t>
            </a:r>
            <a:r>
              <a:rPr lang="ru-RU" sz="2000" dirty="0" err="1"/>
              <a:t>попередити</a:t>
            </a:r>
            <a:r>
              <a:rPr lang="ru-RU" sz="2000" dirty="0"/>
              <a:t> </a:t>
            </a:r>
            <a:r>
              <a:rPr lang="ru-RU" sz="2000" dirty="0" err="1"/>
              <a:t>різноманітні</a:t>
            </a:r>
            <a:r>
              <a:rPr lang="ru-RU" sz="2000" dirty="0"/>
              <a:t> </a:t>
            </a:r>
            <a:r>
              <a:rPr lang="ru-RU" sz="2000" dirty="0" err="1"/>
              <a:t>захворювання</a:t>
            </a:r>
            <a:r>
              <a:rPr lang="ru-RU" sz="2000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92400" y="1498600"/>
            <a:ext cx="6438900" cy="5219700"/>
          </a:xfrm>
        </p:spPr>
        <p:txBody>
          <a:bodyPr rtlCol="0">
            <a:normAutofit fontScale="925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 </a:t>
            </a:r>
            <a:r>
              <a:rPr lang="ru-RU" dirty="0" err="1"/>
              <a:t>зняття</a:t>
            </a:r>
            <a:r>
              <a:rPr lang="ru-RU" dirty="0"/>
              <a:t> </a:t>
            </a:r>
            <a:r>
              <a:rPr lang="ru-RU" dirty="0" err="1"/>
              <a:t>стресу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виділити</a:t>
            </a:r>
            <a:r>
              <a:rPr lang="ru-RU" dirty="0"/>
              <a:t> як </a:t>
            </a:r>
            <a:r>
              <a:rPr lang="ru-RU" dirty="0" err="1"/>
              <a:t>останні</a:t>
            </a:r>
            <a:r>
              <a:rPr lang="ru-RU" dirty="0"/>
              <a:t> </a:t>
            </a:r>
            <a:r>
              <a:rPr lang="ru-RU" dirty="0" err="1"/>
              <a:t>наукові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 </a:t>
            </a:r>
            <a:r>
              <a:rPr lang="ru-RU" dirty="0" err="1"/>
              <a:t>психологів</a:t>
            </a:r>
            <a:r>
              <a:rPr lang="ru-RU" dirty="0"/>
              <a:t>, так і </a:t>
            </a:r>
            <a:r>
              <a:rPr lang="ru-RU" dirty="0" err="1"/>
              <a:t>традиційні</a:t>
            </a:r>
            <a:r>
              <a:rPr lang="ru-RU" dirty="0"/>
              <a:t> </a:t>
            </a:r>
            <a:r>
              <a:rPr lang="ru-RU" dirty="0" err="1"/>
              <a:t>народні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перевірені</a:t>
            </a:r>
            <a:r>
              <a:rPr lang="ru-RU" dirty="0"/>
              <a:t> часом. Такими способами і </a:t>
            </a:r>
            <a:r>
              <a:rPr lang="ru-RU" dirty="0" err="1"/>
              <a:t>засобами</a:t>
            </a:r>
            <a:r>
              <a:rPr lang="ru-RU" dirty="0"/>
              <a:t> є: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err="1" smtClean="0"/>
              <a:t>перебування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природі</a:t>
            </a:r>
            <a:r>
              <a:rPr lang="ru-RU" dirty="0"/>
              <a:t>; 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err="1" smtClean="0"/>
              <a:t>музика</a:t>
            </a:r>
            <a:r>
              <a:rPr lang="ru-RU" dirty="0"/>
              <a:t>; алкоголь; 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сон</a:t>
            </a:r>
            <a:r>
              <a:rPr lang="ru-RU" dirty="0"/>
              <a:t>; 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err="1" smtClean="0"/>
              <a:t>домашні</a:t>
            </a:r>
            <a:r>
              <a:rPr lang="ru-RU" dirty="0" smtClean="0"/>
              <a:t> </a:t>
            </a:r>
            <a:r>
              <a:rPr lang="ru-RU" dirty="0" err="1"/>
              <a:t>тварини</a:t>
            </a:r>
            <a:r>
              <a:rPr lang="ru-RU" dirty="0"/>
              <a:t>; 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друзями</a:t>
            </a:r>
            <a:r>
              <a:rPr lang="ru-RU" dirty="0"/>
              <a:t>; 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err="1" smtClean="0"/>
              <a:t>екстремальні</a:t>
            </a:r>
            <a:r>
              <a:rPr lang="ru-RU" dirty="0" smtClean="0"/>
              <a:t> </a:t>
            </a:r>
            <a:r>
              <a:rPr lang="ru-RU" dirty="0" err="1"/>
              <a:t>фізичні</a:t>
            </a:r>
            <a:r>
              <a:rPr lang="ru-RU" dirty="0"/>
              <a:t> </a:t>
            </a:r>
            <a:r>
              <a:rPr lang="ru-RU" dirty="0" err="1"/>
              <a:t>навантаження</a:t>
            </a:r>
            <a:r>
              <a:rPr lang="ru-RU" dirty="0" smtClean="0"/>
              <a:t>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 </a:t>
            </a:r>
            <a:r>
              <a:rPr lang="ru-RU" dirty="0"/>
              <a:t>секс; 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err="1" smtClean="0"/>
              <a:t>хобі</a:t>
            </a:r>
            <a:r>
              <a:rPr lang="ru-RU" dirty="0"/>
              <a:t>; 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парна </a:t>
            </a:r>
            <a:r>
              <a:rPr lang="ru-RU" dirty="0" err="1"/>
              <a:t>лазня</a:t>
            </a:r>
            <a:r>
              <a:rPr lang="ru-RU" dirty="0"/>
              <a:t>; 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перегляд </a:t>
            </a:r>
            <a:r>
              <a:rPr lang="ru-RU" dirty="0" err="1"/>
              <a:t>хорошого</a:t>
            </a:r>
            <a:r>
              <a:rPr lang="ru-RU" dirty="0"/>
              <a:t> </a:t>
            </a:r>
            <a:r>
              <a:rPr lang="ru-RU" dirty="0" err="1" smtClean="0"/>
              <a:t>відеофільму</a:t>
            </a:r>
            <a:r>
              <a:rPr lang="ru-RU" dirty="0" smtClean="0"/>
              <a:t> і </a:t>
            </a:r>
            <a:r>
              <a:rPr lang="ru-RU" dirty="0"/>
              <a:t>т.д.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0" y="0"/>
            <a:ext cx="12192000" cy="1006429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>
            <a:sp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/>
              <a:t>Для </a:t>
            </a:r>
            <a:r>
              <a:rPr lang="ru-RU" dirty="0" err="1"/>
              <a:t>нейтралізації</a:t>
            </a:r>
            <a:r>
              <a:rPr lang="ru-RU" dirty="0"/>
              <a:t> та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професійним</a:t>
            </a:r>
            <a:r>
              <a:rPr lang="ru-RU" dirty="0"/>
              <a:t> (</a:t>
            </a:r>
            <a:r>
              <a:rPr lang="ru-RU" dirty="0" err="1"/>
              <a:t>виробничим</a:t>
            </a:r>
            <a:r>
              <a:rPr lang="ru-RU" dirty="0"/>
              <a:t>) </a:t>
            </a:r>
            <a:r>
              <a:rPr lang="ru-RU" dirty="0" err="1"/>
              <a:t>стресом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своя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оптимізації</a:t>
            </a:r>
            <a:r>
              <a:rPr lang="ru-RU" dirty="0"/>
              <a:t> </a:t>
            </a:r>
            <a:r>
              <a:rPr lang="ru-RU" dirty="0" err="1"/>
              <a:t>функціональних</a:t>
            </a:r>
            <a:r>
              <a:rPr lang="ru-RU" dirty="0"/>
              <a:t> </a:t>
            </a:r>
            <a:r>
              <a:rPr lang="ru-RU" dirty="0" err="1"/>
              <a:t>станів</a:t>
            </a:r>
            <a:r>
              <a:rPr lang="ru-RU" dirty="0"/>
              <a:t>, яка </a:t>
            </a:r>
            <a:r>
              <a:rPr lang="ru-RU" dirty="0" err="1"/>
              <a:t>поділяє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антистресорного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smtClean="0"/>
              <a:t>на: 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30200" y="1247729"/>
            <a:ext cx="3924300" cy="6858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solidFill>
                  <a:schemeClr val="tx1"/>
                </a:solidFill>
              </a:rPr>
              <a:t>організаційні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461250" y="1247775"/>
            <a:ext cx="39243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>
                <a:solidFill>
                  <a:schemeClr val="tx1"/>
                </a:solidFill>
              </a:rPr>
              <a:t>психопрофілактичні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2333625"/>
            <a:ext cx="6096000" cy="45243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напрямком</a:t>
            </a:r>
            <a:r>
              <a:rPr lang="ru-RU" dirty="0"/>
              <a:t> є: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1) </a:t>
            </a:r>
            <a:r>
              <a:rPr lang="ru-RU" dirty="0" err="1"/>
              <a:t>раціоналізація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шляхом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оптимальних</a:t>
            </a:r>
            <a:r>
              <a:rPr lang="ru-RU" dirty="0"/>
              <a:t> </a:t>
            </a:r>
            <a:r>
              <a:rPr lang="ru-RU" dirty="0" err="1"/>
              <a:t>алгоритмів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зручних</a:t>
            </a:r>
            <a:r>
              <a:rPr lang="ru-RU" dirty="0"/>
              <a:t> </a:t>
            </a:r>
            <a:r>
              <a:rPr lang="ru-RU" dirty="0" err="1"/>
              <a:t>тимчасових</a:t>
            </a:r>
            <a:r>
              <a:rPr lang="ru-RU" dirty="0"/>
              <a:t> </a:t>
            </a:r>
            <a:r>
              <a:rPr lang="ru-RU" dirty="0" err="1"/>
              <a:t>лімітів</a:t>
            </a:r>
            <a:r>
              <a:rPr lang="ru-RU" dirty="0"/>
              <a:t> і т.д.;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2) </a:t>
            </a:r>
            <a:r>
              <a:rPr lang="ru-RU" dirty="0" err="1"/>
              <a:t>удосконалення</a:t>
            </a:r>
            <a:r>
              <a:rPr lang="ru-RU" dirty="0"/>
              <a:t> </a:t>
            </a:r>
            <a:r>
              <a:rPr lang="ru-RU" dirty="0" err="1"/>
              <a:t>знарядь</a:t>
            </a:r>
            <a:r>
              <a:rPr lang="ru-RU" dirty="0"/>
              <a:t> і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психофізіологічних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3) </a:t>
            </a: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оптимальних</a:t>
            </a:r>
            <a:r>
              <a:rPr lang="ru-RU" dirty="0"/>
              <a:t> </a:t>
            </a:r>
            <a:r>
              <a:rPr lang="ru-RU" dirty="0" err="1"/>
              <a:t>режимів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та </a:t>
            </a:r>
            <a:r>
              <a:rPr lang="ru-RU" dirty="0" err="1"/>
              <a:t>відпочинку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б не </a:t>
            </a:r>
            <a:r>
              <a:rPr lang="ru-RU" dirty="0" err="1"/>
              <a:t>призводили</a:t>
            </a:r>
            <a:r>
              <a:rPr lang="ru-RU" dirty="0"/>
              <a:t> до </a:t>
            </a:r>
            <a:r>
              <a:rPr lang="ru-RU" dirty="0" err="1"/>
              <a:t>передчасного</a:t>
            </a:r>
            <a:r>
              <a:rPr lang="ru-RU" dirty="0"/>
              <a:t> </a:t>
            </a:r>
            <a:r>
              <a:rPr lang="ru-RU" dirty="0" err="1"/>
              <a:t>виснаження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</a:t>
            </a:r>
            <a:r>
              <a:rPr lang="ru-RU" dirty="0" err="1"/>
              <a:t>працівника</a:t>
            </a:r>
            <a:r>
              <a:rPr lang="ru-RU" dirty="0"/>
              <a:t>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4) </a:t>
            </a:r>
            <a:r>
              <a:rPr lang="ru-RU" dirty="0" err="1"/>
              <a:t>раціональна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і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оптимальної</a:t>
            </a:r>
            <a:r>
              <a:rPr lang="ru-RU" dirty="0"/>
              <a:t> </a:t>
            </a:r>
            <a:r>
              <a:rPr lang="ru-RU" dirty="0" err="1"/>
              <a:t>робочої</a:t>
            </a:r>
            <a:r>
              <a:rPr lang="ru-RU" dirty="0"/>
              <a:t> </a:t>
            </a:r>
            <a:r>
              <a:rPr lang="ru-RU" dirty="0" err="1"/>
              <a:t>пози</a:t>
            </a:r>
            <a:r>
              <a:rPr lang="ru-RU" dirty="0"/>
              <a:t>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5)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сприятливого</a:t>
            </a:r>
            <a:r>
              <a:rPr lang="ru-RU" dirty="0"/>
              <a:t> </a:t>
            </a:r>
            <a:r>
              <a:rPr lang="ru-RU" dirty="0" err="1"/>
              <a:t>соціально-психологічного</a:t>
            </a:r>
            <a:r>
              <a:rPr lang="ru-RU" dirty="0"/>
              <a:t> </a:t>
            </a:r>
            <a:r>
              <a:rPr lang="ru-RU" dirty="0" err="1"/>
              <a:t>клімату</a:t>
            </a:r>
            <a:r>
              <a:rPr lang="ru-RU" dirty="0"/>
              <a:t> в </a:t>
            </a:r>
            <a:r>
              <a:rPr lang="ru-RU" dirty="0" err="1"/>
              <a:t>колективі</a:t>
            </a:r>
            <a:r>
              <a:rPr lang="ru-RU" dirty="0"/>
              <a:t>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6)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моральної</a:t>
            </a:r>
            <a:r>
              <a:rPr lang="ru-RU" dirty="0"/>
              <a:t> та </a:t>
            </a:r>
            <a:r>
              <a:rPr lang="ru-RU" dirty="0" err="1"/>
              <a:t>матеріальної</a:t>
            </a:r>
            <a:r>
              <a:rPr lang="ru-RU" dirty="0"/>
              <a:t> </a:t>
            </a:r>
            <a:r>
              <a:rPr lang="ru-RU" dirty="0" err="1"/>
              <a:t>зацікавленості</a:t>
            </a:r>
            <a:r>
              <a:rPr lang="ru-RU" dirty="0"/>
              <a:t> в результатах </a:t>
            </a:r>
            <a:r>
              <a:rPr lang="ru-RU" dirty="0" err="1"/>
              <a:t>праці</a:t>
            </a:r>
            <a:r>
              <a:rPr lang="ru-RU" dirty="0"/>
              <a:t>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239000" y="2614613"/>
            <a:ext cx="4368800" cy="25844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включає</a:t>
            </a:r>
            <a:r>
              <a:rPr lang="ru-RU" dirty="0"/>
              <a:t> в себе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способи</a:t>
            </a:r>
            <a:r>
              <a:rPr lang="ru-RU" dirty="0"/>
              <a:t>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•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кольором</a:t>
            </a:r>
            <a:r>
              <a:rPr lang="ru-RU" dirty="0"/>
              <a:t> і </a:t>
            </a:r>
            <a:r>
              <a:rPr lang="ru-RU" dirty="0" err="1"/>
              <a:t>функціональною</a:t>
            </a:r>
            <a:r>
              <a:rPr lang="ru-RU" dirty="0"/>
              <a:t> </a:t>
            </a:r>
            <a:r>
              <a:rPr lang="ru-RU" dirty="0" err="1"/>
              <a:t>музикою</a:t>
            </a:r>
            <a:r>
              <a:rPr lang="ru-RU" dirty="0"/>
              <a:t>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•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біологічно</a:t>
            </a:r>
            <a:r>
              <a:rPr lang="ru-RU" dirty="0"/>
              <a:t> </a:t>
            </a:r>
            <a:r>
              <a:rPr lang="ru-RU" dirty="0" err="1"/>
              <a:t>активні</a:t>
            </a:r>
            <a:r>
              <a:rPr lang="ru-RU" dirty="0"/>
              <a:t> точки;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• </a:t>
            </a:r>
            <a:r>
              <a:rPr lang="ru-RU" dirty="0" err="1"/>
              <a:t>оздоровчі</a:t>
            </a:r>
            <a:r>
              <a:rPr lang="ru-RU" dirty="0"/>
              <a:t> </a:t>
            </a:r>
            <a:r>
              <a:rPr lang="ru-RU" dirty="0" err="1"/>
              <a:t>фізичні</a:t>
            </a:r>
            <a:r>
              <a:rPr lang="ru-RU" dirty="0"/>
              <a:t> </a:t>
            </a:r>
            <a:r>
              <a:rPr lang="ru-RU" dirty="0" err="1"/>
              <a:t>вправи</a:t>
            </a:r>
            <a:r>
              <a:rPr lang="ru-RU" dirty="0"/>
              <a:t>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• </a:t>
            </a:r>
            <a:r>
              <a:rPr lang="ru-RU" dirty="0" err="1"/>
              <a:t>переконання</a:t>
            </a:r>
            <a:r>
              <a:rPr lang="ru-RU" dirty="0"/>
              <a:t> і </a:t>
            </a:r>
            <a:r>
              <a:rPr lang="ru-RU" dirty="0" err="1"/>
              <a:t>навіювання</a:t>
            </a:r>
            <a:r>
              <a:rPr lang="ru-RU" dirty="0"/>
              <a:t>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• </a:t>
            </a:r>
            <a:r>
              <a:rPr lang="ru-RU" dirty="0" err="1"/>
              <a:t>самонавіювання</a:t>
            </a:r>
            <a:r>
              <a:rPr lang="ru-RU" dirty="0"/>
              <a:t> і </a:t>
            </a:r>
            <a:r>
              <a:rPr lang="ru-RU" dirty="0" err="1"/>
              <a:t>аутотренінг</a:t>
            </a:r>
            <a:r>
              <a:rPr lang="ru-RU" dirty="0"/>
              <a:t>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• </a:t>
            </a:r>
            <a:r>
              <a:rPr lang="ru-RU" dirty="0" err="1"/>
              <a:t>дихальна</a:t>
            </a:r>
            <a:r>
              <a:rPr lang="ru-RU" dirty="0"/>
              <a:t> </a:t>
            </a:r>
            <a:r>
              <a:rPr lang="ru-RU" dirty="0" err="1"/>
              <a:t>гімнастика</a:t>
            </a:r>
            <a:r>
              <a:rPr lang="ru-RU" dirty="0"/>
              <a:t>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• </a:t>
            </a:r>
            <a:r>
              <a:rPr lang="ru-RU" dirty="0" err="1"/>
              <a:t>медитація</a:t>
            </a:r>
            <a:r>
              <a:rPr lang="ru-RU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23888" y="1912938"/>
            <a:ext cx="10896600" cy="3019425"/>
          </a:xfrm>
        </p:spPr>
        <p:txBody>
          <a:bodyPr wrap="square" numCol="1" anchor="b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altLang="uk-UA" sz="3600" cap="none" smtClean="0"/>
              <a:t/>
            </a:r>
            <a:br>
              <a:rPr lang="ru-RU" altLang="uk-UA" sz="3600" cap="none" smtClean="0"/>
            </a:br>
            <a:r>
              <a:rPr lang="uk-UA" altLang="uk-UA" sz="3600" cap="none" smtClean="0"/>
              <a:t>Як уникнути стресу</a:t>
            </a:r>
            <a:r>
              <a:rPr lang="ru-RU" altLang="uk-UA" sz="3600" cap="none" smtClean="0"/>
              <a:t>?</a:t>
            </a:r>
            <a:br>
              <a:rPr lang="ru-RU" altLang="uk-UA" sz="3600" cap="none" smtClean="0"/>
            </a:br>
            <a:r>
              <a:rPr lang="ru-RU" altLang="uk-UA" sz="3600" cap="none" smtClean="0">
                <a:latin typeface="Arial" charset="0"/>
              </a:rPr>
              <a:t>(неможливо)</a:t>
            </a:r>
            <a:br>
              <a:rPr lang="ru-RU" altLang="uk-UA" sz="3600" cap="none" smtClean="0">
                <a:latin typeface="Arial" charset="0"/>
              </a:rPr>
            </a:br>
            <a:r>
              <a:rPr lang="uk-UA" altLang="uk-UA" sz="3600" cap="none" smtClean="0">
                <a:latin typeface="Arial" charset="0"/>
              </a:rPr>
              <a:t/>
            </a:r>
            <a:br>
              <a:rPr lang="uk-UA" altLang="uk-UA" sz="3600" cap="none" smtClean="0">
                <a:latin typeface="Arial" charset="0"/>
              </a:rPr>
            </a:br>
            <a:r>
              <a:rPr lang="ru-RU" altLang="uk-UA" sz="3600" cap="none" smtClean="0"/>
              <a:t> </a:t>
            </a:r>
            <a:r>
              <a:rPr lang="uk-UA" altLang="uk-UA" sz="3300" cap="none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Профілактика психоемоційного виснаження. </a:t>
            </a:r>
            <a:br>
              <a:rPr lang="uk-UA" altLang="uk-UA" sz="3300" cap="none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uk-UA" altLang="uk-UA" sz="3300" cap="none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uk-UA" altLang="uk-UA" sz="3300" cap="none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uk-UA" altLang="uk-UA" sz="3300" cap="none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Як запобігти емоційному вигоранню</a:t>
            </a:r>
            <a:r>
              <a:rPr lang="ru-RU" altLang="uk-UA" sz="3300" cap="none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  <a:r>
              <a:rPr lang="ru-RU" altLang="uk-UA" sz="3300" cap="none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ru-RU" altLang="uk-UA" sz="3300" cap="none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ru-RU" altLang="uk-UA" sz="3300" cap="none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1746" name="AutoShape 5" descr="Результат пошуку зображень за запитом ted stress"/>
          <p:cNvSpPr>
            <a:spLocks noChangeAspect="1" noChangeArrowheads="1"/>
          </p:cNvSpPr>
          <p:nvPr/>
        </p:nvSpPr>
        <p:spPr bwMode="auto">
          <a:xfrm>
            <a:off x="207963" y="46038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endParaRPr lang="uk-UA"/>
          </a:p>
        </p:txBody>
      </p:sp>
      <p:sp>
        <p:nvSpPr>
          <p:cNvPr id="31747" name="AutoShape 7" descr="Результат пошуку зображень за запитом ted stress"/>
          <p:cNvSpPr>
            <a:spLocks noChangeAspect="1" noChangeArrowheads="1"/>
          </p:cNvSpPr>
          <p:nvPr/>
        </p:nvSpPr>
        <p:spPr bwMode="auto">
          <a:xfrm>
            <a:off x="207963" y="46038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endParaRPr lang="uk-UA"/>
          </a:p>
        </p:txBody>
      </p:sp>
      <p:sp>
        <p:nvSpPr>
          <p:cNvPr id="31748" name="AutoShape 9" descr="Результат пошуку зображень за запитом ted stress"/>
          <p:cNvSpPr>
            <a:spLocks noChangeAspect="1" noChangeArrowheads="1"/>
          </p:cNvSpPr>
          <p:nvPr/>
        </p:nvSpPr>
        <p:spPr bwMode="auto">
          <a:xfrm>
            <a:off x="207963" y="46038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endParaRPr lang="uk-UA"/>
          </a:p>
        </p:txBody>
      </p:sp>
      <p:sp>
        <p:nvSpPr>
          <p:cNvPr id="31749" name="AutoShape 11" descr="Результат пошуку зображень за запитом ted stress"/>
          <p:cNvSpPr>
            <a:spLocks noChangeAspect="1" noChangeArrowheads="1"/>
          </p:cNvSpPr>
          <p:nvPr/>
        </p:nvSpPr>
        <p:spPr bwMode="auto">
          <a:xfrm>
            <a:off x="5892800" y="3276600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944688" y="1154113"/>
            <a:ext cx="1171575" cy="2376487"/>
          </a:xfrm>
          <a:custGeom>
            <a:avLst/>
            <a:gdLst/>
            <a:ahLst/>
            <a:cxnLst/>
            <a:rect l="l" t="t" r="r" b="b"/>
            <a:pathLst>
              <a:path w="1152129" h="3117787">
                <a:moveTo>
                  <a:pt x="420200" y="682484"/>
                </a:moveTo>
                <a:lnTo>
                  <a:pt x="576065" y="1181249"/>
                </a:lnTo>
                <a:lnTo>
                  <a:pt x="731348" y="684339"/>
                </a:lnTo>
                <a:cubicBezTo>
                  <a:pt x="685069" y="707637"/>
                  <a:pt x="632729" y="720080"/>
                  <a:pt x="577483" y="720080"/>
                </a:cubicBezTo>
                <a:cubicBezTo>
                  <a:pt x="520851" y="720080"/>
                  <a:pt x="467272" y="707005"/>
                  <a:pt x="420200" y="682484"/>
                </a:cubicBezTo>
                <a:close/>
                <a:moveTo>
                  <a:pt x="577483" y="0"/>
                </a:moveTo>
                <a:cubicBezTo>
                  <a:pt x="776328" y="0"/>
                  <a:pt x="937523" y="161195"/>
                  <a:pt x="937523" y="360040"/>
                </a:cubicBezTo>
                <a:cubicBezTo>
                  <a:pt x="937523" y="486356"/>
                  <a:pt x="872475" y="597478"/>
                  <a:pt x="773771" y="661312"/>
                </a:cubicBezTo>
                <a:cubicBezTo>
                  <a:pt x="995282" y="747357"/>
                  <a:pt x="1152129" y="982991"/>
                  <a:pt x="1152129" y="1259444"/>
                </a:cubicBezTo>
                <a:lnTo>
                  <a:pt x="1152129" y="1901330"/>
                </a:lnTo>
                <a:lnTo>
                  <a:pt x="912406" y="1901330"/>
                </a:lnTo>
                <a:lnTo>
                  <a:pt x="1152128" y="3117787"/>
                </a:lnTo>
                <a:lnTo>
                  <a:pt x="773020" y="3117787"/>
                </a:lnTo>
                <a:lnTo>
                  <a:pt x="580324" y="2270643"/>
                </a:lnTo>
                <a:lnTo>
                  <a:pt x="552736" y="2270643"/>
                </a:lnTo>
                <a:lnTo>
                  <a:pt x="360040" y="3117787"/>
                </a:lnTo>
                <a:lnTo>
                  <a:pt x="0" y="3117787"/>
                </a:lnTo>
                <a:lnTo>
                  <a:pt x="239722" y="1901330"/>
                </a:lnTo>
                <a:lnTo>
                  <a:pt x="0" y="1901330"/>
                </a:lnTo>
                <a:lnTo>
                  <a:pt x="0" y="1259444"/>
                </a:lnTo>
                <a:cubicBezTo>
                  <a:pt x="0" y="982318"/>
                  <a:pt x="157610" y="746211"/>
                  <a:pt x="379947" y="660635"/>
                </a:cubicBezTo>
                <a:cubicBezTo>
                  <a:pt x="281970" y="596585"/>
                  <a:pt x="217443" y="485848"/>
                  <a:pt x="217443" y="360040"/>
                </a:cubicBezTo>
                <a:cubicBezTo>
                  <a:pt x="217443" y="161195"/>
                  <a:pt x="378638" y="0"/>
                  <a:pt x="577483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ru-RU"/>
          </a:p>
        </p:txBody>
      </p:sp>
      <p:sp>
        <p:nvSpPr>
          <p:cNvPr id="9" name="Овал 1"/>
          <p:cNvSpPr/>
          <p:nvPr/>
        </p:nvSpPr>
        <p:spPr>
          <a:xfrm>
            <a:off x="3790950" y="1557338"/>
            <a:ext cx="1169988" cy="2376487"/>
          </a:xfrm>
          <a:custGeom>
            <a:avLst/>
            <a:gdLst/>
            <a:ahLst/>
            <a:cxnLst/>
            <a:rect l="l" t="t" r="r" b="b"/>
            <a:pathLst>
              <a:path w="1152129" h="3117787">
                <a:moveTo>
                  <a:pt x="420200" y="682484"/>
                </a:moveTo>
                <a:lnTo>
                  <a:pt x="576065" y="1181249"/>
                </a:lnTo>
                <a:lnTo>
                  <a:pt x="731348" y="684339"/>
                </a:lnTo>
                <a:cubicBezTo>
                  <a:pt x="685069" y="707637"/>
                  <a:pt x="632729" y="720080"/>
                  <a:pt x="577483" y="720080"/>
                </a:cubicBezTo>
                <a:cubicBezTo>
                  <a:pt x="520851" y="720080"/>
                  <a:pt x="467272" y="707005"/>
                  <a:pt x="420200" y="682484"/>
                </a:cubicBezTo>
                <a:close/>
                <a:moveTo>
                  <a:pt x="577483" y="0"/>
                </a:moveTo>
                <a:cubicBezTo>
                  <a:pt x="776328" y="0"/>
                  <a:pt x="937523" y="161195"/>
                  <a:pt x="937523" y="360040"/>
                </a:cubicBezTo>
                <a:cubicBezTo>
                  <a:pt x="937523" y="486356"/>
                  <a:pt x="872475" y="597478"/>
                  <a:pt x="773771" y="661312"/>
                </a:cubicBezTo>
                <a:cubicBezTo>
                  <a:pt x="995282" y="747357"/>
                  <a:pt x="1152129" y="982991"/>
                  <a:pt x="1152129" y="1259444"/>
                </a:cubicBezTo>
                <a:lnTo>
                  <a:pt x="1152129" y="1901330"/>
                </a:lnTo>
                <a:lnTo>
                  <a:pt x="912406" y="1901330"/>
                </a:lnTo>
                <a:lnTo>
                  <a:pt x="1152128" y="3117787"/>
                </a:lnTo>
                <a:lnTo>
                  <a:pt x="773020" y="3117787"/>
                </a:lnTo>
                <a:lnTo>
                  <a:pt x="580324" y="2270643"/>
                </a:lnTo>
                <a:lnTo>
                  <a:pt x="552736" y="2270643"/>
                </a:lnTo>
                <a:lnTo>
                  <a:pt x="360040" y="3117787"/>
                </a:lnTo>
                <a:lnTo>
                  <a:pt x="0" y="3117787"/>
                </a:lnTo>
                <a:lnTo>
                  <a:pt x="239722" y="1901330"/>
                </a:lnTo>
                <a:lnTo>
                  <a:pt x="0" y="1901330"/>
                </a:lnTo>
                <a:lnTo>
                  <a:pt x="0" y="1259444"/>
                </a:lnTo>
                <a:cubicBezTo>
                  <a:pt x="0" y="982318"/>
                  <a:pt x="157610" y="746211"/>
                  <a:pt x="379947" y="660635"/>
                </a:cubicBezTo>
                <a:cubicBezTo>
                  <a:pt x="281970" y="596585"/>
                  <a:pt x="217443" y="485848"/>
                  <a:pt x="217443" y="360040"/>
                </a:cubicBezTo>
                <a:cubicBezTo>
                  <a:pt x="217443" y="161195"/>
                  <a:pt x="378638" y="0"/>
                  <a:pt x="577483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ru-RU"/>
          </a:p>
        </p:txBody>
      </p:sp>
      <p:sp>
        <p:nvSpPr>
          <p:cNvPr id="10" name="Овал 1"/>
          <p:cNvSpPr/>
          <p:nvPr/>
        </p:nvSpPr>
        <p:spPr>
          <a:xfrm>
            <a:off x="5856288" y="2060575"/>
            <a:ext cx="1171575" cy="2376488"/>
          </a:xfrm>
          <a:custGeom>
            <a:avLst/>
            <a:gdLst/>
            <a:ahLst/>
            <a:cxnLst/>
            <a:rect l="l" t="t" r="r" b="b"/>
            <a:pathLst>
              <a:path w="1152129" h="3117787">
                <a:moveTo>
                  <a:pt x="420200" y="682484"/>
                </a:moveTo>
                <a:lnTo>
                  <a:pt x="576065" y="1181249"/>
                </a:lnTo>
                <a:lnTo>
                  <a:pt x="731348" y="684339"/>
                </a:lnTo>
                <a:cubicBezTo>
                  <a:pt x="685069" y="707637"/>
                  <a:pt x="632729" y="720080"/>
                  <a:pt x="577483" y="720080"/>
                </a:cubicBezTo>
                <a:cubicBezTo>
                  <a:pt x="520851" y="720080"/>
                  <a:pt x="467272" y="707005"/>
                  <a:pt x="420200" y="682484"/>
                </a:cubicBezTo>
                <a:close/>
                <a:moveTo>
                  <a:pt x="577483" y="0"/>
                </a:moveTo>
                <a:cubicBezTo>
                  <a:pt x="776328" y="0"/>
                  <a:pt x="937523" y="161195"/>
                  <a:pt x="937523" y="360040"/>
                </a:cubicBezTo>
                <a:cubicBezTo>
                  <a:pt x="937523" y="486356"/>
                  <a:pt x="872475" y="597478"/>
                  <a:pt x="773771" y="661312"/>
                </a:cubicBezTo>
                <a:cubicBezTo>
                  <a:pt x="995282" y="747357"/>
                  <a:pt x="1152129" y="982991"/>
                  <a:pt x="1152129" y="1259444"/>
                </a:cubicBezTo>
                <a:lnTo>
                  <a:pt x="1152129" y="1901330"/>
                </a:lnTo>
                <a:lnTo>
                  <a:pt x="912406" y="1901330"/>
                </a:lnTo>
                <a:lnTo>
                  <a:pt x="1152128" y="3117787"/>
                </a:lnTo>
                <a:lnTo>
                  <a:pt x="773020" y="3117787"/>
                </a:lnTo>
                <a:lnTo>
                  <a:pt x="580324" y="2270643"/>
                </a:lnTo>
                <a:lnTo>
                  <a:pt x="552736" y="2270643"/>
                </a:lnTo>
                <a:lnTo>
                  <a:pt x="360040" y="3117787"/>
                </a:lnTo>
                <a:lnTo>
                  <a:pt x="0" y="3117787"/>
                </a:lnTo>
                <a:lnTo>
                  <a:pt x="239722" y="1901330"/>
                </a:lnTo>
                <a:lnTo>
                  <a:pt x="0" y="1901330"/>
                </a:lnTo>
                <a:lnTo>
                  <a:pt x="0" y="1259444"/>
                </a:lnTo>
                <a:cubicBezTo>
                  <a:pt x="0" y="982318"/>
                  <a:pt x="157610" y="746211"/>
                  <a:pt x="379947" y="660635"/>
                </a:cubicBezTo>
                <a:cubicBezTo>
                  <a:pt x="281970" y="596585"/>
                  <a:pt x="217443" y="485848"/>
                  <a:pt x="217443" y="360040"/>
                </a:cubicBezTo>
                <a:cubicBezTo>
                  <a:pt x="217443" y="161195"/>
                  <a:pt x="378638" y="0"/>
                  <a:pt x="577483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ru-RU"/>
          </a:p>
        </p:txBody>
      </p:sp>
      <p:sp>
        <p:nvSpPr>
          <p:cNvPr id="11" name="Овал 1"/>
          <p:cNvSpPr/>
          <p:nvPr/>
        </p:nvSpPr>
        <p:spPr>
          <a:xfrm>
            <a:off x="7945438" y="2744788"/>
            <a:ext cx="1171575" cy="2376487"/>
          </a:xfrm>
          <a:custGeom>
            <a:avLst/>
            <a:gdLst/>
            <a:ahLst/>
            <a:cxnLst/>
            <a:rect l="l" t="t" r="r" b="b"/>
            <a:pathLst>
              <a:path w="1152129" h="3117787">
                <a:moveTo>
                  <a:pt x="420200" y="682484"/>
                </a:moveTo>
                <a:lnTo>
                  <a:pt x="576065" y="1181249"/>
                </a:lnTo>
                <a:lnTo>
                  <a:pt x="731348" y="684339"/>
                </a:lnTo>
                <a:cubicBezTo>
                  <a:pt x="685069" y="707637"/>
                  <a:pt x="632729" y="720080"/>
                  <a:pt x="577483" y="720080"/>
                </a:cubicBezTo>
                <a:cubicBezTo>
                  <a:pt x="520851" y="720080"/>
                  <a:pt x="467272" y="707005"/>
                  <a:pt x="420200" y="682484"/>
                </a:cubicBezTo>
                <a:close/>
                <a:moveTo>
                  <a:pt x="577483" y="0"/>
                </a:moveTo>
                <a:cubicBezTo>
                  <a:pt x="776328" y="0"/>
                  <a:pt x="937523" y="161195"/>
                  <a:pt x="937523" y="360040"/>
                </a:cubicBezTo>
                <a:cubicBezTo>
                  <a:pt x="937523" y="486356"/>
                  <a:pt x="872475" y="597478"/>
                  <a:pt x="773771" y="661312"/>
                </a:cubicBezTo>
                <a:cubicBezTo>
                  <a:pt x="995282" y="747357"/>
                  <a:pt x="1152129" y="982991"/>
                  <a:pt x="1152129" y="1259444"/>
                </a:cubicBezTo>
                <a:lnTo>
                  <a:pt x="1152129" y="1901330"/>
                </a:lnTo>
                <a:lnTo>
                  <a:pt x="912406" y="1901330"/>
                </a:lnTo>
                <a:lnTo>
                  <a:pt x="1152128" y="3117787"/>
                </a:lnTo>
                <a:lnTo>
                  <a:pt x="773020" y="3117787"/>
                </a:lnTo>
                <a:lnTo>
                  <a:pt x="580324" y="2270643"/>
                </a:lnTo>
                <a:lnTo>
                  <a:pt x="552736" y="2270643"/>
                </a:lnTo>
                <a:lnTo>
                  <a:pt x="360040" y="3117787"/>
                </a:lnTo>
                <a:lnTo>
                  <a:pt x="0" y="3117787"/>
                </a:lnTo>
                <a:lnTo>
                  <a:pt x="239722" y="1901330"/>
                </a:lnTo>
                <a:lnTo>
                  <a:pt x="0" y="1901330"/>
                </a:lnTo>
                <a:lnTo>
                  <a:pt x="0" y="1259444"/>
                </a:lnTo>
                <a:cubicBezTo>
                  <a:pt x="0" y="982318"/>
                  <a:pt x="157610" y="746211"/>
                  <a:pt x="379947" y="660635"/>
                </a:cubicBezTo>
                <a:cubicBezTo>
                  <a:pt x="281970" y="596585"/>
                  <a:pt x="217443" y="485848"/>
                  <a:pt x="217443" y="360040"/>
                </a:cubicBezTo>
                <a:cubicBezTo>
                  <a:pt x="217443" y="161195"/>
                  <a:pt x="378638" y="0"/>
                  <a:pt x="577483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0545763" y="3789363"/>
            <a:ext cx="574675" cy="2087562"/>
          </a:xfrm>
          <a:custGeom>
            <a:avLst/>
            <a:gdLst/>
            <a:ahLst/>
            <a:cxnLst/>
            <a:rect l="l" t="t" r="r" b="b"/>
            <a:pathLst>
              <a:path w="432048" h="2088191">
                <a:moveTo>
                  <a:pt x="216024" y="1728191"/>
                </a:moveTo>
                <a:cubicBezTo>
                  <a:pt x="315435" y="1728191"/>
                  <a:pt x="396024" y="1808780"/>
                  <a:pt x="396024" y="1908191"/>
                </a:cubicBezTo>
                <a:cubicBezTo>
                  <a:pt x="396024" y="2007602"/>
                  <a:pt x="315435" y="2088191"/>
                  <a:pt x="216024" y="2088191"/>
                </a:cubicBezTo>
                <a:cubicBezTo>
                  <a:pt x="116613" y="2088191"/>
                  <a:pt x="36024" y="2007602"/>
                  <a:pt x="36024" y="1908191"/>
                </a:cubicBezTo>
                <a:cubicBezTo>
                  <a:pt x="36024" y="1808780"/>
                  <a:pt x="116613" y="1728191"/>
                  <a:pt x="216024" y="1728191"/>
                </a:cubicBezTo>
                <a:close/>
                <a:moveTo>
                  <a:pt x="216024" y="0"/>
                </a:moveTo>
                <a:cubicBezTo>
                  <a:pt x="335331" y="0"/>
                  <a:pt x="432048" y="87631"/>
                  <a:pt x="432048" y="195730"/>
                </a:cubicBezTo>
                <a:lnTo>
                  <a:pt x="429409" y="219453"/>
                </a:lnTo>
                <a:lnTo>
                  <a:pt x="432048" y="219453"/>
                </a:lnTo>
                <a:lnTo>
                  <a:pt x="216024" y="1728191"/>
                </a:lnTo>
                <a:lnTo>
                  <a:pt x="0" y="219453"/>
                </a:lnTo>
                <a:lnTo>
                  <a:pt x="2640" y="219453"/>
                </a:lnTo>
                <a:cubicBezTo>
                  <a:pt x="538" y="211732"/>
                  <a:pt x="0" y="203788"/>
                  <a:pt x="0" y="195730"/>
                </a:cubicBezTo>
                <a:cubicBezTo>
                  <a:pt x="0" y="87631"/>
                  <a:pt x="96717" y="0"/>
                  <a:pt x="216024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ru-RU"/>
          </a:p>
        </p:txBody>
      </p:sp>
      <p:sp>
        <p:nvSpPr>
          <p:cNvPr id="16" name="Заголовок 15"/>
          <p:cNvSpPr>
            <a:spLocks noGrp="1"/>
          </p:cNvSpPr>
          <p:nvPr>
            <p:ph type="title" idx="4294967295"/>
          </p:nvPr>
        </p:nvSpPr>
        <p:spPr>
          <a:xfrm>
            <a:off x="3573463" y="477838"/>
            <a:ext cx="7759700" cy="1282700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ru-RU" altLang="uk-UA" sz="3000" b="1" cap="none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Психоемоційне виснаження не повинно досягати критичних показників!!!</a:t>
            </a:r>
          </a:p>
        </p:txBody>
      </p:sp>
      <p:sp>
        <p:nvSpPr>
          <p:cNvPr id="32775" name="Прямоугольник 17"/>
          <p:cNvSpPr>
            <a:spLocks noChangeArrowheads="1"/>
          </p:cNvSpPr>
          <p:nvPr/>
        </p:nvSpPr>
        <p:spPr bwMode="auto">
          <a:xfrm>
            <a:off x="2762250" y="4081463"/>
            <a:ext cx="28146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ru-RU" altLang="uk-UA" sz="1400" b="1">
                <a:solidFill>
                  <a:srgbClr val="7F7F7F"/>
                </a:solidFill>
                <a:latin typeface="Cambria" pitchFamily="18" charset="0"/>
              </a:rPr>
              <a:t>Зниження самооцінки</a:t>
            </a:r>
            <a:endParaRPr lang="ru-RU" altLang="uk-UA" sz="1400">
              <a:solidFill>
                <a:srgbClr val="7F7F7F"/>
              </a:solidFill>
            </a:endParaRPr>
          </a:p>
        </p:txBody>
      </p:sp>
      <p:sp>
        <p:nvSpPr>
          <p:cNvPr id="32776" name="Прямоугольник 18"/>
          <p:cNvSpPr>
            <a:spLocks noChangeArrowheads="1"/>
          </p:cNvSpPr>
          <p:nvPr/>
        </p:nvSpPr>
        <p:spPr bwMode="auto">
          <a:xfrm>
            <a:off x="4722813" y="4440238"/>
            <a:ext cx="304800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 defTabSz="914400"/>
            <a:r>
              <a:rPr lang="ru-RU" altLang="uk-UA" sz="1400" b="1">
                <a:solidFill>
                  <a:srgbClr val="7F7F7F"/>
                </a:solidFill>
                <a:latin typeface="Cambria" pitchFamily="18" charset="0"/>
              </a:rPr>
              <a:t>Стадія самотності</a:t>
            </a:r>
            <a:endParaRPr lang="ru-RU" altLang="uk-UA" sz="1400">
              <a:solidFill>
                <a:srgbClr val="7F7F7F"/>
              </a:solidFill>
            </a:endParaRPr>
          </a:p>
        </p:txBody>
      </p:sp>
      <p:sp>
        <p:nvSpPr>
          <p:cNvPr id="32777" name="Прямоугольник 19"/>
          <p:cNvSpPr>
            <a:spLocks noChangeArrowheads="1"/>
          </p:cNvSpPr>
          <p:nvPr/>
        </p:nvSpPr>
        <p:spPr bwMode="auto">
          <a:xfrm>
            <a:off x="7078663" y="5297488"/>
            <a:ext cx="28035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ru-RU" altLang="uk-UA" sz="1400" b="1">
                <a:solidFill>
                  <a:srgbClr val="7F7F7F"/>
                </a:solidFill>
                <a:latin typeface="Cambria" pitchFamily="18" charset="0"/>
              </a:rPr>
              <a:t>Емоційне виснаження</a:t>
            </a:r>
            <a:endParaRPr lang="ru-RU" altLang="uk-UA" sz="1400">
              <a:solidFill>
                <a:srgbClr val="7F7F7F"/>
              </a:solidFill>
            </a:endParaRPr>
          </a:p>
        </p:txBody>
      </p:sp>
      <p:sp>
        <p:nvSpPr>
          <p:cNvPr id="32778" name="Прямоугольник 20"/>
          <p:cNvSpPr>
            <a:spLocks noChangeArrowheads="1"/>
          </p:cNvSpPr>
          <p:nvPr/>
        </p:nvSpPr>
        <p:spPr bwMode="auto">
          <a:xfrm>
            <a:off x="9647238" y="6035675"/>
            <a:ext cx="2398712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 defTabSz="914400"/>
            <a:r>
              <a:rPr lang="ru-RU" altLang="uk-UA" sz="1400" b="1">
                <a:solidFill>
                  <a:srgbClr val="C00000"/>
                </a:solidFill>
                <a:latin typeface="Cambria" pitchFamily="18" charset="0"/>
              </a:rPr>
              <a:t>Втрата</a:t>
            </a:r>
          </a:p>
          <a:p>
            <a:pPr algn="ctr" defTabSz="914400"/>
            <a:r>
              <a:rPr lang="ru-RU" altLang="uk-UA" sz="1400" b="1">
                <a:solidFill>
                  <a:srgbClr val="C00000"/>
                </a:solidFill>
                <a:latin typeface="Cambria" pitchFamily="18" charset="0"/>
              </a:rPr>
              <a:t>працездатності!</a:t>
            </a:r>
            <a:endParaRPr lang="ru-RU" altLang="uk-UA" sz="1400" b="1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0" y="673100"/>
            <a:ext cx="11247438" cy="1616075"/>
          </a:xfrm>
          <a:noFill/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ru-RU" altLang="ru-RU" sz="3700" cap="none" smtClean="0"/>
              <a:t/>
            </a:r>
            <a:br>
              <a:rPr lang="ru-RU" altLang="ru-RU" sz="3700" cap="none" smtClean="0"/>
            </a:br>
            <a:r>
              <a:rPr lang="ru-RU" altLang="ru-RU" sz="3700" cap="none" smtClean="0"/>
              <a:t> Як створити особисту стратегію профілактики вигорання?</a:t>
            </a:r>
          </a:p>
        </p:txBody>
      </p:sp>
      <p:sp>
        <p:nvSpPr>
          <p:cNvPr id="33794" name="Объект 2"/>
          <p:cNvSpPr>
            <a:spLocks noGrp="1"/>
          </p:cNvSpPr>
          <p:nvPr>
            <p:ph idx="4294967295"/>
          </p:nvPr>
        </p:nvSpPr>
        <p:spPr>
          <a:xfrm>
            <a:off x="979488" y="2513013"/>
            <a:ext cx="9804400" cy="3084512"/>
          </a:xfrm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r>
              <a:rPr lang="uk-UA" altLang="ru-RU" sz="2100" smtClean="0"/>
              <a:t>Знайдіть особисті ресурси - оптимальні способи підтримки здоров'я і гарного самопочуття.</a:t>
            </a:r>
          </a:p>
          <a:p>
            <a:pPr eaLnBrk="1" hangingPunct="1">
              <a:spcBef>
                <a:spcPct val="0"/>
              </a:spcBef>
            </a:pPr>
            <a:r>
              <a:rPr lang="uk-UA" altLang="ru-RU" sz="2100" smtClean="0"/>
              <a:t>Засвойте навички саморегуляції і використовуйте їх регулярно.</a:t>
            </a:r>
          </a:p>
          <a:p>
            <a:pPr eaLnBrk="1" hangingPunct="1">
              <a:spcBef>
                <a:spcPct val="0"/>
              </a:spcBef>
            </a:pPr>
            <a:r>
              <a:rPr lang="uk-UA" altLang="ru-RU" sz="2100" smtClean="0"/>
              <a:t>Внесіть ресурси в свій життєвий графік.</a:t>
            </a:r>
          </a:p>
          <a:p>
            <a:pPr eaLnBrk="1" hangingPunct="1">
              <a:spcBef>
                <a:spcPct val="0"/>
              </a:spcBef>
            </a:pPr>
            <a:r>
              <a:rPr lang="uk-UA" altLang="ru-RU" sz="2100" smtClean="0"/>
              <a:t>Пошукайте однодумців, які будуть вам допомагати.</a:t>
            </a:r>
          </a:p>
          <a:p>
            <a:pPr eaLnBrk="1" hangingPunct="1">
              <a:spcBef>
                <a:spcPct val="0"/>
              </a:spcBef>
            </a:pPr>
            <a:r>
              <a:rPr lang="uk-UA" altLang="ru-RU" sz="2100" smtClean="0"/>
              <a:t>Дійте!</a:t>
            </a:r>
            <a:endParaRPr lang="uk-UA" altLang="ru-RU" smtClean="0"/>
          </a:p>
        </p:txBody>
      </p:sp>
      <p:pic>
        <p:nvPicPr>
          <p:cNvPr id="33795" name="Picture 5" descr="Результат пошуку зображень за запитом do i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3050" y="4173538"/>
            <a:ext cx="5278438" cy="196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887538" y="823913"/>
            <a:ext cx="10058400" cy="1295400"/>
          </a:xfrm>
          <a:noFill/>
        </p:spPr>
        <p:txBody>
          <a:bodyPr wrap="square" numCol="1" anchor="b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altLang="uk-UA" cap="none" smtClean="0"/>
              <a:t>Що допомагає вам долати стрес</a:t>
            </a:r>
            <a:r>
              <a:rPr lang="uk-UA" altLang="uk-UA" cap="none" smtClean="0"/>
              <a:t>,</a:t>
            </a:r>
            <a:r>
              <a:rPr lang="ru-RU" altLang="uk-UA" cap="none" smtClean="0"/>
              <a:t> бути в ресурсі? 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34963" y="2708275"/>
            <a:ext cx="10972800" cy="4411663"/>
          </a:xfrm>
        </p:spPr>
        <p:txBody>
          <a:bodyPr/>
          <a:lstStyle/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ru-RU" altLang="uk-UA" smtClean="0"/>
              <a:t> 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ru-RU" altLang="uk-UA" smtClean="0"/>
              <a:t> 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ru-RU" altLang="uk-UA" smtClean="0"/>
              <a:t> 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ru-RU" altLang="uk-UA" smtClean="0"/>
              <a:t> 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ru-RU" altLang="uk-UA" smtClean="0"/>
              <a:t> </a:t>
            </a:r>
          </a:p>
          <a:p>
            <a:pPr marL="571500" indent="-571500" eaLnBrk="1" hangingPunct="1">
              <a:buFont typeface="Arial" charset="0"/>
              <a:buNone/>
            </a:pPr>
            <a:r>
              <a:rPr lang="ru-RU" altLang="uk-UA" smtClean="0"/>
              <a:t>…</a:t>
            </a:r>
          </a:p>
          <a:p>
            <a:pPr marL="571500" indent="-571500" eaLnBrk="1" hangingPunct="1">
              <a:buFont typeface="Arial" charset="0"/>
              <a:buNone/>
            </a:pPr>
            <a:r>
              <a:rPr lang="uk-UA" altLang="uk-UA" sz="1400" smtClean="0"/>
              <a:t>10.</a:t>
            </a:r>
            <a:endParaRPr lang="ru-RU" altLang="uk-UA" sz="1400" smtClean="0"/>
          </a:p>
        </p:txBody>
      </p:sp>
      <p:sp>
        <p:nvSpPr>
          <p:cNvPr id="34819" name="Rectangle 4"/>
          <p:cNvSpPr>
            <a:spLocks noChangeArrowheads="1"/>
          </p:cNvSpPr>
          <p:nvPr/>
        </p:nvSpPr>
        <p:spPr bwMode="auto">
          <a:xfrm>
            <a:off x="3422650" y="2479675"/>
            <a:ext cx="547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uk-UA" sz="2400" b="1">
                <a:solidFill>
                  <a:schemeClr val="tx2"/>
                </a:solidFill>
              </a:rPr>
              <a:t>Список </a:t>
            </a:r>
            <a:r>
              <a:rPr lang="uk-UA" altLang="uk-UA" sz="2400" b="1">
                <a:solidFill>
                  <a:schemeClr val="tx2"/>
                </a:solidFill>
              </a:rPr>
              <a:t>(</a:t>
            </a:r>
            <a:r>
              <a:rPr lang="ru-RU" altLang="uk-UA" sz="2400" b="1">
                <a:solidFill>
                  <a:schemeClr val="tx2"/>
                </a:solidFill>
              </a:rPr>
              <a:t>10 +)</a:t>
            </a:r>
            <a:endParaRPr lang="ru-RU" sz="24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98800" y="369888"/>
            <a:ext cx="8610600" cy="12938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2193925"/>
            <a:ext cx="10820400" cy="456247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err="1" smtClean="0"/>
              <a:t>Найчастіше</a:t>
            </a:r>
            <a:r>
              <a:rPr lang="ru-RU" dirty="0" smtClean="0"/>
              <a:t>, </a:t>
            </a:r>
            <a:r>
              <a:rPr lang="ru-RU" dirty="0" err="1"/>
              <a:t>стрес</a:t>
            </a:r>
            <a:r>
              <a:rPr lang="ru-RU" dirty="0"/>
              <a:t> </a:t>
            </a:r>
            <a:r>
              <a:rPr lang="ru-RU" dirty="0" err="1"/>
              <a:t>викликають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 </a:t>
            </a:r>
            <a:r>
              <a:rPr lang="ru-RU" dirty="0" err="1"/>
              <a:t>неприємні</a:t>
            </a:r>
            <a:r>
              <a:rPr lang="ru-RU" dirty="0"/>
              <a:t>, особливо </a:t>
            </a:r>
            <a:r>
              <a:rPr lang="ru-RU" dirty="0" err="1"/>
              <a:t>якщо</a:t>
            </a:r>
            <a:r>
              <a:rPr lang="ru-RU" dirty="0"/>
              <a:t> вони </a:t>
            </a:r>
            <a:r>
              <a:rPr lang="ru-RU" dirty="0" err="1"/>
              <a:t>непередбачені</a:t>
            </a:r>
            <a:r>
              <a:rPr lang="ru-RU" dirty="0"/>
              <a:t> й </a:t>
            </a:r>
            <a:r>
              <a:rPr lang="ru-RU" dirty="0" err="1"/>
              <a:t>перебувають</a:t>
            </a:r>
            <a:r>
              <a:rPr lang="ru-RU" dirty="0"/>
              <a:t> поза зоною </a:t>
            </a:r>
            <a:r>
              <a:rPr lang="ru-RU" dirty="0" err="1"/>
              <a:t>нашого</a:t>
            </a:r>
            <a:r>
              <a:rPr lang="ru-RU" dirty="0"/>
              <a:t> контролю. Ми </a:t>
            </a:r>
            <a:r>
              <a:rPr lang="ru-RU" dirty="0" err="1"/>
              <a:t>відчуваємо</a:t>
            </a:r>
            <a:r>
              <a:rPr lang="ru-RU" dirty="0"/>
              <a:t> </a:t>
            </a:r>
            <a:r>
              <a:rPr lang="ru-RU" dirty="0" err="1"/>
              <a:t>стрес</a:t>
            </a:r>
            <a:r>
              <a:rPr lang="ru-RU" dirty="0"/>
              <a:t>, коли </a:t>
            </a:r>
            <a:r>
              <a:rPr lang="ru-RU" dirty="0" err="1"/>
              <a:t>потрапляємо</a:t>
            </a:r>
            <a:r>
              <a:rPr lang="ru-RU" dirty="0"/>
              <a:t> в </a:t>
            </a:r>
            <a:r>
              <a:rPr lang="ru-RU" dirty="0" err="1"/>
              <a:t>сумнівні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двозначні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, коли </a:t>
            </a:r>
            <a:r>
              <a:rPr lang="ru-RU" dirty="0" err="1"/>
              <a:t>переживаємо</a:t>
            </a:r>
            <a:r>
              <a:rPr lang="ru-RU" dirty="0"/>
              <a:t> </a:t>
            </a:r>
            <a:r>
              <a:rPr lang="ru-RU" dirty="0" err="1"/>
              <a:t>міжособистісні</a:t>
            </a:r>
            <a:r>
              <a:rPr lang="ru-RU" dirty="0"/>
              <a:t> </a:t>
            </a:r>
            <a:r>
              <a:rPr lang="ru-RU" dirty="0" err="1"/>
              <a:t>конфлікти</a:t>
            </a:r>
            <a:r>
              <a:rPr lang="ru-RU" dirty="0"/>
              <a:t>,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гірше</a:t>
            </a:r>
            <a:r>
              <a:rPr lang="ru-RU" dirty="0"/>
              <a:t> - </a:t>
            </a:r>
            <a:r>
              <a:rPr lang="ru-RU" dirty="0" err="1"/>
              <a:t>моббінг</a:t>
            </a:r>
            <a:r>
              <a:rPr lang="ru-RU" dirty="0" smtClean="0"/>
              <a:t>, </a:t>
            </a:r>
            <a:r>
              <a:rPr lang="ru-RU" dirty="0" err="1" smtClean="0"/>
              <a:t>булінг</a:t>
            </a:r>
            <a:r>
              <a:rPr lang="ru-RU" dirty="0" smtClean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неприємності</a:t>
            </a:r>
            <a:r>
              <a:rPr lang="ru-RU" dirty="0"/>
              <a:t>. Та </a:t>
            </a:r>
            <a:r>
              <a:rPr lang="ru-RU" dirty="0" err="1"/>
              <a:t>навіть</a:t>
            </a:r>
            <a:r>
              <a:rPr lang="ru-RU" dirty="0"/>
              <a:t> у </a:t>
            </a:r>
            <a:r>
              <a:rPr lang="ru-RU" dirty="0" err="1"/>
              <a:t>налагодженому</a:t>
            </a:r>
            <a:r>
              <a:rPr lang="ru-RU" dirty="0"/>
              <a:t> </a:t>
            </a:r>
            <a:r>
              <a:rPr lang="ru-RU" dirty="0" err="1"/>
              <a:t>повсякденному</a:t>
            </a:r>
            <a:r>
              <a:rPr lang="ru-RU" dirty="0"/>
              <a:t> </a:t>
            </a:r>
            <a:r>
              <a:rPr lang="ru-RU" dirty="0" err="1"/>
              <a:t>житті</a:t>
            </a:r>
            <a:r>
              <a:rPr lang="ru-RU" dirty="0"/>
              <a:t> ми </a:t>
            </a:r>
            <a:r>
              <a:rPr lang="ru-RU" dirty="0" err="1"/>
              <a:t>піддаємося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стресу</a:t>
            </a:r>
            <a:r>
              <a:rPr lang="ru-RU" dirty="0"/>
              <a:t> </a:t>
            </a:r>
            <a:r>
              <a:rPr lang="ru-RU" dirty="0" err="1"/>
              <a:t>набагато</a:t>
            </a:r>
            <a:r>
              <a:rPr lang="ru-RU" dirty="0"/>
              <a:t> </a:t>
            </a:r>
            <a:r>
              <a:rPr lang="ru-RU" dirty="0" err="1"/>
              <a:t>частіше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нам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здається</a:t>
            </a:r>
            <a:r>
              <a:rPr lang="ru-RU" dirty="0"/>
              <a:t>. Ми проспали, </a:t>
            </a:r>
            <a:r>
              <a:rPr lang="ru-RU" dirty="0" err="1"/>
              <a:t>спізнилися</a:t>
            </a:r>
            <a:r>
              <a:rPr lang="ru-RU" dirty="0"/>
              <a:t>, загубили </a:t>
            </a:r>
            <a:r>
              <a:rPr lang="ru-RU" dirty="0" err="1" smtClean="0"/>
              <a:t>річ</a:t>
            </a:r>
            <a:r>
              <a:rPr lang="ru-RU" dirty="0" smtClean="0"/>
              <a:t>, </a:t>
            </a:r>
            <a:r>
              <a:rPr lang="ru-RU" dirty="0" err="1"/>
              <a:t>застрягли</a:t>
            </a:r>
            <a:r>
              <a:rPr lang="ru-RU" dirty="0"/>
              <a:t> в </a:t>
            </a:r>
            <a:r>
              <a:rPr lang="ru-RU" dirty="0" err="1" smtClean="0"/>
              <a:t>ліфті</a:t>
            </a:r>
            <a:r>
              <a:rPr lang="ru-RU" dirty="0" smtClean="0"/>
              <a:t>, </a:t>
            </a:r>
            <a:r>
              <a:rPr lang="ru-RU" dirty="0" err="1"/>
              <a:t>наші</a:t>
            </a:r>
            <a:r>
              <a:rPr lang="ru-RU" dirty="0"/>
              <a:t> </a:t>
            </a:r>
            <a:r>
              <a:rPr lang="ru-RU" dirty="0" err="1"/>
              <a:t>плани</a:t>
            </a:r>
            <a:r>
              <a:rPr lang="ru-RU" dirty="0"/>
              <a:t> </a:t>
            </a:r>
            <a:r>
              <a:rPr lang="ru-RU" dirty="0" err="1"/>
              <a:t>зірвалися</a:t>
            </a:r>
            <a:r>
              <a:rPr lang="ru-RU" dirty="0"/>
              <a:t>, нам не </a:t>
            </a:r>
            <a:r>
              <a:rPr lang="ru-RU" dirty="0" err="1"/>
              <a:t>подзвонили</a:t>
            </a:r>
            <a:r>
              <a:rPr lang="ru-RU" dirty="0"/>
              <a:t>, нас </a:t>
            </a:r>
            <a:r>
              <a:rPr lang="ru-RU" dirty="0" err="1"/>
              <a:t>підвели</a:t>
            </a:r>
            <a:r>
              <a:rPr lang="ru-RU" dirty="0"/>
              <a:t>... </a:t>
            </a:r>
            <a:endParaRPr lang="ru-RU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дрібні</a:t>
            </a:r>
            <a:r>
              <a:rPr lang="ru-RU" dirty="0"/>
              <a:t> й </a:t>
            </a:r>
            <a:r>
              <a:rPr lang="ru-RU" dirty="0" err="1"/>
              <a:t>знайомі</a:t>
            </a:r>
            <a:r>
              <a:rPr lang="ru-RU" dirty="0"/>
              <a:t> кожному </a:t>
            </a:r>
            <a:r>
              <a:rPr lang="ru-RU" dirty="0" err="1"/>
              <a:t>побутові</a:t>
            </a:r>
            <a:r>
              <a:rPr lang="ru-RU" dirty="0"/>
              <a:t> </a:t>
            </a:r>
            <a:r>
              <a:rPr lang="ru-RU" dirty="0" err="1"/>
              <a:t>дрібниці</a:t>
            </a:r>
            <a:r>
              <a:rPr lang="ru-RU" dirty="0"/>
              <a:t> </a:t>
            </a:r>
            <a:r>
              <a:rPr lang="ru-RU" dirty="0" err="1"/>
              <a:t>викликають</a:t>
            </a:r>
            <a:r>
              <a:rPr lang="ru-RU" dirty="0"/>
              <a:t> у нас </a:t>
            </a:r>
            <a:r>
              <a:rPr lang="ru-RU" dirty="0" err="1"/>
              <a:t>певну</a:t>
            </a:r>
            <a:r>
              <a:rPr lang="ru-RU" dirty="0"/>
              <a:t> </a:t>
            </a:r>
            <a:r>
              <a:rPr lang="ru-RU" dirty="0" err="1"/>
              <a:t>фізіологічну</a:t>
            </a:r>
            <a:r>
              <a:rPr lang="ru-RU" dirty="0"/>
              <a:t> </a:t>
            </a:r>
            <a:r>
              <a:rPr lang="ru-RU" dirty="0" err="1"/>
              <a:t>реакцію</a:t>
            </a:r>
            <a:r>
              <a:rPr lang="ru-RU" dirty="0"/>
              <a:t>: </a:t>
            </a:r>
            <a:r>
              <a:rPr lang="ru-RU" dirty="0" err="1"/>
              <a:t>збудження</a:t>
            </a:r>
            <a:r>
              <a:rPr lang="ru-RU" dirty="0"/>
              <a:t>, </a:t>
            </a:r>
            <a:r>
              <a:rPr lang="ru-RU" dirty="0" err="1"/>
              <a:t>сухість</a:t>
            </a:r>
            <a:r>
              <a:rPr lang="ru-RU" dirty="0"/>
              <a:t> у </a:t>
            </a:r>
            <a:r>
              <a:rPr lang="ru-RU" dirty="0" err="1"/>
              <a:t>роті</a:t>
            </a:r>
            <a:r>
              <a:rPr lang="ru-RU" dirty="0"/>
              <a:t>, </a:t>
            </a:r>
            <a:r>
              <a:rPr lang="ru-RU" dirty="0" err="1"/>
              <a:t>прискорене</a:t>
            </a:r>
            <a:r>
              <a:rPr lang="ru-RU" dirty="0"/>
              <a:t> </a:t>
            </a:r>
            <a:r>
              <a:rPr lang="ru-RU" dirty="0" err="1"/>
              <a:t>серцебиття</a:t>
            </a:r>
            <a:r>
              <a:rPr lang="ru-RU" dirty="0"/>
              <a:t>, </a:t>
            </a:r>
            <a:r>
              <a:rPr lang="ru-RU" dirty="0" err="1"/>
              <a:t>тремтіння</a:t>
            </a:r>
            <a:r>
              <a:rPr lang="ru-RU" dirty="0"/>
              <a:t> рук, </a:t>
            </a:r>
            <a:r>
              <a:rPr lang="ru-RU" dirty="0" err="1"/>
              <a:t>кидання</a:t>
            </a:r>
            <a:r>
              <a:rPr lang="ru-RU" dirty="0"/>
              <a:t> в </a:t>
            </a:r>
            <a:r>
              <a:rPr lang="ru-RU" dirty="0" err="1"/>
              <a:t>піт</a:t>
            </a:r>
            <a:r>
              <a:rPr lang="ru-RU" dirty="0"/>
              <a:t>... Нам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важко</a:t>
            </a:r>
            <a:r>
              <a:rPr lang="ru-RU" dirty="0"/>
              <a:t> </a:t>
            </a:r>
            <a:r>
              <a:rPr lang="ru-RU" dirty="0" err="1"/>
              <a:t>зосередитися</a:t>
            </a:r>
            <a:r>
              <a:rPr lang="ru-RU" dirty="0"/>
              <a:t> на </a:t>
            </a:r>
            <a:r>
              <a:rPr lang="ru-RU" dirty="0" err="1"/>
              <a:t>чомусь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стосується</a:t>
            </a:r>
            <a:r>
              <a:rPr lang="ru-RU" dirty="0"/>
              <a:t> </a:t>
            </a:r>
            <a:r>
              <a:rPr lang="ru-RU" dirty="0" err="1"/>
              <a:t>пережитої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, думки про яку </a:t>
            </a:r>
            <a:r>
              <a:rPr lang="ru-RU" dirty="0" err="1"/>
              <a:t>повертаються</a:t>
            </a:r>
            <a:r>
              <a:rPr lang="ru-RU" dirty="0"/>
              <a:t> </a:t>
            </a:r>
            <a:r>
              <a:rPr lang="ru-RU" dirty="0" err="1"/>
              <a:t>знову</a:t>
            </a:r>
            <a:r>
              <a:rPr lang="ru-RU" dirty="0"/>
              <a:t> й </a:t>
            </a:r>
            <a:r>
              <a:rPr lang="ru-RU" dirty="0" err="1"/>
              <a:t>знову</a:t>
            </a:r>
            <a:r>
              <a:rPr lang="ru-RU" dirty="0"/>
              <a:t>... </a:t>
            </a:r>
            <a:endParaRPr lang="ru-RU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/>
              <a:t>словами, ми </a:t>
            </a:r>
            <a:r>
              <a:rPr lang="ru-RU" dirty="0" err="1"/>
              <a:t>переживаємо</a:t>
            </a:r>
            <a:r>
              <a:rPr lang="ru-RU" dirty="0"/>
              <a:t> </a:t>
            </a:r>
            <a:r>
              <a:rPr lang="ru-RU" dirty="0" err="1"/>
              <a:t>стрес</a:t>
            </a:r>
            <a:r>
              <a:rPr lang="ru-RU" dirty="0"/>
              <a:t>. </a:t>
            </a:r>
            <a:r>
              <a:rPr lang="ru-RU" dirty="0" err="1"/>
              <a:t>Стреси</a:t>
            </a:r>
            <a:r>
              <a:rPr lang="ru-RU" dirty="0"/>
              <a:t> </a:t>
            </a:r>
            <a:r>
              <a:rPr lang="ru-RU" dirty="0" err="1"/>
              <a:t>підривають</a:t>
            </a:r>
            <a:r>
              <a:rPr lang="ru-RU" dirty="0"/>
              <a:t> наш </a:t>
            </a:r>
            <a:r>
              <a:rPr lang="ru-RU" dirty="0" err="1"/>
              <a:t>імунітет</a:t>
            </a:r>
            <a:r>
              <a:rPr lang="ru-RU" dirty="0"/>
              <a:t>, </a:t>
            </a:r>
            <a:r>
              <a:rPr lang="ru-RU" dirty="0" err="1"/>
              <a:t>роблять</a:t>
            </a:r>
            <a:r>
              <a:rPr lang="ru-RU" dirty="0"/>
              <a:t> нас </a:t>
            </a:r>
            <a:r>
              <a:rPr lang="ru-RU" dirty="0" err="1"/>
              <a:t>уразливими</a:t>
            </a:r>
            <a:r>
              <a:rPr lang="ru-RU" dirty="0"/>
              <a:t> для </a:t>
            </a:r>
            <a:r>
              <a:rPr lang="ru-RU" dirty="0" err="1"/>
              <a:t>інфекцій</a:t>
            </a:r>
            <a:r>
              <a:rPr lang="ru-RU" dirty="0"/>
              <a:t>. До далеко не </a:t>
            </a:r>
            <a:r>
              <a:rPr lang="ru-RU" dirty="0" err="1"/>
              <a:t>повного</a:t>
            </a:r>
            <a:r>
              <a:rPr lang="ru-RU" dirty="0"/>
              <a:t> списку </a:t>
            </a:r>
            <a:r>
              <a:rPr lang="ru-RU" dirty="0" err="1"/>
              <a:t>патологій</a:t>
            </a:r>
            <a:r>
              <a:rPr lang="ru-RU" dirty="0"/>
              <a:t>, причина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пов’язана</a:t>
            </a:r>
            <a:r>
              <a:rPr lang="ru-RU" dirty="0"/>
              <a:t> з </a:t>
            </a:r>
            <a:r>
              <a:rPr lang="ru-RU" dirty="0" err="1"/>
              <a:t>переживанням</a:t>
            </a:r>
            <a:r>
              <a:rPr lang="ru-RU" dirty="0"/>
              <a:t> </a:t>
            </a:r>
            <a:r>
              <a:rPr lang="ru-RU" dirty="0" err="1"/>
              <a:t>стресів</a:t>
            </a:r>
            <a:r>
              <a:rPr lang="ru-RU" dirty="0"/>
              <a:t>, належать </a:t>
            </a:r>
            <a:r>
              <a:rPr lang="ru-RU" dirty="0" err="1"/>
              <a:t>депресія</a:t>
            </a:r>
            <a:r>
              <a:rPr lang="ru-RU" dirty="0"/>
              <a:t>, </a:t>
            </a:r>
            <a:r>
              <a:rPr lang="ru-RU" dirty="0" err="1"/>
              <a:t>тривожність</a:t>
            </a:r>
            <a:r>
              <a:rPr lang="ru-RU" dirty="0"/>
              <a:t>, </a:t>
            </a:r>
            <a:r>
              <a:rPr lang="ru-RU" dirty="0" err="1"/>
              <a:t>інфаркт</a:t>
            </a:r>
            <a:r>
              <a:rPr lang="ru-RU" dirty="0"/>
              <a:t>, </a:t>
            </a:r>
            <a:r>
              <a:rPr lang="ru-RU" dirty="0" err="1"/>
              <a:t>інсульт</a:t>
            </a:r>
            <a:r>
              <a:rPr lang="ru-RU" dirty="0"/>
              <a:t>, </a:t>
            </a:r>
            <a:r>
              <a:rPr lang="ru-RU" dirty="0" err="1"/>
              <a:t>ослаблення</a:t>
            </a:r>
            <a:r>
              <a:rPr lang="ru-RU" dirty="0"/>
              <a:t> </a:t>
            </a:r>
            <a:r>
              <a:rPr lang="ru-RU" dirty="0" err="1"/>
              <a:t>імунної</a:t>
            </a:r>
            <a:r>
              <a:rPr lang="ru-RU" dirty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…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 smtClean="0"/>
              <a:t>А отже необхідно вивчати </a:t>
            </a:r>
            <a:r>
              <a:rPr lang="ru-RU" dirty="0" err="1"/>
              <a:t>підходи</a:t>
            </a:r>
            <a:r>
              <a:rPr lang="ru-RU" dirty="0"/>
              <a:t> до </a:t>
            </a:r>
            <a:r>
              <a:rPr lang="ru-RU" dirty="0" err="1"/>
              <a:t>нейтралізації</a:t>
            </a:r>
            <a:r>
              <a:rPr lang="ru-RU" dirty="0"/>
              <a:t> та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стресом</a:t>
            </a:r>
            <a:r>
              <a:rPr lang="ru-RU" dirty="0"/>
              <a:t>. </a:t>
            </a:r>
            <a:endParaRPr lang="ru-RU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uk-UA" cap="none" smtClean="0">
                <a:latin typeface="Arial" charset="0"/>
              </a:rPr>
              <a:t>Література</a:t>
            </a:r>
            <a:endParaRPr lang="ru-RU" cap="none" smtClean="0">
              <a:latin typeface="Arial" charset="0"/>
            </a:endParaRPr>
          </a:p>
        </p:txBody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Психологія здоров’я людини / За ред. І. Я. Коцана. Луцьк: РВВ Вежа. Волин. нац. ун-ту ім. Лесі Українки, 2011. 430с. - Розділ 6. Особистість і стрес - </a:t>
            </a:r>
            <a:r>
              <a:rPr lang="ru-RU" smtClean="0">
                <a:hlinkClick r:id="rId2"/>
              </a:rPr>
              <a:t>http://esnuir.eenu.edu.ua/bitstream/123456789/1349/3/psyhol_zdor_navch.pdf</a:t>
            </a:r>
            <a:endParaRPr lang="ru-RU" smtClean="0"/>
          </a:p>
          <a:p>
            <a:r>
              <a:rPr lang="ru-RU" smtClean="0"/>
              <a:t>Відео </a:t>
            </a:r>
            <a:r>
              <a:rPr lang="uk-UA" smtClean="0"/>
              <a:t>Келлі МакҐоніґал «Як перетворити стрес на свого друга...» </a:t>
            </a:r>
            <a:br>
              <a:rPr lang="uk-UA" smtClean="0"/>
            </a:br>
            <a:r>
              <a:rPr lang="uk-UA" smtClean="0"/>
              <a:t> </a:t>
            </a:r>
            <a:r>
              <a:rPr lang="uk-UA" smtClean="0">
                <a:hlinkClick r:id="rId3"/>
              </a:rPr>
              <a:t>https://www.ted.com/talks/kelly_mcgonigal_how_to_</a:t>
            </a:r>
            <a:r>
              <a:rPr lang="uk-UA" smtClean="0">
                <a:hlinkClick r:id="rId4"/>
              </a:rPr>
              <a:t>make_stress_your_friend?language=ru</a:t>
            </a:r>
            <a:endParaRPr lang="uk-UA" smtClean="0"/>
          </a:p>
          <a:p>
            <a:r>
              <a:rPr lang="ru-RU" smtClean="0"/>
              <a:t>Обласний центр громадського здоровя </a:t>
            </a:r>
            <a:r>
              <a:rPr lang="ru-RU" smtClean="0">
                <a:hlinkClick r:id="rId5"/>
              </a:rPr>
              <a:t>https://healthcenter.od.ua/psyhichne-zdorovya/stres/</a:t>
            </a:r>
            <a:r>
              <a:rPr lang="ru-RU" smtClean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0700" y="725488"/>
            <a:ext cx="8610600" cy="129381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Century Gothic" pitchFamily="34" charset="0"/>
              <a:buAutoNum type="arabicPeriod"/>
            </a:pPr>
            <a:r>
              <a:rPr lang="uk-UA" sz="2000" smtClean="0"/>
              <a:t>Поняття «стрес», «психологічний стрес»</a:t>
            </a:r>
          </a:p>
          <a:p>
            <a:pPr marL="457200" indent="-457200" eaLnBrk="1" hangingPunct="1">
              <a:buFont typeface="Century Gothic" pitchFamily="34" charset="0"/>
              <a:buAutoNum type="arabicPeriod"/>
            </a:pPr>
            <a:r>
              <a:rPr lang="uk-UA" sz="2000" smtClean="0"/>
              <a:t>Види стресу</a:t>
            </a:r>
          </a:p>
          <a:p>
            <a:pPr marL="457200" indent="-457200" eaLnBrk="1" hangingPunct="1">
              <a:buFont typeface="Century Gothic" pitchFamily="34" charset="0"/>
              <a:buAutoNum type="arabicPeriod"/>
            </a:pPr>
            <a:r>
              <a:rPr lang="uk-UA" sz="2000" smtClean="0"/>
              <a:t>Причини стресу</a:t>
            </a:r>
          </a:p>
          <a:p>
            <a:pPr marL="457200" indent="-457200" eaLnBrk="1" hangingPunct="1">
              <a:buFont typeface="Century Gothic" pitchFamily="34" charset="0"/>
              <a:buAutoNum type="arabicPeriod"/>
            </a:pPr>
            <a:r>
              <a:rPr lang="ru-RU" sz="2000" smtClean="0"/>
              <a:t>Протиріччя між біологічною природою людини та її соціальними функціями як джерела стресу</a:t>
            </a:r>
          </a:p>
          <a:p>
            <a:pPr marL="457200" indent="-457200" eaLnBrk="1" hangingPunct="1">
              <a:buFont typeface="Century Gothic" pitchFamily="34" charset="0"/>
              <a:buAutoNum type="arabicPeriod"/>
            </a:pPr>
            <a:r>
              <a:rPr lang="ru-RU" sz="2000" smtClean="0"/>
              <a:t>Відмінності між біологічним та психологічним стресом</a:t>
            </a:r>
          </a:p>
          <a:p>
            <a:pPr marL="457200" indent="-457200" eaLnBrk="1" hangingPunct="1">
              <a:buFont typeface="Century Gothic" pitchFamily="34" charset="0"/>
              <a:buAutoNum type="arabicPeriod"/>
            </a:pPr>
            <a:r>
              <a:rPr lang="ru-RU" sz="2000" smtClean="0"/>
              <a:t>Суб’єктивні чинники, що впливають на рівень стресу</a:t>
            </a:r>
          </a:p>
          <a:p>
            <a:pPr marL="457200" indent="-457200" eaLnBrk="1" hangingPunct="1">
              <a:buFont typeface="Century Gothic" pitchFamily="34" charset="0"/>
              <a:buAutoNum type="arabicPeriod"/>
            </a:pPr>
            <a:r>
              <a:rPr lang="ru-RU" sz="2000" smtClean="0"/>
              <a:t>Стрес як фактор впливу на адаптацію людини</a:t>
            </a:r>
            <a:endParaRPr lang="uk-UA" sz="2000" smtClean="0"/>
          </a:p>
          <a:p>
            <a:pPr marL="457200" indent="-457200" eaLnBrk="1" hangingPunct="1">
              <a:buFont typeface="Century Gothic" pitchFamily="34" charset="0"/>
              <a:buAutoNum type="arabicPeriod"/>
            </a:pPr>
            <a:r>
              <a:rPr lang="uk-UA" smtClean="0"/>
              <a:t>Висновок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8992" y="0"/>
            <a:ext cx="9857232" cy="740663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У </a:t>
            </a:r>
            <a:r>
              <a:rPr lang="ru-RU" dirty="0" err="1"/>
              <a:t>сучасній</a:t>
            </a:r>
            <a:r>
              <a:rPr lang="ru-RU" dirty="0"/>
              <a:t> </a:t>
            </a:r>
            <a:r>
              <a:rPr lang="ru-RU" dirty="0" err="1"/>
              <a:t>науковій</a:t>
            </a:r>
            <a:r>
              <a:rPr lang="ru-RU" dirty="0"/>
              <a:t> </a:t>
            </a:r>
            <a:r>
              <a:rPr lang="ru-RU" dirty="0" err="1"/>
              <a:t>літературі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 «</a:t>
            </a:r>
            <a:r>
              <a:rPr lang="ru-RU" dirty="0" err="1"/>
              <a:t>стрес</a:t>
            </a:r>
            <a:r>
              <a:rPr lang="ru-RU" dirty="0"/>
              <a:t>» </a:t>
            </a:r>
            <a:r>
              <a:rPr lang="ru-RU" dirty="0" err="1"/>
              <a:t>використовується</a:t>
            </a:r>
            <a:r>
              <a:rPr lang="ru-RU" dirty="0"/>
              <a:t> </a:t>
            </a:r>
            <a:r>
              <a:rPr lang="ru-RU" dirty="0" err="1"/>
              <a:t>принаймні</a:t>
            </a:r>
            <a:r>
              <a:rPr lang="ru-RU" dirty="0"/>
              <a:t> в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значеннях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68300" y="971550"/>
            <a:ext cx="6096000" cy="14763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По-перше</a:t>
            </a:r>
            <a:r>
              <a:rPr lang="ru-RU" dirty="0"/>
              <a:t>,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стрес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визначатися</a:t>
            </a:r>
            <a:r>
              <a:rPr lang="ru-RU" dirty="0"/>
              <a:t> як будь-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зовнішні</a:t>
            </a:r>
            <a:r>
              <a:rPr lang="ru-RU" dirty="0"/>
              <a:t> </a:t>
            </a:r>
            <a:r>
              <a:rPr lang="ru-RU" dirty="0" err="1"/>
              <a:t>стимули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викликають</a:t>
            </a:r>
            <a:r>
              <a:rPr lang="ru-RU" dirty="0"/>
              <a:t> у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напругу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збудження</a:t>
            </a:r>
            <a:r>
              <a:rPr lang="ru-RU" dirty="0"/>
              <a:t>. У </a:t>
            </a:r>
            <a:r>
              <a:rPr lang="ru-RU" dirty="0" err="1"/>
              <a:t>теперішній</a:t>
            </a:r>
            <a:r>
              <a:rPr lang="ru-RU" dirty="0"/>
              <a:t> час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значенні</a:t>
            </a:r>
            <a:r>
              <a:rPr lang="ru-RU" dirty="0"/>
              <a:t> </a:t>
            </a:r>
            <a:r>
              <a:rPr lang="ru-RU" dirty="0" err="1"/>
              <a:t>частіше</a:t>
            </a:r>
            <a:r>
              <a:rPr lang="ru-RU" dirty="0"/>
              <a:t> </a:t>
            </a:r>
            <a:r>
              <a:rPr lang="ru-RU" dirty="0" err="1"/>
              <a:t>вживаються</a:t>
            </a:r>
            <a:r>
              <a:rPr lang="ru-RU" dirty="0"/>
              <a:t> </a:t>
            </a:r>
            <a:r>
              <a:rPr lang="ru-RU" dirty="0" err="1"/>
              <a:t>терміни</a:t>
            </a:r>
            <a:r>
              <a:rPr lang="ru-RU" dirty="0"/>
              <a:t> «</a:t>
            </a:r>
            <a:r>
              <a:rPr lang="ru-RU" dirty="0" err="1"/>
              <a:t>стресор</a:t>
            </a:r>
            <a:r>
              <a:rPr lang="ru-RU" dirty="0"/>
              <a:t>», «</a:t>
            </a:r>
            <a:r>
              <a:rPr lang="ru-RU" dirty="0" err="1"/>
              <a:t>стрес</a:t>
            </a:r>
            <a:r>
              <a:rPr lang="ru-RU" dirty="0"/>
              <a:t>-фактор».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900738" y="2447925"/>
            <a:ext cx="6096000" cy="23082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По-друге</a:t>
            </a:r>
            <a:r>
              <a:rPr lang="ru-RU" dirty="0"/>
              <a:t>, </a:t>
            </a:r>
            <a:r>
              <a:rPr lang="ru-RU" dirty="0" err="1"/>
              <a:t>стрес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відноситися</a:t>
            </a:r>
            <a:r>
              <a:rPr lang="ru-RU" dirty="0"/>
              <a:t> до </a:t>
            </a:r>
            <a:r>
              <a:rPr lang="ru-RU" dirty="0" err="1"/>
              <a:t>суб’єктивної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і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значенні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відображає</a:t>
            </a:r>
            <a:r>
              <a:rPr lang="ru-RU" dirty="0"/>
              <a:t> </a:t>
            </a:r>
            <a:r>
              <a:rPr lang="ru-RU" dirty="0" err="1"/>
              <a:t>внутрішній</a:t>
            </a:r>
            <a:r>
              <a:rPr lang="ru-RU" dirty="0"/>
              <a:t> </a:t>
            </a:r>
            <a:r>
              <a:rPr lang="ru-RU" dirty="0" err="1"/>
              <a:t>психічний</a:t>
            </a:r>
            <a:r>
              <a:rPr lang="ru-RU" dirty="0"/>
              <a:t> стан </a:t>
            </a:r>
            <a:r>
              <a:rPr lang="ru-RU" dirty="0" err="1"/>
              <a:t>напруги</a:t>
            </a:r>
            <a:r>
              <a:rPr lang="ru-RU" dirty="0"/>
              <a:t> і </a:t>
            </a:r>
            <a:r>
              <a:rPr lang="ru-RU" dirty="0" err="1"/>
              <a:t>збудження</a:t>
            </a:r>
            <a:r>
              <a:rPr lang="ru-RU" dirty="0"/>
              <a:t>; </a:t>
            </a:r>
            <a:r>
              <a:rPr lang="ru-RU" dirty="0" err="1"/>
              <a:t>цей</a:t>
            </a:r>
            <a:r>
              <a:rPr lang="ru-RU" dirty="0"/>
              <a:t> стан </a:t>
            </a:r>
            <a:r>
              <a:rPr lang="ru-RU" dirty="0" err="1"/>
              <a:t>інтерпретується</a:t>
            </a:r>
            <a:r>
              <a:rPr lang="ru-RU" dirty="0"/>
              <a:t> як </a:t>
            </a:r>
            <a:r>
              <a:rPr lang="ru-RU" dirty="0" err="1"/>
              <a:t>емоції</a:t>
            </a:r>
            <a:r>
              <a:rPr lang="ru-RU" dirty="0"/>
              <a:t>, </a:t>
            </a:r>
            <a:r>
              <a:rPr lang="ru-RU" dirty="0" err="1"/>
              <a:t>оборонні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і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подолання</a:t>
            </a:r>
            <a:r>
              <a:rPr lang="ru-RU" dirty="0"/>
              <a:t> (</a:t>
            </a:r>
            <a:r>
              <a:rPr lang="en-US" dirty="0"/>
              <a:t>coping processes),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в </a:t>
            </a:r>
            <a:r>
              <a:rPr lang="ru-RU" dirty="0" err="1"/>
              <a:t>самій</a:t>
            </a:r>
            <a:r>
              <a:rPr lang="ru-RU" dirty="0"/>
              <a:t> </a:t>
            </a:r>
            <a:r>
              <a:rPr lang="ru-RU" dirty="0" err="1"/>
              <a:t>людині</a:t>
            </a:r>
            <a:r>
              <a:rPr lang="ru-RU" dirty="0"/>
              <a:t>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сприяти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і </a:t>
            </a:r>
            <a:r>
              <a:rPr lang="ru-RU" dirty="0" err="1"/>
              <a:t>вдосконаленню</a:t>
            </a:r>
            <a:r>
              <a:rPr lang="ru-RU" dirty="0"/>
              <a:t> </a:t>
            </a:r>
            <a:r>
              <a:rPr lang="ru-RU" dirty="0" err="1"/>
              <a:t>функціональних</a:t>
            </a:r>
            <a:r>
              <a:rPr lang="ru-RU" dirty="0"/>
              <a:t> систем,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викликати</a:t>
            </a:r>
            <a:r>
              <a:rPr lang="ru-RU" dirty="0"/>
              <a:t> </a:t>
            </a:r>
            <a:r>
              <a:rPr lang="ru-RU" dirty="0" err="1"/>
              <a:t>психічну</a:t>
            </a:r>
            <a:r>
              <a:rPr lang="ru-RU" dirty="0"/>
              <a:t> </a:t>
            </a:r>
            <a:r>
              <a:rPr lang="ru-RU" dirty="0" err="1"/>
              <a:t>напругу</a:t>
            </a:r>
            <a:r>
              <a:rPr lang="ru-RU" dirty="0"/>
              <a:t>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68300" y="4756150"/>
            <a:ext cx="6096000" cy="17541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По-третє</a:t>
            </a:r>
            <a:r>
              <a:rPr lang="ru-RU" dirty="0"/>
              <a:t>, </a:t>
            </a:r>
            <a:r>
              <a:rPr lang="ru-RU" dirty="0" err="1"/>
              <a:t>стрес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фізичною</a:t>
            </a:r>
            <a:r>
              <a:rPr lang="ru-RU" dirty="0"/>
              <a:t> </a:t>
            </a:r>
            <a:r>
              <a:rPr lang="ru-RU" dirty="0" err="1"/>
              <a:t>реакцією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на </a:t>
            </a:r>
            <a:r>
              <a:rPr lang="ru-RU" dirty="0" err="1"/>
              <a:t>вимогу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шкідливий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сенсі</a:t>
            </a:r>
            <a:r>
              <a:rPr lang="ru-RU" dirty="0"/>
              <a:t> і В. </a:t>
            </a:r>
            <a:r>
              <a:rPr lang="ru-RU" dirty="0" err="1"/>
              <a:t>Кеннон</a:t>
            </a:r>
            <a:r>
              <a:rPr lang="ru-RU" dirty="0"/>
              <a:t> і Г. </a:t>
            </a:r>
            <a:r>
              <a:rPr lang="ru-RU" dirty="0" err="1"/>
              <a:t>Сельє</a:t>
            </a:r>
            <a:r>
              <a:rPr lang="ru-RU" dirty="0"/>
              <a:t> </a:t>
            </a:r>
            <a:r>
              <a:rPr lang="ru-RU" dirty="0" err="1"/>
              <a:t>вживали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. </a:t>
            </a:r>
            <a:r>
              <a:rPr lang="ru-RU" dirty="0" err="1"/>
              <a:t>Функцією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(</a:t>
            </a:r>
            <a:r>
              <a:rPr lang="ru-RU" dirty="0" err="1"/>
              <a:t>фізіологічних</a:t>
            </a:r>
            <a:r>
              <a:rPr lang="ru-RU" dirty="0"/>
              <a:t>) </a:t>
            </a:r>
            <a:r>
              <a:rPr lang="ru-RU" dirty="0" err="1"/>
              <a:t>реакцій</a:t>
            </a:r>
            <a:r>
              <a:rPr lang="ru-RU" dirty="0"/>
              <a:t>, </a:t>
            </a:r>
            <a:r>
              <a:rPr lang="ru-RU" dirty="0" err="1"/>
              <a:t>імовірно</a:t>
            </a:r>
            <a:r>
              <a:rPr lang="ru-RU" dirty="0"/>
              <a:t>, є </a:t>
            </a:r>
            <a:r>
              <a:rPr lang="ru-RU" dirty="0" err="1"/>
              <a:t>підтримка</a:t>
            </a:r>
            <a:r>
              <a:rPr lang="ru-RU" dirty="0"/>
              <a:t> </a:t>
            </a:r>
            <a:r>
              <a:rPr lang="ru-RU" dirty="0" err="1"/>
              <a:t>поведінкових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і </a:t>
            </a:r>
            <a:r>
              <a:rPr lang="ru-RU" dirty="0" err="1"/>
              <a:t>психічних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з </a:t>
            </a:r>
            <a:r>
              <a:rPr lang="ru-RU" dirty="0" err="1"/>
              <a:t>подолання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стану.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9713" y="4054475"/>
            <a:ext cx="11712575" cy="830263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В як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стресовій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може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бути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визнана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тільки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така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реакція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індивіда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, яка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досягає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порогових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рівнів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його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психологічних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фізіологічних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можливостей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. У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стані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стресу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людини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часто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домінує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форма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поведінки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підвищенням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збудливості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виражається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дезорганізації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поведінки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втрати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ряду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раніше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набутих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реакцій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переважання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стереотипних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відповідей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появі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помилкових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дій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. Л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4775" y="771525"/>
            <a:ext cx="11847513" cy="120015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 err="1"/>
              <a:t>Психологічний</a:t>
            </a:r>
            <a:r>
              <a:rPr lang="ru-RU" i="1" dirty="0"/>
              <a:t> </a:t>
            </a:r>
            <a:r>
              <a:rPr lang="ru-RU" i="1" dirty="0" err="1"/>
              <a:t>стрес</a:t>
            </a:r>
            <a:r>
              <a:rPr lang="ru-RU" dirty="0"/>
              <a:t> - </a:t>
            </a:r>
            <a:r>
              <a:rPr lang="ru-RU" dirty="0" err="1"/>
              <a:t>це</a:t>
            </a:r>
            <a:r>
              <a:rPr lang="ru-RU" dirty="0"/>
              <a:t> стан </a:t>
            </a:r>
            <a:r>
              <a:rPr lang="ru-RU" dirty="0" err="1"/>
              <a:t>надмірної</a:t>
            </a:r>
            <a:r>
              <a:rPr lang="ru-RU" dirty="0"/>
              <a:t> </a:t>
            </a:r>
            <a:r>
              <a:rPr lang="ru-RU" dirty="0" err="1"/>
              <a:t>психічної</a:t>
            </a:r>
            <a:r>
              <a:rPr lang="ru-RU" dirty="0"/>
              <a:t> </a:t>
            </a:r>
            <a:r>
              <a:rPr lang="ru-RU" dirty="0" err="1"/>
              <a:t>напруженості</a:t>
            </a:r>
            <a:r>
              <a:rPr lang="ru-RU" dirty="0"/>
              <a:t> і </a:t>
            </a:r>
            <a:r>
              <a:rPr lang="ru-RU" dirty="0" err="1"/>
              <a:t>дезорганізації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, яке </a:t>
            </a:r>
            <a:r>
              <a:rPr lang="ru-RU" dirty="0" err="1"/>
              <a:t>розвивається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загрози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реального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екстремальних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, </a:t>
            </a:r>
            <a:r>
              <a:rPr lang="ru-RU" dirty="0" err="1"/>
              <a:t>психологічного</a:t>
            </a:r>
            <a:r>
              <a:rPr lang="ru-RU" dirty="0"/>
              <a:t>, </a:t>
            </a:r>
            <a:r>
              <a:rPr lang="ru-RU" dirty="0" err="1"/>
              <a:t>екологічного</a:t>
            </a:r>
            <a:r>
              <a:rPr lang="ru-RU" dirty="0"/>
              <a:t> та </a:t>
            </a:r>
            <a:r>
              <a:rPr lang="ru-RU" dirty="0" err="1"/>
              <a:t>професійного</a:t>
            </a:r>
            <a:r>
              <a:rPr lang="ru-RU" dirty="0"/>
              <a:t> характеру.. </a:t>
            </a:r>
            <a:r>
              <a:rPr lang="ru-RU" dirty="0" err="1"/>
              <a:t>Психологічний</a:t>
            </a:r>
            <a:r>
              <a:rPr lang="ru-RU" dirty="0"/>
              <a:t> </a:t>
            </a:r>
            <a:r>
              <a:rPr lang="ru-RU" dirty="0" err="1"/>
              <a:t>стрес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перш за все стан </a:t>
            </a:r>
            <a:r>
              <a:rPr lang="ru-RU" dirty="0" err="1"/>
              <a:t>тривоги</a:t>
            </a:r>
            <a:r>
              <a:rPr lang="ru-RU" dirty="0"/>
              <a:t> за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здоров'я</a:t>
            </a:r>
            <a:r>
              <a:rPr lang="ru-RU" dirty="0"/>
              <a:t>, </a:t>
            </a:r>
            <a:r>
              <a:rPr lang="ru-RU" dirty="0" err="1"/>
              <a:t>успіх</a:t>
            </a:r>
            <a:r>
              <a:rPr lang="ru-RU" dirty="0"/>
              <a:t>, </a:t>
            </a:r>
            <a:r>
              <a:rPr lang="ru-RU" dirty="0" err="1"/>
              <a:t>благополуччя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1450" y="2789238"/>
            <a:ext cx="11849100" cy="8302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/>
              <a:t>Аналіз</a:t>
            </a:r>
            <a:r>
              <a:rPr lang="ru-RU" sz="1600" dirty="0"/>
              <a:t> </a:t>
            </a:r>
            <a:r>
              <a:rPr lang="ru-RU" sz="1600" dirty="0" err="1"/>
              <a:t>психологічного</a:t>
            </a:r>
            <a:r>
              <a:rPr lang="ru-RU" sz="1600" dirty="0"/>
              <a:t> </a:t>
            </a:r>
            <a:r>
              <a:rPr lang="ru-RU" sz="1600" dirty="0" err="1"/>
              <a:t>стресу</a:t>
            </a:r>
            <a:r>
              <a:rPr lang="ru-RU" sz="1600" dirty="0"/>
              <a:t> </a:t>
            </a:r>
            <a:r>
              <a:rPr lang="ru-RU" sz="1600" dirty="0" err="1"/>
              <a:t>вимагає</a:t>
            </a:r>
            <a:r>
              <a:rPr lang="ru-RU" sz="1600" dirty="0"/>
              <a:t> </a:t>
            </a:r>
            <a:r>
              <a:rPr lang="ru-RU" sz="1600" dirty="0" err="1"/>
              <a:t>врахування</a:t>
            </a:r>
            <a:r>
              <a:rPr lang="ru-RU" sz="1600" dirty="0"/>
              <a:t> як </a:t>
            </a:r>
            <a:r>
              <a:rPr lang="ru-RU" sz="1600" dirty="0" err="1"/>
              <a:t>значущість</a:t>
            </a:r>
            <a:r>
              <a:rPr lang="ru-RU" sz="1600" dirty="0"/>
              <a:t> </a:t>
            </a:r>
            <a:r>
              <a:rPr lang="ru-RU" sz="1600" dirty="0" err="1"/>
              <a:t>ситуації</a:t>
            </a:r>
            <a:r>
              <a:rPr lang="ru-RU" sz="1600" dirty="0"/>
              <a:t> для </a:t>
            </a:r>
            <a:r>
              <a:rPr lang="ru-RU" sz="1600" dirty="0" err="1"/>
              <a:t>суб'єкта</a:t>
            </a:r>
            <a:r>
              <a:rPr lang="ru-RU" sz="1600" dirty="0"/>
              <a:t>, так і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особистісних</a:t>
            </a:r>
            <a:r>
              <a:rPr lang="ru-RU" sz="1600" dirty="0"/>
              <a:t> характеристик. </a:t>
            </a:r>
            <a:r>
              <a:rPr lang="ru-RU" sz="1600" dirty="0" err="1"/>
              <a:t>Стрес</a:t>
            </a:r>
            <a:r>
              <a:rPr lang="ru-RU" sz="1600" dirty="0"/>
              <a:t> в </a:t>
            </a:r>
            <a:r>
              <a:rPr lang="ru-RU" sz="1600" dirty="0" err="1"/>
              <a:t>значній</a:t>
            </a:r>
            <a:r>
              <a:rPr lang="ru-RU" sz="1600" dirty="0"/>
              <a:t> </a:t>
            </a:r>
            <a:r>
              <a:rPr lang="ru-RU" sz="1600" dirty="0" err="1"/>
              <a:t>мірі</a:t>
            </a:r>
            <a:r>
              <a:rPr lang="ru-RU" sz="1600" dirty="0"/>
              <a:t> є продуктом образу думок і </a:t>
            </a:r>
            <a:r>
              <a:rPr lang="ru-RU" sz="1600" dirty="0" err="1"/>
              <a:t>оцінки</a:t>
            </a:r>
            <a:r>
              <a:rPr lang="ru-RU" sz="1600" dirty="0"/>
              <a:t> </a:t>
            </a:r>
            <a:r>
              <a:rPr lang="ru-RU" sz="1600" dirty="0" err="1"/>
              <a:t>ситуації</a:t>
            </a:r>
            <a:r>
              <a:rPr lang="ru-RU" sz="1600" dirty="0"/>
              <a:t>, </a:t>
            </a:r>
            <a:r>
              <a:rPr lang="ru-RU" sz="1600" dirty="0" err="1"/>
              <a:t>знання</a:t>
            </a:r>
            <a:r>
              <a:rPr lang="ru-RU" sz="1600" dirty="0"/>
              <a:t> </a:t>
            </a:r>
            <a:r>
              <a:rPr lang="ru-RU" sz="1600" dirty="0" err="1"/>
              <a:t>власних</a:t>
            </a:r>
            <a:r>
              <a:rPr lang="ru-RU" sz="1600" dirty="0"/>
              <a:t> </a:t>
            </a:r>
            <a:r>
              <a:rPr lang="ru-RU" sz="1600" dirty="0" err="1"/>
              <a:t>можливостей</a:t>
            </a:r>
            <a:r>
              <a:rPr lang="ru-RU" sz="1600" dirty="0"/>
              <a:t>, </a:t>
            </a:r>
            <a:r>
              <a:rPr lang="ru-RU" sz="1600" dirty="0" err="1"/>
              <a:t>ступеня</a:t>
            </a:r>
            <a:r>
              <a:rPr lang="ru-RU" sz="1600" dirty="0"/>
              <a:t> </a:t>
            </a:r>
            <a:r>
              <a:rPr lang="ru-RU" sz="1600" dirty="0" err="1"/>
              <a:t>навченості</a:t>
            </a:r>
            <a:r>
              <a:rPr lang="ru-RU" sz="1600" dirty="0"/>
              <a:t> способам </a:t>
            </a:r>
            <a:r>
              <a:rPr lang="ru-RU" sz="1600" dirty="0" err="1"/>
              <a:t>управління</a:t>
            </a:r>
            <a:r>
              <a:rPr lang="ru-RU" sz="1600" dirty="0"/>
              <a:t> і </a:t>
            </a:r>
            <a:r>
              <a:rPr lang="ru-RU" sz="1600" dirty="0" err="1"/>
              <a:t>стратегії</a:t>
            </a:r>
            <a:r>
              <a:rPr lang="ru-RU" sz="1600" dirty="0"/>
              <a:t> </a:t>
            </a:r>
            <a:r>
              <a:rPr lang="ru-RU" sz="1600" dirty="0" err="1"/>
              <a:t>поведінки</a:t>
            </a:r>
            <a:r>
              <a:rPr lang="ru-RU" sz="1600" dirty="0"/>
              <a:t> в </a:t>
            </a:r>
            <a:r>
              <a:rPr lang="ru-RU" sz="1600" dirty="0" err="1"/>
              <a:t>екстремальних</a:t>
            </a:r>
            <a:r>
              <a:rPr lang="ru-RU" sz="1600" dirty="0"/>
              <a:t> </a:t>
            </a:r>
            <a:r>
              <a:rPr lang="ru-RU" sz="1600" dirty="0" err="1"/>
              <a:t>умовах</a:t>
            </a:r>
            <a:r>
              <a:rPr lang="ru-RU" sz="1600" dirty="0"/>
              <a:t>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566863" y="5132388"/>
            <a:ext cx="9058275" cy="646112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 А.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Китаєв-Смик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виділив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дві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найбільш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загальні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форми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поведінкової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активності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короткочасних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але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досить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інтенсивних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стресових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впливах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endParaRPr lang="ru-RU" dirty="0"/>
          </a:p>
        </p:txBody>
      </p:sp>
      <p:sp>
        <p:nvSpPr>
          <p:cNvPr id="22533" name="Прямоугольник 7"/>
          <p:cNvSpPr>
            <a:spLocks noChangeArrowheads="1"/>
          </p:cNvSpPr>
          <p:nvPr/>
        </p:nvSpPr>
        <p:spPr bwMode="auto">
          <a:xfrm>
            <a:off x="171450" y="6027738"/>
            <a:ext cx="5314950" cy="5222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rgbClr val="000000"/>
                </a:solidFill>
                <a:latin typeface="Times New Roman" pitchFamily="18" charset="0"/>
              </a:rPr>
              <a:t>активно-емоційна, спрямована на видалення екстремального фактора (агресія, втеча), </a:t>
            </a:r>
          </a:p>
        </p:txBody>
      </p:sp>
      <p:sp>
        <p:nvSpPr>
          <p:cNvPr id="22534" name="Прямоугольник 8"/>
          <p:cNvSpPr>
            <a:spLocks noChangeArrowheads="1"/>
          </p:cNvSpPr>
          <p:nvPr/>
        </p:nvSpPr>
        <p:spPr bwMode="auto">
          <a:xfrm>
            <a:off x="6096000" y="6027738"/>
            <a:ext cx="6096000" cy="7381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solidFill>
                  <a:srgbClr val="000000"/>
                </a:solidFill>
                <a:latin typeface="Times New Roman" pitchFamily="18" charset="0"/>
              </a:rPr>
              <a:t>пасивно-емоційна, яка проявляється в очікуванні закінчення дії екстремального фактора (зменшення активності, зниження ефективності захисних дій).</a:t>
            </a:r>
            <a:endParaRPr lang="ru-RU" sz="140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29613" y="0"/>
            <a:ext cx="3862387" cy="12954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Види стресу</a:t>
            </a:r>
            <a:endParaRPr lang="ru-RU" dirty="0"/>
          </a:p>
        </p:txBody>
      </p:sp>
      <p:sp>
        <p:nvSpPr>
          <p:cNvPr id="23554" name="Текст 3"/>
          <p:cNvSpPr>
            <a:spLocks noGrp="1"/>
          </p:cNvSpPr>
          <p:nvPr>
            <p:ph type="body" idx="1"/>
          </p:nvPr>
        </p:nvSpPr>
        <p:spPr>
          <a:xfrm>
            <a:off x="1279525" y="884238"/>
            <a:ext cx="1701800" cy="822325"/>
          </a:xfrm>
        </p:spPr>
        <p:txBody>
          <a:bodyPr/>
          <a:lstStyle/>
          <a:p>
            <a:pPr eaLnBrk="1" hangingPunct="1"/>
            <a:r>
              <a:rPr lang="uk-UA" smtClean="0"/>
              <a:t>Еустрес</a:t>
            </a:r>
            <a:endParaRPr lang="ru-RU" smtClean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325438" y="2030413"/>
            <a:ext cx="5311775" cy="4124325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i="1" dirty="0" err="1"/>
              <a:t>А</a:t>
            </a:r>
            <a:r>
              <a:rPr lang="ru-RU" i="1" dirty="0" err="1" smtClean="0"/>
              <a:t>ктивізує</a:t>
            </a:r>
            <a:r>
              <a:rPr lang="ru-RU" i="1" dirty="0"/>
              <a:t>, </a:t>
            </a:r>
            <a:r>
              <a:rPr lang="ru-RU" i="1" dirty="0" err="1"/>
              <a:t>мобілізує</a:t>
            </a:r>
            <a:r>
              <a:rPr lang="ru-RU" i="1" dirty="0"/>
              <a:t> </a:t>
            </a:r>
            <a:r>
              <a:rPr lang="ru-RU" i="1" dirty="0" err="1"/>
              <a:t>внутрішні</a:t>
            </a:r>
            <a:r>
              <a:rPr lang="ru-RU" i="1" dirty="0"/>
              <a:t> </a:t>
            </a:r>
            <a:r>
              <a:rPr lang="ru-RU" i="1" dirty="0" err="1"/>
              <a:t>резерви</a:t>
            </a:r>
            <a:r>
              <a:rPr lang="ru-RU" i="1" dirty="0"/>
              <a:t> </a:t>
            </a:r>
            <a:r>
              <a:rPr lang="ru-RU" i="1" dirty="0" err="1"/>
              <a:t>людини</a:t>
            </a:r>
            <a:r>
              <a:rPr lang="ru-RU" i="1" dirty="0"/>
              <a:t>, </a:t>
            </a:r>
            <a:r>
              <a:rPr lang="ru-RU" i="1" dirty="0" err="1"/>
              <a:t>поліпшує</a:t>
            </a:r>
            <a:r>
              <a:rPr lang="ru-RU" i="1" dirty="0"/>
              <a:t> </a:t>
            </a:r>
            <a:r>
              <a:rPr lang="ru-RU" i="1" dirty="0" err="1"/>
              <a:t>протікання</a:t>
            </a:r>
            <a:r>
              <a:rPr lang="ru-RU" i="1" dirty="0"/>
              <a:t> </a:t>
            </a:r>
            <a:r>
              <a:rPr lang="ru-RU" i="1" dirty="0" err="1"/>
              <a:t>психічних</a:t>
            </a:r>
            <a:r>
              <a:rPr lang="ru-RU" i="1" dirty="0"/>
              <a:t> і </a:t>
            </a:r>
            <a:r>
              <a:rPr lang="ru-RU" i="1" dirty="0" err="1"/>
              <a:t>фізіологічних</a:t>
            </a:r>
            <a:r>
              <a:rPr lang="ru-RU" i="1" dirty="0"/>
              <a:t> </a:t>
            </a:r>
            <a:r>
              <a:rPr lang="ru-RU" i="1" dirty="0" err="1"/>
              <a:t>функцій</a:t>
            </a:r>
            <a:r>
              <a:rPr lang="ru-RU" i="1" dirty="0"/>
              <a:t>. </a:t>
            </a:r>
            <a:r>
              <a:rPr lang="ru-RU" i="1" dirty="0" err="1"/>
              <a:t>Еустрес</a:t>
            </a:r>
            <a:r>
              <a:rPr lang="ru-RU" i="1" dirty="0"/>
              <a:t> є </a:t>
            </a:r>
            <a:r>
              <a:rPr lang="ru-RU" i="1" dirty="0" err="1"/>
              <a:t>короткочасним</a:t>
            </a:r>
            <a:r>
              <a:rPr lang="ru-RU" i="1" dirty="0"/>
              <a:t>, </a:t>
            </a:r>
            <a:r>
              <a:rPr lang="ru-RU" i="1" dirty="0" err="1"/>
              <a:t>супроводжується</a:t>
            </a:r>
            <a:r>
              <a:rPr lang="ru-RU" i="1" dirty="0"/>
              <a:t> </a:t>
            </a:r>
            <a:r>
              <a:rPr lang="ru-RU" i="1" dirty="0" err="1"/>
              <a:t>бурхливою</a:t>
            </a:r>
            <a:r>
              <a:rPr lang="ru-RU" i="1" dirty="0"/>
              <a:t> </a:t>
            </a:r>
            <a:r>
              <a:rPr lang="ru-RU" i="1" dirty="0" err="1"/>
              <a:t>витратою</a:t>
            </a:r>
            <a:r>
              <a:rPr lang="ru-RU" i="1" dirty="0"/>
              <a:t> «</a:t>
            </a:r>
            <a:r>
              <a:rPr lang="ru-RU" i="1" dirty="0" err="1"/>
              <a:t>поверхневих</a:t>
            </a:r>
            <a:r>
              <a:rPr lang="ru-RU" i="1" dirty="0"/>
              <a:t>» </a:t>
            </a:r>
            <a:r>
              <a:rPr lang="ru-RU" i="1" dirty="0" err="1"/>
              <a:t>адаптуючих</a:t>
            </a:r>
            <a:r>
              <a:rPr lang="ru-RU" i="1" dirty="0"/>
              <a:t> </a:t>
            </a:r>
            <a:r>
              <a:rPr lang="ru-RU" i="1" dirty="0" err="1"/>
              <a:t>резервів</a:t>
            </a:r>
            <a:r>
              <a:rPr lang="ru-RU" i="1" dirty="0"/>
              <a:t> і початком </a:t>
            </a:r>
            <a:r>
              <a:rPr lang="ru-RU" i="1" dirty="0" err="1"/>
              <a:t>мобілізації</a:t>
            </a:r>
            <a:r>
              <a:rPr lang="ru-RU" i="1" dirty="0"/>
              <a:t> «</a:t>
            </a:r>
            <a:r>
              <a:rPr lang="ru-RU" i="1" dirty="0" err="1"/>
              <a:t>глибоких</a:t>
            </a:r>
            <a:r>
              <a:rPr lang="ru-RU" i="1" dirty="0"/>
              <a:t>» </a:t>
            </a:r>
            <a:endParaRPr lang="ru-RU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 smtClean="0"/>
              <a:t>Ознаки: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Зосередженість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Швидка реакція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Активна мотивація</a:t>
            </a:r>
            <a:endParaRPr lang="ru-RU" dirty="0"/>
          </a:p>
        </p:txBody>
      </p:sp>
      <p:sp>
        <p:nvSpPr>
          <p:cNvPr id="23556" name="Текст 5"/>
          <p:cNvSpPr>
            <a:spLocks noGrp="1"/>
          </p:cNvSpPr>
          <p:nvPr>
            <p:ph type="body" sz="quarter" idx="3"/>
          </p:nvPr>
        </p:nvSpPr>
        <p:spPr>
          <a:xfrm>
            <a:off x="7772400" y="1470025"/>
            <a:ext cx="1847850" cy="823913"/>
          </a:xfrm>
        </p:spPr>
        <p:txBody>
          <a:bodyPr/>
          <a:lstStyle/>
          <a:p>
            <a:pPr eaLnBrk="1" hangingPunct="1"/>
            <a:r>
              <a:rPr lang="uk-UA" smtClean="0"/>
              <a:t>Дистрес</a:t>
            </a:r>
            <a:endParaRPr lang="ru-RU" smtClean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6145213" y="2293938"/>
            <a:ext cx="5360987" cy="4418012"/>
          </a:xfrm>
        </p:spPr>
        <p:txBody>
          <a:bodyPr rtlCol="0">
            <a:normAutofit fontScale="7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i="1" dirty="0" err="1"/>
              <a:t>Р</a:t>
            </a:r>
            <a:r>
              <a:rPr lang="ru-RU" i="1" dirty="0" err="1" smtClean="0"/>
              <a:t>уйнівний</a:t>
            </a:r>
            <a:r>
              <a:rPr lang="ru-RU" i="1" dirty="0" smtClean="0"/>
              <a:t> </a:t>
            </a:r>
            <a:r>
              <a:rPr lang="ru-RU" i="1" dirty="0" err="1"/>
              <a:t>процес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дезорганізує</a:t>
            </a:r>
            <a:r>
              <a:rPr lang="ru-RU" i="1" dirty="0"/>
              <a:t> </a:t>
            </a:r>
            <a:r>
              <a:rPr lang="ru-RU" i="1" dirty="0" err="1"/>
              <a:t>поводження</a:t>
            </a:r>
            <a:r>
              <a:rPr lang="ru-RU" i="1" dirty="0"/>
              <a:t> </a:t>
            </a:r>
            <a:r>
              <a:rPr lang="ru-RU" i="1" dirty="0" err="1"/>
              <a:t>людини</a:t>
            </a:r>
            <a:r>
              <a:rPr lang="ru-RU" i="1" dirty="0"/>
              <a:t>, </a:t>
            </a:r>
            <a:r>
              <a:rPr lang="ru-RU" i="1" dirty="0" err="1"/>
              <a:t>погіршує</a:t>
            </a:r>
            <a:r>
              <a:rPr lang="ru-RU" i="1" dirty="0"/>
              <a:t> </a:t>
            </a:r>
            <a:r>
              <a:rPr lang="ru-RU" i="1" dirty="0" err="1"/>
              <a:t>протікання</a:t>
            </a:r>
            <a:r>
              <a:rPr lang="ru-RU" i="1" dirty="0"/>
              <a:t> </a:t>
            </a:r>
            <a:r>
              <a:rPr lang="ru-RU" i="1" dirty="0" err="1"/>
              <a:t>психофізіологічних</a:t>
            </a:r>
            <a:r>
              <a:rPr lang="ru-RU" i="1" dirty="0"/>
              <a:t> </a:t>
            </a:r>
            <a:r>
              <a:rPr lang="ru-RU" i="1" dirty="0" err="1"/>
              <a:t>функцій</a:t>
            </a:r>
            <a:r>
              <a:rPr lang="ru-RU" i="1" dirty="0"/>
              <a:t>. </a:t>
            </a:r>
            <a:r>
              <a:rPr lang="ru-RU" i="1" dirty="0" err="1"/>
              <a:t>Дистрес</a:t>
            </a:r>
            <a:r>
              <a:rPr lang="ru-RU" i="1" dirty="0"/>
              <a:t> </a:t>
            </a:r>
            <a:r>
              <a:rPr lang="ru-RU" i="1" dirty="0" err="1"/>
              <a:t>частіше</a:t>
            </a:r>
            <a:r>
              <a:rPr lang="ru-RU" i="1" dirty="0"/>
              <a:t> </a:t>
            </a:r>
            <a:r>
              <a:rPr lang="ru-RU" i="1" dirty="0" err="1"/>
              <a:t>відноситься</a:t>
            </a:r>
            <a:r>
              <a:rPr lang="ru-RU" i="1" dirty="0"/>
              <a:t> до </a:t>
            </a:r>
            <a:r>
              <a:rPr lang="ru-RU" i="1" dirty="0" err="1"/>
              <a:t>тривалого</a:t>
            </a:r>
            <a:r>
              <a:rPr lang="ru-RU" i="1" dirty="0"/>
              <a:t> </a:t>
            </a:r>
            <a:r>
              <a:rPr lang="ru-RU" i="1" dirty="0" err="1"/>
              <a:t>стресу</a:t>
            </a:r>
            <a:r>
              <a:rPr lang="ru-RU" i="1" dirty="0"/>
              <a:t>, при </a:t>
            </a:r>
            <a:r>
              <a:rPr lang="ru-RU" i="1" dirty="0" err="1"/>
              <a:t>якому</a:t>
            </a:r>
            <a:r>
              <a:rPr lang="ru-RU" i="1" dirty="0"/>
              <a:t> </a:t>
            </a:r>
            <a:r>
              <a:rPr lang="ru-RU" i="1" dirty="0" err="1"/>
              <a:t>відбуваються</a:t>
            </a:r>
            <a:r>
              <a:rPr lang="ru-RU" i="1" dirty="0"/>
              <a:t> </a:t>
            </a:r>
            <a:r>
              <a:rPr lang="ru-RU" i="1" dirty="0" err="1"/>
              <a:t>мобілізація</a:t>
            </a:r>
            <a:r>
              <a:rPr lang="ru-RU" i="1" dirty="0"/>
              <a:t> й </a:t>
            </a:r>
            <a:r>
              <a:rPr lang="ru-RU" i="1" dirty="0" err="1"/>
              <a:t>витрата</a:t>
            </a:r>
            <a:r>
              <a:rPr lang="ru-RU" i="1" dirty="0"/>
              <a:t> і «</a:t>
            </a:r>
            <a:r>
              <a:rPr lang="ru-RU" i="1" dirty="0" err="1"/>
              <a:t>поверхневих</a:t>
            </a:r>
            <a:r>
              <a:rPr lang="ru-RU" i="1" dirty="0"/>
              <a:t>» і «</a:t>
            </a:r>
            <a:r>
              <a:rPr lang="ru-RU" i="1" dirty="0" err="1"/>
              <a:t>глибоких</a:t>
            </a:r>
            <a:r>
              <a:rPr lang="ru-RU" i="1" dirty="0"/>
              <a:t>» </a:t>
            </a:r>
            <a:r>
              <a:rPr lang="ru-RU" i="1" dirty="0" err="1"/>
              <a:t>адаптаційних</a:t>
            </a:r>
            <a:r>
              <a:rPr lang="ru-RU" i="1" dirty="0"/>
              <a:t> </a:t>
            </a:r>
            <a:r>
              <a:rPr lang="ru-RU" i="1" dirty="0" err="1"/>
              <a:t>резервів</a:t>
            </a:r>
            <a:r>
              <a:rPr lang="ru-RU" i="1" dirty="0"/>
              <a:t>. </a:t>
            </a:r>
            <a:r>
              <a:rPr lang="ru-RU" i="1" dirty="0" err="1"/>
              <a:t>Такий</a:t>
            </a:r>
            <a:r>
              <a:rPr lang="ru-RU" i="1" dirty="0"/>
              <a:t> </a:t>
            </a:r>
            <a:r>
              <a:rPr lang="ru-RU" i="1" dirty="0" err="1"/>
              <a:t>стрес</a:t>
            </a:r>
            <a:r>
              <a:rPr lang="ru-RU" i="1" dirty="0"/>
              <a:t> </a:t>
            </a:r>
            <a:r>
              <a:rPr lang="ru-RU" i="1" dirty="0" err="1"/>
              <a:t>може</a:t>
            </a:r>
            <a:r>
              <a:rPr lang="ru-RU" i="1" dirty="0"/>
              <a:t> </a:t>
            </a:r>
            <a:r>
              <a:rPr lang="ru-RU" i="1" dirty="0" err="1"/>
              <a:t>переходити</a:t>
            </a:r>
            <a:r>
              <a:rPr lang="ru-RU" i="1" dirty="0"/>
              <a:t> в </a:t>
            </a:r>
            <a:r>
              <a:rPr lang="ru-RU" i="1" dirty="0" err="1"/>
              <a:t>соматичну</a:t>
            </a:r>
            <a:r>
              <a:rPr lang="ru-RU" i="1" dirty="0"/>
              <a:t>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психічну</a:t>
            </a:r>
            <a:r>
              <a:rPr lang="ru-RU" i="1" dirty="0"/>
              <a:t> хворобу (невроз, психоз</a:t>
            </a:r>
            <a:r>
              <a:rPr lang="ru-RU" i="1" dirty="0" smtClean="0"/>
              <a:t>).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 smtClean="0"/>
              <a:t>Ознаки: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Відчуття порожнечі та втрати сенсу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err="1" smtClean="0"/>
              <a:t>Гіпернастороженість</a:t>
            </a:r>
            <a:endParaRPr lang="uk-UA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Ризикована поведінка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Агресія, тривожність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Проблеми зі сном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Надмірна емоційність або повна їх відсутність…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343400" y="958850"/>
            <a:ext cx="4254500" cy="7239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Причини стресу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77900" y="2209800"/>
            <a:ext cx="3365500" cy="736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Відносно довгодіючі програми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083550" y="2209800"/>
            <a:ext cx="3232150" cy="736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Динамічно</a:t>
            </a:r>
            <a:r>
              <a:rPr lang="uk-U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змінними програмами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49300" y="3575050"/>
            <a:ext cx="1771650" cy="6477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Генетичні програми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848100" y="3575050"/>
            <a:ext cx="1771650" cy="6477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Батьківські програми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061200" y="3962400"/>
            <a:ext cx="1771650" cy="6477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Умовні рефлекси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160000" y="3962400"/>
            <a:ext cx="1771650" cy="6477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Помилки мислення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73063" y="5076825"/>
            <a:ext cx="1771650" cy="6477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Настанови особистості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848100" y="5016500"/>
            <a:ext cx="1771650" cy="76835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«Вищі» потреби за Маслоу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712200" y="5016500"/>
            <a:ext cx="1771650" cy="76835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«Фізіологічні» потреби за Маслоу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1" name="Прямая со стрелкой 20"/>
          <p:cNvCxnSpPr>
            <a:stCxn id="0" idx="2"/>
            <a:endCxn id="0" idx="0"/>
          </p:cNvCxnSpPr>
          <p:nvPr/>
        </p:nvCxnSpPr>
        <p:spPr>
          <a:xfrm flipH="1">
            <a:off x="2660650" y="1682750"/>
            <a:ext cx="3810000" cy="5270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0" idx="2"/>
            <a:endCxn id="0" idx="0"/>
          </p:cNvCxnSpPr>
          <p:nvPr/>
        </p:nvCxnSpPr>
        <p:spPr>
          <a:xfrm>
            <a:off x="6470650" y="1682750"/>
            <a:ext cx="3228975" cy="5270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Соединительная линия уступом 24"/>
          <p:cNvCxnSpPr>
            <a:stCxn id="0" idx="2"/>
            <a:endCxn id="0" idx="0"/>
          </p:cNvCxnSpPr>
          <p:nvPr/>
        </p:nvCxnSpPr>
        <p:spPr>
          <a:xfrm rot="5400000">
            <a:off x="1833563" y="2747962"/>
            <a:ext cx="628650" cy="102552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Соединительная линия уступом 26"/>
          <p:cNvCxnSpPr>
            <a:stCxn id="0" idx="2"/>
            <a:endCxn id="0" idx="0"/>
          </p:cNvCxnSpPr>
          <p:nvPr/>
        </p:nvCxnSpPr>
        <p:spPr>
          <a:xfrm rot="16200000" flipH="1">
            <a:off x="3382963" y="2224087"/>
            <a:ext cx="628650" cy="207327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Соединительная линия уступом 28"/>
          <p:cNvCxnSpPr>
            <a:stCxn id="0" idx="2"/>
            <a:endCxn id="0" idx="3"/>
          </p:cNvCxnSpPr>
          <p:nvPr/>
        </p:nvCxnSpPr>
        <p:spPr>
          <a:xfrm rot="5400000">
            <a:off x="1175544" y="3915569"/>
            <a:ext cx="2454275" cy="51593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Соединительная линия уступом 30"/>
          <p:cNvCxnSpPr>
            <a:stCxn id="0" idx="2"/>
            <a:endCxn id="0" idx="1"/>
          </p:cNvCxnSpPr>
          <p:nvPr/>
        </p:nvCxnSpPr>
        <p:spPr>
          <a:xfrm rot="16200000" flipH="1">
            <a:off x="2027237" y="3579813"/>
            <a:ext cx="2454275" cy="118745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Соединительная линия уступом 33"/>
          <p:cNvCxnSpPr>
            <a:stCxn id="0" idx="2"/>
            <a:endCxn id="0" idx="0"/>
          </p:cNvCxnSpPr>
          <p:nvPr/>
        </p:nvCxnSpPr>
        <p:spPr>
          <a:xfrm rot="5400000">
            <a:off x="8315325" y="2578100"/>
            <a:ext cx="1016000" cy="17526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Соединительная линия уступом 35"/>
          <p:cNvCxnSpPr>
            <a:stCxn id="0" idx="2"/>
            <a:endCxn id="0" idx="0"/>
          </p:cNvCxnSpPr>
          <p:nvPr/>
        </p:nvCxnSpPr>
        <p:spPr>
          <a:xfrm rot="16200000" flipH="1">
            <a:off x="9864725" y="2781300"/>
            <a:ext cx="1016000" cy="13462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Соединительная линия уступом 37"/>
          <p:cNvCxnSpPr>
            <a:stCxn id="0" idx="2"/>
            <a:endCxn id="0" idx="0"/>
          </p:cNvCxnSpPr>
          <p:nvPr/>
        </p:nvCxnSpPr>
        <p:spPr>
          <a:xfrm rot="5400000">
            <a:off x="8613775" y="3930650"/>
            <a:ext cx="2070100" cy="1016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3978275" y="6026150"/>
            <a:ext cx="4984750" cy="6731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 err="1"/>
              <a:t>Протирічя</a:t>
            </a:r>
            <a:r>
              <a:rPr lang="uk-UA" dirty="0"/>
              <a:t> призводять до стресу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13628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err="1"/>
              <a:t>Протиріччя</a:t>
            </a:r>
            <a:r>
              <a:rPr lang="ru-RU" sz="2400" dirty="0"/>
              <a:t> </a:t>
            </a:r>
            <a:r>
              <a:rPr lang="ru-RU" sz="2400" dirty="0" err="1"/>
              <a:t>між</a:t>
            </a:r>
            <a:r>
              <a:rPr lang="ru-RU" sz="2400" dirty="0"/>
              <a:t> </a:t>
            </a:r>
            <a:r>
              <a:rPr lang="ru-RU" sz="2400" dirty="0" err="1"/>
              <a:t>біологічною</a:t>
            </a:r>
            <a:r>
              <a:rPr lang="ru-RU" sz="2400" dirty="0"/>
              <a:t> природою </a:t>
            </a:r>
            <a:r>
              <a:rPr lang="ru-RU" sz="2400" dirty="0" err="1"/>
              <a:t>людини</a:t>
            </a:r>
            <a:r>
              <a:rPr lang="ru-RU" sz="2400" dirty="0"/>
              <a:t> та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соціальними</a:t>
            </a:r>
            <a:r>
              <a:rPr lang="ru-RU" sz="2400" dirty="0"/>
              <a:t> </a:t>
            </a:r>
            <a:r>
              <a:rPr lang="ru-RU" sz="2400" dirty="0" err="1"/>
              <a:t>функціями</a:t>
            </a:r>
            <a:r>
              <a:rPr lang="ru-RU" sz="2400" dirty="0"/>
              <a:t> як </a:t>
            </a:r>
            <a:r>
              <a:rPr lang="ru-RU" sz="2400" dirty="0" err="1"/>
              <a:t>джерела</a:t>
            </a:r>
            <a:r>
              <a:rPr lang="ru-RU" sz="2400" dirty="0"/>
              <a:t> </a:t>
            </a:r>
            <a:r>
              <a:rPr lang="ru-RU" sz="2400" dirty="0" err="1"/>
              <a:t>стресу</a:t>
            </a:r>
            <a:endParaRPr lang="ru-RU" sz="24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62000" y="1166028"/>
            <a:ext cx="3810000" cy="6604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solidFill>
                  <a:schemeClr val="tx1"/>
                </a:solidFill>
              </a:rPr>
              <a:t>Генетично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запрограмовані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реакції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організму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064500" y="1195789"/>
            <a:ext cx="2984500" cy="6604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solidFill>
                  <a:schemeClr val="tx1"/>
                </a:solidFill>
              </a:rPr>
              <a:t>Особливості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соціальних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стресів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14400" y="2092325"/>
            <a:ext cx="3619500" cy="1155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/>
              <a:t>Стресор безпосередньо впливає на організм людини, викликає його ушкодження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118350" y="2038350"/>
            <a:ext cx="4502150" cy="13446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/>
              <a:t>Стресор діє опосередковано у широкому часовому проміжку і не становить прямої загрози для існування організму</a:t>
            </a: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594600" y="5422900"/>
            <a:ext cx="4025900" cy="1289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/>
              <a:t>Виділення адреналіну, надмірні </a:t>
            </a:r>
            <a:r>
              <a:rPr lang="uk-UA" sz="1600" dirty="0" err="1"/>
              <a:t>ємоції</a:t>
            </a:r>
            <a:r>
              <a:rPr lang="uk-UA" sz="1600" dirty="0"/>
              <a:t>, підвищення артеріального тиску, посилення </a:t>
            </a:r>
            <a:r>
              <a:rPr lang="uk-UA" sz="1600" dirty="0" err="1"/>
              <a:t>м’язовогу</a:t>
            </a:r>
            <a:r>
              <a:rPr lang="uk-UA" sz="1600" dirty="0"/>
              <a:t> тонусу – заважають здійснити успішну адаптація до стресора.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79450" y="5427663"/>
            <a:ext cx="4089400" cy="1190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/>
              <a:t>Автоматизована відповідь на стресор (виділення необхідних гормонів, акт. м’язової системи) можуть звести збиток від стресора до МІН</a:t>
            </a:r>
            <a:endParaRPr lang="ru-RU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31800" y="3517900"/>
            <a:ext cx="4584700" cy="1558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/>
              <a:t>Реакція організмі у відповідь спрямована на фізичну </a:t>
            </a:r>
            <a:r>
              <a:rPr lang="uk-UA" sz="1600" dirty="0" err="1"/>
              <a:t>взаємодвю</a:t>
            </a:r>
            <a:r>
              <a:rPr lang="uk-UA" sz="1600" dirty="0"/>
              <a:t> з </a:t>
            </a:r>
            <a:r>
              <a:rPr lang="uk-UA" sz="1600" dirty="0" err="1"/>
              <a:t>пошкоджуючим</a:t>
            </a:r>
            <a:r>
              <a:rPr lang="uk-UA" sz="1600" dirty="0"/>
              <a:t> фактором середовища та </a:t>
            </a:r>
            <a:r>
              <a:rPr lang="uk-UA" sz="1600" dirty="0" err="1"/>
              <a:t>заключається</a:t>
            </a:r>
            <a:r>
              <a:rPr lang="uk-UA" sz="1600" dirty="0"/>
              <a:t> у </a:t>
            </a:r>
            <a:r>
              <a:rPr lang="uk-UA" sz="1600" dirty="0" err="1"/>
              <a:t>бородьбі</a:t>
            </a:r>
            <a:r>
              <a:rPr lang="uk-UA" sz="1600" dirty="0"/>
              <a:t> з ним та втечі від нього</a:t>
            </a: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289800" y="3870325"/>
            <a:ext cx="4159250" cy="1365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/>
              <a:t>Відповідна реакція організму спрямована на вибір найбільш ефективного способу адаптації до зміненого середовища</a:t>
            </a:r>
            <a:endParaRPr lang="ru-RU" sz="1600" dirty="0"/>
          </a:p>
        </p:txBody>
      </p:sp>
      <p:cxnSp>
        <p:nvCxnSpPr>
          <p:cNvPr id="14" name="Прямая со стрелкой 13"/>
          <p:cNvCxnSpPr>
            <a:stCxn id="6" idx="3"/>
            <a:endCxn id="7" idx="1"/>
          </p:cNvCxnSpPr>
          <p:nvPr/>
        </p:nvCxnSpPr>
        <p:spPr>
          <a:xfrm>
            <a:off x="4533900" y="2670175"/>
            <a:ext cx="2584450" cy="39688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6" idx="2"/>
            <a:endCxn id="10" idx="0"/>
          </p:cNvCxnSpPr>
          <p:nvPr/>
        </p:nvCxnSpPr>
        <p:spPr>
          <a:xfrm>
            <a:off x="2724150" y="3248025"/>
            <a:ext cx="0" cy="26987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7" idx="2"/>
            <a:endCxn id="11" idx="0"/>
          </p:cNvCxnSpPr>
          <p:nvPr/>
        </p:nvCxnSpPr>
        <p:spPr>
          <a:xfrm>
            <a:off x="9369425" y="3382963"/>
            <a:ext cx="0" cy="487362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0" idx="3"/>
            <a:endCxn id="11" idx="1"/>
          </p:cNvCxnSpPr>
          <p:nvPr/>
        </p:nvCxnSpPr>
        <p:spPr>
          <a:xfrm>
            <a:off x="5016500" y="4297363"/>
            <a:ext cx="2273300" cy="255587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10" idx="2"/>
            <a:endCxn id="9" idx="0"/>
          </p:cNvCxnSpPr>
          <p:nvPr/>
        </p:nvCxnSpPr>
        <p:spPr>
          <a:xfrm>
            <a:off x="2724150" y="5076825"/>
            <a:ext cx="0" cy="350838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11" idx="2"/>
            <a:endCxn id="8" idx="0"/>
          </p:cNvCxnSpPr>
          <p:nvPr/>
        </p:nvCxnSpPr>
        <p:spPr>
          <a:xfrm>
            <a:off x="9369425" y="5235575"/>
            <a:ext cx="238125" cy="18732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9" idx="3"/>
            <a:endCxn id="8" idx="1"/>
          </p:cNvCxnSpPr>
          <p:nvPr/>
        </p:nvCxnSpPr>
        <p:spPr>
          <a:xfrm>
            <a:off x="4768850" y="6022975"/>
            <a:ext cx="2825750" cy="4445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Овал 28"/>
          <p:cNvSpPr/>
          <p:nvPr/>
        </p:nvSpPr>
        <p:spPr>
          <a:xfrm>
            <a:off x="5232400" y="5673725"/>
            <a:ext cx="1841500" cy="787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/>
              <a:t>СТРЕС</a:t>
            </a:r>
            <a:endParaRPr lang="ru-RU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719138"/>
          <a:ext cx="12192000" cy="6218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/>
                  </a:extLst>
                </a:gridCol>
                <a:gridCol w="4064000">
                  <a:extLst>
                    <a:ext uri="{9D8B030D-6E8A-4147-A177-3AD203B41FA5}"/>
                  </a:extLst>
                </a:gridCol>
                <a:gridCol w="4064000">
                  <a:extLst>
                    <a:ext uri="{9D8B030D-6E8A-4147-A177-3AD203B41FA5}"/>
                  </a:extLst>
                </a:gridCol>
              </a:tblGrid>
              <a:tr h="298399"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/>
                        <a:t>Параметри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Біологічний стрес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Психологічний стрес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1504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Причина </a:t>
                      </a:r>
                      <a:r>
                        <a:rPr lang="ru-RU" sz="1400" dirty="0" err="1" smtClean="0"/>
                        <a:t>стресу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Фізичний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хімічний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чи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біологічний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вплив</a:t>
                      </a:r>
                      <a:r>
                        <a:rPr lang="ru-RU" sz="1400" dirty="0" smtClean="0"/>
                        <a:t> на </a:t>
                      </a:r>
                      <a:r>
                        <a:rPr lang="ru-RU" sz="1400" dirty="0" err="1" smtClean="0"/>
                        <a:t>організм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Соціальний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вплив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чи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соціальні</a:t>
                      </a:r>
                      <a:r>
                        <a:rPr lang="ru-RU" sz="1400" dirty="0" smtClean="0"/>
                        <a:t> думки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29839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Характер </a:t>
                      </a:r>
                      <a:r>
                        <a:rPr lang="ru-RU" sz="1400" dirty="0" err="1" smtClean="0"/>
                        <a:t>небезпеки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Завжди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реальний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Реальний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чи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віртуальний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1504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 </a:t>
                      </a:r>
                      <a:r>
                        <a:rPr lang="ru-RU" sz="1400" dirty="0" err="1" smtClean="0"/>
                        <a:t>що</a:t>
                      </a:r>
                      <a:r>
                        <a:rPr lang="ru-RU" sz="1400" dirty="0" smtClean="0"/>
                        <a:t> направлена </a:t>
                      </a:r>
                      <a:r>
                        <a:rPr lang="ru-RU" sz="1400" dirty="0" err="1" smtClean="0"/>
                        <a:t>дія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стресора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 </a:t>
                      </a:r>
                      <a:r>
                        <a:rPr lang="ru-RU" sz="1400" dirty="0" err="1" smtClean="0"/>
                        <a:t>життя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здоров'я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фізичне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благополуччя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 </a:t>
                      </a:r>
                      <a:r>
                        <a:rPr lang="ru-RU" sz="1400" dirty="0" err="1" smtClean="0"/>
                        <a:t>соціальний</a:t>
                      </a:r>
                      <a:r>
                        <a:rPr lang="ru-RU" sz="1400" dirty="0" smtClean="0"/>
                        <a:t> статус, </a:t>
                      </a:r>
                      <a:r>
                        <a:rPr lang="ru-RU" sz="1400" dirty="0" err="1" smtClean="0"/>
                        <a:t>відчуття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самоповаги</a:t>
                      </a:r>
                      <a:r>
                        <a:rPr lang="ru-RU" sz="1400" dirty="0" smtClean="0"/>
                        <a:t> та </a:t>
                      </a:r>
                      <a:r>
                        <a:rPr lang="ru-RU" sz="1400" dirty="0" err="1" smtClean="0"/>
                        <a:t>ін</a:t>
                      </a:r>
                      <a:r>
                        <a:rPr lang="ru-RU" sz="1400" dirty="0" smtClean="0"/>
                        <a:t>. 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1504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Наявність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реальної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загрози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життю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чи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здоров'ю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є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немає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17724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Характер </a:t>
                      </a:r>
                      <a:r>
                        <a:rPr lang="ru-RU" sz="1400" dirty="0" err="1" smtClean="0"/>
                        <a:t>емоційних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переживань</a:t>
                      </a:r>
                      <a:r>
                        <a:rPr lang="ru-RU" sz="140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«</a:t>
                      </a:r>
                      <a:r>
                        <a:rPr lang="ru-RU" sz="1400" dirty="0" err="1" smtClean="0"/>
                        <a:t>Первинні</a:t>
                      </a:r>
                      <a:r>
                        <a:rPr lang="ru-RU" sz="1400" dirty="0" smtClean="0"/>
                        <a:t>» </a:t>
                      </a:r>
                      <a:r>
                        <a:rPr lang="ru-RU" sz="1400" dirty="0" err="1" smtClean="0"/>
                        <a:t>біологічні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емоції</a:t>
                      </a:r>
                      <a:r>
                        <a:rPr lang="ru-RU" sz="1400" dirty="0" smtClean="0"/>
                        <a:t> - страх, </a:t>
                      </a:r>
                      <a:r>
                        <a:rPr lang="ru-RU" sz="1400" dirty="0" err="1" smtClean="0"/>
                        <a:t>біль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переляк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гнів</a:t>
                      </a:r>
                      <a:r>
                        <a:rPr lang="ru-RU" sz="140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«</a:t>
                      </a:r>
                      <a:r>
                        <a:rPr lang="ru-RU" sz="1400" dirty="0" err="1" smtClean="0"/>
                        <a:t>Вторинні</a:t>
                      </a:r>
                      <a:r>
                        <a:rPr lang="ru-RU" sz="1400" dirty="0" smtClean="0"/>
                        <a:t>» </a:t>
                      </a:r>
                      <a:r>
                        <a:rPr lang="ru-RU" sz="1400" dirty="0" err="1" smtClean="0"/>
                        <a:t>емоційні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реакції</a:t>
                      </a:r>
                      <a:r>
                        <a:rPr lang="ru-RU" sz="1400" dirty="0" smtClean="0"/>
                        <a:t> у </a:t>
                      </a:r>
                      <a:r>
                        <a:rPr lang="ru-RU" sz="1400" dirty="0" err="1" smtClean="0"/>
                        <a:t>поєднанні</a:t>
                      </a:r>
                      <a:r>
                        <a:rPr lang="ru-RU" sz="1400" dirty="0" smtClean="0"/>
                        <a:t> з </a:t>
                      </a:r>
                      <a:r>
                        <a:rPr lang="ru-RU" sz="1400" dirty="0" err="1" smtClean="0"/>
                        <a:t>когнітивним</a:t>
                      </a:r>
                      <a:r>
                        <a:rPr lang="ru-RU" sz="1400" dirty="0" smtClean="0"/>
                        <a:t> компонентом - </a:t>
                      </a:r>
                      <a:r>
                        <a:rPr lang="ru-RU" sz="1400" dirty="0" err="1" smtClean="0"/>
                        <a:t>турбота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тривога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нудьга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депресія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ревність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роздратованість</a:t>
                      </a:r>
                      <a:r>
                        <a:rPr lang="ru-RU" sz="1400" dirty="0" smtClean="0"/>
                        <a:t> та </a:t>
                      </a:r>
                      <a:r>
                        <a:rPr lang="ru-RU" sz="1400" dirty="0" err="1" smtClean="0"/>
                        <a:t>ін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73577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Часові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межі</a:t>
                      </a:r>
                      <a:r>
                        <a:rPr lang="ru-RU" sz="1400" dirty="0" smtClean="0"/>
                        <a:t> предмету </a:t>
                      </a:r>
                      <a:r>
                        <a:rPr lang="ru-RU" sz="1400" dirty="0" err="1" smtClean="0"/>
                        <a:t>стресу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/>
                        <a:t>Конкретні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обмежені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теперішнім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чи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найближчим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майбутнім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/>
                        <a:t>Розмиті</a:t>
                      </a:r>
                      <a:r>
                        <a:rPr lang="ru-RU" sz="1400" dirty="0" smtClean="0"/>
                        <a:t> (</a:t>
                      </a:r>
                      <a:r>
                        <a:rPr lang="ru-RU" sz="1400" dirty="0" err="1" smtClean="0"/>
                        <a:t>минуле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далеке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майбутнє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невизначений</a:t>
                      </a:r>
                      <a:r>
                        <a:rPr lang="ru-RU" sz="1400" dirty="0" smtClean="0"/>
                        <a:t> час 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6028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Вплив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особистісних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властивостей</a:t>
                      </a:r>
                      <a:r>
                        <a:rPr lang="ru-RU" sz="1400" dirty="0" smtClean="0"/>
                        <a:t>  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/>
                        <a:t>Незначний</a:t>
                      </a:r>
                      <a:r>
                        <a:rPr lang="ru-RU" sz="1400" dirty="0" smtClean="0"/>
                        <a:t>  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/>
                        <a:t>Дуже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значний</a:t>
                      </a:r>
                      <a:r>
                        <a:rPr lang="ru-RU" sz="1400" dirty="0" smtClean="0"/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162310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Приклади</a:t>
                      </a:r>
                      <a:r>
                        <a:rPr lang="ru-RU" sz="1400" dirty="0" smtClean="0"/>
                        <a:t>  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• </a:t>
                      </a:r>
                      <a:r>
                        <a:rPr lang="ru-RU" sz="1400" dirty="0" err="1" smtClean="0"/>
                        <a:t>Переохолодження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викликане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довгим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купанням</a:t>
                      </a:r>
                      <a:r>
                        <a:rPr lang="ru-RU" sz="1400" dirty="0" smtClean="0"/>
                        <a:t> • </a:t>
                      </a:r>
                      <a:r>
                        <a:rPr lang="ru-RU" sz="1400" dirty="0" err="1" smtClean="0"/>
                        <a:t>Опік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гарячим</a:t>
                      </a:r>
                      <a:r>
                        <a:rPr lang="ru-RU" sz="1400" dirty="0" smtClean="0"/>
                        <a:t> предметом • </a:t>
                      </a:r>
                      <a:r>
                        <a:rPr lang="ru-RU" sz="1400" dirty="0" err="1" smtClean="0"/>
                        <a:t>Інтоксикація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викликана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прийманням</a:t>
                      </a:r>
                      <a:r>
                        <a:rPr lang="ru-RU" sz="1400" dirty="0" smtClean="0"/>
                        <a:t> алкоголю • </a:t>
                      </a:r>
                      <a:r>
                        <a:rPr lang="ru-RU" sz="1400" dirty="0" err="1" smtClean="0"/>
                        <a:t>Вірусна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інфекція</a:t>
                      </a:r>
                      <a:r>
                        <a:rPr lang="ru-RU" sz="1400" dirty="0" smtClean="0"/>
                        <a:t> • </a:t>
                      </a:r>
                      <a:r>
                        <a:rPr lang="ru-RU" sz="1400" dirty="0" err="1" smtClean="0"/>
                        <a:t>Загострення</a:t>
                      </a:r>
                      <a:r>
                        <a:rPr lang="ru-RU" sz="1400" dirty="0" smtClean="0"/>
                        <a:t> гастриту </a:t>
                      </a:r>
                      <a:r>
                        <a:rPr lang="ru-RU" sz="1400" dirty="0" err="1" smtClean="0"/>
                        <a:t>після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приймання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гострої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їжі</a:t>
                      </a:r>
                      <a:r>
                        <a:rPr lang="ru-RU" sz="1400" dirty="0" smtClean="0"/>
                        <a:t> • </a:t>
                      </a:r>
                      <a:r>
                        <a:rPr lang="ru-RU" sz="1400" dirty="0" err="1" smtClean="0"/>
                        <a:t>Травмування</a:t>
                      </a:r>
                      <a:r>
                        <a:rPr lang="ru-RU" sz="1400" dirty="0" smtClean="0"/>
                        <a:t> (перелом, ушиб)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• </a:t>
                      </a:r>
                      <a:r>
                        <a:rPr lang="ru-RU" sz="1400" dirty="0" err="1" smtClean="0"/>
                        <a:t>Догана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отримана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від</a:t>
                      </a:r>
                      <a:r>
                        <a:rPr lang="ru-RU" sz="1400" dirty="0" smtClean="0"/>
                        <a:t> начальника • </a:t>
                      </a:r>
                      <a:r>
                        <a:rPr lang="ru-RU" sz="1400" dirty="0" err="1" smtClean="0"/>
                        <a:t>Підвищення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квартплати</a:t>
                      </a:r>
                      <a:r>
                        <a:rPr lang="ru-RU" sz="1400" dirty="0" smtClean="0"/>
                        <a:t> • Страх, </a:t>
                      </a:r>
                      <a:r>
                        <a:rPr lang="ru-RU" sz="1400" dirty="0" err="1" smtClean="0"/>
                        <a:t>викликаний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перельотом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літаком</a:t>
                      </a:r>
                      <a:r>
                        <a:rPr lang="ru-RU" sz="1400" dirty="0" smtClean="0"/>
                        <a:t> • </a:t>
                      </a:r>
                      <a:r>
                        <a:rPr lang="ru-RU" sz="1400" dirty="0" err="1" smtClean="0"/>
                        <a:t>Сімейні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конфлікти</a:t>
                      </a:r>
                      <a:r>
                        <a:rPr lang="ru-RU" sz="1400" dirty="0" smtClean="0"/>
                        <a:t> • </a:t>
                      </a:r>
                      <a:r>
                        <a:rPr lang="ru-RU" sz="1400" dirty="0" err="1" smtClean="0"/>
                        <a:t>Тривога</a:t>
                      </a:r>
                      <a:r>
                        <a:rPr lang="ru-RU" sz="1400" dirty="0" smtClean="0"/>
                        <a:t> за </a:t>
                      </a:r>
                      <a:r>
                        <a:rPr lang="ru-RU" sz="1400" dirty="0" err="1" smtClean="0"/>
                        <a:t>здоров'я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близьких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родичів</a:t>
                      </a:r>
                      <a:r>
                        <a:rPr lang="ru-RU" sz="1400" dirty="0" smtClean="0"/>
                        <a:t> • </a:t>
                      </a:r>
                      <a:r>
                        <a:rPr lang="ru-RU" sz="1400" dirty="0" err="1" smtClean="0"/>
                        <a:t>Нещасливе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кохання</a:t>
                      </a:r>
                      <a:r>
                        <a:rPr lang="ru-RU" sz="1400" dirty="0" smtClean="0"/>
                        <a:t> • </a:t>
                      </a:r>
                      <a:r>
                        <a:rPr lang="ru-RU" sz="1400" dirty="0" err="1" smtClean="0"/>
                        <a:t>Тривога</a:t>
                      </a:r>
                      <a:r>
                        <a:rPr lang="ru-RU" sz="1400" dirty="0" smtClean="0"/>
                        <a:t> з причини </a:t>
                      </a:r>
                      <a:r>
                        <a:rPr lang="ru-RU" sz="1400" dirty="0" err="1" smtClean="0"/>
                        <a:t>майбутнього</a:t>
                      </a:r>
                      <a:endParaRPr lang="ru-RU" sz="14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19666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err="1"/>
              <a:t>Відмінності</a:t>
            </a:r>
            <a:r>
              <a:rPr lang="ru-RU" sz="2800" dirty="0"/>
              <a:t> </a:t>
            </a:r>
            <a:r>
              <a:rPr lang="ru-RU" sz="2800" dirty="0" err="1"/>
              <a:t>між</a:t>
            </a:r>
            <a:r>
              <a:rPr lang="ru-RU" sz="2800" dirty="0"/>
              <a:t> </a:t>
            </a:r>
            <a:r>
              <a:rPr lang="ru-RU" sz="2800" dirty="0" err="1"/>
              <a:t>біологічним</a:t>
            </a:r>
            <a:r>
              <a:rPr lang="ru-RU" sz="2800" dirty="0"/>
              <a:t> та </a:t>
            </a:r>
            <a:r>
              <a:rPr lang="ru-RU" sz="2800" dirty="0" err="1"/>
              <a:t>психологічним</a:t>
            </a:r>
            <a:r>
              <a:rPr lang="ru-RU" sz="2800" dirty="0"/>
              <a:t> </a:t>
            </a:r>
            <a:r>
              <a:rPr lang="ru-RU" sz="2800" dirty="0" err="1" smtClean="0"/>
              <a:t>стресом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35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err="1"/>
              <a:t>Суб’єктивні</a:t>
            </a:r>
            <a:r>
              <a:rPr lang="ru-RU" sz="2800" dirty="0"/>
              <a:t> </a:t>
            </a:r>
            <a:r>
              <a:rPr lang="ru-RU" sz="2800" dirty="0" err="1"/>
              <a:t>чинники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впливають</a:t>
            </a:r>
            <a:r>
              <a:rPr lang="ru-RU" sz="2800" dirty="0"/>
              <a:t> на </a:t>
            </a:r>
            <a:r>
              <a:rPr lang="ru-RU" sz="2800" dirty="0" err="1"/>
              <a:t>рівень</a:t>
            </a:r>
            <a:r>
              <a:rPr lang="ru-RU" sz="2800" dirty="0"/>
              <a:t> </a:t>
            </a:r>
            <a:r>
              <a:rPr lang="ru-RU" sz="2800" dirty="0" err="1" smtClean="0"/>
              <a:t>стресу</a:t>
            </a: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635000"/>
          <a:ext cx="12192000" cy="622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1">
                  <a:extLst>
                    <a:ext uri="{9D8B030D-6E8A-4147-A177-3AD203B41FA5}"/>
                  </a:extLst>
                </a:gridCol>
                <a:gridCol w="4064001">
                  <a:extLst>
                    <a:ext uri="{9D8B030D-6E8A-4147-A177-3AD203B41FA5}"/>
                  </a:extLst>
                </a:gridCol>
                <a:gridCol w="4064001">
                  <a:extLst>
                    <a:ext uri="{9D8B030D-6E8A-4147-A177-3AD203B41FA5}"/>
                  </a:extLst>
                </a:gridCol>
              </a:tblGrid>
              <a:tr h="490694"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Суб’єктивні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фактори</a:t>
                      </a:r>
                      <a:r>
                        <a:rPr lang="ru-RU" dirty="0" smtClean="0"/>
                        <a:t>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Посилення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рівня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стресу</a:t>
                      </a:r>
                      <a:r>
                        <a:rPr lang="ru-RU" dirty="0" smtClean="0"/>
                        <a:t>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Послаблення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рівня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стресу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09779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Пам'ять</a:t>
                      </a:r>
                      <a:r>
                        <a:rPr lang="ru-RU" dirty="0" smtClean="0"/>
                        <a:t> при </a:t>
                      </a:r>
                      <a:r>
                        <a:rPr lang="ru-RU" dirty="0" err="1" smtClean="0"/>
                        <a:t>минуле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Наявність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невдалих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виступів</a:t>
                      </a:r>
                      <a:r>
                        <a:rPr lang="ru-RU" dirty="0" smtClean="0"/>
                        <a:t> у </a:t>
                      </a:r>
                      <a:r>
                        <a:rPr lang="ru-RU" dirty="0" err="1" smtClean="0"/>
                        <a:t>минулому</a:t>
                      </a:r>
                      <a:r>
                        <a:rPr lang="ru-RU" dirty="0" smtClean="0"/>
                        <a:t>, провали </a:t>
                      </a:r>
                      <a:r>
                        <a:rPr lang="ru-RU" dirty="0" err="1" smtClean="0"/>
                        <a:t>публічних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виступів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Досвід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успішних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виступів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презентацій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публічних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доповідей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121587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Мотивація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«Для мене </a:t>
                      </a:r>
                      <a:r>
                        <a:rPr lang="ru-RU" dirty="0" err="1" smtClean="0"/>
                        <a:t>досить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важливо</a:t>
                      </a:r>
                      <a:r>
                        <a:rPr lang="ru-RU" dirty="0" smtClean="0"/>
                        <a:t> добре </a:t>
                      </a:r>
                      <a:r>
                        <a:rPr lang="ru-RU" dirty="0" err="1" smtClean="0"/>
                        <a:t>виступити</a:t>
                      </a:r>
                      <a:r>
                        <a:rPr lang="ru-RU" dirty="0" smtClean="0"/>
                        <a:t> на </a:t>
                      </a:r>
                      <a:r>
                        <a:rPr lang="ru-RU" dirty="0" err="1" smtClean="0"/>
                        <a:t>захисті</a:t>
                      </a:r>
                      <a:r>
                        <a:rPr lang="ru-RU" dirty="0" smtClean="0"/>
                        <a:t> та </a:t>
                      </a:r>
                      <a:r>
                        <a:rPr lang="ru-RU" dirty="0" err="1" smtClean="0"/>
                        <a:t>отримати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вищу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оцінку</a:t>
                      </a:r>
                      <a:r>
                        <a:rPr lang="ru-RU" dirty="0" smtClean="0"/>
                        <a:t>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 </a:t>
                      </a:r>
                      <a:r>
                        <a:rPr lang="ru-RU" dirty="0" err="1" smtClean="0"/>
                        <a:t>Мені</a:t>
                      </a:r>
                      <a:r>
                        <a:rPr lang="ru-RU" dirty="0" smtClean="0"/>
                        <a:t> все одно як я </a:t>
                      </a:r>
                      <a:r>
                        <a:rPr lang="ru-RU" dirty="0" err="1" smtClean="0"/>
                        <a:t>виступлю</a:t>
                      </a:r>
                      <a:r>
                        <a:rPr lang="ru-RU" dirty="0" smtClean="0"/>
                        <a:t> та яку </a:t>
                      </a:r>
                      <a:r>
                        <a:rPr lang="ru-RU" dirty="0" err="1" smtClean="0"/>
                        <a:t>оцінку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отримаю</a:t>
                      </a:r>
                      <a:r>
                        <a:rPr lang="ru-RU" dirty="0" smtClean="0"/>
                        <a:t>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2085801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Настанови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«Все </a:t>
                      </a:r>
                      <a:r>
                        <a:rPr lang="ru-RU" dirty="0" err="1" smtClean="0"/>
                        <a:t>залежить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від</a:t>
                      </a:r>
                      <a:r>
                        <a:rPr lang="ru-RU" dirty="0" smtClean="0"/>
                        <a:t> мене» «</a:t>
                      </a:r>
                      <a:r>
                        <a:rPr lang="ru-RU" dirty="0" err="1" smtClean="0"/>
                        <a:t>Під</a:t>
                      </a:r>
                      <a:r>
                        <a:rPr lang="ru-RU" dirty="0" smtClean="0"/>
                        <a:t> час </a:t>
                      </a:r>
                      <a:r>
                        <a:rPr lang="ru-RU" dirty="0" err="1" smtClean="0"/>
                        <a:t>публічних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виступів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всі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переживають</a:t>
                      </a:r>
                      <a:r>
                        <a:rPr lang="ru-RU" dirty="0" smtClean="0"/>
                        <a:t>, а я особливо»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«</a:t>
                      </a:r>
                      <a:r>
                        <a:rPr lang="ru-RU" dirty="0" err="1" smtClean="0"/>
                        <a:t>Від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долі</a:t>
                      </a:r>
                      <a:r>
                        <a:rPr lang="ru-RU" dirty="0" smtClean="0"/>
                        <a:t> не </a:t>
                      </a:r>
                      <a:r>
                        <a:rPr lang="ru-RU" dirty="0" err="1" smtClean="0"/>
                        <a:t>сховаєшся</a:t>
                      </a:r>
                      <a:r>
                        <a:rPr lang="ru-RU" dirty="0" smtClean="0"/>
                        <a:t>» «</a:t>
                      </a:r>
                      <a:r>
                        <a:rPr lang="ru-RU" dirty="0" err="1" smtClean="0"/>
                        <a:t>Подумаєш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захист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магістерської</a:t>
                      </a:r>
                      <a:r>
                        <a:rPr lang="ru-RU" dirty="0" smtClean="0"/>
                        <a:t>?! </a:t>
                      </a:r>
                      <a:r>
                        <a:rPr lang="ru-RU" dirty="0" err="1" smtClean="0"/>
                        <a:t>Це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лише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формальність</a:t>
                      </a:r>
                      <a:r>
                        <a:rPr lang="ru-RU" dirty="0" smtClean="0"/>
                        <a:t>, яка не </a:t>
                      </a:r>
                      <a:r>
                        <a:rPr lang="ru-RU" dirty="0" err="1" smtClean="0"/>
                        <a:t>варта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особливих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переживань</a:t>
                      </a:r>
                      <a:r>
                        <a:rPr lang="ru-RU" dirty="0" smtClean="0"/>
                        <a:t>!»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427127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Очікування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Не </a:t>
                      </a:r>
                      <a:r>
                        <a:rPr lang="ru-RU" dirty="0" err="1" smtClean="0"/>
                        <a:t>визначена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ситуація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незрозумілі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відносини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членів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комісії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Визначеність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ситуації</a:t>
                      </a:r>
                      <a:r>
                        <a:rPr lang="ru-RU" dirty="0" smtClean="0"/>
                        <a:t> (</a:t>
                      </a:r>
                      <a:r>
                        <a:rPr lang="ru-RU" dirty="0" err="1" smtClean="0"/>
                        <a:t>очікування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хорошого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ставлення</a:t>
                      </a:r>
                      <a:r>
                        <a:rPr lang="ru-RU" dirty="0" smtClean="0"/>
                        <a:t> до себе </a:t>
                      </a:r>
                      <a:r>
                        <a:rPr lang="ru-RU" dirty="0" err="1" smtClean="0"/>
                        <a:t>членів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комісії</a:t>
                      </a:r>
                      <a:r>
                        <a:rPr lang="ru-RU" dirty="0" smtClean="0"/>
                        <a:t>) 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ед самолета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1145</TotalTime>
  <Words>1437</Words>
  <Application>Microsoft Office PowerPoint</Application>
  <PresentationFormat>Произвольный</PresentationFormat>
  <Paragraphs>166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18</vt:i4>
      </vt:variant>
    </vt:vector>
  </HeadingPairs>
  <TitlesOfParts>
    <vt:vector size="31" baseType="lpstr">
      <vt:lpstr>Arial</vt:lpstr>
      <vt:lpstr>Century Gothic</vt:lpstr>
      <vt:lpstr>Calibri</vt:lpstr>
      <vt:lpstr>Times New Roman</vt:lpstr>
      <vt:lpstr>Cambria</vt:lpstr>
      <vt:lpstr>Wingdings</vt:lpstr>
      <vt:lpstr>След самолета</vt:lpstr>
      <vt:lpstr>След самолета</vt:lpstr>
      <vt:lpstr>След самолета</vt:lpstr>
      <vt:lpstr>След самолета</vt:lpstr>
      <vt:lpstr>След самолета</vt:lpstr>
      <vt:lpstr>След самолета</vt:lpstr>
      <vt:lpstr>След самолета</vt:lpstr>
      <vt:lpstr>СТРЕС І ЗДОРОВ’Я</vt:lpstr>
      <vt:lpstr>ПЛАН</vt:lpstr>
      <vt:lpstr>Слайд 3</vt:lpstr>
      <vt:lpstr>Слайд 4</vt:lpstr>
      <vt:lpstr>ВИДИ СТРЕСУ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 Як уникнути стресу? (неможливо)   Профілактика психоемоційного виснаження.   Як запобігти емоційному вигоранню? </vt:lpstr>
      <vt:lpstr>Психоемоційне виснаження не повинно досягати критичних показників!!!</vt:lpstr>
      <vt:lpstr>  Як створити особисту стратегію профілактики вигорання?</vt:lpstr>
      <vt:lpstr>Що допомагає вам долати стрес, бути в ресурсі? </vt:lpstr>
      <vt:lpstr>ВИСНОВОК</vt:lpstr>
      <vt:lpstr>Література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Стрес і здоров’я.</dc:title>
  <dc:creator>Юлия Булава</dc:creator>
  <cp:lastModifiedBy>user</cp:lastModifiedBy>
  <cp:revision>22</cp:revision>
  <dcterms:created xsi:type="dcterms:W3CDTF">2018-10-22T22:05:05Z</dcterms:created>
  <dcterms:modified xsi:type="dcterms:W3CDTF">2021-02-24T12:26:36Z</dcterms:modified>
</cp:coreProperties>
</file>