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utf=1&amp;to=https://ukrainskamova.com/publ/chinnij_pravopis/morfologija_i_pravopis/osoba_rid_i_chislo_bezosobovi_dieslova/6-1-0-122" TargetMode="External"/><Relationship Id="rId3" Type="http://schemas.openxmlformats.org/officeDocument/2006/relationships/hyperlink" Target="https://studfiles.net/preview/5115587/page:16/" TargetMode="External"/><Relationship Id="rId7" Type="http://schemas.openxmlformats.org/officeDocument/2006/relationships/hyperlink" Target="https://vk.com/away.php?utf=1&amp;to=http://oplib.ru/random/view/104149" TargetMode="External"/><Relationship Id="rId2" Type="http://schemas.openxmlformats.org/officeDocument/2006/relationships/hyperlink" Target="https://vk.com/away.php?utf=1&amp;to=http://pidruchniki.com/68688/dokumentoznavstvo/kategoriya_sposob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ud.com.ua/56349/literatura/kategoriya_osobi" TargetMode="External"/><Relationship Id="rId11" Type="http://schemas.microsoft.com/office/2007/relationships/hdphoto" Target="../media/hdphoto3.wdp"/><Relationship Id="rId5" Type="http://schemas.openxmlformats.org/officeDocument/2006/relationships/hyperlink" Target="https://vk.com/away.php?utf=1&amp;to=http://vikidalka.ru/3-99672.html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vk.com/away.php?utf=1&amp;to=http://school.home-task.com/kategoriya-chasu-gramatichni-kategori%D1%97-diyeslova/" TargetMode="External"/><Relationship Id="rId9" Type="http://schemas.openxmlformats.org/officeDocument/2006/relationships/hyperlink" Target="https://vk.com/away.php?utf=1&amp;to=http://studopedia.com.ua/1_35632_kategoriya-osobi-chisla-i-rodu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9512" y="72008"/>
            <a:ext cx="8784976" cy="234888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Граматичн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категорії дієслова: категорія способу, часу, особи, роду і числа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2292" y="2472455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Юлиана\Downloads\44475817-vector-ornament-russian-folklore-petrikovskaya-ornamental-flowers-and-le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5" b="92692" l="6154" r="92615">
                        <a14:foregroundMark x1="41615" y1="79923" x2="41615" y2="79923"/>
                        <a14:foregroundMark x1="36385" y1="77692" x2="36385" y2="77692"/>
                        <a14:foregroundMark x1="32231" y1="79538" x2="32231" y2="79538"/>
                        <a14:foregroundMark x1="51846" y1="62538" x2="51846" y2="62538"/>
                        <a14:foregroundMark x1="80154" y1="53462" x2="80154" y2="53462"/>
                        <a14:foregroundMark x1="59769" y1="37615" x2="59769" y2="37615"/>
                        <a14:foregroundMark x1="52615" y1="14615" x2="52615" y2="14615"/>
                        <a14:foregroundMark x1="77923" y1="80308" x2="77923" y2="80308"/>
                        <a14:foregroundMark x1="78308" y1="76923" x2="78308" y2="76923"/>
                        <a14:foregroundMark x1="78692" y1="73923" x2="78692" y2="73923"/>
                        <a14:foregroundMark x1="78692" y1="70846" x2="78692" y2="70846"/>
                        <a14:foregroundMark x1="78692" y1="68231" x2="78692" y2="68231"/>
                        <a14:foregroundMark x1="80538" y1="38000" x2="80538" y2="38000"/>
                        <a14:foregroundMark x1="79385" y1="41000" x2="79385" y2="41000"/>
                        <a14:foregroundMark x1="78692" y1="36538" x2="78692" y2="36538"/>
                        <a14:foregroundMark x1="45385" y1="10462" x2="45385" y2="10462"/>
                        <a14:foregroundMark x1="43538" y1="8538" x2="43538" y2="8538"/>
                        <a14:foregroundMark x1="41231" y1="8923" x2="41231" y2="8923"/>
                        <a14:foregroundMark x1="33692" y1="13846" x2="33692" y2="13846"/>
                        <a14:foregroundMark x1="29923" y1="13077" x2="29923" y2="13077"/>
                        <a14:foregroundMark x1="25769" y1="12308" x2="25769" y2="12308"/>
                        <a14:foregroundMark x1="35615" y1="15000" x2="35615" y2="15000"/>
                        <a14:foregroundMark x1="38615" y1="16462" x2="38615" y2="16462"/>
                        <a14:foregroundMark x1="54462" y1="78769" x2="54462" y2="78769"/>
                        <a14:foregroundMark x1="32231" y1="70154" x2="32231" y2="70154"/>
                        <a14:foregroundMark x1="30308" y1="73154" x2="30308" y2="73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7646">
            <a:off x="1064990" y="2786123"/>
            <a:ext cx="4808378" cy="43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0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b="1" dirty="0" err="1">
                <a:solidFill>
                  <a:schemeClr val="tx1"/>
                </a:solidFill>
              </a:rPr>
              <a:t>Умовний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спосіб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виражає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дію</a:t>
            </a:r>
            <a:r>
              <a:rPr lang="ru-RU" sz="2200" dirty="0">
                <a:solidFill>
                  <a:schemeClr val="tx1"/>
                </a:solidFill>
              </a:rPr>
              <a:t> не </a:t>
            </a:r>
            <a:r>
              <a:rPr lang="ru-RU" sz="2200" dirty="0" err="1">
                <a:solidFill>
                  <a:schemeClr val="tx1"/>
                </a:solidFill>
              </a:rPr>
              <a:t>реальну</a:t>
            </a:r>
            <a:r>
              <a:rPr lang="ru-RU" sz="2200" dirty="0">
                <a:solidFill>
                  <a:schemeClr val="tx1"/>
                </a:solidFill>
              </a:rPr>
              <a:t>, а </a:t>
            </a:r>
            <a:r>
              <a:rPr lang="ru-RU" sz="2200" dirty="0" err="1">
                <a:solidFill>
                  <a:schemeClr val="tx1"/>
                </a:solidFill>
              </a:rPr>
              <a:t>тільки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бажану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можливу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певних</a:t>
            </a:r>
            <a:r>
              <a:rPr lang="ru-RU" sz="2200" dirty="0">
                <a:solidFill>
                  <a:schemeClr val="tx1"/>
                </a:solidFill>
              </a:rPr>
              <a:t> умов.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 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err="1" smtClean="0">
                <a:solidFill>
                  <a:schemeClr val="tx1"/>
                </a:solidFill>
              </a:rPr>
              <a:t>Полетіла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>
                <a:solidFill>
                  <a:schemeClr val="tx1"/>
                </a:solidFill>
              </a:rPr>
              <a:t>б я до тебе, Та </a:t>
            </a:r>
            <a:r>
              <a:rPr lang="ru-RU" sz="2200" i="1" dirty="0" err="1">
                <a:solidFill>
                  <a:schemeClr val="tx1"/>
                </a:solidFill>
              </a:rPr>
              <a:t>крилець</a:t>
            </a:r>
            <a:r>
              <a:rPr lang="ru-RU" sz="2200" i="1" dirty="0">
                <a:solidFill>
                  <a:schemeClr val="tx1"/>
                </a:solidFill>
              </a:rPr>
              <a:t> не маю</a:t>
            </a:r>
            <a:r>
              <a:rPr lang="ru-RU" sz="2200" dirty="0">
                <a:solidFill>
                  <a:schemeClr val="tx1"/>
                </a:solidFill>
              </a:rPr>
              <a:t> (Нар. </a:t>
            </a:r>
            <a:r>
              <a:rPr lang="ru-RU" sz="2200" dirty="0" err="1">
                <a:solidFill>
                  <a:schemeClr val="tx1"/>
                </a:solidFill>
              </a:rPr>
              <a:t>творчість</a:t>
            </a:r>
            <a:r>
              <a:rPr lang="ru-RU" sz="2200" dirty="0">
                <a:solidFill>
                  <a:schemeClr val="tx1"/>
                </a:solidFill>
              </a:rPr>
              <a:t>).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Дієслова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в </a:t>
            </a:r>
            <a:r>
              <a:rPr lang="ru-RU" sz="2200" dirty="0" err="1">
                <a:solidFill>
                  <a:schemeClr val="tx1"/>
                </a:solidFill>
              </a:rPr>
              <a:t>умовному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способі</a:t>
            </a:r>
            <a:r>
              <a:rPr lang="ru-RU" sz="2200" dirty="0">
                <a:solidFill>
                  <a:schemeClr val="tx1"/>
                </a:solidFill>
              </a:rPr>
              <a:t> часу не </a:t>
            </a:r>
            <a:r>
              <a:rPr lang="ru-RU" sz="2200" dirty="0" err="1">
                <a:solidFill>
                  <a:schemeClr val="tx1"/>
                </a:solidFill>
              </a:rPr>
              <a:t>виражають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err="1">
                <a:solidFill>
                  <a:schemeClr val="tx1"/>
                </a:solidFill>
              </a:rPr>
              <a:t>Форми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умовного</a:t>
            </a:r>
            <a:r>
              <a:rPr lang="ru-RU" sz="2200" dirty="0">
                <a:solidFill>
                  <a:schemeClr val="tx1"/>
                </a:solidFill>
              </a:rPr>
              <a:t> способу </a:t>
            </a:r>
            <a:r>
              <a:rPr lang="ru-RU" sz="2200" dirty="0" err="1">
                <a:solidFill>
                  <a:schemeClr val="tx1"/>
                </a:solidFill>
              </a:rPr>
              <a:t>аналітичні</a:t>
            </a:r>
            <a:r>
              <a:rPr lang="ru-RU" sz="2200" dirty="0">
                <a:solidFill>
                  <a:schemeClr val="tx1"/>
                </a:solidFill>
              </a:rPr>
              <a:t>. Вони </a:t>
            </a:r>
            <a:r>
              <a:rPr lang="ru-RU" sz="2200" dirty="0" err="1">
                <a:solidFill>
                  <a:schemeClr val="tx1"/>
                </a:solidFill>
              </a:rPr>
              <a:t>творяться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допомогою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частки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>
                <a:solidFill>
                  <a:schemeClr val="tx1"/>
                </a:solidFill>
              </a:rPr>
              <a:t>би (6),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що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додається</a:t>
            </a:r>
            <a:r>
              <a:rPr lang="ru-RU" sz="2200" dirty="0">
                <a:solidFill>
                  <a:schemeClr val="tx1"/>
                </a:solidFill>
              </a:rPr>
              <a:t> до форм </a:t>
            </a:r>
            <a:r>
              <a:rPr lang="ru-RU" sz="2200" dirty="0" err="1">
                <a:solidFill>
                  <a:schemeClr val="tx1"/>
                </a:solidFill>
              </a:rPr>
              <a:t>минулого</a:t>
            </a:r>
            <a:r>
              <a:rPr lang="ru-RU" sz="2200" dirty="0">
                <a:solidFill>
                  <a:schemeClr val="tx1"/>
                </a:solidFill>
              </a:rPr>
              <a:t> часу </a:t>
            </a:r>
            <a:r>
              <a:rPr lang="ru-RU" sz="2200" dirty="0" err="1">
                <a:solidFill>
                  <a:schemeClr val="tx1"/>
                </a:solidFill>
              </a:rPr>
              <a:t>дійсного</a:t>
            </a:r>
            <a:r>
              <a:rPr lang="ru-RU" sz="2200" dirty="0">
                <a:solidFill>
                  <a:schemeClr val="tx1"/>
                </a:solidFill>
              </a:rPr>
              <a:t> способу. </a:t>
            </a:r>
            <a:r>
              <a:rPr lang="ru-RU" sz="2200" dirty="0" err="1">
                <a:solidFill>
                  <a:schemeClr val="tx1"/>
                </a:solidFill>
              </a:rPr>
              <a:t>Форми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умовного</a:t>
            </a:r>
            <a:r>
              <a:rPr lang="ru-RU" sz="2200" dirty="0">
                <a:solidFill>
                  <a:schemeClr val="tx1"/>
                </a:solidFill>
              </a:rPr>
              <a:t> способу </a:t>
            </a:r>
            <a:r>
              <a:rPr lang="ru-RU" sz="2200" dirty="0" err="1">
                <a:solidFill>
                  <a:schemeClr val="tx1"/>
                </a:solidFill>
              </a:rPr>
              <a:t>виражають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значення</a:t>
            </a:r>
            <a:r>
              <a:rPr lang="ru-RU" sz="2200" dirty="0">
                <a:solidFill>
                  <a:schemeClr val="tx1"/>
                </a:solidFill>
              </a:rPr>
              <a:t> роду і числа за </a:t>
            </a:r>
            <a:r>
              <a:rPr lang="ru-RU" sz="2200" dirty="0" err="1">
                <a:solidFill>
                  <a:schemeClr val="tx1"/>
                </a:solidFill>
              </a:rPr>
              <a:t>допомогою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закінчень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третя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особова</a:t>
            </a:r>
            <a:r>
              <a:rPr lang="ru-RU" sz="2200" dirty="0">
                <a:solidFill>
                  <a:schemeClr val="tx1"/>
                </a:solidFill>
              </a:rPr>
              <a:t> парадигма).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Частка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>
                <a:solidFill>
                  <a:schemeClr val="tx1"/>
                </a:solidFill>
              </a:rPr>
              <a:t>би (б)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може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входити</a:t>
            </a:r>
            <a:r>
              <a:rPr lang="ru-RU" sz="2200" dirty="0">
                <a:solidFill>
                  <a:schemeClr val="tx1"/>
                </a:solidFill>
              </a:rPr>
              <a:t> до складу </a:t>
            </a:r>
            <a:r>
              <a:rPr lang="ru-RU" sz="2200" dirty="0" err="1">
                <a:solidFill>
                  <a:schemeClr val="tx1"/>
                </a:solidFill>
              </a:rPr>
              <a:t>умовного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сполучника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 err="1">
                <a:solidFill>
                  <a:schemeClr val="tx1"/>
                </a:solidFill>
              </a:rPr>
              <a:t>аби</a:t>
            </a:r>
            <a:r>
              <a:rPr lang="ru-RU" sz="2200" i="1" dirty="0">
                <a:solidFill>
                  <a:schemeClr val="tx1"/>
                </a:solidFill>
              </a:rPr>
              <a:t>, </a:t>
            </a:r>
            <a:r>
              <a:rPr lang="ru-RU" sz="2200" i="1" dirty="0" err="1">
                <a:solidFill>
                  <a:schemeClr val="tx1"/>
                </a:solidFill>
              </a:rPr>
              <a:t>якби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сполучника</a:t>
            </a:r>
            <a:r>
              <a:rPr lang="ru-RU" sz="2200" dirty="0">
                <a:solidFill>
                  <a:schemeClr val="tx1"/>
                </a:solidFill>
              </a:rPr>
              <a:t> мети </a:t>
            </a:r>
            <a:r>
              <a:rPr lang="ru-RU" sz="2200" i="1" dirty="0" err="1">
                <a:solidFill>
                  <a:schemeClr val="tx1"/>
                </a:solidFill>
              </a:rPr>
              <a:t>щоб</a:t>
            </a:r>
            <a:r>
              <a:rPr lang="ru-RU" sz="2200" i="1" dirty="0">
                <a:solidFill>
                  <a:schemeClr val="tx1"/>
                </a:solidFill>
              </a:rPr>
              <a:t>,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 </a:t>
            </a:r>
            <a:r>
              <a:rPr lang="ru-RU" sz="2200" i="1" dirty="0" err="1">
                <a:solidFill>
                  <a:schemeClr val="tx1"/>
                </a:solidFill>
              </a:rPr>
              <a:t>Якби</a:t>
            </a:r>
            <a:r>
              <a:rPr lang="ru-RU" sz="2200" i="1" dirty="0">
                <a:solidFill>
                  <a:schemeClr val="tx1"/>
                </a:solidFill>
              </a:rPr>
              <a:t> от </a:t>
            </a:r>
            <a:r>
              <a:rPr lang="ru-RU" sz="2200" i="1" dirty="0" err="1">
                <a:solidFill>
                  <a:schemeClr val="tx1"/>
                </a:solidFill>
              </a:rPr>
              <a:t>проміння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золоті</a:t>
            </a:r>
            <a:r>
              <a:rPr lang="ru-RU" sz="2200" i="1" dirty="0">
                <a:solidFill>
                  <a:schemeClr val="tx1"/>
                </a:solidFill>
              </a:rPr>
              <a:t> у струни чарами </a:t>
            </a:r>
            <a:r>
              <a:rPr lang="ru-RU" sz="2200" i="1" dirty="0" err="1">
                <a:solidFill>
                  <a:schemeClr val="tx1"/>
                </a:solidFill>
              </a:rPr>
              <a:t>обернути</a:t>
            </a:r>
            <a:r>
              <a:rPr lang="ru-RU" sz="2200" i="1" dirty="0">
                <a:solidFill>
                  <a:schemeClr val="tx1"/>
                </a:solidFill>
              </a:rPr>
              <a:t>, я з них </a:t>
            </a:r>
            <a:r>
              <a:rPr lang="ru-RU" sz="2200" i="1" dirty="0" err="1">
                <a:solidFill>
                  <a:schemeClr val="tx1"/>
                </a:solidFill>
              </a:rPr>
              <a:t>зробила</a:t>
            </a:r>
            <a:r>
              <a:rPr lang="ru-RU" sz="2200" i="1" dirty="0">
                <a:solidFill>
                  <a:schemeClr val="tx1"/>
                </a:solidFill>
              </a:rPr>
              <a:t> б </a:t>
            </a:r>
            <a:r>
              <a:rPr lang="ru-RU" sz="2200" i="1" dirty="0" err="1">
                <a:solidFill>
                  <a:schemeClr val="tx1"/>
                </a:solidFill>
              </a:rPr>
              <a:t>араЪу</a:t>
            </a:r>
            <a:r>
              <a:rPr lang="ru-RU" sz="2200" i="1" dirty="0">
                <a:solidFill>
                  <a:schemeClr val="tx1"/>
                </a:solidFill>
              </a:rPr>
              <a:t> золоту</a:t>
            </a:r>
            <a:r>
              <a:rPr lang="ru-RU" sz="2200" dirty="0">
                <a:solidFill>
                  <a:schemeClr val="tx1"/>
                </a:solidFill>
              </a:rPr>
              <a:t> (Леся </a:t>
            </a:r>
            <a:r>
              <a:rPr lang="ru-RU" sz="2200" dirty="0" err="1">
                <a:solidFill>
                  <a:schemeClr val="tx1"/>
                </a:solidFill>
              </a:rPr>
              <a:t>Українка</a:t>
            </a:r>
            <a:r>
              <a:rPr lang="ru-RU" sz="2200" dirty="0">
                <a:solidFill>
                  <a:schemeClr val="tx1"/>
                </a:solidFill>
              </a:rPr>
              <a:t>).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3608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3367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В </a:t>
            </a:r>
            <a:r>
              <a:rPr lang="ru-RU" sz="2200" b="1" dirty="0" err="1">
                <a:solidFill>
                  <a:schemeClr val="tx1"/>
                </a:solidFill>
              </a:rPr>
              <a:t>українській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мові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форми</a:t>
            </a:r>
            <a:r>
              <a:rPr lang="ru-RU" sz="2200" b="1" dirty="0">
                <a:solidFill>
                  <a:schemeClr val="tx1"/>
                </a:solidFill>
              </a:rPr>
              <a:t> одного способу </a:t>
            </a:r>
            <a:r>
              <a:rPr lang="ru-RU" sz="2200" b="1" dirty="0" err="1">
                <a:solidFill>
                  <a:schemeClr val="tx1"/>
                </a:solidFill>
              </a:rPr>
              <a:t>можуть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вживатися</a:t>
            </a:r>
            <a:r>
              <a:rPr lang="ru-RU" sz="2200" b="1" dirty="0">
                <a:solidFill>
                  <a:schemeClr val="tx1"/>
                </a:solidFill>
              </a:rPr>
              <a:t> в </a:t>
            </a:r>
            <a:r>
              <a:rPr lang="ru-RU" sz="2200" b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іншого</a:t>
            </a:r>
            <a:r>
              <a:rPr lang="ru-RU" sz="2200" b="1" dirty="0" smtClean="0">
                <a:solidFill>
                  <a:schemeClr val="tx1"/>
                </a:solidFill>
              </a:rPr>
              <a:t>: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1</a:t>
            </a:r>
            <a:r>
              <a:rPr lang="ru-RU" sz="2200" b="1" i="1" dirty="0">
                <a:solidFill>
                  <a:schemeClr val="tx1"/>
                </a:solidFill>
              </a:rPr>
              <a:t>)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способу — в </a:t>
            </a:r>
            <a:r>
              <a:rPr lang="ru-RU" sz="2200" b="1" i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дійсного</a:t>
            </a:r>
            <a:r>
              <a:rPr lang="ru-RU" sz="2200" b="1" i="1" dirty="0">
                <a:solidFill>
                  <a:schemeClr val="tx1"/>
                </a:solidFill>
              </a:rPr>
              <a:t> для </a:t>
            </a:r>
            <a:r>
              <a:rPr lang="ru-RU" sz="2200" b="1" i="1" dirty="0" err="1">
                <a:solidFill>
                  <a:schemeClr val="tx1"/>
                </a:solidFill>
              </a:rPr>
              <a:t>вираження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моментальної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дії</a:t>
            </a:r>
            <a:r>
              <a:rPr lang="ru-RU" sz="2200" b="1" i="1" dirty="0">
                <a:solidFill>
                  <a:schemeClr val="tx1"/>
                </a:solidFill>
              </a:rPr>
              <a:t> з </a:t>
            </a:r>
            <a:r>
              <a:rPr lang="ru-RU" sz="2200" b="1" i="1" dirty="0" err="1">
                <a:solidFill>
                  <a:schemeClr val="tx1"/>
                </a:solidFill>
              </a:rPr>
              <a:t>відтінком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недоречності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 </a:t>
            </a:r>
            <a:r>
              <a:rPr lang="ru-RU" sz="2200" i="1" dirty="0">
                <a:solidFill>
                  <a:schemeClr val="tx1"/>
                </a:solidFill>
              </a:rPr>
              <a:t>А </a:t>
            </a:r>
            <a:r>
              <a:rPr lang="ru-RU" sz="2200" i="1" dirty="0" err="1">
                <a:solidFill>
                  <a:schemeClr val="tx1"/>
                </a:solidFill>
              </a:rPr>
              <a:t>хтось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тоді</a:t>
            </a:r>
            <a:r>
              <a:rPr lang="ru-RU" sz="2200" i="1" dirty="0">
                <a:solidFill>
                  <a:schemeClr val="tx1"/>
                </a:solidFill>
              </a:rPr>
              <a:t> й </a:t>
            </a:r>
            <a:r>
              <a:rPr lang="ru-RU" sz="2200" i="1" dirty="0" err="1">
                <a:solidFill>
                  <a:schemeClr val="tx1"/>
                </a:solidFill>
              </a:rPr>
              <a:t>порадь</a:t>
            </a:r>
            <a:r>
              <a:rPr lang="ru-RU" sz="2200" i="1" dirty="0">
                <a:solidFill>
                  <a:schemeClr val="tx1"/>
                </a:solidFill>
              </a:rPr>
              <a:t> — доки не </a:t>
            </a:r>
            <a:r>
              <a:rPr lang="ru-RU" sz="2200" i="1" dirty="0" err="1">
                <a:solidFill>
                  <a:schemeClr val="tx1"/>
                </a:solidFill>
              </a:rPr>
              <a:t>пізно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ще</a:t>
            </a:r>
            <a:r>
              <a:rPr lang="ru-RU" sz="2200" i="1" dirty="0">
                <a:solidFill>
                  <a:schemeClr val="tx1"/>
                </a:solidFill>
              </a:rPr>
              <a:t>, доки </a:t>
            </a:r>
            <a:r>
              <a:rPr lang="ru-RU" sz="2200" i="1" dirty="0" err="1">
                <a:solidFill>
                  <a:schemeClr val="tx1"/>
                </a:solidFill>
              </a:rPr>
              <a:t>козаки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ще</a:t>
            </a:r>
            <a:r>
              <a:rPr lang="ru-RU" sz="2200" i="1" dirty="0">
                <a:solidFill>
                  <a:schemeClr val="tx1"/>
                </a:solidFill>
              </a:rPr>
              <a:t> в </a:t>
            </a:r>
            <a:r>
              <a:rPr lang="ru-RU" sz="2200" i="1" dirty="0" err="1">
                <a:solidFill>
                  <a:schemeClr val="tx1"/>
                </a:solidFill>
              </a:rPr>
              <a:t>Князівці</a:t>
            </a:r>
            <a:r>
              <a:rPr lang="ru-RU" sz="2200" i="1" dirty="0">
                <a:solidFill>
                  <a:schemeClr val="tx1"/>
                </a:solidFill>
              </a:rPr>
              <a:t> - </a:t>
            </a:r>
            <a:r>
              <a:rPr lang="ru-RU" sz="2200" i="1" dirty="0" err="1">
                <a:solidFill>
                  <a:schemeClr val="tx1"/>
                </a:solidFill>
              </a:rPr>
              <a:t>мерщій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знести</a:t>
            </a:r>
            <a:r>
              <a:rPr lang="ru-RU" sz="2200" i="1" dirty="0">
                <a:solidFill>
                  <a:schemeClr val="tx1"/>
                </a:solidFill>
              </a:rPr>
              <a:t> усе в </a:t>
            </a:r>
            <a:r>
              <a:rPr lang="ru-RU" sz="2200" i="1" dirty="0" err="1">
                <a:solidFill>
                  <a:schemeClr val="tx1"/>
                </a:solidFill>
              </a:rPr>
              <a:t>економію</a:t>
            </a:r>
            <a:r>
              <a:rPr lang="ru-RU" sz="2200" i="1" dirty="0">
                <a:solidFill>
                  <a:schemeClr val="tx1"/>
                </a:solidFill>
              </a:rPr>
              <a:t>, </a:t>
            </a:r>
            <a:r>
              <a:rPr lang="ru-RU" sz="2200" i="1" dirty="0" err="1">
                <a:solidFill>
                  <a:schemeClr val="tx1"/>
                </a:solidFill>
              </a:rPr>
              <a:t>хто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що</a:t>
            </a:r>
            <a:r>
              <a:rPr lang="ru-RU" sz="2200" i="1" dirty="0">
                <a:solidFill>
                  <a:schemeClr val="tx1"/>
                </a:solidFill>
              </a:rPr>
              <a:t> взяв</a:t>
            </a:r>
            <a:r>
              <a:rPr lang="ru-RU" sz="2200" dirty="0">
                <a:solidFill>
                  <a:schemeClr val="tx1"/>
                </a:solidFill>
              </a:rPr>
              <a:t> (А. Головко), 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для </a:t>
            </a:r>
            <a:r>
              <a:rPr lang="ru-RU" sz="2200" dirty="0" err="1">
                <a:solidFill>
                  <a:schemeClr val="tx1"/>
                </a:solidFill>
              </a:rPr>
              <a:t>вираження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дії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виконуваної</a:t>
            </a:r>
            <a:r>
              <a:rPr lang="ru-RU" sz="2200" dirty="0">
                <a:solidFill>
                  <a:schemeClr val="tx1"/>
                </a:solidFill>
              </a:rPr>
              <a:t> з примусу: </a:t>
            </a:r>
            <a:r>
              <a:rPr lang="ru-RU" sz="2200" i="1" dirty="0" err="1">
                <a:solidFill>
                  <a:schemeClr val="tx1"/>
                </a:solidFill>
              </a:rPr>
              <a:t>Роби</a:t>
            </a:r>
            <a:r>
              <a:rPr lang="ru-RU" sz="2200" i="1" dirty="0">
                <a:solidFill>
                  <a:schemeClr val="tx1"/>
                </a:solidFill>
              </a:rPr>
              <a:t> на других </a:t>
            </a:r>
            <a:r>
              <a:rPr lang="ru-RU" sz="2200" i="1" dirty="0" err="1">
                <a:solidFill>
                  <a:schemeClr val="tx1"/>
                </a:solidFill>
              </a:rPr>
              <a:t>дні</a:t>
            </a:r>
            <a:r>
              <a:rPr lang="ru-RU" sz="2200" i="1" dirty="0">
                <a:solidFill>
                  <a:schemeClr val="tx1"/>
                </a:solidFill>
              </a:rPr>
              <a:t> та </a:t>
            </a:r>
            <a:r>
              <a:rPr lang="ru-RU" sz="2200" i="1" dirty="0" err="1">
                <a:solidFill>
                  <a:schemeClr val="tx1"/>
                </a:solidFill>
              </a:rPr>
              <a:t>ночі</a:t>
            </a:r>
            <a:r>
              <a:rPr lang="ru-RU" sz="2200" i="1" dirty="0">
                <a:solidFill>
                  <a:schemeClr val="tx1"/>
                </a:solidFill>
              </a:rPr>
              <a:t>, і на годину не засни...</a:t>
            </a:r>
            <a:r>
              <a:rPr lang="ru-RU" sz="2200" dirty="0">
                <a:solidFill>
                  <a:schemeClr val="tx1"/>
                </a:solidFill>
              </a:rPr>
              <a:t> (П. </a:t>
            </a:r>
            <a:r>
              <a:rPr lang="ru-RU" sz="2200" dirty="0" err="1">
                <a:solidFill>
                  <a:schemeClr val="tx1"/>
                </a:solidFill>
              </a:rPr>
              <a:t>Грабовський</a:t>
            </a:r>
            <a:r>
              <a:rPr lang="ru-RU" sz="2200" dirty="0">
                <a:solidFill>
                  <a:schemeClr val="tx1"/>
                </a:solidFill>
              </a:rPr>
              <a:t>);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2</a:t>
            </a:r>
            <a:r>
              <a:rPr lang="ru-RU" sz="2200" b="1" i="1" dirty="0">
                <a:solidFill>
                  <a:schemeClr val="tx1"/>
                </a:solidFill>
              </a:rPr>
              <a:t>)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способу - в </a:t>
            </a:r>
            <a:r>
              <a:rPr lang="ru-RU" sz="2200" b="1" i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умовного</a:t>
            </a:r>
            <a:r>
              <a:rPr lang="ru-RU" sz="2200" b="1" i="1" dirty="0">
                <a:solidFill>
                  <a:schemeClr val="tx1"/>
                </a:solidFill>
              </a:rPr>
              <a:t> з </a:t>
            </a:r>
            <a:r>
              <a:rPr lang="ru-RU" sz="2200" b="1" i="1" dirty="0" err="1">
                <a:solidFill>
                  <a:schemeClr val="tx1"/>
                </a:solidFill>
              </a:rPr>
              <a:t>відтінком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дорікання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комусь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або</a:t>
            </a:r>
            <a:r>
              <a:rPr lang="ru-RU" sz="2200" b="1" i="1" dirty="0">
                <a:solidFill>
                  <a:schemeClr val="tx1"/>
                </a:solidFill>
              </a:rPr>
              <a:t> особливого </a:t>
            </a:r>
            <a:r>
              <a:rPr lang="ru-RU" sz="2200" b="1" i="1" dirty="0" err="1">
                <a:solidFill>
                  <a:schemeClr val="tx1"/>
                </a:solidFill>
              </a:rPr>
              <a:t>підкреслення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зумовленості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дії</a:t>
            </a:r>
            <a:r>
              <a:rPr lang="ru-RU" sz="2200" dirty="0">
                <a:solidFill>
                  <a:schemeClr val="tx1"/>
                </a:solidFill>
              </a:rPr>
              <a:t>;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 </a:t>
            </a:r>
            <a:r>
              <a:rPr lang="ru-RU" sz="2200" i="1" dirty="0" err="1">
                <a:solidFill>
                  <a:schemeClr val="tx1"/>
                </a:solidFill>
              </a:rPr>
              <a:t>Вийди</a:t>
            </a:r>
            <a:r>
              <a:rPr lang="ru-RU" sz="2200" i="1" dirty="0">
                <a:solidFill>
                  <a:schemeClr val="tx1"/>
                </a:solidFill>
              </a:rPr>
              <a:t> я з дому на п ять </a:t>
            </a:r>
            <a:r>
              <a:rPr lang="ru-RU" sz="2200" i="1" dirty="0" err="1">
                <a:solidFill>
                  <a:schemeClr val="tx1"/>
                </a:solidFill>
              </a:rPr>
              <a:t>хвилин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раніше</a:t>
            </a:r>
            <a:r>
              <a:rPr lang="ru-RU" sz="2200" i="1" dirty="0">
                <a:solidFill>
                  <a:schemeClr val="tx1"/>
                </a:solidFill>
              </a:rPr>
              <a:t>, то й не </a:t>
            </a:r>
            <a:r>
              <a:rPr lang="ru-RU" sz="2200" i="1" dirty="0" err="1">
                <a:solidFill>
                  <a:schemeClr val="tx1"/>
                </a:solidFill>
              </a:rPr>
              <a:t>запізнився</a:t>
            </a:r>
            <a:r>
              <a:rPr lang="ru-RU" sz="2200" i="1" dirty="0">
                <a:solidFill>
                  <a:schemeClr val="tx1"/>
                </a:solidFill>
              </a:rPr>
              <a:t> б; </a:t>
            </a:r>
            <a:r>
              <a:rPr lang="ru-RU" sz="2200" i="1" dirty="0" err="1">
                <a:solidFill>
                  <a:schemeClr val="tx1"/>
                </a:solidFill>
              </a:rPr>
              <a:t>Мати</a:t>
            </a:r>
            <a:r>
              <a:rPr lang="ru-RU" sz="2200" i="1" dirty="0">
                <a:solidFill>
                  <a:schemeClr val="tx1"/>
                </a:solidFill>
              </a:rPr>
              <a:t> знала, </a:t>
            </a:r>
            <a:r>
              <a:rPr lang="ru-RU" sz="2200" i="1" dirty="0" err="1">
                <a:solidFill>
                  <a:schemeClr val="tx1"/>
                </a:solidFill>
              </a:rPr>
              <a:t>що</a:t>
            </a:r>
            <a:r>
              <a:rPr lang="ru-RU" sz="2200" i="1" dirty="0">
                <a:solidFill>
                  <a:schemeClr val="tx1"/>
                </a:solidFill>
              </a:rPr>
              <a:t> застукай </a:t>
            </a:r>
            <a:r>
              <a:rPr lang="ru-RU" sz="2200" i="1" dirty="0" err="1">
                <a:solidFill>
                  <a:schemeClr val="tx1"/>
                </a:solidFill>
              </a:rPr>
              <a:t>його</a:t>
            </a:r>
            <a:r>
              <a:rPr lang="ru-RU" sz="2200" i="1" dirty="0">
                <a:solidFill>
                  <a:schemeClr val="tx1"/>
                </a:solidFill>
              </a:rPr>
              <a:t> в </a:t>
            </a:r>
            <a:r>
              <a:rPr lang="ru-RU" sz="2200" i="1" dirty="0" err="1">
                <a:solidFill>
                  <a:schemeClr val="tx1"/>
                </a:solidFill>
              </a:rPr>
              <a:t>хаті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білій</a:t>
            </a:r>
            <a:r>
              <a:rPr lang="ru-RU" sz="2200" i="1" dirty="0">
                <a:solidFill>
                  <a:schemeClr val="tx1"/>
                </a:solidFill>
              </a:rPr>
              <a:t>, та </a:t>
            </a:r>
            <a:r>
              <a:rPr lang="ru-RU" sz="2200" i="1" dirty="0" err="1">
                <a:solidFill>
                  <a:schemeClr val="tx1"/>
                </a:solidFill>
              </a:rPr>
              <a:t>ще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довідайся</a:t>
            </a:r>
            <a:r>
              <a:rPr lang="ru-RU" sz="2200" i="1" dirty="0">
                <a:solidFill>
                  <a:schemeClr val="tx1"/>
                </a:solidFill>
              </a:rPr>
              <a:t>, з ким і де </a:t>
            </a:r>
            <a:r>
              <a:rPr lang="ru-RU" sz="2200" i="1" dirty="0" err="1">
                <a:solidFill>
                  <a:schemeClr val="tx1"/>
                </a:solidFill>
              </a:rPr>
              <a:t>був</a:t>
            </a:r>
            <a:r>
              <a:rPr lang="ru-RU" sz="2200" i="1" dirty="0">
                <a:solidFill>
                  <a:schemeClr val="tx1"/>
                </a:solidFill>
              </a:rPr>
              <a:t> - не </a:t>
            </a:r>
            <a:r>
              <a:rPr lang="ru-RU" sz="2200" i="1" dirty="0" err="1">
                <a:solidFill>
                  <a:schemeClr val="tx1"/>
                </a:solidFill>
              </a:rPr>
              <a:t>помилують</a:t>
            </a:r>
            <a:r>
              <a:rPr lang="ru-RU" sz="2200" i="1" dirty="0">
                <a:solidFill>
                  <a:schemeClr val="tx1"/>
                </a:solidFill>
              </a:rPr>
              <a:t>...</a:t>
            </a:r>
            <a:r>
              <a:rPr lang="ru-RU" sz="2200" dirty="0">
                <a:solidFill>
                  <a:schemeClr val="tx1"/>
                </a:solidFill>
              </a:rPr>
              <a:t> (Петро Панч);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55446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b="1" i="1" dirty="0">
                <a:solidFill>
                  <a:schemeClr val="tx1"/>
                </a:solidFill>
              </a:rPr>
              <a:t>3)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умовного</a:t>
            </a:r>
            <a:r>
              <a:rPr lang="ru-RU" sz="2200" b="1" i="1" dirty="0">
                <a:solidFill>
                  <a:schemeClr val="tx1"/>
                </a:solidFill>
              </a:rPr>
              <a:t> способу - в </a:t>
            </a:r>
            <a:r>
              <a:rPr lang="ru-RU" sz="2200" b="1" i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для </a:t>
            </a:r>
            <a:r>
              <a:rPr lang="ru-RU" sz="2200" b="1" i="1" dirty="0" err="1">
                <a:solidFill>
                  <a:schemeClr val="tx1"/>
                </a:solidFill>
              </a:rPr>
              <a:t>пом'якшення</a:t>
            </a:r>
            <a:r>
              <a:rPr lang="ru-RU" sz="2200" b="1" i="1" dirty="0">
                <a:solidFill>
                  <a:schemeClr val="tx1"/>
                </a:solidFill>
              </a:rPr>
              <a:t> наказу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 </a:t>
            </a:r>
            <a:r>
              <a:rPr lang="ru-RU" sz="2200" dirty="0" err="1">
                <a:solidFill>
                  <a:schemeClr val="tx1"/>
                </a:solidFill>
              </a:rPr>
              <a:t>Поліксен</a:t>
            </a:r>
            <a:r>
              <a:rPr lang="ru-RU" sz="2200" dirty="0">
                <a:solidFill>
                  <a:schemeClr val="tx1"/>
                </a:solidFill>
              </a:rPr>
              <a:t> а: </a:t>
            </a:r>
            <a:r>
              <a:rPr lang="ru-RU" sz="2200" i="1" dirty="0">
                <a:solidFill>
                  <a:schemeClr val="tx1"/>
                </a:solidFill>
              </a:rPr>
              <a:t>Пождав би </a:t>
            </a:r>
            <a:r>
              <a:rPr lang="ru-RU" sz="2200" i="1" dirty="0" err="1">
                <a:solidFill>
                  <a:schemeClr val="tx1"/>
                </a:solidFill>
              </a:rPr>
              <a:t>ти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безмісячної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ночі</a:t>
            </a:r>
            <a:r>
              <a:rPr lang="ru-RU" sz="2200" dirty="0">
                <a:solidFill>
                  <a:schemeClr val="tx1"/>
                </a:solidFill>
              </a:rPr>
              <a:t> (Леся </a:t>
            </a:r>
            <a:r>
              <a:rPr lang="ru-RU" sz="2200" dirty="0" err="1">
                <a:solidFill>
                  <a:schemeClr val="tx1"/>
                </a:solidFill>
              </a:rPr>
              <a:t>Українка</a:t>
            </a:r>
            <a:r>
              <a:rPr lang="ru-RU" sz="2200" dirty="0">
                <a:solidFill>
                  <a:schemeClr val="tx1"/>
                </a:solidFill>
              </a:rPr>
              <a:t>);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4</a:t>
            </a:r>
            <a:r>
              <a:rPr lang="ru-RU" sz="2200" b="1" i="1" dirty="0">
                <a:solidFill>
                  <a:schemeClr val="tx1"/>
                </a:solidFill>
              </a:rPr>
              <a:t>)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майбутнього</a:t>
            </a:r>
            <a:r>
              <a:rPr lang="ru-RU" sz="2200" b="1" i="1" dirty="0">
                <a:solidFill>
                  <a:schemeClr val="tx1"/>
                </a:solidFill>
              </a:rPr>
              <a:t> часу </a:t>
            </a:r>
            <a:r>
              <a:rPr lang="ru-RU" sz="2200" b="1" i="1" dirty="0" err="1">
                <a:solidFill>
                  <a:schemeClr val="tx1"/>
                </a:solidFill>
              </a:rPr>
              <a:t>дійсного</a:t>
            </a:r>
            <a:r>
              <a:rPr lang="ru-RU" sz="2200" b="1" i="1" dirty="0">
                <a:solidFill>
                  <a:schemeClr val="tx1"/>
                </a:solidFill>
              </a:rPr>
              <a:t> способу - в </a:t>
            </a:r>
            <a:r>
              <a:rPr lang="ru-RU" sz="2200" b="1" i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для </a:t>
            </a:r>
            <a:r>
              <a:rPr lang="ru-RU" sz="2200" b="1" i="1" dirty="0" err="1">
                <a:solidFill>
                  <a:schemeClr val="tx1"/>
                </a:solidFill>
              </a:rPr>
              <a:t>підкреслення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категоричності</a:t>
            </a:r>
            <a:r>
              <a:rPr lang="ru-RU" sz="2200" b="1" i="1" dirty="0">
                <a:solidFill>
                  <a:schemeClr val="tx1"/>
                </a:solidFill>
              </a:rPr>
              <a:t> наказу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 — </a:t>
            </a:r>
            <a:r>
              <a:rPr lang="ru-RU" sz="2200" i="1" dirty="0" err="1">
                <a:solidFill>
                  <a:schemeClr val="tx1"/>
                </a:solidFill>
              </a:rPr>
              <a:t>Гаразд</a:t>
            </a:r>
            <a:r>
              <a:rPr lang="ru-RU" sz="2200" i="1" dirty="0">
                <a:solidFill>
                  <a:schemeClr val="tx1"/>
                </a:solidFill>
              </a:rPr>
              <a:t>, </a:t>
            </a:r>
            <a:r>
              <a:rPr lang="ru-RU" sz="2200" i="1" dirty="0" err="1">
                <a:solidFill>
                  <a:schemeClr val="tx1"/>
                </a:solidFill>
              </a:rPr>
              <a:t>досить</a:t>
            </a:r>
            <a:r>
              <a:rPr lang="ru-RU" sz="2200" i="1" dirty="0">
                <a:solidFill>
                  <a:schemeClr val="tx1"/>
                </a:solidFill>
              </a:rPr>
              <a:t>, - </a:t>
            </a:r>
            <a:r>
              <a:rPr lang="ru-RU" sz="2200" i="1" dirty="0" err="1">
                <a:solidFill>
                  <a:schemeClr val="tx1"/>
                </a:solidFill>
              </a:rPr>
              <a:t>обірвав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гетьман</a:t>
            </a:r>
            <a:r>
              <a:rPr lang="ru-RU" sz="2200" i="1" dirty="0">
                <a:solidFill>
                  <a:schemeClr val="tx1"/>
                </a:solidFill>
              </a:rPr>
              <a:t> Капусту, — </a:t>
            </a:r>
            <a:r>
              <a:rPr lang="ru-RU" sz="2200" i="1" dirty="0" err="1">
                <a:solidFill>
                  <a:schemeClr val="tx1"/>
                </a:solidFill>
              </a:rPr>
              <a:t>пошлеш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новий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універсал</a:t>
            </a:r>
            <a:r>
              <a:rPr lang="ru-RU" sz="2200" i="1" dirty="0">
                <a:solidFill>
                  <a:schemeClr val="tx1"/>
                </a:solidFill>
              </a:rPr>
              <a:t>, </a:t>
            </a:r>
            <a:r>
              <a:rPr lang="ru-RU" sz="2200" i="1" dirty="0" err="1">
                <a:solidFill>
                  <a:schemeClr val="tx1"/>
                </a:solidFill>
              </a:rPr>
              <a:t>моїм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іменем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накажеш</a:t>
            </a:r>
            <a:r>
              <a:rPr lang="ru-RU" sz="2200" i="1" dirty="0">
                <a:solidFill>
                  <a:schemeClr val="tx1"/>
                </a:solidFill>
              </a:rPr>
              <a:t> бути селянам в </a:t>
            </a:r>
            <a:r>
              <a:rPr lang="ru-RU" sz="2200" i="1" dirty="0" err="1">
                <a:solidFill>
                  <a:schemeClr val="tx1"/>
                </a:solidFill>
              </a:rPr>
              <a:t>послушенстві</a:t>
            </a:r>
            <a:r>
              <a:rPr lang="ru-RU" sz="2200" i="1" dirty="0">
                <a:solidFill>
                  <a:schemeClr val="tx1"/>
                </a:solidFill>
              </a:rPr>
              <a:t> у </a:t>
            </a:r>
            <a:r>
              <a:rPr lang="ru-RU" sz="2200" i="1" dirty="0" err="1">
                <a:solidFill>
                  <a:schemeClr val="tx1"/>
                </a:solidFill>
              </a:rPr>
              <a:t>пані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ігумені</a:t>
            </a:r>
            <a:r>
              <a:rPr lang="ru-RU" sz="2200" i="1" dirty="0">
                <a:solidFill>
                  <a:schemeClr val="tx1"/>
                </a:solidFill>
              </a:rPr>
              <a:t>, а </a:t>
            </a:r>
            <a:r>
              <a:rPr lang="ru-RU" sz="2200" i="1" dirty="0" err="1">
                <a:solidFill>
                  <a:schemeClr val="tx1"/>
                </a:solidFill>
              </a:rPr>
              <a:t>гульвіс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злостивих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скарати</a:t>
            </a:r>
            <a:r>
              <a:rPr lang="ru-RU" sz="2200" i="1" dirty="0">
                <a:solidFill>
                  <a:schemeClr val="tx1"/>
                </a:solidFill>
              </a:rPr>
              <a:t> на горло</a:t>
            </a:r>
            <a:r>
              <a:rPr lang="ru-RU" sz="2200" dirty="0">
                <a:solidFill>
                  <a:schemeClr val="tx1"/>
                </a:solidFill>
              </a:rPr>
              <a:t> (Н. </a:t>
            </a:r>
            <a:r>
              <a:rPr lang="ru-RU" sz="2200" dirty="0" err="1">
                <a:solidFill>
                  <a:schemeClr val="tx1"/>
                </a:solidFill>
              </a:rPr>
              <a:t>Рибак</a:t>
            </a:r>
            <a:r>
              <a:rPr lang="ru-RU" sz="2200" dirty="0">
                <a:solidFill>
                  <a:schemeClr val="tx1"/>
                </a:solidFill>
              </a:rPr>
              <a:t>).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i="1" dirty="0" err="1" smtClean="0">
                <a:solidFill>
                  <a:schemeClr val="tx1"/>
                </a:solidFill>
              </a:rPr>
              <a:t>Категоричність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>
                <a:solidFill>
                  <a:schemeClr val="tx1"/>
                </a:solidFill>
              </a:rPr>
              <a:t>наказу особливо </a:t>
            </a:r>
            <a:r>
              <a:rPr lang="ru-RU" sz="2200" b="1" i="1" dirty="0" err="1">
                <a:solidFill>
                  <a:schemeClr val="tx1"/>
                </a:solidFill>
              </a:rPr>
              <a:t>підкреслюється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вживанням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замість</a:t>
            </a:r>
            <a:r>
              <a:rPr lang="ru-RU" sz="2200" b="1" i="1" dirty="0">
                <a:solidFill>
                  <a:schemeClr val="tx1"/>
                </a:solidFill>
              </a:rPr>
              <a:t> форм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способу </a:t>
            </a:r>
            <a:r>
              <a:rPr lang="ru-RU" sz="2200" b="1" i="1" dirty="0" err="1">
                <a:solidFill>
                  <a:schemeClr val="tx1"/>
                </a:solidFill>
              </a:rPr>
              <a:t>інфінітивної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 - </a:t>
            </a:r>
            <a:r>
              <a:rPr lang="ru-RU" sz="2200" i="1" dirty="0">
                <a:solidFill>
                  <a:schemeClr val="tx1"/>
                </a:solidFill>
              </a:rPr>
              <a:t>Говорить Щорс. </a:t>
            </a:r>
            <a:r>
              <a:rPr lang="ru-RU" sz="2200" i="1" dirty="0" err="1">
                <a:solidFill>
                  <a:schemeClr val="tx1"/>
                </a:solidFill>
              </a:rPr>
              <a:t>Негайно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розшукати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комісара</a:t>
            </a:r>
            <a:r>
              <a:rPr lang="ru-RU" sz="2200" dirty="0">
                <a:solidFill>
                  <a:schemeClr val="tx1"/>
                </a:solidFill>
              </a:rPr>
              <a:t> (С. Скляренко).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5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511256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Час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граматична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категорія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виявляє</a:t>
            </a:r>
            <a:r>
              <a:rPr lang="ru-RU" sz="2400" dirty="0">
                <a:solidFill>
                  <a:schemeClr val="tx1"/>
                </a:solidFill>
              </a:rPr>
              <a:t> себе в </a:t>
            </a:r>
            <a:r>
              <a:rPr lang="ru-RU" sz="2400" dirty="0" err="1">
                <a:solidFill>
                  <a:schemeClr val="tx1"/>
                </a:solidFill>
              </a:rPr>
              <a:t>особових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утвореннях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переважно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дійсного</a:t>
            </a:r>
            <a:r>
              <a:rPr lang="ru-RU" sz="2400" dirty="0">
                <a:solidFill>
                  <a:schemeClr val="tx1"/>
                </a:solidFill>
              </a:rPr>
              <a:t> способу,- </a:t>
            </a:r>
            <a:r>
              <a:rPr lang="ru-RU" sz="2400" dirty="0" err="1">
                <a:solidFill>
                  <a:schemeClr val="tx1"/>
                </a:solidFill>
              </a:rPr>
              <a:t>відносячи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стан до моменту </a:t>
            </a:r>
            <a:r>
              <a:rPr lang="ru-RU" sz="2400" dirty="0" err="1">
                <a:solidFill>
                  <a:schemeClr val="tx1"/>
                </a:solidFill>
              </a:rPr>
              <a:t>мовлення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теперішній</a:t>
            </a:r>
            <a:r>
              <a:rPr lang="ru-RU" sz="2400" dirty="0">
                <a:solidFill>
                  <a:schemeClr val="tx1"/>
                </a:solidFill>
              </a:rPr>
              <a:t> час), </a:t>
            </a:r>
            <a:r>
              <a:rPr lang="ru-RU" sz="2400" dirty="0" err="1">
                <a:solidFill>
                  <a:schemeClr val="tx1"/>
                </a:solidFill>
              </a:rPr>
              <a:t>вказуючи</a:t>
            </a:r>
            <a:r>
              <a:rPr lang="ru-RU" sz="2400" dirty="0">
                <a:solidFill>
                  <a:schemeClr val="tx1"/>
                </a:solidFill>
              </a:rPr>
              <a:t> на те,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вона </a:t>
            </a:r>
            <a:r>
              <a:rPr lang="ru-RU" sz="2400" dirty="0" err="1">
                <a:solidFill>
                  <a:schemeClr val="tx1"/>
                </a:solidFill>
              </a:rPr>
              <a:t>відбувалася</a:t>
            </a:r>
            <a:r>
              <a:rPr lang="ru-RU" sz="2400" dirty="0">
                <a:solidFill>
                  <a:schemeClr val="tx1"/>
                </a:solidFill>
              </a:rPr>
              <a:t> до моменту </a:t>
            </a:r>
            <a:r>
              <a:rPr lang="ru-RU" sz="2400" dirty="0" err="1">
                <a:solidFill>
                  <a:schemeClr val="tx1"/>
                </a:solidFill>
              </a:rPr>
              <a:t>мовлення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минулий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давноминулий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часи</a:t>
            </a:r>
            <a:r>
              <a:rPr lang="ru-RU" sz="2400" dirty="0">
                <a:solidFill>
                  <a:schemeClr val="tx1"/>
                </a:solidFill>
              </a:rPr>
              <a:t>),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на те,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здійснення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почнеться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після</a:t>
            </a:r>
            <a:r>
              <a:rPr lang="ru-RU" sz="2400" dirty="0">
                <a:solidFill>
                  <a:schemeClr val="tx1"/>
                </a:solidFill>
              </a:rPr>
              <a:t> моменту </a:t>
            </a:r>
            <a:r>
              <a:rPr lang="ru-RU" sz="2400" dirty="0" err="1">
                <a:solidFill>
                  <a:schemeClr val="tx1"/>
                </a:solidFill>
              </a:rPr>
              <a:t>мовлення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майбутній</a:t>
            </a:r>
            <a:r>
              <a:rPr lang="ru-RU" sz="2400" dirty="0">
                <a:solidFill>
                  <a:schemeClr val="tx1"/>
                </a:solidFill>
              </a:rPr>
              <a:t> час). 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Окремі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не </a:t>
            </a:r>
            <a:r>
              <a:rPr lang="ru-RU" sz="2400" dirty="0" err="1">
                <a:solidFill>
                  <a:schemeClr val="tx1"/>
                </a:solidFill>
              </a:rPr>
              <a:t>особові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утворення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дієприкметник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дієприслівник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присудкові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форми</a:t>
            </a:r>
            <a:r>
              <a:rPr lang="ru-RU" sz="2400" dirty="0">
                <a:solidFill>
                  <a:schemeClr val="tx1"/>
                </a:solidFill>
              </a:rPr>
              <a:t> на – но, – </a:t>
            </a:r>
            <a:r>
              <a:rPr lang="ru-RU" sz="2400" dirty="0" err="1">
                <a:solidFill>
                  <a:schemeClr val="tx1"/>
                </a:solidFill>
              </a:rPr>
              <a:t>тої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певний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стосунок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категорії</a:t>
            </a:r>
            <a:r>
              <a:rPr lang="ru-RU" sz="2400" dirty="0">
                <a:solidFill>
                  <a:schemeClr val="tx1"/>
                </a:solidFill>
              </a:rPr>
              <a:t> часу, але вона </a:t>
            </a:r>
            <a:r>
              <a:rPr lang="ru-RU" sz="2400" dirty="0" err="1">
                <a:solidFill>
                  <a:schemeClr val="tx1"/>
                </a:solidFill>
              </a:rPr>
              <a:t>виявляється</a:t>
            </a:r>
            <a:r>
              <a:rPr lang="ru-RU" sz="2400" dirty="0">
                <a:solidFill>
                  <a:schemeClr val="tx1"/>
                </a:solidFill>
              </a:rPr>
              <a:t> в них </a:t>
            </a:r>
            <a:r>
              <a:rPr lang="ru-RU" sz="2400" dirty="0" err="1">
                <a:solidFill>
                  <a:schemeClr val="tx1"/>
                </a:solidFill>
              </a:rPr>
              <a:t>досить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специфічно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75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56335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fontAlgn="base"/>
            <a:r>
              <a:rPr lang="ru-RU" sz="2600" b="1" dirty="0" err="1">
                <a:solidFill>
                  <a:schemeClr val="tx1"/>
                </a:solidFill>
              </a:rPr>
              <a:t>Теперішній</a:t>
            </a:r>
            <a:r>
              <a:rPr lang="ru-RU" sz="2600" b="1" dirty="0">
                <a:solidFill>
                  <a:schemeClr val="tx1"/>
                </a:solidFill>
              </a:rPr>
              <a:t> час </a:t>
            </a:r>
            <a:r>
              <a:rPr lang="ru-RU" sz="2600" dirty="0">
                <a:solidFill>
                  <a:schemeClr val="tx1"/>
                </a:solidFill>
              </a:rPr>
              <a:t>– форма </a:t>
            </a:r>
            <a:r>
              <a:rPr lang="ru-RU" sz="2600" dirty="0" err="1">
                <a:solidFill>
                  <a:schemeClr val="tx1"/>
                </a:solidFill>
              </a:rPr>
              <a:t>граматичної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категорії</a:t>
            </a:r>
            <a:r>
              <a:rPr lang="ru-RU" sz="2600" dirty="0">
                <a:solidFill>
                  <a:schemeClr val="tx1"/>
                </a:solidFill>
              </a:rPr>
              <a:t> часу </a:t>
            </a:r>
            <a:r>
              <a:rPr lang="ru-RU" sz="2600" dirty="0" err="1">
                <a:solidFill>
                  <a:schemeClr val="tx1"/>
                </a:solidFill>
              </a:rPr>
              <a:t>дієслова</a:t>
            </a:r>
            <a:r>
              <a:rPr lang="ru-RU" sz="2600" dirty="0">
                <a:solidFill>
                  <a:schemeClr val="tx1"/>
                </a:solidFill>
              </a:rPr>
              <a:t>, прямим </a:t>
            </a:r>
            <a:r>
              <a:rPr lang="ru-RU" sz="2600" dirty="0" err="1">
                <a:solidFill>
                  <a:schemeClr val="tx1"/>
                </a:solidFill>
              </a:rPr>
              <a:t>значенням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якої</a:t>
            </a:r>
            <a:r>
              <a:rPr lang="ru-RU" sz="2600" dirty="0">
                <a:solidFill>
                  <a:schemeClr val="tx1"/>
                </a:solidFill>
              </a:rPr>
              <a:t> є </a:t>
            </a:r>
            <a:r>
              <a:rPr lang="ru-RU" sz="2600" dirty="0" err="1">
                <a:solidFill>
                  <a:schemeClr val="tx1"/>
                </a:solidFill>
              </a:rPr>
              <a:t>віднесення</a:t>
            </a:r>
            <a:r>
              <a:rPr lang="ru-RU" sz="2600" dirty="0">
                <a:solidFill>
                  <a:schemeClr val="tx1"/>
                </a:solidFill>
              </a:rPr>
              <a:t> часу </a:t>
            </a:r>
            <a:r>
              <a:rPr lang="ru-RU" sz="2600" dirty="0" err="1">
                <a:solidFill>
                  <a:schemeClr val="tx1"/>
                </a:solidFill>
              </a:rPr>
              <a:t>дії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або</a:t>
            </a:r>
            <a:r>
              <a:rPr lang="ru-RU" sz="2600" dirty="0">
                <a:solidFill>
                  <a:schemeClr val="tx1"/>
                </a:solidFill>
              </a:rPr>
              <a:t> стану до моменту </a:t>
            </a:r>
            <a:r>
              <a:rPr lang="ru-RU" sz="2600" dirty="0" err="1">
                <a:solidFill>
                  <a:schemeClr val="tx1"/>
                </a:solidFill>
              </a:rPr>
              <a:t>мовлення</a:t>
            </a:r>
            <a:r>
              <a:rPr lang="ru-RU" sz="2600" dirty="0">
                <a:solidFill>
                  <a:schemeClr val="tx1"/>
                </a:solidFill>
              </a:rPr>
              <a:t> (пишу, читаю, </a:t>
            </a:r>
            <a:r>
              <a:rPr lang="ru-RU" sz="2600" dirty="0" err="1">
                <a:solidFill>
                  <a:schemeClr val="tx1"/>
                </a:solidFill>
              </a:rPr>
              <a:t>працюю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сиджу</a:t>
            </a:r>
            <a:r>
              <a:rPr lang="ru-RU" sz="2600" dirty="0">
                <a:solidFill>
                  <a:schemeClr val="tx1"/>
                </a:solidFill>
              </a:rPr>
              <a:t>). </a:t>
            </a:r>
            <a:r>
              <a:rPr lang="ru-RU" sz="2600" dirty="0" err="1">
                <a:solidFill>
                  <a:schemeClr val="tx1"/>
                </a:solidFill>
              </a:rPr>
              <a:t>Крім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цього</a:t>
            </a:r>
            <a:r>
              <a:rPr lang="ru-RU" sz="2600" dirty="0">
                <a:solidFill>
                  <a:schemeClr val="tx1"/>
                </a:solidFill>
              </a:rPr>
              <a:t> основного </a:t>
            </a:r>
            <a:r>
              <a:rPr lang="ru-RU" sz="2600" dirty="0" err="1">
                <a:solidFill>
                  <a:schemeClr val="tx1"/>
                </a:solidFill>
              </a:rPr>
              <a:t>значення</a:t>
            </a:r>
            <a:r>
              <a:rPr lang="ru-RU" sz="2600" dirty="0">
                <a:solidFill>
                  <a:schemeClr val="tx1"/>
                </a:solidFill>
              </a:rPr>
              <a:t>, яке </a:t>
            </a:r>
            <a:r>
              <a:rPr lang="ru-RU" sz="2600" dirty="0" err="1">
                <a:solidFill>
                  <a:schemeClr val="tx1"/>
                </a:solidFill>
              </a:rPr>
              <a:t>протиставляється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минулому</a:t>
            </a:r>
            <a:r>
              <a:rPr lang="ru-RU" sz="2600" dirty="0">
                <a:solidFill>
                  <a:schemeClr val="tx1"/>
                </a:solidFill>
              </a:rPr>
              <a:t> й </a:t>
            </a:r>
            <a:r>
              <a:rPr lang="ru-RU" sz="2600" dirty="0" err="1">
                <a:solidFill>
                  <a:schemeClr val="tx1"/>
                </a:solidFill>
              </a:rPr>
              <a:t>майбутньому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часовим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значенням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теперішній</a:t>
            </a:r>
            <a:r>
              <a:rPr lang="ru-RU" sz="2600" dirty="0">
                <a:solidFill>
                  <a:schemeClr val="tx1"/>
                </a:solidFill>
              </a:rPr>
              <a:t> час </a:t>
            </a:r>
            <a:r>
              <a:rPr lang="ru-RU" sz="2600" dirty="0" err="1">
                <a:solidFill>
                  <a:schemeClr val="tx1"/>
                </a:solidFill>
              </a:rPr>
              <a:t>може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ще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означати</a:t>
            </a:r>
            <a:r>
              <a:rPr lang="ru-RU" sz="2600" dirty="0">
                <a:solidFill>
                  <a:schemeClr val="tx1"/>
                </a:solidFill>
              </a:rPr>
              <a:t>: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1</a:t>
            </a:r>
            <a:r>
              <a:rPr lang="ru-RU" sz="2600" dirty="0">
                <a:solidFill>
                  <a:schemeClr val="tx1"/>
                </a:solidFill>
              </a:rPr>
              <a:t>) </a:t>
            </a:r>
            <a:r>
              <a:rPr lang="ru-RU" sz="2600" dirty="0" err="1">
                <a:solidFill>
                  <a:schemeClr val="tx1"/>
                </a:solidFill>
              </a:rPr>
              <a:t>постійну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дію</a:t>
            </a:r>
            <a:r>
              <a:rPr lang="ru-RU" sz="2600" dirty="0">
                <a:solidFill>
                  <a:schemeClr val="tx1"/>
                </a:solidFill>
              </a:rPr>
              <a:t>, не </a:t>
            </a:r>
            <a:r>
              <a:rPr lang="ru-RU" sz="2600" dirty="0" err="1">
                <a:solidFill>
                  <a:schemeClr val="tx1"/>
                </a:solidFill>
              </a:rPr>
              <a:t>обмежену</a:t>
            </a:r>
            <a:r>
              <a:rPr lang="ru-RU" sz="2600" dirty="0">
                <a:solidFill>
                  <a:schemeClr val="tx1"/>
                </a:solidFill>
              </a:rPr>
              <a:t> будь-</a:t>
            </a:r>
            <a:r>
              <a:rPr lang="ru-RU" sz="2600" dirty="0" err="1">
                <a:solidFill>
                  <a:schemeClr val="tx1"/>
                </a:solidFill>
              </a:rPr>
              <a:t>якими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часовими</a:t>
            </a:r>
            <a:r>
              <a:rPr lang="ru-RU" sz="2600" dirty="0">
                <a:solidFill>
                  <a:schemeClr val="tx1"/>
                </a:solidFill>
              </a:rPr>
              <a:t> рамками; </a:t>
            </a:r>
            <a:r>
              <a:rPr lang="ru-RU" sz="2600" dirty="0" err="1">
                <a:solidFill>
                  <a:schemeClr val="tx1"/>
                </a:solidFill>
              </a:rPr>
              <a:t>звичайно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таке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значення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мають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дієслова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характеризують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певні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сталі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ознаки</a:t>
            </a:r>
            <a:r>
              <a:rPr lang="ru-RU" sz="2600" dirty="0">
                <a:solidFill>
                  <a:schemeClr val="tx1"/>
                </a:solidFill>
              </a:rPr>
              <a:t> (</a:t>
            </a:r>
            <a:r>
              <a:rPr lang="ru-RU" sz="2600" dirty="0" err="1">
                <a:solidFill>
                  <a:schemeClr val="tx1"/>
                </a:solidFill>
              </a:rPr>
              <a:t>стани</a:t>
            </a:r>
            <a:r>
              <a:rPr lang="ru-RU" sz="2600" dirty="0">
                <a:solidFill>
                  <a:schemeClr val="tx1"/>
                </a:solidFill>
              </a:rPr>
              <a:t>) </a:t>
            </a:r>
            <a:r>
              <a:rPr lang="ru-RU" sz="2600" dirty="0" err="1">
                <a:solidFill>
                  <a:schemeClr val="tx1"/>
                </a:solidFill>
              </a:rPr>
              <a:t>речовин</a:t>
            </a:r>
            <a:r>
              <a:rPr lang="ru-RU" sz="2600" dirty="0">
                <a:solidFill>
                  <a:schemeClr val="tx1"/>
                </a:solidFill>
              </a:rPr>
              <a:t> та </a:t>
            </a:r>
            <a:r>
              <a:rPr lang="ru-RU" sz="2600" dirty="0" err="1">
                <a:solidFill>
                  <a:schemeClr val="tx1"/>
                </a:solidFill>
              </a:rPr>
              <a:t>організмів</a:t>
            </a:r>
            <a:r>
              <a:rPr lang="ru-RU" sz="2600" dirty="0">
                <a:solidFill>
                  <a:schemeClr val="tx1"/>
                </a:solidFill>
              </a:rPr>
              <a:t>: </a:t>
            </a:r>
            <a:r>
              <a:rPr lang="ru-RU" sz="2600" dirty="0" err="1">
                <a:solidFill>
                  <a:schemeClr val="tx1"/>
                </a:solidFill>
              </a:rPr>
              <a:t>Кисень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горить</a:t>
            </a:r>
            <a:r>
              <a:rPr lang="ru-RU" sz="2600" dirty="0">
                <a:solidFill>
                  <a:schemeClr val="tx1"/>
                </a:solidFill>
              </a:rPr>
              <a:t>; Людина </a:t>
            </a:r>
            <a:r>
              <a:rPr lang="ru-RU" sz="2600" dirty="0" err="1">
                <a:solidFill>
                  <a:schemeClr val="tx1"/>
                </a:solidFill>
              </a:rPr>
              <a:t>дихає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повітрям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20" cy="55172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fontAlgn="base"/>
            <a:r>
              <a:rPr lang="ru-RU" sz="2600" dirty="0">
                <a:solidFill>
                  <a:schemeClr val="tx1"/>
                </a:solidFill>
              </a:rPr>
              <a:t>2) </a:t>
            </a:r>
            <a:r>
              <a:rPr lang="ru-RU" sz="2600" dirty="0" err="1">
                <a:solidFill>
                  <a:schemeClr val="tx1"/>
                </a:solidFill>
              </a:rPr>
              <a:t>дію</a:t>
            </a:r>
            <a:r>
              <a:rPr lang="ru-RU" sz="2600" dirty="0">
                <a:solidFill>
                  <a:schemeClr val="tx1"/>
                </a:solidFill>
              </a:rPr>
              <a:t>, яку </a:t>
            </a:r>
            <a:r>
              <a:rPr lang="ru-RU" sz="2600" dirty="0" err="1">
                <a:solidFill>
                  <a:schemeClr val="tx1"/>
                </a:solidFill>
              </a:rPr>
              <a:t>мовець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оцінює</a:t>
            </a:r>
            <a:r>
              <a:rPr lang="ru-RU" sz="2600" dirty="0">
                <a:solidFill>
                  <a:schemeClr val="tx1"/>
                </a:solidFill>
              </a:rPr>
              <a:t> як </a:t>
            </a:r>
            <a:r>
              <a:rPr lang="ru-RU" sz="2600" dirty="0" err="1">
                <a:solidFill>
                  <a:schemeClr val="tx1"/>
                </a:solidFill>
              </a:rPr>
              <a:t>постійну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незмінну</a:t>
            </a:r>
            <a:r>
              <a:rPr lang="ru-RU" sz="2600" dirty="0">
                <a:solidFill>
                  <a:schemeClr val="tx1"/>
                </a:solidFill>
              </a:rPr>
              <a:t>, напр.: “</a:t>
            </a:r>
            <a:r>
              <a:rPr lang="ru-RU" sz="2600" dirty="0" err="1">
                <a:solidFill>
                  <a:schemeClr val="tx1"/>
                </a:solidFill>
              </a:rPr>
              <a:t>Родяться</a:t>
            </a:r>
            <a:r>
              <a:rPr lang="ru-RU" sz="2600" dirty="0">
                <a:solidFill>
                  <a:schemeClr val="tx1"/>
                </a:solidFill>
              </a:rPr>
              <a:t> люди, </a:t>
            </a:r>
            <a:r>
              <a:rPr lang="ru-RU" sz="2600" dirty="0" err="1">
                <a:solidFill>
                  <a:schemeClr val="tx1"/>
                </a:solidFill>
              </a:rPr>
              <a:t>турбуються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метушаться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живуть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умирають</a:t>
            </a:r>
            <a:r>
              <a:rPr lang="ru-RU" sz="2600" dirty="0">
                <a:solidFill>
                  <a:schemeClr val="tx1"/>
                </a:solidFill>
              </a:rPr>
              <a:t> і </a:t>
            </a:r>
            <a:r>
              <a:rPr lang="ru-RU" sz="2600" dirty="0" err="1">
                <a:solidFill>
                  <a:schemeClr val="tx1"/>
                </a:solidFill>
              </a:rPr>
              <a:t>знов</a:t>
            </a:r>
            <a:r>
              <a:rPr lang="ru-RU" sz="2600" dirty="0">
                <a:solidFill>
                  <a:schemeClr val="tx1"/>
                </a:solidFill>
              </a:rPr>
              <a:t>, і </a:t>
            </a:r>
            <a:r>
              <a:rPr lang="ru-RU" sz="2600" dirty="0" err="1">
                <a:solidFill>
                  <a:schemeClr val="tx1"/>
                </a:solidFill>
              </a:rPr>
              <a:t>знов</a:t>
            </a:r>
            <a:r>
              <a:rPr lang="ru-RU" sz="2600" dirty="0">
                <a:solidFill>
                  <a:schemeClr val="tx1"/>
                </a:solidFill>
              </a:rPr>
              <a:t>, і </a:t>
            </a:r>
            <a:r>
              <a:rPr lang="ru-RU" sz="2600" dirty="0" err="1">
                <a:solidFill>
                  <a:schemeClr val="tx1"/>
                </a:solidFill>
              </a:rPr>
              <a:t>знов</a:t>
            </a:r>
            <a:r>
              <a:rPr lang="ru-RU" sz="2600" dirty="0">
                <a:solidFill>
                  <a:schemeClr val="tx1"/>
                </a:solidFill>
              </a:rPr>
              <a:t>. </a:t>
            </a:r>
            <a:r>
              <a:rPr lang="ru-RU" sz="2600" dirty="0" err="1">
                <a:solidFill>
                  <a:schemeClr val="tx1"/>
                </a:solidFill>
              </a:rPr>
              <a:t>Пощо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нащо</a:t>
            </a:r>
            <a:r>
              <a:rPr lang="ru-RU" sz="2600" dirty="0">
                <a:solidFill>
                  <a:schemeClr val="tx1"/>
                </a:solidFill>
              </a:rPr>
              <a:t>, яка тому </a:t>
            </a:r>
            <a:r>
              <a:rPr lang="ru-RU" sz="2600" dirty="0" err="1">
                <a:solidFill>
                  <a:schemeClr val="tx1"/>
                </a:solidFill>
              </a:rPr>
              <a:t>остаточна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ціль</a:t>
            </a:r>
            <a:r>
              <a:rPr lang="ru-RU" sz="2600" dirty="0">
                <a:solidFill>
                  <a:schemeClr val="tx1"/>
                </a:solidFill>
              </a:rPr>
              <a:t>?..” (</a:t>
            </a:r>
            <a:r>
              <a:rPr lang="ru-RU" sz="2600" dirty="0" err="1" smtClean="0">
                <a:solidFill>
                  <a:schemeClr val="tx1"/>
                </a:solidFill>
              </a:rPr>
              <a:t>Б.Лепкий</a:t>
            </a:r>
            <a:r>
              <a:rPr lang="ru-RU" sz="2600" dirty="0" smtClean="0">
                <a:solidFill>
                  <a:schemeClr val="tx1"/>
                </a:solidFill>
              </a:rPr>
              <a:t>);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3</a:t>
            </a:r>
            <a:r>
              <a:rPr lang="ru-RU" sz="2600" dirty="0">
                <a:solidFill>
                  <a:schemeClr val="tx1"/>
                </a:solidFill>
              </a:rPr>
              <a:t>) </a:t>
            </a:r>
            <a:r>
              <a:rPr lang="ru-RU" sz="2600" dirty="0" err="1">
                <a:solidFill>
                  <a:schemeClr val="tx1"/>
                </a:solidFill>
              </a:rPr>
              <a:t>дію</a:t>
            </a:r>
            <a:r>
              <a:rPr lang="ru-RU" sz="2600" dirty="0">
                <a:solidFill>
                  <a:schemeClr val="tx1"/>
                </a:solidFill>
              </a:rPr>
              <a:t>, яку </a:t>
            </a:r>
            <a:r>
              <a:rPr lang="ru-RU" sz="2600" dirty="0" err="1">
                <a:solidFill>
                  <a:schemeClr val="tx1"/>
                </a:solidFill>
              </a:rPr>
              <a:t>мовець</a:t>
            </a:r>
            <a:r>
              <a:rPr lang="ru-RU" sz="2600" dirty="0">
                <a:solidFill>
                  <a:schemeClr val="tx1"/>
                </a:solidFill>
              </a:rPr>
              <a:t> не </a:t>
            </a:r>
            <a:r>
              <a:rPr lang="ru-RU" sz="2600" dirty="0" err="1">
                <a:solidFill>
                  <a:schemeClr val="tx1"/>
                </a:solidFill>
              </a:rPr>
              <a:t>пов’язує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ні</a:t>
            </a:r>
            <a:r>
              <a:rPr lang="ru-RU" sz="2600" dirty="0">
                <a:solidFill>
                  <a:schemeClr val="tx1"/>
                </a:solidFill>
              </a:rPr>
              <a:t> з </a:t>
            </a:r>
            <a:r>
              <a:rPr lang="ru-RU" sz="2600" dirty="0" err="1">
                <a:solidFill>
                  <a:schemeClr val="tx1"/>
                </a:solidFill>
              </a:rPr>
              <a:t>яким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конкретним</a:t>
            </a:r>
            <a:r>
              <a:rPr lang="ru-RU" sz="2600" dirty="0">
                <a:solidFill>
                  <a:schemeClr val="tx1"/>
                </a:solidFill>
              </a:rPr>
              <a:t> часом, напр.: “В </a:t>
            </a:r>
            <a:r>
              <a:rPr lang="ru-RU" sz="2600" dirty="0" err="1">
                <a:solidFill>
                  <a:schemeClr val="tx1"/>
                </a:solidFill>
              </a:rPr>
              <a:t>осередку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повісті</a:t>
            </a:r>
            <a:r>
              <a:rPr lang="ru-RU" sz="2600" dirty="0">
                <a:solidFill>
                  <a:schemeClr val="tx1"/>
                </a:solidFill>
              </a:rPr>
              <a:t> стоять </a:t>
            </a:r>
            <a:r>
              <a:rPr lang="ru-RU" sz="2600" dirty="0" err="1">
                <a:solidFill>
                  <a:schemeClr val="tx1"/>
                </a:solidFill>
              </a:rPr>
              <a:t>дві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головні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постаті</a:t>
            </a:r>
            <a:r>
              <a:rPr lang="ru-RU" sz="2600" dirty="0">
                <a:solidFill>
                  <a:schemeClr val="tx1"/>
                </a:solidFill>
              </a:rPr>
              <a:t> – Юрка і </a:t>
            </a:r>
            <a:r>
              <a:rPr lang="ru-RU" sz="2600" dirty="0" err="1">
                <a:solidFill>
                  <a:schemeClr val="tx1"/>
                </a:solidFill>
              </a:rPr>
              <a:t>Катерини</a:t>
            </a:r>
            <a:r>
              <a:rPr lang="ru-RU" sz="2600" dirty="0">
                <a:solidFill>
                  <a:schemeClr val="tx1"/>
                </a:solidFill>
              </a:rPr>
              <a:t> – і на них </a:t>
            </a:r>
            <a:r>
              <a:rPr lang="ru-RU" sz="2600" dirty="0" err="1">
                <a:solidFill>
                  <a:schemeClr val="tx1"/>
                </a:solidFill>
              </a:rPr>
              <a:t>звернена</a:t>
            </a:r>
            <a:r>
              <a:rPr lang="ru-RU" sz="2600" dirty="0">
                <a:solidFill>
                  <a:schemeClr val="tx1"/>
                </a:solidFill>
              </a:rPr>
              <a:t> вся </a:t>
            </a:r>
            <a:r>
              <a:rPr lang="ru-RU" sz="2600" dirty="0" err="1">
                <a:solidFill>
                  <a:schemeClr val="tx1"/>
                </a:solidFill>
              </a:rPr>
              <a:t>художня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уява</a:t>
            </a:r>
            <a:r>
              <a:rPr lang="ru-RU" sz="2600" dirty="0">
                <a:solidFill>
                  <a:schemeClr val="tx1"/>
                </a:solidFill>
              </a:rPr>
              <a:t> автора. </a:t>
            </a:r>
            <a:r>
              <a:rPr lang="ru-RU" sz="2600" dirty="0" err="1">
                <a:solidFill>
                  <a:schemeClr val="tx1"/>
                </a:solidFill>
              </a:rPr>
              <a:t>Малює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він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їх</a:t>
            </a:r>
            <a:r>
              <a:rPr lang="ru-RU" sz="2600" dirty="0">
                <a:solidFill>
                  <a:schemeClr val="tx1"/>
                </a:solidFill>
              </a:rPr>
              <a:t> з великою </a:t>
            </a:r>
            <a:r>
              <a:rPr lang="ru-RU" sz="2600" dirty="0" err="1">
                <a:solidFill>
                  <a:schemeClr val="tx1"/>
                </a:solidFill>
              </a:rPr>
              <a:t>любов’ю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яскраво</a:t>
            </a:r>
            <a:r>
              <a:rPr lang="ru-RU" sz="2600" dirty="0">
                <a:solidFill>
                  <a:schemeClr val="tx1"/>
                </a:solidFill>
              </a:rPr>
              <a:t>, колоритно” (М. Вороний</a:t>
            </a:r>
            <a:r>
              <a:rPr lang="ru-RU" sz="2600" dirty="0" smtClean="0">
                <a:solidFill>
                  <a:schemeClr val="tx1"/>
                </a:solidFill>
              </a:rPr>
              <a:t>).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7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5615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600" b="1" dirty="0" err="1">
                <a:solidFill>
                  <a:schemeClr val="tx1"/>
                </a:solidFill>
              </a:rPr>
              <a:t>Минулий</a:t>
            </a:r>
            <a:r>
              <a:rPr lang="ru-RU" sz="2600" b="1" dirty="0">
                <a:solidFill>
                  <a:schemeClr val="tx1"/>
                </a:solidFill>
              </a:rPr>
              <a:t> час </a:t>
            </a:r>
            <a:r>
              <a:rPr lang="ru-RU" sz="2600" dirty="0">
                <a:solidFill>
                  <a:schemeClr val="tx1"/>
                </a:solidFill>
              </a:rPr>
              <a:t>– форма </a:t>
            </a:r>
            <a:r>
              <a:rPr lang="ru-RU" sz="2600" dirty="0" err="1">
                <a:solidFill>
                  <a:schemeClr val="tx1"/>
                </a:solidFill>
              </a:rPr>
              <a:t>граматичної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категорії</a:t>
            </a:r>
            <a:r>
              <a:rPr lang="ru-RU" sz="2600" dirty="0">
                <a:solidFill>
                  <a:schemeClr val="tx1"/>
                </a:solidFill>
              </a:rPr>
              <a:t> часу </a:t>
            </a:r>
            <a:r>
              <a:rPr lang="ru-RU" sz="2600" dirty="0" err="1">
                <a:solidFill>
                  <a:schemeClr val="tx1"/>
                </a:solidFill>
              </a:rPr>
              <a:t>дієслова</a:t>
            </a:r>
            <a:r>
              <a:rPr lang="ru-RU" sz="2600" dirty="0">
                <a:solidFill>
                  <a:schemeClr val="tx1"/>
                </a:solidFill>
              </a:rPr>
              <a:t>, прямим </a:t>
            </a:r>
            <a:r>
              <a:rPr lang="ru-RU" sz="2600" dirty="0" err="1">
                <a:solidFill>
                  <a:schemeClr val="tx1"/>
                </a:solidFill>
              </a:rPr>
              <a:t>значенням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якої</a:t>
            </a:r>
            <a:r>
              <a:rPr lang="ru-RU" sz="2600" dirty="0">
                <a:solidFill>
                  <a:schemeClr val="tx1"/>
                </a:solidFill>
              </a:rPr>
              <a:t> є </a:t>
            </a:r>
            <a:r>
              <a:rPr lang="ru-RU" sz="2600" dirty="0" err="1">
                <a:solidFill>
                  <a:schemeClr val="tx1"/>
                </a:solidFill>
              </a:rPr>
              <a:t>вказівка</a:t>
            </a:r>
            <a:r>
              <a:rPr lang="ru-RU" sz="2600" dirty="0">
                <a:solidFill>
                  <a:schemeClr val="tx1"/>
                </a:solidFill>
              </a:rPr>
              <a:t> на те,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або</a:t>
            </a:r>
            <a:r>
              <a:rPr lang="ru-RU" sz="2600" dirty="0">
                <a:solidFill>
                  <a:schemeClr val="tx1"/>
                </a:solidFill>
              </a:rPr>
              <a:t> стан </a:t>
            </a:r>
            <a:r>
              <a:rPr lang="ru-RU" sz="2600" dirty="0" err="1">
                <a:solidFill>
                  <a:schemeClr val="tx1"/>
                </a:solidFill>
              </a:rPr>
              <a:t>відбувалися</a:t>
            </a:r>
            <a:r>
              <a:rPr lang="ru-RU" sz="2600" dirty="0">
                <a:solidFill>
                  <a:schemeClr val="tx1"/>
                </a:solidFill>
              </a:rPr>
              <a:t> (</a:t>
            </a:r>
            <a:r>
              <a:rPr lang="ru-RU" sz="2600" dirty="0" err="1">
                <a:solidFill>
                  <a:schemeClr val="tx1"/>
                </a:solidFill>
              </a:rPr>
              <a:t>відбулися</a:t>
            </a:r>
            <a:r>
              <a:rPr lang="ru-RU" sz="2600" dirty="0">
                <a:solidFill>
                  <a:schemeClr val="tx1"/>
                </a:solidFill>
              </a:rPr>
              <a:t>), </a:t>
            </a:r>
            <a:r>
              <a:rPr lang="ru-RU" sz="2600" dirty="0" err="1">
                <a:solidFill>
                  <a:schemeClr val="tx1"/>
                </a:solidFill>
              </a:rPr>
              <a:t>виявлялися</a:t>
            </a:r>
            <a:r>
              <a:rPr lang="ru-RU" sz="2600" dirty="0">
                <a:solidFill>
                  <a:schemeClr val="tx1"/>
                </a:solidFill>
              </a:rPr>
              <a:t> (</a:t>
            </a:r>
            <a:r>
              <a:rPr lang="ru-RU" sz="2600" dirty="0" err="1">
                <a:solidFill>
                  <a:schemeClr val="tx1"/>
                </a:solidFill>
              </a:rPr>
              <a:t>виявилися</a:t>
            </a:r>
            <a:r>
              <a:rPr lang="ru-RU" sz="2600" dirty="0">
                <a:solidFill>
                  <a:schemeClr val="tx1"/>
                </a:solidFill>
              </a:rPr>
              <a:t>) до моменту </a:t>
            </a:r>
            <a:r>
              <a:rPr lang="ru-RU" sz="2600" dirty="0" err="1">
                <a:solidFill>
                  <a:schemeClr val="tx1"/>
                </a:solidFill>
              </a:rPr>
              <a:t>мовлення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або</a:t>
            </a:r>
            <a:r>
              <a:rPr lang="ru-RU" sz="2600" dirty="0">
                <a:solidFill>
                  <a:schemeClr val="tx1"/>
                </a:solidFill>
              </a:rPr>
              <a:t> ж </a:t>
            </a:r>
            <a:r>
              <a:rPr lang="ru-RU" sz="2600" dirty="0" err="1">
                <a:solidFill>
                  <a:schemeClr val="tx1"/>
                </a:solidFill>
              </a:rPr>
              <a:t>завершилися</a:t>
            </a:r>
            <a:r>
              <a:rPr lang="ru-RU" sz="2600" dirty="0">
                <a:solidFill>
                  <a:schemeClr val="tx1"/>
                </a:solidFill>
              </a:rPr>
              <a:t> в момент </a:t>
            </a:r>
            <a:r>
              <a:rPr lang="ru-RU" sz="2600" dirty="0" err="1">
                <a:solidFill>
                  <a:schemeClr val="tx1"/>
                </a:solidFill>
              </a:rPr>
              <a:t>мовлення</a:t>
            </a:r>
            <a:r>
              <a:rPr lang="ru-RU" sz="2600" dirty="0">
                <a:solidFill>
                  <a:schemeClr val="tx1"/>
                </a:solidFill>
              </a:rPr>
              <a:t>, напр.: </a:t>
            </a: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“</a:t>
            </a:r>
            <a:r>
              <a:rPr lang="ru-RU" sz="2600" dirty="0">
                <a:solidFill>
                  <a:schemeClr val="tx1"/>
                </a:solidFill>
              </a:rPr>
              <a:t>На </a:t>
            </a:r>
            <a:r>
              <a:rPr lang="ru-RU" sz="2600" dirty="0" err="1">
                <a:solidFill>
                  <a:schemeClr val="tx1"/>
                </a:solidFill>
              </a:rPr>
              <a:t>двір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отця</a:t>
            </a:r>
            <a:r>
              <a:rPr lang="ru-RU" sz="2600" dirty="0">
                <a:solidFill>
                  <a:schemeClr val="tx1"/>
                </a:solidFill>
              </a:rPr>
              <a:t> Харитона </a:t>
            </a:r>
            <a:r>
              <a:rPr lang="ru-RU" sz="2600" dirty="0" err="1">
                <a:solidFill>
                  <a:schemeClr val="tx1"/>
                </a:solidFill>
              </a:rPr>
              <a:t>наче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набігла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татарська</a:t>
            </a:r>
            <a:r>
              <a:rPr lang="ru-RU" sz="2600" dirty="0">
                <a:solidFill>
                  <a:schemeClr val="tx1"/>
                </a:solidFill>
              </a:rPr>
              <a:t> орда, </a:t>
            </a:r>
            <a:r>
              <a:rPr lang="ru-RU" sz="2600" dirty="0" err="1">
                <a:solidFill>
                  <a:schemeClr val="tx1"/>
                </a:solidFill>
              </a:rPr>
              <a:t>об’їла</a:t>
            </a:r>
            <a:r>
              <a:rPr lang="ru-RU" sz="2600" dirty="0">
                <a:solidFill>
                  <a:schemeClr val="tx1"/>
                </a:solidFill>
              </a:rPr>
              <a:t>, обпила </a:t>
            </a:r>
            <a:r>
              <a:rPr lang="ru-RU" sz="2600" dirty="0" err="1">
                <a:solidFill>
                  <a:schemeClr val="tx1"/>
                </a:solidFill>
              </a:rPr>
              <a:t>ще</a:t>
            </a:r>
            <a:r>
              <a:rPr lang="ru-RU" sz="2600" dirty="0">
                <a:solidFill>
                  <a:schemeClr val="tx1"/>
                </a:solidFill>
              </a:rPr>
              <a:t> й </a:t>
            </a:r>
            <a:r>
              <a:rPr lang="ru-RU" sz="2600" dirty="0" err="1">
                <a:solidFill>
                  <a:schemeClr val="tx1"/>
                </a:solidFill>
              </a:rPr>
              <a:t>вилаяла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Онисю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Степанівну</a:t>
            </a:r>
            <a:r>
              <a:rPr lang="ru-RU" sz="2600" dirty="0">
                <a:solidFill>
                  <a:schemeClr val="tx1"/>
                </a:solidFill>
              </a:rPr>
              <a:t>” (І. </a:t>
            </a:r>
            <a:r>
              <a:rPr lang="ru-RU" sz="2600" dirty="0" err="1">
                <a:solidFill>
                  <a:schemeClr val="tx1"/>
                </a:solidFill>
              </a:rPr>
              <a:t>Нечуй-Левицький</a:t>
            </a:r>
            <a:r>
              <a:rPr lang="ru-RU" sz="2600" dirty="0">
                <a:solidFill>
                  <a:schemeClr val="tx1"/>
                </a:solidFill>
              </a:rPr>
              <a:t>). </a:t>
            </a: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err="1" smtClean="0">
                <a:solidFill>
                  <a:schemeClr val="tx1"/>
                </a:solidFill>
              </a:rPr>
              <a:t>Зрідка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формою </a:t>
            </a:r>
            <a:r>
              <a:rPr lang="ru-RU" sz="2600" dirty="0" err="1">
                <a:solidFill>
                  <a:schemeClr val="tx1"/>
                </a:solidFill>
              </a:rPr>
              <a:t>минулого</a:t>
            </a:r>
            <a:r>
              <a:rPr lang="ru-RU" sz="2600" dirty="0">
                <a:solidFill>
                  <a:schemeClr val="tx1"/>
                </a:solidFill>
              </a:rPr>
              <a:t> часу </a:t>
            </a:r>
            <a:r>
              <a:rPr lang="ru-RU" sz="2600" dirty="0" err="1">
                <a:solidFill>
                  <a:schemeClr val="tx1"/>
                </a:solidFill>
              </a:rPr>
              <a:t>може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передаватися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майбутня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дія</a:t>
            </a:r>
            <a:r>
              <a:rPr lang="ru-RU" sz="2600" dirty="0">
                <a:solidFill>
                  <a:schemeClr val="tx1"/>
                </a:solidFill>
              </a:rPr>
              <a:t>: </a:t>
            </a: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                 А </a:t>
            </a:r>
            <a:r>
              <a:rPr lang="ru-RU" sz="2600" dirty="0" err="1">
                <a:solidFill>
                  <a:schemeClr val="tx1"/>
                </a:solidFill>
              </a:rPr>
              <a:t>тепер</a:t>
            </a:r>
            <a:r>
              <a:rPr lang="ru-RU" sz="2600" dirty="0">
                <a:solidFill>
                  <a:schemeClr val="tx1"/>
                </a:solidFill>
              </a:rPr>
              <a:t> я </a:t>
            </a:r>
            <a:r>
              <a:rPr lang="ru-RU" sz="2600" dirty="0" err="1">
                <a:solidFill>
                  <a:schemeClr val="tx1"/>
                </a:solidFill>
              </a:rPr>
              <a:t>пішов</a:t>
            </a:r>
            <a:r>
              <a:rPr lang="ru-RU" sz="2600" dirty="0">
                <a:solidFill>
                  <a:schemeClr val="tx1"/>
                </a:solidFill>
              </a:rPr>
              <a:t> (- </a:t>
            </a:r>
            <a:r>
              <a:rPr lang="ru-RU" sz="2600" dirty="0" err="1">
                <a:solidFill>
                  <a:schemeClr val="tx1"/>
                </a:solidFill>
              </a:rPr>
              <a:t>піду</a:t>
            </a:r>
            <a:r>
              <a:rPr lang="ru-RU" sz="2600" dirty="0" smtClean="0">
                <a:solidFill>
                  <a:schemeClr val="tx1"/>
                </a:solidFill>
              </a:rPr>
              <a:t>).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8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52914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600" b="1" dirty="0" err="1" smtClean="0">
                <a:solidFill>
                  <a:schemeClr val="tx1"/>
                </a:solidFill>
              </a:rPr>
              <a:t>Минулий</a:t>
            </a:r>
            <a:r>
              <a:rPr lang="ru-RU" sz="2600" b="1" dirty="0" smtClean="0">
                <a:solidFill>
                  <a:schemeClr val="tx1"/>
                </a:solidFill>
              </a:rPr>
              <a:t> час </a:t>
            </a:r>
            <a:r>
              <a:rPr lang="ru-RU" sz="2600" b="1" dirty="0" err="1" smtClean="0">
                <a:solidFill>
                  <a:schemeClr val="tx1"/>
                </a:solidFill>
              </a:rPr>
              <a:t>передається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двома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часовими</a:t>
            </a:r>
            <a:r>
              <a:rPr lang="ru-RU" sz="2600" b="1" dirty="0" smtClean="0">
                <a:solidFill>
                  <a:schemeClr val="tx1"/>
                </a:solidFill>
              </a:rPr>
              <a:t> формами: 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err="1" smtClean="0">
                <a:solidFill>
                  <a:schemeClr val="tx1"/>
                </a:solidFill>
              </a:rPr>
              <a:t>власне-минулим</a:t>
            </a:r>
            <a:r>
              <a:rPr lang="ru-RU" sz="2600" b="1" dirty="0" smtClean="0">
                <a:solidFill>
                  <a:schemeClr val="tx1"/>
                </a:solidFill>
              </a:rPr>
              <a:t> і </a:t>
            </a:r>
            <a:r>
              <a:rPr lang="ru-RU" sz="2600" b="1" dirty="0" err="1" smtClean="0">
                <a:solidFill>
                  <a:schemeClr val="tx1"/>
                </a:solidFill>
              </a:rPr>
              <a:t>давноминулим</a:t>
            </a:r>
            <a:r>
              <a:rPr lang="ru-RU" sz="2600" b="1" dirty="0" smtClean="0">
                <a:solidFill>
                  <a:schemeClr val="tx1"/>
                </a:solidFill>
              </a:rPr>
              <a:t>.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8280920" cy="4708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tx1"/>
                </a:solidFill>
              </a:rPr>
              <a:t>Власне-минулий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час, не </a:t>
            </a:r>
            <a:r>
              <a:rPr lang="ru-RU" sz="2000" dirty="0" err="1">
                <a:solidFill>
                  <a:schemeClr val="tx1"/>
                </a:solidFill>
              </a:rPr>
              <a:t>маючи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особових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закінчень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означає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відбувалася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минулому</a:t>
            </a:r>
            <a:r>
              <a:rPr lang="ru-RU" sz="2000" dirty="0">
                <a:solidFill>
                  <a:schemeClr val="tx1"/>
                </a:solidFill>
              </a:rPr>
              <a:t>, колись: </a:t>
            </a:r>
            <a:r>
              <a:rPr lang="ru-RU" sz="2000" dirty="0" smtClean="0">
                <a:solidFill>
                  <a:schemeClr val="tx1"/>
                </a:solidFill>
              </a:rPr>
              <a:t>Я читав </a:t>
            </a:r>
            <a:r>
              <a:rPr lang="ru-RU" sz="2000" dirty="0" err="1">
                <a:solidFill>
                  <a:schemeClr val="tx1"/>
                </a:solidFill>
              </a:rPr>
              <a:t>цю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книжку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 err="1">
                <a:solidFill>
                  <a:schemeClr val="tx1"/>
                </a:solidFill>
              </a:rPr>
              <a:t>Д</a:t>
            </a:r>
            <a:r>
              <a:rPr lang="ru-RU" sz="2000" b="1" dirty="0" err="1" smtClean="0">
                <a:solidFill>
                  <a:schemeClr val="tx1"/>
                </a:solidFill>
              </a:rPr>
              <a:t>авноминулий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час,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твориться з форм </a:t>
            </a:r>
            <a:r>
              <a:rPr lang="ru-RU" sz="2000" dirty="0" err="1">
                <a:solidFill>
                  <a:schemeClr val="tx1"/>
                </a:solidFill>
              </a:rPr>
              <a:t>минулого</a:t>
            </a:r>
            <a:r>
              <a:rPr lang="ru-RU" sz="2000" dirty="0">
                <a:solidFill>
                  <a:schemeClr val="tx1"/>
                </a:solidFill>
              </a:rPr>
              <a:t> часу </a:t>
            </a:r>
            <a:r>
              <a:rPr lang="ru-RU" sz="2000" dirty="0" err="1">
                <a:solidFill>
                  <a:schemeClr val="tx1"/>
                </a:solidFill>
              </a:rPr>
              <a:t>відмінюваного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дієслова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допоміжного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дієслова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i="1" dirty="0">
                <a:solidFill>
                  <a:schemeClr val="tx1"/>
                </a:solidFill>
              </a:rPr>
              <a:t>бути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означає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одна минула </a:t>
            </a:r>
            <a:r>
              <a:rPr lang="ru-RU" sz="2000" dirty="0" err="1">
                <a:solidFill>
                  <a:schemeClr val="tx1"/>
                </a:solidFill>
              </a:rPr>
              <a:t>дія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відбулась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раніше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другої</a:t>
            </a:r>
            <a:r>
              <a:rPr lang="ru-RU" sz="2000" dirty="0">
                <a:solidFill>
                  <a:schemeClr val="tx1"/>
                </a:solidFill>
              </a:rPr>
              <a:t>: «я читав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цю</a:t>
            </a:r>
            <a:r>
              <a:rPr lang="ru-RU" sz="2000" dirty="0">
                <a:solidFill>
                  <a:schemeClr val="tx1"/>
                </a:solidFill>
              </a:rPr>
              <a:t> книжку, та </a:t>
            </a:r>
            <a:r>
              <a:rPr lang="ru-RU" sz="2000" dirty="0" err="1">
                <a:solidFill>
                  <a:schemeClr val="tx1"/>
                </a:solidFill>
              </a:rPr>
              <a:t>забув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зміст</a:t>
            </a:r>
            <a:r>
              <a:rPr lang="ru-RU" sz="2000" dirty="0">
                <a:solidFill>
                  <a:schemeClr val="tx1"/>
                </a:solidFill>
              </a:rPr>
              <a:t>»; «</a:t>
            </a:r>
            <a:r>
              <a:rPr lang="ru-RU" sz="2000" dirty="0" err="1">
                <a:solidFill>
                  <a:schemeClr val="tx1"/>
                </a:solidFill>
              </a:rPr>
              <a:t>дознався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владика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сліпий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старець</a:t>
            </a:r>
            <a:r>
              <a:rPr lang="ru-RU" sz="2000" dirty="0">
                <a:solidFill>
                  <a:schemeClr val="tx1"/>
                </a:solidFill>
              </a:rPr>
              <a:t> чинить у </a:t>
            </a:r>
            <a:r>
              <a:rPr lang="ru-RU" sz="2000" dirty="0" err="1">
                <a:solidFill>
                  <a:schemeClr val="tx1"/>
                </a:solidFill>
              </a:rPr>
              <a:t>божому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домі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одправу</a:t>
            </a:r>
            <a:r>
              <a:rPr lang="ru-RU" sz="2000" dirty="0">
                <a:solidFill>
                  <a:schemeClr val="tx1"/>
                </a:solidFill>
              </a:rPr>
              <a:t>, і заборонив» (Марко </a:t>
            </a:r>
            <a:r>
              <a:rPr lang="ru-RU" sz="2000" dirty="0" err="1">
                <a:solidFill>
                  <a:schemeClr val="tx1"/>
                </a:solidFill>
              </a:rPr>
              <a:t>Вовчок</a:t>
            </a:r>
            <a:r>
              <a:rPr lang="ru-RU" sz="2000" dirty="0">
                <a:solidFill>
                  <a:schemeClr val="tx1"/>
                </a:solidFill>
              </a:rPr>
              <a:t>).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</a:rPr>
              <a:t>Цією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складеною</a:t>
            </a:r>
            <a:r>
              <a:rPr lang="ru-RU" sz="2000" dirty="0">
                <a:solidFill>
                  <a:schemeClr val="tx1"/>
                </a:solidFill>
              </a:rPr>
              <a:t> формою </a:t>
            </a:r>
            <a:r>
              <a:rPr lang="ru-RU" sz="2000" dirty="0" err="1">
                <a:solidFill>
                  <a:schemeClr val="tx1"/>
                </a:solidFill>
              </a:rPr>
              <a:t>давноминулого</a:t>
            </a:r>
            <a:r>
              <a:rPr lang="ru-RU" sz="2000" dirty="0">
                <a:solidFill>
                  <a:schemeClr val="tx1"/>
                </a:solidFill>
              </a:rPr>
              <a:t> часу </a:t>
            </a:r>
            <a:r>
              <a:rPr lang="ru-RU" sz="2000" dirty="0" err="1">
                <a:solidFill>
                  <a:schemeClr val="tx1"/>
                </a:solidFill>
              </a:rPr>
              <a:t>користуються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тоді</a:t>
            </a:r>
            <a:r>
              <a:rPr lang="ru-RU" sz="2000" dirty="0">
                <a:solidFill>
                  <a:schemeClr val="tx1"/>
                </a:solidFill>
              </a:rPr>
              <a:t>, коли треба </a:t>
            </a:r>
            <a:r>
              <a:rPr lang="ru-RU" sz="2000" dirty="0" err="1">
                <a:solidFill>
                  <a:schemeClr val="tx1"/>
                </a:solidFill>
              </a:rPr>
              <a:t>показати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минулу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перервану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дію</a:t>
            </a:r>
            <a:r>
              <a:rPr lang="ru-RU" sz="2000" dirty="0">
                <a:solidFill>
                  <a:schemeClr val="tx1"/>
                </a:solidFill>
              </a:rPr>
              <a:t>: «Лукаш... </a:t>
            </a:r>
            <a:r>
              <a:rPr lang="ru-RU" sz="2000" dirty="0" err="1">
                <a:solidFill>
                  <a:schemeClr val="tx1"/>
                </a:solidFill>
              </a:rPr>
              <a:t>знаходить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вербову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сопілку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кинув, </a:t>
            </a:r>
            <a:r>
              <a:rPr lang="ru-RU" sz="2000" dirty="0" err="1">
                <a:solidFill>
                  <a:schemeClr val="tx1"/>
                </a:solidFill>
              </a:rPr>
              <a:t>бере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до рук і </a:t>
            </a:r>
            <a:r>
              <a:rPr lang="ru-RU" sz="2000" dirty="0" err="1">
                <a:solidFill>
                  <a:schemeClr val="tx1"/>
                </a:solidFill>
              </a:rPr>
              <a:t>йде</a:t>
            </a:r>
            <a:r>
              <a:rPr lang="ru-RU" sz="2000" dirty="0">
                <a:solidFill>
                  <a:schemeClr val="tx1"/>
                </a:solidFill>
              </a:rPr>
              <a:t> по </a:t>
            </a:r>
            <a:r>
              <a:rPr lang="ru-RU" sz="2000" dirty="0" err="1">
                <a:solidFill>
                  <a:schemeClr val="tx1"/>
                </a:solidFill>
              </a:rPr>
              <a:t>білій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галяві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берези</a:t>
            </a:r>
            <a:r>
              <a:rPr lang="ru-RU" sz="2000" dirty="0">
                <a:solidFill>
                  <a:schemeClr val="tx1"/>
                </a:solidFill>
              </a:rPr>
              <a:t>» (Леся </a:t>
            </a:r>
            <a:r>
              <a:rPr lang="ru-RU" sz="2000" dirty="0" err="1">
                <a:solidFill>
                  <a:schemeClr val="tx1"/>
                </a:solidFill>
              </a:rPr>
              <a:t>Українка</a:t>
            </a:r>
            <a:r>
              <a:rPr lang="ru-RU" sz="2000" dirty="0">
                <a:solidFill>
                  <a:schemeClr val="tx1"/>
                </a:solidFill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396370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57776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600" dirty="0">
                <a:solidFill>
                  <a:schemeClr val="tx1"/>
                </a:solidFill>
              </a:rPr>
              <a:t>На </a:t>
            </a:r>
            <a:r>
              <a:rPr lang="ru-RU" sz="2600" dirty="0" err="1">
                <a:solidFill>
                  <a:schemeClr val="tx1"/>
                </a:solidFill>
              </a:rPr>
              <a:t>минулий</a:t>
            </a:r>
            <a:r>
              <a:rPr lang="ru-RU" sz="2600" dirty="0">
                <a:solidFill>
                  <a:schemeClr val="tx1"/>
                </a:solidFill>
              </a:rPr>
              <a:t> час </a:t>
            </a:r>
            <a:r>
              <a:rPr lang="ru-RU" sz="2600" dirty="0" err="1">
                <a:solidFill>
                  <a:schemeClr val="tx1"/>
                </a:solidFill>
              </a:rPr>
              <a:t>указують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також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частки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b="1" i="1" dirty="0" err="1">
                <a:solidFill>
                  <a:schemeClr val="tx1"/>
                </a:solidFill>
              </a:rPr>
              <a:t>було</a:t>
            </a:r>
            <a:r>
              <a:rPr lang="ru-RU" sz="2600" b="1" dirty="0">
                <a:solidFill>
                  <a:schemeClr val="tx1"/>
                </a:solidFill>
              </a:rPr>
              <a:t>, </a:t>
            </a:r>
            <a:r>
              <a:rPr lang="ru-RU" sz="2600" b="1" i="1" dirty="0" err="1">
                <a:solidFill>
                  <a:schemeClr val="tx1"/>
                </a:solidFill>
              </a:rPr>
              <a:t>бувало</a:t>
            </a:r>
            <a:r>
              <a:rPr lang="ru-RU" sz="2600" dirty="0">
                <a:solidFill>
                  <a:schemeClr val="tx1"/>
                </a:solidFill>
              </a:rPr>
              <a:t>: «А </a:t>
            </a:r>
            <a:r>
              <a:rPr lang="ru-RU" sz="2600" dirty="0" err="1">
                <a:solidFill>
                  <a:schemeClr val="tx1"/>
                </a:solidFill>
              </a:rPr>
              <a:t>ще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, як </a:t>
            </a:r>
            <a:r>
              <a:rPr lang="ru-RU" sz="2600" dirty="0" err="1">
                <a:solidFill>
                  <a:schemeClr val="tx1"/>
                </a:solidFill>
              </a:rPr>
              <a:t>намалює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що-небудь</a:t>
            </a:r>
            <a:r>
              <a:rPr lang="ru-RU" sz="2600" dirty="0">
                <a:solidFill>
                  <a:schemeClr val="tx1"/>
                </a:solidFill>
              </a:rPr>
              <a:t> та </a:t>
            </a:r>
            <a:r>
              <a:rPr lang="ru-RU" sz="2600" dirty="0" err="1">
                <a:solidFill>
                  <a:schemeClr val="tx1"/>
                </a:solidFill>
              </a:rPr>
              <a:t>підпише</a:t>
            </a:r>
            <a:r>
              <a:rPr lang="ru-RU" sz="2600" dirty="0">
                <a:solidFill>
                  <a:schemeClr val="tx1"/>
                </a:solidFill>
              </a:rPr>
              <a:t>...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це</a:t>
            </a:r>
            <a:r>
              <a:rPr lang="ru-RU" sz="2600" dirty="0">
                <a:solidFill>
                  <a:schemeClr val="tx1"/>
                </a:solidFill>
              </a:rPr>
              <a:t> – не кавун, а слива, так </a:t>
            </a:r>
            <a:r>
              <a:rPr lang="ru-RU" sz="2600" dirty="0" err="1">
                <a:solidFill>
                  <a:schemeClr val="tx1"/>
                </a:solidFill>
              </a:rPr>
              <a:t>тобі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точнісінько</a:t>
            </a:r>
            <a:r>
              <a:rPr lang="ru-RU" sz="2600" dirty="0">
                <a:solidFill>
                  <a:schemeClr val="tx1"/>
                </a:solidFill>
              </a:rPr>
              <a:t> слива» (Г. </a:t>
            </a:r>
            <a:r>
              <a:rPr lang="ru-RU" sz="2600" dirty="0" err="1">
                <a:solidFill>
                  <a:schemeClr val="tx1"/>
                </a:solidFill>
              </a:rPr>
              <a:t>Квітка-Основ'яненко</a:t>
            </a:r>
            <a:r>
              <a:rPr lang="ru-RU" sz="2600" dirty="0">
                <a:solidFill>
                  <a:schemeClr val="tx1"/>
                </a:solidFill>
              </a:rPr>
              <a:t>); «</a:t>
            </a:r>
            <a:r>
              <a:rPr lang="ru-RU" sz="2600" dirty="0" err="1">
                <a:solidFill>
                  <a:schemeClr val="tx1"/>
                </a:solidFill>
              </a:rPr>
              <a:t>Дарка</a:t>
            </a:r>
            <a:r>
              <a:rPr lang="ru-RU" sz="2600" dirty="0">
                <a:solidFill>
                  <a:schemeClr val="tx1"/>
                </a:solidFill>
              </a:rPr>
              <a:t> часто,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, дивилась понуро, спускала </a:t>
            </a:r>
            <a:r>
              <a:rPr lang="ru-RU" sz="2600" dirty="0" err="1">
                <a:solidFill>
                  <a:schemeClr val="tx1"/>
                </a:solidFill>
              </a:rPr>
              <a:t>очі</a:t>
            </a:r>
            <a:r>
              <a:rPr lang="ru-RU" sz="2600" dirty="0">
                <a:solidFill>
                  <a:schemeClr val="tx1"/>
                </a:solidFill>
              </a:rPr>
              <a:t> в землю» (Леся </a:t>
            </a:r>
            <a:r>
              <a:rPr lang="ru-RU" sz="2600" dirty="0" err="1">
                <a:solidFill>
                  <a:schemeClr val="tx1"/>
                </a:solidFill>
              </a:rPr>
              <a:t>Українка</a:t>
            </a:r>
            <a:r>
              <a:rPr lang="ru-RU" sz="2600" dirty="0">
                <a:solidFill>
                  <a:schemeClr val="tx1"/>
                </a:solidFill>
              </a:rPr>
              <a:t>).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err="1" smtClean="0">
                <a:solidFill>
                  <a:schemeClr val="tx1"/>
                </a:solidFill>
              </a:rPr>
              <a:t>Варто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нагадати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слів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b="1" i="1" dirty="0" err="1">
                <a:solidFill>
                  <a:schemeClr val="tx1"/>
                </a:solidFill>
              </a:rPr>
              <a:t>було</a:t>
            </a:r>
            <a:r>
              <a:rPr lang="ru-RU" sz="2600" b="1" dirty="0">
                <a:solidFill>
                  <a:schemeClr val="tx1"/>
                </a:solidFill>
              </a:rPr>
              <a:t>, </a:t>
            </a:r>
            <a:r>
              <a:rPr lang="ru-RU" sz="2600" b="1" i="1" dirty="0" err="1">
                <a:solidFill>
                  <a:schemeClr val="tx1"/>
                </a:solidFill>
              </a:rPr>
              <a:t>було</a:t>
            </a:r>
            <a:r>
              <a:rPr lang="ru-RU" sz="2600" b="1" i="1" dirty="0">
                <a:solidFill>
                  <a:schemeClr val="tx1"/>
                </a:solidFill>
              </a:rPr>
              <a:t> б</a:t>
            </a:r>
            <a:r>
              <a:rPr lang="ru-RU" sz="2600" dirty="0">
                <a:solidFill>
                  <a:schemeClr val="tx1"/>
                </a:solidFill>
              </a:rPr>
              <a:t> часто </a:t>
            </a:r>
            <a:r>
              <a:rPr lang="ru-RU" sz="2600" dirty="0" err="1">
                <a:solidFill>
                  <a:schemeClr val="tx1"/>
                </a:solidFill>
              </a:rPr>
              <a:t>вживають</a:t>
            </a:r>
            <a:r>
              <a:rPr lang="ru-RU" sz="2600" dirty="0">
                <a:solidFill>
                  <a:schemeClr val="tx1"/>
                </a:solidFill>
              </a:rPr>
              <a:t> у </a:t>
            </a:r>
            <a:r>
              <a:rPr lang="ru-RU" sz="2600" dirty="0" err="1">
                <a:solidFill>
                  <a:schemeClr val="tx1"/>
                </a:solidFill>
              </a:rPr>
              <a:t>розумінні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слід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i="1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, </a:t>
            </a:r>
            <a:r>
              <a:rPr lang="ru-RU" sz="2600" i="1" dirty="0" err="1">
                <a:solidFill>
                  <a:schemeClr val="tx1"/>
                </a:solidFill>
              </a:rPr>
              <a:t>слід</a:t>
            </a:r>
            <a:r>
              <a:rPr lang="ru-RU" sz="2600" i="1" dirty="0">
                <a:solidFill>
                  <a:schemeClr val="tx1"/>
                </a:solidFill>
              </a:rPr>
              <a:t> би </a:t>
            </a:r>
            <a:r>
              <a:rPr lang="ru-RU" sz="2600" i="1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: «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тобі</a:t>
            </a:r>
            <a:r>
              <a:rPr lang="ru-RU" sz="2600" dirty="0">
                <a:solidFill>
                  <a:schemeClr val="tx1"/>
                </a:solidFill>
              </a:rPr>
              <a:t>, моя </a:t>
            </a:r>
            <a:r>
              <a:rPr lang="ru-RU" sz="2600" dirty="0" err="1">
                <a:solidFill>
                  <a:schemeClr val="tx1"/>
                </a:solidFill>
              </a:rPr>
              <a:t>мати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цих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брів</a:t>
            </a:r>
            <a:r>
              <a:rPr lang="ru-RU" sz="2600" dirty="0">
                <a:solidFill>
                  <a:schemeClr val="tx1"/>
                </a:solidFill>
              </a:rPr>
              <a:t> не </a:t>
            </a:r>
            <a:r>
              <a:rPr lang="ru-RU" sz="2600" dirty="0" err="1">
                <a:solidFill>
                  <a:schemeClr val="tx1"/>
                </a:solidFill>
              </a:rPr>
              <a:t>давати</a:t>
            </a:r>
            <a:r>
              <a:rPr lang="ru-RU" sz="2600" dirty="0">
                <a:solidFill>
                  <a:schemeClr val="tx1"/>
                </a:solidFill>
              </a:rPr>
              <a:t>, та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тобі</a:t>
            </a:r>
            <a:r>
              <a:rPr lang="ru-RU" sz="2600" dirty="0">
                <a:solidFill>
                  <a:schemeClr val="tx1"/>
                </a:solidFill>
              </a:rPr>
              <a:t>, моя </a:t>
            </a:r>
            <a:r>
              <a:rPr lang="ru-RU" sz="2600" dirty="0" err="1">
                <a:solidFill>
                  <a:schemeClr val="tx1"/>
                </a:solidFill>
              </a:rPr>
              <a:t>мати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щастя</a:t>
            </a:r>
            <a:r>
              <a:rPr lang="ru-RU" sz="2600" dirty="0">
                <a:solidFill>
                  <a:schemeClr val="tx1"/>
                </a:solidFill>
              </a:rPr>
              <a:t> й долю </a:t>
            </a:r>
            <a:r>
              <a:rPr lang="ru-RU" sz="2600" dirty="0" err="1">
                <a:solidFill>
                  <a:schemeClr val="tx1"/>
                </a:solidFill>
              </a:rPr>
              <a:t>дати</a:t>
            </a:r>
            <a:r>
              <a:rPr lang="ru-RU" sz="2600" dirty="0">
                <a:solidFill>
                  <a:schemeClr val="tx1"/>
                </a:solidFill>
              </a:rPr>
              <a:t>» (народна </a:t>
            </a:r>
            <a:r>
              <a:rPr lang="ru-RU" sz="2600" dirty="0" err="1">
                <a:solidFill>
                  <a:schemeClr val="tx1"/>
                </a:solidFill>
              </a:rPr>
              <a:t>пісня</a:t>
            </a:r>
            <a:r>
              <a:rPr lang="ru-RU" sz="2600" dirty="0">
                <a:solidFill>
                  <a:schemeClr val="tx1"/>
                </a:solidFill>
              </a:rPr>
              <a:t>); «Та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 б не </a:t>
            </a:r>
            <a:r>
              <a:rPr lang="ru-RU" sz="2600" dirty="0" err="1">
                <a:solidFill>
                  <a:schemeClr val="tx1"/>
                </a:solidFill>
              </a:rPr>
              <a:t>рубати</a:t>
            </a:r>
            <a:r>
              <a:rPr lang="ru-RU" sz="2600" dirty="0">
                <a:solidFill>
                  <a:schemeClr val="tx1"/>
                </a:solidFill>
              </a:rPr>
              <a:t> зеленого дуба, та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 б не </a:t>
            </a:r>
            <a:r>
              <a:rPr lang="ru-RU" sz="2600" dirty="0" err="1">
                <a:solidFill>
                  <a:schemeClr val="tx1"/>
                </a:solidFill>
              </a:rPr>
              <a:t>сватати</a:t>
            </a:r>
            <a:r>
              <a:rPr lang="ru-RU" sz="2600" dirty="0">
                <a:solidFill>
                  <a:schemeClr val="tx1"/>
                </a:solidFill>
              </a:rPr>
              <a:t>, коли я – нелюба» (народна </a:t>
            </a:r>
            <a:r>
              <a:rPr lang="ru-RU" sz="2600" dirty="0" err="1">
                <a:solidFill>
                  <a:schemeClr val="tx1"/>
                </a:solidFill>
              </a:rPr>
              <a:t>пісня</a:t>
            </a:r>
            <a:r>
              <a:rPr lang="ru-RU" sz="2600" dirty="0" smtClean="0">
                <a:solidFill>
                  <a:schemeClr val="tx1"/>
                </a:solidFill>
              </a:rPr>
              <a:t>).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000" b="1" dirty="0" err="1">
                <a:solidFill>
                  <a:schemeClr val="tx1"/>
                </a:solidFill>
              </a:rPr>
              <a:t>Значення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категорії</a:t>
            </a:r>
            <a:r>
              <a:rPr lang="ru-RU" sz="2000" b="1" dirty="0">
                <a:solidFill>
                  <a:schemeClr val="tx1"/>
                </a:solidFill>
              </a:rPr>
              <a:t> особи </a:t>
            </a:r>
            <a:r>
              <a:rPr lang="ru-RU" sz="2000" b="1" dirty="0" err="1">
                <a:solidFill>
                  <a:schemeClr val="tx1"/>
                </a:solidFill>
              </a:rPr>
              <a:t>випливає</a:t>
            </a:r>
            <a:r>
              <a:rPr lang="ru-RU" sz="2000" b="1" dirty="0">
                <a:solidFill>
                  <a:schemeClr val="tx1"/>
                </a:solidFill>
              </a:rPr>
              <a:t> з </a:t>
            </a:r>
            <a:r>
              <a:rPr lang="ru-RU" sz="2000" b="1" dirty="0" err="1">
                <a:solidFill>
                  <a:schemeClr val="tx1"/>
                </a:solidFill>
              </a:rPr>
              <a:t>кореляції</a:t>
            </a:r>
            <a:r>
              <a:rPr lang="ru-RU" sz="2000" b="1" dirty="0">
                <a:solidFill>
                  <a:schemeClr val="tx1"/>
                </a:solidFill>
              </a:rPr>
              <a:t> форм за </a:t>
            </a:r>
            <a:r>
              <a:rPr lang="ru-RU" sz="2000" b="1" dirty="0" err="1">
                <a:solidFill>
                  <a:schemeClr val="tx1"/>
                </a:solidFill>
              </a:rPr>
              <a:t>ознакою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особовості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або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мовця</a:t>
            </a:r>
            <a:r>
              <a:rPr lang="ru-RU" sz="2000" b="1" dirty="0">
                <a:solidFill>
                  <a:schemeClr val="tx1"/>
                </a:solidFill>
              </a:rPr>
              <a:t> і не </a:t>
            </a:r>
            <a:r>
              <a:rPr lang="ru-RU" sz="2000" b="1" dirty="0" err="1">
                <a:solidFill>
                  <a:schemeClr val="tx1"/>
                </a:solidFill>
              </a:rPr>
              <a:t>мовця</a:t>
            </a:r>
            <a:r>
              <a:rPr lang="ru-RU" sz="2000" b="1" dirty="0">
                <a:solidFill>
                  <a:schemeClr val="tx1"/>
                </a:solidFill>
              </a:rPr>
              <a:t>. При </a:t>
            </a:r>
            <a:r>
              <a:rPr lang="ru-RU" sz="2000" b="1" dirty="0" err="1">
                <a:solidFill>
                  <a:schemeClr val="tx1"/>
                </a:solidFill>
              </a:rPr>
              <a:t>цьому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значення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особовості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по-різному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виявляє</a:t>
            </a:r>
            <a:r>
              <a:rPr lang="ru-RU" sz="2000" b="1" dirty="0">
                <a:solidFill>
                  <a:schemeClr val="tx1"/>
                </a:solidFill>
              </a:rPr>
              <a:t> себе в </a:t>
            </a:r>
            <a:r>
              <a:rPr lang="ru-RU" sz="2000" b="1" dirty="0" err="1">
                <a:solidFill>
                  <a:schemeClr val="tx1"/>
                </a:solidFill>
              </a:rPr>
              <a:t>однині</a:t>
            </a:r>
            <a:r>
              <a:rPr lang="ru-RU" sz="2000" b="1" dirty="0">
                <a:solidFill>
                  <a:schemeClr val="tx1"/>
                </a:solidFill>
              </a:rPr>
              <a:t> і в </a:t>
            </a:r>
            <a:r>
              <a:rPr lang="ru-RU" sz="2000" b="1" dirty="0" err="1">
                <a:solidFill>
                  <a:schemeClr val="tx1"/>
                </a:solidFill>
              </a:rPr>
              <a:t>множині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1-ша </a:t>
            </a:r>
            <a:r>
              <a:rPr lang="ru-RU" sz="2000" dirty="0">
                <a:solidFill>
                  <a:schemeClr val="tx1"/>
                </a:solidFill>
              </a:rPr>
              <a:t>особа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завжди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мовець</a:t>
            </a:r>
            <a:r>
              <a:rPr lang="ru-RU" sz="2000" dirty="0">
                <a:solidFill>
                  <a:schemeClr val="tx1"/>
                </a:solidFill>
              </a:rPr>
              <a:t>, 1-ша особа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мовці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один </a:t>
            </a:r>
            <a:r>
              <a:rPr lang="ru-RU" sz="2000" dirty="0" err="1">
                <a:solidFill>
                  <a:schemeClr val="tx1"/>
                </a:solidFill>
              </a:rPr>
              <a:t>уповноважений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мовців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сказати</a:t>
            </a:r>
            <a:r>
              <a:rPr lang="ru-RU" sz="2000" dirty="0">
                <a:solidFill>
                  <a:schemeClr val="tx1"/>
                </a:solidFill>
              </a:rPr>
              <a:t>: ми </a:t>
            </a:r>
            <a:r>
              <a:rPr lang="ru-RU" sz="2000" dirty="0" err="1">
                <a:solidFill>
                  <a:schemeClr val="tx1"/>
                </a:solidFill>
              </a:rPr>
              <a:t>йдемо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живемо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працюємо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пишемо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ідімо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живімо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працюймо,пишімо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2-га </a:t>
            </a:r>
            <a:r>
              <a:rPr lang="ru-RU" sz="2000" dirty="0">
                <a:solidFill>
                  <a:schemeClr val="tx1"/>
                </a:solidFill>
              </a:rPr>
              <a:t>особа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об'єкт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звернення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1-ї особи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йдеш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живеш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працюєш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пишеш</a:t>
            </a:r>
            <a:r>
              <a:rPr lang="ru-RU" sz="2000" dirty="0">
                <a:solidFill>
                  <a:schemeClr val="tx1"/>
                </a:solidFill>
              </a:rPr>
              <a:t> — про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знаю я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знаємо</a:t>
            </a:r>
            <a:r>
              <a:rPr lang="ru-RU" sz="2000" dirty="0">
                <a:solidFill>
                  <a:schemeClr val="tx1"/>
                </a:solidFill>
              </a:rPr>
              <a:t> ми, про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повідомляємо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йди</a:t>
            </a:r>
            <a:r>
              <a:rPr lang="ru-RU" sz="2000" dirty="0">
                <a:solidFill>
                  <a:schemeClr val="tx1"/>
                </a:solidFill>
              </a:rPr>
              <a:t>, (киви, </a:t>
            </a:r>
            <a:r>
              <a:rPr lang="ru-RU" sz="2000" dirty="0" err="1">
                <a:solidFill>
                  <a:schemeClr val="tx1"/>
                </a:solidFill>
              </a:rPr>
              <a:t>працюй</a:t>
            </a:r>
            <a:r>
              <a:rPr lang="ru-RU" sz="2000" dirty="0">
                <a:solidFill>
                  <a:schemeClr val="tx1"/>
                </a:solidFill>
              </a:rPr>
              <a:t>, пиши,— </a:t>
            </a:r>
            <a:r>
              <a:rPr lang="ru-RU" sz="2000" dirty="0" err="1">
                <a:solidFill>
                  <a:schemeClr val="tx1"/>
                </a:solidFill>
              </a:rPr>
              <a:t>бо</a:t>
            </a:r>
            <a:r>
              <a:rPr lang="ru-RU" sz="2000" dirty="0">
                <a:solidFill>
                  <a:schemeClr val="tx1"/>
                </a:solidFill>
              </a:rPr>
              <a:t> так хочу я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хочемо</a:t>
            </a:r>
            <a:r>
              <a:rPr lang="ru-RU" sz="2000" dirty="0">
                <a:solidFill>
                  <a:schemeClr val="tx1"/>
                </a:solidFill>
              </a:rPr>
              <a:t> ми; 2-га особа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об'єкти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апеляції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1-ї особи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йдете</a:t>
            </a:r>
            <a:r>
              <a:rPr lang="ru-RU" sz="2000" dirty="0">
                <a:solidFill>
                  <a:schemeClr val="tx1"/>
                </a:solidFill>
              </a:rPr>
              <a:t>, живете, </a:t>
            </a:r>
            <a:r>
              <a:rPr lang="ru-RU" sz="2000" dirty="0" err="1">
                <a:solidFill>
                  <a:schemeClr val="tx1"/>
                </a:solidFill>
              </a:rPr>
              <a:t>працюєте</a:t>
            </a:r>
            <a:r>
              <a:rPr lang="ru-RU" sz="2000" dirty="0">
                <a:solidFill>
                  <a:schemeClr val="tx1"/>
                </a:solidFill>
              </a:rPr>
              <a:t>, пишете— про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знаю я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знаємо</a:t>
            </a:r>
            <a:r>
              <a:rPr lang="ru-RU" sz="2000" dirty="0">
                <a:solidFill>
                  <a:schemeClr val="tx1"/>
                </a:solidFill>
              </a:rPr>
              <a:t> ми, про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вас і </a:t>
            </a:r>
            <a:r>
              <a:rPr lang="ru-RU" sz="2000" dirty="0" err="1">
                <a:solidFill>
                  <a:schemeClr val="tx1"/>
                </a:solidFill>
              </a:rPr>
              <a:t>повідомляймо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йдіть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живіть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працюйте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пишіть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робіть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мого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нашого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бажання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3-я </a:t>
            </a:r>
            <a:r>
              <a:rPr lang="ru-RU" sz="2000" dirty="0">
                <a:solidFill>
                  <a:schemeClr val="tx1"/>
                </a:solidFill>
              </a:rPr>
              <a:t>особа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об'єкт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множині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об'єкти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повідомлення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беруть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участі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розмові</a:t>
            </a:r>
            <a:r>
              <a:rPr lang="ru-RU" sz="2000" dirty="0">
                <a:solidFill>
                  <a:schemeClr val="tx1"/>
                </a:solidFill>
              </a:rPr>
              <a:t> і до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звертаються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розповіддю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4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2241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400" b="1" dirty="0" err="1">
                <a:solidFill>
                  <a:schemeClr val="tx1"/>
                </a:solidFill>
              </a:rPr>
              <a:t>Дієслово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самостійна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повнозначна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частина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мови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означає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стан як </a:t>
            </a:r>
            <a:r>
              <a:rPr lang="ru-RU" sz="2400" dirty="0" err="1">
                <a:solidFill>
                  <a:schemeClr val="tx1"/>
                </a:solidFill>
              </a:rPr>
              <a:t>процес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виражає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граматичних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категоріях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784976" cy="28083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b="1" i="1" dirty="0" err="1">
                <a:solidFill>
                  <a:schemeClr val="tx1"/>
                </a:solidFill>
              </a:rPr>
              <a:t>Постійними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граматичними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ознаками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властиві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всім</a:t>
            </a:r>
            <a:r>
              <a:rPr lang="ru-RU" sz="2400" dirty="0">
                <a:solidFill>
                  <a:schemeClr val="tx1"/>
                </a:solidFill>
              </a:rPr>
              <a:t> формам, є </a:t>
            </a:r>
            <a:r>
              <a:rPr lang="ru-RU" sz="2400" dirty="0" err="1">
                <a:solidFill>
                  <a:schemeClr val="tx1"/>
                </a:solidFill>
              </a:rPr>
              <a:t>належність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певного</a:t>
            </a:r>
            <a:r>
              <a:rPr lang="ru-RU" sz="2400" dirty="0">
                <a:solidFill>
                  <a:schemeClr val="tx1"/>
                </a:solidFill>
              </a:rPr>
              <a:t> виду (</a:t>
            </a:r>
            <a:r>
              <a:rPr lang="ru-RU" sz="2400" dirty="0" err="1">
                <a:solidFill>
                  <a:schemeClr val="tx1"/>
                </a:solidFill>
              </a:rPr>
              <a:t>доконаного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недоконаного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зворотньо-середнього</a:t>
            </a:r>
            <a:r>
              <a:rPr lang="ru-RU" sz="2400" dirty="0">
                <a:solidFill>
                  <a:schemeClr val="tx1"/>
                </a:solidFill>
              </a:rPr>
              <a:t>), а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перехідність</a:t>
            </a:r>
            <a:r>
              <a:rPr lang="ru-RU" sz="2400" dirty="0">
                <a:solidFill>
                  <a:schemeClr val="tx1"/>
                </a:solidFill>
              </a:rPr>
              <a:t>/</a:t>
            </a:r>
            <a:r>
              <a:rPr lang="ru-RU" sz="2400" dirty="0" err="1">
                <a:solidFill>
                  <a:schemeClr val="tx1"/>
                </a:solidFill>
              </a:rPr>
              <a:t>неперехідність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b="1" i="1" dirty="0">
                <a:solidFill>
                  <a:schemeClr val="tx1"/>
                </a:solidFill>
              </a:rPr>
              <a:t>До </a:t>
            </a:r>
            <a:r>
              <a:rPr lang="ru-RU" sz="2400" b="1" i="1" dirty="0" err="1">
                <a:solidFill>
                  <a:schemeClr val="tx1"/>
                </a:solidFill>
              </a:rPr>
              <a:t>непостійних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ознак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властиві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певним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граматичним</a:t>
            </a:r>
            <a:r>
              <a:rPr lang="ru-RU" sz="2400" dirty="0">
                <a:solidFill>
                  <a:schemeClr val="tx1"/>
                </a:solidFill>
              </a:rPr>
              <a:t> формам, належать </a:t>
            </a:r>
            <a:r>
              <a:rPr lang="ru-RU" sz="2400" dirty="0" err="1">
                <a:solidFill>
                  <a:schemeClr val="tx1"/>
                </a:solidFill>
              </a:rPr>
              <a:t>категорії</a:t>
            </a:r>
            <a:r>
              <a:rPr lang="ru-RU" sz="2400" dirty="0">
                <a:solidFill>
                  <a:schemeClr val="tx1"/>
                </a:solidFill>
              </a:rPr>
              <a:t> способу, часу, особи, роду, числа.</a:t>
            </a:r>
          </a:p>
        </p:txBody>
      </p:sp>
      <p:pic>
        <p:nvPicPr>
          <p:cNvPr id="2050" name="Picture 2" descr="C:\Users\Юлиана\Downloads\orname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641" y1="51087" x2="15641" y2="51087"/>
                        <a14:foregroundMark x1="3333" y1="67754" x2="3333" y2="67754"/>
                        <a14:foregroundMark x1="1966" y1="55435" x2="1966" y2="55435"/>
                        <a14:foregroundMark x1="4359" y1="49275" x2="4359" y2="49275"/>
                        <a14:foregroundMark x1="6239" y1="72826" x2="6239" y2="72826"/>
                        <a14:foregroundMark x1="7863" y1="40580" x2="7863" y2="40580"/>
                        <a14:foregroundMark x1="11197" y1="26812" x2="11197" y2="26812"/>
                        <a14:foregroundMark x1="23675" y1="46739" x2="23675" y2="46739"/>
                        <a14:foregroundMark x1="22222" y1="57971" x2="22222" y2="57971"/>
                        <a14:foregroundMark x1="21368" y1="70290" x2="21368" y2="70290"/>
                        <a14:foregroundMark x1="23675" y1="77174" x2="23675" y2="77174"/>
                        <a14:foregroundMark x1="25470" y1="77174" x2="25470" y2="77174"/>
                        <a14:foregroundMark x1="27778" y1="77174" x2="27778" y2="77174"/>
                        <a14:foregroundMark x1="72564" y1="75362" x2="72564" y2="75362"/>
                        <a14:foregroundMark x1="74444" y1="74638" x2="74444" y2="74638"/>
                        <a14:foregroundMark x1="76325" y1="76449" x2="76325" y2="76449"/>
                        <a14:foregroundMark x1="79145" y1="71014" x2="79145" y2="71014"/>
                        <a14:foregroundMark x1="77521" y1="57971" x2="77521" y2="57971"/>
                        <a14:foregroundMark x1="76923" y1="44928" x2="76923" y2="44928"/>
                        <a14:foregroundMark x1="83419" y1="55435" x2="83419" y2="55435"/>
                        <a14:foregroundMark x1="97350" y1="69203" x2="97350" y2="69203"/>
                        <a14:foregroundMark x1="93932" y1="72101" x2="93932" y2="72101"/>
                        <a14:foregroundMark x1="97350" y1="54710" x2="97350" y2="54710"/>
                        <a14:foregroundMark x1="95726" y1="47464" x2="95726" y2="47464"/>
                        <a14:foregroundMark x1="91880" y1="39130" x2="91880" y2="39130"/>
                        <a14:foregroundMark x1="88803" y1="28623" x2="88803" y2="28623"/>
                        <a14:foregroundMark x1="79402" y1="84058" x2="79402" y2="84058"/>
                        <a14:foregroundMark x1="80598" y1="87681" x2="80598" y2="87681"/>
                        <a14:foregroundMark x1="79145" y1="33696" x2="79145" y2="33696"/>
                        <a14:foregroundMark x1="76667" y1="33696" x2="76667" y2="33696"/>
                        <a14:foregroundMark x1="77692" y1="86594" x2="77692" y2="86594"/>
                        <a14:foregroundMark x1="78547" y1="93478" x2="78547" y2="93478"/>
                        <a14:foregroundMark x1="21368" y1="86594" x2="21368" y2="86594"/>
                        <a14:foregroundMark x1="20171" y1="93478" x2="20171" y2="93478"/>
                        <a14:foregroundMark x1="21795" y1="34783" x2="21795" y2="34783"/>
                        <a14:foregroundMark x1="21624" y1="29348" x2="21624" y2="29348"/>
                        <a14:backgroundMark x1="20171" y1="79710" x2="20171" y2="79710"/>
                        <a14:backgroundMark x1="29402" y1="66667" x2="29402" y2="66667"/>
                        <a14:backgroundMark x1="34530" y1="79710" x2="34530" y2="79710"/>
                        <a14:backgroundMark x1="39829" y1="94565" x2="39829" y2="94565"/>
                        <a14:backgroundMark x1="47009" y1="90217" x2="47009" y2="90217"/>
                        <a14:backgroundMark x1="41880" y1="49275" x2="41880" y2="49275"/>
                        <a14:backgroundMark x1="60940" y1="95290" x2="60940" y2="95290"/>
                        <a14:backgroundMark x1="65214" y1="77174" x2="65214" y2="77174"/>
                        <a14:backgroundMark x1="53932" y1="89130" x2="53932" y2="8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76864" cy="16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1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50575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800" dirty="0" err="1">
                <a:solidFill>
                  <a:schemeClr val="tx1"/>
                </a:solidFill>
              </a:rPr>
              <a:t>Категорія</a:t>
            </a:r>
            <a:r>
              <a:rPr lang="ru-RU" sz="2800" dirty="0">
                <a:solidFill>
                  <a:schemeClr val="tx1"/>
                </a:solidFill>
              </a:rPr>
              <a:t> особи </a:t>
            </a:r>
            <a:r>
              <a:rPr lang="ru-RU" sz="2800" dirty="0" err="1">
                <a:solidFill>
                  <a:schemeClr val="tx1"/>
                </a:solidFill>
              </a:rPr>
              <a:t>по-різному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виявляє</a:t>
            </a:r>
            <a:r>
              <a:rPr lang="ru-RU" sz="2800" dirty="0">
                <a:solidFill>
                  <a:schemeClr val="tx1"/>
                </a:solidFill>
              </a:rPr>
              <a:t> себе в </a:t>
            </a:r>
            <a:r>
              <a:rPr lang="ru-RU" sz="2800" dirty="0" err="1">
                <a:solidFill>
                  <a:schemeClr val="tx1"/>
                </a:solidFill>
              </a:rPr>
              <a:t>дієсловах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сполучаються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іменниками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позначають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істоти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неістоти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Якщо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дієслова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поєднуються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іменниками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однією</a:t>
            </a:r>
            <a:r>
              <a:rPr lang="ru-RU" sz="2800" dirty="0">
                <a:solidFill>
                  <a:schemeClr val="tx1"/>
                </a:solidFill>
              </a:rPr>
              <a:t> формою </a:t>
            </a:r>
            <a:r>
              <a:rPr lang="ru-RU" sz="2800" dirty="0" err="1">
                <a:solidFill>
                  <a:schemeClr val="tx1"/>
                </a:solidFill>
              </a:rPr>
              <a:t>можуть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передавати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чоловічу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жіночу</a:t>
            </a:r>
            <a:r>
              <a:rPr lang="ru-RU" sz="2800" dirty="0">
                <a:solidFill>
                  <a:schemeClr val="tx1"/>
                </a:solidFill>
              </a:rPr>
              <a:t> стать, </a:t>
            </a:r>
            <a:r>
              <a:rPr lang="ru-RU" sz="2800" dirty="0" err="1">
                <a:solidFill>
                  <a:schemeClr val="tx1"/>
                </a:solidFill>
              </a:rPr>
              <a:t>рід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дієслова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визначає</a:t>
            </a:r>
            <a:r>
              <a:rPr lang="ru-RU" sz="2800" dirty="0">
                <a:solidFill>
                  <a:schemeClr val="tx1"/>
                </a:solidFill>
              </a:rPr>
              <a:t> й </a:t>
            </a:r>
            <a:r>
              <a:rPr lang="ru-RU" sz="2800" dirty="0" err="1">
                <a:solidFill>
                  <a:schemeClr val="tx1"/>
                </a:solidFill>
              </a:rPr>
              <a:t>рід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іменника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Інженер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Іваненко</a:t>
            </a:r>
            <a:r>
              <a:rPr lang="ru-RU" sz="2800" i="1" dirty="0">
                <a:solidFill>
                  <a:schemeClr val="tx1"/>
                </a:solidFill>
              </a:rPr>
              <a:t> показав приклад — </a:t>
            </a:r>
            <a:r>
              <a:rPr lang="ru-RU" sz="2800" i="1" dirty="0" err="1">
                <a:solidFill>
                  <a:schemeClr val="tx1"/>
                </a:solidFill>
              </a:rPr>
              <a:t>Інженер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Іваненко</a:t>
            </a:r>
            <a:r>
              <a:rPr lang="ru-RU" sz="2800" i="1" dirty="0">
                <a:solidFill>
                  <a:schemeClr val="tx1"/>
                </a:solidFill>
              </a:rPr>
              <a:t> показала приклад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2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2440" cy="61206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dirty="0" err="1">
                <a:solidFill>
                  <a:schemeClr val="tx1"/>
                </a:solidFill>
              </a:rPr>
              <a:t>Значення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категорії</a:t>
            </a:r>
            <a:r>
              <a:rPr lang="ru-RU" sz="2200" dirty="0">
                <a:solidFill>
                  <a:schemeClr val="tx1"/>
                </a:solidFill>
              </a:rPr>
              <a:t> особи </a:t>
            </a:r>
            <a:r>
              <a:rPr lang="ru-RU" sz="2200" dirty="0" err="1">
                <a:solidFill>
                  <a:schemeClr val="tx1"/>
                </a:solidFill>
              </a:rPr>
              <a:t>виражається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двома</a:t>
            </a:r>
            <a:r>
              <a:rPr lang="ru-RU" sz="2200" dirty="0">
                <a:solidFill>
                  <a:schemeClr val="tx1"/>
                </a:solidFill>
              </a:rPr>
              <a:t> способами: </a:t>
            </a:r>
            <a:r>
              <a:rPr lang="ru-RU" sz="2200" dirty="0" err="1">
                <a:solidFill>
                  <a:schemeClr val="tx1"/>
                </a:solidFill>
              </a:rPr>
              <a:t>синтетичним</a:t>
            </a:r>
            <a:r>
              <a:rPr lang="ru-RU" sz="2200" dirty="0">
                <a:solidFill>
                  <a:schemeClr val="tx1"/>
                </a:solidFill>
              </a:rPr>
              <a:t>, за </a:t>
            </a:r>
            <a:r>
              <a:rPr lang="ru-RU" sz="2200" dirty="0" err="1">
                <a:solidFill>
                  <a:schemeClr val="tx1"/>
                </a:solidFill>
              </a:rPr>
              <a:t>допомогою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особових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афіксів</a:t>
            </a:r>
            <a:r>
              <a:rPr lang="ru-RU" sz="2200" dirty="0">
                <a:solidFill>
                  <a:schemeClr val="tx1"/>
                </a:solidFill>
              </a:rPr>
              <a:t> (вед-у — 1-ша особа, вед-</a:t>
            </a:r>
            <a:r>
              <a:rPr lang="ru-RU" sz="2200" dirty="0" err="1">
                <a:solidFill>
                  <a:schemeClr val="tx1"/>
                </a:solidFill>
              </a:rPr>
              <a:t>еш</a:t>
            </a:r>
            <a:r>
              <a:rPr lang="ru-RU" sz="2200" dirty="0">
                <a:solidFill>
                  <a:schemeClr val="tx1"/>
                </a:solidFill>
              </a:rPr>
              <a:t> — 2-га особа, вед-е — 3-я особа, вед-и — 2-га особа та </a:t>
            </a:r>
            <a:r>
              <a:rPr lang="ru-RU" sz="2200" dirty="0" err="1">
                <a:solidFill>
                  <a:schemeClr val="tx1"/>
                </a:solidFill>
              </a:rPr>
              <a:t>ін</a:t>
            </a:r>
            <a:r>
              <a:rPr lang="ru-RU" sz="2200" dirty="0">
                <a:solidFill>
                  <a:schemeClr val="tx1"/>
                </a:solidFill>
              </a:rPr>
              <a:t>.) і </a:t>
            </a:r>
            <a:r>
              <a:rPr lang="ru-RU" sz="2200" dirty="0" err="1">
                <a:solidFill>
                  <a:schemeClr val="tx1"/>
                </a:solidFill>
              </a:rPr>
              <a:t>аналітичним</a:t>
            </a:r>
            <a:r>
              <a:rPr lang="ru-RU" sz="2200" dirty="0">
                <a:solidFill>
                  <a:schemeClr val="tx1"/>
                </a:solidFill>
              </a:rPr>
              <a:t> — </a:t>
            </a:r>
            <a:r>
              <a:rPr lang="ru-RU" sz="2200" dirty="0" err="1">
                <a:solidFill>
                  <a:schemeClr val="tx1"/>
                </a:solidFill>
              </a:rPr>
              <a:t>сполученням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дієслова</a:t>
            </a:r>
            <a:r>
              <a:rPr lang="ru-RU" sz="2200" dirty="0">
                <a:solidFill>
                  <a:schemeClr val="tx1"/>
                </a:solidFill>
              </a:rPr>
              <a:t> з </a:t>
            </a:r>
            <a:r>
              <a:rPr lang="ru-RU" sz="2200" dirty="0" err="1">
                <a:solidFill>
                  <a:schemeClr val="tx1"/>
                </a:solidFill>
              </a:rPr>
              <a:t>відповідним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займенниковим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іменником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особовим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займенником</a:t>
            </a:r>
            <a:r>
              <a:rPr lang="ru-RU" sz="2200" dirty="0">
                <a:solidFill>
                  <a:schemeClr val="tx1"/>
                </a:solidFill>
              </a:rPr>
              <a:t>) (я </a:t>
            </a:r>
            <a:r>
              <a:rPr lang="ru-RU" sz="2200" dirty="0" err="1">
                <a:solidFill>
                  <a:schemeClr val="tx1"/>
                </a:solidFill>
              </a:rPr>
              <a:t>іду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ідеш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він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пішов</a:t>
            </a:r>
            <a:r>
              <a:rPr lang="ru-RU" sz="2200" dirty="0">
                <a:solidFill>
                  <a:schemeClr val="tx1"/>
                </a:solidFill>
              </a:rPr>
              <a:t>, вона </a:t>
            </a:r>
            <a:r>
              <a:rPr lang="ru-RU" sz="2200" dirty="0" err="1">
                <a:solidFill>
                  <a:schemeClr val="tx1"/>
                </a:solidFill>
              </a:rPr>
              <a:t>пішла</a:t>
            </a:r>
            <a:r>
              <a:rPr lang="ru-RU" sz="2200" dirty="0">
                <a:solidFill>
                  <a:schemeClr val="tx1"/>
                </a:solidFill>
              </a:rPr>
              <a:t> і т, д.).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 </a:t>
            </a:r>
            <a:r>
              <a:rPr lang="ru-RU" sz="2200" dirty="0" err="1">
                <a:solidFill>
                  <a:schemeClr val="tx1"/>
                </a:solidFill>
              </a:rPr>
              <a:t>теперішньому</a:t>
            </a:r>
            <a:r>
              <a:rPr lang="ru-RU" sz="2200" dirty="0">
                <a:solidFill>
                  <a:schemeClr val="tx1"/>
                </a:solidFill>
              </a:rPr>
              <a:t> й </a:t>
            </a:r>
            <a:r>
              <a:rPr lang="ru-RU" sz="2200" dirty="0" err="1">
                <a:solidFill>
                  <a:schemeClr val="tx1"/>
                </a:solidFill>
              </a:rPr>
              <a:t>майбутньому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часі</a:t>
            </a:r>
            <a:r>
              <a:rPr lang="ru-RU" sz="2200" dirty="0">
                <a:solidFill>
                  <a:schemeClr val="tx1"/>
                </a:solidFill>
              </a:rPr>
              <a:t> та в </a:t>
            </a:r>
            <a:r>
              <a:rPr lang="ru-RU" sz="2200" dirty="0" err="1">
                <a:solidFill>
                  <a:schemeClr val="tx1"/>
                </a:solidFill>
              </a:rPr>
              <a:t>наказовому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способі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синтетичний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спосіб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вираження</a:t>
            </a:r>
            <a:r>
              <a:rPr lang="ru-RU" sz="2200" dirty="0">
                <a:solidFill>
                  <a:schemeClr val="tx1"/>
                </a:solidFill>
              </a:rPr>
              <a:t> особи </a:t>
            </a:r>
            <a:r>
              <a:rPr lang="ru-RU" sz="2200" dirty="0" err="1">
                <a:solidFill>
                  <a:schemeClr val="tx1"/>
                </a:solidFill>
              </a:rPr>
              <a:t>здебільшого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супроводжується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аналітичним</a:t>
            </a:r>
            <a:r>
              <a:rPr lang="ru-RU" sz="2200" dirty="0">
                <a:solidFill>
                  <a:schemeClr val="tx1"/>
                </a:solidFill>
              </a:rPr>
              <a:t>, у </a:t>
            </a:r>
            <a:r>
              <a:rPr lang="ru-RU" sz="2200" dirty="0" err="1">
                <a:solidFill>
                  <a:schemeClr val="tx1"/>
                </a:solidFill>
              </a:rPr>
              <a:t>минулому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давноминулому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часі</a:t>
            </a:r>
            <a:r>
              <a:rPr lang="ru-RU" sz="2200" dirty="0">
                <a:solidFill>
                  <a:schemeClr val="tx1"/>
                </a:solidFill>
              </a:rPr>
              <a:t> і в </a:t>
            </a:r>
            <a:r>
              <a:rPr lang="ru-RU" sz="2200" dirty="0" err="1">
                <a:solidFill>
                  <a:schemeClr val="tx1"/>
                </a:solidFill>
              </a:rPr>
              <a:t>умовному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способі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існує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тільки</a:t>
            </a:r>
            <a:r>
              <a:rPr lang="ru-RU" sz="2200" dirty="0">
                <a:solidFill>
                  <a:schemeClr val="tx1"/>
                </a:solidFill>
              </a:rPr>
              <a:t> один вид </a:t>
            </a:r>
            <a:r>
              <a:rPr lang="ru-RU" sz="2200" dirty="0" err="1">
                <a:solidFill>
                  <a:schemeClr val="tx1"/>
                </a:solidFill>
              </a:rPr>
              <a:t>вираження</a:t>
            </a:r>
            <a:r>
              <a:rPr lang="ru-RU" sz="2200" dirty="0">
                <a:solidFill>
                  <a:schemeClr val="tx1"/>
                </a:solidFill>
              </a:rPr>
              <a:t> особи — </a:t>
            </a:r>
            <a:r>
              <a:rPr lang="ru-RU" sz="2200" dirty="0" err="1">
                <a:solidFill>
                  <a:schemeClr val="tx1"/>
                </a:solidFill>
              </a:rPr>
              <a:t>аналітичний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 </a:t>
            </a:r>
            <a:r>
              <a:rPr lang="ru-RU" sz="2200" dirty="0">
                <a:solidFill>
                  <a:schemeClr val="tx1"/>
                </a:solidFill>
              </a:rPr>
              <a:t>2-й </a:t>
            </a:r>
            <a:r>
              <a:rPr lang="ru-RU" sz="2200" dirty="0" err="1">
                <a:solidFill>
                  <a:schemeClr val="tx1"/>
                </a:solidFill>
              </a:rPr>
              <a:t>особі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замість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особового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може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виступати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іменник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кличному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відмінку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прийшов</a:t>
            </a:r>
            <a:r>
              <a:rPr lang="ru-RU" sz="2200" dirty="0">
                <a:solidFill>
                  <a:schemeClr val="tx1"/>
                </a:solidFill>
              </a:rPr>
              <a:t>, Петре?), а в 3‑й —</a:t>
            </a:r>
            <a:r>
              <a:rPr lang="ru-RU" sz="2200" dirty="0" err="1">
                <a:solidFill>
                  <a:schemeClr val="tx1"/>
                </a:solidFill>
              </a:rPr>
              <a:t>іменник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називному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відмінку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прийшов</a:t>
            </a:r>
            <a:r>
              <a:rPr lang="ru-RU" sz="2200" dirty="0">
                <a:solidFill>
                  <a:schemeClr val="tx1"/>
                </a:solidFill>
              </a:rPr>
              <a:t> Петро).</a:t>
            </a:r>
          </a:p>
        </p:txBody>
      </p:sp>
    </p:spTree>
    <p:extLst>
      <p:ext uri="{BB962C8B-B14F-4D97-AF65-F5344CB8AC3E}">
        <p14:creationId xmlns:p14="http://schemas.microsoft.com/office/powerpoint/2010/main" val="3149052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1926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300" b="1" dirty="0">
                <a:solidFill>
                  <a:schemeClr val="tx1"/>
                </a:solidFill>
              </a:rPr>
              <a:t>Число </a:t>
            </a:r>
            <a:r>
              <a:rPr lang="ru-RU" sz="2300" b="1" dirty="0" err="1">
                <a:solidFill>
                  <a:schemeClr val="tx1"/>
                </a:solidFill>
              </a:rPr>
              <a:t>дієслова</a:t>
            </a:r>
            <a:r>
              <a:rPr lang="ru-RU" sz="2300" b="1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несе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інформацію</a:t>
            </a:r>
            <a:r>
              <a:rPr lang="ru-RU" sz="2300" dirty="0">
                <a:solidFill>
                  <a:schemeClr val="tx1"/>
                </a:solidFill>
              </a:rPr>
              <a:t> про </a:t>
            </a:r>
            <a:r>
              <a:rPr lang="ru-RU" sz="2300" dirty="0" err="1">
                <a:solidFill>
                  <a:schemeClr val="tx1"/>
                </a:solidFill>
              </a:rPr>
              <a:t>кількість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діячів</a:t>
            </a:r>
            <a:r>
              <a:rPr lang="ru-RU" sz="2300" dirty="0">
                <a:solidFill>
                  <a:schemeClr val="tx1"/>
                </a:solidFill>
              </a:rPr>
              <a:t>. </a:t>
            </a:r>
            <a:r>
              <a:rPr lang="ru-RU" sz="2300" dirty="0" err="1">
                <a:solidFill>
                  <a:schemeClr val="tx1"/>
                </a:solidFill>
              </a:rPr>
              <a:t>Однина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вказує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що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дія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чи</a:t>
            </a:r>
            <a:r>
              <a:rPr lang="ru-RU" sz="2300" dirty="0">
                <a:solidFill>
                  <a:schemeClr val="tx1"/>
                </a:solidFill>
              </a:rPr>
              <a:t> стан </a:t>
            </a:r>
            <a:r>
              <a:rPr lang="ru-RU" sz="2300" dirty="0" err="1">
                <a:solidFill>
                  <a:schemeClr val="tx1"/>
                </a:solidFill>
              </a:rPr>
              <a:t>приписується</a:t>
            </a:r>
            <a:r>
              <a:rPr lang="ru-RU" sz="2300" dirty="0">
                <a:solidFill>
                  <a:schemeClr val="tx1"/>
                </a:solidFill>
              </a:rPr>
              <a:t>:</a:t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/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              а</a:t>
            </a:r>
            <a:r>
              <a:rPr lang="ru-RU" sz="2300" dirty="0">
                <a:solidFill>
                  <a:schemeClr val="tx1"/>
                </a:solidFill>
              </a:rPr>
              <a:t>) одному </a:t>
            </a:r>
            <a:r>
              <a:rPr lang="ru-RU" sz="2300" dirty="0" err="1">
                <a:solidFill>
                  <a:schemeClr val="tx1"/>
                </a:solidFill>
              </a:rPr>
              <a:t>виконавцеві</a:t>
            </a:r>
            <a:r>
              <a:rPr lang="ru-RU" sz="2300" dirty="0">
                <a:solidFill>
                  <a:schemeClr val="tx1"/>
                </a:solidFill>
              </a:rPr>
              <a:t> (</a:t>
            </a:r>
            <a:r>
              <a:rPr lang="ru-RU" sz="2300" dirty="0" err="1">
                <a:solidFill>
                  <a:schemeClr val="tx1"/>
                </a:solidFill>
              </a:rPr>
              <a:t>особі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тварині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чи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предметові</a:t>
            </a:r>
            <a:r>
              <a:rPr lang="ru-RU" sz="2300" dirty="0">
                <a:solidFill>
                  <a:schemeClr val="tx1"/>
                </a:solidFill>
              </a:rPr>
              <a:t>): (я) </a:t>
            </a:r>
            <a:r>
              <a:rPr lang="ru-RU" sz="2300" dirty="0" err="1">
                <a:solidFill>
                  <a:schemeClr val="tx1"/>
                </a:solidFill>
              </a:rPr>
              <a:t>допомагаю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err="1">
                <a:solidFill>
                  <a:schemeClr val="tx1"/>
                </a:solidFill>
              </a:rPr>
              <a:t>мотоцикліст</a:t>
            </a:r>
            <a:r>
              <a:rPr lang="ru-RU" sz="2300" dirty="0">
                <a:solidFill>
                  <a:schemeClr val="tx1"/>
                </a:solidFill>
              </a:rPr>
              <a:t>) </a:t>
            </a:r>
            <a:r>
              <a:rPr lang="ru-RU" sz="2300" dirty="0" err="1">
                <a:solidFill>
                  <a:schemeClr val="tx1"/>
                </a:solidFill>
              </a:rPr>
              <a:t>мчить</a:t>
            </a:r>
            <a:r>
              <a:rPr lang="ru-RU" sz="2300" dirty="0">
                <a:solidFill>
                  <a:schemeClr val="tx1"/>
                </a:solidFill>
              </a:rPr>
              <a:t>, (мурашка) </a:t>
            </a:r>
            <a:r>
              <a:rPr lang="ru-RU" sz="2300" dirty="0" err="1">
                <a:solidFill>
                  <a:schemeClr val="tx1"/>
                </a:solidFill>
              </a:rPr>
              <a:t>повзе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smtClean="0">
                <a:solidFill>
                  <a:schemeClr val="tx1"/>
                </a:solidFill>
              </a:rPr>
              <a:t>ли­сток</a:t>
            </a:r>
            <a:r>
              <a:rPr lang="ru-RU" sz="2300" dirty="0">
                <a:solidFill>
                  <a:schemeClr val="tx1"/>
                </a:solidFill>
              </a:rPr>
              <a:t>) </a:t>
            </a:r>
            <a:r>
              <a:rPr lang="ru-RU" sz="2300" dirty="0" err="1" smtClean="0">
                <a:solidFill>
                  <a:schemeClr val="tx1"/>
                </a:solidFill>
              </a:rPr>
              <a:t>тріпоче</a:t>
            </a:r>
            <a:r>
              <a:rPr lang="ru-RU" sz="2300" dirty="0">
                <a:solidFill>
                  <a:schemeClr val="tx1"/>
                </a:solidFill>
              </a:rPr>
              <a:t>;</a:t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>
                <a:solidFill>
                  <a:schemeClr val="tx1"/>
                </a:solidFill>
              </a:rPr>
              <a:t/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       б</a:t>
            </a:r>
            <a:r>
              <a:rPr lang="ru-RU" sz="2300" dirty="0">
                <a:solidFill>
                  <a:schemeClr val="tx1"/>
                </a:solidFill>
              </a:rPr>
              <a:t>) </a:t>
            </a:r>
            <a:r>
              <a:rPr lang="ru-RU" sz="2300" dirty="0" err="1">
                <a:solidFill>
                  <a:schemeClr val="tx1"/>
                </a:solidFill>
              </a:rPr>
              <a:t>сукупності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однорідних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предметів</a:t>
            </a:r>
            <a:r>
              <a:rPr lang="ru-RU" sz="2300" dirty="0">
                <a:solidFill>
                  <a:schemeClr val="tx1"/>
                </a:solidFill>
              </a:rPr>
              <a:t>: (селянство) </a:t>
            </a:r>
            <a:r>
              <a:rPr lang="ru-RU" sz="2300" dirty="0" err="1">
                <a:solidFill>
                  <a:schemeClr val="tx1"/>
                </a:solidFill>
              </a:rPr>
              <a:t>голосує</a:t>
            </a:r>
            <a:r>
              <a:rPr lang="ru-RU" sz="2300" dirty="0">
                <a:solidFill>
                  <a:schemeClr val="tx1"/>
                </a:solidFill>
              </a:rPr>
              <a:t>, (молодь) </a:t>
            </a:r>
            <a:r>
              <a:rPr lang="ru-RU" sz="2300" dirty="0" err="1">
                <a:solidFill>
                  <a:schemeClr val="tx1"/>
                </a:solidFill>
              </a:rPr>
              <a:t>вчиться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err="1">
                <a:solidFill>
                  <a:schemeClr val="tx1"/>
                </a:solidFill>
              </a:rPr>
              <a:t>листя</a:t>
            </a:r>
            <a:r>
              <a:rPr lang="ru-RU" sz="2300" dirty="0">
                <a:solidFill>
                  <a:schemeClr val="tx1"/>
                </a:solidFill>
              </a:rPr>
              <a:t>) </a:t>
            </a:r>
            <a:r>
              <a:rPr lang="ru-RU" sz="2300" dirty="0" err="1">
                <a:solidFill>
                  <a:schemeClr val="tx1"/>
                </a:solidFill>
              </a:rPr>
              <a:t>опадає</a:t>
            </a:r>
            <a:r>
              <a:rPr lang="ru-RU" sz="2300" dirty="0">
                <a:solidFill>
                  <a:schemeClr val="tx1"/>
                </a:solidFill>
              </a:rPr>
              <a:t>, (жито) </a:t>
            </a:r>
            <a:r>
              <a:rPr lang="ru-RU" sz="2300" dirty="0" err="1" smtClean="0">
                <a:solidFill>
                  <a:schemeClr val="tx1"/>
                </a:solidFill>
              </a:rPr>
              <a:t>достигає</a:t>
            </a:r>
            <a:r>
              <a:rPr lang="ru-RU" sz="2300" dirty="0">
                <a:solidFill>
                  <a:schemeClr val="tx1"/>
                </a:solidFill>
              </a:rPr>
              <a:t>;</a:t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>
                <a:solidFill>
                  <a:schemeClr val="tx1"/>
                </a:solidFill>
              </a:rPr>
              <a:t/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         в</a:t>
            </a:r>
            <a:r>
              <a:rPr lang="ru-RU" sz="2300" dirty="0">
                <a:solidFill>
                  <a:schemeClr val="tx1"/>
                </a:solidFill>
              </a:rPr>
              <a:t>) предметам, </a:t>
            </a:r>
            <a:r>
              <a:rPr lang="ru-RU" sz="2300" dirty="0" err="1">
                <a:solidFill>
                  <a:schemeClr val="tx1"/>
                </a:solidFill>
              </a:rPr>
              <a:t>шо</a:t>
            </a:r>
            <a:r>
              <a:rPr lang="ru-RU" sz="2300" dirty="0">
                <a:solidFill>
                  <a:schemeClr val="tx1"/>
                </a:solidFill>
              </a:rPr>
              <a:t> не </a:t>
            </a:r>
            <a:r>
              <a:rPr lang="ru-RU" sz="2300" dirty="0" err="1">
                <a:solidFill>
                  <a:schemeClr val="tx1"/>
                </a:solidFill>
              </a:rPr>
              <a:t>піддаються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лічбі</a:t>
            </a:r>
            <a:r>
              <a:rPr lang="ru-RU" sz="2300" dirty="0">
                <a:solidFill>
                  <a:schemeClr val="tx1"/>
                </a:solidFill>
              </a:rPr>
              <a:t> (</a:t>
            </a:r>
            <a:r>
              <a:rPr lang="ru-RU" sz="2300" dirty="0" err="1">
                <a:solidFill>
                  <a:schemeClr val="tx1"/>
                </a:solidFill>
              </a:rPr>
              <a:t>речовинам</a:t>
            </a:r>
            <a:r>
              <a:rPr lang="ru-RU" sz="2300" dirty="0">
                <a:solidFill>
                  <a:schemeClr val="tx1"/>
                </a:solidFill>
              </a:rPr>
              <a:t>, сферам </a:t>
            </a:r>
            <a:r>
              <a:rPr lang="ru-RU" sz="2300" dirty="0" err="1">
                <a:solidFill>
                  <a:schemeClr val="tx1"/>
                </a:solidFill>
              </a:rPr>
              <a:t>діяльності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поняттям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тощо</a:t>
            </a:r>
            <a:r>
              <a:rPr lang="ru-RU" sz="2300" dirty="0">
                <a:solidFill>
                  <a:schemeClr val="tx1"/>
                </a:solidFill>
              </a:rPr>
              <a:t>): (вода) </a:t>
            </a:r>
            <a:r>
              <a:rPr lang="ru-RU" sz="2300" dirty="0" err="1">
                <a:solidFill>
                  <a:schemeClr val="tx1"/>
                </a:solidFill>
              </a:rPr>
              <a:t>тече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err="1">
                <a:solidFill>
                  <a:schemeClr val="tx1"/>
                </a:solidFill>
              </a:rPr>
              <a:t>бджільництво</a:t>
            </a:r>
            <a:r>
              <a:rPr lang="ru-RU" sz="2300" dirty="0">
                <a:solidFill>
                  <a:schemeClr val="tx1"/>
                </a:solidFill>
              </a:rPr>
              <a:t>)</a:t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 err="1">
                <a:solidFill>
                  <a:schemeClr val="tx1"/>
                </a:solidFill>
              </a:rPr>
              <a:t>розвивається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err="1">
                <a:solidFill>
                  <a:schemeClr val="tx1"/>
                </a:solidFill>
              </a:rPr>
              <a:t>історія</a:t>
            </a:r>
            <a:r>
              <a:rPr lang="ru-RU" sz="2300" dirty="0">
                <a:solidFill>
                  <a:schemeClr val="tx1"/>
                </a:solidFill>
              </a:rPr>
              <a:t>) не </a:t>
            </a:r>
            <a:r>
              <a:rPr lang="ru-RU" sz="2300" dirty="0" err="1">
                <a:solidFill>
                  <a:schemeClr val="tx1"/>
                </a:solidFill>
              </a:rPr>
              <a:t>повторюється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435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13" y="548680"/>
            <a:ext cx="7667011" cy="57056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Перша особа </a:t>
            </a:r>
            <a:r>
              <a:rPr lang="ru-RU" sz="2800" dirty="0" err="1">
                <a:solidFill>
                  <a:schemeClr val="tx1"/>
                </a:solidFill>
              </a:rPr>
              <a:t>множини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вказує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виконує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мовець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ще</a:t>
            </a:r>
            <a:r>
              <a:rPr lang="ru-RU" sz="2800" dirty="0">
                <a:solidFill>
                  <a:schemeClr val="tx1"/>
                </a:solidFill>
              </a:rPr>
              <a:t> одна 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більше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осіб</a:t>
            </a:r>
            <a:r>
              <a:rPr lang="ru-RU" sz="2800" dirty="0">
                <a:solidFill>
                  <a:schemeClr val="tx1"/>
                </a:solidFill>
              </a:rPr>
              <a:t>: (ми) </a:t>
            </a:r>
            <a:r>
              <a:rPr lang="ru-RU" sz="2800" dirty="0" err="1">
                <a:solidFill>
                  <a:schemeClr val="tx1"/>
                </a:solidFill>
              </a:rPr>
              <a:t>пливемо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розмовляємо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поспішаймо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Друга особа </a:t>
            </a:r>
            <a:r>
              <a:rPr lang="ru-RU" sz="2800" dirty="0" err="1">
                <a:solidFill>
                  <a:schemeClr val="tx1"/>
                </a:solidFill>
              </a:rPr>
              <a:t>множини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вказує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дію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двох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більше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осіб</a:t>
            </a:r>
            <a:r>
              <a:rPr lang="ru-RU" sz="2800" dirty="0">
                <a:solidFill>
                  <a:schemeClr val="tx1"/>
                </a:solidFill>
              </a:rPr>
              <a:t>, до </a:t>
            </a:r>
            <a:r>
              <a:rPr lang="ru-RU" sz="2800" dirty="0" err="1">
                <a:solidFill>
                  <a:schemeClr val="tx1"/>
                </a:solidFill>
              </a:rPr>
              <a:t>яких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звернена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мова</a:t>
            </a:r>
            <a:r>
              <a:rPr lang="ru-RU" sz="2800" dirty="0">
                <a:solidFill>
                  <a:schemeClr val="tx1"/>
                </a:solidFill>
              </a:rPr>
              <a:t>: (</a:t>
            </a:r>
            <a:r>
              <a:rPr lang="ru-RU" sz="2800" dirty="0" err="1">
                <a:solidFill>
                  <a:schemeClr val="tx1"/>
                </a:solidFill>
              </a:rPr>
              <a:t>ви</a:t>
            </a:r>
            <a:r>
              <a:rPr lang="ru-RU" sz="2800" dirty="0">
                <a:solidFill>
                  <a:schemeClr val="tx1"/>
                </a:solidFill>
              </a:rPr>
              <a:t>) </a:t>
            </a:r>
            <a:r>
              <a:rPr lang="ru-RU" sz="2800" dirty="0" err="1">
                <a:solidFill>
                  <a:schemeClr val="tx1"/>
                </a:solidFill>
              </a:rPr>
              <a:t>думаєте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зачекайте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Третя</a:t>
            </a:r>
            <a:r>
              <a:rPr lang="ru-RU" sz="2800" dirty="0">
                <a:solidFill>
                  <a:schemeClr val="tx1"/>
                </a:solidFill>
              </a:rPr>
              <a:t> особа </a:t>
            </a:r>
            <a:r>
              <a:rPr lang="ru-RU" sz="2800" dirty="0" err="1">
                <a:solidFill>
                  <a:schemeClr val="tx1"/>
                </a:solidFill>
              </a:rPr>
              <a:t>множини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означає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виконують</a:t>
            </a:r>
            <a:r>
              <a:rPr lang="ru-RU" sz="2800" dirty="0">
                <a:solidFill>
                  <a:schemeClr val="tx1"/>
                </a:solidFill>
              </a:rPr>
              <a:t> два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більше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діячів</a:t>
            </a:r>
            <a:r>
              <a:rPr lang="ru-RU" sz="2800" dirty="0">
                <a:solidFill>
                  <a:schemeClr val="tx1"/>
                </a:solidFill>
              </a:rPr>
              <a:t> без </a:t>
            </a:r>
            <a:r>
              <a:rPr lang="ru-RU" sz="2800" dirty="0" err="1">
                <a:solidFill>
                  <a:schemeClr val="tx1"/>
                </a:solidFill>
              </a:rPr>
              <a:t>участі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мовця</a:t>
            </a:r>
            <a:r>
              <a:rPr lang="ru-RU" sz="2800" dirty="0">
                <a:solidFill>
                  <a:schemeClr val="tx1"/>
                </a:solidFill>
              </a:rPr>
              <a:t>: (люди) </a:t>
            </a:r>
            <a:r>
              <a:rPr lang="ru-RU" sz="2800" dirty="0" err="1">
                <a:solidFill>
                  <a:schemeClr val="tx1"/>
                </a:solidFill>
              </a:rPr>
              <a:t>радіють</a:t>
            </a:r>
            <a:r>
              <a:rPr lang="ru-RU" sz="2800" dirty="0">
                <a:solidFill>
                  <a:schemeClr val="tx1"/>
                </a:solidFill>
              </a:rPr>
              <a:t>, (хмари) </a:t>
            </a:r>
            <a:r>
              <a:rPr lang="ru-RU" sz="2800" dirty="0" err="1">
                <a:solidFill>
                  <a:schemeClr val="tx1"/>
                </a:solidFill>
              </a:rPr>
              <a:t>збира­ються</a:t>
            </a:r>
            <a:r>
              <a:rPr lang="ru-RU" sz="2800" dirty="0">
                <a:solidFill>
                  <a:schemeClr val="tx1"/>
                </a:solidFill>
              </a:rPr>
              <a:t>, (</a:t>
            </a:r>
            <a:r>
              <a:rPr lang="ru-RU" sz="2800" dirty="0" err="1">
                <a:solidFill>
                  <a:schemeClr val="tx1"/>
                </a:solidFill>
              </a:rPr>
              <a:t>квіти</a:t>
            </a:r>
            <a:r>
              <a:rPr lang="ru-RU" sz="2800" dirty="0">
                <a:solidFill>
                  <a:schemeClr val="tx1"/>
                </a:solidFill>
              </a:rPr>
              <a:t>) пахнуть.</a:t>
            </a:r>
          </a:p>
        </p:txBody>
      </p:sp>
    </p:spTree>
    <p:extLst>
      <p:ext uri="{BB962C8B-B14F-4D97-AF65-F5344CB8AC3E}">
        <p14:creationId xmlns:p14="http://schemas.microsoft.com/office/powerpoint/2010/main" val="258518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55446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dirty="0" err="1">
                <a:solidFill>
                  <a:schemeClr val="tx1"/>
                </a:solidFill>
              </a:rPr>
              <a:t>Словозмінна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категорія</a:t>
            </a:r>
            <a:r>
              <a:rPr lang="ru-RU" sz="2200" b="1" dirty="0">
                <a:solidFill>
                  <a:schemeClr val="tx1"/>
                </a:solidFill>
              </a:rPr>
              <a:t> роду </a:t>
            </a:r>
            <a:r>
              <a:rPr lang="ru-RU" sz="2200" dirty="0">
                <a:solidFill>
                  <a:schemeClr val="tx1"/>
                </a:solidFill>
              </a:rPr>
              <a:t>представлена у формах </a:t>
            </a:r>
            <a:r>
              <a:rPr lang="ru-RU" sz="2200" dirty="0" err="1">
                <a:solidFill>
                  <a:schemeClr val="tx1"/>
                </a:solidFill>
              </a:rPr>
              <a:t>минулого</a:t>
            </a:r>
            <a:r>
              <a:rPr lang="ru-RU" sz="2200" dirty="0">
                <a:solidFill>
                  <a:schemeClr val="tx1"/>
                </a:solidFill>
              </a:rPr>
              <a:t> часу і </a:t>
            </a:r>
            <a:r>
              <a:rPr lang="ru-RU" sz="2200" dirty="0" err="1">
                <a:solidFill>
                  <a:schemeClr val="tx1"/>
                </a:solidFill>
              </a:rPr>
              <a:t>умовного</a:t>
            </a:r>
            <a:r>
              <a:rPr lang="ru-RU" sz="2200" dirty="0">
                <a:solidFill>
                  <a:schemeClr val="tx1"/>
                </a:solidFill>
              </a:rPr>
              <a:t> способу, </a:t>
            </a:r>
            <a:r>
              <a:rPr lang="ru-RU" sz="2200" dirty="0" err="1">
                <a:solidFill>
                  <a:schemeClr val="tx1"/>
                </a:solidFill>
              </a:rPr>
              <a:t>що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пояснюється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їх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первинною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дієприкметниковою</a:t>
            </a:r>
            <a:r>
              <a:rPr lang="ru-RU" sz="2200" dirty="0">
                <a:solidFill>
                  <a:schemeClr val="tx1"/>
                </a:solidFill>
              </a:rPr>
              <a:t> природою. </a:t>
            </a:r>
            <a:r>
              <a:rPr lang="ru-RU" sz="2200" dirty="0" err="1">
                <a:solidFill>
                  <a:schemeClr val="tx1"/>
                </a:solidFill>
              </a:rPr>
              <a:t>Вживання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однієї</a:t>
            </a:r>
            <a:r>
              <a:rPr lang="ru-RU" sz="2200" dirty="0">
                <a:solidFill>
                  <a:schemeClr val="tx1"/>
                </a:solidFill>
              </a:rPr>
              <a:t> з </a:t>
            </a:r>
            <a:r>
              <a:rPr lang="ru-RU" sz="2200" dirty="0" err="1">
                <a:solidFill>
                  <a:schemeClr val="tx1"/>
                </a:solidFill>
              </a:rPr>
              <a:t>трьох</a:t>
            </a:r>
            <a:r>
              <a:rPr lang="ru-RU" sz="2200" dirty="0">
                <a:solidFill>
                  <a:schemeClr val="tx1"/>
                </a:solidFill>
              </a:rPr>
              <a:t> форм роду в </a:t>
            </a:r>
            <a:r>
              <a:rPr lang="ru-RU" sz="2200" dirty="0" err="1">
                <a:solidFill>
                  <a:schemeClr val="tx1"/>
                </a:solidFill>
              </a:rPr>
              <a:t>однині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чоловічого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жіночого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середнього</a:t>
            </a:r>
            <a:r>
              <a:rPr lang="ru-RU" sz="2200" dirty="0">
                <a:solidFill>
                  <a:schemeClr val="tx1"/>
                </a:solidFill>
              </a:rPr>
              <a:t>) </a:t>
            </a:r>
            <a:r>
              <a:rPr lang="ru-RU" sz="2200" dirty="0" err="1">
                <a:solidFill>
                  <a:schemeClr val="tx1"/>
                </a:solidFill>
              </a:rPr>
              <a:t>ґрунтується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узгодженні</a:t>
            </a:r>
            <a:r>
              <a:rPr lang="ru-RU" sz="2200" dirty="0">
                <a:solidFill>
                  <a:schemeClr val="tx1"/>
                </a:solidFill>
              </a:rPr>
              <a:t> з </a:t>
            </a:r>
            <a:r>
              <a:rPr lang="ru-RU" sz="2200" dirty="0" err="1">
                <a:solidFill>
                  <a:schemeClr val="tx1"/>
                </a:solidFill>
              </a:rPr>
              <a:t>іменником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предметно-</a:t>
            </a:r>
            <a:r>
              <a:rPr lang="ru-RU" sz="2200" dirty="0" err="1">
                <a:solidFill>
                  <a:schemeClr val="tx1"/>
                </a:solidFill>
              </a:rPr>
              <a:t>особовим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займенником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>
                <a:solidFill>
                  <a:schemeClr val="tx1"/>
                </a:solidFill>
              </a:rPr>
              <a:t>(</a:t>
            </a:r>
            <a:r>
              <a:rPr lang="ru-RU" sz="2200" i="1" dirty="0" err="1">
                <a:solidFill>
                  <a:schemeClr val="tx1"/>
                </a:solidFill>
              </a:rPr>
              <a:t>Вітер</a:t>
            </a:r>
            <a:r>
              <a:rPr lang="ru-RU" sz="2200" i="1" dirty="0">
                <a:solidFill>
                  <a:schemeClr val="tx1"/>
                </a:solidFill>
              </a:rPr>
              <a:t> затих; Гроза минула; </a:t>
            </a:r>
            <a:r>
              <a:rPr lang="ru-RU" sz="2200" i="1" dirty="0" err="1">
                <a:solidFill>
                  <a:schemeClr val="tx1"/>
                </a:solidFill>
              </a:rPr>
              <a:t>Сонце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зайшло</a:t>
            </a:r>
            <a:r>
              <a:rPr lang="ru-RU" sz="2200" i="1" dirty="0">
                <a:solidFill>
                  <a:schemeClr val="tx1"/>
                </a:solidFill>
              </a:rPr>
              <a:t>; </a:t>
            </a:r>
            <a:r>
              <a:rPr lang="ru-RU" sz="2200" i="1" dirty="0" err="1">
                <a:solidFill>
                  <a:schemeClr val="tx1"/>
                </a:solidFill>
              </a:rPr>
              <a:t>Він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прийшов</a:t>
            </a:r>
            <a:r>
              <a:rPr lang="ru-RU" sz="2200" i="1" dirty="0">
                <a:solidFill>
                  <a:schemeClr val="tx1"/>
                </a:solidFill>
              </a:rPr>
              <a:t>; Вона </a:t>
            </a:r>
            <a:r>
              <a:rPr lang="ru-RU" sz="2200" i="1" dirty="0" err="1">
                <a:solidFill>
                  <a:schemeClr val="tx1"/>
                </a:solidFill>
              </a:rPr>
              <a:t>прийшла</a:t>
            </a:r>
            <a:r>
              <a:rPr lang="ru-RU" sz="2200" i="1" dirty="0">
                <a:solidFill>
                  <a:schemeClr val="tx1"/>
                </a:solidFill>
              </a:rPr>
              <a:t>; </a:t>
            </a:r>
            <a:r>
              <a:rPr lang="ru-RU" sz="2200" i="1" dirty="0" err="1">
                <a:solidFill>
                  <a:schemeClr val="tx1"/>
                </a:solidFill>
              </a:rPr>
              <a:t>Воно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прийшло</a:t>
            </a:r>
            <a:r>
              <a:rPr lang="ru-RU" sz="2200" i="1" dirty="0">
                <a:solidFill>
                  <a:schemeClr val="tx1"/>
                </a:solidFill>
              </a:rPr>
              <a:t>). </a:t>
            </a:r>
            <a:r>
              <a:rPr lang="ru-RU" sz="2200" i="1" dirty="0" smtClean="0">
                <a:solidFill>
                  <a:schemeClr val="tx1"/>
                </a:solidFill>
              </a:rPr>
              <a:t/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>
                <a:solidFill>
                  <a:schemeClr val="tx1"/>
                </a:solidFill>
              </a:rPr>
              <a:t/>
            </a:r>
            <a:br>
              <a:rPr lang="ru-RU" sz="2200" i="1" dirty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Якщо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ж </a:t>
            </a:r>
            <a:r>
              <a:rPr lang="ru-RU" sz="2200" dirty="0" err="1">
                <a:solidFill>
                  <a:schemeClr val="tx1"/>
                </a:solidFill>
              </a:rPr>
              <a:t>суб'єкт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процесуальної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ознаки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виражається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особовим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займенником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>
                <a:solidFill>
                  <a:schemeClr val="tx1"/>
                </a:solidFill>
              </a:rPr>
              <a:t>(я, </a:t>
            </a:r>
            <a:r>
              <a:rPr lang="ru-RU" sz="2200" i="1" dirty="0" err="1">
                <a:solidFill>
                  <a:schemeClr val="tx1"/>
                </a:solidFill>
              </a:rPr>
              <a:t>ти</a:t>
            </a:r>
            <a:r>
              <a:rPr lang="ru-RU" sz="2200" i="1" dirty="0">
                <a:solidFill>
                  <a:schemeClr val="tx1"/>
                </a:solidFill>
              </a:rPr>
              <a:t>), </a:t>
            </a:r>
            <a:r>
              <a:rPr lang="ru-RU" sz="2200" dirty="0">
                <a:solidFill>
                  <a:schemeClr val="tx1"/>
                </a:solidFill>
              </a:rPr>
              <a:t>то </a:t>
            </a:r>
            <a:r>
              <a:rPr lang="ru-RU" sz="2200" dirty="0" err="1">
                <a:solidFill>
                  <a:schemeClr val="tx1"/>
                </a:solidFill>
              </a:rPr>
              <a:t>родова</a:t>
            </a:r>
            <a:r>
              <a:rPr lang="ru-RU" sz="2200" dirty="0">
                <a:solidFill>
                  <a:schemeClr val="tx1"/>
                </a:solidFill>
              </a:rPr>
              <a:t> форма </a:t>
            </a:r>
            <a:r>
              <a:rPr lang="ru-RU" sz="2200" dirty="0" err="1">
                <a:solidFill>
                  <a:schemeClr val="tx1"/>
                </a:solidFill>
              </a:rPr>
              <a:t>дієслова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минулого</a:t>
            </a:r>
            <a:r>
              <a:rPr lang="ru-RU" sz="2200" dirty="0">
                <a:solidFill>
                  <a:schemeClr val="tx1"/>
                </a:solidFill>
              </a:rPr>
              <a:t> часу </a:t>
            </a:r>
            <a:r>
              <a:rPr lang="ru-RU" sz="2200" dirty="0" err="1">
                <a:solidFill>
                  <a:schemeClr val="tx1"/>
                </a:solidFill>
              </a:rPr>
              <a:t>мотивується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семантичним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узгодженням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із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статтю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позначуваної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займенником</a:t>
            </a:r>
            <a:r>
              <a:rPr lang="ru-RU" sz="2200" dirty="0">
                <a:solidFill>
                  <a:schemeClr val="tx1"/>
                </a:solidFill>
              </a:rPr>
              <a:t> особи </a:t>
            </a:r>
            <a:r>
              <a:rPr lang="ru-RU" sz="2200" i="1" dirty="0">
                <a:solidFill>
                  <a:schemeClr val="tx1"/>
                </a:solidFill>
              </a:rPr>
              <a:t>(Я </a:t>
            </a:r>
            <a:r>
              <a:rPr lang="ru-RU" sz="2200" i="1" dirty="0" err="1">
                <a:solidFill>
                  <a:schemeClr val="tx1"/>
                </a:solidFill>
              </a:rPr>
              <a:t>прийшов</a:t>
            </a:r>
            <a:r>
              <a:rPr lang="ru-RU" sz="2200" i="1" dirty="0">
                <a:solidFill>
                  <a:schemeClr val="tx1"/>
                </a:solidFill>
              </a:rPr>
              <a:t>; Я </a:t>
            </a:r>
            <a:r>
              <a:rPr lang="ru-RU" sz="2200" i="1" dirty="0" err="1">
                <a:solidFill>
                  <a:schemeClr val="tx1"/>
                </a:solidFill>
              </a:rPr>
              <a:t>прийшла</a:t>
            </a:r>
            <a:r>
              <a:rPr lang="ru-RU" sz="2200" i="1" dirty="0">
                <a:solidFill>
                  <a:schemeClr val="tx1"/>
                </a:solidFill>
              </a:rPr>
              <a:t>; </a:t>
            </a:r>
            <a:r>
              <a:rPr lang="ru-RU" sz="2200" i="1" dirty="0" err="1">
                <a:solidFill>
                  <a:schemeClr val="tx1"/>
                </a:solidFill>
              </a:rPr>
              <a:t>Ти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прийшов</a:t>
            </a:r>
            <a:r>
              <a:rPr lang="ru-RU" sz="2200" i="1" dirty="0">
                <a:solidFill>
                  <a:schemeClr val="tx1"/>
                </a:solidFill>
              </a:rPr>
              <a:t>; </a:t>
            </a:r>
            <a:r>
              <a:rPr lang="ru-RU" sz="2200" i="1" dirty="0" err="1">
                <a:solidFill>
                  <a:schemeClr val="tx1"/>
                </a:solidFill>
              </a:rPr>
              <a:t>Ти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прийшла</a:t>
            </a:r>
            <a:r>
              <a:rPr lang="ru-RU" sz="2200" i="1" dirty="0">
                <a:solidFill>
                  <a:schemeClr val="tx1"/>
                </a:solidFill>
              </a:rPr>
              <a:t>).</a:t>
            </a:r>
            <a:r>
              <a:rPr lang="ru-RU" sz="1900" dirty="0">
                <a:solidFill>
                  <a:schemeClr val="tx1"/>
                </a:solidFill>
              </a:rPr>
              <a:t/>
            </a:r>
            <a:br>
              <a:rPr lang="ru-RU" sz="1900" dirty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/>
            </a:r>
            <a:br>
              <a:rPr lang="ru-RU" sz="1900" dirty="0" smtClean="0">
                <a:solidFill>
                  <a:schemeClr val="tx1"/>
                </a:solidFill>
              </a:rPr>
            </a:b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230143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0486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Фіксована</a:t>
            </a:r>
            <a:r>
              <a:rPr lang="ru-RU" sz="2800" dirty="0">
                <a:solidFill>
                  <a:schemeClr val="tx1"/>
                </a:solidFill>
              </a:rPr>
              <a:t> форма </a:t>
            </a:r>
            <a:r>
              <a:rPr lang="ru-RU" sz="2800" dirty="0" err="1">
                <a:solidFill>
                  <a:schemeClr val="tx1"/>
                </a:solidFill>
              </a:rPr>
              <a:t>середнього</a:t>
            </a:r>
            <a:r>
              <a:rPr lang="ru-RU" sz="2800" dirty="0">
                <a:solidFill>
                  <a:schemeClr val="tx1"/>
                </a:solidFill>
              </a:rPr>
              <a:t> роду </a:t>
            </a:r>
            <a:r>
              <a:rPr lang="ru-RU" sz="2800" dirty="0" err="1">
                <a:solidFill>
                  <a:schemeClr val="tx1"/>
                </a:solidFill>
              </a:rPr>
              <a:t>закріплена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безособовими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дієсловами</a:t>
            </a:r>
            <a:r>
              <a:rPr lang="ru-RU" sz="2800" dirty="0">
                <a:solidFill>
                  <a:schemeClr val="tx1"/>
                </a:solidFill>
              </a:rPr>
              <a:t>, а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особовими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вживаними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значенні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безособових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наприклад</a:t>
            </a:r>
            <a:r>
              <a:rPr lang="ru-RU" sz="2800" dirty="0">
                <a:solidFill>
                  <a:schemeClr val="tx1"/>
                </a:solidFill>
              </a:rPr>
              <a:t>: 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Надворі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b="1" i="1" dirty="0" err="1">
                <a:solidFill>
                  <a:schemeClr val="tx1"/>
                </a:solidFill>
              </a:rPr>
              <a:t>світало</a:t>
            </a:r>
            <a:r>
              <a:rPr lang="ru-RU" sz="2800" i="1" dirty="0">
                <a:solidFill>
                  <a:schemeClr val="tx1"/>
                </a:solidFill>
              </a:rPr>
              <a:t>; 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Пропало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пройшло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пролетіло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Минулося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щезло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спливло</a:t>
            </a:r>
            <a:r>
              <a:rPr lang="ru-RU" sz="2800" b="1" i="1" dirty="0">
                <a:solidFill>
                  <a:schemeClr val="tx1"/>
                </a:solidFill>
              </a:rPr>
              <a:t>,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Лишень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головешками </a:t>
            </a:r>
            <a:r>
              <a:rPr lang="ru-RU" sz="2800" b="1" i="1" dirty="0" err="1">
                <a:solidFill>
                  <a:schemeClr val="tx1"/>
                </a:solidFill>
              </a:rPr>
              <a:t>тліло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Лишень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попелищем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b="1" i="1" dirty="0" err="1">
                <a:solidFill>
                  <a:schemeClr val="tx1"/>
                </a:solidFill>
              </a:rPr>
              <a:t>цвіло</a:t>
            </a:r>
            <a:r>
              <a:rPr lang="ru-RU" sz="2800" i="1" dirty="0">
                <a:solidFill>
                  <a:schemeClr val="tx1"/>
                </a:solidFill>
              </a:rPr>
              <a:t>. 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b="1" i="1" dirty="0" err="1" smtClean="0">
                <a:solidFill>
                  <a:schemeClr val="tx1"/>
                </a:solidFill>
              </a:rPr>
              <a:t>Обвіялось</a:t>
            </a:r>
            <a:r>
              <a:rPr lang="ru-RU" sz="2800" i="1" dirty="0">
                <a:solidFill>
                  <a:schemeClr val="tx1"/>
                </a:solidFill>
              </a:rPr>
              <a:t>, сном </a:t>
            </a:r>
            <a:r>
              <a:rPr lang="ru-RU" sz="2800" b="1" i="1" dirty="0" err="1">
                <a:solidFill>
                  <a:schemeClr val="tx1"/>
                </a:solidFill>
              </a:rPr>
              <a:t>одіснилось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Одмарилось</a:t>
            </a:r>
            <a:r>
              <a:rPr lang="ru-RU" sz="2800" b="1" i="1" dirty="0">
                <a:solidFill>
                  <a:schemeClr val="tx1"/>
                </a:solidFill>
              </a:rPr>
              <a:t>-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i="1" dirty="0">
                <a:solidFill>
                  <a:schemeClr val="tx1"/>
                </a:solidFill>
              </a:rPr>
              <a:t>ген </a:t>
            </a:r>
            <a:r>
              <a:rPr lang="ru-RU" sz="2800" b="1" i="1" dirty="0" err="1">
                <a:solidFill>
                  <a:schemeClr val="tx1"/>
                </a:solidFill>
              </a:rPr>
              <a:t>набулось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вкотилось</a:t>
            </a:r>
            <a:r>
              <a:rPr lang="ru-RU" sz="2800" i="1" dirty="0">
                <a:solidFill>
                  <a:schemeClr val="tx1"/>
                </a:solidFill>
              </a:rPr>
              <a:t> і ген </a:t>
            </a:r>
            <a:r>
              <a:rPr lang="ru-RU" sz="2800" b="1" i="1" dirty="0" err="1">
                <a:solidFill>
                  <a:schemeClr val="tx1"/>
                </a:solidFill>
              </a:rPr>
              <a:t>одкотилось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Солоним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риданням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b="1" i="1" dirty="0" err="1">
                <a:solidFill>
                  <a:schemeClr val="tx1"/>
                </a:solidFill>
              </a:rPr>
              <a:t>зайшлось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</a:rPr>
              <a:t>(І. Драч).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473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50790" cy="9244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Використана література: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>
                <a:solidFill>
                  <a:schemeClr val="tx1"/>
                </a:solidFill>
                <a:hlinkClick r:id="rId2"/>
              </a:rPr>
              <a:t>1)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://pidruchniki.com/68688/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dokumentoznavstvo</a:t>
            </a:r>
            <a:r>
              <a:rPr lang="en-US" dirty="0">
                <a:solidFill>
                  <a:schemeClr val="tx1"/>
                </a:solidFill>
                <a:hlinkClick r:id="rId2"/>
              </a:rPr>
              <a:t>/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katego</a:t>
            </a:r>
            <a:r>
              <a:rPr lang="en-US" dirty="0">
                <a:solidFill>
                  <a:schemeClr val="tx1"/>
                </a:solidFill>
                <a:hlinkClick r:id="rId2"/>
              </a:rPr>
              <a:t>..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2)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https://studfiles.net/preview/5115587/page:16/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3)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http://school.home-task.com/</a:t>
            </a:r>
            <a:r>
              <a:rPr lang="en-US" dirty="0" err="1">
                <a:solidFill>
                  <a:schemeClr val="tx1"/>
                </a:solidFill>
                <a:hlinkClick r:id="rId4"/>
              </a:rPr>
              <a:t>kategoriya-chasu-gramatic</a:t>
            </a:r>
            <a:r>
              <a:rPr lang="en-US" dirty="0">
                <a:solidFill>
                  <a:schemeClr val="tx1"/>
                </a:solidFill>
                <a:hlinkClick r:id="rId4"/>
              </a:rPr>
              <a:t>..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4)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http://vikidalka.ru/3-99672.html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5) </a:t>
            </a:r>
            <a:r>
              <a:rPr lang="en-US" dirty="0">
                <a:solidFill>
                  <a:schemeClr val="tx1"/>
                </a:solidFill>
                <a:hlinkClick r:id="rId6"/>
              </a:rPr>
              <a:t>http://stud.com.ua/56349/literatura/kategoriya_osobi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6) </a:t>
            </a:r>
            <a:r>
              <a:rPr lang="en-US" dirty="0">
                <a:solidFill>
                  <a:schemeClr val="tx1"/>
                </a:solidFill>
                <a:hlinkClick r:id="rId7"/>
              </a:rPr>
              <a:t>http://oplib.ru/random/view/104149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7) </a:t>
            </a:r>
            <a:r>
              <a:rPr lang="en-US" dirty="0">
                <a:solidFill>
                  <a:schemeClr val="tx1"/>
                </a:solidFill>
                <a:hlinkClick r:id="rId8"/>
              </a:rPr>
              <a:t>https://ukrainskamova.com/</a:t>
            </a:r>
            <a:r>
              <a:rPr lang="en-US" dirty="0" err="1">
                <a:solidFill>
                  <a:schemeClr val="tx1"/>
                </a:solidFill>
                <a:hlinkClick r:id="rId8"/>
              </a:rPr>
              <a:t>publ</a:t>
            </a:r>
            <a:r>
              <a:rPr lang="en-US" dirty="0">
                <a:solidFill>
                  <a:schemeClr val="tx1"/>
                </a:solidFill>
                <a:hlinkClick r:id="rId8"/>
              </a:rPr>
              <a:t>/</a:t>
            </a:r>
            <a:r>
              <a:rPr lang="en-US" dirty="0" err="1">
                <a:solidFill>
                  <a:schemeClr val="tx1"/>
                </a:solidFill>
                <a:hlinkClick r:id="rId8"/>
              </a:rPr>
              <a:t>chinnij_pravopis</a:t>
            </a:r>
            <a:r>
              <a:rPr lang="en-US" dirty="0">
                <a:solidFill>
                  <a:schemeClr val="tx1"/>
                </a:solidFill>
                <a:hlinkClick r:id="rId8"/>
              </a:rPr>
              <a:t>/</a:t>
            </a:r>
            <a:r>
              <a:rPr lang="en-US" dirty="0" err="1">
                <a:solidFill>
                  <a:schemeClr val="tx1"/>
                </a:solidFill>
                <a:hlinkClick r:id="rId8"/>
              </a:rPr>
              <a:t>morfo</a:t>
            </a:r>
            <a:r>
              <a:rPr lang="en-US" dirty="0">
                <a:solidFill>
                  <a:schemeClr val="tx1"/>
                </a:solidFill>
                <a:hlinkClick r:id="rId8"/>
              </a:rPr>
              <a:t>..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8) </a:t>
            </a:r>
            <a:r>
              <a:rPr lang="en-US" dirty="0">
                <a:solidFill>
                  <a:schemeClr val="tx1"/>
                </a:solidFill>
                <a:hlinkClick r:id="rId9"/>
              </a:rPr>
              <a:t>http://studopedia.com.ua/1_35632_kategoriya-osobi-chi..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Юлиана\Downloads\ф-ористический-орнамент-в-сти-е-hohloma-русский-фо-ьк-ор-87450120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77" b="89771" l="1500" r="98625">
                        <a14:foregroundMark x1="11750" y1="55379" x2="11750" y2="55379"/>
                        <a14:foregroundMark x1="14625" y1="64903" x2="14625" y2="64903"/>
                        <a14:foregroundMark x1="17375" y1="60141" x2="17375" y2="60141"/>
                        <a14:foregroundMark x1="12500" y1="59612" x2="12500" y2="59612"/>
                        <a14:foregroundMark x1="7750" y1="56437" x2="7750" y2="56437"/>
                        <a14:foregroundMark x1="20250" y1="35450" x2="20250" y2="35450"/>
                        <a14:foregroundMark x1="33750" y1="32804" x2="33750" y2="32804"/>
                        <a14:foregroundMark x1="29250" y1="34392" x2="29250" y2="34392"/>
                        <a14:foregroundMark x1="29000" y1="61728" x2="29000" y2="61728"/>
                        <a14:foregroundMark x1="23875" y1="66667" x2="23875" y2="66667"/>
                        <a14:foregroundMark x1="22250" y1="59612" x2="22250" y2="59612"/>
                        <a14:foregroundMark x1="25125" y1="60141" x2="25125" y2="60141"/>
                        <a14:foregroundMark x1="26875" y1="63845" x2="26875" y2="63845"/>
                        <a14:foregroundMark x1="76250" y1="65432" x2="76250" y2="65432"/>
                        <a14:foregroundMark x1="72750" y1="63845" x2="72750" y2="63845"/>
                        <a14:foregroundMark x1="85500" y1="65961" x2="85500" y2="65961"/>
                        <a14:foregroundMark x1="87875" y1="59612" x2="87875" y2="59612"/>
                        <a14:foregroundMark x1="82500" y1="60141" x2="82500" y2="60141"/>
                        <a14:foregroundMark x1="71000" y1="34392" x2="71000" y2="34392"/>
                        <a14:foregroundMark x1="66375" y1="32275" x2="66375" y2="32275"/>
                        <a14:foregroundMark x1="57375" y1="50970" x2="57375" y2="50970"/>
                        <a14:foregroundMark x1="48125" y1="47266" x2="48125" y2="47266"/>
                        <a14:foregroundMark x1="55625" y1="43034" x2="55625" y2="43034"/>
                        <a14:foregroundMark x1="26125" y1="51499" x2="26125" y2="51499"/>
                        <a14:foregroundMark x1="28750" y1="51499" x2="28750" y2="51499"/>
                        <a14:foregroundMark x1="34125" y1="59612" x2="34125" y2="59612"/>
                        <a14:foregroundMark x1="65000" y1="58025" x2="65000" y2="58025"/>
                        <a14:foregroundMark x1="79875" y1="35450" x2="79875" y2="354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2" y="3613666"/>
            <a:ext cx="7551548" cy="37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7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244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Зараз мова піде про непостійні граматичні категорії дієслова. Почнемо з категорії способу.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1"/>
            <a:ext cx="7632848" cy="475252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err="1">
                <a:solidFill>
                  <a:schemeClr val="tx1"/>
                </a:solidFill>
              </a:rPr>
              <a:t>Категорія</a:t>
            </a:r>
            <a:r>
              <a:rPr lang="ru-RU" sz="3200" b="1" dirty="0">
                <a:solidFill>
                  <a:schemeClr val="tx1"/>
                </a:solidFill>
              </a:rPr>
              <a:t> способу </a:t>
            </a:r>
            <a:r>
              <a:rPr lang="ru-RU" sz="3200" b="1" dirty="0" err="1">
                <a:solidFill>
                  <a:schemeClr val="tx1"/>
                </a:solidFill>
              </a:rPr>
              <a:t>дієслів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- </a:t>
            </a:r>
            <a:r>
              <a:rPr lang="ru-RU" sz="3200" dirty="0" err="1">
                <a:solidFill>
                  <a:schemeClr val="tx1"/>
                </a:solidFill>
              </a:rPr>
              <a:t>це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граматична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категорія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що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виражає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відношення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дії</a:t>
            </a:r>
            <a:r>
              <a:rPr lang="ru-RU" sz="3200" dirty="0">
                <a:solidFill>
                  <a:schemeClr val="tx1"/>
                </a:solidFill>
              </a:rPr>
              <a:t> до </a:t>
            </a:r>
            <a:r>
              <a:rPr lang="ru-RU" sz="3200" dirty="0" err="1" smtClean="0">
                <a:solidFill>
                  <a:schemeClr val="tx1"/>
                </a:solidFill>
              </a:rPr>
              <a:t>дійсності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У </a:t>
            </a:r>
            <a:r>
              <a:rPr lang="ru-RU" sz="3200" dirty="0" err="1">
                <a:solidFill>
                  <a:schemeClr val="tx1"/>
                </a:solidFill>
              </a:rPr>
              <a:t>сучасній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українській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мові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розрізняють</a:t>
            </a:r>
            <a:r>
              <a:rPr lang="ru-RU" sz="3200" dirty="0">
                <a:solidFill>
                  <a:schemeClr val="tx1"/>
                </a:solidFill>
              </a:rPr>
              <a:t> три </a:t>
            </a:r>
            <a:r>
              <a:rPr lang="ru-RU" sz="3200" dirty="0" err="1">
                <a:solidFill>
                  <a:schemeClr val="tx1"/>
                </a:solidFill>
              </a:rPr>
              <a:t>способи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дієслів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1) </a:t>
            </a:r>
            <a:r>
              <a:rPr lang="ru-RU" sz="3200" dirty="0" err="1" smtClean="0">
                <a:solidFill>
                  <a:schemeClr val="tx1"/>
                </a:solidFill>
              </a:rPr>
              <a:t>дійсний</a:t>
            </a:r>
            <a:r>
              <a:rPr lang="ru-RU" sz="3200" dirty="0" smtClean="0">
                <a:solidFill>
                  <a:schemeClr val="tx1"/>
                </a:solidFill>
              </a:rPr>
              <a:t>;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2) </a:t>
            </a:r>
            <a:r>
              <a:rPr lang="ru-RU" sz="3200" dirty="0" err="1" smtClean="0">
                <a:solidFill>
                  <a:schemeClr val="tx1"/>
                </a:solidFill>
              </a:rPr>
              <a:t>наказовий</a:t>
            </a:r>
            <a:r>
              <a:rPr lang="ru-RU" sz="3200" dirty="0" smtClean="0">
                <a:solidFill>
                  <a:schemeClr val="tx1"/>
                </a:solidFill>
              </a:rPr>
              <a:t>;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3) </a:t>
            </a:r>
            <a:r>
              <a:rPr lang="ru-RU" sz="3200" dirty="0" err="1">
                <a:solidFill>
                  <a:schemeClr val="tx1"/>
                </a:solidFill>
              </a:rPr>
              <a:t>умовний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1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61926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Дійсний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спосіб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виражає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перебігає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часі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Дійсний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спосіб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протиставляється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умовному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наказовому</a:t>
            </a:r>
            <a:r>
              <a:rPr lang="ru-RU" dirty="0">
                <a:solidFill>
                  <a:schemeClr val="tx1"/>
                </a:solidFill>
              </a:rPr>
              <a:t> способам </a:t>
            </a:r>
            <a:r>
              <a:rPr lang="ru-RU" dirty="0" err="1">
                <a:solidFill>
                  <a:schemeClr val="tx1"/>
                </a:solidFill>
              </a:rPr>
              <a:t>тим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: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err="1" smtClean="0">
                <a:solidFill>
                  <a:schemeClr val="tx1"/>
                </a:solidFill>
              </a:rPr>
              <a:t>Солдати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зскочать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підштовхнуть</a:t>
            </a:r>
            <a:r>
              <a:rPr lang="ru-RU" i="1" dirty="0">
                <a:solidFill>
                  <a:schemeClr val="tx1"/>
                </a:solidFill>
              </a:rPr>
              <a:t> (де в них </a:t>
            </a:r>
            <a:r>
              <a:rPr lang="ru-RU" i="1" dirty="0" err="1">
                <a:solidFill>
                  <a:schemeClr val="tx1"/>
                </a:solidFill>
              </a:rPr>
              <a:t>береться</a:t>
            </a:r>
            <a:r>
              <a:rPr lang="ru-RU" i="1" dirty="0">
                <a:solidFill>
                  <a:schemeClr val="tx1"/>
                </a:solidFill>
              </a:rPr>
              <a:t> сила?) і за машиною </a:t>
            </a:r>
            <a:r>
              <a:rPr lang="ru-RU" i="1" dirty="0" err="1">
                <a:solidFill>
                  <a:schemeClr val="tx1"/>
                </a:solidFill>
              </a:rPr>
              <a:t>ідуть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щоб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знову</a:t>
            </a:r>
            <a:r>
              <a:rPr lang="ru-RU" i="1" dirty="0">
                <a:solidFill>
                  <a:schemeClr val="tx1"/>
                </a:solidFill>
              </a:rPr>
              <a:t> не </a:t>
            </a:r>
            <a:r>
              <a:rPr lang="ru-RU" i="1" dirty="0" err="1">
                <a:solidFill>
                  <a:schemeClr val="tx1"/>
                </a:solidFill>
              </a:rPr>
              <a:t>засіла</a:t>
            </a:r>
            <a:r>
              <a:rPr lang="ru-RU" dirty="0">
                <a:solidFill>
                  <a:schemeClr val="tx1"/>
                </a:solidFill>
              </a:rPr>
              <a:t> (Л. </a:t>
            </a:r>
            <a:r>
              <a:rPr lang="ru-RU" dirty="0" err="1">
                <a:solidFill>
                  <a:schemeClr val="tx1"/>
                </a:solidFill>
              </a:rPr>
              <a:t>Первомайський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490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58326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3000" b="1" dirty="0" err="1">
                <a:solidFill>
                  <a:schemeClr val="tx1"/>
                </a:solidFill>
              </a:rPr>
              <a:t>Наказовий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 err="1">
                <a:solidFill>
                  <a:schemeClr val="tx1"/>
                </a:solidFill>
              </a:rPr>
              <a:t>спосіб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виражає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прохання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побажання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спонукання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або</a:t>
            </a:r>
            <a:r>
              <a:rPr lang="ru-RU" sz="3000" dirty="0">
                <a:solidFill>
                  <a:schemeClr val="tx1"/>
                </a:solidFill>
              </a:rPr>
              <a:t> наказ. </a:t>
            </a: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3000" dirty="0">
                <a:solidFill>
                  <a:schemeClr val="tx1"/>
                </a:solidFill>
              </a:rPr>
              <a:t>: </a:t>
            </a:r>
            <a:br>
              <a:rPr lang="ru-RU" sz="3000" dirty="0">
                <a:solidFill>
                  <a:schemeClr val="tx1"/>
                </a:solidFill>
              </a:rPr>
            </a:br>
            <a:r>
              <a:rPr lang="ru-RU" sz="3000" i="1" dirty="0" err="1" smtClean="0">
                <a:solidFill>
                  <a:schemeClr val="tx1"/>
                </a:solidFill>
              </a:rPr>
              <a:t>Ти</a:t>
            </a:r>
            <a:r>
              <a:rPr lang="ru-RU" sz="3000" i="1" dirty="0" smtClean="0">
                <a:solidFill>
                  <a:schemeClr val="tx1"/>
                </a:solidFill>
              </a:rPr>
              <a:t> </a:t>
            </a:r>
            <a:r>
              <a:rPr lang="ru-RU" sz="3000" i="1" dirty="0">
                <a:solidFill>
                  <a:schemeClr val="tx1"/>
                </a:solidFill>
              </a:rPr>
              <a:t>шапку скинь і </a:t>
            </a:r>
            <a:r>
              <a:rPr lang="ru-RU" sz="3000" i="1" dirty="0" err="1">
                <a:solidFill>
                  <a:schemeClr val="tx1"/>
                </a:solidFill>
              </a:rPr>
              <a:t>низько</a:t>
            </a:r>
            <a:r>
              <a:rPr lang="ru-RU" sz="3000" i="1" dirty="0">
                <a:solidFill>
                  <a:schemeClr val="tx1"/>
                </a:solidFill>
              </a:rPr>
              <a:t> поклонись. </a:t>
            </a:r>
            <a:r>
              <a:rPr lang="ru-RU" sz="3000" i="1" dirty="0" err="1">
                <a:solidFill>
                  <a:schemeClr val="tx1"/>
                </a:solidFill>
              </a:rPr>
              <a:t>Бо</a:t>
            </a:r>
            <a:r>
              <a:rPr lang="ru-RU" sz="3000" i="1" dirty="0">
                <a:solidFill>
                  <a:schemeClr val="tx1"/>
                </a:solidFill>
              </a:rPr>
              <a:t> </a:t>
            </a:r>
            <a:r>
              <a:rPr lang="ru-RU" sz="3000" i="1" dirty="0" err="1">
                <a:solidFill>
                  <a:schemeClr val="tx1"/>
                </a:solidFill>
              </a:rPr>
              <a:t>ліс</a:t>
            </a:r>
            <a:r>
              <a:rPr lang="ru-RU" sz="3000" i="1" dirty="0">
                <a:solidFill>
                  <a:schemeClr val="tx1"/>
                </a:solidFill>
              </a:rPr>
              <a:t> - </a:t>
            </a:r>
            <a:r>
              <a:rPr lang="ru-RU" sz="3000" i="1" dirty="0" err="1">
                <a:solidFill>
                  <a:schemeClr val="tx1"/>
                </a:solidFill>
              </a:rPr>
              <a:t>це</a:t>
            </a:r>
            <a:r>
              <a:rPr lang="ru-RU" sz="3000" i="1" dirty="0">
                <a:solidFill>
                  <a:schemeClr val="tx1"/>
                </a:solidFill>
              </a:rPr>
              <a:t> </a:t>
            </a:r>
            <a:r>
              <a:rPr lang="ru-RU" sz="3000" i="1" dirty="0" err="1">
                <a:solidFill>
                  <a:schemeClr val="tx1"/>
                </a:solidFill>
              </a:rPr>
              <a:t>світлий</a:t>
            </a:r>
            <a:r>
              <a:rPr lang="ru-RU" sz="3000" i="1" dirty="0">
                <a:solidFill>
                  <a:schemeClr val="tx1"/>
                </a:solidFill>
              </a:rPr>
              <a:t> храм</a:t>
            </a:r>
            <a:r>
              <a:rPr lang="ru-RU" sz="3000" i="1" dirty="0" smtClean="0">
                <a:solidFill>
                  <a:schemeClr val="tx1"/>
                </a:solidFill>
              </a:rPr>
              <a:t>. </a:t>
            </a:r>
            <a:r>
              <a:rPr lang="ru-RU" sz="3000" dirty="0" smtClean="0">
                <a:solidFill>
                  <a:schemeClr val="tx1"/>
                </a:solidFill>
              </a:rPr>
              <a:t>(</a:t>
            </a:r>
            <a:r>
              <a:rPr lang="ru-RU" sz="3000" dirty="0" err="1" smtClean="0">
                <a:solidFill>
                  <a:schemeClr val="tx1"/>
                </a:solidFill>
              </a:rPr>
              <a:t>В.Бичко</a:t>
            </a:r>
            <a:r>
              <a:rPr lang="ru-RU" sz="3000" dirty="0">
                <a:solidFill>
                  <a:schemeClr val="tx1"/>
                </a:solidFill>
              </a:rPr>
              <a:t>).</a:t>
            </a:r>
            <a:br>
              <a:rPr lang="ru-RU" sz="3000" dirty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err="1" smtClean="0">
                <a:solidFill>
                  <a:schemeClr val="tx1"/>
                </a:solidFill>
              </a:rPr>
              <a:t>Форми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наказового</a:t>
            </a:r>
            <a:r>
              <a:rPr lang="ru-RU" sz="3000" dirty="0">
                <a:solidFill>
                  <a:schemeClr val="tx1"/>
                </a:solidFill>
              </a:rPr>
              <a:t> способу </a:t>
            </a:r>
            <a:r>
              <a:rPr lang="ru-RU" sz="3000" dirty="0" err="1">
                <a:solidFill>
                  <a:schemeClr val="tx1"/>
                </a:solidFill>
              </a:rPr>
              <a:t>утворюються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від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основи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теперішнього</a:t>
            </a:r>
            <a:r>
              <a:rPr lang="ru-RU" sz="3000" dirty="0">
                <a:solidFill>
                  <a:schemeClr val="tx1"/>
                </a:solidFill>
              </a:rPr>
              <a:t> - </a:t>
            </a:r>
            <a:r>
              <a:rPr lang="ru-RU" sz="3000" dirty="0" err="1">
                <a:solidFill>
                  <a:schemeClr val="tx1"/>
                </a:solidFill>
              </a:rPr>
              <a:t>майбутнього</a:t>
            </a:r>
            <a:r>
              <a:rPr lang="ru-RU" sz="3000" dirty="0">
                <a:solidFill>
                  <a:schemeClr val="tx1"/>
                </a:solidFill>
              </a:rPr>
              <a:t> часу за </a:t>
            </a:r>
            <a:r>
              <a:rPr lang="ru-RU" sz="3000" dirty="0" err="1">
                <a:solidFill>
                  <a:schemeClr val="tx1"/>
                </a:solidFill>
              </a:rPr>
              <a:t>допомогою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закінчень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(</a:t>
            </a:r>
            <a:r>
              <a:rPr lang="ru-RU" sz="3000" dirty="0">
                <a:solidFill>
                  <a:schemeClr val="tx1"/>
                </a:solidFill>
              </a:rPr>
              <a:t>друга </a:t>
            </a:r>
            <a:r>
              <a:rPr lang="ru-RU" sz="3000" dirty="0" err="1" smtClean="0">
                <a:solidFill>
                  <a:schemeClr val="tx1"/>
                </a:solidFill>
              </a:rPr>
              <a:t>особова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парадигма).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35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7"/>
            <a:ext cx="5616624" cy="633670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 </a:t>
            </a:r>
            <a:r>
              <a:rPr lang="ru-RU" sz="2400" b="1" dirty="0" err="1">
                <a:solidFill>
                  <a:schemeClr val="tx1"/>
                </a:solidFill>
              </a:rPr>
              <a:t>сучасній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українській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мові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виступає</a:t>
            </a:r>
            <a:r>
              <a:rPr lang="ru-RU" sz="2400" b="1" dirty="0">
                <a:solidFill>
                  <a:schemeClr val="tx1"/>
                </a:solidFill>
              </a:rPr>
              <a:t> три </a:t>
            </a:r>
            <a:r>
              <a:rPr lang="ru-RU" sz="2400" b="1" dirty="0" err="1">
                <a:solidFill>
                  <a:schemeClr val="tx1"/>
                </a:solidFill>
              </a:rPr>
              <a:t>різновиди</a:t>
            </a:r>
            <a:r>
              <a:rPr lang="ru-RU" sz="2400" b="1" dirty="0">
                <a:solidFill>
                  <a:schemeClr val="tx1"/>
                </a:solidFill>
              </a:rPr>
              <a:t> форм </a:t>
            </a:r>
            <a:r>
              <a:rPr lang="ru-RU" sz="2400" b="1" dirty="0" err="1">
                <a:solidFill>
                  <a:schemeClr val="tx1"/>
                </a:solidFill>
              </a:rPr>
              <a:t>наказового</a:t>
            </a:r>
            <a:r>
              <a:rPr lang="ru-RU" sz="2400" b="1" dirty="0">
                <a:solidFill>
                  <a:schemeClr val="tx1"/>
                </a:solidFill>
              </a:rPr>
              <a:t> способу: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b="1" dirty="0">
                <a:solidFill>
                  <a:schemeClr val="tx1"/>
                </a:solidFill>
              </a:rPr>
              <a:t>)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нульовою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флексією</a:t>
            </a:r>
            <a:r>
              <a:rPr lang="ru-RU" sz="2400" dirty="0">
                <a:solidFill>
                  <a:schemeClr val="tx1"/>
                </a:solidFill>
              </a:rPr>
              <a:t> у 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однини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дієсловах</a:t>
            </a:r>
            <a:r>
              <a:rPr lang="ru-RU" sz="2400" dirty="0">
                <a:solidFill>
                  <a:schemeClr val="tx1"/>
                </a:solidFill>
              </a:rPr>
              <a:t> з основою на </a:t>
            </a:r>
            <a:r>
              <a:rPr lang="ru-RU" sz="2400" dirty="0" err="1">
                <a:solidFill>
                  <a:schemeClr val="tx1"/>
                </a:solidFill>
              </a:rPr>
              <a:t>приголосний</a:t>
            </a:r>
            <a:r>
              <a:rPr lang="ru-RU" sz="2400" dirty="0">
                <a:solidFill>
                  <a:schemeClr val="tx1"/>
                </a:solidFill>
              </a:rPr>
              <a:t> У (/)]: </a:t>
            </a:r>
            <a:r>
              <a:rPr lang="ru-RU" sz="2400" i="1" dirty="0">
                <a:solidFill>
                  <a:schemeClr val="tx1"/>
                </a:solidFill>
              </a:rPr>
              <a:t>читай, знай, </a:t>
            </a:r>
            <a:r>
              <a:rPr lang="ru-RU" sz="2400" i="1" dirty="0" err="1">
                <a:solidFill>
                  <a:schemeClr val="tx1"/>
                </a:solidFill>
              </a:rPr>
              <a:t>чіпай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надсилай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вимагай</a:t>
            </a:r>
            <a:r>
              <a:rPr lang="ru-RU" sz="2400" i="1" dirty="0">
                <a:solidFill>
                  <a:schemeClr val="tx1"/>
                </a:solidFill>
              </a:rPr>
              <a:t>;</a:t>
            </a:r>
            <a:r>
              <a:rPr lang="ru-RU" sz="2400" dirty="0">
                <a:solidFill>
                  <a:schemeClr val="tx1"/>
                </a:solidFill>
              </a:rPr>
              <a:t> у 1-й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флексію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'</a:t>
            </a:r>
            <a:r>
              <a:rPr lang="ru-RU" sz="2400" i="1" dirty="0" err="1">
                <a:solidFill>
                  <a:schemeClr val="tx1"/>
                </a:solidFill>
              </a:rPr>
              <a:t>мо</a:t>
            </a:r>
            <a:r>
              <a:rPr lang="ru-RU" sz="2400" i="1" dirty="0">
                <a:solidFill>
                  <a:schemeClr val="tx1"/>
                </a:solidFill>
              </a:rPr>
              <a:t>,</a:t>
            </a:r>
            <a:r>
              <a:rPr lang="ru-RU" sz="2400" dirty="0">
                <a:solidFill>
                  <a:schemeClr val="tx1"/>
                </a:solidFill>
              </a:rPr>
              <a:t> а в 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флексію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-те: </a:t>
            </a:r>
            <a:r>
              <a:rPr lang="ru-RU" sz="2400" i="1" dirty="0" err="1">
                <a:solidFill>
                  <a:schemeClr val="tx1"/>
                </a:solidFill>
              </a:rPr>
              <a:t>читаймо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знаймо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чіпаймо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надсилаймо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вимагаймо</a:t>
            </a:r>
            <a:r>
              <a:rPr lang="ru-RU" sz="2400" i="1" dirty="0">
                <a:solidFill>
                  <a:schemeClr val="tx1"/>
                </a:solidFill>
              </a:rPr>
              <a:t>; читайте, знайте, </a:t>
            </a:r>
            <a:r>
              <a:rPr lang="ru-RU" sz="2400" i="1" dirty="0" err="1">
                <a:solidFill>
                  <a:schemeClr val="tx1"/>
                </a:solidFill>
              </a:rPr>
              <a:t>чіпайте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надсилайте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вимагайте</a:t>
            </a:r>
            <a:r>
              <a:rPr lang="ru-RU" sz="2400" i="1" dirty="0">
                <a:solidFill>
                  <a:schemeClr val="tx1"/>
                </a:solidFill>
              </a:rPr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Юлиана\Downloads\154605_141363276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279">
            <a:off x="133697" y="1150936"/>
            <a:ext cx="43651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0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5146731" cy="63367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б) </a:t>
            </a:r>
            <a:r>
              <a:rPr lang="ru-RU" sz="2400" dirty="0">
                <a:solidFill>
                  <a:schemeClr val="tx1"/>
                </a:solidFill>
              </a:rPr>
              <a:t>з </a:t>
            </a:r>
            <a:r>
              <a:rPr lang="ru-RU" sz="2400" dirty="0" err="1">
                <a:solidFill>
                  <a:schemeClr val="tx1"/>
                </a:solidFill>
              </a:rPr>
              <a:t>нульовою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флексією</a:t>
            </a:r>
            <a:r>
              <a:rPr lang="ru-RU" sz="2400" dirty="0">
                <a:solidFill>
                  <a:schemeClr val="tx1"/>
                </a:solidFill>
              </a:rPr>
              <a:t> у 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однини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дієсловах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кінцевим</a:t>
            </a:r>
            <a:r>
              <a:rPr lang="ru-RU" sz="2400" dirty="0">
                <a:solidFill>
                  <a:schemeClr val="tx1"/>
                </a:solidFill>
              </a:rPr>
              <a:t> твердим </a:t>
            </a:r>
            <a:r>
              <a:rPr lang="ru-RU" sz="2400" dirty="0" err="1">
                <a:solidFill>
                  <a:schemeClr val="tx1"/>
                </a:solidFill>
              </a:rPr>
              <a:t>приголосним</a:t>
            </a:r>
            <a:r>
              <a:rPr lang="ru-RU" sz="2400" dirty="0">
                <a:solidFill>
                  <a:schemeClr val="tx1"/>
                </a:solidFill>
              </a:rPr>
              <a:t> [ж], [ч], [б], [п], [в], [м] та [р] </a:t>
            </a:r>
            <a:r>
              <a:rPr lang="ru-RU" sz="2400" i="1" dirty="0">
                <a:solidFill>
                  <a:schemeClr val="tx1"/>
                </a:solidFill>
              </a:rPr>
              <a:t>(</a:t>
            </a:r>
            <a:r>
              <a:rPr lang="ru-RU" sz="2400" i="1" dirty="0" err="1">
                <a:solidFill>
                  <a:schemeClr val="tx1"/>
                </a:solidFill>
              </a:rPr>
              <a:t>ріж</a:t>
            </a:r>
            <a:r>
              <a:rPr lang="ru-RU" sz="2400" i="1" dirty="0">
                <a:solidFill>
                  <a:schemeClr val="tx1"/>
                </a:solidFill>
              </a:rPr>
              <a:t>, плач, </a:t>
            </a:r>
            <a:r>
              <a:rPr lang="ru-RU" sz="2400" i="1" dirty="0" err="1">
                <a:solidFill>
                  <a:schemeClr val="tx1"/>
                </a:solidFill>
              </a:rPr>
              <a:t>насип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вір</a:t>
            </a:r>
            <a:r>
              <a:rPr lang="ru-RU" sz="2400" i="1" dirty="0">
                <a:solidFill>
                  <a:schemeClr val="tx1"/>
                </a:solidFill>
              </a:rPr>
              <a:t>)</a:t>
            </a:r>
            <a:r>
              <a:rPr lang="ru-RU" sz="2400" dirty="0">
                <a:solidFill>
                  <a:schemeClr val="tx1"/>
                </a:solidFill>
              </a:rPr>
              <a:t> та з </a:t>
            </a:r>
            <a:r>
              <a:rPr lang="ru-RU" sz="2400" dirty="0" err="1">
                <a:solidFill>
                  <a:schemeClr val="tx1"/>
                </a:solidFill>
              </a:rPr>
              <a:t>м'яким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приголосним</a:t>
            </a:r>
            <a:r>
              <a:rPr lang="ru-RU" sz="2400" dirty="0">
                <a:solidFill>
                  <a:schemeClr val="tx1"/>
                </a:solidFill>
              </a:rPr>
              <a:t> [з'] [с'] [д'], [л'], [н'] </a:t>
            </a:r>
            <a:r>
              <a:rPr lang="ru-RU" sz="2400" i="1" dirty="0">
                <a:solidFill>
                  <a:schemeClr val="tx1"/>
                </a:solidFill>
              </a:rPr>
              <a:t>(</a:t>
            </a:r>
            <a:r>
              <a:rPr lang="ru-RU" sz="2400" i="1" dirty="0" err="1">
                <a:solidFill>
                  <a:schemeClr val="tx1"/>
                </a:solidFill>
              </a:rPr>
              <a:t>злізь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винось</a:t>
            </a:r>
            <a:r>
              <a:rPr lang="ru-RU" sz="2400" i="1" dirty="0">
                <a:solidFill>
                  <a:schemeClr val="tx1"/>
                </a:solidFill>
              </a:rPr>
              <a:t>, сядь, дозволь, стань); у</a:t>
            </a:r>
            <a:r>
              <a:rPr lang="ru-RU" sz="2400" dirty="0">
                <a:solidFill>
                  <a:schemeClr val="tx1"/>
                </a:solidFill>
              </a:rPr>
              <a:t> 1-й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виступає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мо</a:t>
            </a:r>
            <a:r>
              <a:rPr lang="ru-RU" sz="2400" i="1" dirty="0">
                <a:solidFill>
                  <a:schemeClr val="tx1"/>
                </a:solidFill>
              </a:rPr>
              <a:t>: </a:t>
            </a:r>
            <a:r>
              <a:rPr lang="ru-RU" sz="2400" i="1" dirty="0" err="1">
                <a:solidFill>
                  <a:schemeClr val="tx1"/>
                </a:solidFill>
              </a:rPr>
              <a:t>ріжмо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плачмо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вірмо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злізьмо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виносьмо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сядьмо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дозвольмо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станьмо</a:t>
            </a:r>
            <a:r>
              <a:rPr lang="ru-RU" sz="2400" i="1" dirty="0">
                <a:solidFill>
                  <a:schemeClr val="tx1"/>
                </a:solidFill>
              </a:rPr>
              <a:t>; у</a:t>
            </a:r>
            <a:r>
              <a:rPr lang="ru-RU" sz="2400" dirty="0">
                <a:solidFill>
                  <a:schemeClr val="tx1"/>
                </a:solidFill>
              </a:rPr>
              <a:t> 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флексія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-те: </a:t>
            </a:r>
            <a:r>
              <a:rPr lang="ru-RU" sz="2400" i="1" dirty="0" err="1">
                <a:solidFill>
                  <a:schemeClr val="tx1"/>
                </a:solidFill>
              </a:rPr>
              <a:t>ріжте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плачте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вірте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злізьте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виносьте</a:t>
            </a:r>
            <a:r>
              <a:rPr lang="ru-RU" sz="2400" i="1" dirty="0">
                <a:solidFill>
                  <a:schemeClr val="tx1"/>
                </a:solidFill>
              </a:rPr>
              <a:t>, сядьте, дозвольте, станьте;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Юлиана\Downloads\154605_141363276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279">
            <a:off x="133697" y="1150936"/>
            <a:ext cx="43651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4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5328592" cy="59216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в) </a:t>
            </a:r>
            <a:r>
              <a:rPr lang="ru-RU" sz="2400" dirty="0" err="1">
                <a:solidFill>
                  <a:schemeClr val="tx1"/>
                </a:solidFill>
              </a:rPr>
              <a:t>флексією</a:t>
            </a:r>
            <a:r>
              <a:rPr lang="ru-RU" sz="2400" dirty="0">
                <a:solidFill>
                  <a:schemeClr val="tx1"/>
                </a:solidFill>
              </a:rPr>
              <a:t> -и у 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однини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наголос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падає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закінчення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(вези, кажи, </a:t>
            </a:r>
            <a:r>
              <a:rPr lang="ru-RU" sz="2400" i="1" dirty="0" err="1">
                <a:solidFill>
                  <a:schemeClr val="tx1"/>
                </a:solidFill>
              </a:rPr>
              <a:t>зроби</a:t>
            </a:r>
            <a:r>
              <a:rPr lang="ru-RU" sz="2400" i="1" dirty="0">
                <a:solidFill>
                  <a:schemeClr val="tx1"/>
                </a:solidFill>
              </a:rPr>
              <a:t>, простуди),</a:t>
            </a:r>
            <a:r>
              <a:rPr lang="ru-RU" sz="2400" dirty="0">
                <a:solidFill>
                  <a:schemeClr val="tx1"/>
                </a:solidFill>
              </a:rPr>
              <a:t> та в </a:t>
            </a:r>
            <a:r>
              <a:rPr lang="ru-RU" sz="2400" dirty="0" err="1">
                <a:solidFill>
                  <a:schemeClr val="tx1"/>
                </a:solidFill>
              </a:rPr>
              <a:t>дієсловах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збіг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приголосних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кінці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основи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(</a:t>
            </a:r>
            <a:r>
              <a:rPr lang="ru-RU" sz="2400" i="1" dirty="0" err="1">
                <a:solidFill>
                  <a:schemeClr val="tx1"/>
                </a:solidFill>
              </a:rPr>
              <a:t>тягни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торкни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увімкни</a:t>
            </a:r>
            <a:r>
              <a:rPr lang="ru-RU" sz="2400" i="1" dirty="0">
                <a:solidFill>
                  <a:schemeClr val="tx1"/>
                </a:solidFill>
              </a:rPr>
              <a:t>);</a:t>
            </a:r>
            <a:r>
              <a:rPr lang="ru-RU" sz="2400" dirty="0">
                <a:solidFill>
                  <a:schemeClr val="tx1"/>
                </a:solidFill>
              </a:rPr>
              <a:t> у 1-й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виступає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імо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рідше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Ім</a:t>
            </a:r>
            <a:r>
              <a:rPr lang="ru-RU" sz="2400" i="1" dirty="0">
                <a:solidFill>
                  <a:schemeClr val="tx1"/>
                </a:solidFill>
              </a:rPr>
              <a:t>: </a:t>
            </a:r>
            <a:r>
              <a:rPr lang="ru-RU" sz="2400" i="1" dirty="0" err="1">
                <a:solidFill>
                  <a:schemeClr val="tx1"/>
                </a:solidFill>
              </a:rPr>
              <a:t>везімо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кажімо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зробімо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простудімо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тягнімо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торкнімо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увімкнімо</a:t>
            </a:r>
            <a:r>
              <a:rPr lang="ru-RU" sz="2400" i="1" dirty="0">
                <a:solidFill>
                  <a:schemeClr val="tx1"/>
                </a:solidFill>
              </a:rPr>
              <a:t>; у</a:t>
            </a:r>
            <a:r>
              <a:rPr lang="ru-RU" sz="2400" dirty="0">
                <a:solidFill>
                  <a:schemeClr val="tx1"/>
                </a:solidFill>
              </a:rPr>
              <a:t> 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-</a:t>
            </a:r>
            <a:r>
              <a:rPr lang="ru-RU" sz="2400" dirty="0" err="1">
                <a:solidFill>
                  <a:schemeClr val="tx1"/>
                </a:solidFill>
              </a:rPr>
              <a:t>флексія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іть</a:t>
            </a:r>
            <a:r>
              <a:rPr lang="ru-RU" sz="2400" dirty="0">
                <a:solidFill>
                  <a:schemeClr val="tx1"/>
                </a:solidFill>
              </a:rPr>
              <a:t> (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рідше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іте</a:t>
            </a:r>
            <a:r>
              <a:rPr lang="ru-RU" sz="2400" i="1" dirty="0">
                <a:solidFill>
                  <a:schemeClr val="tx1"/>
                </a:solidFill>
              </a:rPr>
              <a:t>). </a:t>
            </a:r>
            <a:r>
              <a:rPr lang="ru-RU" sz="2400" i="1" dirty="0" err="1">
                <a:solidFill>
                  <a:schemeClr val="tx1"/>
                </a:solidFill>
              </a:rPr>
              <a:t>везіть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кажіть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зробіть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простудіть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тягніть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торкніть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увімкніть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Юлиана\Downloads\154605_14136327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279">
            <a:off x="65987" y="1107929"/>
            <a:ext cx="4524145" cy="45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3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3813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400" b="1" dirty="0" err="1">
                <a:solidFill>
                  <a:schemeClr val="tx1"/>
                </a:solidFill>
              </a:rPr>
              <a:t>Аналітичні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форми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наказового</a:t>
            </a:r>
            <a:r>
              <a:rPr lang="ru-RU" sz="2400" b="1" dirty="0">
                <a:solidFill>
                  <a:schemeClr val="tx1"/>
                </a:solidFill>
              </a:rPr>
              <a:t> способу </a:t>
            </a:r>
            <a:r>
              <a:rPr lang="ru-RU" sz="2400" dirty="0" err="1">
                <a:solidFill>
                  <a:schemeClr val="tx1"/>
                </a:solidFill>
              </a:rPr>
              <a:t>творяться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допомогою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частки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хай (нехай),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додається</a:t>
            </a:r>
            <a:r>
              <a:rPr lang="ru-RU" sz="2400" dirty="0">
                <a:solidFill>
                  <a:schemeClr val="tx1"/>
                </a:solidFill>
              </a:rPr>
              <a:t> до форм 3-ї особи </a:t>
            </a:r>
            <a:r>
              <a:rPr lang="ru-RU" sz="2400" dirty="0" err="1">
                <a:solidFill>
                  <a:schemeClr val="tx1"/>
                </a:solidFill>
              </a:rPr>
              <a:t>теперішнього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майбутнього</a:t>
            </a:r>
            <a:r>
              <a:rPr lang="ru-RU" sz="2400" dirty="0">
                <a:solidFill>
                  <a:schemeClr val="tx1"/>
                </a:solidFill>
              </a:rPr>
              <a:t> часу: </a:t>
            </a:r>
            <a:r>
              <a:rPr lang="ru-RU" sz="2400" i="1" dirty="0">
                <a:solidFill>
                  <a:schemeClr val="tx1"/>
                </a:solidFill>
              </a:rPr>
              <a:t>хай (нехай) </a:t>
            </a:r>
            <a:r>
              <a:rPr lang="ru-RU" sz="2400" i="1" dirty="0" err="1">
                <a:solidFill>
                  <a:schemeClr val="tx1"/>
                </a:solidFill>
              </a:rPr>
              <a:t>скаже</a:t>
            </a:r>
            <a:r>
              <a:rPr lang="ru-RU" sz="2400" i="1" dirty="0">
                <a:solidFill>
                  <a:schemeClr val="tx1"/>
                </a:solidFill>
              </a:rPr>
              <a:t>, хай </a:t>
            </a:r>
            <a:r>
              <a:rPr lang="ru-RU" sz="2400" i="1" dirty="0" err="1">
                <a:solidFill>
                  <a:schemeClr val="tx1"/>
                </a:solidFill>
              </a:rPr>
              <a:t>скажуть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/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 err="1">
                <a:solidFill>
                  <a:schemeClr val="tx1"/>
                </a:solidFill>
              </a:rPr>
              <a:t>пити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лити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шити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рити</a:t>
            </a:r>
            <a:r>
              <a:rPr lang="ru-RU" sz="2400" dirty="0">
                <a:solidFill>
                  <a:schemeClr val="tx1"/>
                </a:solidFill>
              </a:rPr>
              <a:t> в </a:t>
            </a:r>
            <a:r>
              <a:rPr lang="ru-RU" sz="2400" dirty="0" err="1">
                <a:solidFill>
                  <a:schemeClr val="tx1"/>
                </a:solidFill>
              </a:rPr>
              <a:t>наказовому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зберігають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голосний</a:t>
            </a:r>
            <a:r>
              <a:rPr lang="ru-RU" sz="2400" dirty="0">
                <a:solidFill>
                  <a:schemeClr val="tx1"/>
                </a:solidFill>
              </a:rPr>
              <a:t> [и] в </a:t>
            </a:r>
            <a:r>
              <a:rPr lang="ru-RU" sz="2400" dirty="0" err="1">
                <a:solidFill>
                  <a:schemeClr val="tx1"/>
                </a:solidFill>
              </a:rPr>
              <a:t>корені</a:t>
            </a:r>
            <a:r>
              <a:rPr lang="ru-RU" sz="2400" dirty="0">
                <a:solidFill>
                  <a:schemeClr val="tx1"/>
                </a:solidFill>
              </a:rPr>
              <a:t> слова, перед </a:t>
            </a:r>
            <a:r>
              <a:rPr lang="ru-RU" sz="2400" i="1" dirty="0">
                <a:solidFill>
                  <a:schemeClr val="tx1"/>
                </a:solidFill>
              </a:rPr>
              <a:t>Ц]</a:t>
            </a:r>
            <a:r>
              <a:rPr lang="ru-RU" sz="2400" dirty="0">
                <a:solidFill>
                  <a:schemeClr val="tx1"/>
                </a:solidFill>
              </a:rPr>
              <a:t> (в </a:t>
            </a:r>
            <a:r>
              <a:rPr lang="ru-RU" sz="2400" dirty="0" err="1">
                <a:solidFill>
                  <a:schemeClr val="tx1"/>
                </a:solidFill>
              </a:rPr>
              <a:t>основі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теперішнього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майбутнього</a:t>
            </a:r>
            <a:r>
              <a:rPr lang="ru-RU" sz="2400" dirty="0">
                <a:solidFill>
                  <a:schemeClr val="tx1"/>
                </a:solidFill>
              </a:rPr>
              <a:t> часу): </a:t>
            </a:r>
            <a:r>
              <a:rPr lang="ru-RU" sz="2400" i="1" dirty="0" err="1">
                <a:solidFill>
                  <a:schemeClr val="tx1"/>
                </a:solidFill>
              </a:rPr>
              <a:t>пий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бий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лий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ший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вий</a:t>
            </a:r>
            <a:r>
              <a:rPr lang="ru-RU" sz="2400" dirty="0">
                <a:solidFill>
                  <a:schemeClr val="tx1"/>
                </a:solidFill>
              </a:rPr>
              <a:t> (але: </a:t>
            </a:r>
            <a:r>
              <a:rPr lang="ru-RU" sz="2400" i="1" dirty="0" err="1">
                <a:solidFill>
                  <a:schemeClr val="tx1"/>
                </a:solidFill>
              </a:rPr>
              <a:t>віяти</a:t>
            </a:r>
            <a:r>
              <a:rPr lang="ru-RU" sz="2400" i="1" dirty="0">
                <a:solidFill>
                  <a:schemeClr val="tx1"/>
                </a:solidFill>
              </a:rPr>
              <a:t> - </a:t>
            </a:r>
            <a:r>
              <a:rPr lang="ru-RU" sz="2400" i="1" dirty="0" err="1">
                <a:solidFill>
                  <a:schemeClr val="tx1"/>
                </a:solidFill>
              </a:rPr>
              <a:t>вій</a:t>
            </a:r>
            <a:r>
              <a:rPr lang="ru-RU" sz="2400" i="1" dirty="0">
                <a:solidFill>
                  <a:schemeClr val="tx1"/>
                </a:solidFill>
              </a:rPr>
              <a:t>), </a:t>
            </a:r>
            <a:r>
              <a:rPr lang="ru-RU" sz="2400" i="1" dirty="0" err="1">
                <a:solidFill>
                  <a:schemeClr val="tx1"/>
                </a:solidFill>
              </a:rPr>
              <a:t>рий</a:t>
            </a:r>
            <a:r>
              <a:rPr lang="ru-RU" sz="2400" i="1" dirty="0">
                <a:solidFill>
                  <a:schemeClr val="tx1"/>
                </a:solidFill>
              </a:rPr>
              <a:t>; </a:t>
            </a:r>
            <a:r>
              <a:rPr lang="ru-RU" sz="2400" i="1" dirty="0" err="1">
                <a:solidFill>
                  <a:schemeClr val="tx1"/>
                </a:solidFill>
              </a:rPr>
              <a:t>пиймо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лиймо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шиймо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риймо</a:t>
            </a:r>
            <a:r>
              <a:rPr lang="ru-RU" sz="2400" i="1" dirty="0">
                <a:solidFill>
                  <a:schemeClr val="tx1"/>
                </a:solidFill>
              </a:rPr>
              <a:t>; </a:t>
            </a:r>
            <a:r>
              <a:rPr lang="ru-RU" sz="2400" i="1" dirty="0" err="1">
                <a:solidFill>
                  <a:schemeClr val="tx1"/>
                </a:solidFill>
              </a:rPr>
              <a:t>пийте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бийте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лийте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шийте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Дієслово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 err="1">
                <a:solidFill>
                  <a:schemeClr val="tx1"/>
                </a:solidFill>
              </a:rPr>
              <a:t>їсти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форми</a:t>
            </a:r>
            <a:r>
              <a:rPr lang="ru-RU" sz="2400" dirty="0">
                <a:solidFill>
                  <a:schemeClr val="tx1"/>
                </a:solidFill>
              </a:rPr>
              <a:t>: </a:t>
            </a:r>
            <a:r>
              <a:rPr lang="ru-RU" sz="2400" i="1" dirty="0" err="1">
                <a:solidFill>
                  <a:schemeClr val="tx1"/>
                </a:solidFill>
              </a:rPr>
              <a:t>їж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їжмо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їжте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Деякі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своєю</a:t>
            </a:r>
            <a:r>
              <a:rPr lang="ru-RU" sz="2400" dirty="0">
                <a:solidFill>
                  <a:schemeClr val="tx1"/>
                </a:solidFill>
              </a:rPr>
              <a:t> семантикою не </a:t>
            </a:r>
            <a:r>
              <a:rPr lang="ru-RU" sz="2400" dirty="0" err="1">
                <a:solidFill>
                  <a:schemeClr val="tx1"/>
                </a:solidFill>
              </a:rPr>
              <a:t>можуть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значення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наказового</a:t>
            </a:r>
            <a:r>
              <a:rPr lang="ru-RU" sz="2400" dirty="0">
                <a:solidFill>
                  <a:schemeClr val="tx1"/>
                </a:solidFill>
              </a:rPr>
              <a:t> способу </a:t>
            </a:r>
            <a:r>
              <a:rPr lang="ru-RU" sz="2400" dirty="0" err="1">
                <a:solidFill>
                  <a:schemeClr val="tx1"/>
                </a:solidFill>
              </a:rPr>
              <a:t>стосовно</a:t>
            </a:r>
            <a:r>
              <a:rPr lang="ru-RU" sz="2400" dirty="0">
                <a:solidFill>
                  <a:schemeClr val="tx1"/>
                </a:solidFill>
              </a:rPr>
              <a:t> 2-ї особи, </a:t>
            </a:r>
            <a:r>
              <a:rPr lang="ru-RU" sz="2400" dirty="0" err="1">
                <a:solidFill>
                  <a:schemeClr val="tx1"/>
                </a:solidFill>
              </a:rPr>
              <a:t>наприклад</a:t>
            </a:r>
            <a:r>
              <a:rPr lang="ru-RU" sz="2400" dirty="0">
                <a:solidFill>
                  <a:schemeClr val="tx1"/>
                </a:solidFill>
              </a:rPr>
              <a:t>: </a:t>
            </a:r>
            <a:r>
              <a:rPr lang="ru-RU" sz="2400" i="1" dirty="0" err="1">
                <a:solidFill>
                  <a:schemeClr val="tx1"/>
                </a:solidFill>
              </a:rPr>
              <a:t>бачити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чути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гнити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30346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331</TotalTime>
  <Words>783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Trebuchet MS</vt:lpstr>
      <vt:lpstr>Verdana</vt:lpstr>
      <vt:lpstr>Wingdings 2</vt:lpstr>
      <vt:lpstr>Spring</vt:lpstr>
      <vt:lpstr>Презентация PowerPoint</vt:lpstr>
      <vt:lpstr>Дієслово - це самостійна, повнозначна частина мови, що означає дію або стан як процес і виражає його у граматичних категоріях. </vt:lpstr>
      <vt:lpstr>Зараз мова піде про непостійні граматичні категорії дієслова. Почнемо з категорії способу.</vt:lpstr>
      <vt:lpstr>Дійсний спосіб виражає реальну дію, що перебігає в часі.   Дійсний спосіб протиставляється умовному й наказовому способам тим, що має часові форми.   Наприклад:  Солдати зскочать, підштовхнуть (де в них береться сила?) і за машиною ідуть, щоб знову не засіла (Л. Первомайський).</vt:lpstr>
      <vt:lpstr>Наказовий спосіб виражає прохання, побажання, спонукання або наказ.   Наприклад:  Ти шапку скинь і низько поклонись. Бо ліс - це світлий храм. (В.Бичко).  Форми наказового способу утворюються від основи теперішнього - майбутнього часу за допомогою закінчень (друга особова парадигма). </vt:lpstr>
      <vt:lpstr>У сучасній українській мові виступає три різновиди форм наказового способу:  а) з нульовою флексією у 2-й особі однини в дієсловах з основою на приголосний У (/)]: читай, знай, чіпай, надсилай, вимагай; у 1-й особі множини ці дієслова мають флексію 'мо, а в 2-й особі множини - флексію -те: читаймо, знаймо, чіпаймо, надсилаймо, вимагаймо; читайте, знайте, чіпайте, надсилайте, вимагайте;  </vt:lpstr>
      <vt:lpstr>б) з нульовою флексією у 2-й особі однини в дієсловах з кінцевим твердим приголосним [ж], [ч], [б], [п], [в], [м] та [р] (ріж, плач, насип, вір) та з м'яким приголосним [з'] [с'] [д'], [л'], [н'] (злізь, винось, сядь, дозволь, стань); у 1-й особі множини виступає флексія -мо: ріжмо, плачмо, вірмо, злізьмо, виносьмо, сядьмо, дозвольмо, станьмо; у 2-й особі множини - флексія -те: ріжте, плачте, вірте, злізьте, виносьте, сядьте, дозвольте, станьте;</vt:lpstr>
      <vt:lpstr>в) флексією -и у 2-й особі однини, якщо наголос падає на закінчення (вези, кажи, зроби, простуди), та в дієсловах, що мають збіг приголосних у кінці основи (тягни, торкни, увімкни); у 1-й особі множини виступає флексія -імо рідше -Ім: везімо, кажімо, зробімо, простудімо, тягнімо, торкнімо, увімкнімо; у 2-й особі множини -флексія -іть (або рідше -іте). везіть, кажіть, зробіть, простудіть, тягніть, торкніть, увімкніть.</vt:lpstr>
      <vt:lpstr>Аналітичні форми наказового способу творяться за допомогою частки хай (нехай), що додається до форм 3-ї особи теперішнього чи майбутнього часу: хай (нехай) скаже, хай скажуть.  Дієслова пити, бити, лити, шити, вити, рити в наказовому способі зберігають голосний [и] в корені слова, перед Ц] (в основі теперішнього - майбутнього часу): пий, бий, лий, ший, вий (але: віяти - вій), рий; пиймо, биймо, лиймо, шиймо, виймо, риймо; пийте, бийте, лийте, шийте.  Дієслово їсти має форми: їж, їжмо, їжте. Деякі дієслова за своєю семантикою не можуть мати значення наказового способу стосовно 2-ї особи, наприклад: бачити, чути, гнити. </vt:lpstr>
      <vt:lpstr>Умовний спосіб виражає дію не реальну, а тільки бажану або можливу за певних умов.   Наприклад:  Полетіла б я до тебе, Та крилець не маю (Нар. творчість).  Дієслова в умовному способі часу не виражають. Форми умовного способу аналітичні. Вони творяться за допомогою частки би (6), що додається до форм минулого часу дійсного способу. Форми умовного способу виражають значення роду і числа за допомогою закінчень (третя особова парадигма).  Частка би (б) може входити до складу умовного сполучника аби, якби або сполучника мети щоб, наприклад: Якби от проміння золоті у струни чарами обернути, я з них зробила б араЪу золоту (Леся Українка). </vt:lpstr>
      <vt:lpstr>В українській мові форми одного способу можуть вживатися в значенні іншого:  1) форми наказового способу — в значенні дійсного для вираження моментальної дії з відтінком недоречності, наприклад: А хтось тоді й порадь — доки не пізно ще, доки козаки ще в Князівці - мерщій знести усе в економію, хто що взяв (А. Головко), або для вираження дії, виконуваної з примусу: Роби на других дні та ночі, і на годину не засни... (П. Грабовський);  2) форми наказового способу - в значенні умовного з відтінком дорікання комусь або особливого підкреслення зумовленості дії; наприклад: Вийди я з дому на п ять хвилин раніше, то й не запізнився б; Мати знала, що застукай його в хаті білій, та ще довідайся, з ким і де був - не помилують... (Петро Панч); </vt:lpstr>
      <vt:lpstr>3) форми умовного способу - в значенні наказового для пом'якшення наказу, наприклад: Поліксен а: Пождав би ти безмісячної ночі (Леся Українка);  4) форми майбутнього часу дійсного способу - в значенні наказового для підкреслення категоричності наказу, наприклад: — Гаразд, досить, - обірвав гетьман Капусту, — пошлеш новий універсал, моїм іменем накажеш бути селянам в послушенстві у пані ігумені, а гульвіс злостивих скарати на горло (Н. Рибак).  Категоричність наказу особливо підкреслюється вживанням замість форм наказового способу інфінітивної форми, наприклад: - Говорить Щорс. Негайно розшукати комісара (С. Скляренко). </vt:lpstr>
      <vt:lpstr>Презентация PowerPoint</vt:lpstr>
      <vt:lpstr>Теперішній час – форма граматичної категорії часу дієслова, прямим значенням якої є віднесення часу дії або стану до моменту мовлення (пишу, читаю, працюю, сиджу). Крім цього основного значення, яке протиставляється минулому й майбутньому часовим значенням, теперішній час може ще означати:  1) постійну дію, не обмежену будь-якими часовими рамками; звичайно таке значення мають дієслова, що характеризують певні сталі ознаки (стани) речовин та організмів: Кисень горить; Людина дихає повітрям;</vt:lpstr>
      <vt:lpstr>2) дію, яку мовець оцінює як постійну, незмінну, напр.: “Родяться люди, турбуються, метушаться, живуть, умирають і знов, і знов, і знов. Пощо, нащо, яка тому остаточна ціль?..” (Б.Лепкий);  3) дію, яку мовець не пов’язує ні з яким конкретним часом, напр.: “В осередку повісті стоять дві головні постаті – Юрка і Катерини – і на них звернена вся художня уява автора. Малює він їх з великою любов’ю, яскраво, колоритно” (М. Вороний).</vt:lpstr>
      <vt:lpstr>Минулий час – форма граматичної категорії часу дієслова, прямим значенням якої є вказівка на те, що дія або стан відбувалися (відбулися), виявлялися (виявилися) до моменту мовлення або ж завершилися в момент мовлення, напр.:   “На двір отця Харитона наче набігла татарська орда, об’їла, обпила ще й вилаяла Онисю Степанівну” (І. Нечуй-Левицький).   Зрідка формою минулого часу може передаватися майбутня дія:                    А тепер я пішов (- піду).</vt:lpstr>
      <vt:lpstr>Минулий час передається двома часовими формами:  власне-минулим і давноминулим.</vt:lpstr>
      <vt:lpstr>На минулий час указують також частки було, бувало: «А ще, було, як намалює що-небудь та підпише... що це – не кавун, а слива, так тобі точнісінько слива» (Г. Квітка-Основ'яненко); «Дарка часто, було, дивилась понуро, спускала очі в землю» (Леся Українка).  Варто нагадати, що слів було, було б часто вживають у розумінні слід було, слід би було: «Було тобі, моя мати, цих брів не давати, та було тобі, моя мати, щастя й долю дати» (народна пісня); «Та було б не рубати зеленого дуба, та було б не сватати, коли я – нелюба» (народна пісня).</vt:lpstr>
      <vt:lpstr>Значення категорії особи випливає з кореляції форм за ознакою особовості, або мовця і не мовця. При цьому значення особовості по-різному виявляє себе в однині і в множині.  1-ша особа однини — це завжди мовець, 1-ша особа множини — мовці або один уповноважений від групи мовців, який може сказати: ми йдемо, живемо, працюємо, пишемо; ідімо, живімо, працюймо,пишімо;   2-га особа однини — об'єкт звернення від 1-ї особи однини й множини: ти йдеш, живеш, працюєш, пишеш — про це знаю я або знаємо ми, про що й повідомляємо; ти йди, (киви, працюй, пиши,— бо так хочу я або хочемо ми; 2-га особа множини — об'єкти апеляції від 1-ї особи однини і множини: ви йдете, живете, працюєте, пишете— про це знаю я або знаємо ми, про що вас і повідомляймо; ви йдіть, живіть, працюйте, пишіть — робіть це відповідно до мого або нашого бажання;   3-я особа однини й множини — об'єкт (відповідно в множині об'єкти) повідомлення, які не беруть участі в розмові і до яких не звертаються з розповіддю.</vt:lpstr>
      <vt:lpstr>Категорія особи по-різному виявляє себе в дієсловах, що сполучаються з іменниками, які позначають істоти та неістоти.   Якщо дієслова поєднуються з іменниками, що однією формою можуть передавати і чоловічу і жіночу стать, рід дієслова визначає й рід іменника:  Інженер Іваненко показав приклад — Інженер Іваненко показала приклад. </vt:lpstr>
      <vt:lpstr>Значення категорії особи виражається двома способами: синтетичним, за допомогою особових афіксів (вед-у — 1-ша особа, вед-еш — 2-га особа, вед-е — 3-я особа, вед-и — 2-га особа та ін.) і аналітичним — сполученням дієслова з відповідним займенниковим іменником (особовим займенником) (я іду, ти ідеш, він пішов, вона пішла і т, д.).   У теперішньому й майбутньому часі та в наказовому способі синтетичний спосіб вираження особи здебільшого супроводжується аналітичним, у минулому, давноминулому часі і в умовному способі існує тільки один вид вираження особи — аналітичний.   У 2-й особі замість особового займенника може виступати іменник у кличному відмінку (прийшов, Петре?), а в 3‑й —іменник у називному відмінку (прийшов Петро).</vt:lpstr>
      <vt:lpstr>Число дієслова несе інформацію про кількість діячів. Однина вказує, що дія чи стан приписується:                а) одному виконавцеві (особі, тварині чи предметові): (я) допомагаю, (мотоцикліст) мчить, (мурашка) повзе, (ли­сток) тріпоче;         б) сукупності однорідних предметів: (селянство) голосує, (молодь) вчиться, (листя) опадає, (жито) достигає;           в) предметам, шо не піддаються лічбі (речовинам, сферам діяльності, поняттям тощо): (вода) тече, (бджільництво) розвивається, (історія) не повторюється.</vt:lpstr>
      <vt:lpstr>Перша особа множини вказує, що дію виконує мовець та ще одна чи більше осіб: (ми) пливемо, розмовляємо, поспішаймо.  Друга особа множини вказує на дію двох або більше осіб, до яких звернена мова: (ви) думаєте, зачекайте.  Третя особа множини означає, що дію виконують два або більше діячів без участі мовця: (люди) радіють, (хмари) збира­ються, (квіти) пахнуть.</vt:lpstr>
      <vt:lpstr>Словозмінна категорія роду представлена у формах минулого часу і умовного способу, що пояснюється їх первинною дієприкметниковою природою. Вживання однієї з трьох форм роду в однині (чоловічого, жіночого, середнього) ґрунтується на узгодженні з іменником або предметно-особовим займенником (Вітер затих; Гроза минула; Сонце зайшло; Він прийшов; Вона прийшла; Воно прийшло).   Якщо ж суб'єкт процесуальної ознаки виражається особовим займенником (я, ти), то родова форма дієслова минулого часу мотивується семантичним узгодженням із статтю позначуваної займенником особи (Я прийшов; Я прийшла; Ти прийшов; Ти прийшла).  </vt:lpstr>
      <vt:lpstr>Фіксована форма середнього роду закріплена за безособовими дієсловами, а також особовими, вживаними у значенні безособових, наприклад:  Надворі світало;  Пропало, пройшло, пролетіло, Минулося, щезло, спливло,  Лишень головешками тліло,  Лишень попелищем цвіло.  Обвіялось, сном одіснилось, Одмарилось- ген набулось, вкотилось і ген одкотилось,  Солоним риданням зайшлось (І. Драч). </vt:lpstr>
      <vt:lpstr>Використана література: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Граматичні категорії дієслова: категорія способу, часу, особи, роду і числа</dc:subject>
  <dc:creator>Юлиана</dc:creator>
  <cp:keywords>Граматичні категорії дієслова</cp:keywords>
  <dc:description>індивідуальне домашнє завдання з СУМ</dc:description>
  <cp:lastModifiedBy>Стовбур </cp:lastModifiedBy>
  <cp:revision>44</cp:revision>
  <dcterms:created xsi:type="dcterms:W3CDTF">2018-05-09T13:59:49Z</dcterms:created>
  <dcterms:modified xsi:type="dcterms:W3CDTF">2020-08-29T04:22:20Z</dcterms:modified>
</cp:coreProperties>
</file>