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123"/>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 Id="rId5" Type="http://schemas.openxmlformats.org/officeDocument/2006/relationships/image" Target="../media/image150.wmf"/><Relationship Id="rId4" Type="http://schemas.openxmlformats.org/officeDocument/2006/relationships/image" Target="../media/image1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ru-RU" sz="4400" b="0" strike="noStrike" spc="-1">
                <a:latin typeface="Arial"/>
              </a:rPr>
              <a:t>Для перемещения страницы щёлкните мышью</a:t>
            </a:r>
          </a:p>
        </p:txBody>
      </p:sp>
      <p:sp>
        <p:nvSpPr>
          <p:cNvPr id="310"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311"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312"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313"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314"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70DAD6D7-701B-4DE9-8813-D5796ED8914D}"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080FF13-4461-44C4-8ECE-A13539C714C6}" type="slidenum">
              <a:rPr lang="ru-RU" sz="1200" b="0" strike="noStrike" spc="-1">
                <a:solidFill>
                  <a:srgbClr val="000000"/>
                </a:solidFill>
                <a:latin typeface="+mn-lt"/>
                <a:ea typeface="+mn-ea"/>
              </a:rPr>
              <a:t>3</a:t>
            </a:fld>
            <a:endParaRPr lang="ru-RU" sz="1200" b="0" strike="noStrike" spc="-1">
              <a:latin typeface="Arial"/>
            </a:endParaRPr>
          </a:p>
        </p:txBody>
      </p:sp>
      <p:sp>
        <p:nvSpPr>
          <p:cNvPr id="79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79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138D435-5A69-443E-89D3-E48A9BFB4A2B}" type="slidenum">
              <a:rPr lang="ru-RU" sz="1200" b="0" strike="noStrike" spc="-1">
                <a:solidFill>
                  <a:srgbClr val="000000"/>
                </a:solidFill>
                <a:latin typeface="+mn-lt"/>
                <a:ea typeface="+mn-ea"/>
              </a:rPr>
              <a:t>12</a:t>
            </a:fld>
            <a:endParaRPr lang="ru-RU" sz="1200" b="0" strike="noStrike" spc="-1">
              <a:latin typeface="Arial"/>
            </a:endParaRPr>
          </a:p>
        </p:txBody>
      </p:sp>
      <p:sp>
        <p:nvSpPr>
          <p:cNvPr id="823"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24"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CF041E1-3FA7-4BB7-8949-5DFF1436DAA4}" type="slidenum">
              <a:rPr lang="ru-RU" sz="1200" b="0" strike="noStrike" spc="-1">
                <a:solidFill>
                  <a:srgbClr val="000000"/>
                </a:solidFill>
                <a:latin typeface="+mn-lt"/>
                <a:ea typeface="+mn-ea"/>
              </a:rPr>
              <a:t>13</a:t>
            </a:fld>
            <a:endParaRPr lang="ru-RU" sz="1200" b="0" strike="noStrike" spc="-1">
              <a:latin typeface="Arial"/>
            </a:endParaRPr>
          </a:p>
        </p:txBody>
      </p:sp>
      <p:sp>
        <p:nvSpPr>
          <p:cNvPr id="82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2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8F00F01-3ABB-4346-879E-4789387641C8}" type="slidenum">
              <a:rPr lang="ru-RU" sz="1200" b="0" strike="noStrike" spc="-1">
                <a:solidFill>
                  <a:srgbClr val="000000"/>
                </a:solidFill>
                <a:latin typeface="+mn-lt"/>
                <a:ea typeface="+mn-ea"/>
              </a:rPr>
              <a:t>14</a:t>
            </a:fld>
            <a:endParaRPr lang="ru-RU" sz="1200" b="0" strike="noStrike" spc="-1">
              <a:latin typeface="Arial"/>
            </a:endParaRPr>
          </a:p>
        </p:txBody>
      </p:sp>
      <p:sp>
        <p:nvSpPr>
          <p:cNvPr id="82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0A7B41A-9303-48EE-B54B-0EE6CB017621}" type="slidenum">
              <a:rPr lang="ru-RU" sz="1200" b="0" strike="noStrike" spc="-1">
                <a:solidFill>
                  <a:srgbClr val="000000"/>
                </a:solidFill>
                <a:latin typeface="+mn-lt"/>
                <a:ea typeface="+mn-ea"/>
              </a:rPr>
              <a:t>16</a:t>
            </a:fld>
            <a:endParaRPr lang="ru-RU" sz="1200" b="0" strike="noStrike" spc="-1">
              <a:latin typeface="Arial"/>
            </a:endParaRPr>
          </a:p>
        </p:txBody>
      </p:sp>
      <p:sp>
        <p:nvSpPr>
          <p:cNvPr id="83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0DA9581-691F-4791-A205-A964123C0378}" type="slidenum">
              <a:rPr lang="ru-RU" sz="1200" b="0" strike="noStrike" spc="-1">
                <a:solidFill>
                  <a:srgbClr val="000000"/>
                </a:solidFill>
                <a:latin typeface="+mn-lt"/>
                <a:ea typeface="+mn-ea"/>
              </a:rPr>
              <a:t>20</a:t>
            </a:fld>
            <a:endParaRPr lang="ru-RU" sz="1200" b="0" strike="noStrike" spc="-1">
              <a:latin typeface="Arial"/>
            </a:endParaRPr>
          </a:p>
        </p:txBody>
      </p:sp>
      <p:sp>
        <p:nvSpPr>
          <p:cNvPr id="835"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6"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9174A52-9394-4591-9A5D-2553304A24C9}" type="slidenum">
              <a:rPr lang="ru-RU" sz="1200" b="0" strike="noStrike" spc="-1">
                <a:solidFill>
                  <a:srgbClr val="000000"/>
                </a:solidFill>
                <a:latin typeface="+mn-lt"/>
                <a:ea typeface="+mn-ea"/>
              </a:rPr>
              <a:t>21</a:t>
            </a:fld>
            <a:endParaRPr lang="ru-RU" sz="1200" b="0" strike="noStrike" spc="-1">
              <a:latin typeface="Arial"/>
            </a:endParaRPr>
          </a:p>
        </p:txBody>
      </p:sp>
      <p:sp>
        <p:nvSpPr>
          <p:cNvPr id="838"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9"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A93FDE8-0FBA-40A7-8DBF-0851ACB98EA7}" type="slidenum">
              <a:rPr lang="ru-RU" sz="1200" b="0" strike="noStrike" spc="-1">
                <a:solidFill>
                  <a:srgbClr val="000000"/>
                </a:solidFill>
                <a:latin typeface="+mn-lt"/>
                <a:ea typeface="+mn-ea"/>
              </a:rPr>
              <a:t>22</a:t>
            </a:fld>
            <a:endParaRPr lang="ru-RU" sz="1200" b="0" strike="noStrike" spc="-1">
              <a:latin typeface="Arial"/>
            </a:endParaRPr>
          </a:p>
        </p:txBody>
      </p:sp>
      <p:sp>
        <p:nvSpPr>
          <p:cNvPr id="841"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42"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A6D535-2ECD-4993-8AB1-22AFFACDCE1E}" type="slidenum">
              <a:rPr lang="ru-RU" sz="1200" b="0" strike="noStrike" spc="-1">
                <a:solidFill>
                  <a:srgbClr val="000000"/>
                </a:solidFill>
                <a:latin typeface="+mn-lt"/>
                <a:ea typeface="+mn-ea"/>
              </a:rPr>
              <a:t>23</a:t>
            </a:fld>
            <a:endParaRPr lang="ru-RU" sz="1200" b="0" strike="noStrike" spc="-1">
              <a:latin typeface="Arial"/>
            </a:endParaRPr>
          </a:p>
        </p:txBody>
      </p:sp>
      <p:sp>
        <p:nvSpPr>
          <p:cNvPr id="844"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45"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9CE2DF0-97B5-4BEE-BCE8-C3B94E2879F5}" type="slidenum">
              <a:rPr lang="ru-RU" sz="1200" b="0" strike="noStrike" spc="-1">
                <a:solidFill>
                  <a:srgbClr val="000000"/>
                </a:solidFill>
                <a:latin typeface="+mn-lt"/>
                <a:ea typeface="+mn-ea"/>
              </a:rPr>
              <a:t>24</a:t>
            </a:fld>
            <a:endParaRPr lang="ru-RU" sz="1200" b="0" strike="noStrike" spc="-1">
              <a:latin typeface="Arial"/>
            </a:endParaRPr>
          </a:p>
        </p:txBody>
      </p:sp>
      <p:sp>
        <p:nvSpPr>
          <p:cNvPr id="847"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48"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DB9D25B-1299-45D9-8DD3-E640FBB1E6D5}" type="slidenum">
              <a:rPr lang="ru-RU" sz="1200" b="0" strike="noStrike" spc="-1">
                <a:solidFill>
                  <a:srgbClr val="000000"/>
                </a:solidFill>
                <a:latin typeface="+mn-lt"/>
                <a:ea typeface="+mn-ea"/>
              </a:rPr>
              <a:t>25</a:t>
            </a:fld>
            <a:endParaRPr lang="ru-RU" sz="1200" b="0" strike="noStrike" spc="-1">
              <a:latin typeface="Arial"/>
            </a:endParaRPr>
          </a:p>
        </p:txBody>
      </p:sp>
      <p:sp>
        <p:nvSpPr>
          <p:cNvPr id="850"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51"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10E9DB6-0E00-497E-BBFB-59F0D30EE897}" type="slidenum">
              <a:rPr lang="ru-RU" sz="1200" b="0" strike="noStrike" spc="-1">
                <a:solidFill>
                  <a:srgbClr val="000000"/>
                </a:solidFill>
                <a:latin typeface="+mn-lt"/>
                <a:ea typeface="+mn-ea"/>
              </a:rPr>
              <a:t>4</a:t>
            </a:fld>
            <a:endParaRPr lang="ru-RU" sz="1200" b="0" strike="noStrike" spc="-1">
              <a:latin typeface="Arial"/>
            </a:endParaRPr>
          </a:p>
        </p:txBody>
      </p:sp>
      <p:sp>
        <p:nvSpPr>
          <p:cNvPr id="79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600634D-B966-41DB-994B-3770CA4FF4DA}" type="slidenum">
              <a:rPr lang="ru-RU" sz="1200" b="0" strike="noStrike" spc="-1">
                <a:solidFill>
                  <a:srgbClr val="000000"/>
                </a:solidFill>
                <a:latin typeface="+mn-lt"/>
                <a:ea typeface="+mn-ea"/>
              </a:rPr>
              <a:t>26</a:t>
            </a:fld>
            <a:endParaRPr lang="ru-RU" sz="1200" b="0" strike="noStrike" spc="-1">
              <a:latin typeface="Arial"/>
            </a:endParaRPr>
          </a:p>
        </p:txBody>
      </p:sp>
      <p:sp>
        <p:nvSpPr>
          <p:cNvPr id="853"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54"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C26573E-F106-4B8D-8B91-9DD03AA61F18}" type="slidenum">
              <a:rPr lang="ru-RU" sz="1200" b="0" strike="noStrike" spc="-1">
                <a:solidFill>
                  <a:srgbClr val="000000"/>
                </a:solidFill>
                <a:latin typeface="+mn-lt"/>
                <a:ea typeface="+mn-ea"/>
              </a:rPr>
              <a:t>27</a:t>
            </a:fld>
            <a:endParaRPr lang="ru-RU" sz="1200" b="0" strike="noStrike" spc="-1">
              <a:latin typeface="Arial"/>
            </a:endParaRPr>
          </a:p>
        </p:txBody>
      </p:sp>
      <p:sp>
        <p:nvSpPr>
          <p:cNvPr id="85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5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40C9072-0986-4683-AB50-8D476B0502F4}" type="slidenum">
              <a:rPr lang="ru-RU" sz="1200" b="0" strike="noStrike" spc="-1">
                <a:solidFill>
                  <a:srgbClr val="000000"/>
                </a:solidFill>
                <a:latin typeface="+mn-lt"/>
                <a:ea typeface="+mn-ea"/>
              </a:rPr>
              <a:t>28</a:t>
            </a:fld>
            <a:endParaRPr lang="ru-RU" sz="1200" b="0" strike="noStrike" spc="-1">
              <a:latin typeface="Arial"/>
            </a:endParaRPr>
          </a:p>
        </p:txBody>
      </p:sp>
      <p:sp>
        <p:nvSpPr>
          <p:cNvPr id="85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0C58CF6-B1BF-494B-9931-06EA1446AB7A}" type="slidenum">
              <a:rPr lang="ru-RU" sz="1200" b="0" strike="noStrike" spc="-1">
                <a:solidFill>
                  <a:srgbClr val="000000"/>
                </a:solidFill>
                <a:latin typeface="+mn-lt"/>
                <a:ea typeface="+mn-ea"/>
              </a:rPr>
              <a:t>29</a:t>
            </a:fld>
            <a:endParaRPr lang="ru-RU" sz="1200" b="0" strike="noStrike" spc="-1">
              <a:latin typeface="Arial"/>
            </a:endParaRPr>
          </a:p>
        </p:txBody>
      </p:sp>
      <p:sp>
        <p:nvSpPr>
          <p:cNvPr id="86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91CE824-CDC1-4AB8-A9F8-E02F847043ED}" type="slidenum">
              <a:rPr lang="ru-RU" sz="1200" b="0" strike="noStrike" spc="-1">
                <a:solidFill>
                  <a:srgbClr val="000000"/>
                </a:solidFill>
                <a:latin typeface="+mn-lt"/>
                <a:ea typeface="+mn-ea"/>
              </a:rPr>
              <a:t>30</a:t>
            </a:fld>
            <a:endParaRPr lang="ru-RU" sz="1200" b="0" strike="noStrike" spc="-1">
              <a:latin typeface="Arial"/>
            </a:endParaRPr>
          </a:p>
        </p:txBody>
      </p:sp>
      <p:sp>
        <p:nvSpPr>
          <p:cNvPr id="865"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6"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16398E3-22F4-4C45-B0A0-10BC2E0BE04F}" type="slidenum">
              <a:rPr lang="ru-RU" sz="1200" b="0" strike="noStrike" spc="-1">
                <a:solidFill>
                  <a:srgbClr val="000000"/>
                </a:solidFill>
                <a:latin typeface="+mn-lt"/>
                <a:ea typeface="+mn-ea"/>
              </a:rPr>
              <a:t>31</a:t>
            </a:fld>
            <a:endParaRPr lang="ru-RU" sz="1200" b="0" strike="noStrike" spc="-1">
              <a:latin typeface="Arial"/>
            </a:endParaRPr>
          </a:p>
        </p:txBody>
      </p:sp>
      <p:sp>
        <p:nvSpPr>
          <p:cNvPr id="868"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9"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6C732C1-F1BC-4ADB-B31E-3EB38BDDF0B6}" type="slidenum">
              <a:rPr lang="ru-RU" sz="1200" b="0" strike="noStrike" spc="-1">
                <a:solidFill>
                  <a:srgbClr val="000000"/>
                </a:solidFill>
                <a:latin typeface="+mn-lt"/>
                <a:ea typeface="+mn-ea"/>
              </a:rPr>
              <a:t>32</a:t>
            </a:fld>
            <a:endParaRPr lang="ru-RU" sz="1200" b="0" strike="noStrike" spc="-1">
              <a:latin typeface="Arial"/>
            </a:endParaRPr>
          </a:p>
        </p:txBody>
      </p:sp>
      <p:sp>
        <p:nvSpPr>
          <p:cNvPr id="871"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72"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72E4D9F-E48B-4723-9F62-68E98A709C3D}" type="slidenum">
              <a:rPr lang="ru-RU" sz="1200" b="0" strike="noStrike" spc="-1">
                <a:solidFill>
                  <a:srgbClr val="000000"/>
                </a:solidFill>
                <a:latin typeface="+mn-lt"/>
                <a:ea typeface="+mn-ea"/>
              </a:rPr>
              <a:t>33</a:t>
            </a:fld>
            <a:endParaRPr lang="ru-RU" sz="1200" b="0" strike="noStrike" spc="-1">
              <a:latin typeface="Arial"/>
            </a:endParaRPr>
          </a:p>
        </p:txBody>
      </p:sp>
      <p:sp>
        <p:nvSpPr>
          <p:cNvPr id="874"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75"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57A068D-B136-40DA-8631-DE62EDF32295}" type="slidenum">
              <a:rPr lang="ru-RU" sz="1200" b="0" strike="noStrike" spc="-1">
                <a:solidFill>
                  <a:srgbClr val="000000"/>
                </a:solidFill>
                <a:latin typeface="+mn-lt"/>
                <a:ea typeface="+mn-ea"/>
              </a:rPr>
              <a:t>34</a:t>
            </a:fld>
            <a:endParaRPr lang="ru-RU" sz="1200" b="0" strike="noStrike" spc="-1">
              <a:latin typeface="Arial"/>
            </a:endParaRPr>
          </a:p>
        </p:txBody>
      </p:sp>
      <p:sp>
        <p:nvSpPr>
          <p:cNvPr id="877"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78"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AF775BC-1A74-4EF4-96A9-B8234E0DA7F4}" type="slidenum">
              <a:rPr lang="ru-RU" sz="1200" b="0" strike="noStrike" spc="-1">
                <a:solidFill>
                  <a:srgbClr val="000000"/>
                </a:solidFill>
                <a:latin typeface="+mn-lt"/>
                <a:ea typeface="+mn-ea"/>
              </a:rPr>
              <a:t>35</a:t>
            </a:fld>
            <a:endParaRPr lang="ru-RU" sz="1200" b="0" strike="noStrike" spc="-1">
              <a:latin typeface="Arial"/>
            </a:endParaRPr>
          </a:p>
        </p:txBody>
      </p:sp>
      <p:sp>
        <p:nvSpPr>
          <p:cNvPr id="880"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81"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171D473-80B6-4F76-97C9-C260E3E5968C}" type="slidenum">
              <a:rPr lang="ru-RU" sz="1200" b="0" strike="noStrike" spc="-1">
                <a:solidFill>
                  <a:srgbClr val="000000"/>
                </a:solidFill>
                <a:latin typeface="+mn-lt"/>
                <a:ea typeface="+mn-ea"/>
              </a:rPr>
              <a:t>5</a:t>
            </a:fld>
            <a:endParaRPr lang="ru-RU" sz="1200" b="0" strike="noStrike" spc="-1">
              <a:latin typeface="Arial"/>
            </a:endParaRPr>
          </a:p>
        </p:txBody>
      </p:sp>
      <p:sp>
        <p:nvSpPr>
          <p:cNvPr id="80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C57FD77-2A69-4943-8C43-AEA28A3ED26E}" type="slidenum">
              <a:rPr lang="ru-RU" sz="1200" b="0" strike="noStrike" spc="-1">
                <a:solidFill>
                  <a:srgbClr val="000000"/>
                </a:solidFill>
                <a:latin typeface="+mn-lt"/>
                <a:ea typeface="+mn-ea"/>
              </a:rPr>
              <a:t>36</a:t>
            </a:fld>
            <a:endParaRPr lang="ru-RU" sz="1200" b="0" strike="noStrike" spc="-1">
              <a:latin typeface="Arial"/>
            </a:endParaRPr>
          </a:p>
        </p:txBody>
      </p:sp>
      <p:sp>
        <p:nvSpPr>
          <p:cNvPr id="883"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84"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75FEE9E-B0C2-4803-AF67-8D6120DED216}" type="slidenum">
              <a:rPr lang="ru-RU" sz="1200" b="0" strike="noStrike" spc="-1">
                <a:solidFill>
                  <a:srgbClr val="000000"/>
                </a:solidFill>
                <a:latin typeface="+mn-lt"/>
                <a:ea typeface="+mn-ea"/>
              </a:rPr>
              <a:t>37</a:t>
            </a:fld>
            <a:endParaRPr lang="ru-RU" sz="1200" b="0" strike="noStrike" spc="-1">
              <a:latin typeface="Arial"/>
            </a:endParaRPr>
          </a:p>
        </p:txBody>
      </p:sp>
      <p:sp>
        <p:nvSpPr>
          <p:cNvPr id="88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8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0866810-0203-48AD-9200-02A02F50AB8E}" type="slidenum">
              <a:rPr lang="ru-RU" sz="1200" b="0" strike="noStrike" spc="-1">
                <a:solidFill>
                  <a:srgbClr val="000000"/>
                </a:solidFill>
                <a:latin typeface="+mn-lt"/>
                <a:ea typeface="+mn-ea"/>
              </a:rPr>
              <a:t>38</a:t>
            </a:fld>
            <a:endParaRPr lang="ru-RU" sz="1200" b="0" strike="noStrike" spc="-1">
              <a:latin typeface="Arial"/>
            </a:endParaRPr>
          </a:p>
        </p:txBody>
      </p:sp>
      <p:sp>
        <p:nvSpPr>
          <p:cNvPr id="88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9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D0B6B37-8B30-4698-8AC6-BCB8999240E6}" type="slidenum">
              <a:rPr lang="ru-RU" sz="1200" b="0" strike="noStrike" spc="-1">
                <a:solidFill>
                  <a:srgbClr val="000000"/>
                </a:solidFill>
                <a:latin typeface="+mn-lt"/>
                <a:ea typeface="+mn-ea"/>
              </a:rPr>
              <a:t>39</a:t>
            </a:fld>
            <a:endParaRPr lang="ru-RU" sz="1200" b="0" strike="noStrike" spc="-1">
              <a:latin typeface="Arial"/>
            </a:endParaRPr>
          </a:p>
        </p:txBody>
      </p:sp>
      <p:sp>
        <p:nvSpPr>
          <p:cNvPr id="89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9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1143000" y="685800"/>
            <a:ext cx="4572000" cy="3429000"/>
          </a:xfrm>
          <a:prstGeom prst="rect">
            <a:avLst/>
          </a:prstGeom>
        </p:spPr>
      </p:sp>
      <p:sp>
        <p:nvSpPr>
          <p:cNvPr id="895" name="PlaceHolder 2"/>
          <p:cNvSpPr>
            <a:spLocks noGrp="1"/>
          </p:cNvSpPr>
          <p:nvPr>
            <p:ph type="body"/>
          </p:nvPr>
        </p:nvSpPr>
        <p:spPr>
          <a:xfrm>
            <a:off x="685800" y="4343400"/>
            <a:ext cx="5485680" cy="4114080"/>
          </a:xfrm>
          <a:prstGeom prst="rect">
            <a:avLst/>
          </a:prstGeom>
        </p:spPr>
        <p:txBody>
          <a:bodyPr lIns="0" tIns="0" rIns="0" bIns="0">
            <a:normAutofit/>
          </a:bodyPr>
          <a:lstStyle/>
          <a:p>
            <a:endParaRPr lang="ru-RU" sz="2000" b="0" strike="noStrike" spc="-1">
              <a:latin typeface="Arial"/>
            </a:endParaRPr>
          </a:p>
        </p:txBody>
      </p:sp>
      <p:sp>
        <p:nvSpPr>
          <p:cNvPr id="896" name="CustomShape 3"/>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D60DC1-4DC3-44D4-BC98-C0DD9897359B}" type="slidenum">
              <a:rPr lang="ru-RU" sz="1200" b="0" strike="noStrike" spc="-1">
                <a:solidFill>
                  <a:srgbClr val="000000"/>
                </a:solidFill>
                <a:latin typeface="+mn-lt"/>
                <a:ea typeface="+mn-ea"/>
              </a:rPr>
              <a:t>55</a:t>
            </a:fld>
            <a:endParaRPr lang="ru-RU"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87D48B2-1B9E-4645-AD8E-0413FD0A312B}" type="slidenum">
              <a:rPr lang="ru-RU" sz="1200" b="0" strike="noStrike" spc="-1">
                <a:solidFill>
                  <a:srgbClr val="000000"/>
                </a:solidFill>
                <a:latin typeface="+mn-lt"/>
                <a:ea typeface="+mn-ea"/>
              </a:rPr>
              <a:t>6</a:t>
            </a:fld>
            <a:endParaRPr lang="ru-RU" sz="1200" b="0" strike="noStrike" spc="-1">
              <a:latin typeface="Arial"/>
            </a:endParaRPr>
          </a:p>
        </p:txBody>
      </p:sp>
      <p:sp>
        <p:nvSpPr>
          <p:cNvPr id="805"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6"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FC4A05A-90C4-4F3E-B759-A722DEFC4935}" type="slidenum">
              <a:rPr lang="ru-RU" sz="1200" b="0" strike="noStrike" spc="-1">
                <a:solidFill>
                  <a:srgbClr val="000000"/>
                </a:solidFill>
                <a:latin typeface="+mn-lt"/>
                <a:ea typeface="+mn-ea"/>
              </a:rPr>
              <a:t>7</a:t>
            </a:fld>
            <a:endParaRPr lang="ru-RU" sz="1200" b="0" strike="noStrike" spc="-1">
              <a:latin typeface="Arial"/>
            </a:endParaRPr>
          </a:p>
        </p:txBody>
      </p:sp>
      <p:sp>
        <p:nvSpPr>
          <p:cNvPr id="808"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9"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7BC216C-7FFF-4D57-94B3-5DA6DE3D23B6}" type="slidenum">
              <a:rPr lang="ru-RU" sz="1200" b="0" strike="noStrike" spc="-1">
                <a:solidFill>
                  <a:srgbClr val="000000"/>
                </a:solidFill>
                <a:latin typeface="+mn-lt"/>
                <a:ea typeface="+mn-ea"/>
              </a:rPr>
              <a:t>8</a:t>
            </a:fld>
            <a:endParaRPr lang="ru-RU" sz="1200" b="0" strike="noStrike" spc="-1">
              <a:latin typeface="Arial"/>
            </a:endParaRPr>
          </a:p>
        </p:txBody>
      </p:sp>
      <p:sp>
        <p:nvSpPr>
          <p:cNvPr id="811"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12"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2AB0957-479B-4BB6-A215-3475B77F24AD}" type="slidenum">
              <a:rPr lang="ru-RU" sz="1200" b="0" strike="noStrike" spc="-1">
                <a:solidFill>
                  <a:srgbClr val="000000"/>
                </a:solidFill>
                <a:latin typeface="+mn-lt"/>
                <a:ea typeface="+mn-ea"/>
              </a:rPr>
              <a:t>9</a:t>
            </a:fld>
            <a:endParaRPr lang="ru-RU" sz="1200" b="0" strike="noStrike" spc="-1">
              <a:latin typeface="Arial"/>
            </a:endParaRPr>
          </a:p>
        </p:txBody>
      </p:sp>
      <p:sp>
        <p:nvSpPr>
          <p:cNvPr id="814"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15"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EC02FB2-6C1A-4F29-897C-1F5B69AEEB9F}" type="slidenum">
              <a:rPr lang="ru-RU" sz="1200" b="0" strike="noStrike" spc="-1">
                <a:solidFill>
                  <a:srgbClr val="000000"/>
                </a:solidFill>
                <a:latin typeface="+mn-lt"/>
                <a:ea typeface="+mn-ea"/>
              </a:rPr>
              <a:t>10</a:t>
            </a:fld>
            <a:endParaRPr lang="ru-RU" sz="1200" b="0" strike="noStrike" spc="-1">
              <a:latin typeface="Arial"/>
            </a:endParaRPr>
          </a:p>
        </p:txBody>
      </p:sp>
      <p:sp>
        <p:nvSpPr>
          <p:cNvPr id="817"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18"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2819BB2-0902-4FFF-A784-B2A3B8EFCC9B}" type="slidenum">
              <a:rPr lang="ru-RU" sz="1200" b="0" strike="noStrike" spc="-1">
                <a:solidFill>
                  <a:srgbClr val="000000"/>
                </a:solidFill>
                <a:latin typeface="+mn-lt"/>
                <a:ea typeface="+mn-ea"/>
              </a:rPr>
              <a:t>11</a:t>
            </a:fld>
            <a:endParaRPr lang="ru-RU" sz="1200" b="0" strike="noStrike" spc="-1">
              <a:latin typeface="Arial"/>
            </a:endParaRPr>
          </a:p>
        </p:txBody>
      </p:sp>
      <p:sp>
        <p:nvSpPr>
          <p:cNvPr id="820"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21"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5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5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6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6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7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7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7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7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7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17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8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18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85"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6"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7"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8"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9"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90"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9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9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0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0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20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1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1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2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22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26"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7"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8"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9"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30"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31"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35"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3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3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4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2"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4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24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4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5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5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5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5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5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5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6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26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64"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5"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6"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7"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8"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9"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4"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7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1"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8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28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8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8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9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9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30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30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03"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4"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5"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6"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7"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8"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115"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53" name="PlaceHolder 2"/>
          <p:cNvSpPr>
            <a:spLocks noGrp="1"/>
          </p:cNvSpPr>
          <p:nvPr>
            <p:ph type="body"/>
          </p:nvPr>
        </p:nvSpPr>
        <p:spPr>
          <a:xfrm>
            <a:off x="45720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54" name="PlaceHolder 3"/>
          <p:cNvSpPr>
            <a:spLocks noGrp="1"/>
          </p:cNvSpPr>
          <p:nvPr>
            <p:ph type="body"/>
          </p:nvPr>
        </p:nvSpPr>
        <p:spPr>
          <a:xfrm>
            <a:off x="467424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92" name="PlaceHolder 2"/>
          <p:cNvSpPr>
            <a:spLocks noGrp="1"/>
          </p:cNvSpPr>
          <p:nvPr>
            <p:ph type="body"/>
          </p:nvPr>
        </p:nvSpPr>
        <p:spPr>
          <a:xfrm>
            <a:off x="457200" y="160452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93" name="PlaceHolder 3"/>
          <p:cNvSpPr>
            <a:spLocks noGrp="1"/>
          </p:cNvSpPr>
          <p:nvPr>
            <p:ph type="body"/>
          </p:nvPr>
        </p:nvSpPr>
        <p:spPr>
          <a:xfrm>
            <a:off x="4674240" y="160452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94" name="PlaceHolder 4"/>
          <p:cNvSpPr>
            <a:spLocks noGrp="1"/>
          </p:cNvSpPr>
          <p:nvPr>
            <p:ph type="body"/>
          </p:nvPr>
        </p:nvSpPr>
        <p:spPr>
          <a:xfrm>
            <a:off x="457200" y="368208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95" name="PlaceHolder 5"/>
          <p:cNvSpPr>
            <a:spLocks noGrp="1"/>
          </p:cNvSpPr>
          <p:nvPr>
            <p:ph type="body"/>
          </p:nvPr>
        </p:nvSpPr>
        <p:spPr>
          <a:xfrm>
            <a:off x="4674240" y="368208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23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271" name="PlaceHolder 2"/>
          <p:cNvSpPr>
            <a:spLocks noGrp="1"/>
          </p:cNvSpPr>
          <p:nvPr>
            <p:ph type="body"/>
          </p:nvPr>
        </p:nvSpPr>
        <p:spPr>
          <a:xfrm>
            <a:off x="457200" y="1604520"/>
            <a:ext cx="8228880" cy="1896480"/>
          </a:xfrm>
          <a:prstGeom prst="rect">
            <a:avLst/>
          </a:prstGeom>
        </p:spPr>
        <p:txBody>
          <a:bodyPr lIns="0" tIns="0" rIns="0" bIns="0">
            <a:normAutofit fontScale="77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272" name="PlaceHolder 3"/>
          <p:cNvSpPr>
            <a:spLocks noGrp="1"/>
          </p:cNvSpPr>
          <p:nvPr>
            <p:ph type="body"/>
          </p:nvPr>
        </p:nvSpPr>
        <p:spPr>
          <a:xfrm>
            <a:off x="457200" y="3682080"/>
            <a:ext cx="8228880" cy="1896480"/>
          </a:xfrm>
          <a:prstGeom prst="rect">
            <a:avLst/>
          </a:prstGeom>
        </p:spPr>
        <p:txBody>
          <a:bodyPr lIns="0" tIns="0" rIns="0" bIns="0">
            <a:normAutofit fontScale="77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s>
</file>

<file path=ppt/slides/_rels/slide5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72.pn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92.jpeg"/><Relationship Id="rId5" Type="http://schemas.openxmlformats.org/officeDocument/2006/relationships/image" Target="../media/image90.png"/><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oleObject" Target="../embeddings/oleObject1.bin"/><Relationship Id="rId7" Type="http://schemas.openxmlformats.org/officeDocument/2006/relationships/image" Target="../media/image103.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04.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7.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7.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4.jpeg"/><Relationship Id="rId7" Type="http://schemas.openxmlformats.org/officeDocument/2006/relationships/image" Target="../media/image113.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112.wmf"/><Relationship Id="rId4" Type="http://schemas.openxmlformats.org/officeDocument/2006/relationships/oleObject" Target="../embeddings/oleObject1.bin"/><Relationship Id="rId9" Type="http://schemas.openxmlformats.org/officeDocument/2006/relationships/image" Target="../media/image11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1.xml"/><Relationship Id="rId5" Type="http://schemas.openxmlformats.org/officeDocument/2006/relationships/image" Target="../media/image129.png"/><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7.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3.xml"/><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1.xml"/><Relationship Id="rId6" Type="http://schemas.openxmlformats.org/officeDocument/2006/relationships/image" Target="../media/image140.jpeg"/><Relationship Id="rId11" Type="http://schemas.openxmlformats.org/officeDocument/2006/relationships/image" Target="../media/image145.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76.xml.rels><?xml version="1.0" encoding="UTF-8" standalone="yes"?>
<Relationships xmlns="http://schemas.openxmlformats.org/package/2006/relationships"><Relationship Id="rId8" Type="http://schemas.openxmlformats.org/officeDocument/2006/relationships/image" Target="../media/image147.wmf"/><Relationship Id="rId13" Type="http://schemas.openxmlformats.org/officeDocument/2006/relationships/oleObject" Target="../embeddings/oleObject5.bin"/><Relationship Id="rId3" Type="http://schemas.openxmlformats.org/officeDocument/2006/relationships/image" Target="../media/image151.png"/><Relationship Id="rId7" Type="http://schemas.openxmlformats.org/officeDocument/2006/relationships/oleObject" Target="../embeddings/oleObject2.bin"/><Relationship Id="rId12" Type="http://schemas.openxmlformats.org/officeDocument/2006/relationships/image" Target="../media/image149.wmf"/><Relationship Id="rId2" Type="http://schemas.openxmlformats.org/officeDocument/2006/relationships/slideLayout" Target="../slideLayouts/slideLayout94.xml"/><Relationship Id="rId1" Type="http://schemas.openxmlformats.org/officeDocument/2006/relationships/vmlDrawing" Target="../drawings/vmlDrawing4.vml"/><Relationship Id="rId6" Type="http://schemas.openxmlformats.org/officeDocument/2006/relationships/image" Target="../media/image146.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48.wmf"/><Relationship Id="rId4" Type="http://schemas.openxmlformats.org/officeDocument/2006/relationships/image" Target="../media/image152.png"/><Relationship Id="rId9" Type="http://schemas.openxmlformats.org/officeDocument/2006/relationships/oleObject" Target="../embeddings/oleObject3.bin"/><Relationship Id="rId14" Type="http://schemas.openxmlformats.org/officeDocument/2006/relationships/image" Target="../media/image150.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63.png"/><Relationship Id="rId2" Type="http://schemas.openxmlformats.org/officeDocument/2006/relationships/image" Target="../media/image153.jpeg"/><Relationship Id="rId1" Type="http://schemas.openxmlformats.org/officeDocument/2006/relationships/slideLayout" Target="../slideLayouts/slideLayout13.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5.jpeg"/><Relationship Id="rId1" Type="http://schemas.openxmlformats.org/officeDocument/2006/relationships/slideLayout" Target="../slideLayouts/slideLayout13.xml"/><Relationship Id="rId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3.xml"/><Relationship Id="rId4" Type="http://schemas.openxmlformats.org/officeDocument/2006/relationships/image" Target="../media/image16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71.jpeg"/><Relationship Id="rId7" Type="http://schemas.openxmlformats.org/officeDocument/2006/relationships/image" Target="../media/image17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bin"/><Relationship Id="rId5" Type="http://schemas.openxmlformats.org/officeDocument/2006/relationships/image" Target="../media/image173.jpeg"/><Relationship Id="rId4" Type="http://schemas.openxmlformats.org/officeDocument/2006/relationships/image" Target="../media/image172.jpeg"/><Relationship Id="rId9" Type="http://schemas.openxmlformats.org/officeDocument/2006/relationships/image" Target="../media/image17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jpeg"/><Relationship Id="rId3" Type="http://schemas.openxmlformats.org/officeDocument/2006/relationships/image" Target="../media/image177.jpeg"/><Relationship Id="rId7" Type="http://schemas.openxmlformats.org/officeDocument/2006/relationships/image" Target="../media/image181.jpeg"/><Relationship Id="rId12" Type="http://schemas.openxmlformats.org/officeDocument/2006/relationships/image" Target="../media/image186.jpeg"/><Relationship Id="rId2" Type="http://schemas.openxmlformats.org/officeDocument/2006/relationships/image" Target="../media/image176.jpeg"/><Relationship Id="rId1" Type="http://schemas.openxmlformats.org/officeDocument/2006/relationships/slideLayout" Target="../slideLayouts/slideLayout1.xml"/><Relationship Id="rId6" Type="http://schemas.openxmlformats.org/officeDocument/2006/relationships/image" Target="../media/image180.jpeg"/><Relationship Id="rId11" Type="http://schemas.openxmlformats.org/officeDocument/2006/relationships/image" Target="../media/image185.jpeg"/><Relationship Id="rId5" Type="http://schemas.openxmlformats.org/officeDocument/2006/relationships/image" Target="../media/image179.jpeg"/><Relationship Id="rId10" Type="http://schemas.openxmlformats.org/officeDocument/2006/relationships/image" Target="../media/image184.jpeg"/><Relationship Id="rId4" Type="http://schemas.openxmlformats.org/officeDocument/2006/relationships/image" Target="../media/image178.jpeg"/><Relationship Id="rId9" Type="http://schemas.openxmlformats.org/officeDocument/2006/relationships/image" Target="../media/image183.jpeg"/></Relationships>
</file>

<file path=ppt/slides/_rels/slide8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1.xml"/><Relationship Id="rId5" Type="http://schemas.openxmlformats.org/officeDocument/2006/relationships/image" Target="../media/image191.png"/><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xml"/><Relationship Id="rId5" Type="http://schemas.openxmlformats.org/officeDocument/2006/relationships/image" Target="../media/image195.jpeg"/><Relationship Id="rId4" Type="http://schemas.openxmlformats.org/officeDocument/2006/relationships/image" Target="../media/image194.png"/></Relationships>
</file>

<file path=ppt/slides/_rels/slide9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7.xml"/><Relationship Id="rId4" Type="http://schemas.openxmlformats.org/officeDocument/2006/relationships/image" Target="../media/image198.png"/></Relationships>
</file>

<file path=ppt/slides/_rels/slide9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1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png"/></Relationships>
</file>

<file path=ppt/slides/_rels/slide9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png"/><Relationship Id="rId1" Type="http://schemas.openxmlformats.org/officeDocument/2006/relationships/slideLayout" Target="../slideLayouts/slideLayout13.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stomShape 1"/>
          <p:cNvSpPr/>
          <p:nvPr/>
        </p:nvSpPr>
        <p:spPr>
          <a:xfrm>
            <a:off x="428760" y="214200"/>
            <a:ext cx="8500320" cy="203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trike="noStrike" spc="-1">
                <a:solidFill>
                  <a:srgbClr val="FF0000"/>
                </a:solidFill>
                <a:latin typeface="Calibri"/>
                <a:ea typeface="DejaVu Sans"/>
              </a:rPr>
              <a:t>ОСНОВИ МЕДИЧНИХ ЗНАНЬ</a:t>
            </a:r>
            <a:endParaRPr lang="ru-RU" sz="3200" b="0" strike="noStrike" spc="-1">
              <a:latin typeface="Arial"/>
            </a:endParaRPr>
          </a:p>
          <a:p>
            <a:pPr algn="ctr">
              <a:lnSpc>
                <a:spcPct val="100000"/>
              </a:lnSpc>
            </a:pPr>
            <a:r>
              <a:rPr lang="ru-RU" sz="3200" b="1" strike="noStrike" spc="-1">
                <a:solidFill>
                  <a:srgbClr val="000000"/>
                </a:solidFill>
                <a:latin typeface="Calibri"/>
                <a:ea typeface="DejaVu Sans"/>
              </a:rPr>
              <a:t>Лекція № 12. </a:t>
            </a:r>
            <a:endParaRPr lang="ru-RU" sz="3200" b="0" strike="noStrike" spc="-1">
              <a:latin typeface="Arial"/>
            </a:endParaRPr>
          </a:p>
          <a:p>
            <a:pPr algn="ctr">
              <a:lnSpc>
                <a:spcPct val="100000"/>
              </a:lnSpc>
            </a:pPr>
            <a:r>
              <a:rPr lang="ru-RU" sz="3200" b="1" strike="noStrike" spc="-1">
                <a:solidFill>
                  <a:srgbClr val="0070C0"/>
                </a:solidFill>
                <a:latin typeface="Calibri"/>
                <a:ea typeface="DejaVu Sans"/>
              </a:rPr>
              <a:t>Пошкодження викликані хімічними факторами. Наркоманії та токсикоманії </a:t>
            </a:r>
            <a:endParaRPr lang="ru-RU" sz="3200" b="0" strike="noStrike" spc="-1">
              <a:latin typeface="Arial"/>
            </a:endParaRPr>
          </a:p>
        </p:txBody>
      </p:sp>
      <p:pic>
        <p:nvPicPr>
          <p:cNvPr id="316" name="Picture 2"/>
          <p:cNvPicPr/>
          <p:nvPr/>
        </p:nvPicPr>
        <p:blipFill>
          <a:blip r:embed="rId2"/>
          <a:stretch/>
        </p:blipFill>
        <p:spPr>
          <a:xfrm>
            <a:off x="785880" y="2714760"/>
            <a:ext cx="5279040" cy="3242520"/>
          </a:xfrm>
          <a:prstGeom prst="rect">
            <a:avLst/>
          </a:prstGeom>
          <a:ln>
            <a:noFill/>
          </a:ln>
        </p:spPr>
      </p:pic>
      <p:pic>
        <p:nvPicPr>
          <p:cNvPr id="317" name="Picture 4"/>
          <p:cNvPicPr/>
          <p:nvPr/>
        </p:nvPicPr>
        <p:blipFill>
          <a:blip r:embed="rId3"/>
          <a:stretch/>
        </p:blipFill>
        <p:spPr>
          <a:xfrm>
            <a:off x="6572160" y="3571920"/>
            <a:ext cx="1904400" cy="1904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468360" y="214200"/>
            <a:ext cx="8317800" cy="575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100000"/>
              </a:lnSpc>
              <a:spcBef>
                <a:spcPts val="700"/>
              </a:spcBef>
            </a:pPr>
            <a:r>
              <a:rPr lang="ru-RU" sz="2800" b="1" strike="noStrike" spc="-1">
                <a:solidFill>
                  <a:srgbClr val="FF0000"/>
                </a:solidFill>
                <a:latin typeface="Times New Roman"/>
              </a:rPr>
              <a:t> Клінічні стадії гострого отруєння:</a:t>
            </a:r>
            <a:endParaRPr lang="ru-RU" sz="2800" b="0" strike="noStrike" spc="-1">
              <a:latin typeface="Arial"/>
            </a:endParaRPr>
          </a:p>
          <a:p>
            <a:pPr marL="343080" indent="-342360">
              <a:lnSpc>
                <a:spcPct val="100000"/>
              </a:lnSpc>
              <a:spcBef>
                <a:spcPts val="700"/>
              </a:spcBef>
              <a:buClr>
                <a:srgbClr val="FF0000"/>
              </a:buClr>
              <a:buFont typeface="Arial"/>
              <a:buChar char="•"/>
            </a:pPr>
            <a:r>
              <a:rPr lang="ru-RU" sz="2800" b="0" strike="noStrike" spc="-1">
                <a:solidFill>
                  <a:srgbClr val="FF0000"/>
                </a:solidFill>
                <a:latin typeface="Times New Roman"/>
              </a:rPr>
              <a:t>1. </a:t>
            </a:r>
            <a:r>
              <a:rPr lang="ru-RU" sz="2800" b="1" strike="noStrike" spc="-1">
                <a:solidFill>
                  <a:srgbClr val="FF0000"/>
                </a:solidFill>
                <a:latin typeface="Times New Roman"/>
              </a:rPr>
              <a:t>Токсикогенна </a:t>
            </a:r>
            <a:r>
              <a:rPr lang="ru-RU" sz="2800" b="0" strike="noStrike" spc="-1">
                <a:solidFill>
                  <a:srgbClr val="000000"/>
                </a:solidFill>
                <a:latin typeface="Times New Roman"/>
              </a:rPr>
              <a:t>— </a:t>
            </a:r>
            <a:r>
              <a:rPr lang="ru-RU" sz="2800" b="1" strike="noStrike" spc="-1">
                <a:solidFill>
                  <a:srgbClr val="000000"/>
                </a:solidFill>
                <a:latin typeface="Times New Roman"/>
              </a:rPr>
              <a:t>отрута міститься в організмі у дозі, здатній викликати специфічну дію (екзотоксичпий шок, кома, асфіксія, шлунково-кишкова кровотеча).</a:t>
            </a:r>
            <a:endParaRPr lang="ru-RU" sz="2800" b="0" strike="noStrike" spc="-1">
              <a:latin typeface="Arial"/>
            </a:endParaRPr>
          </a:p>
          <a:p>
            <a:pPr marL="343080" indent="-342360">
              <a:lnSpc>
                <a:spcPct val="100000"/>
              </a:lnSpc>
              <a:spcBef>
                <a:spcPts val="700"/>
              </a:spcBef>
              <a:buClr>
                <a:srgbClr val="FF0000"/>
              </a:buClr>
              <a:buFont typeface="Arial"/>
              <a:buChar char="•"/>
            </a:pPr>
            <a:r>
              <a:rPr lang="ru-RU" sz="2800" b="0" strike="noStrike" spc="-1">
                <a:solidFill>
                  <a:srgbClr val="FF0000"/>
                </a:solidFill>
                <a:latin typeface="Times New Roman"/>
              </a:rPr>
              <a:t>2. </a:t>
            </a:r>
            <a:r>
              <a:rPr lang="ru-RU" sz="2800" b="1" strike="noStrike" spc="-1">
                <a:solidFill>
                  <a:srgbClr val="FF0000"/>
                </a:solidFill>
                <a:latin typeface="Times New Roman"/>
              </a:rPr>
              <a:t>Соматогенна </a:t>
            </a:r>
            <a:r>
              <a:rPr lang="ru-RU" sz="2800" b="0" strike="noStrike" spc="-1">
                <a:solidFill>
                  <a:srgbClr val="000000"/>
                </a:solidFill>
                <a:latin typeface="Times New Roman"/>
              </a:rPr>
              <a:t>— </a:t>
            </a:r>
            <a:r>
              <a:rPr lang="ru-RU" sz="2800" b="1" strike="noStrike" spc="-1">
                <a:solidFill>
                  <a:srgbClr val="000000"/>
                </a:solidFill>
                <a:latin typeface="Times New Roman"/>
              </a:rPr>
              <a:t>після виведення або руйнування отрути, ураження органів і систем організму до їх повного відновлення чи загибелі потерпілого (пневмонія, сепсис тощо). </a:t>
            </a:r>
            <a:endParaRPr lang="ru-RU" sz="2800" b="0" strike="noStrike" spc="-1">
              <a:latin typeface="Arial"/>
            </a:endParaRPr>
          </a:p>
          <a:p>
            <a:pPr marL="343080" indent="-342360">
              <a:lnSpc>
                <a:spcPct val="100000"/>
              </a:lnSpc>
              <a:spcBef>
                <a:spcPts val="700"/>
              </a:spcBef>
            </a:pPr>
            <a:endParaRPr lang="ru-RU" sz="2800" b="0" strike="noStrike" spc="-1">
              <a:latin typeface="Arial"/>
            </a:endParaRPr>
          </a:p>
        </p:txBody>
      </p:sp>
      <p:pic>
        <p:nvPicPr>
          <p:cNvPr id="348" name="Picture 4"/>
          <p:cNvPicPr/>
          <p:nvPr/>
        </p:nvPicPr>
        <p:blipFill>
          <a:blip r:embed="rId3"/>
          <a:stretch/>
        </p:blipFill>
        <p:spPr>
          <a:xfrm>
            <a:off x="2928960" y="4500720"/>
            <a:ext cx="3342600" cy="2176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CustomShape 1"/>
          <p:cNvSpPr/>
          <p:nvPr/>
        </p:nvSpPr>
        <p:spPr>
          <a:xfrm>
            <a:off x="214200" y="0"/>
            <a:ext cx="8714880" cy="60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FF0000"/>
                </a:solidFill>
                <a:latin typeface="Calibri"/>
                <a:ea typeface="DejaVu Sans"/>
              </a:rPr>
              <a:t>Надзвичайно поширено такі наркотики, як алкоголь та тютюн</a:t>
            </a:r>
            <a:r>
              <a:rPr lang="ru-RU" sz="2000" b="1" strike="noStrike" spc="-1">
                <a:solidFill>
                  <a:srgbClr val="000000"/>
                </a:solidFill>
                <a:latin typeface="Calibri"/>
                <a:ea typeface="DejaVu Sans"/>
              </a:rPr>
              <a:t>.</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Чинниками, що сприяють поширенню наркотиків, є:</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величезні прибутки від торгівлі ними;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поширення у мистецтві та масовій культурі творів, які показують задоволення від уживання наркотиків, створюють позитивний образ наркоманів;</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зниження негативного ставлення з боку суспільства, родичів та знайомих на вживання наркотиків.</a:t>
            </a:r>
            <a:endParaRPr lang="ru-RU" sz="2000" b="0" strike="noStrike" spc="-1">
              <a:latin typeface="Arial"/>
            </a:endParaRPr>
          </a:p>
          <a:p>
            <a:pPr algn="just">
              <a:lnSpc>
                <a:spcPct val="100000"/>
              </a:lnSpc>
            </a:pPr>
            <a:endParaRPr lang="ru-RU" sz="2000" b="0" strike="noStrike" spc="-1">
              <a:latin typeface="Arial"/>
            </a:endParaRPr>
          </a:p>
          <a:p>
            <a:pPr algn="ctr">
              <a:lnSpc>
                <a:spcPct val="100000"/>
              </a:lnSpc>
            </a:pPr>
            <a:r>
              <a:rPr lang="ru-RU" sz="2400" b="1" strike="noStrike" spc="-1">
                <a:solidFill>
                  <a:srgbClr val="7030A0"/>
                </a:solidFill>
                <a:latin typeface="Calibri"/>
                <a:ea typeface="DejaVu Sans"/>
              </a:rPr>
              <a:t>Вплив наркотиків на фізичне та психічне здоров'я, репродуктивну функцію людини</a:t>
            </a:r>
            <a:endParaRPr lang="ru-RU" sz="2400" b="0" strike="noStrike" spc="-1">
              <a:latin typeface="Arial"/>
            </a:endParaRPr>
          </a:p>
          <a:p>
            <a:pPr algn="just">
              <a:lnSpc>
                <a:spcPct val="100000"/>
              </a:lnSpc>
            </a:pPr>
            <a:r>
              <a:rPr lang="ru-RU" sz="2000" b="1" strike="noStrike" spc="-1">
                <a:solidFill>
                  <a:srgbClr val="000000"/>
                </a:solidFill>
                <a:latin typeface="Calibri"/>
                <a:ea typeface="DejaVu Sans"/>
              </a:rPr>
              <a:t>Висунуто кілька теорій дії наркотиків на організм — фармакологічну, нервово-гуморальну та змішану.</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Більшість психоактивних наркотиків хімічно подібні до речовин, які виділяються нервовими клітинами при їхній стимуляції. Ці речовини взаємодіють з іншими нервовими клітинами, що забезпечує передачу імпульсів та реагування на них. До таких речовин належать серотонін і ендорфіни, які контролюють настрій, емоції, вивільнення гормонів, а також зменшують відчуття болю.</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CustomShape 1"/>
          <p:cNvSpPr/>
          <p:nvPr/>
        </p:nvSpPr>
        <p:spPr>
          <a:xfrm>
            <a:off x="428760" y="357120"/>
            <a:ext cx="8357400" cy="557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Психоактивні наркотики підсилюють вплив цих природних речовин, викликаючи підвищену реакцію з боку рецепторів (відчуття кайфу). Потім зворотний зв'язок викликає їхнє менше виділення, якщо ж наркотик продовжувати приймати, то виділення припиняється. Для досягнення попереднього задоволення потрібно все більше й більше наркотику. Припинення вживання наркотику приводить до неприємних фізичних наслідків, тому що виділення природних речовин не відновлюється протягом декількох днів. У цей час організм змушений обходитися без наркотику і без них.</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Одні наркотики придушують нервову активність мозку, інші стимулюють її, у Цьому полягає розходження в їхніх психічних ефектах. Має значення кількість прийнятого наркотику, його чистота та концентрація, шлях уведення, а також психічний і фізичний стан людини, яка вживає наркотики, її очікування та реакція оточуючих. Ефект часто підсилюються, якщо приймають наркотики стомленими чи голодними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Психоактивні наркотики підрозділяють на чотири головні групи відповідно до їхнього впливу: депресанти, стимулятори, галюциногени і маріхуана.</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CustomShape 1"/>
          <p:cNvSpPr/>
          <p:nvPr/>
        </p:nvSpPr>
        <p:spPr>
          <a:xfrm>
            <a:off x="2728800" y="285840"/>
            <a:ext cx="2724120" cy="577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just">
              <a:lnSpc>
                <a:spcPct val="100000"/>
              </a:lnSpc>
            </a:pPr>
            <a:r>
              <a:rPr lang="ru-RU" sz="3200" b="1" i="1" strike="noStrike" spc="-1">
                <a:solidFill>
                  <a:srgbClr val="FF0000"/>
                </a:solidFill>
                <a:latin typeface="Calibri"/>
                <a:ea typeface="DejaVu Sans"/>
              </a:rPr>
              <a:t>4. Алкоголізм.</a:t>
            </a:r>
            <a:endParaRPr lang="ru-RU" sz="3200" b="0" strike="noStrike" spc="-1">
              <a:latin typeface="Arial"/>
            </a:endParaRPr>
          </a:p>
        </p:txBody>
      </p:sp>
      <p:sp>
        <p:nvSpPr>
          <p:cNvPr id="777" name="CustomShape 2"/>
          <p:cNvSpPr/>
          <p:nvPr/>
        </p:nvSpPr>
        <p:spPr>
          <a:xfrm>
            <a:off x="428760" y="1143000"/>
            <a:ext cx="8429040" cy="502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Алкоголь належить до числа-депресантів.</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Основна діюча речовина алкоголю — </a:t>
            </a:r>
            <a:r>
              <a:rPr lang="ru-RU" sz="2400" b="1" strike="noStrike" spc="-1">
                <a:solidFill>
                  <a:srgbClr val="7030A0"/>
                </a:solidFill>
                <a:latin typeface="Calibri"/>
                <a:ea typeface="DejaVu Sans"/>
              </a:rPr>
              <a:t>етиловий спирт </a:t>
            </a:r>
            <a:r>
              <a:rPr lang="ru-RU" sz="2000" b="1" strike="noStrike" spc="-1">
                <a:solidFill>
                  <a:srgbClr val="000000"/>
                </a:solidFill>
                <a:latin typeface="Calibri"/>
                <a:ea typeface="DejaVu Sans"/>
              </a:rPr>
              <a:t>але у напоях містяться й інші сполуки, які впливають на організм.</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При домашньому та промисловому виробництві спиртних напоїв етиловий спирт виробляється шляхом ферментації, тобто розкладання продуктів, які містять вуглеводи (наприклад, кукурудзи, ячменя, рису, картоплі, винограду) під дією дріжджів.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Одержуваний напій залежить від використаної сировини.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Наприклад, із солоду і ячменя роблять пиво, а з винограду — вино. Пиво та вино утворюються в результаті тільки ферментації, тому в них максимально можливий рівень алкоголю складає 15%.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"Міцні" спиртні напої з підвищеним умістом спирту (віскі, джин, горілка, лікер) вимагають ще "дистиляції", тобто спирт відганяється в нову ємність, залишаючи воду" в старій.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Дистильований спирт іноді також додають у вино (шеррі, портвейн тощо) і пиво для більшої міцності.</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CustomShape 1"/>
          <p:cNvSpPr/>
          <p:nvPr/>
        </p:nvSpPr>
        <p:spPr>
          <a:xfrm>
            <a:off x="357120" y="142920"/>
            <a:ext cx="8500320" cy="642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Calibri"/>
                <a:ea typeface="DejaVu Sans"/>
              </a:rPr>
              <a:t>Помірне споживання алкоголю не шкодить здоров'ю. Статистика свідчить, що споживання помірної кількості спирту може справляти сприятливий ефект на серце і, можливо, подовжує життя. Однак алкоголь впливає на мозок, тому знижується швидкість реакції на зовнішні подразники.</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Надлишкове споживання алкоголю викликає похмілля й зниження працездатності відразу, а у довгостроковій перспективі призводить до незворотнього ушкодження печінки, утрати пам'яті та погіршення психіки, безсоння, уповільнення рефлексів з відповідним зростанням небезпеки нещасних випадків, погіршення розсудливості й емоційного контролю. Хоча стійкість до алкоголю в чоловіків вище, ніж у жінок, чоловіки-алкоголіки піддаються більшому ризику ураження печінки, розвитку багатьох форм раку та порушень імунної системи.</a:t>
            </a:r>
            <a:endParaRPr lang="ru-RU" sz="1800" b="0" strike="noStrike" spc="-1">
              <a:latin typeface="Arial"/>
            </a:endParaRPr>
          </a:p>
          <a:p>
            <a:pPr algn="just">
              <a:lnSpc>
                <a:spcPct val="100000"/>
              </a:lnSpc>
            </a:pPr>
            <a:r>
              <a:rPr lang="ru-RU" sz="2000" b="1" i="1" strike="noStrike" spc="-1">
                <a:solidFill>
                  <a:srgbClr val="7030A0"/>
                </a:solidFill>
                <a:latin typeface="Calibri"/>
                <a:ea typeface="DejaVu Sans"/>
              </a:rPr>
              <a:t>Алкоголізм </a:t>
            </a:r>
            <a:r>
              <a:rPr lang="ru-RU" sz="1800" b="1" strike="noStrike" spc="-1">
                <a:solidFill>
                  <a:srgbClr val="000000"/>
                </a:solidFill>
                <a:latin typeface="Calibri"/>
                <a:ea typeface="DejaVu Sans"/>
              </a:rPr>
              <a:t>— це регулярне споживання великої кількості алкоголю протягом довгого періоду часу. Це найбільш серйозна форма наркоманії у наші часи.</a:t>
            </a:r>
            <a:endParaRPr lang="ru-RU" sz="1800" b="0" strike="noStrike" spc="-1">
              <a:latin typeface="Arial"/>
            </a:endParaRPr>
          </a:p>
          <a:p>
            <a:pPr algn="just">
              <a:lnSpc>
                <a:spcPct val="100000"/>
              </a:lnSpc>
            </a:pPr>
            <a:r>
              <a:rPr lang="ru-RU" sz="1800" b="1" strike="noStrike" spc="-1">
                <a:solidFill>
                  <a:srgbClr val="7030A0"/>
                </a:solidFill>
                <a:latin typeface="Calibri"/>
                <a:ea typeface="DejaVu Sans"/>
              </a:rPr>
              <a:t>Vidkhrni •(1974) виділяє кілька типів співвідношення між алкогольною культурою мікросоціального середовища та установками індивіда стосовно алкоголізації:</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FF0000"/>
                </a:solidFill>
                <a:latin typeface="Calibri"/>
                <a:ea typeface="DejaVu Sans"/>
              </a:rPr>
              <a:t>"абстинентна культура" — повна відмова вживання;</a:t>
            </a:r>
            <a:endParaRPr lang="ru-RU" sz="1800" b="0" strike="noStrike" spc="-1">
              <a:latin typeface="Arial"/>
            </a:endParaRPr>
          </a:p>
          <a:p>
            <a:pPr algn="just">
              <a:lnSpc>
                <a:spcPct val="100000"/>
              </a:lnSpc>
            </a:pPr>
            <a:r>
              <a:rPr lang="ru-RU" sz="1800" b="1" strike="noStrike" spc="-1">
                <a:solidFill>
                  <a:srgbClr val="FF0000"/>
                </a:solidFill>
                <a:latin typeface="Calibri"/>
                <a:ea typeface="DejaVu Sans"/>
              </a:rPr>
              <a:t>— "амбівалентна культура" — суперечливе ставлення;</a:t>
            </a:r>
            <a:endParaRPr lang="ru-RU" sz="1800" b="0" strike="noStrike" spc="-1">
              <a:latin typeface="Arial"/>
            </a:endParaRPr>
          </a:p>
          <a:p>
            <a:pPr algn="just">
              <a:lnSpc>
                <a:spcPct val="100000"/>
              </a:lnSpc>
            </a:pPr>
            <a:r>
              <a:rPr lang="ru-RU" sz="1800" b="1" strike="noStrike" spc="-1">
                <a:solidFill>
                  <a:srgbClr val="FF0000"/>
                </a:solidFill>
                <a:latin typeface="Calibri"/>
                <a:ea typeface="DejaVu Sans"/>
              </a:rPr>
              <a:t>— "ліберальна культура" — дозвіл уживати, однак заборона відвертого пияцтва;</a:t>
            </a:r>
            <a:endParaRPr lang="ru-RU" sz="1800" b="0" strike="noStrike" spc="-1">
              <a:latin typeface="Arial"/>
            </a:endParaRPr>
          </a:p>
          <a:p>
            <a:pPr algn="just">
              <a:lnSpc>
                <a:spcPct val="100000"/>
              </a:lnSpc>
            </a:pPr>
            <a:r>
              <a:rPr lang="ru-RU" sz="1800" b="1" strike="noStrike" spc="-1">
                <a:solidFill>
                  <a:srgbClr val="FF0000"/>
                </a:solidFill>
                <a:latin typeface="Calibri"/>
                <a:ea typeface="DejaVu Sans"/>
              </a:rPr>
              <a:t>— "патологічна культура" допускає будь-які прояви пияцтва.</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Побутове пияцтво може вести до алкоголізму тому, що людина починає звертатися до алкоголю заради полегшення стресу ("симптоматичне пияцтво "), або тому, що початкові стадії залежності залишаються непоміченими ("запущене пияцтво").</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CustomShape 1"/>
          <p:cNvSpPr/>
          <p:nvPr/>
        </p:nvSpPr>
        <p:spPr>
          <a:xfrm>
            <a:off x="571320" y="500040"/>
            <a:ext cx="8071920" cy="527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FF0000"/>
                </a:solidFill>
                <a:latin typeface="Calibri"/>
                <a:ea typeface="DejaVu Sans"/>
              </a:rPr>
              <a:t>Ранній алкоголізм </a:t>
            </a:r>
            <a:r>
              <a:rPr lang="ru-RU" sz="2000" b="1" strike="noStrike" spc="-1">
                <a:solidFill>
                  <a:srgbClr val="000000"/>
                </a:solidFill>
                <a:latin typeface="Calibri"/>
                <a:ea typeface="DejaVu Sans"/>
              </a:rPr>
              <a:t>— знайомство з оп'яняючими дозами алкоголю у віці до 16 років. Про підлітковий алкоголізм варто говорити з появою його перших ознак у віці до 18 років. Хлопчики частіше дівчаток уживають основні види спиртних напоїв. Серед міських школярів поширено споживання переважно слабких алкогольних напоїв — пива, вина. Учні ж сільських шкіл більш знайомі з міцними спиртними напоями.</a:t>
            </a:r>
            <a:endParaRPr lang="ru-RU" sz="2000" b="0" strike="noStrike" spc="-1">
              <a:latin typeface="Arial"/>
            </a:endParaRPr>
          </a:p>
          <a:p>
            <a:pPr algn="just">
              <a:lnSpc>
                <a:spcPct val="100000"/>
              </a:lnSpc>
            </a:pPr>
            <a:r>
              <a:rPr lang="ru-RU" sz="2000" b="1" strike="noStrike" spc="-1">
                <a:solidFill>
                  <a:srgbClr val="FF0000"/>
                </a:solidFill>
                <a:latin typeface="Calibri"/>
                <a:ea typeface="DejaVu Sans"/>
              </a:rPr>
              <a:t>Базовий алкоголізм. </a:t>
            </a:r>
            <a:r>
              <a:rPr lang="ru-RU" sz="2000" b="1" strike="noStrike" spc="-1">
                <a:solidFill>
                  <a:srgbClr val="000000"/>
                </a:solidFill>
                <a:latin typeface="Calibri"/>
                <a:ea typeface="DejaVu Sans"/>
              </a:rPr>
              <a:t>Людина не може зупинитися, поки не досягне стадії отруєння. Вона підбадьорює себе самовиправданнями та обіцянками, але всі обіцянки й наміри залишаються не виконаними. Людина починає уникати родини й друзів, нехтує колишніми інтересами, роботою, грошима, навіть їжею. Настає фізичне погіршення здоров'я і зменшується стійкість до алкоголю.</a:t>
            </a:r>
            <a:endParaRPr lang="ru-RU" sz="2000" b="0" strike="noStrike" spc="-1">
              <a:latin typeface="Arial"/>
            </a:endParaRPr>
          </a:p>
          <a:p>
            <a:pPr algn="just">
              <a:lnSpc>
                <a:spcPct val="100000"/>
              </a:lnSpc>
            </a:pPr>
            <a:r>
              <a:rPr lang="ru-RU" sz="2000" b="1" strike="noStrike" spc="-1">
                <a:solidFill>
                  <a:srgbClr val="FF0000"/>
                </a:solidFill>
                <a:latin typeface="Calibri"/>
                <a:ea typeface="DejaVu Sans"/>
              </a:rPr>
              <a:t>Хронічний алкоголізм </a:t>
            </a:r>
            <a:r>
              <a:rPr lang="ru-RU" sz="2000" b="1" strike="noStrike" spc="-1">
                <a:solidFill>
                  <a:srgbClr val="000000"/>
                </a:solidFill>
                <a:latin typeface="Calibri"/>
                <a:ea typeface="DejaVu Sans"/>
              </a:rPr>
              <a:t>характеризується подальшою моральною деградацією, ірраціональним мисленням, неясними страхами, фантазіями і психопатичною поведінкою — алкогольними психозами. Такої стадії людина може досягти за 5-25 років.</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CustomShape 1"/>
          <p:cNvSpPr/>
          <p:nvPr/>
        </p:nvSpPr>
        <p:spPr>
          <a:xfrm>
            <a:off x="428760" y="285840"/>
            <a:ext cx="8500320" cy="630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FF0000"/>
                </a:solidFill>
                <a:latin typeface="Calibri"/>
                <a:ea typeface="DejaVu Sans"/>
              </a:rPr>
              <a:t>Фізіологічні ефекти алкоголю</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Приблизно 20% будь-якого алкогольного напою абсорбується в шлунку, а 80% — у кишечнику. Потім спирт розноситься кров'ю по всьому тілу. Печінка руйнує (окисляє) спирт із майже постійною швидкістю: приблизно 0,5 л пива або 0,3 л віскі за годину. Таким чином розпадається майже 90% алкоголю та утворюються вуглекислий газ і вода, а решта 10% виводяться через легені або шкіру.</a:t>
            </a:r>
            <a:endParaRPr lang="ru-RU" sz="2400" b="0" strike="noStrike" spc="-1">
              <a:latin typeface="Arial"/>
            </a:endParaRPr>
          </a:p>
          <a:p>
            <a:pPr algn="ctr">
              <a:lnSpc>
                <a:spcPct val="100000"/>
              </a:lnSpc>
            </a:pPr>
            <a:r>
              <a:rPr lang="ru-RU" sz="2400" b="1" strike="noStrike" spc="-1">
                <a:solidFill>
                  <a:srgbClr val="FF0000"/>
                </a:solidFill>
                <a:latin typeface="Calibri"/>
                <a:ea typeface="DejaVu Sans"/>
              </a:rPr>
              <a:t>Алкоголь в організмі має такі основні ефекти.</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1. Забезпечує організм енергією (спирт має високу енергетичну цінність, але не містить поживних речовин).</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2. Знижує чутливість центральної нервової системи, сповільнює її роботу і знижує ефективність.</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3. Стимулює утворення сечі, тому велика кількість алкоголю зумовлює зневоднення клітин.</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4. Виводить із ладу печінку, змінюючи активність ферментів її клітин.</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CustomShape 1"/>
          <p:cNvSpPr/>
          <p:nvPr/>
        </p:nvSpPr>
        <p:spPr>
          <a:xfrm>
            <a:off x="714240" y="142920"/>
            <a:ext cx="8071920" cy="624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strike="noStrike" spc="-1">
                <a:solidFill>
                  <a:srgbClr val="FF0000"/>
                </a:solidFill>
                <a:latin typeface="Calibri"/>
                <a:ea typeface="DejaVu Sans"/>
              </a:rPr>
              <a:t>Вплив алкоголю на організм залежить від кількості спирту, що досягла мозку через кров мозку. </a:t>
            </a:r>
            <a:endParaRPr lang="ru-RU" sz="2800" b="0" strike="noStrike" spc="-1">
              <a:latin typeface="Arial"/>
            </a:endParaRPr>
          </a:p>
          <a:p>
            <a:pPr algn="just">
              <a:lnSpc>
                <a:spcPct val="100000"/>
              </a:lnSpc>
            </a:pPr>
            <a:endParaRPr lang="ru-RU" sz="2800" b="0" strike="noStrike" spc="-1">
              <a:latin typeface="Arial"/>
            </a:endParaRPr>
          </a:p>
          <a:p>
            <a:pPr algn="ctr">
              <a:lnSpc>
                <a:spcPct val="100000"/>
              </a:lnSpc>
            </a:pPr>
            <a:r>
              <a:rPr lang="ru-RU" sz="2800" b="1" strike="noStrike" spc="-1">
                <a:solidFill>
                  <a:srgbClr val="FF0000"/>
                </a:solidFill>
                <a:latin typeface="Calibri"/>
                <a:ea typeface="DejaVu Sans"/>
              </a:rPr>
              <a:t>Рівень алкоголю в крові залежить від:</a:t>
            </a:r>
            <a:endParaRPr lang="ru-RU" sz="28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кількості випитого,</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здатності печінки окислювати алкоголь,</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маси самої людини, тому що кількість крові в організмі пропорційна їй, і чим крупніша людина, тим сильніше кров розбавляє спожитий алкоголь,</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швидкості споживання алкоголю, чим повільніше людина п'є, тим слабкіше його вплив,</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одночасного приймання їжі, тому що споживання алкоголю натщесерце має більш сильний і швидкий ефект, ніж споживання під час або після їжі, яка може зв'язувати його.</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CustomShape 1"/>
          <p:cNvSpPr/>
          <p:nvPr/>
        </p:nvSpPr>
        <p:spPr>
          <a:xfrm>
            <a:off x="357120" y="285840"/>
            <a:ext cx="8429040" cy="569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800" b="1" strike="noStrike" spc="-1">
                <a:solidFill>
                  <a:srgbClr val="FF0000"/>
                </a:solidFill>
                <a:latin typeface="Calibri"/>
                <a:ea typeface="DejaVu Sans"/>
              </a:rPr>
              <a:t>Рівень алкоголю у крові визначає стан і поведінку людини:</a:t>
            </a:r>
            <a:endParaRPr lang="ru-RU" sz="2800" b="0" strike="noStrike" spc="-1">
              <a:latin typeface="Arial"/>
            </a:endParaRPr>
          </a:p>
          <a:p>
            <a:pPr>
              <a:lnSpc>
                <a:spcPct val="100000"/>
              </a:lnSpc>
            </a:pPr>
            <a:r>
              <a:rPr lang="ru-RU" sz="2400" b="1" strike="noStrike" spc="-1">
                <a:solidFill>
                  <a:srgbClr val="000000"/>
                </a:solidFill>
                <a:latin typeface="Calibri"/>
                <a:ea typeface="DejaVu Sans"/>
              </a:rPr>
              <a:t>— 0,2 г/л — відчуття тепла, дружелюбність, час візуальної реакції знижується;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0,6 г/л — відчуття ментальної релаксації, гарне загальне самопочуття, подальше легке погіршення здібностей;</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0,9 г/л — надмірна емоційність, балакучість, утрата гальмуючого контролю, відчуття притупляються;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—1,2 г/л — хитка хода, сплутаність мови;</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1,5 г/л — отруєння;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2 г/л — утрата працездатності, депресія, нудота, утрата керування сфінктерами;</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З г/л — ступор (заціпеніння);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4 г/л — утрата свідомості, коматозний стан;</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6 г/л — смерть від серцевої та дихальної недостатності.</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CustomShape 1"/>
          <p:cNvSpPr/>
          <p:nvPr/>
        </p:nvSpPr>
        <p:spPr>
          <a:xfrm>
            <a:off x="428760" y="357120"/>
            <a:ext cx="8286120" cy="557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При вживанні алкоголю передача імпульсів у нервовій системі сповільнюється. </a:t>
            </a:r>
            <a:r>
              <a:rPr lang="ru-RU" sz="2000" b="1" i="1" strike="noStrike" spc="-1">
                <a:solidFill>
                  <a:srgbClr val="000000"/>
                </a:solidFill>
                <a:latin typeface="Calibri"/>
                <a:ea typeface="DejaVu Sans"/>
              </a:rPr>
              <a:t>Першими уражаються вищі рівні мозку</a:t>
            </a:r>
            <a:r>
              <a:rPr lang="ru-RU" sz="2000" b="1" strike="noStrike" spc="-1">
                <a:solidFill>
                  <a:srgbClr val="000000"/>
                </a:solidFill>
                <a:latin typeface="Calibri"/>
                <a:ea typeface="DejaVu Sans"/>
              </a:rPr>
              <a:t> — заборони, хвилювання й занепокоєння зникають, поступаючись місцем відчуттю задоволення й ейфорії. Потім змінюється стан нижчих рівнів мозку, тоді погіршуються координація рухів, зір і мова. Дрібні кровоносні судини шкіри розширюються, тому випромінюється тепло, людині стає жарко. Крові стало менше у внутрішніх органах тіла, де кровоносні судини звузилися під впливом алкоголю на нервову систему, що призводить до зниження температури внутрішніх органів. Можливе посилення сексуального бажання зв'язано з відкиданням звичайних заборон, але підвищення рівня алкоголю в крові погіршує фізичну статеву здатність. Зрештою, отруйний вплив алкоголю викликає нудоту і, можливо, блювоту.</a:t>
            </a:r>
            <a:endParaRPr lang="ru-RU" sz="2000" b="0" strike="noStrike" spc="-1">
              <a:latin typeface="Arial"/>
            </a:endParaRPr>
          </a:p>
          <a:p>
            <a:pPr algn="just">
              <a:lnSpc>
                <a:spcPct val="100000"/>
              </a:lnSpc>
            </a:pPr>
            <a:r>
              <a:rPr lang="ru-RU" sz="2000" b="1" strike="noStrike" spc="-1">
                <a:solidFill>
                  <a:srgbClr val="FF0000"/>
                </a:solidFill>
                <a:latin typeface="Calibri"/>
                <a:ea typeface="DejaVu Sans"/>
              </a:rPr>
              <a:t>Похмілля</a:t>
            </a:r>
            <a:r>
              <a:rPr lang="ru-RU" sz="2000" b="1" strike="noStrike" spc="-1">
                <a:solidFill>
                  <a:srgbClr val="000000"/>
                </a:solidFill>
                <a:latin typeface="Calibri"/>
                <a:ea typeface="DejaVu Sans"/>
              </a:rPr>
              <a:t> — це фізичний дискомфорт після споживання надлишку алкоголю, супроводжується головним болем, розладом шлунка, спрагою, запамороченням і дратівливістю. </a:t>
            </a:r>
            <a:endParaRPr lang="ru-RU" sz="2000" b="0" strike="noStrike" spc="-1">
              <a:latin typeface="Arial"/>
            </a:endParaRPr>
          </a:p>
          <a:p>
            <a:pPr algn="just">
              <a:lnSpc>
                <a:spcPct val="100000"/>
              </a:lnSpc>
            </a:pPr>
            <a:r>
              <a:rPr lang="ru-RU" sz="2000" b="1" i="1" strike="noStrike" spc="-1">
                <a:solidFill>
                  <a:srgbClr val="FF0000"/>
                </a:solidFill>
                <a:latin typeface="Calibri"/>
                <a:ea typeface="DejaVu Sans"/>
              </a:rPr>
              <a:t>Причини похмілля </a:t>
            </a:r>
            <a:r>
              <a:rPr lang="ru-RU" sz="2000" b="1" strike="noStrike" spc="-1">
                <a:solidFill>
                  <a:srgbClr val="000000"/>
                </a:solidFill>
                <a:latin typeface="Calibri"/>
                <a:ea typeface="DejaVu Sans"/>
              </a:rPr>
              <a:t>— ушкодження слизової оболонки шлунка, зневоднення клітин, "шоковий" вплив алкоголю на нервову систему.</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CustomShape 1"/>
          <p:cNvSpPr/>
          <p:nvPr/>
        </p:nvSpPr>
        <p:spPr>
          <a:xfrm>
            <a:off x="285840" y="214200"/>
            <a:ext cx="8571960" cy="618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Алкоголь пригнічує утворення клітин крові, що зумовлює недокрів'я, інфекції, кровотечі, сповільнює циркуляцію крові в судинах мозку, приводячи до постійного кисневого голодування його клітин, тому слабшає пам'ять, руйнується психіка. У судинах розвиваються ранні склеротичні зміни, зростає ризик крововиливу в мозок. Алкоголь руйнує зв'язки між нервовими клітками мозку, самі клітини, тому порушується регулююча функція нервової системи. Зловживання алкоголем викликає підвищення рівня холестерину в крові, стійку гіпертонію й дистрофію міокарда. Серцево-судинна недостатність ставить хворого на край могили. М'язова тканина атрофується через гіподинамію, погане харчування та ушкодження нервової системи. Постійний вплив алкоголю на стінку тонкого кишечнику приводить до зміни Структури його клітин, які втрачають здатність засвоювати поживні речовини, що закінчується виснаженням організму алкоголіка. Уражені клітини легко руйнуються, виникають виразки, Запалення печінки (гепатит), а потім її Переродження (цироз). Печінка перейти Виконувати свою функцію по знезаражуванню токсичних продуктів обміну, утворенню білків крові, інші важливі функції, Що приводить до неминучої смерті хворого. Алкоголь руйнує підшлункову залозу, яка утворює інсулій та травні ферменти. Питуща людина завжди виглядає старше свого віку, бо її шкіра швидко втрачає свою еластичність.</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ustomShape 1"/>
          <p:cNvSpPr/>
          <p:nvPr/>
        </p:nvSpPr>
        <p:spPr>
          <a:xfrm>
            <a:off x="214200" y="152280"/>
            <a:ext cx="8749440" cy="615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90000"/>
              </a:lnSpc>
              <a:spcBef>
                <a:spcPts val="561"/>
              </a:spcBef>
              <a:buClr>
                <a:srgbClr val="FF0000"/>
              </a:buClr>
              <a:buFont typeface="Arial"/>
              <a:buChar char="•"/>
            </a:pPr>
            <a:r>
              <a:rPr lang="ru-RU" sz="2800" b="1" strike="noStrike" spc="-1">
                <a:solidFill>
                  <a:srgbClr val="FF0000"/>
                </a:solidFill>
                <a:latin typeface="Times New Roman"/>
              </a:rPr>
              <a:t>Дія токсичних речовин </a:t>
            </a:r>
            <a:r>
              <a:rPr lang="ru-RU" sz="2800" b="1" strike="noStrike" spc="-1">
                <a:solidFill>
                  <a:srgbClr val="000000"/>
                </a:solidFill>
                <a:latin typeface="Times New Roman"/>
              </a:rPr>
              <a:t>може бути місцевою, резорбтивною і рефлекторною, її вираженість залежить також від низки чинників:</a:t>
            </a:r>
            <a:endParaRPr lang="ru-RU" sz="2800" b="0" strike="noStrike" spc="-1">
              <a:latin typeface="Arial"/>
            </a:endParaRPr>
          </a:p>
          <a:p>
            <a:pPr marL="343080" indent="-342360" algn="just">
              <a:lnSpc>
                <a:spcPct val="90000"/>
              </a:lnSpc>
              <a:spcBef>
                <a:spcPts val="561"/>
              </a:spcBef>
              <a:buClr>
                <a:srgbClr val="000000"/>
              </a:buClr>
              <a:buFont typeface="Arial"/>
              <a:buChar char="•"/>
            </a:pPr>
            <a:r>
              <a:rPr lang="ru-RU" sz="2800" b="1" strike="noStrike" spc="-1">
                <a:solidFill>
                  <a:srgbClr val="000000"/>
                </a:solidFill>
                <a:latin typeface="Times New Roman"/>
              </a:rPr>
              <a:t>1. віку хворого;</a:t>
            </a:r>
            <a:endParaRPr lang="ru-RU" sz="2800" b="0" strike="noStrike" spc="-1">
              <a:latin typeface="Arial"/>
            </a:endParaRPr>
          </a:p>
          <a:p>
            <a:pPr marL="343080" indent="-342360" algn="just">
              <a:lnSpc>
                <a:spcPct val="90000"/>
              </a:lnSpc>
              <a:spcBef>
                <a:spcPts val="561"/>
              </a:spcBef>
              <a:buClr>
                <a:srgbClr val="000000"/>
              </a:buClr>
              <a:buFont typeface="Arial"/>
              <a:buChar char="•"/>
            </a:pPr>
            <a:r>
              <a:rPr lang="ru-RU" sz="2800" b="1" strike="noStrike" spc="-1">
                <a:solidFill>
                  <a:srgbClr val="000000"/>
                </a:solidFill>
                <a:latin typeface="Times New Roman"/>
              </a:rPr>
              <a:t>2. наявності супутніх захворювань і</a:t>
            </a:r>
            <a:r>
              <a:t/>
            </a:r>
            <a:br/>
            <a:r>
              <a:rPr lang="ru-RU" sz="2800" b="1" strike="noStrike" spc="-1">
                <a:solidFill>
                  <a:srgbClr val="000000"/>
                </a:solidFill>
                <a:latin typeface="Times New Roman"/>
              </a:rPr>
              <a:t>шкідливих звичок;</a:t>
            </a:r>
            <a:endParaRPr lang="ru-RU" sz="2800" b="0" strike="noStrike" spc="-1">
              <a:latin typeface="Arial"/>
            </a:endParaRPr>
          </a:p>
          <a:p>
            <a:pPr marL="343080" indent="-342360" algn="just">
              <a:lnSpc>
                <a:spcPct val="90000"/>
              </a:lnSpc>
              <a:spcBef>
                <a:spcPts val="561"/>
              </a:spcBef>
              <a:buClr>
                <a:srgbClr val="000000"/>
              </a:buClr>
              <a:buFont typeface="Arial"/>
              <a:buChar char="•"/>
            </a:pPr>
            <a:r>
              <a:rPr lang="ru-RU" sz="2800" b="1" strike="noStrike" spc="-1">
                <a:solidFill>
                  <a:srgbClr val="000000"/>
                </a:solidFill>
                <a:latin typeface="Times New Roman"/>
              </a:rPr>
              <a:t>3. лікування, яке проводиться;</a:t>
            </a:r>
            <a:endParaRPr lang="ru-RU" sz="2800" b="0" strike="noStrike" spc="-1">
              <a:latin typeface="Arial"/>
            </a:endParaRPr>
          </a:p>
          <a:p>
            <a:pPr marL="343080" indent="-342360" algn="just">
              <a:lnSpc>
                <a:spcPct val="90000"/>
              </a:lnSpc>
              <a:spcBef>
                <a:spcPts val="561"/>
              </a:spcBef>
              <a:buClr>
                <a:srgbClr val="000000"/>
              </a:buClr>
              <a:buFont typeface="Arial"/>
              <a:buChar char="•"/>
            </a:pPr>
            <a:r>
              <a:rPr lang="ru-RU" sz="2800" b="1" strike="noStrike" spc="-1">
                <a:solidFill>
                  <a:srgbClr val="000000"/>
                </a:solidFill>
                <a:latin typeface="Times New Roman"/>
              </a:rPr>
              <a:t>4. зміни чутливості до отрут внаслідок</a:t>
            </a:r>
            <a:r>
              <a:t/>
            </a:r>
            <a:br/>
            <a:r>
              <a:rPr lang="ru-RU" sz="2800" b="1" strike="noStrike" spc="-1">
                <a:solidFill>
                  <a:srgbClr val="000000"/>
                </a:solidFill>
                <a:latin typeface="Times New Roman"/>
              </a:rPr>
              <a:t>звикання;</a:t>
            </a:r>
            <a:endParaRPr lang="ru-RU" sz="2800" b="0" strike="noStrike" spc="-1">
              <a:latin typeface="Arial"/>
            </a:endParaRPr>
          </a:p>
          <a:p>
            <a:pPr marL="343080" indent="-342360" algn="just">
              <a:lnSpc>
                <a:spcPct val="90000"/>
              </a:lnSpc>
              <a:spcBef>
                <a:spcPts val="561"/>
              </a:spcBef>
              <a:buClr>
                <a:srgbClr val="000000"/>
              </a:buClr>
              <a:buFont typeface="Arial"/>
              <a:buChar char="•"/>
            </a:pPr>
            <a:r>
              <a:rPr lang="ru-RU" sz="2800" b="1" strike="noStrike" spc="-1">
                <a:solidFill>
                  <a:srgbClr val="000000"/>
                </a:solidFill>
                <a:latin typeface="Times New Roman"/>
              </a:rPr>
              <a:t>5. кліматичних умов і обставин отруєння.</a:t>
            </a:r>
            <a:endParaRPr lang="ru-RU" sz="2800" b="0" strike="noStrike" spc="-1">
              <a:latin typeface="Arial"/>
            </a:endParaRPr>
          </a:p>
        </p:txBody>
      </p:sp>
      <p:sp>
        <p:nvSpPr>
          <p:cNvPr id="350"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E4758A4-F19E-429E-93DC-B66A819B90C6}" type="slidenum">
              <a:rPr lang="ru-RU" sz="1200" b="0" strike="noStrike" spc="-1">
                <a:solidFill>
                  <a:srgbClr val="8B8B8B"/>
                </a:solidFill>
                <a:latin typeface="Calibri"/>
              </a:rPr>
              <a:t>11</a:t>
            </a:fld>
            <a:endParaRPr lang="ru-RU" sz="1200" b="0" strike="noStrike" spc="-1">
              <a:latin typeface="Arial"/>
            </a:endParaRPr>
          </a:p>
        </p:txBody>
      </p:sp>
      <p:pic>
        <p:nvPicPr>
          <p:cNvPr id="351" name="Picture 4"/>
          <p:cNvPicPr/>
          <p:nvPr/>
        </p:nvPicPr>
        <p:blipFill>
          <a:blip r:embed="rId3"/>
          <a:stretch/>
        </p:blipFill>
        <p:spPr>
          <a:xfrm>
            <a:off x="2428920" y="4572000"/>
            <a:ext cx="4342680" cy="2285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CustomShape 1"/>
          <p:cNvSpPr/>
          <p:nvPr/>
        </p:nvSpPr>
        <p:spPr>
          <a:xfrm>
            <a:off x="500040" y="357120"/>
            <a:ext cx="8214480" cy="60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FF0000"/>
                </a:solidFill>
                <a:latin typeface="Calibri"/>
                <a:ea typeface="DejaVu Sans"/>
              </a:rPr>
              <a:t>Крім етанолу, неякісні алкогольні вироби містять інші дуже отруйні речовини:</a:t>
            </a:r>
            <a:endParaRPr lang="ru-RU" sz="2400" b="0" strike="noStrike" spc="-1">
              <a:latin typeface="Arial"/>
            </a:endParaRPr>
          </a:p>
          <a:p>
            <a:pPr algn="just">
              <a:lnSpc>
                <a:spcPct val="100000"/>
              </a:lnSpc>
            </a:pP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метанол</a:t>
            </a:r>
            <a:r>
              <a:rPr lang="ru-RU" sz="2000" b="1" strike="noStrike" spc="-1">
                <a:solidFill>
                  <a:srgbClr val="000000"/>
                </a:solidFill>
                <a:latin typeface="Calibri"/>
                <a:ea typeface="DejaVu Sans"/>
              </a:rPr>
              <a:t>, 100 г якого спричинює смерть, а менші дози ушкоджують зоровий нерв і призводять до сліпоти;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етиленгліколь</a:t>
            </a:r>
            <a:r>
              <a:rPr lang="ru-RU" sz="2000" b="1" strike="noStrike" spc="-1">
                <a:solidFill>
                  <a:srgbClr val="000000"/>
                </a:solidFill>
                <a:latin typeface="Calibri"/>
                <a:ea typeface="DejaVu Sans"/>
              </a:rPr>
              <a:t>, що викликає мозкові розлади та ураження нирок;</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діхлоретан</a:t>
            </a:r>
            <a:r>
              <a:rPr lang="ru-RU" sz="2000" b="1" strike="noStrike" spc="-1">
                <a:solidFill>
                  <a:srgbClr val="000000"/>
                </a:solidFill>
                <a:latin typeface="Calibri"/>
                <a:ea typeface="DejaVu Sans"/>
              </a:rPr>
              <a:t>, 15 г якого руйнує клітини печінки та нирок.</a:t>
            </a:r>
            <a:endParaRPr lang="ru-RU" sz="2000" b="0" strike="noStrike" spc="-1">
              <a:latin typeface="Arial"/>
            </a:endParaRPr>
          </a:p>
          <a:p>
            <a:pPr algn="just">
              <a:lnSpc>
                <a:spcPct val="100000"/>
              </a:lnSpc>
            </a:pPr>
            <a:r>
              <a:rPr lang="ru-RU" sz="2000" b="1" i="1" strike="noStrike" spc="-1">
                <a:solidFill>
                  <a:srgbClr val="7030A0"/>
                </a:solidFill>
                <a:latin typeface="Calibri"/>
                <a:ea typeface="DejaVu Sans"/>
              </a:rPr>
              <a:t>Репродуктивна система </a:t>
            </a:r>
            <a:r>
              <a:rPr lang="ru-RU" sz="2000" b="1" strike="noStrike" spc="-1">
                <a:solidFill>
                  <a:srgbClr val="000000"/>
                </a:solidFill>
                <a:latin typeface="Calibri"/>
                <a:ea typeface="DejaVu Sans"/>
              </a:rPr>
              <a:t>дуже чутлива до надходження алкоголю. Виснаження </a:t>
            </a:r>
            <a:r>
              <a:rPr lang="ru-RU" sz="2000" b="1" i="1" strike="noStrike" spc="-1">
                <a:solidFill>
                  <a:srgbClr val="7030A0"/>
                </a:solidFill>
                <a:latin typeface="Calibri"/>
                <a:ea typeface="DejaVu Sans"/>
              </a:rPr>
              <a:t>нервової та гуморальної систем </a:t>
            </a:r>
            <a:r>
              <a:rPr lang="ru-RU" sz="2000" b="1" strike="noStrike" spc="-1">
                <a:solidFill>
                  <a:srgbClr val="000000"/>
                </a:solidFill>
                <a:latin typeface="Calibri"/>
                <a:ea typeface="DejaVu Sans"/>
              </a:rPr>
              <a:t>негативно позначається на функції статевих органів, перебігу статевого циклу. Уживання алкоголю часто супроводжується випадковими статевими стосунками, наслідком яких є розповсюдження венеричних захворювань. Перебування алкоголю в організмі є причиною порушень у розвитку та дозріванні статевих клітин, позначається на формуванні тканин плода, становленні його . фізіологічних систем, шкодить фізичному та психічному здоров'ю дітей.</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Створено спеціальний термін — </a:t>
            </a:r>
            <a:r>
              <a:rPr lang="ru-RU" sz="2000" b="1" strike="noStrike" spc="-1">
                <a:solidFill>
                  <a:srgbClr val="7030A0"/>
                </a:solidFill>
                <a:latin typeface="Calibri"/>
                <a:ea typeface="DejaVu Sans"/>
              </a:rPr>
              <a:t>синдром алкогольної фетопатії</a:t>
            </a:r>
            <a:r>
              <a:rPr lang="ru-RU" sz="2000" b="1" strike="noStrike" spc="-1">
                <a:solidFill>
                  <a:srgbClr val="000000"/>
                </a:solidFill>
                <a:latin typeface="Calibri"/>
                <a:ea typeface="DejaVu Sans"/>
              </a:rPr>
              <a:t>, що об'єднує наслідки впливу алкоголю під час внутрішньоутробного розвитку дитини. Проявляється він уродженими аномаліями нервової та серцево-судинної систем, відставанням дитини у розвитку.</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CustomShape 1"/>
          <p:cNvSpPr/>
          <p:nvPr/>
        </p:nvSpPr>
        <p:spPr>
          <a:xfrm>
            <a:off x="2071800" y="142920"/>
            <a:ext cx="45712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5.Токсикоманія як хвороба</a:t>
            </a:r>
            <a:endParaRPr lang="ru-RU" sz="2800" b="0" strike="noStrike" spc="-1">
              <a:latin typeface="Arial"/>
            </a:endParaRPr>
          </a:p>
        </p:txBody>
      </p:sp>
      <p:sp>
        <p:nvSpPr>
          <p:cNvPr id="787" name="CustomShape 2"/>
          <p:cNvSpPr/>
          <p:nvPr/>
        </p:nvSpPr>
        <p:spPr>
          <a:xfrm>
            <a:off x="357120" y="714240"/>
            <a:ext cx="8500320" cy="587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strike="noStrike" spc="-1">
                <a:solidFill>
                  <a:srgbClr val="7030A0"/>
                </a:solidFill>
                <a:latin typeface="Calibri"/>
                <a:ea typeface="DejaVu Sans"/>
              </a:rPr>
              <a:t>ТОКСИКОМАНІЯ </a:t>
            </a:r>
            <a:r>
              <a:rPr lang="ru-RU" sz="2200" b="1" strike="noStrike" spc="-1">
                <a:solidFill>
                  <a:srgbClr val="000000"/>
                </a:solidFill>
                <a:latin typeface="Calibri"/>
                <a:ea typeface="DejaVu Sans"/>
              </a:rPr>
              <a:t>(грец. </a:t>
            </a:r>
            <a:r>
              <a:rPr lang="ru-RU" sz="2200" b="1" i="1" strike="noStrike" spc="-1">
                <a:solidFill>
                  <a:srgbClr val="000000"/>
                </a:solidFill>
                <a:latin typeface="Calibri"/>
                <a:ea typeface="DejaVu Sans"/>
              </a:rPr>
              <a:t>toxikon</a:t>
            </a:r>
            <a:r>
              <a:rPr lang="ru-RU" sz="2200" b="1" strike="noStrike" spc="-1">
                <a:solidFill>
                  <a:srgbClr val="000000"/>
                </a:solidFill>
                <a:latin typeface="Calibri"/>
                <a:ea typeface="DejaVu Sans"/>
              </a:rPr>
              <a:t> — отрута + </a:t>
            </a:r>
            <a:r>
              <a:rPr lang="ru-RU" sz="2200" b="1" i="1" strike="noStrike" spc="-1">
                <a:solidFill>
                  <a:srgbClr val="000000"/>
                </a:solidFill>
                <a:latin typeface="Calibri"/>
                <a:ea typeface="DejaVu Sans"/>
              </a:rPr>
              <a:t>mania</a:t>
            </a:r>
            <a:r>
              <a:rPr lang="ru-RU" sz="2200" b="1" strike="noStrike" spc="-1">
                <a:solidFill>
                  <a:srgbClr val="000000"/>
                </a:solidFill>
                <a:latin typeface="Calibri"/>
                <a:ea typeface="DejaVu Sans"/>
              </a:rPr>
              <a:t> — божевілля, пристрасть) — хвороба, спричинена регулярним вживанням психоактивних речовин, які не входять до списку наркотичних, але мають негативне медичне і соціальне значення. </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Токсикоманія характеризується розвитком </a:t>
            </a:r>
            <a:r>
              <a:rPr lang="ru-RU" sz="2200" b="1" strike="noStrike" spc="-1">
                <a:solidFill>
                  <a:srgbClr val="7030A0"/>
                </a:solidFill>
                <a:latin typeface="Calibri"/>
                <a:ea typeface="DejaVu Sans"/>
              </a:rPr>
              <a:t>психічної</a:t>
            </a:r>
            <a:r>
              <a:rPr lang="ru-RU" sz="2200" b="1" strike="noStrike" spc="-1">
                <a:solidFill>
                  <a:srgbClr val="000000"/>
                </a:solidFill>
                <a:latin typeface="Calibri"/>
                <a:ea typeface="DejaVu Sans"/>
              </a:rPr>
              <a:t>, а в низці випадків </a:t>
            </a:r>
            <a:r>
              <a:rPr lang="ru-RU" sz="2200" b="1" strike="noStrike" spc="-1">
                <a:solidFill>
                  <a:srgbClr val="7030A0"/>
                </a:solidFill>
                <a:latin typeface="Calibri"/>
                <a:ea typeface="DejaVu Sans"/>
              </a:rPr>
              <a:t>фізичної залежності</a:t>
            </a:r>
            <a:r>
              <a:rPr lang="ru-RU" sz="2200" b="1" strike="noStrike" spc="-1">
                <a:solidFill>
                  <a:srgbClr val="000000"/>
                </a:solidFill>
                <a:latin typeface="Calibri"/>
                <a:ea typeface="DejaVu Sans"/>
              </a:rPr>
              <a:t>, зміною толерантності до вживаної речовини, психічними і соматичними розладами, зміною особистості. </a:t>
            </a:r>
            <a:endParaRPr lang="ru-RU" sz="2200" b="0" strike="noStrike" spc="-1">
              <a:latin typeface="Arial"/>
            </a:endParaRPr>
          </a:p>
          <a:p>
            <a:pPr algn="just">
              <a:lnSpc>
                <a:spcPct val="100000"/>
              </a:lnSpc>
            </a:pPr>
            <a:r>
              <a:rPr lang="ru-RU" sz="2200" b="1" i="1" strike="noStrike" spc="-1">
                <a:solidFill>
                  <a:srgbClr val="7030A0"/>
                </a:solidFill>
                <a:latin typeface="Calibri"/>
                <a:ea typeface="DejaVu Sans"/>
              </a:rPr>
              <a:t>Психічна залежність (пристрасть) </a:t>
            </a:r>
            <a:r>
              <a:rPr lang="ru-RU" sz="2200" b="1" strike="noStrike" spc="-1">
                <a:solidFill>
                  <a:srgbClr val="000000"/>
                </a:solidFill>
                <a:latin typeface="Calibri"/>
                <a:ea typeface="DejaVu Sans"/>
              </a:rPr>
              <a:t>проявляється у хворобливому потягу безперервно чи періодично приймати психоактивну токсикоманічну речовину з метою викликати певні відчуття або усунути психічний дискомфорт; </a:t>
            </a:r>
            <a:r>
              <a:rPr lang="ru-RU" sz="2200" b="1" i="1" strike="noStrike" spc="-1">
                <a:solidFill>
                  <a:srgbClr val="7030A0"/>
                </a:solidFill>
                <a:latin typeface="Calibri"/>
                <a:ea typeface="DejaVu Sans"/>
              </a:rPr>
              <a:t>фізична залежність </a:t>
            </a:r>
            <a:r>
              <a:rPr lang="ru-RU" sz="2200" b="1" strike="noStrike" spc="-1">
                <a:solidFill>
                  <a:srgbClr val="000000"/>
                </a:solidFill>
                <a:latin typeface="Calibri"/>
                <a:ea typeface="DejaVu Sans"/>
              </a:rPr>
              <a:t>(стан адаптації до речовини) характеризується виникненням після відміни вживання токсикоманічної речовини абстинентного синдрому; толерантність (до токсикоманічних речовин) — необхідність поступового підвищення дози для досягнення бажаного ефекту, який раніше наставав при застосуванні нижчої дози. </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CustomShape 1"/>
          <p:cNvSpPr/>
          <p:nvPr/>
        </p:nvSpPr>
        <p:spPr>
          <a:xfrm>
            <a:off x="214200" y="357120"/>
            <a:ext cx="8571960" cy="630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000000"/>
                </a:solidFill>
                <a:latin typeface="Calibri"/>
                <a:ea typeface="DejaVu Sans"/>
              </a:rPr>
              <a:t>Між токсикоманію й наркоманією медико-біологічних відмінностей немає.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Токсикоманії викликаються багатьма препаратами і речовинами.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Перш за все, це препарати </a:t>
            </a:r>
            <a:r>
              <a:rPr lang="ru-RU" sz="2400" b="1" strike="noStrike" spc="-1">
                <a:solidFill>
                  <a:srgbClr val="7030A0"/>
                </a:solidFill>
                <a:latin typeface="Calibri"/>
                <a:ea typeface="DejaVu Sans"/>
              </a:rPr>
              <a:t>снодійної </a:t>
            </a:r>
            <a:r>
              <a:rPr lang="ru-RU" sz="2400" b="1" strike="noStrike" spc="-1">
                <a:solidFill>
                  <a:srgbClr val="000000"/>
                </a:solidFill>
                <a:latin typeface="Calibri"/>
                <a:ea typeface="DejaVu Sans"/>
              </a:rPr>
              <a:t>та </a:t>
            </a:r>
            <a:r>
              <a:rPr lang="ru-RU" sz="2400" b="1" strike="noStrike" spc="-1">
                <a:solidFill>
                  <a:srgbClr val="7030A0"/>
                </a:solidFill>
                <a:latin typeface="Calibri"/>
                <a:ea typeface="DejaVu Sans"/>
              </a:rPr>
              <a:t>седативної дії </a:t>
            </a:r>
            <a:r>
              <a:rPr lang="ru-RU" sz="2400" b="1" strike="noStrike" spc="-1">
                <a:solidFill>
                  <a:srgbClr val="000000"/>
                </a:solidFill>
                <a:latin typeface="Calibri"/>
                <a:ea typeface="DejaVu Sans"/>
              </a:rPr>
              <a:t>— похідні барбітурової кислоти; транквілізатори бензодіазепінового ряду; протипаркінсонічні (тригексифенідил), антигістамінні (дифенгідрамін, прометазин) засоби; психостимулятори (ефедрин, кофеїн); засоби для інгаляційного наркозу (медичний етер, закис азоту).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Велику групу становлять речовини, які не є лікарськими препаратами, але використовуються для </a:t>
            </a:r>
            <a:r>
              <a:rPr lang="ru-RU" sz="2400" b="1" strike="noStrike" spc="-1">
                <a:solidFill>
                  <a:srgbClr val="7030A0"/>
                </a:solidFill>
                <a:latin typeface="Calibri"/>
                <a:ea typeface="DejaVu Sans"/>
              </a:rPr>
              <a:t>інгаляційної токсикоманії</a:t>
            </a:r>
            <a:r>
              <a:rPr lang="ru-RU" sz="2400" b="1" strike="noStrike" spc="-1">
                <a:solidFill>
                  <a:srgbClr val="000000"/>
                </a:solidFill>
                <a:latin typeface="Calibri"/>
                <a:ea typeface="DejaVu Sans"/>
              </a:rPr>
              <a:t>. До них належать леткі органічні розчинники (толуол, бензол, ацетон, бензин та ін.), а також різні засоби побутової хімії. Будь-яка токсикоманічна речовина в установленому порядку може бути визнана наркотичною.</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Picture 2"/>
          <p:cNvPicPr/>
          <p:nvPr/>
        </p:nvPicPr>
        <p:blipFill>
          <a:blip r:embed="rId2"/>
          <a:stretch/>
        </p:blipFill>
        <p:spPr>
          <a:xfrm>
            <a:off x="0" y="214200"/>
            <a:ext cx="4623480" cy="3071160"/>
          </a:xfrm>
          <a:prstGeom prst="rect">
            <a:avLst/>
          </a:prstGeom>
          <a:ln>
            <a:noFill/>
          </a:ln>
        </p:spPr>
      </p:pic>
      <p:pic>
        <p:nvPicPr>
          <p:cNvPr id="790" name="Picture 4"/>
          <p:cNvPicPr/>
          <p:nvPr/>
        </p:nvPicPr>
        <p:blipFill>
          <a:blip r:embed="rId3"/>
          <a:stretch/>
        </p:blipFill>
        <p:spPr>
          <a:xfrm>
            <a:off x="0" y="3429000"/>
            <a:ext cx="3741840" cy="2666160"/>
          </a:xfrm>
          <a:prstGeom prst="rect">
            <a:avLst/>
          </a:prstGeom>
          <a:ln>
            <a:noFill/>
          </a:ln>
        </p:spPr>
      </p:pic>
      <p:pic>
        <p:nvPicPr>
          <p:cNvPr id="791" name="Picture 6"/>
          <p:cNvPicPr/>
          <p:nvPr/>
        </p:nvPicPr>
        <p:blipFill>
          <a:blip r:embed="rId4"/>
          <a:stretch/>
        </p:blipFill>
        <p:spPr>
          <a:xfrm>
            <a:off x="4786200" y="214200"/>
            <a:ext cx="4142520" cy="3080520"/>
          </a:xfrm>
          <a:prstGeom prst="rect">
            <a:avLst/>
          </a:prstGeom>
          <a:ln>
            <a:noFill/>
          </a:ln>
        </p:spPr>
      </p:pic>
      <p:pic>
        <p:nvPicPr>
          <p:cNvPr id="792" name="Picture 8"/>
          <p:cNvPicPr/>
          <p:nvPr/>
        </p:nvPicPr>
        <p:blipFill>
          <a:blip r:embed="rId5"/>
          <a:stretch/>
        </p:blipFill>
        <p:spPr>
          <a:xfrm>
            <a:off x="3817080" y="3429000"/>
            <a:ext cx="2684880" cy="3225600"/>
          </a:xfrm>
          <a:prstGeom prst="rect">
            <a:avLst/>
          </a:prstGeom>
          <a:ln>
            <a:noFill/>
          </a:ln>
        </p:spPr>
      </p:pic>
      <p:pic>
        <p:nvPicPr>
          <p:cNvPr id="793" name="Picture 10"/>
          <p:cNvPicPr/>
          <p:nvPr/>
        </p:nvPicPr>
        <p:blipFill>
          <a:blip r:embed="rId6"/>
          <a:stretch/>
        </p:blipFill>
        <p:spPr>
          <a:xfrm>
            <a:off x="6561720" y="3461400"/>
            <a:ext cx="2499480" cy="3285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CustomShape 1"/>
          <p:cNvSpPr/>
          <p:nvPr/>
        </p:nvSpPr>
        <p:spPr>
          <a:xfrm>
            <a:off x="1857240" y="2286000"/>
            <a:ext cx="571428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4800" b="1" i="1" strike="noStrike" spc="-1">
                <a:solidFill>
                  <a:srgbClr val="FF0000"/>
                </a:solidFill>
                <a:latin typeface="Calibri"/>
                <a:ea typeface="DejaVu Sans"/>
              </a:rPr>
              <a:t>ДЯКУЮ ЗА УВАГУ!</a:t>
            </a:r>
            <a:endParaRPr lang="ru-RU" sz="4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CustomShape 1"/>
          <p:cNvSpPr/>
          <p:nvPr/>
        </p:nvSpPr>
        <p:spPr>
          <a:xfrm>
            <a:off x="457200" y="476280"/>
            <a:ext cx="8228880" cy="596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Розрізняють</a:t>
            </a:r>
            <a:r>
              <a:rPr lang="ru-RU" sz="2800" b="0" strike="noStrike" spc="-1">
                <a:solidFill>
                  <a:srgbClr val="000000"/>
                </a:solidFill>
                <a:latin typeface="Times New Roman"/>
              </a:rPr>
              <a:t> </a:t>
            </a:r>
            <a:r>
              <a:rPr lang="ru-RU" sz="2800" b="1" strike="noStrike" spc="-1">
                <a:solidFill>
                  <a:srgbClr val="FF0000"/>
                </a:solidFill>
                <a:latin typeface="Times New Roman"/>
              </a:rPr>
              <a:t>4 шляхи надходження </a:t>
            </a:r>
            <a:r>
              <a:rPr lang="ru-RU" sz="2800" b="1" strike="noStrike" spc="-1">
                <a:solidFill>
                  <a:srgbClr val="000000"/>
                </a:solidFill>
                <a:latin typeface="Times New Roman"/>
              </a:rPr>
              <a:t>отрути до організму: </a:t>
            </a:r>
            <a:endParaRPr lang="ru-RU" sz="2800" b="0" strike="noStrike" spc="-1">
              <a:latin typeface="Arial"/>
            </a:endParaRPr>
          </a:p>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інгаляційний, </a:t>
            </a:r>
            <a:endParaRPr lang="ru-RU" sz="2800" b="0" strike="noStrike" spc="-1">
              <a:latin typeface="Arial"/>
            </a:endParaRPr>
          </a:p>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через шкіру,</a:t>
            </a:r>
            <a:endParaRPr lang="ru-RU" sz="2800" b="0" strike="noStrike" spc="-1">
              <a:latin typeface="Arial"/>
            </a:endParaRPr>
          </a:p>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 через травний канал, </a:t>
            </a:r>
            <a:endParaRPr lang="ru-RU" sz="2800" b="0" strike="noStrike" spc="-1">
              <a:latin typeface="Arial"/>
            </a:endParaRPr>
          </a:p>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парентеральний. </a:t>
            </a:r>
            <a:endParaRPr lang="ru-RU" sz="2800" b="0" strike="noStrike" spc="-1">
              <a:latin typeface="Arial"/>
            </a:endParaRPr>
          </a:p>
          <a:p>
            <a:pPr marL="343080" indent="-342360">
              <a:lnSpc>
                <a:spcPct val="90000"/>
              </a:lnSpc>
              <a:spcBef>
                <a:spcPts val="700"/>
              </a:spcBef>
            </a:pPr>
            <a:endParaRPr lang="ru-RU" sz="2800" b="0" strike="noStrike" spc="-1">
              <a:latin typeface="Arial"/>
            </a:endParaRPr>
          </a:p>
          <a:p>
            <a:pPr marL="343080" indent="-342360">
              <a:lnSpc>
                <a:spcPct val="90000"/>
              </a:lnSpc>
              <a:spcBef>
                <a:spcPts val="700"/>
              </a:spcBef>
              <a:buClr>
                <a:srgbClr val="FF0000"/>
              </a:buClr>
              <a:buFont typeface="Arial"/>
              <a:buChar char="•"/>
            </a:pPr>
            <a:r>
              <a:rPr lang="ru-RU" sz="2800" b="1" strike="noStrike" spc="-1">
                <a:solidFill>
                  <a:srgbClr val="FF0000"/>
                </a:solidFill>
                <a:latin typeface="Times New Roman"/>
              </a:rPr>
              <a:t>Виведення</a:t>
            </a:r>
            <a:r>
              <a:rPr lang="ru-RU" sz="2800" b="1" strike="noStrike" spc="-1">
                <a:solidFill>
                  <a:srgbClr val="000000"/>
                </a:solidFill>
                <a:latin typeface="Times New Roman"/>
              </a:rPr>
              <a:t> отрути з організму відбувається трьома шляхами: </a:t>
            </a:r>
            <a:endParaRPr lang="ru-RU" sz="2800" b="0" strike="noStrike" spc="-1">
              <a:latin typeface="Arial"/>
            </a:endParaRPr>
          </a:p>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метаболічних перетворень </a:t>
            </a:r>
            <a:endParaRPr lang="ru-RU" sz="2800" b="0" strike="noStrike" spc="-1">
              <a:latin typeface="Arial"/>
            </a:endParaRPr>
          </a:p>
          <a:p>
            <a:pPr marL="343080" indent="-342360">
              <a:lnSpc>
                <a:spcPct val="90000"/>
              </a:lnSpc>
              <a:spcBef>
                <a:spcPts val="700"/>
              </a:spcBef>
            </a:pPr>
            <a:r>
              <a:rPr lang="ru-RU" sz="2800" b="1" strike="noStrike" spc="-1">
                <a:solidFill>
                  <a:srgbClr val="000000"/>
                </a:solidFill>
                <a:latin typeface="Times New Roman"/>
              </a:rPr>
              <a:t>    (біотрансформація), </a:t>
            </a:r>
            <a:endParaRPr lang="ru-RU" sz="2800" b="0" strike="noStrike" spc="-1">
              <a:latin typeface="Arial"/>
            </a:endParaRPr>
          </a:p>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ниркової та </a:t>
            </a:r>
            <a:endParaRPr lang="ru-RU" sz="2800" b="0" strike="noStrike" spc="-1">
              <a:latin typeface="Arial"/>
            </a:endParaRPr>
          </a:p>
          <a:p>
            <a:pPr marL="343080" indent="-342360">
              <a:lnSpc>
                <a:spcPct val="90000"/>
              </a:lnSpc>
              <a:spcBef>
                <a:spcPts val="700"/>
              </a:spcBef>
              <a:buClr>
                <a:srgbClr val="000000"/>
              </a:buClr>
              <a:buFont typeface="Arial"/>
              <a:buChar char="•"/>
            </a:pPr>
            <a:r>
              <a:rPr lang="ru-RU" sz="2800" b="1" strike="noStrike" spc="-1">
                <a:solidFill>
                  <a:srgbClr val="000000"/>
                </a:solidFill>
                <a:latin typeface="Times New Roman"/>
              </a:rPr>
              <a:t>позаниркової екскреції</a:t>
            </a:r>
            <a:r>
              <a:rPr lang="ru-RU" sz="2800" b="0" strike="noStrike" spc="-1">
                <a:solidFill>
                  <a:srgbClr val="000000"/>
                </a:solidFill>
                <a:latin typeface="Times New Roman"/>
              </a:rPr>
              <a:t>.</a:t>
            </a:r>
            <a:endParaRPr lang="ru-RU" sz="2800" b="0" strike="noStrike" spc="-1">
              <a:latin typeface="Arial"/>
            </a:endParaRPr>
          </a:p>
          <a:p>
            <a:pPr marL="343080" indent="-342360">
              <a:lnSpc>
                <a:spcPct val="90000"/>
              </a:lnSpc>
              <a:spcBef>
                <a:spcPts val="700"/>
              </a:spcBef>
            </a:pPr>
            <a:endParaRPr lang="ru-RU" sz="2800" b="0" strike="noStrike" spc="-1">
              <a:latin typeface="Arial"/>
            </a:endParaRPr>
          </a:p>
        </p:txBody>
      </p:sp>
      <p:pic>
        <p:nvPicPr>
          <p:cNvPr id="353" name="Picture 4"/>
          <p:cNvPicPr/>
          <p:nvPr/>
        </p:nvPicPr>
        <p:blipFill>
          <a:blip r:embed="rId3"/>
          <a:stretch/>
        </p:blipFill>
        <p:spPr>
          <a:xfrm>
            <a:off x="5715000" y="4419720"/>
            <a:ext cx="2390040" cy="1904400"/>
          </a:xfrm>
          <a:prstGeom prst="rect">
            <a:avLst/>
          </a:prstGeom>
          <a:ln w="9360">
            <a:noFill/>
          </a:ln>
        </p:spPr>
      </p:pic>
      <p:pic>
        <p:nvPicPr>
          <p:cNvPr id="354" name="Picture 6"/>
          <p:cNvPicPr/>
          <p:nvPr/>
        </p:nvPicPr>
        <p:blipFill>
          <a:blip r:embed="rId4"/>
          <a:srcRect l="5063" t="23729" r="5063" b="10165"/>
          <a:stretch/>
        </p:blipFill>
        <p:spPr>
          <a:xfrm>
            <a:off x="4800600" y="1219320"/>
            <a:ext cx="3733200" cy="20566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stomShape 1"/>
          <p:cNvSpPr/>
          <p:nvPr/>
        </p:nvSpPr>
        <p:spPr>
          <a:xfrm>
            <a:off x="0" y="142920"/>
            <a:ext cx="9143280" cy="587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Особи, які падають першу допомогу на місці події, за можливості повинні з'ясувати причину і час отруєння, вид токсичної речовини, її кількість і концентрацію, шлях надходження до організму. Ці дані потрібно повідомити лікарю стаціонару і внести до історії хвороби. Речовини, які викликали отруєння, доставляють у лікарню разом із хворим. Посудину з рідиною транспортують у закритому вигляді (не можна для цієї мети використовувати ватні чи марлеві тампони). </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Під час промивання шлунку першу порцію води (100-150 мл) також збирають у посудину з пробкою. У стаціонарі до початку інфузійної терапії у флакони з притертими пробками беруть проби крові та сечі. </a:t>
            </a:r>
            <a:endParaRPr lang="ru-RU" sz="2400" b="0" strike="noStrike" spc="-1">
              <a:latin typeface="Arial"/>
            </a:endParaRPr>
          </a:p>
          <a:p>
            <a:pPr marL="343080" indent="-342360">
              <a:lnSpc>
                <a:spcPct val="90000"/>
              </a:lnSpc>
              <a:spcBef>
                <a:spcPts val="601"/>
              </a:spcBef>
            </a:pPr>
            <a:endParaRPr lang="ru-RU" sz="2400" b="0" strike="noStrike" spc="-1">
              <a:latin typeface="Arial"/>
            </a:endParaRPr>
          </a:p>
        </p:txBody>
      </p:sp>
      <p:pic>
        <p:nvPicPr>
          <p:cNvPr id="356" name="Picture 6"/>
          <p:cNvPicPr/>
          <p:nvPr/>
        </p:nvPicPr>
        <p:blipFill>
          <a:blip r:embed="rId3"/>
          <a:srcRect l="8233"/>
          <a:stretch/>
        </p:blipFill>
        <p:spPr>
          <a:xfrm>
            <a:off x="2071800" y="4648320"/>
            <a:ext cx="5096880" cy="22089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214200" y="152280"/>
            <a:ext cx="8929080" cy="472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700"/>
              </a:spcBef>
            </a:pPr>
            <a:r>
              <a:rPr lang="ru-RU" sz="2800" b="1" strike="noStrike" spc="-1">
                <a:solidFill>
                  <a:srgbClr val="FF0000"/>
                </a:solidFill>
                <a:latin typeface="Times New Roman"/>
              </a:rPr>
              <a:t>    </a:t>
            </a:r>
            <a:r>
              <a:rPr lang="ru-RU" sz="2800" b="1" i="1" strike="noStrike" spc="-1">
                <a:solidFill>
                  <a:srgbClr val="7030A0"/>
                </a:solidFill>
                <a:latin typeface="Times New Roman"/>
              </a:rPr>
              <a:t>У клінічному  перебігу  гострого отруєння    </a:t>
            </a:r>
            <a:endParaRPr lang="ru-RU" sz="2800" b="0" strike="noStrike" spc="-1">
              <a:latin typeface="Arial"/>
            </a:endParaRPr>
          </a:p>
          <a:p>
            <a:pPr marL="343080" indent="-342360">
              <a:lnSpc>
                <a:spcPct val="100000"/>
              </a:lnSpc>
              <a:spcBef>
                <a:spcPts val="700"/>
              </a:spcBef>
            </a:pPr>
            <a:r>
              <a:rPr lang="ru-RU" sz="2800" b="1" i="1" strike="noStrike" spc="-1">
                <a:solidFill>
                  <a:srgbClr val="7030A0"/>
                </a:solidFill>
                <a:latin typeface="Times New Roman"/>
              </a:rPr>
              <a:t>                      виділяють 4 періоди:</a:t>
            </a:r>
            <a:endParaRPr lang="ru-RU" sz="2800" b="0" strike="noStrike" spc="-1">
              <a:latin typeface="Arial"/>
            </a:endParaRPr>
          </a:p>
          <a:p>
            <a:pPr marL="343080" indent="-342360">
              <a:lnSpc>
                <a:spcPct val="100000"/>
              </a:lnSpc>
              <a:spcBef>
                <a:spcPts val="700"/>
              </a:spcBef>
              <a:buClr>
                <a:srgbClr val="000000"/>
              </a:buClr>
              <a:buFont typeface="Arial"/>
              <a:buChar char="•"/>
            </a:pPr>
            <a:r>
              <a:rPr lang="ru-RU" sz="2800" b="1" strike="noStrike" spc="-1">
                <a:solidFill>
                  <a:srgbClr val="000000"/>
                </a:solidFill>
                <a:latin typeface="Times New Roman"/>
              </a:rPr>
              <a:t>а)	</a:t>
            </a:r>
            <a:r>
              <a:rPr lang="ru-RU" sz="2800" b="1" i="1" strike="noStrike" spc="-1">
                <a:solidFill>
                  <a:srgbClr val="FF0000"/>
                </a:solidFill>
                <a:latin typeface="Times New Roman"/>
              </a:rPr>
              <a:t>прихований</a:t>
            </a:r>
            <a:r>
              <a:rPr lang="ru-RU" sz="2800" b="1" i="1" strike="noStrike" spc="-1">
                <a:solidFill>
                  <a:srgbClr val="000000"/>
                </a:solidFill>
                <a:latin typeface="Times New Roman"/>
              </a:rPr>
              <a:t> </a:t>
            </a:r>
            <a:r>
              <a:rPr lang="ru-RU" sz="2800" b="1" strike="noStrike" spc="-1">
                <a:solidFill>
                  <a:srgbClr val="000000"/>
                </a:solidFill>
                <a:latin typeface="Times New Roman"/>
              </a:rPr>
              <a:t>— з моменту потрапляння отрути до організму і до появи перших ознак отруєння;</a:t>
            </a:r>
            <a:endParaRPr lang="ru-RU" sz="2800" b="0" strike="noStrike" spc="-1">
              <a:latin typeface="Arial"/>
            </a:endParaRPr>
          </a:p>
          <a:p>
            <a:pPr marL="343080" indent="-342360">
              <a:lnSpc>
                <a:spcPct val="100000"/>
              </a:lnSpc>
              <a:spcBef>
                <a:spcPts val="700"/>
              </a:spcBef>
              <a:buClr>
                <a:srgbClr val="000000"/>
              </a:buClr>
              <a:buFont typeface="Arial"/>
              <a:buChar char="•"/>
            </a:pPr>
            <a:r>
              <a:rPr lang="ru-RU" sz="2800" b="1" strike="noStrike" spc="-1">
                <a:solidFill>
                  <a:srgbClr val="000000"/>
                </a:solidFill>
                <a:latin typeface="Times New Roman"/>
              </a:rPr>
              <a:t>б)	</a:t>
            </a:r>
            <a:r>
              <a:rPr lang="ru-RU" sz="2800" b="1" i="1" strike="noStrike" spc="-1">
                <a:solidFill>
                  <a:srgbClr val="FF0000"/>
                </a:solidFill>
                <a:latin typeface="Times New Roman"/>
              </a:rPr>
              <a:t>наростання резорбтивної дії </a:t>
            </a:r>
            <a:r>
              <a:rPr lang="ru-RU" sz="2800" b="1" i="1" strike="noStrike" spc="-1">
                <a:solidFill>
                  <a:srgbClr val="000000"/>
                </a:solidFill>
                <a:latin typeface="Times New Roman"/>
              </a:rPr>
              <a:t>— </a:t>
            </a:r>
            <a:r>
              <a:rPr lang="ru-RU" sz="2800" b="1" strike="noStrike" spc="-1">
                <a:solidFill>
                  <a:srgbClr val="000000"/>
                </a:solidFill>
                <a:latin typeface="Times New Roman"/>
              </a:rPr>
              <a:t>від</a:t>
            </a:r>
            <a:r>
              <a:t/>
            </a:r>
            <a:br/>
            <a:r>
              <a:rPr lang="ru-RU" sz="2800" b="1" strike="noStrike" spc="-1">
                <a:solidFill>
                  <a:srgbClr val="000000"/>
                </a:solidFill>
                <a:latin typeface="Times New Roman"/>
              </a:rPr>
              <a:t>моменту появи перших проявів отруєння</a:t>
            </a:r>
            <a:r>
              <a:t/>
            </a:r>
            <a:br/>
            <a:r>
              <a:rPr lang="ru-RU" sz="2800" b="1" strike="noStrike" spc="-1">
                <a:solidFill>
                  <a:srgbClr val="000000"/>
                </a:solidFill>
                <a:latin typeface="Times New Roman"/>
              </a:rPr>
              <a:t>до розвитку виразної картини;</a:t>
            </a:r>
            <a:endParaRPr lang="ru-RU" sz="2800" b="0" strike="noStrike" spc="-1">
              <a:latin typeface="Arial"/>
            </a:endParaRPr>
          </a:p>
          <a:p>
            <a:pPr marL="343080" indent="-342360">
              <a:lnSpc>
                <a:spcPct val="100000"/>
              </a:lnSpc>
              <a:spcBef>
                <a:spcPts val="700"/>
              </a:spcBef>
              <a:buClr>
                <a:srgbClr val="000000"/>
              </a:buClr>
              <a:buFont typeface="Arial"/>
              <a:buChar char="•"/>
            </a:pPr>
            <a:r>
              <a:rPr lang="ru-RU" sz="2800" b="1" strike="noStrike" spc="-1">
                <a:solidFill>
                  <a:srgbClr val="000000"/>
                </a:solidFill>
                <a:latin typeface="Times New Roman"/>
              </a:rPr>
              <a:t>в)	</a:t>
            </a:r>
            <a:r>
              <a:rPr lang="ru-RU" sz="2800" b="1" i="1" strike="noStrike" spc="-1">
                <a:solidFill>
                  <a:srgbClr val="FF0000"/>
                </a:solidFill>
                <a:latin typeface="Times New Roman"/>
              </a:rPr>
              <a:t>максимально виразної резорбтивної дії</a:t>
            </a:r>
            <a:r>
              <a:rPr lang="ru-RU" sz="2800" b="1" i="1" strike="noStrike" spc="-1">
                <a:solidFill>
                  <a:srgbClr val="000000"/>
                </a:solidFill>
                <a:latin typeface="Times New Roman"/>
              </a:rPr>
              <a:t>;</a:t>
            </a:r>
            <a:endParaRPr lang="ru-RU" sz="2800" b="0" strike="noStrike" spc="-1">
              <a:latin typeface="Arial"/>
            </a:endParaRPr>
          </a:p>
          <a:p>
            <a:pPr marL="343080" indent="-342360">
              <a:lnSpc>
                <a:spcPct val="100000"/>
              </a:lnSpc>
              <a:spcBef>
                <a:spcPts val="700"/>
              </a:spcBef>
              <a:buClr>
                <a:srgbClr val="000000"/>
              </a:buClr>
              <a:buFont typeface="Arial"/>
              <a:buChar char="•"/>
            </a:pPr>
            <a:r>
              <a:rPr lang="ru-RU" sz="2800" b="1" strike="noStrike" spc="-1">
                <a:solidFill>
                  <a:srgbClr val="000000"/>
                </a:solidFill>
                <a:latin typeface="Times New Roman"/>
              </a:rPr>
              <a:t>г)	</a:t>
            </a:r>
            <a:r>
              <a:rPr lang="ru-RU" sz="2800" b="1" i="1" strike="noStrike" spc="-1">
                <a:solidFill>
                  <a:srgbClr val="FF0000"/>
                </a:solidFill>
                <a:latin typeface="Times New Roman"/>
              </a:rPr>
              <a:t>відновний</a:t>
            </a:r>
            <a:r>
              <a:rPr lang="ru-RU" sz="2800" b="1" i="1" strike="noStrike" spc="-1">
                <a:solidFill>
                  <a:srgbClr val="000000"/>
                </a:solidFill>
                <a:latin typeface="Times New Roman"/>
              </a:rPr>
              <a:t>.</a:t>
            </a:r>
            <a:endParaRPr lang="ru-RU" sz="2800" b="0" strike="noStrike" spc="-1">
              <a:latin typeface="Arial"/>
            </a:endParaRPr>
          </a:p>
        </p:txBody>
      </p:sp>
      <p:pic>
        <p:nvPicPr>
          <p:cNvPr id="358" name="Picture 4"/>
          <p:cNvPicPr/>
          <p:nvPr/>
        </p:nvPicPr>
        <p:blipFill>
          <a:blip r:embed="rId3"/>
          <a:stretch/>
        </p:blipFill>
        <p:spPr>
          <a:xfrm>
            <a:off x="4429080" y="4381560"/>
            <a:ext cx="3809160" cy="2475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ustomShape 1"/>
          <p:cNvSpPr/>
          <p:nvPr/>
        </p:nvSpPr>
        <p:spPr>
          <a:xfrm>
            <a:off x="214200" y="0"/>
            <a:ext cx="8714880" cy="58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strike="noStrike" spc="-1">
                <a:solidFill>
                  <a:srgbClr val="FF6600"/>
                </a:solidFill>
                <a:latin typeface="Calibri"/>
              </a:rPr>
              <a:t>Основним завданням першої допомоги є:</a:t>
            </a:r>
            <a:endParaRPr lang="ru-RU" sz="3600" b="0" strike="noStrike" spc="-1">
              <a:latin typeface="Arial"/>
            </a:endParaRPr>
          </a:p>
        </p:txBody>
      </p:sp>
      <p:sp>
        <p:nvSpPr>
          <p:cNvPr id="360" name="CustomShape 2"/>
          <p:cNvSpPr/>
          <p:nvPr/>
        </p:nvSpPr>
        <p:spPr>
          <a:xfrm>
            <a:off x="0" y="571320"/>
            <a:ext cx="8929080" cy="164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buClr>
                <a:srgbClr val="000000"/>
              </a:buClr>
              <a:buFont typeface="Arial"/>
              <a:buChar char="•"/>
            </a:pPr>
            <a:r>
              <a:rPr lang="ru-RU" sz="2000" b="1" strike="noStrike" spc="-1">
                <a:solidFill>
                  <a:srgbClr val="000000"/>
                </a:solidFill>
                <a:latin typeface="Times New Roman"/>
              </a:rPr>
              <a:t>а) видалення отрути, яка ще не всмокталась в організм; </a:t>
            </a:r>
            <a:endParaRPr lang="ru-RU" sz="2000" b="0" strike="noStrike" spc="-1">
              <a:latin typeface="Arial"/>
            </a:endParaRPr>
          </a:p>
          <a:p>
            <a:pPr marL="343080" indent="-342360" algn="just">
              <a:lnSpc>
                <a:spcPct val="100000"/>
              </a:lnSpc>
              <a:spcBef>
                <a:spcPts val="400"/>
              </a:spcBef>
              <a:buClr>
                <a:srgbClr val="000000"/>
              </a:buClr>
              <a:buFont typeface="Arial"/>
              <a:buChar char="•"/>
            </a:pPr>
            <a:r>
              <a:rPr lang="ru-RU" sz="2000" b="1" strike="noStrike" spc="-1">
                <a:solidFill>
                  <a:srgbClr val="000000"/>
                </a:solidFill>
                <a:latin typeface="Times New Roman"/>
              </a:rPr>
              <a:t>б) боротьба з отрутою яка вже всмокталась (антидотна терапія);</a:t>
            </a:r>
            <a:endParaRPr lang="ru-RU" sz="2000" b="0" strike="noStrike" spc="-1">
              <a:latin typeface="Arial"/>
            </a:endParaRPr>
          </a:p>
          <a:p>
            <a:pPr marL="343080" indent="-342360" algn="just">
              <a:lnSpc>
                <a:spcPct val="100000"/>
              </a:lnSpc>
              <a:spcBef>
                <a:spcPts val="400"/>
              </a:spcBef>
              <a:buClr>
                <a:srgbClr val="000000"/>
              </a:buClr>
              <a:buFont typeface="Arial"/>
              <a:buChar char="•"/>
            </a:pPr>
            <a:r>
              <a:rPr lang="ru-RU" sz="2000" b="1" strike="noStrike" spc="-1">
                <a:solidFill>
                  <a:srgbClr val="000000"/>
                </a:solidFill>
                <a:latin typeface="Times New Roman"/>
              </a:rPr>
              <a:t>в) проведення симптоматичної терапії з підтримання життєво важливих функцій організму.</a:t>
            </a:r>
            <a:endParaRPr lang="ru-RU" sz="2000" b="0" strike="noStrike" spc="-1">
              <a:latin typeface="Arial"/>
            </a:endParaRPr>
          </a:p>
          <a:p>
            <a:pPr>
              <a:lnSpc>
                <a:spcPct val="100000"/>
              </a:lnSpc>
              <a:spcBef>
                <a:spcPts val="641"/>
              </a:spcBef>
            </a:pPr>
            <a:endParaRPr lang="ru-RU" sz="2000" b="0" strike="noStrike" spc="-1">
              <a:latin typeface="Arial"/>
            </a:endParaRPr>
          </a:p>
        </p:txBody>
      </p:sp>
      <p:sp>
        <p:nvSpPr>
          <p:cNvPr id="361" name="CustomShape 3"/>
          <p:cNvSpPr/>
          <p:nvPr/>
        </p:nvSpPr>
        <p:spPr>
          <a:xfrm>
            <a:off x="3168000" y="1800000"/>
            <a:ext cx="3391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strike="noStrike" spc="-1">
                <a:solidFill>
                  <a:srgbClr val="FF0000"/>
                </a:solidFill>
                <a:latin typeface="Times New Roman"/>
                <a:ea typeface="DejaVu Sans"/>
              </a:rPr>
              <a:t>Методи детоксикації організму</a:t>
            </a:r>
            <a:endParaRPr lang="ru-RU" sz="1800" b="0" strike="noStrike" spc="-1">
              <a:latin typeface="Arial"/>
            </a:endParaRPr>
          </a:p>
        </p:txBody>
      </p:sp>
      <p:pic>
        <p:nvPicPr>
          <p:cNvPr id="362" name="Рисунок 361"/>
          <p:cNvPicPr/>
          <p:nvPr/>
        </p:nvPicPr>
        <p:blipFill>
          <a:blip r:embed="rId2"/>
          <a:stretch/>
        </p:blipFill>
        <p:spPr>
          <a:xfrm>
            <a:off x="1224000" y="2588654"/>
            <a:ext cx="6477566" cy="4229746"/>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0" y="76320"/>
            <a:ext cx="9143280" cy="662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80000"/>
              </a:lnSpc>
              <a:spcBef>
                <a:spcPts val="700"/>
              </a:spcBef>
              <a:buClr>
                <a:srgbClr val="000000"/>
              </a:buClr>
              <a:buFont typeface="Arial"/>
              <a:buChar char="•"/>
            </a:pPr>
            <a:r>
              <a:rPr lang="ru-RU" sz="2000" b="1" strike="noStrike" spc="-1">
                <a:solidFill>
                  <a:srgbClr val="000000"/>
                </a:solidFill>
                <a:latin typeface="Times New Roman"/>
              </a:rPr>
              <a:t>У разі отруєння кислотами й лугами блювання може посилити опік стравоходу, спричинити аспірацію й опік дихальних шляхів. Цих ускладнень уникають, застосовуючи </a:t>
            </a:r>
            <a:r>
              <a:rPr lang="ru-RU" sz="2000" b="1" strike="noStrike" spc="-1">
                <a:solidFill>
                  <a:srgbClr val="FF0000"/>
                </a:solidFill>
                <a:latin typeface="Times New Roman"/>
              </a:rPr>
              <a:t>зондове промивання шлунку</a:t>
            </a:r>
            <a:r>
              <a:rPr lang="ru-RU" sz="2000" b="1" strike="noStrike" spc="-1">
                <a:solidFill>
                  <a:srgbClr val="000000"/>
                </a:solidFill>
                <a:latin typeface="Times New Roman"/>
              </a:rPr>
              <a:t>. </a:t>
            </a:r>
            <a:endParaRPr lang="ru-RU" sz="2000" b="0" strike="noStrike" spc="-1">
              <a:latin typeface="Arial"/>
            </a:endParaRPr>
          </a:p>
          <a:p>
            <a:pPr marL="343080" indent="-342360" algn="just">
              <a:lnSpc>
                <a:spcPct val="80000"/>
              </a:lnSpc>
              <a:spcBef>
                <a:spcPts val="700"/>
              </a:spcBef>
              <a:buClr>
                <a:srgbClr val="000000"/>
              </a:buClr>
              <a:buFont typeface="Arial"/>
              <a:buChar char="•"/>
            </a:pPr>
            <a:r>
              <a:rPr lang="ru-RU" sz="2000" b="1" strike="noStrike" spc="-1">
                <a:solidFill>
                  <a:srgbClr val="000000"/>
                </a:solidFill>
                <a:latin typeface="Times New Roman"/>
              </a:rPr>
              <a:t>У стані коми йому повинна передувати інтубація трахеї з роздуванням манжетки. Оскільки час потрапляння отрути частіше залишається нез'ясованим, шлунок потрібно промивати протягом першої доби. </a:t>
            </a:r>
            <a:endParaRPr lang="ru-RU" sz="2000" b="0" strike="noStrike" spc="-1">
              <a:latin typeface="Arial"/>
            </a:endParaRPr>
          </a:p>
          <a:p>
            <a:pPr marL="343080" indent="-342360" algn="just">
              <a:lnSpc>
                <a:spcPct val="80000"/>
              </a:lnSpc>
              <a:spcBef>
                <a:spcPts val="700"/>
              </a:spcBef>
              <a:buClr>
                <a:srgbClr val="000000"/>
              </a:buClr>
              <a:buFont typeface="Arial"/>
              <a:buChar char="•"/>
            </a:pPr>
            <a:r>
              <a:rPr lang="ru-RU" sz="2000" b="1" strike="noStrike" spc="-1">
                <a:solidFill>
                  <a:srgbClr val="000000"/>
                </a:solidFill>
                <a:latin typeface="Times New Roman"/>
              </a:rPr>
              <a:t>У випадках отруєння наркотичними анальгетиками та фосфорорганічними сполуками процедуру повторюють кожні 4 - 6 год. Особливо важливим є промивання шлунку на догоспітальному етапі.</a:t>
            </a:r>
            <a:endParaRPr lang="ru-RU" sz="2000" b="0" strike="noStrike" spc="-1">
              <a:latin typeface="Arial"/>
            </a:endParaRPr>
          </a:p>
        </p:txBody>
      </p:sp>
      <p:sp>
        <p:nvSpPr>
          <p:cNvPr id="364" name="CustomShape 2"/>
          <p:cNvSpPr/>
          <p:nvPr/>
        </p:nvSpPr>
        <p:spPr>
          <a:xfrm>
            <a:off x="285840" y="2714760"/>
            <a:ext cx="5857200" cy="326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700"/>
              </a:spcBef>
              <a:buClr>
                <a:srgbClr val="FF0000"/>
              </a:buClr>
              <a:buFont typeface="Arial"/>
              <a:buChar char="•"/>
            </a:pPr>
            <a:r>
              <a:rPr lang="ru-RU" sz="2000" b="1" strike="noStrike" spc="-1">
                <a:solidFill>
                  <a:srgbClr val="FF0000"/>
                </a:solidFill>
                <a:latin typeface="Times New Roman"/>
                <a:ea typeface="DejaVu Sans"/>
              </a:rPr>
              <a:t>Форсований діурез </a:t>
            </a:r>
            <a:r>
              <a:rPr lang="ru-RU" sz="2000" b="1" strike="noStrike" spc="-1">
                <a:solidFill>
                  <a:srgbClr val="000000"/>
                </a:solidFill>
                <a:latin typeface="Times New Roman"/>
                <a:ea typeface="DejaVu Sans"/>
              </a:rPr>
              <a:t>— найпоширеніший метод консервативного лікування при отруєннях. Метод ґрунтується па використанні осмотичних діуретиків (сорбілакт, манітол, маніт) чи салуретиків (лазикс, фуросемід, урегіт).</a:t>
            </a:r>
            <a:endParaRPr lang="ru-RU" sz="2000" b="0" strike="noStrike" spc="-1">
              <a:latin typeface="Arial"/>
            </a:endParaRPr>
          </a:p>
          <a:p>
            <a:pPr marL="343080" indent="-342360" algn="just">
              <a:lnSpc>
                <a:spcPct val="100000"/>
              </a:lnSpc>
              <a:spcBef>
                <a:spcPts val="700"/>
              </a:spcBef>
              <a:buClr>
                <a:srgbClr val="000000"/>
              </a:buClr>
              <a:buFont typeface="Arial"/>
              <a:buChar char="•"/>
            </a:pPr>
            <a:r>
              <a:rPr lang="ru-RU" sz="2000" b="1" strike="noStrike" spc="-1">
                <a:solidFill>
                  <a:srgbClr val="000000"/>
                </a:solidFill>
                <a:latin typeface="Times New Roman"/>
                <a:ea typeface="DejaVu Sans"/>
              </a:rPr>
              <a:t>Замісна інфузія електролітів (поляризуюча суміш, розчин Рінгер-лактату) зі швидкістю, що дорівнює швидкості діурезу.</a:t>
            </a:r>
            <a:endParaRPr lang="ru-RU" sz="2000" b="0" strike="noStrike" spc="-1">
              <a:latin typeface="Arial"/>
            </a:endParaRPr>
          </a:p>
          <a:p>
            <a:pPr marL="343080" indent="-342360">
              <a:lnSpc>
                <a:spcPct val="100000"/>
              </a:lnSpc>
              <a:spcBef>
                <a:spcPts val="700"/>
              </a:spcBef>
            </a:pPr>
            <a:endParaRPr lang="ru-RU" sz="2000" b="0" strike="noStrike" spc="-1">
              <a:latin typeface="Arial"/>
            </a:endParaRPr>
          </a:p>
        </p:txBody>
      </p:sp>
      <p:pic>
        <p:nvPicPr>
          <p:cNvPr id="365" name="Picture 4"/>
          <p:cNvPicPr/>
          <p:nvPr/>
        </p:nvPicPr>
        <p:blipFill>
          <a:blip r:embed="rId3"/>
          <a:stretch/>
        </p:blipFill>
        <p:spPr>
          <a:xfrm>
            <a:off x="6500880" y="3357720"/>
            <a:ext cx="2428200" cy="32140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CustomShape 1"/>
          <p:cNvSpPr/>
          <p:nvPr/>
        </p:nvSpPr>
        <p:spPr>
          <a:xfrm>
            <a:off x="285840" y="285840"/>
            <a:ext cx="4328280" cy="356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32500" lnSpcReduction="20000"/>
          </a:bodyPr>
          <a:lstStyle/>
          <a:p>
            <a:pPr algn="ctr">
              <a:lnSpc>
                <a:spcPct val="100000"/>
              </a:lnSpc>
            </a:pPr>
            <a:r>
              <a:rPr lang="ru-RU" sz="6000" b="1" strike="noStrike" spc="-1">
                <a:solidFill>
                  <a:srgbClr val="FF0000"/>
                </a:solidFill>
                <a:latin typeface="Times New Roman"/>
              </a:rPr>
              <a:t>Гемосорбція</a:t>
            </a:r>
            <a:endParaRPr lang="ru-RU" sz="6000" b="0" strike="noStrike" spc="-1">
              <a:latin typeface="Arial"/>
            </a:endParaRPr>
          </a:p>
        </p:txBody>
      </p:sp>
      <p:pic>
        <p:nvPicPr>
          <p:cNvPr id="367" name="Picture 2"/>
          <p:cNvPicPr/>
          <p:nvPr/>
        </p:nvPicPr>
        <p:blipFill>
          <a:blip r:embed="rId2"/>
          <a:stretch/>
        </p:blipFill>
        <p:spPr>
          <a:xfrm>
            <a:off x="262080" y="957600"/>
            <a:ext cx="4561920" cy="2642400"/>
          </a:xfrm>
          <a:prstGeom prst="rect">
            <a:avLst/>
          </a:prstGeom>
          <a:ln>
            <a:noFill/>
          </a:ln>
        </p:spPr>
      </p:pic>
      <p:sp>
        <p:nvSpPr>
          <p:cNvPr id="368" name="CustomShape 2"/>
          <p:cNvSpPr/>
          <p:nvPr/>
        </p:nvSpPr>
        <p:spPr>
          <a:xfrm>
            <a:off x="4929120" y="2160000"/>
            <a:ext cx="3899880" cy="79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FF0000"/>
                </a:solidFill>
                <a:latin typeface="Times New Roman"/>
                <a:ea typeface="DejaVu Sans"/>
              </a:rPr>
              <a:t>Гемодіаліз</a:t>
            </a:r>
            <a:endParaRPr lang="ru-RU" sz="4400" b="0" strike="noStrike" spc="-1">
              <a:latin typeface="Arial"/>
            </a:endParaRPr>
          </a:p>
        </p:txBody>
      </p:sp>
      <p:pic>
        <p:nvPicPr>
          <p:cNvPr id="369" name="Picture 4"/>
          <p:cNvPicPr/>
          <p:nvPr/>
        </p:nvPicPr>
        <p:blipFill>
          <a:blip r:embed="rId3"/>
          <a:srcRect t="4913"/>
          <a:stretch/>
        </p:blipFill>
        <p:spPr>
          <a:xfrm>
            <a:off x="1584000" y="3744000"/>
            <a:ext cx="3039840" cy="3075120"/>
          </a:xfrm>
          <a:prstGeom prst="rect">
            <a:avLst/>
          </a:prstGeom>
          <a:ln w="9360">
            <a:noFill/>
          </a:ln>
        </p:spPr>
      </p:pic>
      <p:pic>
        <p:nvPicPr>
          <p:cNvPr id="370" name="Picture 2"/>
          <p:cNvPicPr/>
          <p:nvPr/>
        </p:nvPicPr>
        <p:blipFill>
          <a:blip r:embed="rId4"/>
          <a:srcRect t="5264"/>
          <a:stretch/>
        </p:blipFill>
        <p:spPr>
          <a:xfrm>
            <a:off x="4824000" y="3384000"/>
            <a:ext cx="3960000" cy="3312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457200" y="274680"/>
            <a:ext cx="8228880" cy="58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100000"/>
              </a:lnSpc>
            </a:pPr>
            <a:r>
              <a:rPr lang="ru-RU" sz="4400" b="1" strike="noStrike" spc="-1">
                <a:solidFill>
                  <a:srgbClr val="FF0000"/>
                </a:solidFill>
                <a:latin typeface="Times New Roman"/>
              </a:rPr>
              <a:t>Перитонеальний діаліз</a:t>
            </a:r>
            <a:endParaRPr lang="ru-RU" sz="4400" b="0" strike="noStrike" spc="-1">
              <a:latin typeface="Arial"/>
            </a:endParaRPr>
          </a:p>
        </p:txBody>
      </p:sp>
      <p:sp>
        <p:nvSpPr>
          <p:cNvPr id="372"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1A8BD97-5E5A-49B0-9D68-EEE22C2EB990}" type="slidenum">
              <a:rPr lang="ru-RU" sz="1200" b="0" strike="noStrike" spc="-1">
                <a:solidFill>
                  <a:srgbClr val="8B8B8B"/>
                </a:solidFill>
                <a:latin typeface="Calibri"/>
              </a:rPr>
              <a:t>18</a:t>
            </a:fld>
            <a:endParaRPr lang="ru-RU" sz="1200" b="0" strike="noStrike" spc="-1">
              <a:latin typeface="Arial"/>
            </a:endParaRPr>
          </a:p>
        </p:txBody>
      </p:sp>
      <p:pic>
        <p:nvPicPr>
          <p:cNvPr id="373" name="Picture 2"/>
          <p:cNvPicPr/>
          <p:nvPr/>
        </p:nvPicPr>
        <p:blipFill>
          <a:blip r:embed="rId2"/>
          <a:stretch/>
        </p:blipFill>
        <p:spPr>
          <a:xfrm>
            <a:off x="357120" y="1643040"/>
            <a:ext cx="4761720" cy="3332880"/>
          </a:xfrm>
          <a:prstGeom prst="rect">
            <a:avLst/>
          </a:prstGeom>
          <a:ln w="9360">
            <a:noFill/>
          </a:ln>
        </p:spPr>
      </p:pic>
      <p:pic>
        <p:nvPicPr>
          <p:cNvPr id="374" name="Picture 4"/>
          <p:cNvPicPr/>
          <p:nvPr/>
        </p:nvPicPr>
        <p:blipFill>
          <a:blip r:embed="rId3"/>
          <a:srcRect l="24453" t="20010" r="22228" b="10772"/>
          <a:stretch/>
        </p:blipFill>
        <p:spPr>
          <a:xfrm>
            <a:off x="5143680" y="1500120"/>
            <a:ext cx="3656880" cy="3428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ustomShape 1"/>
          <p:cNvSpPr/>
          <p:nvPr/>
        </p:nvSpPr>
        <p:spPr>
          <a:xfrm>
            <a:off x="214200" y="214200"/>
            <a:ext cx="8500320" cy="435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pPr>
            <a:r>
              <a:rPr lang="ru-RU" sz="2000" b="1" i="1" strike="noStrike" spc="-1">
                <a:solidFill>
                  <a:srgbClr val="7030A0"/>
                </a:solidFill>
                <a:latin typeface="Times New Roman"/>
              </a:rPr>
              <a:t>Наркотичні речовини: </a:t>
            </a:r>
            <a:r>
              <a:rPr lang="ru-RU" sz="2000" b="1" strike="noStrike" spc="-1">
                <a:solidFill>
                  <a:srgbClr val="000000"/>
                </a:solidFill>
                <a:latin typeface="Times New Roman"/>
              </a:rPr>
              <a:t>при наркотичній комі – ШВЛ. Промивання шлунку з розчином перманганату калію після інтубації трахеї. </a:t>
            </a:r>
            <a:endParaRPr lang="ru-RU" sz="2000" b="0" strike="noStrike" spc="-1">
              <a:latin typeface="Arial"/>
            </a:endParaRPr>
          </a:p>
          <a:p>
            <a:pPr marL="343080" indent="-342360" algn="just">
              <a:lnSpc>
                <a:spcPct val="100000"/>
              </a:lnSpc>
              <a:spcBef>
                <a:spcPts val="400"/>
              </a:spcBef>
            </a:pPr>
            <a:r>
              <a:rPr lang="ru-RU" sz="2000" b="1" strike="noStrike" spc="-1">
                <a:solidFill>
                  <a:srgbClr val="000000"/>
                </a:solidFill>
                <a:latin typeface="Times New Roman"/>
              </a:rPr>
              <a:t>Медичні працівники далі проводять:</a:t>
            </a:r>
            <a:endParaRPr lang="ru-RU" sz="2000" b="0" strike="noStrike" spc="-1">
              <a:latin typeface="Arial"/>
            </a:endParaRPr>
          </a:p>
          <a:p>
            <a:pPr marL="343080" indent="-342360" algn="just">
              <a:lnSpc>
                <a:spcPct val="100000"/>
              </a:lnSpc>
              <a:spcBef>
                <a:spcPts val="400"/>
              </a:spcBef>
            </a:pPr>
            <a:r>
              <a:rPr lang="ru-RU" sz="2000" b="1" strike="noStrike" spc="-1">
                <a:solidFill>
                  <a:srgbClr val="000000"/>
                </a:solidFill>
                <a:latin typeface="Times New Roman"/>
              </a:rPr>
              <a:t>1) </a:t>
            </a:r>
            <a:r>
              <a:rPr lang="ru-RU" sz="2000" b="1" strike="noStrike" spc="-1">
                <a:solidFill>
                  <a:srgbClr val="7030A0"/>
                </a:solidFill>
                <a:latin typeface="Times New Roman"/>
              </a:rPr>
              <a:t>антидотну терапію: </a:t>
            </a:r>
            <a:r>
              <a:rPr lang="ru-RU" sz="2000" b="1" strike="noStrike" spc="-1">
                <a:solidFill>
                  <a:srgbClr val="000000"/>
                </a:solidFill>
                <a:latin typeface="Times New Roman"/>
              </a:rPr>
              <a:t>1-2 мл 0,04% р-н Налоксону в/в, при необхідності повторюють ч/з 5-10 хв (доза до 10 мл). </a:t>
            </a:r>
            <a:endParaRPr lang="ru-RU" sz="2000" b="0" strike="noStrike" spc="-1">
              <a:latin typeface="Arial"/>
            </a:endParaRPr>
          </a:p>
          <a:p>
            <a:pPr marL="343080" indent="-342360" algn="just">
              <a:lnSpc>
                <a:spcPct val="100000"/>
              </a:lnSpc>
              <a:spcBef>
                <a:spcPts val="400"/>
              </a:spcBef>
            </a:pPr>
            <a:r>
              <a:rPr lang="ru-RU" sz="2000" b="1" strike="noStrike" spc="-1">
                <a:solidFill>
                  <a:srgbClr val="000000"/>
                </a:solidFill>
                <a:latin typeface="Times New Roman"/>
              </a:rPr>
              <a:t>2) </a:t>
            </a:r>
            <a:r>
              <a:rPr lang="ru-RU" sz="2000" b="1" strike="noStrike" spc="-1">
                <a:solidFill>
                  <a:srgbClr val="7030A0"/>
                </a:solidFill>
                <a:latin typeface="Times New Roman"/>
              </a:rPr>
              <a:t>Інфузійну терапію: </a:t>
            </a:r>
            <a:r>
              <a:rPr lang="ru-RU" sz="2000" b="1" strike="noStrike" spc="-1">
                <a:solidFill>
                  <a:srgbClr val="000000"/>
                </a:solidFill>
                <a:latin typeface="Times New Roman"/>
              </a:rPr>
              <a:t>4% р-н Гідрокарбонату натрію 200мл, 20% р-н Глюкози з інсуліном до 1 л.</a:t>
            </a:r>
            <a:endParaRPr lang="ru-RU" sz="2000" b="0" strike="noStrike" spc="-1">
              <a:latin typeface="Arial"/>
            </a:endParaRPr>
          </a:p>
          <a:p>
            <a:pPr marL="343080" indent="-342360" algn="just">
              <a:lnSpc>
                <a:spcPct val="100000"/>
              </a:lnSpc>
              <a:spcBef>
                <a:spcPts val="400"/>
              </a:spcBef>
            </a:pPr>
            <a:r>
              <a:rPr lang="ru-RU" sz="2000" b="1" i="1" strike="noStrike" spc="-1">
                <a:solidFill>
                  <a:srgbClr val="7030A0"/>
                </a:solidFill>
                <a:latin typeface="Times New Roman"/>
              </a:rPr>
              <a:t>Барбітурати і інші снодійні препарати:</a:t>
            </a:r>
            <a:endParaRPr lang="ru-RU" sz="2000" b="0" strike="noStrike" spc="-1">
              <a:latin typeface="Arial"/>
            </a:endParaRPr>
          </a:p>
          <a:p>
            <a:pPr marL="343080" indent="-342360" algn="just">
              <a:lnSpc>
                <a:spcPct val="100000"/>
              </a:lnSpc>
              <a:spcBef>
                <a:spcPts val="400"/>
              </a:spcBef>
            </a:pPr>
            <a:r>
              <a:rPr lang="ru-RU" sz="2000" b="1" strike="noStrike" spc="-1">
                <a:solidFill>
                  <a:srgbClr val="000000"/>
                </a:solidFill>
                <a:latin typeface="Times New Roman"/>
              </a:rPr>
              <a:t>викликають  глибокий сон, який переходить в кому. При отруєнні бензодіазепінами – Флумазеніл 0,3-0,5 мг в/в.</a:t>
            </a:r>
            <a:endParaRPr lang="ru-RU" sz="2000" b="0" strike="noStrike" spc="-1">
              <a:latin typeface="Arial"/>
            </a:endParaRPr>
          </a:p>
          <a:p>
            <a:pPr marL="343080" indent="-342360" algn="just">
              <a:lnSpc>
                <a:spcPct val="100000"/>
              </a:lnSpc>
              <a:spcBef>
                <a:spcPts val="400"/>
              </a:spcBef>
            </a:pPr>
            <a:r>
              <a:rPr lang="ru-RU" sz="2000" b="1" strike="noStrike" spc="-1">
                <a:solidFill>
                  <a:srgbClr val="000000"/>
                </a:solidFill>
                <a:latin typeface="Times New Roman"/>
              </a:rPr>
              <a:t>Повторити при необхідності ч/з 30 сек</a:t>
            </a:r>
            <a:endParaRPr lang="ru-RU" sz="2000" b="0" strike="noStrike" spc="-1">
              <a:latin typeface="Arial"/>
            </a:endParaRPr>
          </a:p>
          <a:p>
            <a:pPr marL="343080" indent="-342360" algn="just">
              <a:lnSpc>
                <a:spcPct val="100000"/>
              </a:lnSpc>
              <a:spcBef>
                <a:spcPts val="400"/>
              </a:spcBef>
            </a:pPr>
            <a:r>
              <a:rPr lang="ru-RU" sz="2000" b="1" strike="noStrike" spc="-1">
                <a:solidFill>
                  <a:srgbClr val="000000"/>
                </a:solidFill>
                <a:latin typeface="Times New Roman"/>
              </a:rPr>
              <a:t>(максимальна доза – 3 мг).</a:t>
            </a:r>
            <a:endParaRPr lang="ru-RU" sz="2000" b="0" strike="noStrike" spc="-1">
              <a:latin typeface="Arial"/>
            </a:endParaRPr>
          </a:p>
        </p:txBody>
      </p:sp>
      <p:sp>
        <p:nvSpPr>
          <p:cNvPr id="376" name="CustomShape 2"/>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77" name="CustomShape 3"/>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78" name="CustomShape 4"/>
          <p:cNvSpPr/>
          <p:nvPr/>
        </p:nvSpPr>
        <p:spPr>
          <a:xfrm>
            <a:off x="1357200" y="0"/>
            <a:ext cx="304200" cy="304200"/>
          </a:xfrm>
          <a:prstGeom prst="rect">
            <a:avLst/>
          </a:prstGeom>
          <a:noFill/>
          <a:ln w="9360">
            <a:noFill/>
          </a:ln>
        </p:spPr>
        <p:style>
          <a:lnRef idx="0">
            <a:scrgbClr r="0" g="0" b="0"/>
          </a:lnRef>
          <a:fillRef idx="0">
            <a:scrgbClr r="0" g="0" b="0"/>
          </a:fillRef>
          <a:effectRef idx="0">
            <a:scrgbClr r="0" g="0" b="0"/>
          </a:effectRef>
          <a:fontRef idx="minor"/>
        </p:style>
      </p:sp>
      <p:pic>
        <p:nvPicPr>
          <p:cNvPr id="379" name="Picture 8"/>
          <p:cNvPicPr/>
          <p:nvPr/>
        </p:nvPicPr>
        <p:blipFill>
          <a:blip r:embed="rId2"/>
          <a:stretch/>
        </p:blipFill>
        <p:spPr>
          <a:xfrm>
            <a:off x="1224000" y="4392000"/>
            <a:ext cx="3318120" cy="2351520"/>
          </a:xfrm>
          <a:prstGeom prst="rect">
            <a:avLst/>
          </a:prstGeom>
          <a:ln w="9360">
            <a:noFill/>
          </a:ln>
        </p:spPr>
      </p:pic>
      <p:pic>
        <p:nvPicPr>
          <p:cNvPr id="380" name="Picture 10"/>
          <p:cNvPicPr/>
          <p:nvPr/>
        </p:nvPicPr>
        <p:blipFill>
          <a:blip r:embed="rId3"/>
          <a:srcRect r="30184" b="20638"/>
          <a:stretch/>
        </p:blipFill>
        <p:spPr>
          <a:xfrm>
            <a:off x="5184000" y="3672000"/>
            <a:ext cx="3456000" cy="3103200"/>
          </a:xfrm>
          <a:prstGeom prst="rect">
            <a:avLst/>
          </a:prstGeom>
          <a:ln w="9360">
            <a:noFill/>
          </a:ln>
        </p:spPr>
      </p:pic>
      <p:sp>
        <p:nvSpPr>
          <p:cNvPr id="381" name="CustomShape 5"/>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34DC2BD-9F2D-42B4-BD88-5E23AF3851BA}" type="slidenum">
              <a:rPr lang="ru-RU" sz="1200" b="0" strike="noStrike" spc="-1">
                <a:solidFill>
                  <a:srgbClr val="8B8B8B"/>
                </a:solidFill>
                <a:latin typeface="Calibri"/>
              </a:rPr>
              <a:t>19</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357120" y="394560"/>
            <a:ext cx="8357400" cy="3868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4000" b="1" i="1" strike="noStrike" spc="-1">
                <a:solidFill>
                  <a:srgbClr val="0070C0"/>
                </a:solidFill>
                <a:latin typeface="Calibri"/>
                <a:ea typeface="DejaVu Sans"/>
              </a:rPr>
              <a:t>ПЛАН</a:t>
            </a:r>
            <a:endParaRPr lang="ru-RU" sz="4000" b="0" strike="noStrike" spc="-1">
              <a:latin typeface="Arial"/>
            </a:endParaRPr>
          </a:p>
          <a:p>
            <a:pPr algn="ctr">
              <a:lnSpc>
                <a:spcPct val="100000"/>
              </a:lnSpc>
            </a:pPr>
            <a:endParaRPr lang="ru-RU" sz="4000" b="0" strike="noStrike" spc="-1">
              <a:latin typeface="Arial"/>
            </a:endParaRPr>
          </a:p>
          <a:p>
            <a:pPr marL="514440" indent="-513720" algn="just">
              <a:lnSpc>
                <a:spcPct val="100000"/>
              </a:lnSpc>
              <a:buClr>
                <a:srgbClr val="000000"/>
              </a:buClr>
              <a:buFont typeface="StarSymbol"/>
              <a:buAutoNum type="arabicPeriod"/>
            </a:pPr>
            <a:r>
              <a:rPr lang="ru-RU" sz="2800" b="1" i="1" strike="noStrike" spc="-1">
                <a:solidFill>
                  <a:srgbClr val="000000"/>
                </a:solidFill>
                <a:latin typeface="Calibri"/>
                <a:ea typeface="DejaVu Sans"/>
              </a:rPr>
              <a:t>Гострі отруєння, причини, ознаки, перша допомога.</a:t>
            </a:r>
            <a:endParaRPr lang="ru-RU" sz="2800" b="0" strike="noStrike" spc="-1">
              <a:latin typeface="Arial"/>
            </a:endParaRPr>
          </a:p>
          <a:p>
            <a:pPr algn="just">
              <a:lnSpc>
                <a:spcPct val="100000"/>
              </a:lnSpc>
            </a:pPr>
            <a:r>
              <a:rPr lang="ru-RU" sz="2800" b="1" i="1" strike="noStrike" spc="-1">
                <a:solidFill>
                  <a:srgbClr val="000000"/>
                </a:solidFill>
                <a:latin typeface="Calibri"/>
                <a:ea typeface="DejaVu Sans"/>
              </a:rPr>
              <a:t>2. Наркотик. Класифікація психоактивних речовин. </a:t>
            </a:r>
            <a:endParaRPr lang="ru-RU" sz="2800" b="0" strike="noStrike" spc="-1">
              <a:latin typeface="Arial"/>
            </a:endParaRPr>
          </a:p>
          <a:p>
            <a:pPr algn="just">
              <a:lnSpc>
                <a:spcPct val="100000"/>
              </a:lnSpc>
            </a:pPr>
            <a:r>
              <a:rPr lang="ru-RU" sz="2800" b="1" i="1" strike="noStrike" spc="-1">
                <a:solidFill>
                  <a:srgbClr val="000000"/>
                </a:solidFill>
                <a:latin typeface="Calibri"/>
                <a:ea typeface="DejaVu Sans"/>
              </a:rPr>
              <a:t>3. Наркоманія як хвороба.</a:t>
            </a:r>
            <a:endParaRPr lang="ru-RU" sz="2800" b="0" strike="noStrike" spc="-1">
              <a:latin typeface="Arial"/>
            </a:endParaRPr>
          </a:p>
          <a:p>
            <a:pPr algn="just">
              <a:lnSpc>
                <a:spcPct val="100000"/>
              </a:lnSpc>
            </a:pPr>
            <a:r>
              <a:rPr lang="ru-RU" sz="2800" b="1" i="1" strike="noStrike" spc="-1">
                <a:solidFill>
                  <a:srgbClr val="000000"/>
                </a:solidFill>
                <a:latin typeface="Calibri"/>
                <a:ea typeface="DejaVu Sans"/>
              </a:rPr>
              <a:t>4. Алкоголізм.</a:t>
            </a:r>
            <a:endParaRPr lang="ru-RU" sz="2800" b="0" strike="noStrike" spc="-1">
              <a:latin typeface="Arial"/>
            </a:endParaRPr>
          </a:p>
          <a:p>
            <a:pPr algn="just">
              <a:lnSpc>
                <a:spcPct val="100000"/>
              </a:lnSpc>
            </a:pPr>
            <a:r>
              <a:rPr lang="ru-RU" sz="2800" b="1" i="1" strike="noStrike" spc="-1">
                <a:solidFill>
                  <a:srgbClr val="000000"/>
                </a:solidFill>
                <a:latin typeface="Calibri"/>
                <a:ea typeface="DejaVu Sans"/>
              </a:rPr>
              <a:t>5.Токсикоманія як хвороба.</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CustomShape 1"/>
          <p:cNvSpPr/>
          <p:nvPr/>
        </p:nvSpPr>
        <p:spPr>
          <a:xfrm>
            <a:off x="142920" y="3071880"/>
            <a:ext cx="8786160" cy="354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400"/>
              </a:spcBef>
            </a:pPr>
            <a:r>
              <a:rPr lang="ru-RU" sz="2000" b="1" i="1" strike="noStrike" spc="-1">
                <a:solidFill>
                  <a:srgbClr val="7030A0"/>
                </a:solidFill>
                <a:latin typeface="Times New Roman"/>
              </a:rPr>
              <a:t>Алкогольна інтоксикація</a:t>
            </a:r>
            <a:r>
              <a:rPr lang="ru-RU" sz="2000" b="1" strike="noStrike" spc="-1">
                <a:solidFill>
                  <a:srgbClr val="000000"/>
                </a:solidFill>
                <a:latin typeface="Times New Roman"/>
              </a:rPr>
              <a:t> займає провідне місце за кількістю летальних наслідків. Приблизно 98% з них настають на догоспітальному етапі, найчастіше внаслідок гострого порушення дихання. </a:t>
            </a:r>
            <a:r>
              <a:rPr lang="ru-RU" sz="2000" b="1" i="1" strike="noStrike" spc="-1">
                <a:solidFill>
                  <a:srgbClr val="000000"/>
                </a:solidFill>
                <a:latin typeface="Times New Roman"/>
              </a:rPr>
              <a:t>Смертельна доза </a:t>
            </a:r>
            <a:r>
              <a:rPr lang="ru-RU" sz="2000" b="1" strike="noStrike" spc="-1">
                <a:solidFill>
                  <a:srgbClr val="000000"/>
                </a:solidFill>
                <a:latin typeface="Times New Roman"/>
              </a:rPr>
              <a:t>абсолютного алкоголю становить 4-12 г/кг, а </a:t>
            </a:r>
            <a:r>
              <a:rPr lang="ru-RU" sz="2000" b="1" i="1" strike="noStrike" spc="-1">
                <a:solidFill>
                  <a:srgbClr val="000000"/>
                </a:solidFill>
                <a:latin typeface="Times New Roman"/>
              </a:rPr>
              <a:t>смертельна концентрація у крові ~ </a:t>
            </a:r>
            <a:r>
              <a:rPr lang="ru-RU" sz="2000" b="1" strike="noStrike" spc="-1">
                <a:solidFill>
                  <a:srgbClr val="000000"/>
                </a:solidFill>
                <a:latin typeface="Times New Roman"/>
              </a:rPr>
              <a:t>від 5 до 6 г/л.</a:t>
            </a:r>
            <a:endParaRPr lang="ru-RU" sz="2000" b="0" strike="noStrike" spc="-1">
              <a:latin typeface="Arial"/>
            </a:endParaRPr>
          </a:p>
          <a:p>
            <a:pPr marL="343080" indent="-342360" algn="just">
              <a:lnSpc>
                <a:spcPct val="90000"/>
              </a:lnSpc>
              <a:spcBef>
                <a:spcPts val="400"/>
              </a:spcBef>
            </a:pPr>
            <a:r>
              <a:rPr lang="ru-RU" sz="2000" b="1" strike="noStrike" spc="-1">
                <a:solidFill>
                  <a:srgbClr val="000000"/>
                </a:solidFill>
                <a:latin typeface="Times New Roman"/>
              </a:rPr>
              <a:t>Переважна частина прийнятого етанолу швидко всмоктується в кишківнику, і через 1,5 год. у крові створюється максимальна концентрація. Харчові маси у шлунку сповільнюють всмоктування алкоголю. Водночас у разі прийняття алкоголю натще чи маючи захворювання шлунку швидкість резорбції зростає. Етанол на 90 % окислюється у печінці. Близько 10 % виводиться через легені та нирки у незміненому вигляді.</a:t>
            </a:r>
            <a:endParaRPr lang="ru-RU" sz="2000" b="0" strike="noStrike" spc="-1">
              <a:latin typeface="Arial"/>
            </a:endParaRPr>
          </a:p>
          <a:p>
            <a:pPr marL="343080" indent="-342360" algn="just">
              <a:lnSpc>
                <a:spcPct val="90000"/>
              </a:lnSpc>
              <a:spcBef>
                <a:spcPts val="400"/>
              </a:spcBef>
            </a:pPr>
            <a:endParaRPr lang="ru-RU" sz="2000" b="0" strike="noStrike" spc="-1">
              <a:latin typeface="Arial"/>
            </a:endParaRPr>
          </a:p>
        </p:txBody>
      </p:sp>
      <p:sp>
        <p:nvSpPr>
          <p:cNvPr id="383" name="CustomShape 2"/>
          <p:cNvSpPr/>
          <p:nvPr/>
        </p:nvSpPr>
        <p:spPr>
          <a:xfrm>
            <a:off x="468360" y="333360"/>
            <a:ext cx="8135280" cy="519840"/>
          </a:xfrm>
          <a:prstGeom prst="rect">
            <a:avLst/>
          </a:prstGeom>
          <a:noFill/>
          <a:ln w="9360">
            <a:noFill/>
          </a:ln>
        </p:spPr>
        <p:style>
          <a:lnRef idx="0">
            <a:scrgbClr r="0" g="0" b="0"/>
          </a:lnRef>
          <a:fillRef idx="0">
            <a:scrgbClr r="0" g="0" b="0"/>
          </a:fillRef>
          <a:effectRef idx="0">
            <a:scrgbClr r="0" g="0" b="0"/>
          </a:effectRef>
          <a:fontRef idx="minor"/>
        </p:style>
      </p:sp>
      <p:sp>
        <p:nvSpPr>
          <p:cNvPr id="384" name="CustomShape 3"/>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8208B1C-61B0-4720-BD6E-08E620DDD836}" type="slidenum">
              <a:rPr lang="ru-RU" sz="1200" b="0" strike="noStrike" spc="-1">
                <a:solidFill>
                  <a:srgbClr val="8B8B8B"/>
                </a:solidFill>
                <a:latin typeface="Calibri"/>
              </a:rPr>
              <a:t>20</a:t>
            </a:fld>
            <a:endParaRPr lang="ru-RU" sz="1200" b="0" strike="noStrike" spc="-1">
              <a:latin typeface="Arial"/>
            </a:endParaRPr>
          </a:p>
        </p:txBody>
      </p:sp>
      <p:pic>
        <p:nvPicPr>
          <p:cNvPr id="385" name="Picture 6"/>
          <p:cNvPicPr/>
          <p:nvPr/>
        </p:nvPicPr>
        <p:blipFill>
          <a:blip r:embed="rId3"/>
          <a:srcRect r="55861" b="58822"/>
          <a:stretch/>
        </p:blipFill>
        <p:spPr>
          <a:xfrm>
            <a:off x="5029200" y="1219320"/>
            <a:ext cx="3227040" cy="1423440"/>
          </a:xfrm>
          <a:prstGeom prst="rect">
            <a:avLst/>
          </a:prstGeom>
          <a:ln w="9360">
            <a:noFill/>
          </a:ln>
        </p:spPr>
      </p:pic>
      <p:sp>
        <p:nvSpPr>
          <p:cNvPr id="386" name="CustomShape 4"/>
          <p:cNvSpPr/>
          <p:nvPr/>
        </p:nvSpPr>
        <p:spPr>
          <a:xfrm>
            <a:off x="4114800" y="0"/>
            <a:ext cx="4742640" cy="990000"/>
          </a:xfrm>
          <a:prstGeom prst="rect">
            <a:avLst/>
          </a:prstGeom>
          <a:solidFill>
            <a:schemeClr val="bg1"/>
          </a:solidFill>
          <a:ln>
            <a:solidFill>
              <a:srgbClr val="00206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2400" b="1" strike="noStrike" spc="-1">
                <a:solidFill>
                  <a:srgbClr val="FF0000"/>
                </a:solidFill>
                <a:latin typeface="Times New Roman"/>
                <a:ea typeface="DejaVu Sans"/>
              </a:rPr>
              <a:t>Гостре ентеральне отруєння етанолом</a:t>
            </a:r>
            <a:endParaRPr lang="ru-RU" sz="2400" b="0" strike="noStrike" spc="-1">
              <a:latin typeface="Arial"/>
            </a:endParaRPr>
          </a:p>
        </p:txBody>
      </p:sp>
      <p:pic>
        <p:nvPicPr>
          <p:cNvPr id="387" name="Picture 8"/>
          <p:cNvPicPr/>
          <p:nvPr/>
        </p:nvPicPr>
        <p:blipFill>
          <a:blip r:embed="rId4"/>
          <a:stretch/>
        </p:blipFill>
        <p:spPr>
          <a:xfrm>
            <a:off x="428760" y="252720"/>
            <a:ext cx="3475800" cy="25423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CustomShape 1"/>
          <p:cNvSpPr/>
          <p:nvPr/>
        </p:nvSpPr>
        <p:spPr>
          <a:xfrm>
            <a:off x="0" y="571320"/>
            <a:ext cx="8929080" cy="582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700"/>
              </a:spcBef>
              <a:buClr>
                <a:srgbClr val="FF0000"/>
              </a:buClr>
              <a:buFont typeface="Arial"/>
              <a:buChar char="•"/>
            </a:pPr>
            <a:r>
              <a:rPr lang="ru-RU" sz="3200" b="1" strike="noStrike" spc="-1">
                <a:solidFill>
                  <a:srgbClr val="FF0000"/>
                </a:solidFill>
                <a:latin typeface="Times New Roman"/>
              </a:rPr>
              <a:t>Алкогольна кома </a:t>
            </a:r>
            <a:r>
              <a:rPr lang="ru-RU" sz="2000" b="1" strike="noStrike" spc="-1">
                <a:solidFill>
                  <a:srgbClr val="000000"/>
                </a:solidFill>
                <a:latin typeface="Times New Roman"/>
              </a:rPr>
              <a:t>— поверхова і глибока. </a:t>
            </a:r>
            <a:endParaRPr lang="ru-RU" sz="2000" b="0" strike="noStrike" spc="-1">
              <a:latin typeface="Arial"/>
            </a:endParaRPr>
          </a:p>
          <a:p>
            <a:pPr marL="343080" indent="-342360" algn="just">
              <a:lnSpc>
                <a:spcPct val="100000"/>
              </a:lnSpc>
              <a:spcBef>
                <a:spcPts val="700"/>
              </a:spcBef>
              <a:buClr>
                <a:srgbClr val="000000"/>
              </a:buClr>
              <a:buFont typeface="Arial"/>
              <a:buChar char="•"/>
            </a:pPr>
            <a:r>
              <a:rPr lang="ru-RU" sz="2000" b="1" i="1" u="sng" strike="noStrike" spc="-1">
                <a:solidFill>
                  <a:srgbClr val="000000"/>
                </a:solidFill>
                <a:uFillTx/>
                <a:latin typeface="Times New Roman"/>
              </a:rPr>
              <a:t>Поверхова кома </a:t>
            </a:r>
            <a:r>
              <a:rPr lang="ru-RU" sz="2000" b="1" i="1" strike="noStrike" spc="-1">
                <a:solidFill>
                  <a:srgbClr val="000000"/>
                </a:solidFill>
                <a:latin typeface="Times New Roman"/>
              </a:rPr>
              <a:t>— </a:t>
            </a:r>
            <a:r>
              <a:rPr lang="ru-RU" sz="2000" b="1" strike="noStrike" spc="-1">
                <a:solidFill>
                  <a:srgbClr val="000000"/>
                </a:solidFill>
                <a:latin typeface="Times New Roman"/>
              </a:rPr>
              <a:t>відсутність свідомості, пригнічення або підвищення м'язового тонусу і сухожильних рефлексів, плаваючі рухи очних яблук, тризм і міофібриляції. У відповідь на больове</a:t>
            </a:r>
            <a:r>
              <a:t/>
            </a:r>
            <a:br/>
            <a:r>
              <a:rPr lang="ru-RU" sz="2000" b="1" strike="noStrike" spc="-1">
                <a:solidFill>
                  <a:srgbClr val="000000"/>
                </a:solidFill>
                <a:latin typeface="Times New Roman"/>
              </a:rPr>
              <a:t>подразнення  —  розширення зіниць, захисні рухи, а в подальшому — лише слабкий гіпертонус рук чи міофібриляція.</a:t>
            </a:r>
            <a:r>
              <a:t/>
            </a:r>
            <a:br/>
            <a:r>
              <a:rPr lang="ru-RU" sz="2000" b="1" i="1" u="sng" strike="noStrike" spc="-1">
                <a:solidFill>
                  <a:srgbClr val="000000"/>
                </a:solidFill>
                <a:uFillTx/>
                <a:latin typeface="Times New Roman"/>
              </a:rPr>
              <a:t>Глибока кома </a:t>
            </a:r>
            <a:r>
              <a:rPr lang="ru-RU" sz="2000" b="1" i="1" strike="noStrike" spc="-1">
                <a:solidFill>
                  <a:srgbClr val="000000"/>
                </a:solidFill>
                <a:latin typeface="Times New Roman"/>
              </a:rPr>
              <a:t>— </a:t>
            </a:r>
            <a:r>
              <a:rPr lang="ru-RU" sz="2000" b="1" strike="noStrike" spc="-1">
                <a:solidFill>
                  <a:srgbClr val="000000"/>
                </a:solidFill>
                <a:latin typeface="Times New Roman"/>
              </a:rPr>
              <a:t>втрата больової чутливості, м'язова атонія, зниження температури тіла, різке пригнічення рогівкових, зіничних і сухожильних рефлексів.</a:t>
            </a:r>
            <a:endParaRPr lang="ru-RU" sz="2000" b="0" strike="noStrike" spc="-1">
              <a:latin typeface="Arial"/>
            </a:endParaRPr>
          </a:p>
          <a:p>
            <a:pPr marL="343080" indent="-342360" algn="just">
              <a:lnSpc>
                <a:spcPct val="100000"/>
              </a:lnSpc>
              <a:spcBef>
                <a:spcPts val="700"/>
              </a:spcBef>
              <a:buClr>
                <a:srgbClr val="FF0000"/>
              </a:buClr>
              <a:buFont typeface="Arial"/>
              <a:buChar char="•"/>
            </a:pPr>
            <a:r>
              <a:rPr lang="ru-RU" sz="2000" b="1" strike="noStrike" spc="-1">
                <a:solidFill>
                  <a:srgbClr val="FF0000"/>
                </a:solidFill>
                <a:latin typeface="Times New Roman"/>
              </a:rPr>
              <a:t>Порушення зовнішнього дихання </a:t>
            </a:r>
            <a:r>
              <a:rPr lang="ru-RU" sz="2000" b="1" strike="noStrike" spc="-1">
                <a:solidFill>
                  <a:srgbClr val="0D0D0D"/>
                </a:solidFill>
                <a:latin typeface="Times New Roman"/>
              </a:rPr>
              <a:t>— западіння язика, гіперсалівація, бронхорея, ларингобронхоспазм, аспірація блювотних мас. Дихання голосне, стридорозне, супроводжується акроціанозом, розширенням шийних вен. Над легенями вислуховуються грубопухирчасті хрипи.</a:t>
            </a:r>
            <a:r>
              <a:t/>
            </a:r>
            <a:br/>
            <a:r>
              <a:rPr lang="ru-RU" sz="2000" b="1" strike="noStrike" spc="-1">
                <a:solidFill>
                  <a:srgbClr val="0D0D0D"/>
                </a:solidFill>
                <a:latin typeface="Times New Roman"/>
              </a:rPr>
              <a:t>При глибокій комі спостерігається центральне пригнічення дихання, як правило, змішаний ацидоз.</a:t>
            </a:r>
            <a:endParaRPr lang="ru-RU" sz="2000" b="0" strike="noStrike" spc="-1">
              <a:latin typeface="Arial"/>
            </a:endParaRPr>
          </a:p>
          <a:p>
            <a:pPr algn="just">
              <a:lnSpc>
                <a:spcPct val="100000"/>
              </a:lnSpc>
              <a:spcBef>
                <a:spcPts val="700"/>
              </a:spcBef>
            </a:pPr>
            <a:endParaRPr lang="ru-RU" sz="2000" b="0" strike="noStrike" spc="-1">
              <a:latin typeface="Arial"/>
            </a:endParaRPr>
          </a:p>
        </p:txBody>
      </p:sp>
      <p:sp>
        <p:nvSpPr>
          <p:cNvPr id="389"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B171DC4-2471-4B95-87D3-9E4D6EE33710}" type="slidenum">
              <a:rPr lang="ru-RU" sz="1200" b="0" strike="noStrike" spc="-1">
                <a:solidFill>
                  <a:srgbClr val="8B8B8B"/>
                </a:solidFill>
                <a:latin typeface="Calibri"/>
              </a:rPr>
              <a:t>21</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214200" y="285840"/>
            <a:ext cx="8776440" cy="57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500" lnSpcReduction="20000"/>
          </a:bodyPr>
          <a:lstStyle/>
          <a:p>
            <a:pPr marL="343080" indent="-342360" algn="just">
              <a:lnSpc>
                <a:spcPct val="100000"/>
              </a:lnSpc>
              <a:spcBef>
                <a:spcPts val="700"/>
              </a:spcBef>
              <a:buClr>
                <a:srgbClr val="7030A0"/>
              </a:buClr>
              <a:buFont typeface="Arial"/>
              <a:buChar char="•"/>
            </a:pPr>
            <a:r>
              <a:rPr lang="ru-RU" sz="2800" b="1" i="1" strike="noStrike" spc="-1">
                <a:solidFill>
                  <a:srgbClr val="7030A0"/>
                </a:solidFill>
                <a:latin typeface="Times New Roman"/>
              </a:rPr>
              <a:t>Лікування.</a:t>
            </a:r>
            <a:r>
              <a:rPr lang="ru-RU" sz="2800" b="1" strike="noStrike" spc="-1">
                <a:solidFill>
                  <a:srgbClr val="0D0D0D"/>
                </a:solidFill>
                <a:latin typeface="Times New Roman"/>
              </a:rPr>
              <a:t> Надання допомоги у випадках алкогольної коми слід починати на огоспітальному етапі.</a:t>
            </a:r>
            <a:endParaRPr lang="ru-RU" sz="2800" b="0" strike="noStrike" spc="-1">
              <a:latin typeface="Arial"/>
            </a:endParaRPr>
          </a:p>
          <a:p>
            <a:pPr marL="343080" indent="-342360" algn="just">
              <a:lnSpc>
                <a:spcPct val="100000"/>
              </a:lnSpc>
              <a:spcBef>
                <a:spcPts val="700"/>
              </a:spcBef>
              <a:buClr>
                <a:srgbClr val="7030A0"/>
              </a:buClr>
              <a:buFont typeface="Arial"/>
              <a:buChar char="•"/>
            </a:pPr>
            <a:r>
              <a:rPr lang="ru-RU" sz="2400" b="1" strike="noStrike" spc="-1">
                <a:solidFill>
                  <a:srgbClr val="7030A0"/>
                </a:solidFill>
                <a:latin typeface="Times New Roman"/>
              </a:rPr>
              <a:t>1. Потрібно налагодити адекватну легеневу вентиляцію. </a:t>
            </a:r>
            <a:r>
              <a:rPr lang="ru-RU" sz="2400" b="1" strike="noStrike" spc="-1">
                <a:solidFill>
                  <a:srgbClr val="0D0D0D"/>
                </a:solidFill>
                <a:latin typeface="Times New Roman"/>
              </a:rPr>
              <a:t>Для цього проводять туалет ротової порожнини, здійснюють дренажне положення тіла (лежачи на боці з опущеним головним кінцем), вводять повітровід.</a:t>
            </a:r>
            <a:endParaRPr lang="ru-RU" sz="24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У випадках глибокої коми виконують інтубацію трахеї, аспірують її вміст, проводять перкусію грудної клітки. За значної аспірації блювотних мас показана негайна санаційна бронхоскопія. Залежно від ступеня центрального пригнічення дихання і показників газового складу крові вводять кисень через катетери чи проводять штучну вентиляцію легень.</a:t>
            </a:r>
            <a:endParaRPr lang="ru-RU" sz="24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Введення анальгетиків протипоказане  через небезпеку розвитку судом.</a:t>
            </a:r>
            <a:endParaRPr lang="ru-RU" sz="2400" b="0" strike="noStrike" spc="-1">
              <a:latin typeface="Arial"/>
            </a:endParaRPr>
          </a:p>
          <a:p>
            <a:pPr marL="343080" indent="-342360" algn="just">
              <a:lnSpc>
                <a:spcPct val="100000"/>
              </a:lnSpc>
              <a:spcBef>
                <a:spcPts val="700"/>
              </a:spcBef>
              <a:buClr>
                <a:srgbClr val="7030A0"/>
              </a:buClr>
              <a:buFont typeface="Arial"/>
              <a:buChar char="•"/>
            </a:pPr>
            <a:r>
              <a:rPr lang="ru-RU" sz="2400" b="1" strike="noStrike" spc="-1">
                <a:solidFill>
                  <a:srgbClr val="7030A0"/>
                </a:solidFill>
                <a:latin typeface="Times New Roman"/>
              </a:rPr>
              <a:t>2.	Після забезпечення адекватного дихання зондують і промивають шлунок. </a:t>
            </a:r>
            <a:r>
              <a:rPr lang="ru-RU" sz="2400" b="1" strike="noStrike" spc="-1">
                <a:solidFill>
                  <a:srgbClr val="0D0D0D"/>
                </a:solidFill>
                <a:latin typeface="Times New Roman"/>
              </a:rPr>
              <a:t>Якщо у випадках глибокої коми здійснити інтубацію трахеї неможливо, то від промивання шлунку треба відмовитися через значний ризик аспірації його вмісту до дихальних шляхів.</a:t>
            </a:r>
            <a:endParaRPr lang="ru-RU" sz="2400" b="0" strike="noStrike" spc="-1">
              <a:latin typeface="Arial"/>
            </a:endParaRPr>
          </a:p>
          <a:p>
            <a:pPr algn="just">
              <a:lnSpc>
                <a:spcPct val="100000"/>
              </a:lnSpc>
              <a:spcBef>
                <a:spcPts val="700"/>
              </a:spcBef>
            </a:pPr>
            <a:endParaRPr lang="ru-RU" sz="2400" b="0" strike="noStrike" spc="-1">
              <a:latin typeface="Arial"/>
            </a:endParaRPr>
          </a:p>
        </p:txBody>
      </p:sp>
      <p:sp>
        <p:nvSpPr>
          <p:cNvPr id="391"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AACA527-CB8A-4315-AD90-41953BE2DCE5}" type="slidenum">
              <a:rPr lang="ru-RU" sz="1200" b="0" strike="noStrike" spc="-1">
                <a:solidFill>
                  <a:srgbClr val="8B8B8B"/>
                </a:solidFill>
                <a:latin typeface="Calibri"/>
              </a:rPr>
              <a:t>22</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285840" y="457200"/>
            <a:ext cx="8400240" cy="556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79"/>
              </a:spcBef>
              <a:buClr>
                <a:srgbClr val="FF0000"/>
              </a:buClr>
              <a:buFont typeface="Arial"/>
              <a:buChar char="•"/>
            </a:pPr>
            <a:r>
              <a:rPr lang="ru-RU" sz="2400" b="1" strike="noStrike" spc="-1" dirty="0">
                <a:solidFill>
                  <a:srgbClr val="FF0000"/>
                </a:solidFill>
                <a:latin typeface="Times New Roman"/>
              </a:rPr>
              <a:t>Метанол (</a:t>
            </a:r>
            <a:r>
              <a:rPr lang="ru-RU" sz="2400" b="1" strike="noStrike" spc="-1" dirty="0" err="1">
                <a:solidFill>
                  <a:srgbClr val="FF0000"/>
                </a:solidFill>
                <a:latin typeface="Times New Roman"/>
              </a:rPr>
              <a:t>метиловий</a:t>
            </a:r>
            <a:r>
              <a:rPr lang="ru-RU" sz="2400" b="1" strike="noStrike" spc="-1" dirty="0">
                <a:solidFill>
                  <a:srgbClr val="FF0000"/>
                </a:solidFill>
                <a:latin typeface="Times New Roman"/>
              </a:rPr>
              <a:t> спирт) </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деревний</a:t>
            </a:r>
            <a:r>
              <a:rPr lang="ru-RU" sz="2400" b="1" strike="noStrike" spc="-1" dirty="0">
                <a:solidFill>
                  <a:srgbClr val="0D0D0D"/>
                </a:solidFill>
                <a:latin typeface="Times New Roman"/>
              </a:rPr>
              <a:t> спирт, </a:t>
            </a:r>
            <a:r>
              <a:rPr lang="ru-RU" sz="2400" b="1" strike="noStrike" spc="-1" dirty="0" err="1">
                <a:solidFill>
                  <a:srgbClr val="0D0D0D"/>
                </a:solidFill>
                <a:latin typeface="Times New Roman"/>
              </a:rPr>
              <a:t>містить</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домішки</a:t>
            </a:r>
            <a:r>
              <a:rPr lang="ru-RU" sz="2400" b="1" strike="noStrike" spc="-1" dirty="0">
                <a:solidFill>
                  <a:srgbClr val="0D0D0D"/>
                </a:solidFill>
                <a:latin typeface="Times New Roman"/>
              </a:rPr>
              <a:t> ацетону, </a:t>
            </a:r>
            <a:r>
              <a:rPr lang="ru-RU" sz="2400" b="1" strike="noStrike" spc="-1" dirty="0" err="1">
                <a:solidFill>
                  <a:srgbClr val="0D0D0D"/>
                </a:solidFill>
                <a:latin typeface="Times New Roman"/>
              </a:rPr>
              <a:t>оцетно-метиловий</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ефір</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аліловий</a:t>
            </a:r>
            <a:r>
              <a:rPr lang="ru-RU" sz="2400" b="1" strike="noStrike" spc="-1" dirty="0">
                <a:solidFill>
                  <a:srgbClr val="0D0D0D"/>
                </a:solidFill>
                <a:latin typeface="Times New Roman"/>
              </a:rPr>
              <a:t> спирт та </a:t>
            </a:r>
            <a:r>
              <a:rPr lang="ru-RU" sz="2400" b="1" strike="noStrike" spc="-1" dirty="0" err="1">
                <a:solidFill>
                  <a:srgbClr val="0D0D0D"/>
                </a:solidFill>
                <a:latin typeface="Times New Roman"/>
              </a:rPr>
              <a:t>інші</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речовини</a:t>
            </a:r>
            <a:r>
              <a:rPr lang="ru-RU" sz="2400" b="1" strike="noStrike" spc="-1" dirty="0">
                <a:solidFill>
                  <a:srgbClr val="0D0D0D"/>
                </a:solidFill>
                <a:latin typeface="Times New Roman"/>
              </a:rPr>
              <a:t>. Очищений метанол на </a:t>
            </a:r>
            <a:r>
              <a:rPr lang="ru-RU" sz="2400" b="1" strike="noStrike" spc="-1" dirty="0" err="1">
                <a:solidFill>
                  <a:srgbClr val="0D0D0D"/>
                </a:solidFill>
                <a:latin typeface="Times New Roman"/>
              </a:rPr>
              <a:t>вигляд</a:t>
            </a:r>
            <a:r>
              <a:rPr lang="ru-RU" sz="2400" b="1" strike="noStrike" spc="-1" dirty="0">
                <a:solidFill>
                  <a:srgbClr val="0D0D0D"/>
                </a:solidFill>
                <a:latin typeface="Times New Roman"/>
              </a:rPr>
              <a:t> і за запахом не </a:t>
            </a:r>
            <a:r>
              <a:rPr lang="ru-RU" sz="2400" b="1" strike="noStrike" spc="-1" dirty="0" err="1">
                <a:solidFill>
                  <a:srgbClr val="0D0D0D"/>
                </a:solidFill>
                <a:latin typeface="Times New Roman"/>
              </a:rPr>
              <a:t>відрізняється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від</a:t>
            </a:r>
            <a:r>
              <a:rPr lang="ru-RU" sz="2400" b="1" strike="noStrike" spc="-1" dirty="0">
                <a:solidFill>
                  <a:srgbClr val="0D0D0D"/>
                </a:solidFill>
                <a:latin typeface="Times New Roman"/>
              </a:rPr>
              <a:t> </a:t>
            </a:r>
            <a:r>
              <a:rPr lang="ru-RU" sz="2400" b="1" strike="noStrike" spc="-1" dirty="0" err="1" smtClean="0">
                <a:solidFill>
                  <a:srgbClr val="0D0D0D"/>
                </a:solidFill>
                <a:latin typeface="Times New Roman"/>
              </a:rPr>
              <a:t>етанолу</a:t>
            </a:r>
            <a:r>
              <a:rPr lang="en-US" sz="2400" b="1" spc="-1" dirty="0" smtClean="0">
                <a:solidFill>
                  <a:srgbClr val="0D0D0D"/>
                </a:solidFill>
                <a:latin typeface="Times New Roman"/>
              </a:rPr>
              <a:t>.</a:t>
            </a:r>
            <a:endParaRPr lang="en-US" sz="2400" b="1" strike="noStrike" spc="-1" dirty="0" smtClean="0">
              <a:solidFill>
                <a:srgbClr val="0D0D0D"/>
              </a:solidFill>
              <a:latin typeface="Times New Roman"/>
            </a:endParaRPr>
          </a:p>
          <a:p>
            <a:pPr marL="343080" indent="-342360" algn="just">
              <a:lnSpc>
                <a:spcPct val="100000"/>
              </a:lnSpc>
              <a:spcBef>
                <a:spcPts val="479"/>
              </a:spcBef>
              <a:buClr>
                <a:srgbClr val="FF0000"/>
              </a:buClr>
              <a:buFont typeface="Arial"/>
              <a:buChar char="•"/>
            </a:pPr>
            <a:r>
              <a:rPr lang="ru-RU" sz="2400" b="1" i="1" strike="noStrike" spc="-1" dirty="0" smtClean="0">
                <a:solidFill>
                  <a:srgbClr val="0D0D0D"/>
                </a:solidFill>
                <a:latin typeface="Times New Roman"/>
              </a:rPr>
              <a:t>Смертельна </a:t>
            </a:r>
            <a:r>
              <a:rPr lang="ru-RU" sz="2400" b="1" i="1" strike="noStrike" spc="-1" dirty="0">
                <a:solidFill>
                  <a:srgbClr val="0D0D0D"/>
                </a:solidFill>
                <a:latin typeface="Times New Roman"/>
              </a:rPr>
              <a:t>доза ~ </a:t>
            </a:r>
            <a:r>
              <a:rPr lang="ru-RU" sz="2400" b="1" strike="noStrike" spc="-1" dirty="0" err="1">
                <a:solidFill>
                  <a:srgbClr val="0D0D0D"/>
                </a:solidFill>
                <a:latin typeface="Times New Roman"/>
              </a:rPr>
              <a:t>від</a:t>
            </a:r>
            <a:r>
              <a:rPr lang="ru-RU" sz="2400" b="1" strike="noStrike" spc="-1" dirty="0">
                <a:solidFill>
                  <a:srgbClr val="0D0D0D"/>
                </a:solidFill>
                <a:latin typeface="Times New Roman"/>
              </a:rPr>
              <a:t> 100 до 150 мл.</a:t>
            </a:r>
            <a:endParaRPr lang="ru-RU" sz="2400" b="0" strike="noStrike" spc="-1" dirty="0">
              <a:latin typeface="Arial"/>
            </a:endParaRPr>
          </a:p>
        </p:txBody>
      </p:sp>
      <p:pic>
        <p:nvPicPr>
          <p:cNvPr id="393" name="Picture 5"/>
          <p:cNvPicPr/>
          <p:nvPr/>
        </p:nvPicPr>
        <p:blipFill>
          <a:blip r:embed="rId3"/>
          <a:stretch/>
        </p:blipFill>
        <p:spPr>
          <a:xfrm>
            <a:off x="642960" y="2643120"/>
            <a:ext cx="2761560" cy="3785400"/>
          </a:xfrm>
          <a:prstGeom prst="rect">
            <a:avLst/>
          </a:prstGeom>
          <a:ln w="9360">
            <a:noFill/>
          </a:ln>
        </p:spPr>
      </p:pic>
      <p:pic>
        <p:nvPicPr>
          <p:cNvPr id="394" name="Picture 5"/>
          <p:cNvPicPr/>
          <p:nvPr/>
        </p:nvPicPr>
        <p:blipFill>
          <a:blip r:embed="rId4"/>
          <a:stretch/>
        </p:blipFill>
        <p:spPr>
          <a:xfrm>
            <a:off x="3929040" y="2928960"/>
            <a:ext cx="4785480" cy="2805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0" y="0"/>
            <a:ext cx="8929080" cy="548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90000"/>
              </a:lnSpc>
              <a:spcBef>
                <a:spcPts val="700"/>
              </a:spcBef>
            </a:pPr>
            <a:r>
              <a:rPr lang="ru-RU" sz="2400" b="1" i="1" strike="noStrike" spc="-1">
                <a:solidFill>
                  <a:srgbClr val="7030A0"/>
                </a:solidFill>
                <a:latin typeface="Times New Roman"/>
              </a:rPr>
              <a:t>Симптоми отруєння </a:t>
            </a:r>
            <a:endParaRPr lang="ru-RU" sz="2400" b="0" strike="noStrike" spc="-1">
              <a:latin typeface="Arial"/>
            </a:endParaRPr>
          </a:p>
          <a:p>
            <a:pPr marL="343080" indent="-342360" algn="ctr">
              <a:lnSpc>
                <a:spcPct val="90000"/>
              </a:lnSpc>
              <a:spcBef>
                <a:spcPts val="700"/>
              </a:spcBef>
            </a:pPr>
            <a:r>
              <a:rPr lang="ru-RU" sz="2400" b="1" i="1" strike="noStrike" spc="-1">
                <a:solidFill>
                  <a:srgbClr val="7030A0"/>
                </a:solidFill>
                <a:latin typeface="Times New Roman"/>
              </a:rPr>
              <a:t>залежать від дози прийнятої отрути</a:t>
            </a:r>
            <a:endParaRPr lang="ru-RU" sz="2400" b="0" strike="noStrike" spc="-1">
              <a:latin typeface="Arial"/>
            </a:endParaRPr>
          </a:p>
          <a:p>
            <a:pPr marL="343080" indent="-342360" algn="just">
              <a:lnSpc>
                <a:spcPct val="90000"/>
              </a:lnSpc>
              <a:spcBef>
                <a:spcPts val="700"/>
              </a:spcBef>
              <a:buClr>
                <a:srgbClr val="FF0000"/>
              </a:buClr>
              <a:buFont typeface="Arial"/>
              <a:buChar char="•"/>
            </a:pPr>
            <a:r>
              <a:rPr lang="ru-RU" sz="2200" b="1" i="1" strike="noStrike" spc="-1">
                <a:solidFill>
                  <a:srgbClr val="FF0000"/>
                </a:solidFill>
                <a:latin typeface="Times New Roman"/>
              </a:rPr>
              <a:t>легкого отруєння </a:t>
            </a:r>
            <a:r>
              <a:rPr lang="ru-RU" sz="2200" b="1" strike="noStrike" spc="-1">
                <a:solidFill>
                  <a:srgbClr val="0D0D0D"/>
                </a:solidFill>
                <a:latin typeface="Times New Roman"/>
              </a:rPr>
              <a:t>(менше 50 мл метанолу) виникає головний біль, нудота, швидке стомлення, біль у надчеревній ділянці; </a:t>
            </a:r>
            <a:endParaRPr lang="ru-RU" sz="2200" b="0" strike="noStrike" spc="-1">
              <a:latin typeface="Arial"/>
            </a:endParaRPr>
          </a:p>
          <a:p>
            <a:pPr marL="343080" indent="-342360" algn="just">
              <a:lnSpc>
                <a:spcPct val="90000"/>
              </a:lnSpc>
              <a:spcBef>
                <a:spcPts val="700"/>
              </a:spcBef>
              <a:buClr>
                <a:srgbClr val="FF0000"/>
              </a:buClr>
              <a:buFont typeface="Arial"/>
              <a:buChar char="•"/>
            </a:pPr>
            <a:r>
              <a:rPr lang="ru-RU" sz="2200" b="1" i="1" strike="noStrike" spc="-1">
                <a:solidFill>
                  <a:srgbClr val="FF0000"/>
                </a:solidFill>
                <a:latin typeface="Times New Roman"/>
              </a:rPr>
              <a:t>середньої тяжкості </a:t>
            </a:r>
            <a:r>
              <a:rPr lang="ru-RU" sz="2200" b="1" i="1" strike="noStrike" spc="-1">
                <a:solidFill>
                  <a:srgbClr val="0D0D0D"/>
                </a:solidFill>
                <a:latin typeface="Times New Roman"/>
              </a:rPr>
              <a:t>— </a:t>
            </a:r>
            <a:r>
              <a:rPr lang="ru-RU" sz="2200" b="1" strike="noStrike" spc="-1">
                <a:solidFill>
                  <a:srgbClr val="0D0D0D"/>
                </a:solidFill>
                <a:latin typeface="Times New Roman"/>
              </a:rPr>
              <a:t>сильний головний біль, нудота, блювання, потім протягом 6 — 10 год може бути період відносного поліпшення стану, після чого знову виникає головний біль, запаморочення, спрага, ядуха, порушення зору — «метелики перед очима», нечіткість бачення. Порушення зору може бути тимчасовим або постійним, аж до розвитку повної сліпоти.</a:t>
            </a:r>
            <a:r>
              <a:rPr lang="ru-RU" sz="2400" b="1" strike="noStrike" spc="-1">
                <a:solidFill>
                  <a:srgbClr val="0D0D0D"/>
                </a:solidFill>
                <a:latin typeface="Times New Roman"/>
              </a:rPr>
              <a:t> </a:t>
            </a:r>
            <a:endParaRPr lang="ru-RU" sz="2400" b="0" strike="noStrike" spc="-1">
              <a:latin typeface="Arial"/>
            </a:endParaRPr>
          </a:p>
        </p:txBody>
      </p:sp>
      <p:pic>
        <p:nvPicPr>
          <p:cNvPr id="396" name="Picture 5"/>
          <p:cNvPicPr/>
          <p:nvPr/>
        </p:nvPicPr>
        <p:blipFill>
          <a:blip r:embed="rId3"/>
          <a:srcRect l="65994" t="52586" r="14500" b="13912"/>
          <a:stretch/>
        </p:blipFill>
        <p:spPr>
          <a:xfrm>
            <a:off x="1998720" y="3456000"/>
            <a:ext cx="4985280" cy="3329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1"/>
          <p:cNvSpPr/>
          <p:nvPr/>
        </p:nvSpPr>
        <p:spPr>
          <a:xfrm>
            <a:off x="285840" y="357120"/>
            <a:ext cx="8429040" cy="566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479"/>
              </a:spcBef>
              <a:buClr>
                <a:srgbClr val="FF0000"/>
              </a:buClr>
              <a:buFont typeface="Arial"/>
              <a:buChar char="•"/>
            </a:pPr>
            <a:r>
              <a:rPr lang="ru-RU" sz="2400" b="1" i="1" strike="noStrike" spc="-1">
                <a:solidFill>
                  <a:srgbClr val="FF0000"/>
                </a:solidFill>
                <a:latin typeface="Times New Roman"/>
              </a:rPr>
              <a:t>Тяжке отруєння </a:t>
            </a:r>
            <a:r>
              <a:rPr lang="ru-RU" sz="2400" b="1" strike="noStrike" spc="-1">
                <a:solidFill>
                  <a:srgbClr val="0D0D0D"/>
                </a:solidFill>
                <a:latin typeface="Times New Roman"/>
              </a:rPr>
              <a:t>має такий самий початок, може бути період відносного поліпшення стану, після чого розвивається коматозний стан. Іноді кома починається відразу після потрапляння отрути. Дихання стає поверховим, розвивається різкий ціаноз, зіниці розширені, АТ знижується. Смерть настає внаслідок ураження дихального і судинорухового центрів на фоні тяжкого метаболічного ацидозу.</a:t>
            </a:r>
            <a:endParaRPr lang="ru-RU" sz="2400" b="0" strike="noStrike" spc="-1">
              <a:latin typeface="Arial"/>
            </a:endParaRPr>
          </a:p>
        </p:txBody>
      </p:sp>
      <p:pic>
        <p:nvPicPr>
          <p:cNvPr id="398" name="Picture 5"/>
          <p:cNvPicPr/>
          <p:nvPr/>
        </p:nvPicPr>
        <p:blipFill>
          <a:blip r:embed="rId3"/>
          <a:srcRect t="14283"/>
          <a:stretch/>
        </p:blipFill>
        <p:spPr>
          <a:xfrm>
            <a:off x="2071800" y="3500280"/>
            <a:ext cx="5618880" cy="3060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0" y="0"/>
            <a:ext cx="8571960" cy="630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100000"/>
              </a:lnSpc>
              <a:spcBef>
                <a:spcPts val="700"/>
              </a:spcBef>
            </a:pPr>
            <a:r>
              <a:rPr lang="ru-RU" sz="2800" b="1" strike="noStrike" spc="-1">
                <a:solidFill>
                  <a:srgbClr val="FF0000"/>
                </a:solidFill>
                <a:latin typeface="Times New Roman"/>
              </a:rPr>
              <a:t>Невідкладна  допомога:</a:t>
            </a:r>
            <a:endParaRPr lang="ru-RU" sz="28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Промивання шлунку через зонд.</a:t>
            </a:r>
            <a:endParaRPr lang="ru-RU" sz="24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Етанол як антидот всередину 100 мл З0% розчину, а потім кожні 2 год по 50 мл 4-5 разів па добу, в наступні дні — по 100 мл 2-3 рази на день. У випадках коматозного стану — етанол внутрішньовенно краплинно у вигляді 5% розчину з розрахунку 1 мл/ (кг • добу) 96% розчину. Щоб прискорити виведення мурашиної кислоти, вводять у високих дозах фолієву кислоту.</a:t>
            </a:r>
            <a:endParaRPr lang="ru-RU" sz="2400" b="0" strike="noStrike" spc="-1">
              <a:latin typeface="Arial"/>
            </a:endParaRPr>
          </a:p>
        </p:txBody>
      </p:sp>
      <p:sp>
        <p:nvSpPr>
          <p:cNvPr id="400"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EE5B337-F20B-4990-B0E4-2C4355EFB912}" type="slidenum">
              <a:rPr lang="ru-RU" sz="1200" b="0" strike="noStrike" spc="-1">
                <a:solidFill>
                  <a:srgbClr val="8B8B8B"/>
                </a:solidFill>
                <a:latin typeface="Calibri"/>
              </a:rPr>
              <a:t>26</a:t>
            </a:fld>
            <a:endParaRPr lang="ru-RU" sz="1200" b="0" strike="noStrike" spc="-1">
              <a:latin typeface="Arial"/>
            </a:endParaRPr>
          </a:p>
        </p:txBody>
      </p:sp>
      <p:pic>
        <p:nvPicPr>
          <p:cNvPr id="401" name="Picture 5"/>
          <p:cNvPicPr/>
          <p:nvPr/>
        </p:nvPicPr>
        <p:blipFill>
          <a:blip r:embed="rId3"/>
          <a:srcRect t="11538" b="5769"/>
          <a:stretch/>
        </p:blipFill>
        <p:spPr>
          <a:xfrm>
            <a:off x="1285920" y="3714840"/>
            <a:ext cx="6586560" cy="3142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CustomShape 1"/>
          <p:cNvSpPr/>
          <p:nvPr/>
        </p:nvSpPr>
        <p:spPr>
          <a:xfrm>
            <a:off x="0" y="285840"/>
            <a:ext cx="8838360" cy="17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marL="343080" indent="-342360" algn="just">
              <a:lnSpc>
                <a:spcPct val="100000"/>
              </a:lnSpc>
              <a:spcBef>
                <a:spcPts val="479"/>
              </a:spcBef>
              <a:buClr>
                <a:srgbClr val="0D0D0D"/>
              </a:buClr>
              <a:buFont typeface="Arial"/>
              <a:buChar char="•"/>
            </a:pPr>
            <a:r>
              <a:rPr lang="ru-RU" sz="2400" b="1" strike="noStrike" spc="-1">
                <a:solidFill>
                  <a:srgbClr val="0D0D0D"/>
                </a:solidFill>
                <a:latin typeface="Times New Roman"/>
              </a:rPr>
              <a:t>Близько 70% усіх отруєнь </a:t>
            </a:r>
            <a:r>
              <a:rPr lang="ru-RU" sz="2400" b="1" strike="noStrike" spc="-1">
                <a:solidFill>
                  <a:srgbClr val="FF0000"/>
                </a:solidFill>
                <a:latin typeface="Times New Roman"/>
              </a:rPr>
              <a:t>припікальними отрутами </a:t>
            </a:r>
            <a:r>
              <a:rPr lang="ru-RU" sz="2400" b="1" strike="noStrike" spc="-1">
                <a:solidFill>
                  <a:srgbClr val="0D0D0D"/>
                </a:solidFill>
                <a:latin typeface="Times New Roman"/>
              </a:rPr>
              <a:t>спричинюються органічними кислотами (оцтова (ацетатна), щавлева). Летальність при отруєнні оцтовою есенцією досягає у тяжких випадках 40%, її </a:t>
            </a:r>
            <a:r>
              <a:rPr lang="ru-RU" sz="2400" b="1" i="1" strike="noStrike" spc="-1">
                <a:solidFill>
                  <a:srgbClr val="0D0D0D"/>
                </a:solidFill>
                <a:latin typeface="Times New Roman"/>
              </a:rPr>
              <a:t>смертельна доза — </a:t>
            </a:r>
            <a:r>
              <a:rPr lang="ru-RU" sz="2400" b="1" strike="noStrike" spc="-1">
                <a:solidFill>
                  <a:srgbClr val="0D0D0D"/>
                </a:solidFill>
                <a:latin typeface="Times New Roman"/>
              </a:rPr>
              <a:t>50 мл.</a:t>
            </a:r>
            <a:endParaRPr lang="ru-RU" sz="2400" b="0" strike="noStrike" spc="-1">
              <a:latin typeface="Arial"/>
            </a:endParaRPr>
          </a:p>
        </p:txBody>
      </p:sp>
      <p:pic>
        <p:nvPicPr>
          <p:cNvPr id="403" name="Picture 5"/>
          <p:cNvPicPr/>
          <p:nvPr/>
        </p:nvPicPr>
        <p:blipFill>
          <a:blip r:embed="rId3"/>
          <a:srcRect l="29451" r="9119"/>
          <a:stretch/>
        </p:blipFill>
        <p:spPr>
          <a:xfrm>
            <a:off x="1785960" y="1857240"/>
            <a:ext cx="2208960" cy="2742480"/>
          </a:xfrm>
          <a:prstGeom prst="rect">
            <a:avLst/>
          </a:prstGeom>
          <a:ln w="9360">
            <a:noFill/>
          </a:ln>
        </p:spPr>
      </p:pic>
      <p:pic>
        <p:nvPicPr>
          <p:cNvPr id="404" name="Picture 6"/>
          <p:cNvPicPr/>
          <p:nvPr/>
        </p:nvPicPr>
        <p:blipFill>
          <a:blip r:embed="rId4"/>
          <a:srcRect l="12448" b="13175"/>
          <a:stretch/>
        </p:blipFill>
        <p:spPr>
          <a:xfrm>
            <a:off x="4124520" y="1928880"/>
            <a:ext cx="5018760" cy="4642920"/>
          </a:xfrm>
          <a:prstGeom prst="rect">
            <a:avLst/>
          </a:prstGeom>
          <a:ln w="9360">
            <a:noFill/>
          </a:ln>
        </p:spPr>
      </p:pic>
      <p:pic>
        <p:nvPicPr>
          <p:cNvPr id="405" name="Picture 8"/>
          <p:cNvPicPr/>
          <p:nvPr/>
        </p:nvPicPr>
        <p:blipFill>
          <a:blip r:embed="rId5"/>
          <a:srcRect l="16454" r="23744"/>
          <a:stretch/>
        </p:blipFill>
        <p:spPr>
          <a:xfrm>
            <a:off x="142920" y="4114800"/>
            <a:ext cx="2208960" cy="27424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214200" y="0"/>
            <a:ext cx="8643240" cy="428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700"/>
              </a:spcBef>
              <a:buClr>
                <a:srgbClr val="0D0D0D"/>
              </a:buClr>
              <a:buFont typeface="Arial"/>
              <a:buChar char="•"/>
            </a:pPr>
            <a:r>
              <a:rPr lang="ru-RU" sz="2000" b="1" strike="noStrike" spc="-1" dirty="0" err="1">
                <a:solidFill>
                  <a:srgbClr val="0D0D0D"/>
                </a:solidFill>
                <a:latin typeface="Times New Roman"/>
              </a:rPr>
              <a:t>Інтенсивна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терапія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спрямована</a:t>
            </a:r>
            <a:r>
              <a:rPr lang="ru-RU" sz="2000" b="1" strike="noStrike" spc="-1" dirty="0">
                <a:solidFill>
                  <a:srgbClr val="0D0D0D"/>
                </a:solidFill>
                <a:latin typeface="Times New Roman"/>
              </a:rPr>
              <a:t> на </a:t>
            </a:r>
            <a:r>
              <a:rPr lang="ru-RU" sz="2000" b="1" strike="noStrike" spc="-1" dirty="0" err="1">
                <a:solidFill>
                  <a:srgbClr val="0D0D0D"/>
                </a:solidFill>
                <a:latin typeface="Times New Roman"/>
              </a:rPr>
              <a:t>швидке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із</a:t>
            </a:r>
            <a:r>
              <a:rPr lang="ru-RU" sz="2000" b="1" strike="noStrike" spc="-1" dirty="0">
                <a:solidFill>
                  <a:srgbClr val="0D0D0D"/>
                </a:solidFill>
                <a:latin typeface="Times New Roman"/>
              </a:rPr>
              <a:t> травного каналу, </a:t>
            </a:r>
            <a:r>
              <a:rPr lang="ru-RU" sz="2000" b="1" strike="noStrike" spc="-1" dirty="0" err="1">
                <a:solidFill>
                  <a:srgbClr val="0D0D0D"/>
                </a:solidFill>
                <a:latin typeface="Times New Roman"/>
              </a:rPr>
              <a:t>лікування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хімічного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опіку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підтримання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функції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життєво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важливих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органів</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90000"/>
              </a:lnSpc>
              <a:spcBef>
                <a:spcPts val="700"/>
              </a:spcBef>
              <a:buClr>
                <a:srgbClr val="FF0000"/>
              </a:buClr>
              <a:buFont typeface="Arial"/>
              <a:buChar char="•"/>
            </a:pPr>
            <a:r>
              <a:rPr lang="ru-RU" sz="2000" b="1" strike="noStrike" spc="-1" dirty="0">
                <a:solidFill>
                  <a:srgbClr val="FF0000"/>
                </a:solidFill>
                <a:latin typeface="Times New Roman"/>
              </a:rPr>
              <a:t>1. </a:t>
            </a:r>
            <a:r>
              <a:rPr lang="ru-RU" sz="2000" b="1" strike="noStrike" spc="-1" dirty="0" err="1">
                <a:solidFill>
                  <a:srgbClr val="FF0000"/>
                </a:solidFill>
                <a:latin typeface="Times New Roman"/>
              </a:rPr>
              <a:t>Промивання</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шлунку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проводять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лише</a:t>
            </a:r>
            <a:r>
              <a:rPr lang="ru-RU" sz="2000" b="1" strike="noStrike" spc="-1" dirty="0">
                <a:solidFill>
                  <a:srgbClr val="0D0D0D"/>
                </a:solidFill>
                <a:latin typeface="Times New Roman"/>
              </a:rPr>
              <a:t> зондом, </a:t>
            </a:r>
            <a:r>
              <a:rPr lang="ru-RU" sz="2000" b="1" strike="noStrike" spc="-1" dirty="0" err="1">
                <a:solidFill>
                  <a:srgbClr val="0D0D0D"/>
                </a:solidFill>
                <a:latin typeface="Times New Roman"/>
              </a:rPr>
              <a:t>попередньо</a:t>
            </a:r>
            <a:r>
              <a:rPr lang="ru-RU" sz="2000" b="1" strike="noStrike" spc="-1" dirty="0">
                <a:solidFill>
                  <a:srgbClr val="0D0D0D"/>
                </a:solidFill>
                <a:latin typeface="Times New Roman"/>
              </a:rPr>
              <a:t> густо </a:t>
            </a:r>
            <a:r>
              <a:rPr lang="ru-RU" sz="2000" b="1" strike="noStrike" spc="-1" dirty="0" err="1">
                <a:solidFill>
                  <a:srgbClr val="0D0D0D"/>
                </a:solidFill>
                <a:latin typeface="Times New Roman"/>
              </a:rPr>
              <a:t>змастивши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його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вазеліном</a:t>
            </a:r>
            <a:r>
              <a:rPr lang="ru-RU" sz="2000" b="1" strike="noStrike" spc="-1" dirty="0">
                <a:solidFill>
                  <a:srgbClr val="0D0D0D"/>
                </a:solidFill>
                <a:latin typeface="Times New Roman"/>
              </a:rPr>
              <a:t> і </a:t>
            </a:r>
            <a:r>
              <a:rPr lang="ru-RU" sz="2000" b="1" strike="noStrike" spc="-1" dirty="0" err="1">
                <a:solidFill>
                  <a:srgbClr val="0D0D0D"/>
                </a:solidFill>
                <a:latin typeface="Times New Roman"/>
              </a:rPr>
              <a:t>провівши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знеболювання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сумішшю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промедолу</a:t>
            </a:r>
            <a:r>
              <a:rPr lang="ru-RU" sz="2000" b="1" strike="noStrike" spc="-1" dirty="0">
                <a:solidFill>
                  <a:srgbClr val="0D0D0D"/>
                </a:solidFill>
                <a:latin typeface="Times New Roman"/>
              </a:rPr>
              <a:t> (20 мг), </a:t>
            </a:r>
            <a:r>
              <a:rPr lang="ru-RU" sz="2000" b="1" strike="noStrike" spc="-1" dirty="0" err="1">
                <a:solidFill>
                  <a:srgbClr val="0D0D0D"/>
                </a:solidFill>
                <a:latin typeface="Times New Roman"/>
              </a:rPr>
              <a:t>дімедролу</a:t>
            </a:r>
            <a:r>
              <a:rPr lang="ru-RU" sz="2000" b="1" strike="noStrike" spc="-1" dirty="0">
                <a:solidFill>
                  <a:srgbClr val="0D0D0D"/>
                </a:solidFill>
                <a:latin typeface="Times New Roman"/>
              </a:rPr>
              <a:t> (10 мг),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 (0,5 мг). </a:t>
            </a:r>
            <a:r>
              <a:rPr lang="ru-RU" sz="2000" b="1" strike="noStrike" spc="-1" dirty="0" err="1">
                <a:solidFill>
                  <a:srgbClr val="0D0D0D"/>
                </a:solidFill>
                <a:latin typeface="Times New Roman"/>
              </a:rPr>
              <a:t>Анальгетичну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суміш</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уводять</a:t>
            </a:r>
            <a:r>
              <a:rPr lang="ru-RU" sz="2000" b="1" strike="noStrike" spc="-1" dirty="0">
                <a:solidFill>
                  <a:srgbClr val="0D0D0D"/>
                </a:solidFill>
                <a:latin typeface="Times New Roman"/>
              </a:rPr>
              <a:t> З — 4 рази на </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Промивання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яєчно-білкова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суміш</a:t>
            </a:r>
            <a:r>
              <a:rPr lang="ru-RU" sz="2000" b="1" strike="noStrike" spc="-1" dirty="0">
                <a:solidFill>
                  <a:srgbClr val="0D0D0D"/>
                </a:solidFill>
                <a:latin typeface="Times New Roman"/>
              </a:rPr>
              <a:t> — 4 </a:t>
            </a:r>
            <a:r>
              <a:rPr lang="ru-RU" sz="2000" b="1" strike="noStrike" spc="-1" dirty="0" err="1">
                <a:solidFill>
                  <a:srgbClr val="0D0D0D"/>
                </a:solidFill>
                <a:latin typeface="Times New Roman"/>
              </a:rPr>
              <a:t>яєчних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білки</a:t>
            </a:r>
            <a:r>
              <a:rPr lang="ru-RU" sz="2000" b="1" strike="noStrike" spc="-1" dirty="0">
                <a:solidFill>
                  <a:srgbClr val="0D0D0D"/>
                </a:solidFill>
                <a:latin typeface="Times New Roman"/>
              </a:rPr>
              <a:t> на 1 л води, </a:t>
            </a:r>
            <a:r>
              <a:rPr lang="ru-RU" sz="2000" b="1" strike="noStrike" spc="-1" dirty="0" err="1">
                <a:solidFill>
                  <a:srgbClr val="0D0D0D"/>
                </a:solidFill>
                <a:latin typeface="Times New Roman"/>
              </a:rPr>
              <a:t>мильний</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розчин</a:t>
            </a:r>
            <a:r>
              <a:rPr lang="ru-RU" sz="2000" b="1" strike="noStrike" spc="-1" dirty="0">
                <a:solidFill>
                  <a:srgbClr val="0D0D0D"/>
                </a:solidFill>
                <a:latin typeface="Times New Roman"/>
              </a:rPr>
              <a:t> — 25 г мила на 1 л води) </a:t>
            </a:r>
            <a:r>
              <a:rPr lang="ru-RU" sz="2000" b="1" strike="noStrike" spc="-1" dirty="0" err="1">
                <a:solidFill>
                  <a:srgbClr val="0D0D0D"/>
                </a:solidFill>
                <a:latin typeface="Times New Roman"/>
              </a:rPr>
              <a:t>ефективне</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перші</a:t>
            </a:r>
            <a:r>
              <a:rPr lang="ru-RU" sz="2000" b="1" strike="noStrike" spc="-1" dirty="0">
                <a:solidFill>
                  <a:srgbClr val="0D0D0D"/>
                </a:solidFill>
                <a:latin typeface="Times New Roman"/>
              </a:rPr>
              <a:t> 6 год, а через 12 год — </a:t>
            </a:r>
            <a:r>
              <a:rPr lang="ru-RU" sz="2000" b="1" strike="noStrike" spc="-1" dirty="0" err="1">
                <a:solidFill>
                  <a:srgbClr val="0D0D0D"/>
                </a:solidFill>
                <a:latin typeface="Times New Roman"/>
              </a:rPr>
              <a:t>недоцільне</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100000"/>
              </a:lnSpc>
              <a:spcBef>
                <a:spcPts val="400"/>
              </a:spcBef>
            </a:pPr>
            <a:r>
              <a:rPr lang="ru-RU" sz="2000" b="1" strike="noStrike" spc="-1" dirty="0" err="1">
                <a:solidFill>
                  <a:srgbClr val="FF0000"/>
                </a:solidFill>
                <a:latin typeface="Times New Roman"/>
              </a:rPr>
              <a:t>Ентерально</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застосовувати</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натрію</a:t>
            </a:r>
            <a:r>
              <a:rPr lang="ru-RU" sz="2000" b="1" strike="noStrike" spc="-1" dirty="0">
                <a:solidFill>
                  <a:srgbClr val="FF0000"/>
                </a:solidFill>
                <a:latin typeface="Times New Roman"/>
              </a:rPr>
              <a:t> </a:t>
            </a:r>
            <a:r>
              <a:rPr lang="ru-RU" sz="2000" b="1" strike="noStrike" spc="-1" dirty="0" err="1" smtClean="0">
                <a:solidFill>
                  <a:srgbClr val="FF0000"/>
                </a:solidFill>
                <a:latin typeface="Times New Roman"/>
              </a:rPr>
              <a:t>гідрокарбонат</a:t>
            </a:r>
            <a:r>
              <a:rPr lang="ru-RU" sz="2000" b="1" strike="noStrike" spc="-1" dirty="0" smtClean="0">
                <a:solidFill>
                  <a:srgbClr val="0D0D0D"/>
                </a:solidFill>
                <a:latin typeface="Times New Roman"/>
              </a:rPr>
              <a:t> </a:t>
            </a:r>
            <a:r>
              <a:rPr lang="ru-RU" sz="2000" b="1" strike="noStrike" spc="-1" dirty="0">
                <a:solidFill>
                  <a:srgbClr val="0D0D0D"/>
                </a:solidFill>
                <a:latin typeface="Times New Roman"/>
              </a:rPr>
              <a:t>як </a:t>
            </a:r>
            <a:r>
              <a:rPr lang="ru-RU" sz="2000" b="1" strike="noStrike" spc="-1" dirty="0" err="1">
                <a:solidFill>
                  <a:srgbClr val="0D0D0D"/>
                </a:solidFill>
                <a:latin typeface="Times New Roman"/>
              </a:rPr>
              <a:t>нейтралізуючий</a:t>
            </a:r>
            <a:r>
              <a:rPr lang="ru-RU" sz="2000" b="1" strike="noStrike" spc="-1" dirty="0">
                <a:solidFill>
                  <a:srgbClr val="0D0D0D"/>
                </a:solidFill>
                <a:latin typeface="Times New Roman"/>
              </a:rPr>
              <a:t> кислоту </a:t>
            </a:r>
            <a:r>
              <a:rPr lang="ru-RU" sz="2000" b="1" strike="noStrike" spc="-1" dirty="0" err="1">
                <a:solidFill>
                  <a:srgbClr val="0D0D0D"/>
                </a:solidFill>
                <a:latin typeface="Times New Roman"/>
              </a:rPr>
              <a:t>засіб</a:t>
            </a:r>
            <a:r>
              <a:rPr lang="ru-RU" sz="2000" b="1" strike="noStrike" spc="-1" dirty="0">
                <a:solidFill>
                  <a:srgbClr val="0D0D0D"/>
                </a:solidFill>
                <a:latin typeface="Times New Roman"/>
              </a:rPr>
              <a:t> не </a:t>
            </a:r>
            <a:r>
              <a:rPr lang="ru-RU" sz="2000" b="1" strike="noStrike" spc="-1" dirty="0" err="1">
                <a:solidFill>
                  <a:srgbClr val="0D0D0D"/>
                </a:solidFill>
                <a:latin typeface="Times New Roman"/>
              </a:rPr>
              <a:t>можна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оскільки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вуглекислий</a:t>
            </a:r>
            <a:r>
              <a:rPr lang="ru-RU" sz="2000" b="1" strike="noStrike" spc="-1" dirty="0">
                <a:solidFill>
                  <a:srgbClr val="0D0D0D"/>
                </a:solidFill>
                <a:latin typeface="Times New Roman"/>
              </a:rPr>
              <a:t> газ, </a:t>
            </a:r>
            <a:r>
              <a:rPr lang="ru-RU" sz="2000" b="1" strike="noStrike" spc="-1" dirty="0" err="1">
                <a:solidFill>
                  <a:srgbClr val="0D0D0D"/>
                </a:solidFill>
                <a:latin typeface="Times New Roman"/>
              </a:rPr>
              <a:t>що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утворюється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внаслідок</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реакції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викликає</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гостре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розширення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шлунку</a:t>
            </a:r>
            <a:r>
              <a:rPr lang="ru-RU" sz="2000" b="1" strike="noStrike" spc="-1" dirty="0">
                <a:solidFill>
                  <a:srgbClr val="0D0D0D"/>
                </a:solidFill>
                <a:latin typeface="Times New Roman"/>
              </a:rPr>
              <a:t> і </a:t>
            </a:r>
            <a:r>
              <a:rPr lang="ru-RU" sz="2000" b="1" strike="noStrike" spc="-1" dirty="0" err="1">
                <a:solidFill>
                  <a:srgbClr val="0D0D0D"/>
                </a:solidFill>
                <a:latin typeface="Times New Roman"/>
              </a:rPr>
              <a:t>посилює</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кровотечу</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90000"/>
              </a:lnSpc>
              <a:spcBef>
                <a:spcPts val="700"/>
              </a:spcBef>
            </a:pPr>
            <a:endParaRPr lang="ru-RU" sz="2000" b="0" strike="noStrike" spc="-1" dirty="0">
              <a:latin typeface="Arial"/>
            </a:endParaRPr>
          </a:p>
        </p:txBody>
      </p:sp>
      <p:pic>
        <p:nvPicPr>
          <p:cNvPr id="407" name="Picture 5"/>
          <p:cNvPicPr/>
          <p:nvPr/>
        </p:nvPicPr>
        <p:blipFill>
          <a:blip r:embed="rId3"/>
          <a:srcRect b="8386"/>
          <a:stretch/>
        </p:blipFill>
        <p:spPr>
          <a:xfrm>
            <a:off x="2143080" y="4357800"/>
            <a:ext cx="3357000" cy="2214000"/>
          </a:xfrm>
          <a:prstGeom prst="rect">
            <a:avLst/>
          </a:prstGeom>
          <a:ln w="9360">
            <a:noFill/>
          </a:ln>
        </p:spPr>
      </p:pic>
      <p:pic>
        <p:nvPicPr>
          <p:cNvPr id="408" name="Picture 7"/>
          <p:cNvPicPr/>
          <p:nvPr/>
        </p:nvPicPr>
        <p:blipFill>
          <a:blip r:embed="rId4"/>
          <a:srcRect l="30503" t="3455" r="27122" b="13790"/>
          <a:stretch/>
        </p:blipFill>
        <p:spPr>
          <a:xfrm>
            <a:off x="6286680" y="4143240"/>
            <a:ext cx="1642320" cy="24994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ustomShape 1"/>
          <p:cNvSpPr/>
          <p:nvPr/>
        </p:nvSpPr>
        <p:spPr>
          <a:xfrm>
            <a:off x="214200" y="214200"/>
            <a:ext cx="8643240" cy="580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buClr>
                <a:srgbClr val="FF0000"/>
              </a:buClr>
              <a:buFont typeface="Arial"/>
              <a:buChar char="•"/>
            </a:pPr>
            <a:r>
              <a:rPr lang="ru-RU" sz="2000" b="1" strike="noStrike" spc="-1">
                <a:solidFill>
                  <a:srgbClr val="FF0000"/>
                </a:solidFill>
                <a:latin typeface="Times New Roman"/>
              </a:rPr>
              <a:t>Луги </a:t>
            </a:r>
            <a:r>
              <a:rPr lang="ru-RU" sz="2000" b="1" strike="noStrike" spc="-1">
                <a:solidFill>
                  <a:srgbClr val="0D0D0D"/>
                </a:solidFill>
                <a:latin typeface="Times New Roman"/>
              </a:rPr>
              <a:t>(розчин аміаку, каустична сода тощо) омилюють жири, розпушують і розм'якшують тканини (</a:t>
            </a:r>
            <a:r>
              <a:rPr lang="ru-RU" sz="2000" b="1" strike="noStrike" spc="-1">
                <a:solidFill>
                  <a:srgbClr val="FF0000"/>
                </a:solidFill>
                <a:latin typeface="Times New Roman"/>
              </a:rPr>
              <a:t>коагуляційний некроз</a:t>
            </a:r>
            <a:r>
              <a:rPr lang="ru-RU" sz="2000" b="1" strike="noStrike" spc="-1">
                <a:solidFill>
                  <a:srgbClr val="0D0D0D"/>
                </a:solidFill>
                <a:latin typeface="Times New Roman"/>
              </a:rPr>
              <a:t>), що сприяє проникненню отрути у глибокі шари тканини. В результаті розвиваються глибокі опіки стравоходу, а шлунок внаслідок нейтралізуючої дії соку уражується менше.</a:t>
            </a:r>
            <a:endParaRPr lang="ru-RU" sz="2000" b="0" strike="noStrike" spc="-1">
              <a:latin typeface="Arial"/>
            </a:endParaRPr>
          </a:p>
          <a:p>
            <a:pPr marL="343080" indent="-342360" algn="just">
              <a:lnSpc>
                <a:spcPct val="100000"/>
              </a:lnSpc>
              <a:spcBef>
                <a:spcPts val="700"/>
              </a:spcBef>
              <a:buClr>
                <a:srgbClr val="0D0D0D"/>
              </a:buClr>
              <a:buFont typeface="Arial"/>
              <a:buChar char="•"/>
            </a:pPr>
            <a:r>
              <a:rPr lang="ru-RU" sz="2000" b="1" strike="noStrike" spc="-1">
                <a:solidFill>
                  <a:srgbClr val="0D0D0D"/>
                </a:solidFill>
                <a:latin typeface="Times New Roman"/>
              </a:rPr>
              <a:t>Опіки можуть ускладнюватися гострою перфорацією стравоходу з розвитком медіастиніту, плевриту. Тяжкі опіки завершуються, як правило, рубцевими деформаціями стравоходу. Летальна доза розчину аміаку 50-100 мл.</a:t>
            </a:r>
            <a:endParaRPr lang="ru-RU" sz="2000" b="0" strike="noStrike" spc="-1">
              <a:latin typeface="Arial"/>
            </a:endParaRPr>
          </a:p>
          <a:p>
            <a:pPr marL="343080" indent="-342360" algn="just">
              <a:lnSpc>
                <a:spcPct val="100000"/>
              </a:lnSpc>
              <a:spcBef>
                <a:spcPts val="700"/>
              </a:spcBef>
              <a:buClr>
                <a:srgbClr val="FF0000"/>
              </a:buClr>
              <a:buFont typeface="Arial"/>
              <a:buChar char="•"/>
            </a:pPr>
            <a:r>
              <a:rPr lang="ru-RU" sz="2000" b="1" strike="noStrike" spc="-1">
                <a:solidFill>
                  <a:srgbClr val="FF0000"/>
                </a:solidFill>
                <a:latin typeface="Times New Roman"/>
              </a:rPr>
              <a:t>Лікування. </a:t>
            </a:r>
            <a:r>
              <a:rPr lang="ru-RU" sz="2000" b="1" strike="noStrike" spc="-1">
                <a:solidFill>
                  <a:srgbClr val="0D0D0D"/>
                </a:solidFill>
                <a:latin typeface="Times New Roman"/>
              </a:rPr>
              <a:t>Комплекс лікувальних заходів і тактика при отруєннях неорганічними кислотами і лугами не відрізняються від тих, що застосовуються при отруєнні оцтовою есенцією.</a:t>
            </a:r>
            <a:endParaRPr lang="ru-RU" sz="2000" b="0" strike="noStrike" spc="-1">
              <a:latin typeface="Arial"/>
            </a:endParaRPr>
          </a:p>
          <a:p>
            <a:pPr algn="just">
              <a:lnSpc>
                <a:spcPct val="100000"/>
              </a:lnSpc>
              <a:spcBef>
                <a:spcPts val="400"/>
              </a:spcBef>
            </a:pPr>
            <a:endParaRPr lang="ru-RU" sz="2000" b="0" strike="noStrike" spc="-1">
              <a:latin typeface="Arial"/>
            </a:endParaRPr>
          </a:p>
        </p:txBody>
      </p:sp>
      <p:pic>
        <p:nvPicPr>
          <p:cNvPr id="410" name="Picture 5"/>
          <p:cNvPicPr/>
          <p:nvPr/>
        </p:nvPicPr>
        <p:blipFill>
          <a:blip r:embed="rId3"/>
          <a:srcRect l="5657" r="5657" b="4082"/>
          <a:stretch/>
        </p:blipFill>
        <p:spPr>
          <a:xfrm>
            <a:off x="1214280" y="4248000"/>
            <a:ext cx="2452680" cy="2407680"/>
          </a:xfrm>
          <a:prstGeom prst="rect">
            <a:avLst/>
          </a:prstGeom>
          <a:ln w="9360">
            <a:noFill/>
          </a:ln>
        </p:spPr>
      </p:pic>
      <p:pic>
        <p:nvPicPr>
          <p:cNvPr id="411" name="Picture 7"/>
          <p:cNvPicPr/>
          <p:nvPr/>
        </p:nvPicPr>
        <p:blipFill>
          <a:blip r:embed="rId4"/>
          <a:srcRect l="60018" t="26013" r="25011" b="12000"/>
          <a:stretch/>
        </p:blipFill>
        <p:spPr>
          <a:xfrm>
            <a:off x="0" y="4429080"/>
            <a:ext cx="1071000" cy="2214000"/>
          </a:xfrm>
          <a:prstGeom prst="rect">
            <a:avLst/>
          </a:prstGeom>
          <a:ln w="9360">
            <a:noFill/>
          </a:ln>
        </p:spPr>
      </p:pic>
      <p:pic>
        <p:nvPicPr>
          <p:cNvPr id="412" name="Picture 9"/>
          <p:cNvPicPr/>
          <p:nvPr/>
        </p:nvPicPr>
        <p:blipFill>
          <a:blip r:embed="rId5"/>
          <a:stretch/>
        </p:blipFill>
        <p:spPr>
          <a:xfrm>
            <a:off x="3929040" y="4286160"/>
            <a:ext cx="1928160" cy="2331360"/>
          </a:xfrm>
          <a:prstGeom prst="rect">
            <a:avLst/>
          </a:prstGeom>
          <a:ln w="9360">
            <a:noFill/>
          </a:ln>
        </p:spPr>
      </p:pic>
      <p:pic>
        <p:nvPicPr>
          <p:cNvPr id="413" name="Picture 5"/>
          <p:cNvPicPr/>
          <p:nvPr/>
        </p:nvPicPr>
        <p:blipFill>
          <a:blip r:embed="rId6"/>
          <a:srcRect b="11108"/>
          <a:stretch/>
        </p:blipFill>
        <p:spPr>
          <a:xfrm>
            <a:off x="6072120" y="4357800"/>
            <a:ext cx="2865600" cy="2142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357120" y="1246238"/>
            <a:ext cx="7215657" cy="59144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700"/>
              </a:spcBef>
            </a:pPr>
            <a:r>
              <a:rPr lang="ru-RU" sz="2000" b="1" strike="noStrike" spc="-1" dirty="0" err="1">
                <a:solidFill>
                  <a:srgbClr val="FF0000"/>
                </a:solidFill>
                <a:latin typeface="Arial Black"/>
              </a:rPr>
              <a:t>Гостра</a:t>
            </a:r>
            <a:r>
              <a:rPr lang="ru-RU" sz="2000" b="1" strike="noStrike" spc="-1" dirty="0">
                <a:solidFill>
                  <a:srgbClr val="FF0000"/>
                </a:solidFill>
                <a:latin typeface="Arial Black"/>
              </a:rPr>
              <a:t> </a:t>
            </a:r>
            <a:r>
              <a:rPr lang="ru-RU" sz="2000" b="1" strike="noStrike" spc="-1" dirty="0" err="1">
                <a:solidFill>
                  <a:srgbClr val="FF0000"/>
                </a:solidFill>
                <a:latin typeface="Arial Black"/>
              </a:rPr>
              <a:t>екзогенна</a:t>
            </a:r>
            <a:r>
              <a:rPr lang="ru-RU" sz="2000" b="1" strike="noStrike" spc="-1" dirty="0">
                <a:solidFill>
                  <a:srgbClr val="FF0000"/>
                </a:solidFill>
                <a:latin typeface="Arial Black"/>
              </a:rPr>
              <a:t> </a:t>
            </a:r>
            <a:r>
              <a:rPr lang="ru-RU" sz="2000" b="1" strike="noStrike" spc="-1" dirty="0" err="1">
                <a:solidFill>
                  <a:srgbClr val="FF0000"/>
                </a:solidFill>
                <a:latin typeface="Arial Black"/>
              </a:rPr>
              <a:t>інтоксикація</a:t>
            </a:r>
            <a:r>
              <a:rPr lang="ru-RU" sz="2000" b="1" strike="noStrike" spc="-1" dirty="0">
                <a:solidFill>
                  <a:srgbClr val="FF0000"/>
                </a:solidFill>
                <a:latin typeface="Arial Black"/>
              </a:rPr>
              <a:t> </a:t>
            </a:r>
            <a:r>
              <a:rPr lang="ru-RU" sz="2000" b="0" strike="noStrike" spc="-1" dirty="0">
                <a:solidFill>
                  <a:srgbClr val="00B0F0"/>
                </a:solidFill>
                <a:latin typeface="Arial Black"/>
              </a:rPr>
              <a:t>(</a:t>
            </a:r>
            <a:r>
              <a:rPr lang="ru-RU" sz="2000" b="1" strike="noStrike" spc="-1" dirty="0" err="1">
                <a:solidFill>
                  <a:srgbClr val="00B0F0"/>
                </a:solidFill>
                <a:latin typeface="Arial Black"/>
              </a:rPr>
              <a:t>гостре</a:t>
            </a:r>
            <a:r>
              <a:rPr lang="ru-RU" sz="2000" b="1" strike="noStrike" spc="-1" dirty="0">
                <a:solidFill>
                  <a:srgbClr val="00B0F0"/>
                </a:solidFill>
                <a:latin typeface="Arial Black"/>
              </a:rPr>
              <a:t> </a:t>
            </a:r>
            <a:r>
              <a:rPr lang="ru-RU" sz="2000" b="1" strike="noStrike" spc="-1" dirty="0" err="1">
                <a:solidFill>
                  <a:srgbClr val="00B0F0"/>
                </a:solidFill>
                <a:latin typeface="Arial Black"/>
              </a:rPr>
              <a:t>отруєння</a:t>
            </a:r>
            <a:r>
              <a:rPr lang="ru-RU" sz="2000" b="1" strike="noStrike" spc="-1" dirty="0">
                <a:solidFill>
                  <a:srgbClr val="00B0F0"/>
                </a:solidFill>
                <a:latin typeface="Arial Black"/>
              </a:rPr>
              <a:t>)</a:t>
            </a:r>
            <a:r>
              <a:rPr lang="ru-RU" sz="2000" b="1" strike="noStrike" spc="-1" dirty="0">
                <a:solidFill>
                  <a:srgbClr val="000000"/>
                </a:solidFill>
                <a:latin typeface="Arial Black"/>
              </a:rPr>
              <a:t> — </a:t>
            </a:r>
            <a:r>
              <a:rPr lang="ru-RU" sz="2000" b="1" strike="noStrike" spc="-1" dirty="0" err="1">
                <a:solidFill>
                  <a:srgbClr val="000000"/>
                </a:solidFill>
                <a:latin typeface="Arial Black"/>
              </a:rPr>
              <a:t>це</a:t>
            </a:r>
            <a:r>
              <a:rPr lang="ru-RU" sz="2000" b="1" strike="noStrike" spc="-1" dirty="0">
                <a:solidFill>
                  <a:srgbClr val="000000"/>
                </a:solidFill>
                <a:latin typeface="Arial Black"/>
              </a:rPr>
              <a:t> </a:t>
            </a:r>
            <a:r>
              <a:rPr lang="ru-RU" sz="2000" b="1" strike="noStrike" spc="-1" dirty="0" err="1">
                <a:solidFill>
                  <a:srgbClr val="000000"/>
                </a:solidFill>
                <a:latin typeface="Arial Black"/>
              </a:rPr>
              <a:t>патологічний</a:t>
            </a:r>
            <a:r>
              <a:rPr lang="ru-RU" sz="2000" b="1" strike="noStrike" spc="-1" dirty="0">
                <a:solidFill>
                  <a:srgbClr val="000000"/>
                </a:solidFill>
                <a:latin typeface="Arial Black"/>
              </a:rPr>
              <a:t> стан, </a:t>
            </a:r>
            <a:r>
              <a:rPr lang="ru-RU" sz="2000" b="1" strike="noStrike" spc="-1" dirty="0" err="1">
                <a:solidFill>
                  <a:srgbClr val="000000"/>
                </a:solidFill>
                <a:latin typeface="Arial Black"/>
              </a:rPr>
              <a:t>що</a:t>
            </a:r>
            <a:r>
              <a:rPr lang="ru-RU" sz="2000" b="1" strike="noStrike" spc="-1" dirty="0">
                <a:solidFill>
                  <a:srgbClr val="000000"/>
                </a:solidFill>
                <a:latin typeface="Arial Black"/>
              </a:rPr>
              <a:t> </a:t>
            </a:r>
            <a:r>
              <a:rPr lang="ru-RU" sz="2000" b="1" strike="noStrike" spc="-1" dirty="0" err="1">
                <a:solidFill>
                  <a:srgbClr val="000000"/>
                </a:solidFill>
                <a:latin typeface="Arial Black"/>
              </a:rPr>
              <a:t>розвивається</a:t>
            </a:r>
            <a:r>
              <a:rPr lang="ru-RU" sz="2000" b="1" strike="noStrike" spc="-1" dirty="0">
                <a:solidFill>
                  <a:srgbClr val="000000"/>
                </a:solidFill>
                <a:latin typeface="Arial Black"/>
              </a:rPr>
              <a:t> </a:t>
            </a:r>
            <a:r>
              <a:rPr lang="ru-RU" sz="2000" b="1" strike="noStrike" spc="-1" dirty="0" err="1">
                <a:solidFill>
                  <a:srgbClr val="000000"/>
                </a:solidFill>
                <a:latin typeface="Arial Black"/>
              </a:rPr>
              <a:t>внаслідок</a:t>
            </a:r>
            <a:r>
              <a:rPr lang="ru-RU" sz="2000" b="1" strike="noStrike" spc="-1" dirty="0">
                <a:solidFill>
                  <a:srgbClr val="000000"/>
                </a:solidFill>
                <a:latin typeface="Arial Black"/>
              </a:rPr>
              <a:t> </a:t>
            </a:r>
            <a:r>
              <a:rPr lang="ru-RU" sz="2000" b="1" strike="noStrike" spc="-1" dirty="0" err="1">
                <a:solidFill>
                  <a:srgbClr val="000000"/>
                </a:solidFill>
                <a:latin typeface="Arial Black"/>
              </a:rPr>
              <a:t>впливу</a:t>
            </a:r>
            <a:r>
              <a:rPr lang="ru-RU" sz="2000" b="1" strike="noStrike" spc="-1" dirty="0">
                <a:solidFill>
                  <a:srgbClr val="000000"/>
                </a:solidFill>
                <a:latin typeface="Arial Black"/>
              </a:rPr>
              <a:t> на </a:t>
            </a:r>
            <a:r>
              <a:rPr lang="ru-RU" sz="2000" b="1" strike="noStrike" spc="-1" dirty="0" err="1">
                <a:solidFill>
                  <a:srgbClr val="000000"/>
                </a:solidFill>
                <a:latin typeface="Arial Black"/>
              </a:rPr>
              <a:t>живий</a:t>
            </a:r>
            <a:r>
              <a:rPr lang="ru-RU" sz="2000" b="1" strike="noStrike" spc="-1" dirty="0">
                <a:solidFill>
                  <a:srgbClr val="000000"/>
                </a:solidFill>
                <a:latin typeface="Arial Black"/>
              </a:rPr>
              <a:t> </a:t>
            </a:r>
            <a:r>
              <a:rPr lang="ru-RU" sz="2000" b="1" strike="noStrike" spc="-1" dirty="0" err="1">
                <a:solidFill>
                  <a:srgbClr val="000000"/>
                </a:solidFill>
                <a:latin typeface="Arial Black"/>
              </a:rPr>
              <a:t>організм</a:t>
            </a:r>
            <a:r>
              <a:rPr lang="ru-RU" sz="2000" b="1" strike="noStrike" spc="-1" dirty="0">
                <a:solidFill>
                  <a:srgbClr val="000000"/>
                </a:solidFill>
                <a:latin typeface="Arial Black"/>
              </a:rPr>
              <a:t> отрут </a:t>
            </a:r>
            <a:r>
              <a:rPr lang="ru-RU" sz="2000" b="1" strike="noStrike" spc="-1" dirty="0" err="1">
                <a:solidFill>
                  <a:srgbClr val="000000"/>
                </a:solidFill>
                <a:latin typeface="Arial Black"/>
              </a:rPr>
              <a:t>різного</a:t>
            </a:r>
            <a:r>
              <a:rPr lang="ru-RU" sz="2000" b="1" strike="noStrike" spc="-1" dirty="0">
                <a:solidFill>
                  <a:srgbClr val="000000"/>
                </a:solidFill>
                <a:latin typeface="Arial Black"/>
              </a:rPr>
              <a:t> </a:t>
            </a:r>
            <a:r>
              <a:rPr lang="ru-RU" sz="2000" b="1" strike="noStrike" spc="-1" dirty="0" err="1">
                <a:solidFill>
                  <a:srgbClr val="000000"/>
                </a:solidFill>
                <a:latin typeface="Arial Black"/>
              </a:rPr>
              <a:t>походження</a:t>
            </a:r>
            <a:r>
              <a:rPr lang="ru-RU" sz="2000" b="1" strike="noStrike" spc="-1" dirty="0">
                <a:solidFill>
                  <a:srgbClr val="000000"/>
                </a:solidFill>
                <a:latin typeface="Arial Black"/>
              </a:rPr>
              <a:t>, </a:t>
            </a:r>
            <a:r>
              <a:rPr lang="ru-RU" sz="2000" b="1" strike="noStrike" spc="-1" dirty="0" err="1">
                <a:solidFill>
                  <a:srgbClr val="000000"/>
                </a:solidFill>
                <a:latin typeface="Arial Black"/>
              </a:rPr>
              <a:t>які</a:t>
            </a:r>
            <a:r>
              <a:rPr lang="ru-RU" sz="2000" b="1" strike="noStrike" spc="-1" dirty="0">
                <a:solidFill>
                  <a:srgbClr val="000000"/>
                </a:solidFill>
                <a:latin typeface="Arial Black"/>
              </a:rPr>
              <a:t> </a:t>
            </a:r>
            <a:r>
              <a:rPr lang="ru-RU" sz="2000" b="1" strike="noStrike" spc="-1" dirty="0" err="1">
                <a:solidFill>
                  <a:srgbClr val="000000"/>
                </a:solidFill>
                <a:latin typeface="Arial Black"/>
              </a:rPr>
              <a:t>надходять</a:t>
            </a:r>
            <a:r>
              <a:rPr lang="ru-RU" sz="2000" b="1" strike="noStrike" spc="-1" dirty="0">
                <a:solidFill>
                  <a:srgbClr val="000000"/>
                </a:solidFill>
                <a:latin typeface="Arial Black"/>
              </a:rPr>
              <a:t> </a:t>
            </a:r>
            <a:r>
              <a:rPr lang="ru-RU" sz="2000" b="1" strike="noStrike" spc="-1" dirty="0" err="1">
                <a:solidFill>
                  <a:srgbClr val="000000"/>
                </a:solidFill>
                <a:latin typeface="Arial Black"/>
              </a:rPr>
              <a:t>із</a:t>
            </a:r>
            <a:r>
              <a:rPr lang="ru-RU" sz="2000" b="1" strike="noStrike" spc="-1" dirty="0">
                <a:solidFill>
                  <a:srgbClr val="000000"/>
                </a:solidFill>
                <a:latin typeface="Arial Black"/>
              </a:rPr>
              <a:t> </a:t>
            </a:r>
            <a:r>
              <a:rPr lang="ru-RU" sz="2000" b="1" strike="noStrike" spc="-1" dirty="0" err="1">
                <a:solidFill>
                  <a:srgbClr val="000000"/>
                </a:solidFill>
                <a:latin typeface="Arial Black"/>
              </a:rPr>
              <a:t>навколишнього</a:t>
            </a:r>
            <a:r>
              <a:rPr lang="ru-RU" sz="2000" b="1" strike="noStrike" spc="-1" dirty="0">
                <a:solidFill>
                  <a:srgbClr val="000000"/>
                </a:solidFill>
                <a:latin typeface="Arial Black"/>
              </a:rPr>
              <a:t> </a:t>
            </a:r>
            <a:r>
              <a:rPr lang="ru-RU" sz="2000" b="1" strike="noStrike" spc="-1" dirty="0" err="1">
                <a:solidFill>
                  <a:srgbClr val="000000"/>
                </a:solidFill>
                <a:latin typeface="Arial Black"/>
              </a:rPr>
              <a:t>середовища</a:t>
            </a:r>
            <a:r>
              <a:rPr lang="ru-RU" sz="2000" b="1" strike="noStrike" spc="-1" dirty="0">
                <a:solidFill>
                  <a:srgbClr val="000000"/>
                </a:solidFill>
                <a:latin typeface="Arial Black"/>
              </a:rPr>
              <a:t>. </a:t>
            </a:r>
            <a:endParaRPr lang="ru-RU" sz="2000" b="0" strike="noStrike" spc="-1" dirty="0">
              <a:latin typeface="Arial"/>
            </a:endParaRPr>
          </a:p>
          <a:p>
            <a:pPr marL="343080" indent="-342360" algn="just">
              <a:lnSpc>
                <a:spcPct val="100000"/>
              </a:lnSpc>
              <a:spcBef>
                <a:spcPts val="700"/>
              </a:spcBef>
            </a:pPr>
            <a:r>
              <a:rPr lang="ru-RU" sz="2000" b="1" strike="noStrike" spc="-1" dirty="0" err="1">
                <a:solidFill>
                  <a:srgbClr val="000000"/>
                </a:solidFill>
                <a:latin typeface="Arial Black"/>
              </a:rPr>
              <a:t>Залежно</a:t>
            </a:r>
            <a:r>
              <a:rPr lang="ru-RU" sz="2000" b="1" strike="noStrike" spc="-1" dirty="0">
                <a:solidFill>
                  <a:srgbClr val="000000"/>
                </a:solidFill>
                <a:latin typeface="Arial Black"/>
              </a:rPr>
              <a:t> </a:t>
            </a:r>
            <a:r>
              <a:rPr lang="ru-RU" sz="2000" b="1" strike="noStrike" spc="-1" dirty="0" err="1">
                <a:solidFill>
                  <a:srgbClr val="000000"/>
                </a:solidFill>
                <a:latin typeface="Arial Black"/>
              </a:rPr>
              <a:t>від</a:t>
            </a:r>
            <a:r>
              <a:rPr lang="ru-RU" sz="2000" b="1" strike="noStrike" spc="-1" dirty="0">
                <a:solidFill>
                  <a:srgbClr val="000000"/>
                </a:solidFill>
                <a:latin typeface="Arial Black"/>
              </a:rPr>
              <a:t> </a:t>
            </a:r>
            <a:r>
              <a:rPr lang="ru-RU" sz="2000" b="1" strike="noStrike" spc="-1" dirty="0" err="1">
                <a:solidFill>
                  <a:srgbClr val="000000"/>
                </a:solidFill>
                <a:latin typeface="Arial Black"/>
              </a:rPr>
              <a:t>кількості</a:t>
            </a:r>
            <a:r>
              <a:rPr lang="ru-RU" sz="2000" b="1" strike="noStrike" spc="-1" dirty="0">
                <a:solidFill>
                  <a:srgbClr val="000000"/>
                </a:solidFill>
                <a:latin typeface="Arial Black"/>
              </a:rPr>
              <a:t> </a:t>
            </a:r>
            <a:r>
              <a:rPr lang="ru-RU" sz="2000" b="1" strike="noStrike" spc="-1" dirty="0" err="1">
                <a:solidFill>
                  <a:srgbClr val="000000"/>
                </a:solidFill>
                <a:latin typeface="Arial Black"/>
              </a:rPr>
              <a:t>отрути</a:t>
            </a:r>
            <a:r>
              <a:rPr lang="ru-RU" sz="2000" b="1" strike="noStrike" spc="-1" dirty="0">
                <a:solidFill>
                  <a:srgbClr val="000000"/>
                </a:solidFill>
                <a:latin typeface="Arial Black"/>
              </a:rPr>
              <a:t>, </a:t>
            </a:r>
            <a:r>
              <a:rPr lang="ru-RU" sz="2000" b="1" strike="noStrike" spc="-1" dirty="0" err="1">
                <a:solidFill>
                  <a:srgbClr val="000000"/>
                </a:solidFill>
                <a:latin typeface="Arial Black"/>
              </a:rPr>
              <a:t>що</a:t>
            </a:r>
            <a:r>
              <a:rPr lang="ru-RU" sz="2000" b="1" strike="noStrike" spc="-1" dirty="0">
                <a:solidFill>
                  <a:srgbClr val="000000"/>
                </a:solidFill>
                <a:latin typeface="Arial Black"/>
              </a:rPr>
              <a:t> </a:t>
            </a:r>
            <a:r>
              <a:rPr lang="ru-RU" sz="2000" b="1" strike="noStrike" spc="-1" dirty="0" err="1">
                <a:solidFill>
                  <a:srgbClr val="000000"/>
                </a:solidFill>
                <a:latin typeface="Arial Black"/>
              </a:rPr>
              <a:t>потрапляє</a:t>
            </a:r>
            <a:r>
              <a:rPr lang="ru-RU" sz="2000" b="1" strike="noStrike" spc="-1" dirty="0">
                <a:solidFill>
                  <a:srgbClr val="000000"/>
                </a:solidFill>
                <a:latin typeface="Arial Black"/>
              </a:rPr>
              <a:t> до </a:t>
            </a:r>
            <a:r>
              <a:rPr lang="ru-RU" sz="2000" b="1" strike="noStrike" spc="-1" dirty="0" err="1">
                <a:solidFill>
                  <a:srgbClr val="000000"/>
                </a:solidFill>
                <a:latin typeface="Arial Black"/>
              </a:rPr>
              <a:t>організму</a:t>
            </a:r>
            <a:r>
              <a:rPr lang="ru-RU" sz="2000" b="1" strike="noStrike" spc="-1" dirty="0">
                <a:solidFill>
                  <a:srgbClr val="000000"/>
                </a:solidFill>
                <a:latin typeface="Arial Black"/>
              </a:rPr>
              <a:t> за </a:t>
            </a:r>
            <a:r>
              <a:rPr lang="ru-RU" sz="2000" b="1" strike="noStrike" spc="-1" dirty="0" err="1">
                <a:solidFill>
                  <a:srgbClr val="000000"/>
                </a:solidFill>
                <a:latin typeface="Arial Black"/>
              </a:rPr>
              <a:t>одиницю</a:t>
            </a:r>
            <a:r>
              <a:rPr lang="ru-RU" sz="2000" b="1" strike="noStrike" spc="-1" dirty="0">
                <a:solidFill>
                  <a:srgbClr val="000000"/>
                </a:solidFill>
                <a:latin typeface="Arial Black"/>
              </a:rPr>
              <a:t> часу, </a:t>
            </a:r>
            <a:r>
              <a:rPr lang="ru-RU" sz="2000" b="1" strike="noStrike" spc="-1" dirty="0" err="1">
                <a:solidFill>
                  <a:srgbClr val="000000"/>
                </a:solidFill>
                <a:latin typeface="Arial Black"/>
              </a:rPr>
              <a:t>отруєння</a:t>
            </a:r>
            <a:r>
              <a:rPr lang="ru-RU" sz="2000" b="1" strike="noStrike" spc="-1" dirty="0">
                <a:solidFill>
                  <a:srgbClr val="000000"/>
                </a:solidFill>
                <a:latin typeface="Arial Black"/>
              </a:rPr>
              <a:t> </a:t>
            </a:r>
            <a:r>
              <a:rPr lang="ru-RU" sz="2000" b="1" strike="noStrike" spc="-1" dirty="0" err="1">
                <a:solidFill>
                  <a:srgbClr val="000000"/>
                </a:solidFill>
                <a:latin typeface="Arial Black"/>
              </a:rPr>
              <a:t>може</a:t>
            </a:r>
            <a:r>
              <a:rPr lang="ru-RU" sz="2000" b="1" strike="noStrike" spc="-1" dirty="0">
                <a:solidFill>
                  <a:srgbClr val="000000"/>
                </a:solidFill>
                <a:latin typeface="Arial Black"/>
              </a:rPr>
              <a:t> бути </a:t>
            </a:r>
            <a:r>
              <a:rPr lang="ru-RU" sz="2000" b="1" strike="noStrike" spc="-1" dirty="0" err="1">
                <a:solidFill>
                  <a:srgbClr val="000000"/>
                </a:solidFill>
                <a:latin typeface="Arial Black"/>
              </a:rPr>
              <a:t>гострим</a:t>
            </a:r>
            <a:r>
              <a:rPr lang="ru-RU" sz="2000" b="1" strike="noStrike" spc="-1" dirty="0">
                <a:solidFill>
                  <a:srgbClr val="000000"/>
                </a:solidFill>
                <a:latin typeface="Arial Black"/>
              </a:rPr>
              <a:t> і </a:t>
            </a:r>
            <a:r>
              <a:rPr lang="ru-RU" sz="2000" b="1" strike="noStrike" spc="-1" dirty="0" err="1">
                <a:solidFill>
                  <a:srgbClr val="000000"/>
                </a:solidFill>
                <a:latin typeface="Arial Black"/>
              </a:rPr>
              <a:t>хронічним</a:t>
            </a:r>
            <a:r>
              <a:rPr lang="ru-RU" sz="2000" b="1" strike="noStrike" spc="-1" dirty="0">
                <a:solidFill>
                  <a:srgbClr val="000000"/>
                </a:solidFill>
                <a:latin typeface="Arial Black"/>
              </a:rPr>
              <a:t>.</a:t>
            </a:r>
            <a:r>
              <a:rPr lang="ru-RU" sz="2000" b="0" strike="noStrike" spc="-1" dirty="0">
                <a:solidFill>
                  <a:srgbClr val="000000"/>
                </a:solidFill>
                <a:latin typeface="Arial Black"/>
              </a:rPr>
              <a:t> </a:t>
            </a:r>
            <a:r>
              <a:rPr lang="ru-RU" sz="2000" b="1" strike="noStrike" spc="-1" dirty="0" err="1">
                <a:solidFill>
                  <a:srgbClr val="FF0000"/>
                </a:solidFill>
                <a:latin typeface="Arial Black"/>
              </a:rPr>
              <a:t>Гостре</a:t>
            </a:r>
            <a:r>
              <a:rPr lang="ru-RU" sz="2000" b="1" strike="noStrike" spc="-1" dirty="0">
                <a:solidFill>
                  <a:srgbClr val="FF0000"/>
                </a:solidFill>
                <a:latin typeface="Arial Black"/>
              </a:rPr>
              <a:t> </a:t>
            </a:r>
            <a:r>
              <a:rPr lang="ru-RU" sz="2000" b="1" strike="noStrike" spc="-1" dirty="0" err="1">
                <a:solidFill>
                  <a:srgbClr val="FF0000"/>
                </a:solidFill>
                <a:latin typeface="Arial Black"/>
              </a:rPr>
              <a:t>отруєння</a:t>
            </a:r>
            <a:r>
              <a:rPr lang="ru-RU" sz="2000" b="1" strike="noStrike" spc="-1" dirty="0">
                <a:solidFill>
                  <a:srgbClr val="FF0000"/>
                </a:solidFill>
                <a:latin typeface="Arial Black"/>
              </a:rPr>
              <a:t> </a:t>
            </a:r>
            <a:r>
              <a:rPr lang="ru-RU" sz="2000" b="1" strike="noStrike" spc="-1" dirty="0" err="1">
                <a:solidFill>
                  <a:srgbClr val="000000"/>
                </a:solidFill>
                <a:latin typeface="Arial Black"/>
              </a:rPr>
              <a:t>доцільно</a:t>
            </a:r>
            <a:r>
              <a:rPr lang="ru-RU" sz="2000" b="1" strike="noStrike" spc="-1" dirty="0">
                <a:solidFill>
                  <a:srgbClr val="000000"/>
                </a:solidFill>
                <a:latin typeface="Arial Black"/>
              </a:rPr>
              <a:t> </a:t>
            </a:r>
            <a:r>
              <a:rPr lang="ru-RU" sz="2000" b="1" strike="noStrike" spc="-1" dirty="0" err="1">
                <a:solidFill>
                  <a:srgbClr val="000000"/>
                </a:solidFill>
                <a:latin typeface="Arial Black"/>
              </a:rPr>
              <a:t>розглядати</a:t>
            </a:r>
            <a:r>
              <a:rPr lang="ru-RU" sz="2000" b="1" strike="noStrike" spc="-1" dirty="0">
                <a:solidFill>
                  <a:srgbClr val="000000"/>
                </a:solidFill>
                <a:latin typeface="Arial Black"/>
              </a:rPr>
              <a:t> як </a:t>
            </a:r>
            <a:r>
              <a:rPr lang="ru-RU" sz="2000" b="1" strike="noStrike" spc="-1" dirty="0" err="1">
                <a:solidFill>
                  <a:srgbClr val="000000"/>
                </a:solidFill>
                <a:latin typeface="Arial Black"/>
              </a:rPr>
              <a:t>хімічну</a:t>
            </a:r>
            <a:r>
              <a:rPr lang="ru-RU" sz="2000" b="1" strike="noStrike" spc="-1" dirty="0">
                <a:solidFill>
                  <a:srgbClr val="000000"/>
                </a:solidFill>
                <a:latin typeface="Arial Black"/>
              </a:rPr>
              <a:t> травму</a:t>
            </a:r>
            <a:r>
              <a:rPr lang="ru-RU" sz="2000" b="1" strike="noStrike" spc="-1" dirty="0" smtClean="0">
                <a:solidFill>
                  <a:srgbClr val="000000"/>
                </a:solidFill>
                <a:latin typeface="Arial Black"/>
              </a:rPr>
              <a:t>.</a:t>
            </a:r>
            <a:endParaRPr lang="ru-RU" sz="2000" b="0" strike="noStrike" spc="-1" dirty="0">
              <a:latin typeface="Arial"/>
            </a:endParaRPr>
          </a:p>
          <a:p>
            <a:pPr marL="343080" indent="-342360" algn="just">
              <a:lnSpc>
                <a:spcPct val="100000"/>
              </a:lnSpc>
              <a:spcBef>
                <a:spcPts val="700"/>
              </a:spcBef>
            </a:pPr>
            <a:r>
              <a:rPr lang="ru-RU" sz="2000" b="1" strike="noStrike" spc="-1" dirty="0">
                <a:solidFill>
                  <a:srgbClr val="0D0D0D"/>
                </a:solidFill>
                <a:latin typeface="Arial Black"/>
              </a:rPr>
              <a:t>За </a:t>
            </a:r>
            <a:r>
              <a:rPr lang="ru-RU" sz="2000" b="1" strike="noStrike" spc="-1" dirty="0" err="1">
                <a:solidFill>
                  <a:srgbClr val="0D0D0D"/>
                </a:solidFill>
                <a:latin typeface="Arial Black"/>
              </a:rPr>
              <a:t>даними</a:t>
            </a:r>
            <a:r>
              <a:rPr lang="ru-RU" sz="2000" b="1" strike="noStrike" spc="-1" dirty="0">
                <a:solidFill>
                  <a:srgbClr val="0D0D0D"/>
                </a:solidFill>
                <a:latin typeface="Arial Black"/>
              </a:rPr>
              <a:t> ВООЗ, у </a:t>
            </a:r>
            <a:r>
              <a:rPr lang="ru-RU" sz="2000" b="1" strike="noStrike" spc="-1" dirty="0" err="1">
                <a:solidFill>
                  <a:srgbClr val="0D0D0D"/>
                </a:solidFill>
                <a:latin typeface="Arial Black"/>
              </a:rPr>
              <a:t>країнах</a:t>
            </a:r>
            <a:r>
              <a:rPr lang="ru-RU" sz="2000" b="1" strike="noStrike" spc="-1" dirty="0">
                <a:solidFill>
                  <a:srgbClr val="0D0D0D"/>
                </a:solidFill>
                <a:latin typeface="Arial Black"/>
              </a:rPr>
              <a:t> </a:t>
            </a:r>
            <a:r>
              <a:rPr lang="ru-RU" sz="2000" b="1" strike="noStrike" spc="-1" dirty="0" err="1">
                <a:solidFill>
                  <a:srgbClr val="0D0D0D"/>
                </a:solidFill>
                <a:latin typeface="Arial Black"/>
              </a:rPr>
              <a:t>Західної</a:t>
            </a:r>
            <a:r>
              <a:rPr lang="ru-RU" sz="2000" b="1" strike="noStrike" spc="-1" dirty="0">
                <a:solidFill>
                  <a:srgbClr val="0D0D0D"/>
                </a:solidFill>
                <a:latin typeface="Arial Black"/>
              </a:rPr>
              <a:t> </a:t>
            </a:r>
            <a:r>
              <a:rPr lang="ru-RU" sz="2000" b="1" strike="noStrike" spc="-1" dirty="0" err="1">
                <a:solidFill>
                  <a:srgbClr val="0D0D0D"/>
                </a:solidFill>
                <a:latin typeface="Arial Black"/>
              </a:rPr>
              <a:t>Європи</a:t>
            </a:r>
            <a:r>
              <a:rPr lang="ru-RU" sz="2000" b="1" strike="noStrike" spc="-1" dirty="0">
                <a:solidFill>
                  <a:srgbClr val="0D0D0D"/>
                </a:solidFill>
                <a:latin typeface="Arial Black"/>
              </a:rPr>
              <a:t> у </a:t>
            </a:r>
            <a:r>
              <a:rPr lang="ru-RU" sz="2000" b="1" strike="noStrike" spc="-1" dirty="0" err="1">
                <a:solidFill>
                  <a:srgbClr val="0D0D0D"/>
                </a:solidFill>
                <a:latin typeface="Arial Black"/>
              </a:rPr>
              <a:t>зв'язку</a:t>
            </a:r>
            <a:r>
              <a:rPr lang="ru-RU" sz="2000" b="1" strike="noStrike" spc="-1" dirty="0">
                <a:solidFill>
                  <a:srgbClr val="0D0D0D"/>
                </a:solidFill>
                <a:latin typeface="Arial Black"/>
              </a:rPr>
              <a:t> з </a:t>
            </a:r>
            <a:r>
              <a:rPr lang="ru-RU" sz="2000" b="1" strike="noStrike" spc="-1" dirty="0" err="1">
                <a:solidFill>
                  <a:srgbClr val="0D0D0D"/>
                </a:solidFill>
                <a:latin typeface="Arial Black"/>
              </a:rPr>
              <a:t>гострими</a:t>
            </a:r>
            <a:r>
              <a:rPr lang="ru-RU" sz="2000" b="1" strike="noStrike" spc="-1" dirty="0">
                <a:solidFill>
                  <a:srgbClr val="0D0D0D"/>
                </a:solidFill>
                <a:latin typeface="Arial Black"/>
              </a:rPr>
              <a:t> </a:t>
            </a:r>
            <a:r>
              <a:rPr lang="ru-RU" sz="2000" b="1" strike="noStrike" spc="-1" dirty="0" err="1">
                <a:solidFill>
                  <a:srgbClr val="0D0D0D"/>
                </a:solidFill>
                <a:latin typeface="Arial Black"/>
              </a:rPr>
              <a:t>отруєннями</a:t>
            </a:r>
            <a:r>
              <a:rPr lang="ru-RU" sz="2000" b="1" strike="noStrike" spc="-1" dirty="0">
                <a:solidFill>
                  <a:srgbClr val="0D0D0D"/>
                </a:solidFill>
                <a:latin typeface="Arial Black"/>
              </a:rPr>
              <a:t> </a:t>
            </a:r>
            <a:r>
              <a:rPr lang="ru-RU" sz="2000" b="1" strike="noStrike" spc="-1" dirty="0" err="1">
                <a:solidFill>
                  <a:srgbClr val="0D0D0D"/>
                </a:solidFill>
                <a:latin typeface="Arial Black"/>
              </a:rPr>
              <a:t>госпіталізується</a:t>
            </a:r>
            <a:r>
              <a:rPr lang="ru-RU" sz="2000" b="1" strike="noStrike" spc="-1" dirty="0">
                <a:solidFill>
                  <a:srgbClr val="0D0D0D"/>
                </a:solidFill>
                <a:latin typeface="Arial Black"/>
              </a:rPr>
              <a:t> у 2 рази </a:t>
            </a:r>
            <a:r>
              <a:rPr lang="ru-RU" sz="2000" b="1" strike="noStrike" spc="-1" dirty="0" err="1">
                <a:solidFill>
                  <a:srgbClr val="0D0D0D"/>
                </a:solidFill>
                <a:latin typeface="Arial Black"/>
              </a:rPr>
              <a:t>більше</a:t>
            </a:r>
            <a:r>
              <a:rPr lang="ru-RU" sz="2000" b="1" strike="noStrike" spc="-1" dirty="0">
                <a:solidFill>
                  <a:srgbClr val="0D0D0D"/>
                </a:solidFill>
                <a:latin typeface="Arial Black"/>
              </a:rPr>
              <a:t> </a:t>
            </a:r>
            <a:r>
              <a:rPr lang="ru-RU" sz="2000" b="1" strike="noStrike" spc="-1" dirty="0" err="1">
                <a:solidFill>
                  <a:srgbClr val="0D0D0D"/>
                </a:solidFill>
                <a:latin typeface="Arial Black"/>
              </a:rPr>
              <a:t>хворих</a:t>
            </a:r>
            <a:r>
              <a:rPr lang="ru-RU" sz="2000" b="1" strike="noStrike" spc="-1" dirty="0">
                <a:solidFill>
                  <a:srgbClr val="0D0D0D"/>
                </a:solidFill>
                <a:latin typeface="Arial Black"/>
              </a:rPr>
              <a:t>, </a:t>
            </a:r>
            <a:r>
              <a:rPr lang="ru-RU" sz="2000" b="1" strike="noStrike" spc="-1" dirty="0" err="1">
                <a:solidFill>
                  <a:srgbClr val="0D0D0D"/>
                </a:solidFill>
                <a:latin typeface="Arial Black"/>
              </a:rPr>
              <a:t>ніж</a:t>
            </a:r>
            <a:r>
              <a:rPr lang="ru-RU" sz="2000" b="1" strike="noStrike" spc="-1" dirty="0">
                <a:solidFill>
                  <a:srgbClr val="0D0D0D"/>
                </a:solidFill>
                <a:latin typeface="Arial Black"/>
              </a:rPr>
              <a:t> з </a:t>
            </a:r>
            <a:r>
              <a:rPr lang="ru-RU" sz="2000" b="1" strike="noStrike" spc="-1" dirty="0" err="1">
                <a:solidFill>
                  <a:srgbClr val="0D0D0D"/>
                </a:solidFill>
                <a:latin typeface="Arial Black"/>
              </a:rPr>
              <a:t>інфарктом</a:t>
            </a:r>
            <a:r>
              <a:rPr lang="ru-RU" sz="2000" b="1" strike="noStrike" spc="-1" dirty="0">
                <a:solidFill>
                  <a:srgbClr val="0D0D0D"/>
                </a:solidFill>
                <a:latin typeface="Arial Black"/>
              </a:rPr>
              <a:t> </a:t>
            </a:r>
            <a:r>
              <a:rPr lang="ru-RU" sz="2000" b="1" strike="noStrike" spc="-1" dirty="0" err="1">
                <a:solidFill>
                  <a:srgbClr val="0D0D0D"/>
                </a:solidFill>
                <a:latin typeface="Arial Black"/>
              </a:rPr>
              <a:t>міокарда</a:t>
            </a:r>
            <a:r>
              <a:rPr lang="ru-RU" sz="2000" b="1" strike="noStrike" spc="-1" dirty="0">
                <a:solidFill>
                  <a:srgbClr val="0D0D0D"/>
                </a:solidFill>
                <a:latin typeface="Arial Black"/>
              </a:rPr>
              <a:t>, а </a:t>
            </a:r>
            <a:r>
              <a:rPr lang="ru-RU" sz="2000" b="1" strike="noStrike" spc="-1" dirty="0" err="1">
                <a:solidFill>
                  <a:srgbClr val="0D0D0D"/>
                </a:solidFill>
                <a:latin typeface="Arial Black"/>
              </a:rPr>
              <a:t>летальність</a:t>
            </a:r>
            <a:r>
              <a:rPr lang="ru-RU" sz="2000" b="1" strike="noStrike" spc="-1" dirty="0">
                <a:solidFill>
                  <a:srgbClr val="0D0D0D"/>
                </a:solidFill>
                <a:latin typeface="Arial Black"/>
              </a:rPr>
              <a:t> при </a:t>
            </a:r>
            <a:r>
              <a:rPr lang="ru-RU" sz="2000" b="1" strike="noStrike" spc="-1" dirty="0" err="1">
                <a:solidFill>
                  <a:srgbClr val="0D0D0D"/>
                </a:solidFill>
                <a:latin typeface="Arial Black"/>
              </a:rPr>
              <a:t>цьому</a:t>
            </a:r>
            <a:r>
              <a:rPr lang="ru-RU" sz="2000" b="1" strike="noStrike" spc="-1" dirty="0">
                <a:solidFill>
                  <a:srgbClr val="0D0D0D"/>
                </a:solidFill>
                <a:latin typeface="Arial Black"/>
              </a:rPr>
              <a:t> </a:t>
            </a:r>
            <a:r>
              <a:rPr lang="ru-RU" sz="2000" b="1" strike="noStrike" spc="-1" dirty="0" err="1">
                <a:solidFill>
                  <a:srgbClr val="0D0D0D"/>
                </a:solidFill>
                <a:latin typeface="Arial Black"/>
              </a:rPr>
              <a:t>перевищує</a:t>
            </a:r>
            <a:r>
              <a:rPr lang="ru-RU" sz="2000" b="1" strike="noStrike" spc="-1" dirty="0">
                <a:solidFill>
                  <a:srgbClr val="0D0D0D"/>
                </a:solidFill>
                <a:latin typeface="Arial Black"/>
              </a:rPr>
              <a:t> </a:t>
            </a:r>
            <a:r>
              <a:rPr lang="ru-RU" sz="2000" b="1" strike="noStrike" spc="-1" dirty="0" err="1">
                <a:solidFill>
                  <a:srgbClr val="0D0D0D"/>
                </a:solidFill>
                <a:latin typeface="Arial Black"/>
              </a:rPr>
              <a:t>летальність</a:t>
            </a:r>
            <a:r>
              <a:rPr lang="ru-RU" sz="2000" b="1" strike="noStrike" spc="-1" dirty="0">
                <a:solidFill>
                  <a:srgbClr val="0D0D0D"/>
                </a:solidFill>
                <a:latin typeface="Arial Black"/>
              </a:rPr>
              <a:t> </a:t>
            </a:r>
            <a:r>
              <a:rPr lang="ru-RU" sz="2000" b="1" strike="noStrike" spc="-1" dirty="0" err="1">
                <a:solidFill>
                  <a:srgbClr val="0D0D0D"/>
                </a:solidFill>
                <a:latin typeface="Arial Black"/>
              </a:rPr>
              <a:t>унаслідок</a:t>
            </a:r>
            <a:r>
              <a:rPr lang="ru-RU" sz="2000" b="1" strike="noStrike" spc="-1" dirty="0">
                <a:solidFill>
                  <a:srgbClr val="0D0D0D"/>
                </a:solidFill>
                <a:latin typeface="Arial Black"/>
              </a:rPr>
              <a:t> </a:t>
            </a:r>
            <a:r>
              <a:rPr lang="ru-RU" sz="2000" b="1" strike="noStrike" spc="-1" dirty="0" err="1">
                <a:solidFill>
                  <a:srgbClr val="0D0D0D"/>
                </a:solidFill>
                <a:latin typeface="Arial Black"/>
              </a:rPr>
              <a:t>інфекційних</a:t>
            </a:r>
            <a:r>
              <a:rPr lang="ru-RU" sz="2000" b="1" strike="noStrike" spc="-1" dirty="0">
                <a:solidFill>
                  <a:srgbClr val="0D0D0D"/>
                </a:solidFill>
                <a:latin typeface="Arial Black"/>
              </a:rPr>
              <a:t> </a:t>
            </a:r>
            <a:r>
              <a:rPr lang="ru-RU" sz="2000" b="1" strike="noStrike" spc="-1" dirty="0" err="1">
                <a:solidFill>
                  <a:srgbClr val="0D0D0D"/>
                </a:solidFill>
                <a:latin typeface="Arial Black"/>
              </a:rPr>
              <a:t>захворювань</a:t>
            </a:r>
            <a:r>
              <a:rPr lang="ru-RU" sz="2000" b="1" strike="noStrike" spc="-1" dirty="0">
                <a:solidFill>
                  <a:srgbClr val="0D0D0D"/>
                </a:solidFill>
                <a:latin typeface="Arial Black"/>
              </a:rPr>
              <a:t> і транспортного травматизму.</a:t>
            </a:r>
            <a:endParaRPr lang="ru-RU" sz="2000" b="0" strike="noStrike" spc="-1" dirty="0">
              <a:latin typeface="Arial"/>
            </a:endParaRPr>
          </a:p>
          <a:p>
            <a:pPr marL="343080" indent="-342360" algn="just">
              <a:lnSpc>
                <a:spcPct val="100000"/>
              </a:lnSpc>
              <a:spcBef>
                <a:spcPts val="700"/>
              </a:spcBef>
            </a:pPr>
            <a:endParaRPr lang="ru-RU" sz="3600" b="0" strike="noStrike" spc="-1" dirty="0">
              <a:latin typeface="Arial"/>
            </a:endParaRPr>
          </a:p>
        </p:txBody>
      </p:sp>
      <p:sp>
        <p:nvSpPr>
          <p:cNvPr id="320" name="CustomShape 2"/>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21" name="CustomShape 3"/>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22" name="CustomShape 4"/>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pic>
        <p:nvPicPr>
          <p:cNvPr id="323" name="Picture 10"/>
          <p:cNvPicPr/>
          <p:nvPr/>
        </p:nvPicPr>
        <p:blipFill>
          <a:blip r:embed="rId3"/>
          <a:srcRect l="22623" t="9440" r="23678" b="7550"/>
          <a:stretch/>
        </p:blipFill>
        <p:spPr>
          <a:xfrm>
            <a:off x="7662929" y="1725769"/>
            <a:ext cx="1308189" cy="2966223"/>
          </a:xfrm>
          <a:prstGeom prst="rect">
            <a:avLst/>
          </a:prstGeom>
          <a:ln w="9360">
            <a:noFill/>
          </a:ln>
        </p:spPr>
      </p:pic>
      <p:sp>
        <p:nvSpPr>
          <p:cNvPr id="324" name="CustomShape 5"/>
          <p:cNvSpPr/>
          <p:nvPr/>
        </p:nvSpPr>
        <p:spPr>
          <a:xfrm>
            <a:off x="357120" y="142920"/>
            <a:ext cx="842904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dirty="0">
                <a:solidFill>
                  <a:srgbClr val="FF0000"/>
                </a:solidFill>
                <a:latin typeface="Calibri"/>
                <a:ea typeface="DejaVu Sans"/>
              </a:rPr>
              <a:t>1. </a:t>
            </a:r>
            <a:r>
              <a:rPr lang="ru-RU" sz="2800" b="1" i="1" strike="noStrike" spc="-1" dirty="0" err="1">
                <a:solidFill>
                  <a:srgbClr val="FF0000"/>
                </a:solidFill>
                <a:latin typeface="Calibri"/>
                <a:ea typeface="DejaVu Sans"/>
              </a:rPr>
              <a:t>Гострі</a:t>
            </a:r>
            <a:r>
              <a:rPr lang="ru-RU" sz="2800" b="1" i="1" strike="noStrike" spc="-1" dirty="0">
                <a:solidFill>
                  <a:srgbClr val="FF0000"/>
                </a:solidFill>
                <a:latin typeface="Calibri"/>
                <a:ea typeface="DejaVu Sans"/>
              </a:rPr>
              <a:t> </a:t>
            </a:r>
            <a:r>
              <a:rPr lang="ru-RU" sz="2800" b="1" i="1" strike="noStrike" spc="-1" dirty="0" err="1">
                <a:solidFill>
                  <a:srgbClr val="FF0000"/>
                </a:solidFill>
                <a:latin typeface="Calibri"/>
                <a:ea typeface="DejaVu Sans"/>
              </a:rPr>
              <a:t>отруєння</a:t>
            </a:r>
            <a:r>
              <a:rPr lang="ru-RU" sz="2800" b="1" i="1" strike="noStrike" spc="-1" dirty="0">
                <a:solidFill>
                  <a:srgbClr val="FF0000"/>
                </a:solidFill>
                <a:latin typeface="Calibri"/>
                <a:ea typeface="DejaVu Sans"/>
              </a:rPr>
              <a:t>, причини, </a:t>
            </a:r>
            <a:r>
              <a:rPr lang="ru-RU" sz="2800" b="1" i="1" strike="noStrike" spc="-1" dirty="0" err="1">
                <a:solidFill>
                  <a:srgbClr val="FF0000"/>
                </a:solidFill>
                <a:latin typeface="Calibri"/>
                <a:ea typeface="DejaVu Sans"/>
              </a:rPr>
              <a:t>ознаки</a:t>
            </a:r>
            <a:r>
              <a:rPr lang="ru-RU" sz="2800" b="1" i="1" strike="noStrike" spc="-1" dirty="0">
                <a:solidFill>
                  <a:srgbClr val="FF0000"/>
                </a:solidFill>
                <a:latin typeface="Calibri"/>
                <a:ea typeface="DejaVu Sans"/>
              </a:rPr>
              <a:t>, перша </a:t>
            </a:r>
            <a:r>
              <a:rPr lang="ru-RU" sz="2800" b="1" i="1" strike="noStrike" spc="-1" dirty="0" err="1">
                <a:solidFill>
                  <a:srgbClr val="FF0000"/>
                </a:solidFill>
                <a:latin typeface="Calibri"/>
                <a:ea typeface="DejaVu Sans"/>
              </a:rPr>
              <a:t>допомога</a:t>
            </a:r>
            <a:r>
              <a:rPr lang="ru-RU" sz="2800" b="1" i="1" strike="noStrike" spc="-1" dirty="0">
                <a:solidFill>
                  <a:srgbClr val="FF0000"/>
                </a:solidFill>
                <a:latin typeface="Calibri"/>
                <a:ea typeface="DejaVu Sans"/>
              </a:rPr>
              <a:t>. </a:t>
            </a:r>
            <a:endParaRPr lang="ru-RU"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CustomShape 1"/>
          <p:cNvSpPr/>
          <p:nvPr/>
        </p:nvSpPr>
        <p:spPr>
          <a:xfrm>
            <a:off x="0" y="214200"/>
            <a:ext cx="9143280" cy="342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ctr">
              <a:lnSpc>
                <a:spcPct val="100000"/>
              </a:lnSpc>
              <a:spcBef>
                <a:spcPts val="479"/>
              </a:spcBef>
            </a:pPr>
            <a:r>
              <a:rPr lang="ru-RU" sz="2400" b="1" strike="noStrike" spc="-1">
                <a:solidFill>
                  <a:srgbClr val="FF0000"/>
                </a:solidFill>
                <a:latin typeface="Times New Roman"/>
              </a:rPr>
              <a:t>ОТРУЄННЯ ВУГЛЕЦЮ ОКСИДОМ</a:t>
            </a:r>
            <a:endParaRPr lang="ru-RU" sz="2400" b="0" strike="noStrike" spc="-1">
              <a:latin typeface="Arial"/>
            </a:endParaRPr>
          </a:p>
          <a:p>
            <a:pPr marL="343080" indent="-342360" algn="just">
              <a:lnSpc>
                <a:spcPct val="100000"/>
              </a:lnSpc>
              <a:spcBef>
                <a:spcPts val="479"/>
              </a:spcBef>
              <a:buClr>
                <a:srgbClr val="0D0D0D"/>
              </a:buClr>
              <a:buFont typeface="Arial"/>
              <a:buChar char="•"/>
            </a:pPr>
            <a:r>
              <a:rPr lang="ru-RU" sz="2400" b="1" strike="noStrike" spc="-1">
                <a:solidFill>
                  <a:srgbClr val="0D0D0D"/>
                </a:solidFill>
                <a:latin typeface="Times New Roman"/>
              </a:rPr>
              <a:t>Карбону (вуглецю) оксид утворюється внаслідок неповного згорання речовин, що містять карбон. Головні причини отруєння:</a:t>
            </a:r>
            <a:endParaRPr lang="ru-RU" sz="2400" b="0" strike="noStrike" spc="-1">
              <a:latin typeface="Arial"/>
            </a:endParaRPr>
          </a:p>
          <a:p>
            <a:pPr marL="343080" indent="-342360" algn="just">
              <a:lnSpc>
                <a:spcPct val="100000"/>
              </a:lnSpc>
              <a:spcBef>
                <a:spcPts val="479"/>
              </a:spcBef>
              <a:buClr>
                <a:srgbClr val="0D0D0D"/>
              </a:buClr>
              <a:buFont typeface="Arial"/>
              <a:buChar char="•"/>
            </a:pPr>
            <a:r>
              <a:rPr lang="ru-RU" sz="2400" b="1" strike="noStrike" spc="-1">
                <a:solidFill>
                  <a:srgbClr val="0D0D0D"/>
                </a:solidFill>
                <a:latin typeface="Times New Roman"/>
              </a:rPr>
              <a:t>а)	вдихання вихлопних газів автомобілів у зачиненому приміщенні;</a:t>
            </a:r>
            <a:endParaRPr lang="ru-RU" sz="2400" b="0" strike="noStrike" spc="-1">
              <a:latin typeface="Arial"/>
            </a:endParaRPr>
          </a:p>
          <a:p>
            <a:pPr marL="343080" indent="-342360" algn="just">
              <a:lnSpc>
                <a:spcPct val="100000"/>
              </a:lnSpc>
              <a:spcBef>
                <a:spcPts val="479"/>
              </a:spcBef>
              <a:buClr>
                <a:srgbClr val="0D0D0D"/>
              </a:buClr>
              <a:buFont typeface="Arial"/>
              <a:buChar char="•"/>
            </a:pPr>
            <a:r>
              <a:rPr lang="ru-RU" sz="2400" b="1" strike="noStrike" spc="-1">
                <a:solidFill>
                  <a:srgbClr val="0D0D0D"/>
                </a:solidFill>
                <a:latin typeface="Times New Roman"/>
              </a:rPr>
              <a:t>б)	вдихання диму під час пожежі чи в приміщеннях із несправним пічним опаленням, котельнях.</a:t>
            </a:r>
            <a:endParaRPr lang="ru-RU" sz="2400" b="0" strike="noStrike" spc="-1">
              <a:latin typeface="Arial"/>
            </a:endParaRPr>
          </a:p>
        </p:txBody>
      </p:sp>
      <p:pic>
        <p:nvPicPr>
          <p:cNvPr id="415" name="Picture 5"/>
          <p:cNvPicPr/>
          <p:nvPr/>
        </p:nvPicPr>
        <p:blipFill>
          <a:blip r:embed="rId3"/>
          <a:srcRect b="9335"/>
          <a:stretch/>
        </p:blipFill>
        <p:spPr>
          <a:xfrm>
            <a:off x="4643280" y="3714840"/>
            <a:ext cx="4285440" cy="2999520"/>
          </a:xfrm>
          <a:prstGeom prst="rect">
            <a:avLst/>
          </a:prstGeom>
          <a:ln w="9360">
            <a:noFill/>
          </a:ln>
        </p:spPr>
      </p:pic>
      <p:pic>
        <p:nvPicPr>
          <p:cNvPr id="416" name="Picture 2"/>
          <p:cNvPicPr/>
          <p:nvPr/>
        </p:nvPicPr>
        <p:blipFill>
          <a:blip r:embed="rId4"/>
          <a:srcRect l="55934" t="62410" r="29821" b="16439"/>
          <a:stretch/>
        </p:blipFill>
        <p:spPr>
          <a:xfrm>
            <a:off x="214200" y="3757680"/>
            <a:ext cx="4142520" cy="28965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0" y="0"/>
            <a:ext cx="8929080" cy="630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buClr>
                <a:srgbClr val="FF0000"/>
              </a:buClr>
              <a:buFont typeface="Arial"/>
              <a:buChar char="•"/>
            </a:pPr>
            <a:r>
              <a:rPr lang="ru-RU" sz="2000" b="1" strike="noStrike" spc="-1">
                <a:solidFill>
                  <a:srgbClr val="FF0000"/>
                </a:solidFill>
                <a:latin typeface="Times New Roman"/>
              </a:rPr>
              <a:t>Тяжке отруєння </a:t>
            </a:r>
            <a:r>
              <a:rPr lang="ru-RU" sz="2000" b="1" strike="noStrike" spc="-1">
                <a:solidFill>
                  <a:srgbClr val="0D0D0D"/>
                </a:solidFill>
                <a:latin typeface="Times New Roman"/>
              </a:rPr>
              <a:t>(рівень карбоксигемоглобіну у крові 60-90%): патологічні рефлекси, порушення прохідності дихальних шляхів, пригнічення дихання, екзотоксичний шок, гіпертермія (одна із ранніх ознак токсичного набряку мозку), гіпоксична кома, на ЕКГ — інфарктоподібна крива. Можливе позиційне здавлення з трофічними ураженнями шкіри, гострою недостатністю нирок.</a:t>
            </a:r>
            <a:endParaRPr lang="ru-RU" sz="2000" b="0" strike="noStrike" spc="-1">
              <a:latin typeface="Arial"/>
            </a:endParaRPr>
          </a:p>
          <a:p>
            <a:pPr marL="343080" indent="-342360" algn="just">
              <a:lnSpc>
                <a:spcPct val="100000"/>
              </a:lnSpc>
              <a:spcBef>
                <a:spcPts val="400"/>
              </a:spcBef>
              <a:buClr>
                <a:srgbClr val="0D0D0D"/>
              </a:buClr>
              <a:buFont typeface="Arial"/>
              <a:buChar char="•"/>
            </a:pPr>
            <a:r>
              <a:rPr lang="ru-RU" sz="2000" b="1" strike="noStrike" spc="-1">
                <a:solidFill>
                  <a:srgbClr val="0D0D0D"/>
                </a:solidFill>
                <a:latin typeface="Times New Roman"/>
              </a:rPr>
              <a:t>Під час пожежі внаслідок дії диму і високої температури повітря розвивається опік дихальних шляхів. Набряк, гіперсалівація і бронхорея порушують  прохідність дихальних   шляхів, зумовлюють  вторинну пневмонію.    Після виведення  хворих   із гострого  стану  можуть розвиватися поліневрит, астенізація, енцефалопатія.</a:t>
            </a:r>
            <a:endParaRPr lang="ru-RU" sz="2000" b="0" strike="noStrike" spc="-1">
              <a:latin typeface="Arial"/>
            </a:endParaRPr>
          </a:p>
          <a:p>
            <a:pPr algn="just">
              <a:lnSpc>
                <a:spcPct val="100000"/>
              </a:lnSpc>
              <a:spcBef>
                <a:spcPts val="479"/>
              </a:spcBef>
            </a:pPr>
            <a:endParaRPr lang="ru-RU" sz="2000" b="0" strike="noStrike" spc="-1">
              <a:latin typeface="Arial"/>
            </a:endParaRPr>
          </a:p>
        </p:txBody>
      </p:sp>
      <p:pic>
        <p:nvPicPr>
          <p:cNvPr id="418" name="Picture 5"/>
          <p:cNvPicPr/>
          <p:nvPr/>
        </p:nvPicPr>
        <p:blipFill>
          <a:blip r:embed="rId3"/>
          <a:stretch/>
        </p:blipFill>
        <p:spPr>
          <a:xfrm>
            <a:off x="1596240" y="3600000"/>
            <a:ext cx="6107760" cy="3258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0" y="0"/>
            <a:ext cx="9143280" cy="307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400"/>
              </a:spcBef>
              <a:buClr>
                <a:srgbClr val="FF0000"/>
              </a:buClr>
              <a:buFont typeface="Arial"/>
              <a:buChar char="•"/>
            </a:pPr>
            <a:r>
              <a:rPr lang="ru-RU" sz="2000" b="1" strike="noStrike" spc="-1">
                <a:solidFill>
                  <a:srgbClr val="FF0000"/>
                </a:solidFill>
                <a:latin typeface="Times New Roman"/>
              </a:rPr>
              <a:t>Лікування. </a:t>
            </a:r>
            <a:endParaRPr lang="ru-RU" sz="2000" b="0" strike="noStrike" spc="-1">
              <a:latin typeface="Arial"/>
            </a:endParaRPr>
          </a:p>
          <a:p>
            <a:pPr marL="343080" indent="-342360" algn="just">
              <a:lnSpc>
                <a:spcPct val="100000"/>
              </a:lnSpc>
              <a:spcBef>
                <a:spcPts val="360"/>
              </a:spcBef>
              <a:buClr>
                <a:srgbClr val="0D0D0D"/>
              </a:buClr>
              <a:buFont typeface="Arial"/>
              <a:buChar char="•"/>
            </a:pPr>
            <a:r>
              <a:rPr lang="ru-RU" sz="1800" b="1" strike="noStrike" spc="-1">
                <a:solidFill>
                  <a:srgbClr val="0D0D0D"/>
                </a:solidFill>
                <a:latin typeface="Times New Roman"/>
              </a:rPr>
              <a:t>1. Виведення потерпілого з приміщення із підвищеною концентрацією карбону оксиду.</a:t>
            </a:r>
            <a:endParaRPr lang="ru-RU" sz="1800" b="0" strike="noStrike" spc="-1">
              <a:latin typeface="Arial"/>
            </a:endParaRPr>
          </a:p>
          <a:p>
            <a:pPr marL="343080" indent="-342360" algn="just">
              <a:lnSpc>
                <a:spcPct val="100000"/>
              </a:lnSpc>
              <a:spcBef>
                <a:spcPts val="360"/>
              </a:spcBef>
              <a:buClr>
                <a:srgbClr val="0D0D0D"/>
              </a:buClr>
              <a:buFont typeface="Arial"/>
              <a:buChar char="•"/>
            </a:pPr>
            <a:r>
              <a:rPr lang="ru-RU" sz="1800" b="1" strike="noStrike" spc="-1">
                <a:solidFill>
                  <a:srgbClr val="0D0D0D"/>
                </a:solidFill>
                <a:latin typeface="Times New Roman"/>
              </a:rPr>
              <a:t>2. Забезпечення прохідності дихальних шляхів, зменшення гіперсалівації, інгаляція кисню, у випадках значного пригнічення дихання або апное — ШВЛ.</a:t>
            </a:r>
            <a:endParaRPr lang="ru-RU" sz="1800" b="0" strike="noStrike" spc="-1">
              <a:latin typeface="Arial"/>
            </a:endParaRPr>
          </a:p>
          <a:p>
            <a:pPr marL="343080" indent="-342360" algn="just">
              <a:lnSpc>
                <a:spcPct val="100000"/>
              </a:lnSpc>
              <a:spcBef>
                <a:spcPts val="360"/>
              </a:spcBef>
              <a:buClr>
                <a:srgbClr val="0D0D0D"/>
              </a:buClr>
              <a:buFont typeface="Arial"/>
              <a:buChar char="•"/>
            </a:pPr>
            <a:r>
              <a:rPr lang="ru-RU" sz="1800" b="1" strike="noStrike" spc="-1">
                <a:solidFill>
                  <a:srgbClr val="0D0D0D"/>
                </a:solidFill>
                <a:latin typeface="Times New Roman"/>
              </a:rPr>
              <a:t>3. Специфічна антидотна терапія  — гіпербарична оксигенація, яка прискорює дисоціацію карбоксигемоглобіну у 10-15 разів. Сеанси тривалістю 80-90 хв проводять 1-4 рази за добу. Як правило, після сеансу хворий опритомнює, зменшується задишка, стабілізуються гемодинаміка, показники КОС та ЕКГ.</a:t>
            </a:r>
            <a:endParaRPr lang="ru-RU" sz="1800" b="0" strike="noStrike" spc="-1">
              <a:latin typeface="Arial"/>
            </a:endParaRPr>
          </a:p>
          <a:p>
            <a:pPr algn="just">
              <a:lnSpc>
                <a:spcPct val="100000"/>
              </a:lnSpc>
              <a:spcBef>
                <a:spcPts val="479"/>
              </a:spcBef>
            </a:pPr>
            <a:endParaRPr lang="ru-RU" sz="1800" b="0" strike="noStrike" spc="-1">
              <a:latin typeface="Arial"/>
            </a:endParaRPr>
          </a:p>
        </p:txBody>
      </p:sp>
      <p:pic>
        <p:nvPicPr>
          <p:cNvPr id="420" name="Picture 5"/>
          <p:cNvPicPr/>
          <p:nvPr/>
        </p:nvPicPr>
        <p:blipFill>
          <a:blip r:embed="rId3"/>
          <a:srcRect l="10002" t="15041" r="8998"/>
          <a:stretch/>
        </p:blipFill>
        <p:spPr>
          <a:xfrm>
            <a:off x="0" y="3571920"/>
            <a:ext cx="4176000" cy="2836080"/>
          </a:xfrm>
          <a:prstGeom prst="rect">
            <a:avLst/>
          </a:prstGeom>
          <a:ln w="9360">
            <a:noFill/>
          </a:ln>
        </p:spPr>
      </p:pic>
      <p:pic>
        <p:nvPicPr>
          <p:cNvPr id="421" name="Picture 5"/>
          <p:cNvPicPr/>
          <p:nvPr/>
        </p:nvPicPr>
        <p:blipFill>
          <a:blip r:embed="rId4"/>
          <a:stretch/>
        </p:blipFill>
        <p:spPr>
          <a:xfrm>
            <a:off x="4176000" y="3214800"/>
            <a:ext cx="4968000" cy="3409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428760" y="0"/>
            <a:ext cx="8500320" cy="645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16000" indent="-216000" algn="just">
              <a:lnSpc>
                <a:spcPct val="90000"/>
              </a:lnSpc>
              <a:spcBef>
                <a:spcPts val="700"/>
              </a:spcBef>
              <a:buClr>
                <a:srgbClr val="FF0000"/>
              </a:buClr>
              <a:buFont typeface="Arial"/>
              <a:buChar char="•"/>
            </a:pPr>
            <a:r>
              <a:rPr lang="ru-RU" sz="2000" b="1" strike="noStrike" spc="-1">
                <a:solidFill>
                  <a:srgbClr val="FF0000"/>
                </a:solidFill>
                <a:latin typeface="Times New Roman"/>
              </a:rPr>
              <a:t>ФОС</a:t>
            </a:r>
            <a:r>
              <a:rPr lang="ru-RU" sz="2000" b="1" strike="noStrike" spc="-1">
                <a:solidFill>
                  <a:srgbClr val="0D0D0D"/>
                </a:solidFill>
                <a:latin typeface="Times New Roman"/>
              </a:rPr>
              <a:t> застосовують у сільському господарстві й у побуті. Летальність у випадках отруєння цими речовинами становить близько 20%. Шляхами надходження до організму є шкіра, дихальні шляхи, травний канал. Через високу водо- і жиророзчининість легко проникають крізь біологічні мембрани до всіх органів і тканин, на 50 % ФОС у печінці метаболізуються за типом «</a:t>
            </a:r>
            <a:r>
              <a:rPr lang="ru-RU" sz="2000" b="1" strike="noStrike" spc="-1">
                <a:solidFill>
                  <a:srgbClr val="FF0000"/>
                </a:solidFill>
                <a:latin typeface="Times New Roman"/>
              </a:rPr>
              <a:t>летального синтезу</a:t>
            </a:r>
            <a:r>
              <a:rPr lang="ru-RU" sz="2000" b="1" strike="noStrike" spc="-1">
                <a:solidFill>
                  <a:srgbClr val="0D0D0D"/>
                </a:solidFill>
                <a:latin typeface="Times New Roman"/>
              </a:rPr>
              <a:t>» (з утворенням більш токсичних сполук), на 20 % виводяться через дихальні шляхи, та 30% — із сечею. </a:t>
            </a:r>
            <a:r>
              <a:rPr lang="ru-RU" sz="2000" b="1" i="1" strike="noStrike" spc="-1">
                <a:solidFill>
                  <a:srgbClr val="0D0D0D"/>
                </a:solidFill>
                <a:latin typeface="Times New Roman"/>
              </a:rPr>
              <a:t>Смертельна доза </a:t>
            </a:r>
            <a:r>
              <a:rPr lang="ru-RU" sz="2000" b="1" strike="noStrike" spc="-1">
                <a:solidFill>
                  <a:srgbClr val="0D0D0D"/>
                </a:solidFill>
                <a:latin typeface="Times New Roman"/>
              </a:rPr>
              <a:t>у разі потрапляння всередину для метафосу становить 0,2-2 г, для карбофосу, хлорофосу, трихлорметафосу — від 5 до 10 г.</a:t>
            </a:r>
            <a:r>
              <a:rPr lang="ru-RU" sz="2000" b="1" strike="noStrike" spc="-1">
                <a:solidFill>
                  <a:srgbClr val="FF0000"/>
                </a:solidFill>
                <a:latin typeface="Times New Roman"/>
              </a:rPr>
              <a:t> </a:t>
            </a:r>
            <a:endParaRPr lang="ru-RU" sz="2000" b="0" strike="noStrike" spc="-1">
              <a:latin typeface="Arial"/>
            </a:endParaRPr>
          </a:p>
          <a:p>
            <a:pPr marL="216000" indent="-216000" algn="just">
              <a:lnSpc>
                <a:spcPct val="90000"/>
              </a:lnSpc>
              <a:spcBef>
                <a:spcPts val="700"/>
              </a:spcBef>
              <a:buClr>
                <a:srgbClr val="FF0000"/>
              </a:buClr>
              <a:buFont typeface="Arial"/>
              <a:buChar char="•"/>
            </a:pPr>
            <a:r>
              <a:rPr lang="ru-RU" sz="2000" b="1" strike="noStrike" spc="-1">
                <a:solidFill>
                  <a:srgbClr val="FF0000"/>
                </a:solidFill>
                <a:latin typeface="Times New Roman"/>
              </a:rPr>
              <a:t>Лікування хворих </a:t>
            </a:r>
            <a:r>
              <a:rPr lang="ru-RU" sz="2000" b="1" strike="noStrike" spc="-1">
                <a:solidFill>
                  <a:srgbClr val="0D0D0D"/>
                </a:solidFill>
                <a:latin typeface="Times New Roman"/>
              </a:rPr>
              <a:t>із гострими отруєннями ФОС: детоксикація, антидотна терапія, реанімаційні заходи.У випадках потрапляння ФОС на шкіру її обмивають лужними розчинами. При інгаляційних ураженнях хворого виводять із приміщення з ФОС. Промивають шлунок 10-15 л води через 4-6 год до зникнення запаху ФОС. Потім уводять 300-500 мл вазелінового масла або 30-50 мл 25% розчину магнію сульфату. Призначають високі сифонні клізми.</a:t>
            </a:r>
            <a:endParaRPr lang="ru-RU" sz="2000" b="0" strike="noStrike" spc="-1">
              <a:latin typeface="Arial"/>
            </a:endParaRPr>
          </a:p>
          <a:p>
            <a:pPr algn="just">
              <a:lnSpc>
                <a:spcPct val="80000"/>
              </a:lnSpc>
              <a:spcBef>
                <a:spcPts val="700"/>
              </a:spcBef>
            </a:pPr>
            <a:endParaRPr lang="ru-RU" sz="2000" b="0" strike="noStrike" spc="-1">
              <a:latin typeface="Arial"/>
            </a:endParaRPr>
          </a:p>
        </p:txBody>
      </p:sp>
      <p:pic>
        <p:nvPicPr>
          <p:cNvPr id="423" name="Picture 5"/>
          <p:cNvPicPr/>
          <p:nvPr/>
        </p:nvPicPr>
        <p:blipFill>
          <a:blip r:embed="rId3"/>
          <a:srcRect b="71908"/>
          <a:stretch/>
        </p:blipFill>
        <p:spPr>
          <a:xfrm>
            <a:off x="1285920" y="5000760"/>
            <a:ext cx="6675120" cy="13348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ustomShape 1"/>
          <p:cNvSpPr/>
          <p:nvPr/>
        </p:nvSpPr>
        <p:spPr>
          <a:xfrm>
            <a:off x="285840" y="141668"/>
            <a:ext cx="8571960" cy="61662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80000"/>
              </a:lnSpc>
              <a:spcBef>
                <a:spcPts val="700"/>
              </a:spcBef>
              <a:buClr>
                <a:srgbClr val="0D0D0D"/>
              </a:buClr>
              <a:buFont typeface="Arial"/>
              <a:buChar char="•"/>
            </a:pPr>
            <a:r>
              <a:rPr lang="ru-RU" sz="2000" b="1" strike="noStrike" spc="-1" dirty="0" err="1">
                <a:solidFill>
                  <a:srgbClr val="0D0D0D"/>
                </a:solidFill>
                <a:latin typeface="Times New Roman"/>
              </a:rPr>
              <a:t>Завданням</a:t>
            </a:r>
            <a:r>
              <a:rPr lang="ru-RU" sz="2000" b="1" strike="noStrike" spc="-1" dirty="0">
                <a:solidFill>
                  <a:srgbClr val="0D0D0D"/>
                </a:solidFill>
                <a:latin typeface="Times New Roman"/>
              </a:rPr>
              <a:t> </a:t>
            </a:r>
            <a:r>
              <a:rPr lang="ru-RU" sz="2000" b="1" strike="noStrike" spc="-1" dirty="0" err="1">
                <a:solidFill>
                  <a:srgbClr val="FF0000"/>
                </a:solidFill>
                <a:latin typeface="Times New Roman"/>
              </a:rPr>
              <a:t>антидотної</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терапії</a:t>
            </a:r>
            <a:r>
              <a:rPr lang="ru-RU" sz="2000" b="1" strike="noStrike" spc="-1" dirty="0">
                <a:solidFill>
                  <a:srgbClr val="FF0000"/>
                </a:solidFill>
                <a:latin typeface="Times New Roman"/>
              </a:rPr>
              <a:t> </a:t>
            </a:r>
            <a:r>
              <a:rPr lang="ru-RU" sz="2000" b="1" strike="noStrike" spc="-1" dirty="0">
                <a:solidFill>
                  <a:srgbClr val="0D0D0D"/>
                </a:solidFill>
                <a:latin typeface="Times New Roman"/>
              </a:rPr>
              <a:t>є блокада </a:t>
            </a:r>
            <a:r>
              <a:rPr lang="ru-RU" sz="2000" b="1" strike="noStrike" spc="-1" dirty="0" err="1">
                <a:solidFill>
                  <a:srgbClr val="0D0D0D"/>
                </a:solidFill>
                <a:latin typeface="Times New Roman"/>
              </a:rPr>
              <a:t>холінорецепторів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відновлення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активності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холінестераз</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499"/>
              </a:spcBef>
            </a:pPr>
            <a:r>
              <a:rPr lang="ru-RU" sz="2000" b="1" strike="noStrike" spc="-1" dirty="0">
                <a:solidFill>
                  <a:srgbClr val="0D0D0D"/>
                </a:solidFill>
                <a:latin typeface="Times New Roman"/>
              </a:rPr>
              <a:t>У І </a:t>
            </a:r>
            <a:r>
              <a:rPr lang="ru-RU" sz="2000" b="1" strike="noStrike" spc="-1" dirty="0" err="1">
                <a:solidFill>
                  <a:srgbClr val="0D0D0D"/>
                </a:solidFill>
                <a:latin typeface="Times New Roman"/>
              </a:rPr>
              <a:t>стадії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отруєння</a:t>
            </a:r>
            <a:r>
              <a:rPr lang="ru-RU" sz="2000" b="1" strike="noStrike" spc="-1" dirty="0">
                <a:solidFill>
                  <a:srgbClr val="0D0D0D"/>
                </a:solidFill>
                <a:latin typeface="Times New Roman"/>
              </a:rPr>
              <a:t> доза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 — 2-3 мг; у II —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20 до 25 мг; у III —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З0 до 35 мг </a:t>
            </a:r>
            <a:r>
              <a:rPr lang="ru-RU" sz="2000" b="1" strike="noStrike" spc="-1" dirty="0" err="1">
                <a:solidFill>
                  <a:srgbClr val="0D0D0D"/>
                </a:solidFill>
                <a:latin typeface="Times New Roman"/>
              </a:rPr>
              <a:t>внутрішньовенно</a:t>
            </a:r>
            <a:r>
              <a:rPr lang="ru-RU" sz="2000" b="1" strike="noStrike" spc="-1" dirty="0">
                <a:solidFill>
                  <a:srgbClr val="0D0D0D"/>
                </a:solidFill>
                <a:latin typeface="Times New Roman"/>
              </a:rPr>
              <a:t>. Для </a:t>
            </a:r>
            <a:r>
              <a:rPr lang="ru-RU" sz="2000" b="1" strike="noStrike" spc="-1" dirty="0" err="1">
                <a:solidFill>
                  <a:srgbClr val="0D0D0D"/>
                </a:solidFill>
                <a:latin typeface="Times New Roman"/>
              </a:rPr>
              <a:t>створення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стійкої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блокади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холіно-реактивних</a:t>
            </a:r>
            <a:r>
              <a:rPr lang="ru-RU" sz="2000" b="1" strike="noStrike" spc="-1" dirty="0">
                <a:solidFill>
                  <a:srgbClr val="0D0D0D"/>
                </a:solidFill>
                <a:latin typeface="Times New Roman"/>
              </a:rPr>
              <a:t> систем </a:t>
            </a:r>
            <a:r>
              <a:rPr lang="ru-RU" sz="2000" b="1" strike="noStrike" spc="-1" dirty="0" err="1">
                <a:solidFill>
                  <a:srgbClr val="0D0D0D"/>
                </a:solidFill>
                <a:latin typeface="Times New Roman"/>
              </a:rPr>
              <a:t>упродовж</a:t>
            </a:r>
            <a:r>
              <a:rPr lang="ru-RU" sz="2000" b="1" strike="noStrike" spc="-1" dirty="0">
                <a:solidFill>
                  <a:srgbClr val="0D0D0D"/>
                </a:solidFill>
                <a:latin typeface="Times New Roman"/>
              </a:rPr>
              <a:t> 2-4 </a:t>
            </a:r>
            <a:r>
              <a:rPr lang="ru-RU" sz="2000" b="1" strike="noStrike" spc="-1" dirty="0" err="1">
                <a:solidFill>
                  <a:srgbClr val="0D0D0D"/>
                </a:solidFill>
                <a:latin typeface="Times New Roman"/>
              </a:rPr>
              <a:t>діб</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уводять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підтримувальні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дози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a:t>
            </a:r>
            <a:r>
              <a:rPr lang="ru-RU" sz="2000" b="1" strike="noStrike" spc="-1" dirty="0">
                <a:solidFill>
                  <a:srgbClr val="FF0000"/>
                </a:solidFill>
                <a:latin typeface="Times New Roman"/>
              </a:rPr>
              <a:t> </a:t>
            </a:r>
            <a:endParaRPr lang="ru-RU" sz="2000" b="0" strike="noStrike" spc="-1" dirty="0">
              <a:latin typeface="Arial"/>
            </a:endParaRPr>
          </a:p>
          <a:p>
            <a:pPr marL="343080" indent="-342360" algn="just">
              <a:lnSpc>
                <a:spcPct val="80000"/>
              </a:lnSpc>
              <a:spcBef>
                <a:spcPts val="499"/>
              </a:spcBef>
            </a:pPr>
            <a:r>
              <a:rPr lang="ru-RU" sz="2000" b="1" strike="noStrike" spc="-1" dirty="0" err="1">
                <a:solidFill>
                  <a:srgbClr val="FF0000"/>
                </a:solidFill>
                <a:latin typeface="Times New Roman"/>
              </a:rPr>
              <a:t>Антидотна</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терапія</a:t>
            </a:r>
            <a:r>
              <a:rPr lang="ru-RU" sz="2000" b="1" strike="noStrike" spc="-1" dirty="0">
                <a:solidFill>
                  <a:srgbClr val="FF0000"/>
                </a:solidFill>
                <a:latin typeface="Times New Roman"/>
              </a:rPr>
              <a:t>:</a:t>
            </a:r>
            <a:endParaRPr lang="ru-RU" sz="2000" b="0" strike="noStrike" spc="-1" dirty="0">
              <a:latin typeface="Arial"/>
            </a:endParaRPr>
          </a:p>
          <a:p>
            <a:pPr marL="343080" indent="-342360" algn="just">
              <a:lnSpc>
                <a:spcPct val="100000"/>
              </a:lnSpc>
              <a:spcBef>
                <a:spcPts val="499"/>
              </a:spcBef>
              <a:buClr>
                <a:srgbClr val="0D0D0D"/>
              </a:buClr>
              <a:buFont typeface="Arial"/>
              <a:buChar char="•"/>
            </a:pPr>
            <a:r>
              <a:rPr lang="ru-RU" sz="2000" b="1" strike="noStrike" spc="-1" dirty="0">
                <a:solidFill>
                  <a:srgbClr val="0D0D0D"/>
                </a:solidFill>
                <a:latin typeface="Times New Roman"/>
              </a:rPr>
              <a:t>а) </a:t>
            </a:r>
            <a:r>
              <a:rPr lang="ru-RU" sz="2000" b="1" strike="noStrike" spc="-1" dirty="0" err="1">
                <a:solidFill>
                  <a:srgbClr val="0D0D0D"/>
                </a:solidFill>
                <a:latin typeface="Times New Roman"/>
              </a:rPr>
              <a:t>застосування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периферичного</a:t>
            </a:r>
            <a:r>
              <a:rPr lang="ru-RU" sz="2000" b="1" strike="noStrike" spc="-1" dirty="0">
                <a:solidFill>
                  <a:srgbClr val="0D0D0D"/>
                </a:solidFill>
                <a:latin typeface="Times New Roman"/>
              </a:rPr>
              <a:t> м-</a:t>
            </a:r>
            <a:r>
              <a:rPr lang="ru-RU" sz="2000" b="1" strike="noStrike" spc="-1" dirty="0" err="1">
                <a:solidFill>
                  <a:srgbClr val="0D0D0D"/>
                </a:solidFill>
                <a:latin typeface="Times New Roman"/>
              </a:rPr>
              <a:t>холінолітика</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Для </a:t>
            </a:r>
            <a:r>
              <a:rPr lang="ru-RU" sz="2000" b="1" strike="noStrike" spc="-1" dirty="0" err="1">
                <a:solidFill>
                  <a:srgbClr val="0D0D0D"/>
                </a:solidFill>
                <a:latin typeface="Times New Roman"/>
              </a:rPr>
              <a:t>нейтралізації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ацетилхолінової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інтоксикації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протягом</a:t>
            </a:r>
            <a:r>
              <a:rPr lang="ru-RU" sz="2000" b="1" strike="noStrike" spc="-1" dirty="0">
                <a:solidFill>
                  <a:srgbClr val="0D0D0D"/>
                </a:solidFill>
                <a:latin typeface="Times New Roman"/>
              </a:rPr>
              <a:t> перших годин </a:t>
            </a:r>
            <a:r>
              <a:rPr lang="ru-RU" sz="2000" b="1" strike="noStrike" spc="-1" dirty="0" err="1">
                <a:solidFill>
                  <a:srgbClr val="0D0D0D"/>
                </a:solidFill>
                <a:latin typeface="Times New Roman"/>
              </a:rPr>
              <a:t>вводять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2-3 до 30-35 мл 0,1% р-ну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 (</a:t>
            </a:r>
            <a:r>
              <a:rPr lang="ru-RU" sz="2000" b="1" strike="noStrike" spc="-1" dirty="0" err="1">
                <a:solidFill>
                  <a:srgbClr val="0D0D0D"/>
                </a:solidFill>
                <a:latin typeface="Times New Roman"/>
              </a:rPr>
              <a:t>період</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інтенсивної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атропінізації</a:t>
            </a:r>
            <a:r>
              <a:rPr lang="ru-RU" sz="2000" b="1" strike="noStrike" spc="-1" dirty="0">
                <a:solidFill>
                  <a:srgbClr val="0D0D0D"/>
                </a:solidFill>
                <a:latin typeface="Times New Roman"/>
              </a:rPr>
              <a:t>). Про </a:t>
            </a:r>
            <a:r>
              <a:rPr lang="ru-RU" sz="2000" b="1" strike="noStrike" spc="-1" dirty="0" err="1">
                <a:solidFill>
                  <a:srgbClr val="0D0D0D"/>
                </a:solidFill>
                <a:latin typeface="Times New Roman"/>
              </a:rPr>
              <a:t>її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ефективність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свідчить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висушування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шкіри</a:t>
            </a:r>
            <a:r>
              <a:rPr lang="ru-RU" sz="2000" b="1" strike="noStrike" spc="-1" dirty="0">
                <a:solidFill>
                  <a:srgbClr val="0D0D0D"/>
                </a:solidFill>
                <a:latin typeface="Times New Roman"/>
              </a:rPr>
              <a:t> та </a:t>
            </a:r>
            <a:r>
              <a:rPr lang="ru-RU" sz="2000" b="1" strike="noStrike" spc="-1" dirty="0" err="1">
                <a:solidFill>
                  <a:srgbClr val="0D0D0D"/>
                </a:solidFill>
                <a:latin typeface="Times New Roman"/>
              </a:rPr>
              <a:t>зникнення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бронхореї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розширення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зіниць</a:t>
            </a:r>
            <a:r>
              <a:rPr lang="ru-RU" sz="2000" b="1" strike="noStrike" spc="-1" dirty="0">
                <a:solidFill>
                  <a:srgbClr val="0D0D0D"/>
                </a:solidFill>
                <a:latin typeface="Times New Roman"/>
              </a:rPr>
              <a:t> та </a:t>
            </a:r>
            <a:r>
              <a:rPr lang="ru-RU" sz="2000" b="1" strike="noStrike" spc="-1" dirty="0" err="1">
                <a:solidFill>
                  <a:srgbClr val="0D0D0D"/>
                </a:solidFill>
                <a:latin typeface="Times New Roman"/>
              </a:rPr>
              <a:t>почащення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серцевих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скорочень</a:t>
            </a:r>
            <a:r>
              <a:rPr lang="ru-RU" sz="2000" b="1" strike="noStrike" spc="-1" dirty="0">
                <a:solidFill>
                  <a:srgbClr val="0D0D0D"/>
                </a:solidFill>
                <a:latin typeface="Times New Roman"/>
              </a:rPr>
              <a:t> до 90-110 за  </a:t>
            </a:r>
            <a:r>
              <a:rPr lang="ru-RU" sz="2000" b="1" strike="noStrike" spc="-1" dirty="0" err="1">
                <a:solidFill>
                  <a:srgbClr val="0D0D0D"/>
                </a:solidFill>
                <a:latin typeface="Times New Roman"/>
              </a:rPr>
              <a:t>хвилину</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подальшому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протягом</a:t>
            </a:r>
            <a:r>
              <a:rPr lang="ru-RU" sz="2000" b="1" strike="noStrike" spc="-1" dirty="0">
                <a:solidFill>
                  <a:srgbClr val="0D0D0D"/>
                </a:solidFill>
                <a:latin typeface="Times New Roman"/>
              </a:rPr>
              <a:t> 3 - 5 </a:t>
            </a:r>
            <a:r>
              <a:rPr lang="ru-RU" sz="2000" b="1" strike="noStrike" spc="-1" dirty="0" err="1">
                <a:solidFill>
                  <a:srgbClr val="0D0D0D"/>
                </a:solidFill>
                <a:latin typeface="Times New Roman"/>
              </a:rPr>
              <a:t>діб</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продовжують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вводити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10-15 до 100-150 мг за </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період</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підтримуючої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атропінізації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a:t>
            </a:r>
            <a:r>
              <a:rPr lang="ru-RU" sz="2000" b="1" strike="noStrike" spc="-1" dirty="0">
                <a:solidFill>
                  <a:srgbClr val="0D0D0D"/>
                </a:solidFill>
                <a:latin typeface="Times New Roman"/>
              </a:rPr>
              <a:t> контролем </a:t>
            </a:r>
            <a:r>
              <a:rPr lang="ru-RU" sz="2000" b="1" strike="noStrike" spc="-1" dirty="0" err="1">
                <a:solidFill>
                  <a:srgbClr val="0D0D0D"/>
                </a:solidFill>
                <a:latin typeface="Times New Roman"/>
              </a:rPr>
              <a:t>клінічних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проявів</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100000"/>
              </a:lnSpc>
              <a:spcBef>
                <a:spcPts val="499"/>
              </a:spcBef>
              <a:buClr>
                <a:srgbClr val="0D0D0D"/>
              </a:buClr>
              <a:buFont typeface="Arial"/>
              <a:buChar char="•"/>
            </a:pPr>
            <a:r>
              <a:rPr lang="ru-RU" sz="2000" b="1" strike="noStrike" spc="-1" dirty="0">
                <a:solidFill>
                  <a:srgbClr val="0D0D0D"/>
                </a:solidFill>
                <a:latin typeface="Times New Roman"/>
              </a:rPr>
              <a:t>б) </a:t>
            </a:r>
            <a:r>
              <a:rPr lang="ru-RU" sz="2000" b="1" strike="noStrike" spc="-1" dirty="0" err="1">
                <a:solidFill>
                  <a:srgbClr val="0D0D0D"/>
                </a:solidFill>
                <a:latin typeface="Times New Roman"/>
              </a:rPr>
              <a:t>введення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реактиваторів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холінестерази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діпіроксиму</a:t>
            </a:r>
            <a:r>
              <a:rPr lang="ru-RU" sz="2000" b="1" strike="noStrike" spc="-1" dirty="0">
                <a:solidFill>
                  <a:srgbClr val="0D0D0D"/>
                </a:solidFill>
                <a:latin typeface="Times New Roman"/>
              </a:rPr>
              <a:t> (по 1-2 мл 15% </a:t>
            </a:r>
            <a:r>
              <a:rPr lang="ru-RU" sz="2000" b="1" strike="noStrike" spc="-1" dirty="0" err="1">
                <a:solidFill>
                  <a:srgbClr val="0D0D0D"/>
                </a:solidFill>
                <a:latin typeface="Times New Roman"/>
              </a:rPr>
              <a:t>розчину</a:t>
            </a:r>
            <a:r>
              <a:rPr lang="ru-RU" sz="2000" b="1" strike="noStrike" spc="-1" dirty="0">
                <a:solidFill>
                  <a:srgbClr val="0D0D0D"/>
                </a:solidFill>
                <a:latin typeface="Times New Roman"/>
              </a:rPr>
              <a:t> в/м, максимальна доза до 600 мг), </a:t>
            </a:r>
            <a:r>
              <a:rPr lang="ru-RU" sz="2000" b="1" strike="noStrike" spc="-1" dirty="0" err="1">
                <a:solidFill>
                  <a:srgbClr val="0D0D0D"/>
                </a:solidFill>
                <a:latin typeface="Times New Roman"/>
              </a:rPr>
              <a:t>ізонітразину</a:t>
            </a:r>
            <a:r>
              <a:rPr lang="ru-RU" sz="2000" b="1" strike="noStrike" spc="-1" dirty="0">
                <a:solidFill>
                  <a:srgbClr val="0D0D0D"/>
                </a:solidFill>
                <a:latin typeface="Times New Roman"/>
              </a:rPr>
              <a:t> (по 3 мл 40% </a:t>
            </a:r>
            <a:r>
              <a:rPr lang="ru-RU" sz="2000" b="1" strike="noStrike" spc="-1" dirty="0" err="1">
                <a:solidFill>
                  <a:srgbClr val="0D0D0D"/>
                </a:solidFill>
                <a:latin typeface="Times New Roman"/>
              </a:rPr>
              <a:t>розчину</a:t>
            </a:r>
            <a:r>
              <a:rPr lang="ru-RU" sz="2000" b="1" strike="noStrike" spc="-1" dirty="0">
                <a:solidFill>
                  <a:srgbClr val="0D0D0D"/>
                </a:solidFill>
                <a:latin typeface="Times New Roman"/>
              </a:rPr>
              <a:t> в/м, максимальна доза до 3-4 г). </a:t>
            </a:r>
            <a:r>
              <a:rPr lang="ru-RU" sz="2000" b="1" i="1" strike="noStrike" spc="-1" dirty="0" err="1">
                <a:solidFill>
                  <a:srgbClr val="0D0D0D"/>
                </a:solidFill>
                <a:latin typeface="Times New Roman"/>
              </a:rPr>
              <a:t>Реактиватори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холінестерази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можна</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вводити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тільки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протягом</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першої</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доби</a:t>
            </a:r>
            <a:r>
              <a:rPr lang="ru-RU" sz="2000" b="1" i="1" strike="noStrike" spc="-1" dirty="0">
                <a:solidFill>
                  <a:srgbClr val="0D0D0D"/>
                </a:solidFill>
                <a:latin typeface="Times New Roman"/>
              </a:rPr>
              <a:t>!</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Антидоти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введені</a:t>
            </a:r>
            <a:r>
              <a:rPr lang="ru-RU" sz="2000" b="1" strike="noStrike" spc="-1" dirty="0">
                <a:solidFill>
                  <a:srgbClr val="0D0D0D"/>
                </a:solidFill>
                <a:latin typeface="Times New Roman"/>
              </a:rPr>
              <a:t> в </a:t>
            </a:r>
            <a:r>
              <a:rPr lang="ru-RU" sz="2000" b="1" strike="noStrike" spc="-1" dirty="0" err="1">
                <a:solidFill>
                  <a:srgbClr val="0D0D0D"/>
                </a:solidFill>
                <a:latin typeface="Times New Roman"/>
              </a:rPr>
              <a:t>пізніші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терміни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лікувального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ефекту</a:t>
            </a:r>
            <a:r>
              <a:rPr lang="ru-RU" sz="2000" b="1" strike="noStrike" spc="-1" dirty="0">
                <a:solidFill>
                  <a:srgbClr val="0D0D0D"/>
                </a:solidFill>
                <a:latin typeface="Times New Roman"/>
              </a:rPr>
              <a:t> не проявлять, </a:t>
            </a:r>
            <a:r>
              <a:rPr lang="ru-RU" sz="2000" b="1" strike="noStrike" spc="-1" dirty="0" err="1">
                <a:solidFill>
                  <a:srgbClr val="0D0D0D"/>
                </a:solidFill>
                <a:latin typeface="Times New Roman"/>
              </a:rPr>
              <a:t>зате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самі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викличуть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інтоксикацію</a:t>
            </a:r>
            <a:r>
              <a:rPr lang="ru-RU" sz="2000" b="1" strike="noStrike" spc="-1" dirty="0">
                <a:solidFill>
                  <a:srgbClr val="0D0D0D"/>
                </a:solidFill>
                <a:latin typeface="Times New Roman"/>
              </a:rPr>
              <a:t>. </a:t>
            </a:r>
            <a:endParaRPr lang="ru-RU" sz="2000" b="0" strike="noStrike" spc="-1" dirty="0">
              <a:latin typeface="Arial"/>
            </a:endParaRPr>
          </a:p>
          <a:p>
            <a:pPr algn="just">
              <a:lnSpc>
                <a:spcPct val="80000"/>
              </a:lnSpc>
              <a:spcBef>
                <a:spcPts val="700"/>
              </a:spcBef>
            </a:pPr>
            <a:endParaRPr lang="ru-RU" sz="2000" b="0" strike="noStrike" spc="-1" dirty="0">
              <a:latin typeface="Arial"/>
            </a:endParaRPr>
          </a:p>
        </p:txBody>
      </p:sp>
      <p:pic>
        <p:nvPicPr>
          <p:cNvPr id="425" name="Picture 7"/>
          <p:cNvPicPr/>
          <p:nvPr/>
        </p:nvPicPr>
        <p:blipFill>
          <a:blip r:embed="rId3"/>
          <a:srcRect t="10055"/>
          <a:stretch/>
        </p:blipFill>
        <p:spPr>
          <a:xfrm>
            <a:off x="5911404" y="5589431"/>
            <a:ext cx="2421228" cy="1268569"/>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0" y="142920"/>
            <a:ext cx="9143280" cy="720"/>
          </a:xfrm>
          <a:prstGeom prst="rect">
            <a:avLst/>
          </a:prstGeom>
          <a:noFill/>
          <a:ln w="9360">
            <a:noFill/>
          </a:ln>
        </p:spPr>
        <p:style>
          <a:lnRef idx="0">
            <a:scrgbClr r="0" g="0" b="0"/>
          </a:lnRef>
          <a:fillRef idx="0">
            <a:scrgbClr r="0" g="0" b="0"/>
          </a:fillRef>
          <a:effectRef idx="0">
            <a:scrgbClr r="0" g="0" b="0"/>
          </a:effectRef>
          <a:fontRef idx="minor"/>
        </p:style>
      </p:sp>
      <p:pic>
        <p:nvPicPr>
          <p:cNvPr id="427" name="Picture 2"/>
          <p:cNvPicPr/>
          <p:nvPr/>
        </p:nvPicPr>
        <p:blipFill>
          <a:blip r:embed="rId3"/>
          <a:stretch/>
        </p:blipFill>
        <p:spPr>
          <a:xfrm>
            <a:off x="0" y="2781360"/>
            <a:ext cx="3020400" cy="4075920"/>
          </a:xfrm>
          <a:prstGeom prst="rect">
            <a:avLst/>
          </a:prstGeom>
          <a:ln w="9360">
            <a:noFill/>
          </a:ln>
        </p:spPr>
      </p:pic>
      <p:pic>
        <p:nvPicPr>
          <p:cNvPr id="428" name="Picture 3"/>
          <p:cNvPicPr/>
          <p:nvPr/>
        </p:nvPicPr>
        <p:blipFill>
          <a:blip r:embed="rId4"/>
          <a:stretch/>
        </p:blipFill>
        <p:spPr>
          <a:xfrm>
            <a:off x="3059280" y="2781360"/>
            <a:ext cx="2985480" cy="4075920"/>
          </a:xfrm>
          <a:prstGeom prst="rect">
            <a:avLst/>
          </a:prstGeom>
          <a:ln w="9360">
            <a:noFill/>
          </a:ln>
        </p:spPr>
      </p:pic>
      <p:sp>
        <p:nvSpPr>
          <p:cNvPr id="429" name="CustomShape 2"/>
          <p:cNvSpPr/>
          <p:nvPr/>
        </p:nvSpPr>
        <p:spPr>
          <a:xfrm>
            <a:off x="6840" y="4017960"/>
            <a:ext cx="220320" cy="30600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nchor="ctr">
            <a:spAutoFit/>
          </a:bodyPr>
          <a:lstStyle/>
          <a:p>
            <a:pPr algn="just">
              <a:lnSpc>
                <a:spcPct val="100000"/>
              </a:lnSpc>
            </a:pPr>
            <a:r>
              <a:rPr lang="ru-RU" sz="1400" b="0" strike="noStrike" spc="-1">
                <a:solidFill>
                  <a:srgbClr val="FFFFFF"/>
                </a:solidFill>
                <a:latin typeface="Calibri"/>
                <a:ea typeface="DejaVu Sans"/>
              </a:rPr>
              <a:t> </a:t>
            </a:r>
            <a:endParaRPr lang="ru-RU" sz="1400" b="0" strike="noStrike" spc="-1">
              <a:latin typeface="Arial"/>
            </a:endParaRPr>
          </a:p>
        </p:txBody>
      </p:sp>
      <p:grpSp>
        <p:nvGrpSpPr>
          <p:cNvPr id="430" name="Group 3"/>
          <p:cNvGrpSpPr/>
          <p:nvPr/>
        </p:nvGrpSpPr>
        <p:grpSpPr>
          <a:xfrm>
            <a:off x="6175440" y="2781360"/>
            <a:ext cx="2967840" cy="4075920"/>
            <a:chOff x="6175440" y="2781360"/>
            <a:chExt cx="2967840" cy="4075920"/>
          </a:xfrm>
        </p:grpSpPr>
        <p:pic>
          <p:nvPicPr>
            <p:cNvPr id="431" name="Picture 6"/>
            <p:cNvPicPr/>
            <p:nvPr/>
          </p:nvPicPr>
          <p:blipFill>
            <a:blip r:embed="rId5"/>
            <a:stretch/>
          </p:blipFill>
          <p:spPr>
            <a:xfrm>
              <a:off x="6175440" y="2781360"/>
              <a:ext cx="2967840" cy="4075920"/>
            </a:xfrm>
            <a:prstGeom prst="rect">
              <a:avLst/>
            </a:prstGeom>
            <a:ln w="9360">
              <a:noFill/>
            </a:ln>
          </p:spPr>
        </p:pic>
        <p:sp>
          <p:nvSpPr>
            <p:cNvPr id="432" name="CustomShape 4"/>
            <p:cNvSpPr/>
            <p:nvPr/>
          </p:nvSpPr>
          <p:spPr>
            <a:xfrm>
              <a:off x="6175440" y="2781360"/>
              <a:ext cx="2967840" cy="4075920"/>
            </a:xfrm>
            <a:prstGeom prst="rect">
              <a:avLst/>
            </a:prstGeom>
            <a:noFill/>
            <a:ln w="9360">
              <a:noFill/>
            </a:ln>
          </p:spPr>
          <p:style>
            <a:lnRef idx="0">
              <a:scrgbClr r="0" g="0" b="0"/>
            </a:lnRef>
            <a:fillRef idx="0">
              <a:scrgbClr r="0" g="0" b="0"/>
            </a:fillRef>
            <a:effectRef idx="0">
              <a:scrgbClr r="0" g="0" b="0"/>
            </a:effectRef>
            <a:fontRef idx="minor"/>
          </p:style>
        </p:sp>
      </p:grpSp>
      <p:sp>
        <p:nvSpPr>
          <p:cNvPr id="433" name="CustomShape 5"/>
          <p:cNvSpPr/>
          <p:nvPr/>
        </p:nvSpPr>
        <p:spPr>
          <a:xfrm>
            <a:off x="1224000" y="2139120"/>
            <a:ext cx="966960" cy="64224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ru-RU" sz="1800" b="1" strike="noStrike" spc="-1">
                <a:solidFill>
                  <a:srgbClr val="000000"/>
                </a:solidFill>
                <a:latin typeface="Calibri"/>
                <a:ea typeface="DejaVu Sans"/>
              </a:rPr>
              <a:t>бліда </a:t>
            </a:r>
            <a:endParaRPr lang="ru-RU" sz="1800" b="0" strike="noStrike" spc="-1">
              <a:latin typeface="Arial"/>
            </a:endParaRPr>
          </a:p>
          <a:p>
            <a:pPr>
              <a:lnSpc>
                <a:spcPct val="100000"/>
              </a:lnSpc>
            </a:pPr>
            <a:r>
              <a:rPr lang="ru-RU" sz="1800" b="1" strike="noStrike" spc="-1">
                <a:solidFill>
                  <a:srgbClr val="000000"/>
                </a:solidFill>
                <a:latin typeface="Calibri"/>
                <a:ea typeface="DejaVu Sans"/>
              </a:rPr>
              <a:t>поганка</a:t>
            </a:r>
            <a:endParaRPr lang="ru-RU" sz="1800" b="0" strike="noStrike" spc="-1">
              <a:latin typeface="Arial"/>
            </a:endParaRPr>
          </a:p>
        </p:txBody>
      </p:sp>
      <p:sp>
        <p:nvSpPr>
          <p:cNvPr id="434" name="CustomShape 6"/>
          <p:cNvSpPr/>
          <p:nvPr/>
        </p:nvSpPr>
        <p:spPr>
          <a:xfrm>
            <a:off x="4112280" y="2016000"/>
            <a:ext cx="1143720" cy="64224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ru-RU" sz="1800" b="1" strike="noStrike" spc="-1">
                <a:solidFill>
                  <a:srgbClr val="000000"/>
                </a:solidFill>
                <a:latin typeface="Calibri"/>
                <a:ea typeface="DejaVu Sans"/>
              </a:rPr>
              <a:t>мухомор </a:t>
            </a:r>
            <a:endParaRPr lang="ru-RU" sz="1800" b="0" strike="noStrike" spc="-1">
              <a:latin typeface="Arial"/>
            </a:endParaRPr>
          </a:p>
          <a:p>
            <a:pPr>
              <a:lnSpc>
                <a:spcPct val="100000"/>
              </a:lnSpc>
            </a:pPr>
            <a:r>
              <a:rPr lang="ru-RU" sz="1800" b="1" strike="noStrike" spc="-1">
                <a:solidFill>
                  <a:srgbClr val="000000"/>
                </a:solidFill>
                <a:latin typeface="Calibri"/>
                <a:ea typeface="DejaVu Sans"/>
              </a:rPr>
              <a:t>червоний</a:t>
            </a:r>
            <a:endParaRPr lang="ru-RU" sz="1800" b="0" strike="noStrike" spc="-1">
              <a:latin typeface="Arial"/>
            </a:endParaRPr>
          </a:p>
        </p:txBody>
      </p:sp>
      <p:sp>
        <p:nvSpPr>
          <p:cNvPr id="435" name="CustomShape 7"/>
          <p:cNvSpPr/>
          <p:nvPr/>
        </p:nvSpPr>
        <p:spPr>
          <a:xfrm>
            <a:off x="6336000" y="2021760"/>
            <a:ext cx="2256480" cy="64224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ru-RU" sz="1800" b="1" strike="noStrike" spc="-1">
                <a:solidFill>
                  <a:srgbClr val="000000"/>
                </a:solidFill>
                <a:latin typeface="Calibri"/>
                <a:ea typeface="DejaVu Sans"/>
              </a:rPr>
              <a:t>опеньок сірчано-</a:t>
            </a:r>
            <a:endParaRPr lang="ru-RU" sz="1800" b="0" strike="noStrike" spc="-1">
              <a:latin typeface="Arial"/>
            </a:endParaRPr>
          </a:p>
          <a:p>
            <a:pPr>
              <a:lnSpc>
                <a:spcPct val="100000"/>
              </a:lnSpc>
            </a:pPr>
            <a:r>
              <a:rPr lang="ru-RU" sz="1800" b="1" strike="noStrike" spc="-1">
                <a:solidFill>
                  <a:srgbClr val="000000"/>
                </a:solidFill>
                <a:latin typeface="Calibri"/>
                <a:ea typeface="DejaVu Sans"/>
              </a:rPr>
              <a:t>жовтий несправжній</a:t>
            </a:r>
            <a:endParaRPr lang="ru-RU" sz="1800" b="0" strike="noStrike" spc="-1">
              <a:latin typeface="Arial"/>
            </a:endParaRPr>
          </a:p>
        </p:txBody>
      </p:sp>
      <p:sp>
        <p:nvSpPr>
          <p:cNvPr id="436" name="CustomShape 8"/>
          <p:cNvSpPr/>
          <p:nvPr/>
        </p:nvSpPr>
        <p:spPr>
          <a:xfrm>
            <a:off x="0" y="434880"/>
            <a:ext cx="9143280" cy="135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100000"/>
              </a:lnSpc>
            </a:pPr>
            <a:r>
              <a:rPr lang="ru-RU" sz="4000" b="1" strike="noStrike" spc="-1">
                <a:solidFill>
                  <a:srgbClr val="FF0000"/>
                </a:solidFill>
                <a:latin typeface="Calibri"/>
              </a:rPr>
              <a:t>ОТРУЄННЯ ГРИБАМИ </a:t>
            </a:r>
            <a:r>
              <a:t/>
            </a:r>
            <a:br/>
            <a:r>
              <a:rPr lang="ru-RU" sz="2400" b="1" strike="noStrike" spc="-1">
                <a:solidFill>
                  <a:srgbClr val="0D0D0D"/>
                </a:solidFill>
                <a:latin typeface="Times New Roman"/>
              </a:rPr>
              <a:t>Отруєння можуть спричинювати близько 20 видів грибів. Найбільш отруйні — бліда поганка та мухомор. Токсичні також сморжі, зморшки, несправжній сірий та цегляно-червоний опеньки.</a:t>
            </a:r>
            <a:endParaRPr lang="ru-RU" sz="2400" b="0" strike="noStrike" spc="-1">
              <a:latin typeface="Arial"/>
            </a:endParaRPr>
          </a:p>
        </p:txBody>
      </p:sp>
      <p:sp>
        <p:nvSpPr>
          <p:cNvPr id="437" name="CustomShape 9"/>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E27671E-1CE7-4470-B0B9-A2E8AD5C9323}" type="slidenum">
              <a:rPr lang="ru-RU" sz="1200" b="0" strike="noStrike" spc="-1">
                <a:solidFill>
                  <a:srgbClr val="8B8B8B"/>
                </a:solidFill>
                <a:latin typeface="Calibri"/>
              </a:rPr>
              <a:t>35</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1"/>
          <p:cNvSpPr/>
          <p:nvPr/>
        </p:nvSpPr>
        <p:spPr>
          <a:xfrm>
            <a:off x="214200" y="214200"/>
            <a:ext cx="4681800" cy="635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80000"/>
              </a:lnSpc>
              <a:spcBef>
                <a:spcPts val="320"/>
              </a:spcBef>
              <a:buClr>
                <a:srgbClr val="0D0D0D"/>
              </a:buClr>
              <a:buFont typeface="Arial"/>
              <a:buChar char="•"/>
            </a:pPr>
            <a:r>
              <a:rPr lang="ru-RU" sz="1500" b="1" strike="noStrike" spc="-1">
                <a:solidFill>
                  <a:srgbClr val="0D0D0D"/>
                </a:solidFill>
                <a:latin typeface="Times New Roman"/>
              </a:rPr>
              <a:t>Найнебезпечніше отруєння виникає при споживанні </a:t>
            </a:r>
            <a:r>
              <a:rPr lang="ru-RU" sz="1500" b="1" strike="noStrike" spc="-1">
                <a:solidFill>
                  <a:srgbClr val="FF0000"/>
                </a:solidFill>
                <a:latin typeface="Times New Roman"/>
              </a:rPr>
              <a:t>блідої поганки</a:t>
            </a:r>
            <a:r>
              <a:rPr lang="ru-RU" sz="1500" b="1" strike="noStrike" spc="-1">
                <a:solidFill>
                  <a:srgbClr val="0D0D0D"/>
                </a:solidFill>
                <a:latin typeface="Times New Roman"/>
              </a:rPr>
              <a:t>. Отрута цього гриба (фаллотоксини, аманітатоксини) не руйнується при кулінарній обробці, її неможливо виявити побутовими способами. Летальність при важких отруєннях сягає  80%.</a:t>
            </a:r>
            <a:endParaRPr lang="ru-RU" sz="1500" b="0" strike="noStrike" spc="-1">
              <a:latin typeface="Arial"/>
            </a:endParaRPr>
          </a:p>
          <a:p>
            <a:pPr marL="343080" indent="-342360" algn="just">
              <a:lnSpc>
                <a:spcPct val="80000"/>
              </a:lnSpc>
              <a:spcBef>
                <a:spcPts val="700"/>
              </a:spcBef>
              <a:buClr>
                <a:srgbClr val="0D0D0D"/>
              </a:buClr>
              <a:buFont typeface="Arial"/>
              <a:buChar char="•"/>
            </a:pPr>
            <a:r>
              <a:rPr lang="ru-RU" sz="1500" b="1" strike="noStrike" spc="-1">
                <a:solidFill>
                  <a:srgbClr val="0D0D0D"/>
                </a:solidFill>
                <a:latin typeface="Times New Roman"/>
              </a:rPr>
              <a:t>Особливістю отруєнь блідою поганкою є тривалий латентний період. З часу вживання грибів до перших клінічних ознак отруєння проходить 6 - 12 і більше годин. </a:t>
            </a:r>
            <a:endParaRPr lang="ru-RU" sz="1500" b="0" strike="noStrike" spc="-1">
              <a:latin typeface="Arial"/>
            </a:endParaRPr>
          </a:p>
          <a:p>
            <a:pPr marL="343080" indent="-342360" algn="just">
              <a:lnSpc>
                <a:spcPct val="80000"/>
              </a:lnSpc>
              <a:spcBef>
                <a:spcPts val="700"/>
              </a:spcBef>
              <a:buClr>
                <a:srgbClr val="0D0D0D"/>
              </a:buClr>
              <a:buFont typeface="Arial"/>
              <a:buChar char="•"/>
            </a:pPr>
            <a:r>
              <a:rPr lang="ru-RU" sz="1500" b="1" strike="noStrike" spc="-1">
                <a:solidFill>
                  <a:srgbClr val="0D0D0D"/>
                </a:solidFill>
                <a:latin typeface="Times New Roman"/>
              </a:rPr>
              <a:t>Всі ж інші - умовно їстівні гриби - проявляють свою токсичну дію набагато раніше - через 1 - 2 години.</a:t>
            </a:r>
            <a:endParaRPr lang="ru-RU" sz="1500" b="0" strike="noStrike" spc="-1">
              <a:latin typeface="Arial"/>
            </a:endParaRPr>
          </a:p>
          <a:p>
            <a:pPr marL="343080" indent="-342360" algn="just">
              <a:lnSpc>
                <a:spcPct val="90000"/>
              </a:lnSpc>
              <a:spcBef>
                <a:spcPts val="320"/>
              </a:spcBef>
              <a:buClr>
                <a:srgbClr val="0D0D0D"/>
              </a:buClr>
              <a:buFont typeface="Arial"/>
              <a:buChar char="•"/>
            </a:pPr>
            <a:r>
              <a:rPr lang="ru-RU" sz="1500" b="1" strike="noStrike" spc="-1">
                <a:solidFill>
                  <a:srgbClr val="0D0D0D"/>
                </a:solidFill>
                <a:latin typeface="Times New Roman"/>
              </a:rPr>
              <a:t>Отрути швидко всмоктуються у травному каналі. Через 2 год після надходження до організму 57% їх депонується у печінці, 3% — у нирках, 9,5% — у м'язах. Алкоголь потенціює дію отрути. </a:t>
            </a:r>
            <a:endParaRPr lang="ru-RU" sz="1500" b="0" strike="noStrike" spc="-1">
              <a:latin typeface="Arial"/>
            </a:endParaRPr>
          </a:p>
          <a:p>
            <a:pPr marL="343080" indent="-342360" algn="just">
              <a:lnSpc>
                <a:spcPct val="90000"/>
              </a:lnSpc>
              <a:spcBef>
                <a:spcPts val="320"/>
              </a:spcBef>
              <a:buClr>
                <a:srgbClr val="0D0D0D"/>
              </a:buClr>
              <a:buFont typeface="Arial"/>
              <a:buChar char="•"/>
            </a:pPr>
            <a:r>
              <a:rPr lang="ru-RU" sz="1500" b="1" i="1" strike="noStrike" spc="-1">
                <a:solidFill>
                  <a:srgbClr val="0D0D0D"/>
                </a:solidFill>
                <a:latin typeface="Times New Roman"/>
              </a:rPr>
              <a:t>Смертельна доза </a:t>
            </a:r>
            <a:r>
              <a:rPr lang="ru-RU" sz="1500" b="1" strike="noStrike" spc="-1">
                <a:solidFill>
                  <a:srgbClr val="0D0D0D"/>
                </a:solidFill>
                <a:latin typeface="Times New Roman"/>
              </a:rPr>
              <a:t>(3-аманітину 0,1 мг/кг. Практично досить одного гриба, щоб викликати смертельне отруєння дорослої людини. Летальність становить 60 - 70 %, а серед дітей досягає 90%.</a:t>
            </a:r>
            <a:endParaRPr lang="ru-RU" sz="1500" b="0" strike="noStrike" spc="-1">
              <a:latin typeface="Arial"/>
            </a:endParaRPr>
          </a:p>
          <a:p>
            <a:pPr marL="343080" indent="-342360" algn="ctr">
              <a:lnSpc>
                <a:spcPct val="100000"/>
              </a:lnSpc>
              <a:spcBef>
                <a:spcPts val="320"/>
              </a:spcBef>
            </a:pPr>
            <a:r>
              <a:rPr lang="ru-RU" sz="1500" b="1" strike="noStrike" spc="-1">
                <a:solidFill>
                  <a:srgbClr val="FF0000"/>
                </a:solidFill>
                <a:latin typeface="Times New Roman"/>
              </a:rPr>
              <a:t>У перебігу інтоксикації блідою поганкою розрізняють 4 стадії:</a:t>
            </a:r>
            <a:endParaRPr lang="ru-RU" sz="1500" b="0" strike="noStrike" spc="-1">
              <a:latin typeface="Arial"/>
            </a:endParaRPr>
          </a:p>
          <a:p>
            <a:pPr marL="343080" indent="-342360">
              <a:lnSpc>
                <a:spcPct val="100000"/>
              </a:lnSpc>
              <a:spcBef>
                <a:spcPts val="320"/>
              </a:spcBef>
              <a:buClr>
                <a:srgbClr val="000000"/>
              </a:buClr>
              <a:buFont typeface="Arial"/>
              <a:buChar char="•"/>
            </a:pPr>
            <a:r>
              <a:rPr lang="ru-RU" sz="1500" b="1" strike="noStrike" spc="-1">
                <a:solidFill>
                  <a:srgbClr val="000000"/>
                </a:solidFill>
                <a:latin typeface="Times New Roman"/>
              </a:rPr>
              <a:t>латентну;</a:t>
            </a:r>
            <a:endParaRPr lang="ru-RU" sz="1500" b="0" strike="noStrike" spc="-1">
              <a:latin typeface="Arial"/>
            </a:endParaRPr>
          </a:p>
          <a:p>
            <a:pPr marL="343080" indent="-342360">
              <a:lnSpc>
                <a:spcPct val="100000"/>
              </a:lnSpc>
              <a:spcBef>
                <a:spcPts val="320"/>
              </a:spcBef>
              <a:buClr>
                <a:srgbClr val="000000"/>
              </a:buClr>
              <a:buFont typeface="Arial"/>
              <a:buChar char="•"/>
            </a:pPr>
            <a:r>
              <a:rPr lang="ru-RU" sz="1500" b="1" strike="noStrike" spc="-1">
                <a:solidFill>
                  <a:srgbClr val="000000"/>
                </a:solidFill>
                <a:latin typeface="Times New Roman"/>
              </a:rPr>
              <a:t>шлунково-кишкову;</a:t>
            </a:r>
            <a:endParaRPr lang="ru-RU" sz="1500" b="0" strike="noStrike" spc="-1">
              <a:latin typeface="Arial"/>
            </a:endParaRPr>
          </a:p>
          <a:p>
            <a:pPr marL="343080" indent="-342360">
              <a:lnSpc>
                <a:spcPct val="100000"/>
              </a:lnSpc>
              <a:spcBef>
                <a:spcPts val="320"/>
              </a:spcBef>
              <a:buClr>
                <a:srgbClr val="000000"/>
              </a:buClr>
              <a:buFont typeface="Arial"/>
              <a:buChar char="•"/>
            </a:pPr>
            <a:r>
              <a:rPr lang="ru-RU" sz="1500" b="1" strike="noStrike" spc="-1">
                <a:solidFill>
                  <a:srgbClr val="000000"/>
                </a:solidFill>
                <a:latin typeface="Times New Roman"/>
              </a:rPr>
              <a:t>паренхіматозну (печінково-ниркова</a:t>
            </a:r>
            <a:r>
              <a:t/>
            </a:r>
            <a:br/>
            <a:r>
              <a:rPr lang="ru-RU" sz="1500" b="1" strike="noStrike" spc="-1">
                <a:solidFill>
                  <a:srgbClr val="000000"/>
                </a:solidFill>
                <a:latin typeface="Times New Roman"/>
              </a:rPr>
              <a:t>недостатність);</a:t>
            </a:r>
            <a:endParaRPr lang="ru-RU" sz="1500" b="0" strike="noStrike" spc="-1">
              <a:latin typeface="Arial"/>
            </a:endParaRPr>
          </a:p>
          <a:p>
            <a:pPr marL="343080" indent="-342360">
              <a:lnSpc>
                <a:spcPct val="100000"/>
              </a:lnSpc>
              <a:spcBef>
                <a:spcPts val="320"/>
              </a:spcBef>
              <a:buClr>
                <a:srgbClr val="000000"/>
              </a:buClr>
              <a:buFont typeface="Arial"/>
              <a:buChar char="•"/>
            </a:pPr>
            <a:r>
              <a:rPr lang="ru-RU" sz="1500" b="1" strike="noStrike" spc="-1">
                <a:solidFill>
                  <a:srgbClr val="000000"/>
                </a:solidFill>
                <a:latin typeface="Times New Roman"/>
              </a:rPr>
              <a:t>кінцеву.</a:t>
            </a:r>
            <a:endParaRPr lang="ru-RU" sz="1500" b="0" strike="noStrike" spc="-1">
              <a:latin typeface="Arial"/>
            </a:endParaRPr>
          </a:p>
        </p:txBody>
      </p:sp>
      <p:pic>
        <p:nvPicPr>
          <p:cNvPr id="439" name="Рисунок 438"/>
          <p:cNvPicPr/>
          <p:nvPr/>
        </p:nvPicPr>
        <p:blipFill>
          <a:blip r:embed="rId3"/>
          <a:stretch/>
        </p:blipFill>
        <p:spPr>
          <a:xfrm>
            <a:off x="4962960" y="264600"/>
            <a:ext cx="4109040" cy="6359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1"/>
          <p:cNvSpPr/>
          <p:nvPr/>
        </p:nvSpPr>
        <p:spPr>
          <a:xfrm>
            <a:off x="76320" y="0"/>
            <a:ext cx="6566760" cy="6571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100000"/>
              </a:lnSpc>
              <a:buClr>
                <a:srgbClr val="0D0D0D"/>
              </a:buClr>
              <a:buFont typeface="Arial"/>
              <a:buChar char="•"/>
            </a:pPr>
            <a:r>
              <a:rPr lang="ru-RU" sz="1800" b="1" strike="noStrike" spc="-1">
                <a:solidFill>
                  <a:srgbClr val="0D0D0D"/>
                </a:solidFill>
                <a:latin typeface="Times New Roman"/>
              </a:rPr>
              <a:t>За ступенем тяжкості отруєння блідою поганкою поділяють на: </a:t>
            </a:r>
            <a:endParaRPr lang="ru-RU" sz="1800" b="0" strike="noStrike" spc="-1">
              <a:latin typeface="Arial"/>
            </a:endParaRPr>
          </a:p>
          <a:p>
            <a:pPr marL="343080" indent="-342360" algn="just">
              <a:lnSpc>
                <a:spcPct val="100000"/>
              </a:lnSpc>
              <a:buClr>
                <a:srgbClr val="FF0000"/>
              </a:buClr>
              <a:buFont typeface="Wingdings" charset="2"/>
              <a:buChar char=""/>
            </a:pPr>
            <a:r>
              <a:rPr lang="ru-RU" sz="1800" b="1" strike="noStrike" spc="-1">
                <a:solidFill>
                  <a:srgbClr val="FF0000"/>
                </a:solidFill>
                <a:latin typeface="Times New Roman"/>
              </a:rPr>
              <a:t>легкі</a:t>
            </a:r>
            <a:r>
              <a:rPr lang="ru-RU" sz="1800" b="1" strike="noStrike" spc="-1">
                <a:solidFill>
                  <a:srgbClr val="0D0D0D"/>
                </a:solidFill>
                <a:latin typeface="Times New Roman"/>
              </a:rPr>
              <a:t> (20% випадків) — помірний гастроентерит, легка гепатопатія; </a:t>
            </a:r>
            <a:endParaRPr lang="ru-RU" sz="1800" b="0" strike="noStrike" spc="-1">
              <a:latin typeface="Arial"/>
            </a:endParaRPr>
          </a:p>
          <a:p>
            <a:pPr marL="343080" indent="-342360" algn="just">
              <a:lnSpc>
                <a:spcPct val="100000"/>
              </a:lnSpc>
              <a:buClr>
                <a:srgbClr val="FF0000"/>
              </a:buClr>
              <a:buFont typeface="Wingdings" charset="2"/>
              <a:buChar char=""/>
            </a:pPr>
            <a:r>
              <a:rPr lang="ru-RU" sz="1800" b="1" strike="noStrike" spc="-1">
                <a:solidFill>
                  <a:srgbClr val="FF0000"/>
                </a:solidFill>
                <a:latin typeface="Times New Roman"/>
              </a:rPr>
              <a:t>середньої тяжкості </a:t>
            </a:r>
            <a:r>
              <a:rPr lang="ru-RU" sz="1800" b="1" strike="noStrike" spc="-1">
                <a:solidFill>
                  <a:srgbClr val="0D0D0D"/>
                </a:solidFill>
                <a:latin typeface="Times New Roman"/>
              </a:rPr>
              <a:t>(З0% випадків) — виражений гастроентерит, гепато- і нефропатія середнього ступеня тяжкості; </a:t>
            </a:r>
            <a:endParaRPr lang="ru-RU" sz="1800" b="0" strike="noStrike" spc="-1">
              <a:latin typeface="Arial"/>
            </a:endParaRPr>
          </a:p>
          <a:p>
            <a:pPr marL="343080" indent="-342360" algn="just">
              <a:lnSpc>
                <a:spcPct val="100000"/>
              </a:lnSpc>
              <a:buClr>
                <a:srgbClr val="FF0000"/>
              </a:buClr>
              <a:buFont typeface="Wingdings" charset="2"/>
              <a:buChar char=""/>
            </a:pPr>
            <a:r>
              <a:rPr lang="ru-RU" sz="1800" b="1" strike="noStrike" spc="-1">
                <a:solidFill>
                  <a:srgbClr val="FF0000"/>
                </a:solidFill>
                <a:latin typeface="Times New Roman"/>
              </a:rPr>
              <a:t>тяжкі</a:t>
            </a:r>
            <a:r>
              <a:rPr lang="ru-RU" sz="1800" b="1" strike="noStrike" spc="-1">
                <a:solidFill>
                  <a:srgbClr val="0D0D0D"/>
                </a:solidFill>
                <a:latin typeface="Times New Roman"/>
              </a:rPr>
              <a:t> (50% випадків) — </a:t>
            </a:r>
            <a:r>
              <a:rPr lang="ru-RU" sz="1800" b="1" strike="noStrike" spc="-1">
                <a:solidFill>
                  <a:srgbClr val="000000"/>
                </a:solidFill>
                <a:latin typeface="Times New Roman"/>
              </a:rPr>
              <a:t>тяжкий гастроентерит</a:t>
            </a:r>
            <a:r>
              <a:rPr lang="ru-RU" sz="1800" b="1" strike="noStrike" spc="-1">
                <a:solidFill>
                  <a:srgbClr val="0D0D0D"/>
                </a:solidFill>
                <a:latin typeface="Times New Roman"/>
              </a:rPr>
              <a:t>, печінково-ниркова недостатність. Чіткі симптоми інтоксикації з'являються через 6-30 і навіть 48-72 год. </a:t>
            </a:r>
            <a:endParaRPr lang="ru-RU" sz="1800" b="0" strike="noStrike" spc="-1">
              <a:latin typeface="Arial"/>
            </a:endParaRPr>
          </a:p>
          <a:p>
            <a:pPr marL="343080" indent="-342360" algn="just">
              <a:lnSpc>
                <a:spcPct val="100000"/>
              </a:lnSpc>
              <a:buClr>
                <a:srgbClr val="0D0D0D"/>
              </a:buClr>
              <a:buFont typeface="Arial"/>
              <a:buChar char="•"/>
            </a:pPr>
            <a:r>
              <a:rPr lang="ru-RU" sz="1800" b="1" strike="noStrike" spc="-1">
                <a:solidFill>
                  <a:srgbClr val="0D0D0D"/>
                </a:solidFill>
                <a:latin typeface="Times New Roman"/>
              </a:rPr>
              <a:t>Прямої залежності між тривалістю безсимптомного періоду і ступенем тяжкості отруєння не визначено.</a:t>
            </a:r>
            <a:endParaRPr lang="ru-RU" sz="1800" b="0" strike="noStrike" spc="-1">
              <a:latin typeface="Arial"/>
            </a:endParaRPr>
          </a:p>
          <a:p>
            <a:pPr marL="343080" indent="-342360" algn="just">
              <a:lnSpc>
                <a:spcPct val="100000"/>
              </a:lnSpc>
              <a:buClr>
                <a:srgbClr val="0D0D0D"/>
              </a:buClr>
              <a:buFont typeface="Arial"/>
              <a:buChar char="•"/>
            </a:pPr>
            <a:r>
              <a:rPr lang="ru-RU" sz="1800" b="1" strike="noStrike" spc="-1">
                <a:solidFill>
                  <a:srgbClr val="0D0D0D"/>
                </a:solidFill>
                <a:latin typeface="Times New Roman"/>
              </a:rPr>
              <a:t>З'являється слабість, запаморочення, нудота, невгамовне блювання, різкий біль у животі, діарея. Випорожнення часто з домішкою крові. Швидко розвиваються порушення водно-електролітного обміну (дегідратація, гіпохлоремія, гіпокаліємія, гіпонатріємія) та розлади гемодинаміки (тахікардія, зниження АТ, ЦВТ, погіршення реологічних властивостей крові). Зростає метаболічний ацидоз. Можуть виникати галюцинації та делірій. Гастроентерит може тривати від 1 до 8 діб. У кінці цієї стадії може спостерігатися короткочасне поліпшення стану.</a:t>
            </a:r>
            <a:endParaRPr lang="ru-RU" sz="1800" b="0" strike="noStrike" spc="-1">
              <a:latin typeface="Arial"/>
            </a:endParaRPr>
          </a:p>
        </p:txBody>
      </p:sp>
      <p:pic>
        <p:nvPicPr>
          <p:cNvPr id="441" name="Picture 7"/>
          <p:cNvPicPr/>
          <p:nvPr/>
        </p:nvPicPr>
        <p:blipFill>
          <a:blip r:embed="rId3"/>
          <a:stretch/>
        </p:blipFill>
        <p:spPr>
          <a:xfrm>
            <a:off x="6848640" y="1357200"/>
            <a:ext cx="2294640" cy="33328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ustomShape 1"/>
          <p:cNvSpPr/>
          <p:nvPr/>
        </p:nvSpPr>
        <p:spPr>
          <a:xfrm>
            <a:off x="0" y="386366"/>
            <a:ext cx="7314480" cy="6066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80000"/>
              </a:lnSpc>
              <a:spcBef>
                <a:spcPts val="601"/>
              </a:spcBef>
            </a:pPr>
            <a:r>
              <a:rPr lang="ru-RU" sz="3600" b="1" strike="noStrike" spc="-1" dirty="0" err="1">
                <a:solidFill>
                  <a:srgbClr val="FF0000"/>
                </a:solidFill>
                <a:latin typeface="Times New Roman"/>
              </a:rPr>
              <a:t>Лікування</a:t>
            </a:r>
            <a:r>
              <a:rPr lang="ru-RU" sz="3600" b="1" strike="noStrike" spc="-1" dirty="0">
                <a:solidFill>
                  <a:srgbClr val="FF0000"/>
                </a:solidFill>
                <a:latin typeface="Times New Roman"/>
              </a:rPr>
              <a:t>:</a:t>
            </a:r>
            <a:endParaRPr lang="ru-RU" sz="36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Раннє</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промивання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шлунку</a:t>
            </a:r>
            <a:r>
              <a:rPr lang="ru-RU" sz="2000" b="1" strike="noStrike" spc="-1" dirty="0">
                <a:solidFill>
                  <a:srgbClr val="0D0D0D"/>
                </a:solidFill>
                <a:latin typeface="Times New Roman"/>
              </a:rPr>
              <a:t> через зонд, </a:t>
            </a:r>
            <a:r>
              <a:rPr lang="ru-RU" sz="2000" b="1" strike="noStrike" spc="-1" dirty="0" err="1">
                <a:solidFill>
                  <a:srgbClr val="0D0D0D"/>
                </a:solidFill>
                <a:latin typeface="Times New Roman"/>
              </a:rPr>
              <a:t>введення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сольового</a:t>
            </a:r>
            <a:r>
              <a:rPr lang="ru-RU" sz="2000" b="1" strike="noStrike" spc="-1" dirty="0">
                <a:solidFill>
                  <a:srgbClr val="0D0D0D"/>
                </a:solidFill>
                <a:latin typeface="Times New Roman"/>
              </a:rPr>
              <a:t> проносного.</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Упродовж</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першої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доби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після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отруєння</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проведення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гемодіалізу</a:t>
            </a:r>
            <a:r>
              <a:rPr lang="ru-RU" sz="2000" b="1" strike="noStrike" spc="-1" dirty="0">
                <a:solidFill>
                  <a:srgbClr val="0D0D0D"/>
                </a:solidFill>
                <a:latin typeface="Times New Roman"/>
              </a:rPr>
              <a:t>, за </a:t>
            </a:r>
            <a:r>
              <a:rPr lang="ru-RU" sz="2000" b="1" strike="noStrike" spc="-1" dirty="0" err="1">
                <a:solidFill>
                  <a:srgbClr val="0D0D0D"/>
                </a:solidFill>
                <a:latin typeface="Times New Roman"/>
              </a:rPr>
              <a:t>неможливості</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ентеросорбції</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Корекція</a:t>
            </a:r>
            <a:r>
              <a:rPr lang="ru-RU" sz="2000" b="1" strike="noStrike" spc="-1" dirty="0">
                <a:solidFill>
                  <a:srgbClr val="0D0D0D"/>
                </a:solidFill>
                <a:latin typeface="Times New Roman"/>
              </a:rPr>
              <a:t> ВЕО та КОС, </a:t>
            </a:r>
            <a:r>
              <a:rPr lang="ru-RU" sz="2000" b="1" strike="noStrike" spc="-1" dirty="0" err="1">
                <a:solidFill>
                  <a:srgbClr val="0D0D0D"/>
                </a:solidFill>
                <a:latin typeface="Times New Roman"/>
              </a:rPr>
              <a:t>нормалізація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гемодипаміки</a:t>
            </a:r>
            <a:r>
              <a:rPr lang="ru-RU" sz="2000" b="1" strike="noStrike" spc="-1" dirty="0">
                <a:solidFill>
                  <a:srgbClr val="0D0D0D"/>
                </a:solidFill>
                <a:latin typeface="Times New Roman"/>
              </a:rPr>
              <a:t>, за </a:t>
            </a:r>
            <a:r>
              <a:rPr lang="ru-RU" sz="2000" b="1" strike="noStrike" spc="-1" dirty="0" err="1">
                <a:solidFill>
                  <a:srgbClr val="0D0D0D"/>
                </a:solidFill>
                <a:latin typeface="Times New Roman"/>
              </a:rPr>
              <a:t>показаннями</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серцево-судинні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засоби</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Глюкокортикоїди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гідрокортизон</a:t>
            </a:r>
            <a:r>
              <a:rPr lang="ru-RU" sz="2000" b="1" strike="noStrike" spc="-1" dirty="0">
                <a:solidFill>
                  <a:srgbClr val="0D0D0D"/>
                </a:solidFill>
                <a:latin typeface="Times New Roman"/>
              </a:rPr>
              <a:t> 5-10 мг/кг на </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 у </a:t>
            </a:r>
            <a:r>
              <a:rPr lang="ru-RU" sz="2000" b="1" strike="noStrike" spc="-1" dirty="0" err="1">
                <a:solidFill>
                  <a:srgbClr val="0D0D0D"/>
                </a:solidFill>
                <a:latin typeface="Times New Roman"/>
              </a:rPr>
              <a:t>перші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лікування</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Ліпоєва</a:t>
            </a:r>
            <a:r>
              <a:rPr lang="ru-RU" sz="2000" b="1" strike="noStrike" spc="-1" dirty="0">
                <a:solidFill>
                  <a:srgbClr val="0D0D0D"/>
                </a:solidFill>
                <a:latin typeface="Times New Roman"/>
              </a:rPr>
              <a:t> кислота (100-200 мг/</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внутрішньовенно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чи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ліпамід</a:t>
            </a:r>
            <a:r>
              <a:rPr lang="ru-RU" sz="2000" b="1" strike="noStrike" spc="-1" dirty="0">
                <a:solidFill>
                  <a:srgbClr val="0D0D0D"/>
                </a:solidFill>
                <a:latin typeface="Times New Roman"/>
              </a:rPr>
              <a:t> (500-800 мг/</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Антибіотики</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a:solidFill>
                  <a:srgbClr val="0D0D0D"/>
                </a:solidFill>
                <a:latin typeface="Times New Roman"/>
              </a:rPr>
              <a:t>а)	</a:t>
            </a:r>
            <a:r>
              <a:rPr lang="ru-RU" sz="2000" b="1" strike="noStrike" spc="-1" dirty="0" err="1">
                <a:solidFill>
                  <a:srgbClr val="0D0D0D"/>
                </a:solidFill>
                <a:latin typeface="Times New Roman"/>
              </a:rPr>
              <a:t>антагоністи</a:t>
            </a:r>
            <a:r>
              <a:rPr lang="ru-RU" sz="2000" b="1" strike="noStrike" spc="-1" dirty="0">
                <a:solidFill>
                  <a:srgbClr val="0D0D0D"/>
                </a:solidFill>
                <a:latin typeface="Times New Roman"/>
              </a:rPr>
              <a:t> α-</a:t>
            </a:r>
            <a:r>
              <a:rPr lang="ru-RU" sz="2000" b="1" strike="noStrike" spc="-1" dirty="0" err="1">
                <a:solidFill>
                  <a:srgbClr val="0D0D0D"/>
                </a:solidFill>
                <a:latin typeface="Times New Roman"/>
              </a:rPr>
              <a:t>аманітину</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бензил­пеніцилін</a:t>
            </a:r>
            <a:r>
              <a:rPr lang="ru-RU" sz="2000" b="1" strike="noStrike" spc="-1" dirty="0">
                <a:solidFill>
                  <a:srgbClr val="0D0D0D"/>
                </a:solidFill>
                <a:latin typeface="Times New Roman"/>
              </a:rPr>
              <a:t> 1000000 ОД/кг;</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a:solidFill>
                  <a:srgbClr val="0D0D0D"/>
                </a:solidFill>
                <a:latin typeface="Times New Roman"/>
              </a:rPr>
              <a:t>б)	</a:t>
            </a:r>
            <a:r>
              <a:rPr lang="ru-RU" sz="2000" b="1" strike="noStrike" spc="-1" dirty="0" err="1">
                <a:solidFill>
                  <a:srgbClr val="0D0D0D"/>
                </a:solidFill>
                <a:latin typeface="Times New Roman"/>
              </a:rPr>
              <a:t>антагоністи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білків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які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переносять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отруту</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хлорамфенікол</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a:solidFill>
                  <a:srgbClr val="0D0D0D"/>
                </a:solidFill>
                <a:latin typeface="Times New Roman"/>
              </a:rPr>
              <a:t>7.	</a:t>
            </a:r>
            <a:r>
              <a:rPr lang="ru-RU" sz="2000" b="1" strike="noStrike" spc="-1" dirty="0" err="1">
                <a:solidFill>
                  <a:srgbClr val="0D0D0D"/>
                </a:solidFill>
                <a:latin typeface="Times New Roman"/>
              </a:rPr>
              <a:t>Засоби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усунення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печінково-ниркової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недостатності</a:t>
            </a:r>
            <a:r>
              <a:rPr lang="ru-RU" sz="2000" b="1" strike="noStrike" spc="-1" dirty="0">
                <a:solidFill>
                  <a:srgbClr val="0D0D0D"/>
                </a:solidFill>
                <a:latin typeface="Times New Roman"/>
              </a:rPr>
              <a:t>.</a:t>
            </a:r>
            <a:endParaRPr lang="ru-RU" sz="2000" b="0" strike="noStrike" spc="-1" dirty="0">
              <a:latin typeface="Arial"/>
            </a:endParaRPr>
          </a:p>
        </p:txBody>
      </p:sp>
      <p:sp>
        <p:nvSpPr>
          <p:cNvPr id="443"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0B8D7E7-C64C-4C55-A0EF-2B64E0185A4E}" type="slidenum">
              <a:rPr lang="ru-RU" sz="1200" b="0" strike="noStrike" spc="-1">
                <a:solidFill>
                  <a:srgbClr val="8B8B8B"/>
                </a:solidFill>
                <a:latin typeface="Calibri"/>
              </a:rPr>
              <a:t>38</a:t>
            </a:fld>
            <a:endParaRPr lang="ru-RU" sz="1200" b="0" strike="noStrike" spc="-1">
              <a:latin typeface="Arial"/>
            </a:endParaRPr>
          </a:p>
        </p:txBody>
      </p:sp>
      <p:pic>
        <p:nvPicPr>
          <p:cNvPr id="444" name="Picture 5"/>
          <p:cNvPicPr/>
          <p:nvPr/>
        </p:nvPicPr>
        <p:blipFill>
          <a:blip r:embed="rId3"/>
          <a:stretch/>
        </p:blipFill>
        <p:spPr>
          <a:xfrm>
            <a:off x="7506954" y="1107583"/>
            <a:ext cx="1513440" cy="46238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ustomShape 1"/>
          <p:cNvSpPr/>
          <p:nvPr/>
        </p:nvSpPr>
        <p:spPr>
          <a:xfrm>
            <a:off x="457200" y="208080"/>
            <a:ext cx="8228880" cy="50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000" lnSpcReduction="20000"/>
          </a:bodyPr>
          <a:lstStyle/>
          <a:p>
            <a:pPr algn="ctr">
              <a:lnSpc>
                <a:spcPct val="100000"/>
              </a:lnSpc>
            </a:pPr>
            <a:r>
              <a:rPr lang="ru-RU" sz="3600" b="1" strike="noStrike" spc="-1">
                <a:solidFill>
                  <a:srgbClr val="FF0000"/>
                </a:solidFill>
                <a:latin typeface="Times New Roman"/>
              </a:rPr>
              <a:t>Укуси змій</a:t>
            </a:r>
            <a:endParaRPr lang="ru-RU" sz="3600" b="0" strike="noStrike" spc="-1">
              <a:latin typeface="Arial"/>
            </a:endParaRPr>
          </a:p>
        </p:txBody>
      </p:sp>
      <p:sp>
        <p:nvSpPr>
          <p:cNvPr id="446" name="CustomShape 2"/>
          <p:cNvSpPr/>
          <p:nvPr/>
        </p:nvSpPr>
        <p:spPr>
          <a:xfrm>
            <a:off x="324000" y="907920"/>
            <a:ext cx="8539920" cy="619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499"/>
              </a:spcBef>
              <a:buClr>
                <a:srgbClr val="0D0D0D"/>
              </a:buClr>
              <a:buFont typeface="Arial"/>
              <a:buChar char="•"/>
            </a:pPr>
            <a:r>
              <a:rPr lang="ru-RU" sz="2000" b="1" strike="noStrike" spc="-1">
                <a:solidFill>
                  <a:srgbClr val="0D0D0D"/>
                </a:solidFill>
                <a:latin typeface="Times New Roman"/>
              </a:rPr>
              <a:t>Отруйні змії належать до шести сімейств рептилій: </a:t>
            </a:r>
            <a:r>
              <a:rPr lang="ru-RU" sz="2000" b="1" i="1" strike="noStrike" spc="-1">
                <a:solidFill>
                  <a:srgbClr val="0D0D0D"/>
                </a:solidFill>
                <a:latin typeface="Times New Roman"/>
              </a:rPr>
              <a:t>вужоподібні; аспідові; ямкоголові змії – гримучники; гадюкові; морські змії та земляні гадюки.</a:t>
            </a:r>
            <a:r>
              <a:rPr lang="ru-RU" sz="2000" b="1" strike="noStrike" spc="-1">
                <a:solidFill>
                  <a:srgbClr val="0D0D0D"/>
                </a:solidFill>
                <a:latin typeface="Times New Roman"/>
              </a:rPr>
              <a:t> На території України розповсюджені гадюка звичайна та гадюка степова. Отрута (віперотоксин, гіалуронідаза та ін.) цих змій міститься в альвеолярно-трубчастих залозах. В патогенезі ураження має </a:t>
            </a:r>
            <a:r>
              <a:rPr lang="ru-RU" sz="2000" b="1" i="1" strike="noStrike" spc="-1">
                <a:solidFill>
                  <a:srgbClr val="0D0D0D"/>
                </a:solidFill>
                <a:latin typeface="Times New Roman"/>
              </a:rPr>
              <a:t>гемокоагуляційна дія отрути</a:t>
            </a:r>
            <a:r>
              <a:rPr lang="ru-RU" sz="2000" b="1" strike="noStrike" spc="-1">
                <a:solidFill>
                  <a:srgbClr val="0D0D0D"/>
                </a:solidFill>
                <a:latin typeface="Times New Roman"/>
              </a:rPr>
              <a:t> гадюки. </a:t>
            </a:r>
            <a:endParaRPr lang="ru-RU" sz="2000" b="0" strike="noStrike" spc="-1">
              <a:latin typeface="Arial"/>
            </a:endParaRPr>
          </a:p>
          <a:p>
            <a:pPr marL="343080" indent="-342360" algn="just">
              <a:lnSpc>
                <a:spcPct val="80000"/>
              </a:lnSpc>
              <a:spcBef>
                <a:spcPts val="499"/>
              </a:spcBef>
              <a:buClr>
                <a:srgbClr val="0D0D0D"/>
              </a:buClr>
              <a:buFont typeface="Arial"/>
              <a:buChar char="•"/>
            </a:pPr>
            <a:r>
              <a:rPr lang="ru-RU" sz="2000" b="1" strike="noStrike" spc="-1">
                <a:solidFill>
                  <a:srgbClr val="0D0D0D"/>
                </a:solidFill>
                <a:latin typeface="Times New Roman"/>
              </a:rPr>
              <a:t>На місці укусу з’являються біль, гіперемія, крововилив, набряк і  пухирі. Виникає тромбоз відвідних вен і геморагічне просочування тканин. Кінцівка набуває синюшного чи аспідно-сірого відтінку.</a:t>
            </a:r>
            <a:endParaRPr lang="ru-RU" sz="2000" b="0" strike="noStrike" spc="-1">
              <a:latin typeface="Arial"/>
            </a:endParaRPr>
          </a:p>
          <a:p>
            <a:pPr marL="343080" indent="-342360">
              <a:lnSpc>
                <a:spcPct val="80000"/>
              </a:lnSpc>
              <a:spcBef>
                <a:spcPts val="499"/>
              </a:spcBef>
            </a:pPr>
            <a:endParaRPr lang="ru-RU" sz="2000" b="0" strike="noStrike" spc="-1">
              <a:latin typeface="Arial"/>
            </a:endParaRPr>
          </a:p>
        </p:txBody>
      </p:sp>
      <p:pic>
        <p:nvPicPr>
          <p:cNvPr id="447" name="Picture 6"/>
          <p:cNvPicPr/>
          <p:nvPr/>
        </p:nvPicPr>
        <p:blipFill>
          <a:blip r:embed="rId3"/>
          <a:stretch/>
        </p:blipFill>
        <p:spPr>
          <a:xfrm>
            <a:off x="2819520" y="4952880"/>
            <a:ext cx="2285280" cy="1523160"/>
          </a:xfrm>
          <a:prstGeom prst="rect">
            <a:avLst/>
          </a:prstGeom>
          <a:ln w="9360">
            <a:noFill/>
          </a:ln>
        </p:spPr>
      </p:pic>
      <p:pic>
        <p:nvPicPr>
          <p:cNvPr id="448" name="Picture 8"/>
          <p:cNvPicPr/>
          <p:nvPr/>
        </p:nvPicPr>
        <p:blipFill>
          <a:blip r:embed="rId4"/>
          <a:srcRect t="8920" b="12304"/>
          <a:stretch/>
        </p:blipFill>
        <p:spPr>
          <a:xfrm>
            <a:off x="5248440" y="4143240"/>
            <a:ext cx="3894840" cy="2133000"/>
          </a:xfrm>
          <a:prstGeom prst="rect">
            <a:avLst/>
          </a:prstGeom>
          <a:ln w="9360">
            <a:noFill/>
          </a:ln>
        </p:spPr>
      </p:pic>
      <p:sp>
        <p:nvSpPr>
          <p:cNvPr id="449" name="CustomShape 3"/>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3951F6C-EB5C-4560-A858-1AD6796E9900}" type="slidenum">
              <a:rPr lang="ru-RU" sz="1200" b="0" strike="noStrike" spc="-1">
                <a:solidFill>
                  <a:srgbClr val="8B8B8B"/>
                </a:solidFill>
                <a:latin typeface="Calibri"/>
              </a:rPr>
              <a:t>39</a:t>
            </a:fld>
            <a:endParaRPr lang="ru-RU" sz="1200" b="0" strike="noStrike" spc="-1">
              <a:latin typeface="Arial"/>
            </a:endParaRPr>
          </a:p>
        </p:txBody>
      </p:sp>
      <p:pic>
        <p:nvPicPr>
          <p:cNvPr id="450" name="Picture 10"/>
          <p:cNvPicPr/>
          <p:nvPr/>
        </p:nvPicPr>
        <p:blipFill>
          <a:blip r:embed="rId5"/>
          <a:srcRect r="32695"/>
          <a:stretch/>
        </p:blipFill>
        <p:spPr>
          <a:xfrm>
            <a:off x="214200" y="3643200"/>
            <a:ext cx="2513880" cy="1980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428760" y="428760"/>
            <a:ext cx="8357400" cy="35508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479"/>
              </a:spcBef>
              <a:buClr>
                <a:srgbClr val="000000"/>
              </a:buClr>
              <a:buFont typeface="Arial"/>
              <a:buChar char="•"/>
            </a:pPr>
            <a:r>
              <a:rPr lang="ru-RU" sz="2400" b="1" strike="noStrike" spc="-1" dirty="0" err="1">
                <a:solidFill>
                  <a:srgbClr val="000000"/>
                </a:solidFill>
                <a:latin typeface="Times New Roman"/>
              </a:rPr>
              <a:t>Особливої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актуальності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гострі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отруєння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набули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останнім</a:t>
            </a:r>
            <a:r>
              <a:rPr lang="ru-RU" sz="2400" b="1" strike="noStrike" spc="-1" dirty="0">
                <a:solidFill>
                  <a:srgbClr val="000000"/>
                </a:solidFill>
                <a:latin typeface="Times New Roman"/>
              </a:rPr>
              <a:t> часом </a:t>
            </a:r>
            <a:r>
              <a:rPr lang="ru-RU" sz="2400" b="1" strike="noStrike" spc="-1" dirty="0" err="1">
                <a:solidFill>
                  <a:srgbClr val="000000"/>
                </a:solidFill>
                <a:latin typeface="Times New Roman"/>
              </a:rPr>
              <a:t>унаслідок</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накопичення</a:t>
            </a:r>
            <a:r>
              <a:rPr lang="ru-RU" sz="2400" b="1" strike="noStrike" spc="-1" dirty="0">
                <a:solidFill>
                  <a:srgbClr val="000000"/>
                </a:solidFill>
                <a:latin typeface="Times New Roman"/>
              </a:rPr>
              <a:t> в </a:t>
            </a:r>
            <a:r>
              <a:rPr lang="ru-RU" sz="2400" b="1" strike="noStrike" spc="-1" dirty="0" err="1">
                <a:solidFill>
                  <a:srgbClr val="000000"/>
                </a:solidFill>
                <a:latin typeface="Times New Roman"/>
              </a:rPr>
              <a:t>навколишньому</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середовищі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понад</a:t>
            </a:r>
            <a:r>
              <a:rPr lang="ru-RU" sz="2400" b="1" strike="noStrike" spc="-1" dirty="0">
                <a:solidFill>
                  <a:srgbClr val="000000"/>
                </a:solidFill>
                <a:latin typeface="Times New Roman"/>
              </a:rPr>
              <a:t> 6 </a:t>
            </a:r>
            <a:r>
              <a:rPr lang="ru-RU" sz="2400" b="1" strike="noStrike" spc="-1" dirty="0" err="1">
                <a:solidFill>
                  <a:srgbClr val="000000"/>
                </a:solidFill>
                <a:latin typeface="Times New Roman"/>
              </a:rPr>
              <a:t>мільйонів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різних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хімічних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сполук</a:t>
            </a:r>
            <a:r>
              <a:rPr lang="ru-RU" sz="2400" b="1" strike="noStrike" spc="-1" dirty="0">
                <a:solidFill>
                  <a:srgbClr val="000000"/>
                </a:solidFill>
                <a:latin typeface="Times New Roman"/>
              </a:rPr>
              <a:t> і </a:t>
            </a:r>
            <a:r>
              <a:rPr lang="ru-RU" sz="2400" b="1" strike="noStrike" spc="-1" dirty="0" err="1">
                <a:solidFill>
                  <a:srgbClr val="000000"/>
                </a:solidFill>
                <a:latin typeface="Times New Roman"/>
              </a:rPr>
              <a:t>препаратів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Близько</a:t>
            </a:r>
            <a:r>
              <a:rPr lang="ru-RU" sz="2400" b="1" strike="noStrike" spc="-1" dirty="0">
                <a:solidFill>
                  <a:srgbClr val="000000"/>
                </a:solidFill>
                <a:latin typeface="Times New Roman"/>
              </a:rPr>
              <a:t> 60 </a:t>
            </a:r>
            <a:r>
              <a:rPr lang="ru-RU" sz="2400" b="1" strike="noStrike" spc="-1" dirty="0" err="1">
                <a:solidFill>
                  <a:srgbClr val="000000"/>
                </a:solidFill>
                <a:latin typeface="Times New Roman"/>
              </a:rPr>
              <a:t>тисяч</a:t>
            </a:r>
            <a:r>
              <a:rPr lang="ru-RU" sz="2400" b="1" strike="noStrike" spc="-1" dirty="0">
                <a:solidFill>
                  <a:srgbClr val="000000"/>
                </a:solidFill>
                <a:latin typeface="Times New Roman"/>
              </a:rPr>
              <a:t> з них </a:t>
            </a:r>
            <a:r>
              <a:rPr lang="ru-RU" sz="2400" b="1" strike="noStrike" spc="-1" dirty="0" err="1">
                <a:solidFill>
                  <a:srgbClr val="000000"/>
                </a:solidFill>
                <a:latin typeface="Times New Roman"/>
              </a:rPr>
              <a:t>використовують</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побуті</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вигляді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харчових</a:t>
            </a:r>
            <a:r>
              <a:rPr lang="ru-RU" sz="2400" b="1" strike="noStrike" spc="-1" dirty="0">
                <a:solidFill>
                  <a:srgbClr val="000000"/>
                </a:solidFill>
                <a:latin typeface="Times New Roman"/>
              </a:rPr>
              <a:t> добавок, </a:t>
            </a:r>
            <a:r>
              <a:rPr lang="ru-RU" sz="2400" b="1" strike="noStrike" spc="-1" dirty="0" err="1">
                <a:solidFill>
                  <a:srgbClr val="000000"/>
                </a:solidFill>
                <a:latin typeface="Times New Roman"/>
              </a:rPr>
              <a:t>лікарських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засобів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пестицидів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засобів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побутової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хімії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косметичних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засобів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Токсичних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речовин</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які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викликають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найбільшу</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кількість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гострих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отруєнь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налічується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близько</a:t>
            </a:r>
            <a:r>
              <a:rPr lang="ru-RU" sz="2400" b="1" strike="noStrike" spc="-1" dirty="0">
                <a:solidFill>
                  <a:srgbClr val="000000"/>
                </a:solidFill>
                <a:latin typeface="Times New Roman"/>
              </a:rPr>
              <a:t> 500.</a:t>
            </a:r>
            <a:endParaRPr lang="ru-RU" sz="2400" b="0" strike="noStrike" spc="-1" dirty="0">
              <a:latin typeface="Arial"/>
            </a:endParaRPr>
          </a:p>
        </p:txBody>
      </p:sp>
      <p:sp>
        <p:nvSpPr>
          <p:cNvPr id="326"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F15CB0D-9766-4BB2-8AAD-71CD2E108DD0}" type="slidenum">
              <a:rPr lang="ru-RU" sz="1200" b="0" strike="noStrike" spc="-1">
                <a:solidFill>
                  <a:srgbClr val="8B8B8B"/>
                </a:solidFill>
                <a:latin typeface="Calibri"/>
              </a:rPr>
              <a:t>4</a:t>
            </a:fld>
            <a:endParaRPr lang="ru-RU" sz="1200" b="0" strike="noStrike" spc="-1">
              <a:latin typeface="Arial"/>
            </a:endParaRPr>
          </a:p>
        </p:txBody>
      </p:sp>
      <p:pic>
        <p:nvPicPr>
          <p:cNvPr id="327" name="Picture 4"/>
          <p:cNvPicPr/>
          <p:nvPr/>
        </p:nvPicPr>
        <p:blipFill>
          <a:blip r:embed="rId3"/>
          <a:srcRect t="2763" b="6204"/>
          <a:stretch/>
        </p:blipFill>
        <p:spPr>
          <a:xfrm>
            <a:off x="285840" y="3714840"/>
            <a:ext cx="8611200" cy="2328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214200" y="285840"/>
            <a:ext cx="8714880" cy="58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499"/>
              </a:spcBef>
              <a:buClr>
                <a:srgbClr val="0D0D0D"/>
              </a:buClr>
              <a:buFont typeface="Arial"/>
              <a:buChar char="•"/>
            </a:pPr>
            <a:r>
              <a:rPr lang="ru-RU" sz="2000" b="1" strike="noStrike" spc="-1">
                <a:solidFill>
                  <a:srgbClr val="0D0D0D"/>
                </a:solidFill>
                <a:latin typeface="Times New Roman"/>
              </a:rPr>
              <a:t>Постраждалого укладають в горизонтальне положення. Місце укусу (рану) протирають стерильною або чистою вологою тканиною, щоб видалити отруту. Навколо рани можна ввести 0,3 мл 0,18% р-н адреналіну, прикладають міхур з льодом. </a:t>
            </a:r>
            <a:endParaRPr lang="ru-RU" sz="2000" b="0" strike="noStrike" spc="-1">
              <a:latin typeface="Arial"/>
            </a:endParaRPr>
          </a:p>
          <a:p>
            <a:pPr marL="343080" indent="-342360" algn="just">
              <a:lnSpc>
                <a:spcPct val="80000"/>
              </a:lnSpc>
              <a:spcBef>
                <a:spcPts val="499"/>
              </a:spcBef>
              <a:buClr>
                <a:srgbClr val="0D0D0D"/>
              </a:buClr>
              <a:buFont typeface="Arial"/>
              <a:buChar char="•"/>
            </a:pPr>
            <a:r>
              <a:rPr lang="ru-RU" sz="2000" b="1" strike="noStrike" spc="-1">
                <a:solidFill>
                  <a:srgbClr val="0D0D0D"/>
                </a:solidFill>
                <a:latin typeface="Times New Roman"/>
              </a:rPr>
              <a:t>При укусах кінцівки необхідно провести її іммобілізацію і надати підвищеного положення.</a:t>
            </a:r>
            <a:endParaRPr lang="ru-RU" sz="2000" b="0" strike="noStrike" spc="-1">
              <a:latin typeface="Arial"/>
            </a:endParaRPr>
          </a:p>
          <a:p>
            <a:pPr marL="343080" indent="-342360" algn="just">
              <a:lnSpc>
                <a:spcPct val="80000"/>
              </a:lnSpc>
              <a:spcBef>
                <a:spcPts val="499"/>
              </a:spcBef>
              <a:buClr>
                <a:srgbClr val="0D0D0D"/>
              </a:buClr>
              <a:buFont typeface="Arial"/>
              <a:buChar char="•"/>
            </a:pPr>
            <a:r>
              <a:rPr lang="ru-RU" sz="2000" b="1" strike="noStrike" spc="-1">
                <a:solidFill>
                  <a:srgbClr val="0D0D0D"/>
                </a:solidFill>
                <a:latin typeface="Times New Roman"/>
              </a:rPr>
              <a:t> В жодному разі не можна накладати джгут та проводити “традиційні заходи” – надрізання, висікання, припікання, відсмоктування отрути ротом та ін. </a:t>
            </a:r>
            <a:endParaRPr lang="ru-RU" sz="2000" b="0" strike="noStrike" spc="-1">
              <a:latin typeface="Arial"/>
            </a:endParaRPr>
          </a:p>
          <a:p>
            <a:pPr marL="343080" indent="-342360" algn="just">
              <a:lnSpc>
                <a:spcPct val="80000"/>
              </a:lnSpc>
              <a:spcBef>
                <a:spcPts val="499"/>
              </a:spcBef>
              <a:buClr>
                <a:srgbClr val="0D0D0D"/>
              </a:buClr>
              <a:buFont typeface="Arial"/>
              <a:buChar char="•"/>
            </a:pPr>
            <a:r>
              <a:rPr lang="ru-RU" sz="2000" b="1" strike="noStrike" spc="-1">
                <a:solidFill>
                  <a:srgbClr val="0D0D0D"/>
                </a:solidFill>
                <a:latin typeface="Times New Roman"/>
              </a:rPr>
              <a:t>Дають багато пити (вода, чай, кава). </a:t>
            </a:r>
            <a:r>
              <a:rPr lang="ru-RU" sz="2000" b="1" i="1" strike="noStrike" spc="-1">
                <a:solidFill>
                  <a:srgbClr val="0D0D0D"/>
                </a:solidFill>
                <a:latin typeface="Times New Roman"/>
              </a:rPr>
              <a:t>Категорично забороняють алкоголь!</a:t>
            </a:r>
            <a:r>
              <a:rPr lang="ru-RU" sz="2000" b="1" strike="noStrike" spc="-1">
                <a:solidFill>
                  <a:srgbClr val="0D0D0D"/>
                </a:solidFill>
                <a:latin typeface="Times New Roman"/>
              </a:rPr>
              <a:t>  Вводять СПС – антигюрза, антиефа, антикобра, антикобра + антигюрза. Анатоксин в дозі 5 мл та сироватки (сумарна доза від 1000 до 3000 ОД) вводять за методикою Безредка з біологічною пробою або краплинно по 40-60 хв  </a:t>
            </a:r>
            <a:endParaRPr lang="ru-RU" sz="2000" b="0" strike="noStrike" spc="-1">
              <a:latin typeface="Arial"/>
            </a:endParaRPr>
          </a:p>
          <a:p>
            <a:pPr>
              <a:lnSpc>
                <a:spcPct val="100000"/>
              </a:lnSpc>
              <a:spcBef>
                <a:spcPts val="400"/>
              </a:spcBef>
            </a:pPr>
            <a:endParaRPr lang="ru-RU" sz="2000" b="0" strike="noStrike" spc="-1">
              <a:latin typeface="Arial"/>
            </a:endParaRPr>
          </a:p>
        </p:txBody>
      </p:sp>
      <p:sp>
        <p:nvSpPr>
          <p:cNvPr id="452"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E44EADD-059A-4708-92D9-3B221E7C66AB}" type="slidenum">
              <a:rPr lang="ru-RU" sz="1200" b="0" strike="noStrike" spc="-1">
                <a:solidFill>
                  <a:srgbClr val="8B8B8B"/>
                </a:solidFill>
                <a:latin typeface="Calibri"/>
              </a:rPr>
              <a:t>40</a:t>
            </a:fld>
            <a:endParaRPr lang="ru-RU" sz="1200" b="0" strike="noStrike" spc="-1">
              <a:latin typeface="Arial"/>
            </a:endParaRPr>
          </a:p>
        </p:txBody>
      </p:sp>
      <p:pic>
        <p:nvPicPr>
          <p:cNvPr id="453" name="Picture 2"/>
          <p:cNvPicPr/>
          <p:nvPr/>
        </p:nvPicPr>
        <p:blipFill>
          <a:blip r:embed="rId2"/>
          <a:srcRect t="17242" b="13792"/>
          <a:stretch/>
        </p:blipFill>
        <p:spPr>
          <a:xfrm>
            <a:off x="1500120" y="4149360"/>
            <a:ext cx="5928480" cy="27079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Укуси комах</a:t>
            </a:r>
            <a:endParaRPr lang="ru-RU" sz="4400" b="0" strike="noStrike" spc="-1">
              <a:latin typeface="Arial"/>
            </a:endParaRPr>
          </a:p>
        </p:txBody>
      </p:sp>
      <p:sp>
        <p:nvSpPr>
          <p:cNvPr id="455" name="CustomShape 2"/>
          <p:cNvSpPr/>
          <p:nvPr/>
        </p:nvSpPr>
        <p:spPr>
          <a:xfrm>
            <a:off x="0" y="1600200"/>
            <a:ext cx="8929080" cy="452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80000"/>
              </a:lnSpc>
              <a:spcBef>
                <a:spcPts val="601"/>
              </a:spcBef>
              <a:buClr>
                <a:srgbClr val="000000"/>
              </a:buClr>
              <a:buFont typeface="Arial"/>
              <a:buChar char="•"/>
            </a:pPr>
            <a:r>
              <a:rPr lang="ru-RU" sz="2000" b="1" strike="noStrike" spc="-1">
                <a:solidFill>
                  <a:srgbClr val="000000"/>
                </a:solidFill>
                <a:latin typeface="Times New Roman"/>
              </a:rPr>
              <a:t>При укусах комах (ліжковий клоп, блохи, комари, москіти, бджоли, оси, кліщі та ін.) із їх слиною виділяються токсичні речовини (мелітин, апамін, гіалуронідази, кініни, гістамін та ін.).</a:t>
            </a:r>
            <a:endParaRPr lang="ru-RU" sz="2000" b="0" strike="noStrike" spc="-1">
              <a:latin typeface="Arial"/>
            </a:endParaRPr>
          </a:p>
          <a:p>
            <a:pPr marL="343080" indent="-342360" algn="just">
              <a:lnSpc>
                <a:spcPct val="80000"/>
              </a:lnSpc>
              <a:spcBef>
                <a:spcPts val="601"/>
              </a:spcBef>
              <a:buClr>
                <a:srgbClr val="000000"/>
              </a:buClr>
              <a:buFont typeface="Arial"/>
              <a:buChar char="•"/>
            </a:pPr>
            <a:r>
              <a:rPr lang="ru-RU" sz="2000" b="1" strike="noStrike" spc="-1">
                <a:solidFill>
                  <a:srgbClr val="000000"/>
                </a:solidFill>
                <a:latin typeface="Times New Roman"/>
              </a:rPr>
              <a:t>У людей схильних до алергічних реакцій, нерідко виникають приступи бронхіальної астми або анафілактичний шок.</a:t>
            </a:r>
            <a:endParaRPr lang="ru-RU" sz="2000" b="0" strike="noStrike" spc="-1">
              <a:latin typeface="Arial"/>
            </a:endParaRPr>
          </a:p>
          <a:p>
            <a:pPr marL="343080" indent="-342360" algn="just">
              <a:lnSpc>
                <a:spcPct val="80000"/>
              </a:lnSpc>
              <a:spcBef>
                <a:spcPts val="601"/>
              </a:spcBef>
              <a:buClr>
                <a:srgbClr val="000000"/>
              </a:buClr>
              <a:buFont typeface="Arial"/>
              <a:buChar char="•"/>
            </a:pPr>
            <a:r>
              <a:rPr lang="ru-RU" sz="2000" b="1" strike="noStrike" spc="-1">
                <a:solidFill>
                  <a:srgbClr val="000000"/>
                </a:solidFill>
                <a:latin typeface="Times New Roman"/>
              </a:rPr>
              <a:t>На місці укусу бджоли або оси до вилучення жала не можна виконувати грубих маніпуляцій, щоб не роздавити міхур, який наповнений отрутою. Жало краще видалити за допомогою пінцета. </a:t>
            </a:r>
            <a:endParaRPr lang="ru-RU" sz="2000" b="0" strike="noStrike" spc="-1">
              <a:latin typeface="Arial"/>
            </a:endParaRPr>
          </a:p>
        </p:txBody>
      </p:sp>
      <p:pic>
        <p:nvPicPr>
          <p:cNvPr id="456" name="Picture 2"/>
          <p:cNvPicPr/>
          <p:nvPr/>
        </p:nvPicPr>
        <p:blipFill>
          <a:blip r:embed="rId2"/>
          <a:srcRect l="10690" t="18558" r="16263" b="14209"/>
          <a:stretch/>
        </p:blipFill>
        <p:spPr>
          <a:xfrm>
            <a:off x="304920" y="0"/>
            <a:ext cx="2437560" cy="1599480"/>
          </a:xfrm>
          <a:prstGeom prst="rect">
            <a:avLst/>
          </a:prstGeom>
          <a:ln w="9360">
            <a:noFill/>
          </a:ln>
        </p:spPr>
      </p:pic>
      <p:pic>
        <p:nvPicPr>
          <p:cNvPr id="457" name="Picture 4"/>
          <p:cNvPicPr/>
          <p:nvPr/>
        </p:nvPicPr>
        <p:blipFill>
          <a:blip r:embed="rId3"/>
          <a:srcRect l="4000" t="14671" r="9335" b="24006"/>
          <a:stretch/>
        </p:blipFill>
        <p:spPr>
          <a:xfrm>
            <a:off x="6324480" y="0"/>
            <a:ext cx="2818800" cy="1599480"/>
          </a:xfrm>
          <a:prstGeom prst="rect">
            <a:avLst/>
          </a:prstGeom>
          <a:ln w="9360">
            <a:noFill/>
          </a:ln>
        </p:spPr>
      </p:pic>
      <p:pic>
        <p:nvPicPr>
          <p:cNvPr id="458" name="Picture 6"/>
          <p:cNvPicPr/>
          <p:nvPr/>
        </p:nvPicPr>
        <p:blipFill>
          <a:blip r:embed="rId4"/>
          <a:srcRect l="51587" b="9937"/>
          <a:stretch/>
        </p:blipFill>
        <p:spPr>
          <a:xfrm>
            <a:off x="6429240" y="4000680"/>
            <a:ext cx="2390040" cy="2361600"/>
          </a:xfrm>
          <a:prstGeom prst="rect">
            <a:avLst/>
          </a:prstGeom>
          <a:ln w="9360">
            <a:noFill/>
          </a:ln>
        </p:spPr>
      </p:pic>
      <p:pic>
        <p:nvPicPr>
          <p:cNvPr id="459" name="Picture 8"/>
          <p:cNvPicPr/>
          <p:nvPr/>
        </p:nvPicPr>
        <p:blipFill>
          <a:blip r:embed="rId5"/>
          <a:srcRect l="4364" r="8363"/>
          <a:stretch/>
        </p:blipFill>
        <p:spPr>
          <a:xfrm>
            <a:off x="3429000" y="4429080"/>
            <a:ext cx="2742480" cy="2218680"/>
          </a:xfrm>
          <a:prstGeom prst="rect">
            <a:avLst/>
          </a:prstGeom>
          <a:ln w="9360">
            <a:noFill/>
          </a:ln>
        </p:spPr>
      </p:pic>
      <p:pic>
        <p:nvPicPr>
          <p:cNvPr id="460" name="Picture 10"/>
          <p:cNvPicPr/>
          <p:nvPr/>
        </p:nvPicPr>
        <p:blipFill>
          <a:blip r:embed="rId6"/>
          <a:stretch/>
        </p:blipFill>
        <p:spPr>
          <a:xfrm>
            <a:off x="0" y="4214880"/>
            <a:ext cx="3047400" cy="17899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sp>
      <p:pic>
        <p:nvPicPr>
          <p:cNvPr id="462" name="Picture 2"/>
          <p:cNvPicPr/>
          <p:nvPr/>
        </p:nvPicPr>
        <p:blipFill>
          <a:blip r:embed="rId2"/>
          <a:srcRect l="43106" r="5556"/>
          <a:stretch/>
        </p:blipFill>
        <p:spPr>
          <a:xfrm>
            <a:off x="0" y="76320"/>
            <a:ext cx="9143280" cy="6780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sp>
      <p:pic>
        <p:nvPicPr>
          <p:cNvPr id="464" name="Picture 2"/>
          <p:cNvPicPr/>
          <p:nvPr/>
        </p:nvPicPr>
        <p:blipFill>
          <a:blip r:embed="rId2"/>
          <a:srcRect l="43532" r="5556"/>
          <a:stretch/>
        </p:blipFill>
        <p:spPr>
          <a:xfrm>
            <a:off x="0" y="0"/>
            <a:ext cx="9143280" cy="6857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457200" y="274680"/>
            <a:ext cx="82288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0000" lnSpcReduction="20000"/>
          </a:bodyPr>
          <a:lstStyle/>
          <a:p>
            <a:pPr algn="ctr">
              <a:lnSpc>
                <a:spcPct val="100000"/>
              </a:lnSpc>
            </a:pPr>
            <a:r>
              <a:rPr lang="ru-RU" sz="4000" b="1" strike="noStrike" spc="-1">
                <a:solidFill>
                  <a:srgbClr val="FF0000"/>
                </a:solidFill>
                <a:latin typeface="Calibri"/>
              </a:rPr>
              <a:t>Антидотна терапія </a:t>
            </a:r>
            <a:r>
              <a:rPr lang="ru-RU" sz="3200" b="1" strike="noStrike" spc="-1">
                <a:solidFill>
                  <a:srgbClr val="000000"/>
                </a:solidFill>
                <a:latin typeface="Calibri"/>
              </a:rPr>
              <a:t>– використання різних протиотрут при лікуванні отруєнь. </a:t>
            </a:r>
            <a:endParaRPr lang="ru-RU" sz="3200" b="0" strike="noStrike" spc="-1">
              <a:latin typeface="Arial"/>
            </a:endParaRPr>
          </a:p>
        </p:txBody>
      </p:sp>
      <p:sp>
        <p:nvSpPr>
          <p:cNvPr id="466" name="CustomShape 2"/>
          <p:cNvSpPr/>
          <p:nvPr/>
        </p:nvSpPr>
        <p:spPr>
          <a:xfrm>
            <a:off x="285840" y="1219320"/>
            <a:ext cx="8643240" cy="5257080"/>
          </a:xfrm>
          <a:prstGeom prst="rect">
            <a:avLst/>
          </a:prstGeom>
          <a:solidFill>
            <a:srgbClr val="FDEADA"/>
          </a:solid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Атропін - пілокарпін -1% р-н,прозерин - 0,05% р-н).</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Барбітурати - бемегрид 0,5% розчин.</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Кислоти - гідрокарбонат натрію 4% р-н</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Важкі метали (ртуть, миш’як, свинець, мідь та ін.)-унітіол 5% р-н, тетацин кальцій 10% р-н.</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Метиловий спирт (метанол), етиленгліколь - етиловий алкоголь – 30% р-н всередину, 5% р-н нутрішньовенно.</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Препарати опію (морфін, промедол, кодеїн та ін.) - атропіну сульфат 0,1% розчин, налоксон 0,04% розчин.</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Синільна к-та - нітрит натрію 1% р-н, тіосульфат натрію 30% р-н).</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Формалін -хлорид амонію 3% р-н, карбонат амонію 3% р-н).</a:t>
            </a:r>
            <a:endParaRPr lang="ru-RU" sz="2400" b="0" strike="noStrike" spc="-1">
              <a:latin typeface="Arial"/>
            </a:endParaRPr>
          </a:p>
          <a:p>
            <a:pPr marL="343080" indent="-342360" algn="just">
              <a:lnSpc>
                <a:spcPct val="90000"/>
              </a:lnSpc>
              <a:spcBef>
                <a:spcPts val="601"/>
              </a:spcBef>
              <a:buClr>
                <a:srgbClr val="000000"/>
              </a:buClr>
              <a:buFont typeface="Arial"/>
              <a:buChar char="•"/>
            </a:pPr>
            <a:r>
              <a:rPr lang="ru-RU" sz="2400" b="1" strike="noStrike" spc="-1">
                <a:solidFill>
                  <a:srgbClr val="000000"/>
                </a:solidFill>
                <a:latin typeface="Times New Roman"/>
              </a:rPr>
              <a:t>Фосфорорганічні сполуки - атропін 0,1% р-н.</a:t>
            </a:r>
            <a:endParaRPr lang="ru-RU" sz="2400" b="0" strike="noStrike" spc="-1">
              <a:latin typeface="Arial"/>
            </a:endParaRPr>
          </a:p>
        </p:txBody>
      </p:sp>
      <p:sp>
        <p:nvSpPr>
          <p:cNvPr id="467" name="CustomShape 3"/>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56FC710-8770-4875-9F02-0EE0CF73B7B6}" type="slidenum">
              <a:rPr lang="ru-RU" sz="1200" b="0" strike="noStrike" spc="-1">
                <a:solidFill>
                  <a:srgbClr val="8B8B8B"/>
                </a:solidFill>
                <a:latin typeface="Calibri"/>
              </a:rPr>
              <a:t>44</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CustomShape 1"/>
          <p:cNvSpPr/>
          <p:nvPr/>
        </p:nvSpPr>
        <p:spPr>
          <a:xfrm>
            <a:off x="285840" y="214200"/>
            <a:ext cx="842904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2. Наркотик. Класифікація психоактивних речовин. </a:t>
            </a:r>
            <a:endParaRPr lang="ru-RU" sz="2800" b="0" strike="noStrike" spc="-1">
              <a:latin typeface="Arial"/>
            </a:endParaRPr>
          </a:p>
        </p:txBody>
      </p:sp>
      <p:sp>
        <p:nvSpPr>
          <p:cNvPr id="469" name="CustomShape 2"/>
          <p:cNvSpPr/>
          <p:nvPr/>
        </p:nvSpPr>
        <p:spPr>
          <a:xfrm>
            <a:off x="285840" y="1071720"/>
            <a:ext cx="8643240" cy="53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Наркотик</a:t>
            </a:r>
            <a:r>
              <a:rPr lang="ru-RU" sz="2400" b="0" strike="noStrike" spc="-1">
                <a:solidFill>
                  <a:srgbClr val="000000"/>
                </a:solidFill>
                <a:latin typeface="Calibri"/>
                <a:ea typeface="DejaVu Sans"/>
              </a:rPr>
              <a:t> — це будь-яка хімічна сполука, що впливає на психічний стан організму. </a:t>
            </a:r>
            <a:endParaRPr lang="ru-RU" sz="2400" b="0" strike="noStrike" spc="-1">
              <a:latin typeface="Arial"/>
            </a:endParaRPr>
          </a:p>
          <a:p>
            <a:pPr algn="just">
              <a:lnSpc>
                <a:spcPct val="100000"/>
              </a:lnSpc>
            </a:pPr>
            <a:r>
              <a:rPr lang="ru-RU" sz="2800" b="0" i="1" strike="noStrike" spc="-1">
                <a:solidFill>
                  <a:srgbClr val="0070C0"/>
                </a:solidFill>
                <a:latin typeface="Calibri"/>
                <a:ea typeface="DejaVu Sans"/>
              </a:rPr>
              <a:t>Зловживання наркотиками </a:t>
            </a:r>
            <a:r>
              <a:rPr lang="ru-RU" sz="2400" b="0" strike="noStrike" spc="-1">
                <a:solidFill>
                  <a:srgbClr val="000000"/>
                </a:solidFill>
                <a:latin typeface="Calibri"/>
                <a:ea typeface="DejaVu Sans"/>
              </a:rPr>
              <a:t>— це їхнє вживання будь-яким неприйнятним способом із медичної та соціальної точок зору, або прийнятним для більшості суспільства, але неправильним.</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Тут доречно назвати </a:t>
            </a:r>
            <a:r>
              <a:rPr lang="ru-RU" sz="2400" b="1" i="1" strike="noStrike" spc="-1">
                <a:solidFill>
                  <a:srgbClr val="000000"/>
                </a:solidFill>
                <a:latin typeface="Calibri"/>
                <a:ea typeface="DejaVu Sans"/>
              </a:rPr>
              <a:t>психоактивні наркотики</a:t>
            </a:r>
            <a:r>
              <a:rPr lang="ru-RU" sz="2400" b="0" strike="noStrike" spc="-1">
                <a:solidFill>
                  <a:srgbClr val="000000"/>
                </a:solidFill>
                <a:latin typeface="Calibri"/>
                <a:ea typeface="DejaVu Sans"/>
              </a:rPr>
              <a:t>: ті, які впливають на організм, викликаючи зміни поведінки, начебто </a:t>
            </a:r>
            <a:r>
              <a:rPr lang="ru-RU" sz="2400" b="1" i="1" strike="noStrike" spc="-1">
                <a:solidFill>
                  <a:srgbClr val="000000"/>
                </a:solidFill>
                <a:latin typeface="Calibri"/>
                <a:ea typeface="DejaVu Sans"/>
              </a:rPr>
              <a:t>ейфорії</a:t>
            </a:r>
            <a:r>
              <a:rPr lang="ru-RU" sz="2400" b="0" strike="noStrike" spc="-1">
                <a:solidFill>
                  <a:srgbClr val="000000"/>
                </a:solidFill>
                <a:latin typeface="Calibri"/>
                <a:ea typeface="DejaVu Sans"/>
              </a:rPr>
              <a:t> та </a:t>
            </a:r>
            <a:r>
              <a:rPr lang="ru-RU" sz="2400" b="1" i="1" strike="noStrike" spc="-1">
                <a:solidFill>
                  <a:srgbClr val="000000"/>
                </a:solidFill>
                <a:latin typeface="Calibri"/>
                <a:ea typeface="DejaVu Sans"/>
              </a:rPr>
              <a:t>галюцинації.</a:t>
            </a:r>
            <a:r>
              <a:rPr lang="ru-RU" sz="2400" b="0" strike="noStrike" spc="-1">
                <a:solidFill>
                  <a:srgbClr val="000000"/>
                </a:solidFill>
                <a:latin typeface="Calibri"/>
                <a:ea typeface="DejaVu Sans"/>
              </a:rPr>
              <a:t> </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Використання і виробництво багатьох наркотиків, якими зловживають люди, заборонено в багатьох країнах, але </a:t>
            </a:r>
            <a:r>
              <a:rPr lang="ru-RU" sz="2400" b="1" strike="noStrike" spc="-1">
                <a:solidFill>
                  <a:srgbClr val="000000"/>
                </a:solidFill>
                <a:latin typeface="Calibri"/>
                <a:ea typeface="DejaVu Sans"/>
              </a:rPr>
              <a:t>алкоголь</a:t>
            </a:r>
            <a:r>
              <a:rPr lang="ru-RU" sz="2400" b="0" strike="noStrike" spc="-1">
                <a:solidFill>
                  <a:srgbClr val="000000"/>
                </a:solidFill>
                <a:latin typeface="Calibri"/>
                <a:ea typeface="DejaVu Sans"/>
              </a:rPr>
              <a:t> і </a:t>
            </a:r>
            <a:r>
              <a:rPr lang="ru-RU" sz="2400" b="1" strike="noStrike" spc="-1">
                <a:solidFill>
                  <a:srgbClr val="000000"/>
                </a:solidFill>
                <a:latin typeface="Calibri"/>
                <a:ea typeface="DejaVu Sans"/>
              </a:rPr>
              <a:t>тютюн</a:t>
            </a:r>
            <a:r>
              <a:rPr lang="ru-RU" sz="2400" b="0" strike="noStrike" spc="-1">
                <a:solidFill>
                  <a:srgbClr val="000000"/>
                </a:solidFill>
                <a:latin typeface="Calibri"/>
                <a:ea typeface="DejaVu Sans"/>
              </a:rPr>
              <a:t> — дві найбільш широко розповсюджені наркотичні речовини, цілком законні та легко доступні. Однак із того часу, коли було твердо доведено небезпеку паління, ця звичка стає усе більш неприйнятною у багатьох країнах.</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214200" y="214200"/>
            <a:ext cx="8643240" cy="621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70C0"/>
                </a:solidFill>
                <a:latin typeface="Calibri"/>
                <a:ea typeface="DejaVu Sans"/>
              </a:rPr>
              <a:t>Стаття 1 Закону України від 15 лютого 1995 року "Про обіг в Україні наркотичних засобів, психотропних речовин, їх аналогів і прекурсорів" дає їм визначення:</a:t>
            </a:r>
            <a:endParaRPr lang="ru-RU" sz="20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наркотичні засоби </a:t>
            </a:r>
            <a:r>
              <a:rPr lang="ru-RU" sz="1800" b="1" strike="noStrike" spc="-1">
                <a:solidFill>
                  <a:srgbClr val="000000"/>
                </a:solidFill>
                <a:latin typeface="Calibri"/>
                <a:ea typeface="DejaVu Sans"/>
              </a:rPr>
              <a:t>— рослини, сировина і речовини, природні і синтетичні, класифіковані як такі у міжнародних конвенціях, а також інші рослини, сировина і речовини, що становлять небезпеку для здоров'я населення у разі зловживання ними, та віднесені до вказаної категорії Комітетом по контролю за наркотиками при Міністерстві охорони здоров'я України (далі Комітетом);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психотропні речовини</a:t>
            </a:r>
            <a:r>
              <a:rPr lang="ru-RU" sz="1800" b="1" strike="noStrike" spc="-1">
                <a:solidFill>
                  <a:srgbClr val="000000"/>
                </a:solidFill>
                <a:latin typeface="Calibri"/>
                <a:ea typeface="DejaVu Sans"/>
              </a:rPr>
              <a:t> — будь-які природні чи синтетичні речовини і матеріали, класифіковані як такі у міжнародних конвенціях, що становлять небезпеку для здоров'я населення уразі зловживання ними, і віднесені до вказаної категорії Комітетом;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прекурсори</a:t>
            </a:r>
            <a:r>
              <a:rPr lang="ru-RU" sz="1800" b="1" strike="noStrike" spc="-1">
                <a:solidFill>
                  <a:srgbClr val="000000"/>
                </a:solidFill>
                <a:latin typeface="Calibri"/>
                <a:ea typeface="DejaVu Sans"/>
              </a:rPr>
              <a:t> — речовини і їх солі, класифіковані у міжнародних конвенціях як хімічні матеріали, що використовуються для виготовлення наркотичних засобів і психотропних речовин, а також хімічні речовини і їх солі, що використовуються з такою самою метою і віднесені до вказаної категорії Комітетом;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аналоги наркотичних і психотропних речовин </a:t>
            </a:r>
            <a:r>
              <a:rPr lang="ru-RU" sz="1800" b="1" strike="noStrike" spc="-1">
                <a:solidFill>
                  <a:srgbClr val="000000"/>
                </a:solidFill>
                <a:latin typeface="Calibri"/>
                <a:ea typeface="DejaVu Sans"/>
              </a:rPr>
              <a:t>— синтетичні та виділенні із природної сировини продукти, що мають хімічну структуру і властивості, схожі за структурою та властивостями з речовинами, що викликають стимулюючий, депресивний чи галюцинаційний стан, небезпечні для здоров'я населення у разі зловживання ними і не затвердженні як наркотичні засоби чи психотропні речовини міжнародними конвенціями ООН, а також рішенням Комітету.</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CustomShape 1"/>
          <p:cNvSpPr/>
          <p:nvPr/>
        </p:nvSpPr>
        <p:spPr>
          <a:xfrm>
            <a:off x="70200" y="214200"/>
            <a:ext cx="893016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Calibri"/>
                <a:ea typeface="DejaVu Sans"/>
              </a:rPr>
              <a:t>Причини наркоманії умовно поділяють на: соціальні, соціально-психологічні та психологічні.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Вони пов'язані з умовами життя, цінностями суспільства, можливістю самореалізащї, упевненістю в собі та своєму майбутньому. </a:t>
            </a:r>
            <a:endParaRPr lang="ru-RU" sz="1800" b="0" strike="noStrike" spc="-1">
              <a:latin typeface="Arial"/>
            </a:endParaRPr>
          </a:p>
          <a:p>
            <a:pPr algn="ctr">
              <a:lnSpc>
                <a:spcPct val="100000"/>
              </a:lnSpc>
            </a:pPr>
            <a:r>
              <a:rPr lang="ru-RU" sz="1800" b="1" strike="noStrike" spc="-1">
                <a:solidFill>
                  <a:srgbClr val="FF0000"/>
                </a:solidFill>
                <a:latin typeface="Calibri"/>
                <a:ea typeface="DejaVu Sans"/>
              </a:rPr>
              <a:t>Існують такі причини початку зловживання наркотиками.</a:t>
            </a:r>
            <a:endParaRPr lang="ru-RU" sz="1800" b="0" strike="noStrike" spc="-1">
              <a:latin typeface="Arial"/>
            </a:endParaRPr>
          </a:p>
          <a:p>
            <a:pPr marL="216000" indent="-215640" algn="just">
              <a:lnSpc>
                <a:spcPct val="100000"/>
              </a:lnSpc>
              <a:buClr>
                <a:srgbClr val="000000"/>
              </a:buClr>
              <a:buFont typeface="Arial"/>
              <a:buChar char="•"/>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Соціальна домовленість. </a:t>
            </a:r>
            <a:r>
              <a:rPr lang="ru-RU" sz="1800" b="1" strike="noStrike" spc="-1">
                <a:solidFill>
                  <a:srgbClr val="000000"/>
                </a:solidFill>
                <a:latin typeface="Calibri"/>
                <a:ea typeface="DejaVu Sans"/>
              </a:rPr>
              <a:t>Якщо вживання певного наркотику прийнято в групі, до якої людина належить або себе відносить, вона вважає необхідним його вживати, щоб довести свою приналежність до цієї групи, "за компанію".</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Задоволення.</a:t>
            </a:r>
            <a:r>
              <a:rPr lang="ru-RU" sz="1800" b="1" strike="noStrike" spc="-1">
                <a:solidFill>
                  <a:srgbClr val="000000"/>
                </a:solidFill>
                <a:latin typeface="Calibri"/>
                <a:ea typeface="DejaVu Sans"/>
              </a:rPr>
              <a:t> Одна з головних причин, чому люди вживають наркотики, — це супутні та приємні відчуття, від гарного самопочуття й релаксації до містичної ейфорії.</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Доступність. </a:t>
            </a:r>
            <a:r>
              <a:rPr lang="ru-RU" sz="1800" b="1" strike="noStrike" spc="-1">
                <a:solidFill>
                  <a:srgbClr val="000000"/>
                </a:solidFill>
                <a:latin typeface="Calibri"/>
                <a:ea typeface="DejaVu Sans"/>
              </a:rPr>
              <a:t>Нелегальне та легальне споживання наркотиків найбільш високе там, де вони легше доступні, наприклад, у великих містах, серед торговців цим зіллям.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Цікавість</a:t>
            </a:r>
            <a:r>
              <a:rPr lang="ru-RU" sz="1800" b="1" strike="noStrike" spc="-1">
                <a:solidFill>
                  <a:srgbClr val="000000"/>
                </a:solidFill>
                <a:latin typeface="Calibri"/>
                <a:ea typeface="DejaVu Sans"/>
              </a:rPr>
              <a:t> стосовно наркотиків змушує деяких людей почати самими їх приймати.</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Ворожість.</a:t>
            </a:r>
            <a:r>
              <a:rPr lang="ru-RU" sz="1800" b="1" strike="noStrike" spc="-1">
                <a:solidFill>
                  <a:srgbClr val="000000"/>
                </a:solidFill>
                <a:latin typeface="Calibri"/>
                <a:ea typeface="DejaVu Sans"/>
              </a:rPr>
              <a:t> Застосування наркотиків може виглядати символом опозиції цінностям суспільства, незалежності від держави, батьків. Коли людина відкидає суспільство або саму себе, свої надії, тоді виникає почуття безглуздості життя, ізоляції, з'являється схильність до наркоманії.</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Багатство та бездіяльність </a:t>
            </a:r>
            <a:r>
              <a:rPr lang="ru-RU" sz="1800" b="1" strike="noStrike" spc="-1">
                <a:solidFill>
                  <a:srgbClr val="000000"/>
                </a:solidFill>
                <a:latin typeface="Calibri"/>
                <a:ea typeface="DejaVu Sans"/>
              </a:rPr>
              <a:t>призводять до нудьги та втрати інтересу до життя, виходом і стимуляцією в цьому разі можуть здатись наркотики, які несуть нові відчуття.</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Відхід від стресу. </a:t>
            </a:r>
            <a:r>
              <a:rPr lang="ru-RU" sz="1800" b="1" strike="noStrike" spc="-1">
                <a:solidFill>
                  <a:srgbClr val="000000"/>
                </a:solidFill>
                <a:latin typeface="Calibri"/>
                <a:ea typeface="DejaVu Sans"/>
              </a:rPr>
              <a:t>Більшості людей удається справлятися з найбільш стресовими ситуаціями їхнього життя, але деякі намагаються знайти собі розраду вживанням наркотиків, щоб заспокоїтись та вгамувати біль, від боязні самотності.</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ustomShape 1"/>
          <p:cNvSpPr/>
          <p:nvPr/>
        </p:nvSpPr>
        <p:spPr>
          <a:xfrm>
            <a:off x="0" y="142920"/>
            <a:ext cx="8643240" cy="598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100000"/>
              </a:lnSpc>
              <a:spcBef>
                <a:spcPts val="641"/>
              </a:spcBef>
            </a:pPr>
            <a:r>
              <a:rPr lang="ru-RU" sz="2400" b="0" i="1" strike="noStrike" spc="-1">
                <a:solidFill>
                  <a:srgbClr val="000000"/>
                </a:solidFill>
                <a:latin typeface="Calibri"/>
              </a:rPr>
              <a:t>                </a:t>
            </a:r>
            <a:r>
              <a:rPr lang="ru-RU" sz="3200" b="1" strike="noStrike" spc="-1">
                <a:solidFill>
                  <a:srgbClr val="FF0000"/>
                </a:solidFill>
                <a:latin typeface="Calibri"/>
              </a:rPr>
              <a:t>Класифікація наркотичних речовин :</a:t>
            </a:r>
            <a:endParaRPr lang="ru-RU" sz="32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Седативні</a:t>
            </a:r>
            <a:r>
              <a:rPr lang="ru-RU" sz="2400" b="0" strike="noStrike" spc="-1">
                <a:solidFill>
                  <a:srgbClr val="000000"/>
                </a:solidFill>
                <a:latin typeface="Calibri"/>
              </a:rPr>
              <a:t> (опіати, барбітурати, транквілізатори, кодеїн)</a:t>
            </a:r>
            <a:endParaRPr lang="ru-RU" sz="24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Стимулюючі препарати</a:t>
            </a:r>
            <a:r>
              <a:rPr lang="ru-RU" sz="2400" b="0" strike="noStrike" spc="-1">
                <a:solidFill>
                  <a:srgbClr val="000000"/>
                </a:solidFill>
                <a:latin typeface="Calibri"/>
              </a:rPr>
              <a:t> (ефедрин, амфетаміни (фенамін), кокаїн)</a:t>
            </a:r>
            <a:endParaRPr lang="ru-RU" sz="24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Психоделічні,</a:t>
            </a:r>
            <a:r>
              <a:rPr lang="ru-RU" sz="2400" b="0" strike="noStrike" spc="-1">
                <a:solidFill>
                  <a:srgbClr val="000000"/>
                </a:solidFill>
                <a:latin typeface="Calibri"/>
              </a:rPr>
              <a:t> тобто ті, які змінюють свідомість (ЛСД, препарати коноплі, фенциклідин),     псилоцибіни – гриби</a:t>
            </a:r>
            <a:endParaRPr lang="ru-RU" sz="24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ЛНР </a:t>
            </a:r>
            <a:r>
              <a:rPr lang="ru-RU" sz="2400" b="0" strike="noStrike" spc="-1">
                <a:solidFill>
                  <a:srgbClr val="000000"/>
                </a:solidFill>
                <a:latin typeface="Calibri"/>
              </a:rPr>
              <a:t>– летючі наркотично діючі речовини </a:t>
            </a:r>
            <a:endParaRPr lang="ru-RU" sz="2400" b="0" strike="noStrike" spc="-1">
              <a:latin typeface="Arial"/>
            </a:endParaRPr>
          </a:p>
          <a:p>
            <a:pPr marL="343080" indent="-342360" algn="just">
              <a:lnSpc>
                <a:spcPct val="100000"/>
              </a:lnSpc>
              <a:spcBef>
                <a:spcPts val="479"/>
              </a:spcBef>
            </a:pPr>
            <a:r>
              <a:rPr lang="ru-RU" sz="2400" b="0" strike="noStrike" spc="-1">
                <a:solidFill>
                  <a:srgbClr val="000000"/>
                </a:solidFill>
                <a:latin typeface="Calibri"/>
              </a:rPr>
              <a:t>         (розчинники – бензин, ацетон, фарби...)</a:t>
            </a:r>
            <a:endParaRPr lang="ru-RU" sz="2400" b="0" strike="noStrike" spc="-1">
              <a:latin typeface="Arial"/>
            </a:endParaRPr>
          </a:p>
          <a:p>
            <a:pPr marL="343080" indent="-342360" algn="just">
              <a:lnSpc>
                <a:spcPct val="100000"/>
              </a:lnSpc>
              <a:spcBef>
                <a:spcPts val="479"/>
              </a:spcBef>
            </a:pPr>
            <a:endParaRPr lang="ru-RU" sz="2400" b="0" strike="noStrike" spc="-1">
              <a:latin typeface="Arial"/>
            </a:endParaRPr>
          </a:p>
          <a:p>
            <a:pPr marL="343080" indent="-342360" algn="just">
              <a:lnSpc>
                <a:spcPct val="100000"/>
              </a:lnSpc>
              <a:spcBef>
                <a:spcPts val="479"/>
              </a:spcBef>
            </a:pPr>
            <a:endParaRPr lang="ru-RU" sz="2400" b="0" strike="noStrike" spc="-1">
              <a:latin typeface="Arial"/>
            </a:endParaRPr>
          </a:p>
        </p:txBody>
      </p:sp>
      <p:pic>
        <p:nvPicPr>
          <p:cNvPr id="473" name="Picture 2"/>
          <p:cNvPicPr/>
          <p:nvPr/>
        </p:nvPicPr>
        <p:blipFill>
          <a:blip r:embed="rId2"/>
          <a:srcRect l="19200" t="6055" r="24809" b="9229"/>
          <a:stretch/>
        </p:blipFill>
        <p:spPr>
          <a:xfrm>
            <a:off x="7143840" y="2895480"/>
            <a:ext cx="1828080" cy="3961800"/>
          </a:xfrm>
          <a:prstGeom prst="rect">
            <a:avLst/>
          </a:prstGeom>
          <a:ln w="9360">
            <a:noFill/>
          </a:ln>
        </p:spPr>
      </p:pic>
      <p:pic>
        <p:nvPicPr>
          <p:cNvPr id="474" name="Picture 4"/>
          <p:cNvPicPr/>
          <p:nvPr/>
        </p:nvPicPr>
        <p:blipFill>
          <a:blip r:embed="rId3"/>
          <a:stretch/>
        </p:blipFill>
        <p:spPr>
          <a:xfrm>
            <a:off x="1080000" y="3888000"/>
            <a:ext cx="4659480" cy="2808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Рисунок 474"/>
          <p:cNvPicPr/>
          <p:nvPr/>
        </p:nvPicPr>
        <p:blipFill>
          <a:blip r:embed="rId2"/>
          <a:stretch/>
        </p:blipFill>
        <p:spPr>
          <a:xfrm>
            <a:off x="1232280" y="8280"/>
            <a:ext cx="6687720" cy="6687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214200" y="214200"/>
            <a:ext cx="6871680" cy="616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marL="343080" indent="-342360" algn="just">
              <a:lnSpc>
                <a:spcPct val="100000"/>
              </a:lnSpc>
              <a:spcBef>
                <a:spcPts val="700"/>
              </a:spcBef>
            </a:pPr>
            <a:r>
              <a:rPr lang="ru-RU" sz="3300" b="1" u="sng" strike="noStrike" spc="-1" dirty="0" err="1">
                <a:solidFill>
                  <a:srgbClr val="FF0000"/>
                </a:solidFill>
                <a:uFillTx/>
                <a:latin typeface="Times New Roman"/>
              </a:rPr>
              <a:t>Гострому</a:t>
            </a:r>
            <a:r>
              <a:rPr lang="ru-RU" sz="3300" b="1" u="sng" strike="noStrike" spc="-1" dirty="0">
                <a:solidFill>
                  <a:srgbClr val="FF0000"/>
                </a:solidFill>
                <a:uFillTx/>
                <a:latin typeface="Times New Roman"/>
              </a:rPr>
              <a:t> </a:t>
            </a:r>
            <a:r>
              <a:rPr lang="ru-RU" sz="3300" b="1" u="sng" strike="noStrike" spc="-1" dirty="0" err="1">
                <a:solidFill>
                  <a:srgbClr val="FF0000"/>
                </a:solidFill>
                <a:uFillTx/>
                <a:latin typeface="Times New Roman"/>
              </a:rPr>
              <a:t>отруєнню</a:t>
            </a:r>
            <a:r>
              <a:rPr lang="ru-RU" sz="3300" b="1" u="sng" strike="noStrike" spc="-1" dirty="0">
                <a:solidFill>
                  <a:srgbClr val="FF0000"/>
                </a:solidFill>
                <a:uFillTx/>
                <a:latin typeface="Times New Roman"/>
              </a:rPr>
              <a:t> </a:t>
            </a:r>
            <a:r>
              <a:rPr lang="ru-RU" sz="3300" b="1" u="sng" strike="noStrike" spc="-1" dirty="0" err="1">
                <a:solidFill>
                  <a:srgbClr val="FF0000"/>
                </a:solidFill>
                <a:uFillTx/>
                <a:latin typeface="Times New Roman"/>
              </a:rPr>
              <a:t>частіше</a:t>
            </a:r>
            <a:r>
              <a:rPr lang="ru-RU" sz="3300" b="1" u="sng" strike="noStrike" spc="-1" dirty="0">
                <a:solidFill>
                  <a:srgbClr val="FF0000"/>
                </a:solidFill>
                <a:uFillTx/>
                <a:latin typeface="Times New Roman"/>
              </a:rPr>
              <a:t> </a:t>
            </a:r>
            <a:r>
              <a:rPr lang="ru-RU" sz="3300" b="1" u="sng" strike="noStrike" spc="-1" dirty="0" err="1">
                <a:solidFill>
                  <a:srgbClr val="FF0000"/>
                </a:solidFill>
                <a:uFillTx/>
                <a:latin typeface="Times New Roman"/>
              </a:rPr>
              <a:t>властиво</a:t>
            </a:r>
            <a:r>
              <a:rPr lang="ru-RU" sz="3300" b="1" u="sng" strike="noStrike" spc="-1" dirty="0">
                <a:solidFill>
                  <a:srgbClr val="FF0000"/>
                </a:solidFill>
                <a:uFillTx/>
                <a:latin typeface="Times New Roman"/>
              </a:rPr>
              <a:t>:</a:t>
            </a:r>
            <a:endParaRPr lang="ru-RU" sz="3300" b="0" strike="noStrike" spc="-1" dirty="0">
              <a:latin typeface="Arial"/>
            </a:endParaRPr>
          </a:p>
          <a:p>
            <a:pPr marL="343080" indent="-342360" algn="just">
              <a:lnSpc>
                <a:spcPct val="100000"/>
              </a:lnSpc>
              <a:spcBef>
                <a:spcPts val="700"/>
              </a:spcBef>
              <a:buClr>
                <a:srgbClr val="FF0000"/>
              </a:buClr>
              <a:buFont typeface="Wingdings" charset="2"/>
              <a:buChar char=""/>
            </a:pPr>
            <a:r>
              <a:rPr lang="ru-RU" sz="2800" b="1" strike="noStrike" spc="-1" dirty="0" err="1">
                <a:solidFill>
                  <a:srgbClr val="000000"/>
                </a:solidFill>
                <a:latin typeface="Times New Roman"/>
              </a:rPr>
              <a:t>спонтанність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виникнення</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FF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бурхливість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розвитку</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клінічної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картини</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buClr>
                <a:srgbClr val="FF0000"/>
              </a:buClr>
              <a:buFont typeface="Wingdings" charset="2"/>
              <a:buChar char=""/>
            </a:pPr>
            <a:r>
              <a:rPr lang="ru-RU" sz="2800" b="1" strike="noStrike" spc="-1" dirty="0" err="1">
                <a:solidFill>
                  <a:srgbClr val="000000"/>
                </a:solidFill>
                <a:latin typeface="Times New Roman"/>
              </a:rPr>
              <a:t>тяжкі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ускладнення</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pPr>
            <a:r>
              <a:rPr lang="ru-RU" sz="2800" b="1" strike="noStrike" spc="-1" dirty="0" err="1">
                <a:solidFill>
                  <a:srgbClr val="000000"/>
                </a:solidFill>
                <a:latin typeface="Times New Roman"/>
              </a:rPr>
              <a:t>Наслідок</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гострого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отруєння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значною</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мірою</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залежить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від</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своєчасності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надання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медичної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допомоги</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pPr>
            <a:r>
              <a:rPr lang="ru-RU" sz="2800" b="1" strike="noStrike" spc="-1" dirty="0" err="1">
                <a:solidFill>
                  <a:srgbClr val="000000"/>
                </a:solidFill>
                <a:latin typeface="Times New Roman"/>
              </a:rPr>
              <a:t>Медичний</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працівник</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має</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швидко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визначити</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buClr>
                <a:srgbClr val="00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джерело</a:t>
            </a:r>
            <a:r>
              <a:rPr lang="ru-RU" sz="2800" b="1" strike="noStrike" spc="-1" dirty="0">
                <a:solidFill>
                  <a:srgbClr val="000000"/>
                </a:solidFill>
                <a:latin typeface="Times New Roman"/>
              </a:rPr>
              <a:t> і природу </a:t>
            </a:r>
            <a:r>
              <a:rPr lang="ru-RU" sz="2800" b="1" strike="noStrike" spc="-1" dirty="0" err="1">
                <a:solidFill>
                  <a:srgbClr val="000000"/>
                </a:solidFill>
                <a:latin typeface="Times New Roman"/>
              </a:rPr>
              <a:t>отруєння</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buClr>
                <a:srgbClr val="00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невідкладно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вжити</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заходів</a:t>
            </a:r>
            <a:r>
              <a:rPr lang="ru-RU" sz="2800" b="1" strike="noStrike" spc="-1" dirty="0">
                <a:solidFill>
                  <a:srgbClr val="000000"/>
                </a:solidFill>
                <a:latin typeface="Times New Roman"/>
              </a:rPr>
              <a:t> для </a:t>
            </a:r>
            <a:r>
              <a:rPr lang="ru-RU" sz="2800" b="1" strike="noStrike" spc="-1" dirty="0" err="1">
                <a:solidFill>
                  <a:srgbClr val="000000"/>
                </a:solidFill>
                <a:latin typeface="Times New Roman"/>
              </a:rPr>
              <a:t>виведення</a:t>
            </a:r>
            <a:r>
              <a:rPr lang="ru-RU" sz="2800" b="1" strike="noStrike" spc="-1" dirty="0">
                <a:solidFill>
                  <a:srgbClr val="000000"/>
                </a:solidFill>
                <a:latin typeface="Times New Roman"/>
              </a:rPr>
              <a:t> і </a:t>
            </a:r>
            <a:r>
              <a:rPr lang="ru-RU" sz="2800" b="1" strike="noStrike" spc="-1" dirty="0" err="1">
                <a:solidFill>
                  <a:srgbClr val="000000"/>
                </a:solidFill>
                <a:latin typeface="Times New Roman"/>
              </a:rPr>
              <a:t>знешкодження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отрути</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00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усунення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найнебезпечніших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розладів</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життєво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важливих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функцій</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організму</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pPr>
            <a:r>
              <a:rPr lang="ru-RU" sz="2800" b="1" strike="noStrike" spc="-1" dirty="0" err="1">
                <a:solidFill>
                  <a:srgbClr val="000000"/>
                </a:solidFill>
                <a:latin typeface="Times New Roman"/>
              </a:rPr>
              <a:t>Своєчасне</a:t>
            </a:r>
            <a:r>
              <a:rPr lang="ru-RU" sz="2800" b="1" strike="noStrike" spc="-1" dirty="0">
                <a:solidFill>
                  <a:srgbClr val="000000"/>
                </a:solidFill>
                <a:latin typeface="Times New Roman"/>
              </a:rPr>
              <a:t> й </a:t>
            </a:r>
            <a:r>
              <a:rPr lang="ru-RU" sz="2800" b="1" strike="noStrike" spc="-1" dirty="0" err="1">
                <a:solidFill>
                  <a:srgbClr val="000000"/>
                </a:solidFill>
                <a:latin typeface="Times New Roman"/>
              </a:rPr>
              <a:t>адекватне</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лікування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дає</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змогу</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уникнути</a:t>
            </a:r>
            <a:r>
              <a:rPr lang="ru-RU" sz="2800" b="1" strike="noStrike" spc="-1" dirty="0">
                <a:solidFill>
                  <a:srgbClr val="000000"/>
                </a:solidFill>
                <a:latin typeface="Times New Roman"/>
              </a:rPr>
              <a:t> тяжких </a:t>
            </a:r>
            <a:r>
              <a:rPr lang="ru-RU" sz="2800" b="1" strike="noStrike" spc="-1" dirty="0" err="1">
                <a:solidFill>
                  <a:srgbClr val="000000"/>
                </a:solidFill>
                <a:latin typeface="Times New Roman"/>
              </a:rPr>
              <a:t>ускладнень</a:t>
            </a:r>
            <a:r>
              <a:rPr lang="ru-RU" sz="2800" b="1" strike="noStrike" spc="-1" dirty="0">
                <a:solidFill>
                  <a:srgbClr val="000000"/>
                </a:solidFill>
                <a:latin typeface="Times New Roman"/>
              </a:rPr>
              <a:t> і </a:t>
            </a:r>
            <a:r>
              <a:rPr lang="ru-RU" sz="2800" b="1" strike="noStrike" spc="-1" dirty="0" err="1">
                <a:solidFill>
                  <a:srgbClr val="000000"/>
                </a:solidFill>
                <a:latin typeface="Times New Roman"/>
              </a:rPr>
              <a:t>загибелі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потерпілого</a:t>
            </a:r>
            <a:r>
              <a:rPr lang="ru-RU" sz="2800" b="1" strike="noStrike" spc="-1" dirty="0">
                <a:solidFill>
                  <a:srgbClr val="000000"/>
                </a:solidFill>
                <a:latin typeface="Times New Roman"/>
              </a:rPr>
              <a:t>.</a:t>
            </a:r>
            <a:endParaRPr lang="ru-RU" sz="2800" b="0" strike="noStrike" spc="-1" dirty="0">
              <a:latin typeface="Arial"/>
            </a:endParaRPr>
          </a:p>
        </p:txBody>
      </p:sp>
      <p:pic>
        <p:nvPicPr>
          <p:cNvPr id="329" name="Picture 4"/>
          <p:cNvPicPr/>
          <p:nvPr/>
        </p:nvPicPr>
        <p:blipFill>
          <a:blip r:embed="rId3"/>
          <a:srcRect l="14881" t="8645" r="5116"/>
          <a:stretch/>
        </p:blipFill>
        <p:spPr>
          <a:xfrm>
            <a:off x="7162920" y="1214280"/>
            <a:ext cx="1980360" cy="46476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Рисунок 475"/>
          <p:cNvPicPr/>
          <p:nvPr/>
        </p:nvPicPr>
        <p:blipFill>
          <a:blip r:embed="rId2"/>
          <a:stretch/>
        </p:blipFill>
        <p:spPr>
          <a:xfrm>
            <a:off x="720000" y="149760"/>
            <a:ext cx="7704000" cy="6599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CustomShape 1"/>
          <p:cNvSpPr/>
          <p:nvPr/>
        </p:nvSpPr>
        <p:spPr>
          <a:xfrm>
            <a:off x="359640" y="692640"/>
            <a:ext cx="842436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100000"/>
              </a:lnSpc>
            </a:pPr>
            <a:r>
              <a:rPr lang="ru-RU" sz="4000" b="1" strike="noStrike" spc="-1">
                <a:solidFill>
                  <a:srgbClr val="FFFFFF"/>
                </a:solidFill>
                <a:latin typeface="Calibri"/>
              </a:rPr>
              <a:t>Наркотики якими найбільше зловживають в Україні, це -</a:t>
            </a:r>
            <a:endParaRPr lang="ru-RU" sz="4000" b="0" strike="noStrike" spc="-1">
              <a:latin typeface="Arial"/>
            </a:endParaRPr>
          </a:p>
        </p:txBody>
      </p:sp>
      <p:graphicFrame>
        <p:nvGraphicFramePr>
          <p:cNvPr id="478" name="Table 2"/>
          <p:cNvGraphicFramePr/>
          <p:nvPr/>
        </p:nvGraphicFramePr>
        <p:xfrm>
          <a:off x="285840" y="785880"/>
          <a:ext cx="8478360" cy="4092840"/>
        </p:xfrm>
        <a:graphic>
          <a:graphicData uri="http://schemas.openxmlformats.org/drawingml/2006/table">
            <a:tbl>
              <a:tblPr/>
              <a:tblGrid>
                <a:gridCol w="2106360">
                  <a:extLst>
                    <a:ext uri="{9D8B030D-6E8A-4147-A177-3AD203B41FA5}">
                      <a16:colId xmlns:a16="http://schemas.microsoft.com/office/drawing/2014/main" val="20000"/>
                    </a:ext>
                  </a:extLst>
                </a:gridCol>
                <a:gridCol w="4160160">
                  <a:extLst>
                    <a:ext uri="{9D8B030D-6E8A-4147-A177-3AD203B41FA5}">
                      <a16:colId xmlns:a16="http://schemas.microsoft.com/office/drawing/2014/main" val="20001"/>
                    </a:ext>
                  </a:extLst>
                </a:gridCol>
                <a:gridCol w="2212200">
                  <a:extLst>
                    <a:ext uri="{9D8B030D-6E8A-4147-A177-3AD203B41FA5}">
                      <a16:colId xmlns:a16="http://schemas.microsoft.com/office/drawing/2014/main" val="20002"/>
                    </a:ext>
                  </a:extLst>
                </a:gridCol>
              </a:tblGrid>
              <a:tr h="321840">
                <a:tc>
                  <a:txBody>
                    <a:bodyPr/>
                    <a:lstStyle/>
                    <a:p>
                      <a:pPr algn="ctr">
                        <a:lnSpc>
                          <a:spcPct val="100000"/>
                        </a:lnSpc>
                      </a:pPr>
                      <a:r>
                        <a:rPr lang="ru-RU" sz="1800" b="1" strike="noStrike" spc="-1">
                          <a:solidFill>
                            <a:srgbClr val="FFFFFF"/>
                          </a:solidFill>
                          <a:latin typeface="Calibri"/>
                        </a:rPr>
                        <a:t>Походження</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1800" b="1" strike="noStrike" spc="-1">
                          <a:solidFill>
                            <a:srgbClr val="FFFFFF"/>
                          </a:solidFill>
                          <a:latin typeface="Calibri"/>
                        </a:rPr>
                        <a:t>Вид наркотика</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1800" b="1" strike="noStrike" spc="-1">
                          <a:solidFill>
                            <a:srgbClr val="FFFFFF"/>
                          </a:solidFill>
                          <a:latin typeface="Calibri"/>
                        </a:rPr>
                        <a:t>Питома кількість</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781920">
                <a:tc>
                  <a:txBody>
                    <a:bodyPr/>
                    <a:lstStyle/>
                    <a:p>
                      <a:pPr>
                        <a:lnSpc>
                          <a:spcPct val="100000"/>
                        </a:lnSpc>
                      </a:pPr>
                      <a:r>
                        <a:rPr lang="ru-RU" sz="1800" b="0" strike="noStrike" spc="-1">
                          <a:solidFill>
                            <a:srgbClr val="000000"/>
                          </a:solidFill>
                          <a:latin typeface="Calibri"/>
                        </a:rPr>
                        <a:t>Виготовлені з рослин виду мак снотворний	</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(макова солома, опій, концентрат з макової соломи (екстракційний опій),  героїн (ацетильований опій)).</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rowSpan="2">
                  <a:txBody>
                    <a:bodyP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r>
                        <a:rPr lang="ru-RU" sz="1800" b="0" strike="noStrike" spc="-1">
                          <a:solidFill>
                            <a:srgbClr val="000000"/>
                          </a:solidFill>
                          <a:latin typeface="Calibri"/>
                        </a:rPr>
                        <a:t>≈90-94% всіх наркотиків</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551880">
                <a:tc>
                  <a:txBody>
                    <a:bodyPr/>
                    <a:lstStyle/>
                    <a:p>
                      <a:pPr>
                        <a:lnSpc>
                          <a:spcPct val="100000"/>
                        </a:lnSpc>
                      </a:pPr>
                      <a:r>
                        <a:rPr lang="ru-RU" sz="1800" b="0" strike="noStrike" spc="-1">
                          <a:solidFill>
                            <a:srgbClr val="000000"/>
                          </a:solidFill>
                          <a:latin typeface="Calibri"/>
                        </a:rPr>
                        <a:t>Виготовлені рослин роду коноплі 	</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i="1" strike="noStrike" spc="-1">
                          <a:solidFill>
                            <a:srgbClr val="000000"/>
                          </a:solidFill>
                          <a:latin typeface="Calibri"/>
                        </a:rPr>
                        <a:t>(канабіс, смола канабісу, екстракти, настойки канабісу)</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ru-RU"/>
                    </a:p>
                  </a:txBody>
                  <a:tcPr marL="90000" marR="90000">
                    <a:solidFill>
                      <a:srgbClr val="729FCF"/>
                    </a:solidFill>
                  </a:tcPr>
                </a:tc>
                <a:extLst>
                  <a:ext uri="{0D108BD9-81ED-4DB2-BD59-A6C34878D82A}">
                    <a16:rowId xmlns:a16="http://schemas.microsoft.com/office/drawing/2014/main" val="10002"/>
                  </a:ext>
                </a:extLst>
              </a:tr>
              <a:tr h="781920">
                <a:tc>
                  <a:txBody>
                    <a:bodyPr/>
                    <a:lstStyle/>
                    <a:p>
                      <a:pPr>
                        <a:lnSpc>
                          <a:spcPct val="100000"/>
                        </a:lnSpc>
                      </a:pPr>
                      <a:r>
                        <a:rPr lang="ru-RU" sz="1800" b="0" strike="noStrike" spc="-1">
                          <a:solidFill>
                            <a:srgbClr val="000000"/>
                          </a:solidFill>
                          <a:latin typeface="Calibri"/>
                        </a:rPr>
                        <a:t>Виготовлені з лікарських засобів в побутових умовах</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(амфетамін, метамфетамін, катінон, меткатінон, дезоморфін)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endParaRPr lang="ru-RU" sz="1800" b="0" strike="noStrike" spc="-1">
                        <a:latin typeface="Arial"/>
                      </a:endParaRPr>
                    </a:p>
                    <a:p>
                      <a:pPr algn="ctr">
                        <a:lnSpc>
                          <a:spcPct val="100000"/>
                        </a:lnSpc>
                      </a:pPr>
                      <a:r>
                        <a:rPr lang="ru-RU" sz="1800" b="0" strike="noStrike" spc="-1">
                          <a:solidFill>
                            <a:srgbClr val="000000"/>
                          </a:solidFill>
                          <a:latin typeface="Calibri"/>
                        </a:rPr>
                        <a:t>≈2-7%</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551880">
                <a:tc>
                  <a:txBody>
                    <a:bodyPr/>
                    <a:lstStyle/>
                    <a:p>
                      <a:pPr>
                        <a:lnSpc>
                          <a:spcPct val="100000"/>
                        </a:lnSpc>
                      </a:pPr>
                      <a:r>
                        <a:rPr lang="ru-RU" sz="1800" b="0" strike="noStrike" spc="-1">
                          <a:solidFill>
                            <a:srgbClr val="000000"/>
                          </a:solidFill>
                          <a:latin typeface="Calibri"/>
                        </a:rPr>
                        <a:t>Амфетамінового ряду</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i="1" strike="noStrike" spc="-1">
                          <a:solidFill>
                            <a:srgbClr val="000000"/>
                          </a:solidFill>
                          <a:latin typeface="Calibri"/>
                        </a:rPr>
                        <a:t>(амфетамін, метамфетамін, MDMA, MDA, MDE, MMDA, DOM, MBDB,… )</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ru-RU" sz="1800" b="0" strike="noStrike" spc="-1">
                          <a:solidFill>
                            <a:srgbClr val="000000"/>
                          </a:solidFill>
                          <a:latin typeface="Calibri"/>
                        </a:rPr>
                        <a:t>≈1-1,5%</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781920">
                <a:tc>
                  <a:txBody>
                    <a:bodyPr/>
                    <a:lstStyle/>
                    <a:p>
                      <a:pPr>
                        <a:lnSpc>
                          <a:spcPct val="100000"/>
                        </a:lnSpc>
                      </a:pPr>
                      <a:r>
                        <a:rPr lang="ru-RU" sz="1800" b="0" strike="noStrike" spc="-1">
                          <a:solidFill>
                            <a:srgbClr val="000000"/>
                          </a:solidFill>
                          <a:latin typeface="Calibri"/>
                        </a:rPr>
                        <a:t>Лікарські засоби</a:t>
                      </a:r>
                      <a:endParaRPr lang="ru-RU" sz="1800" b="0" strike="noStrike" spc="-1">
                        <a:latin typeface="Arial"/>
                      </a:endParaRPr>
                    </a:p>
                    <a:p>
                      <a:pPr>
                        <a:lnSpc>
                          <a:spcPct val="100000"/>
                        </a:lnSpc>
                      </a:pP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(що містять кодеїн, трамадол, бензодіазепіни, барбітурати, бупренорфін…)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ru-RU" sz="1800" b="0" strike="noStrike" spc="-1">
                          <a:solidFill>
                            <a:srgbClr val="000000"/>
                          </a:solidFill>
                          <a:latin typeface="Calibri"/>
                        </a:rPr>
                        <a:t>≈1-1,5%</a:t>
                      </a:r>
                      <a:endParaRPr lang="ru-RU" sz="1800" b="0" strike="noStrike" spc="-1">
                        <a:latin typeface="Arial"/>
                      </a:endParaRPr>
                    </a:p>
                    <a:p>
                      <a:pPr>
                        <a:lnSpc>
                          <a:spcPct val="100000"/>
                        </a:lnSpc>
                      </a:pP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21840">
                <a:tc>
                  <a:txBody>
                    <a:bodyPr/>
                    <a:lstStyle/>
                    <a:p>
                      <a:pPr>
                        <a:lnSpc>
                          <a:spcPct val="100000"/>
                        </a:lnSpc>
                      </a:pPr>
                      <a:r>
                        <a:rPr lang="ru-RU" sz="1800" b="0" strike="noStrike" spc="-1">
                          <a:solidFill>
                            <a:srgbClr val="000000"/>
                          </a:solidFill>
                          <a:latin typeface="Calibri"/>
                        </a:rPr>
                        <a:t>Інше</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i="1" strike="noStrike" spc="-1">
                          <a:solidFill>
                            <a:srgbClr val="000000"/>
                          </a:solidFill>
                          <a:latin typeface="Calibri"/>
                        </a:rPr>
                        <a:t>(ЛСД, кокаїн, гриби, JWH, фентаніли,… )</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ru-RU" sz="1800" b="0" strike="noStrike" spc="-1">
                          <a:solidFill>
                            <a:srgbClr val="000000"/>
                          </a:solidFill>
                          <a:latin typeface="Calibri"/>
                        </a:rPr>
                        <a:t>›1%</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3500" lnSpcReduction="10000"/>
          </a:bodyPr>
          <a:lstStyle/>
          <a:p>
            <a:pPr algn="ctr">
              <a:lnSpc>
                <a:spcPct val="100000"/>
              </a:lnSpc>
            </a:pPr>
            <a:r>
              <a:rPr lang="ru-RU" sz="4400" b="1" strike="noStrike" spc="-1">
                <a:solidFill>
                  <a:srgbClr val="FFFFFF"/>
                </a:solidFill>
                <a:latin typeface="Calibri"/>
              </a:rPr>
              <a:t>Класифікація за типом отримування</a:t>
            </a:r>
            <a:endParaRPr lang="ru-RU" sz="4400" b="0" strike="noStrike" spc="-1">
              <a:latin typeface="Arial"/>
            </a:endParaRPr>
          </a:p>
        </p:txBody>
      </p:sp>
      <p:sp>
        <p:nvSpPr>
          <p:cNvPr id="480" name="CustomShape 2"/>
          <p:cNvSpPr/>
          <p:nvPr/>
        </p:nvSpPr>
        <p:spPr>
          <a:xfrm>
            <a:off x="457200" y="2133000"/>
            <a:ext cx="8228880" cy="3970080"/>
          </a:xfrm>
          <a:prstGeom prst="rect">
            <a:avLst/>
          </a:prstGeom>
          <a:noFill/>
          <a:ln>
            <a:noFill/>
          </a:ln>
        </p:spPr>
        <p:style>
          <a:lnRef idx="0">
            <a:scrgbClr r="0" g="0" b="0"/>
          </a:lnRef>
          <a:fillRef idx="0">
            <a:scrgbClr r="0" g="0" b="0"/>
          </a:fillRef>
          <a:effectRef idx="0">
            <a:scrgbClr r="0" g="0" b="0"/>
          </a:effectRef>
          <a:fontRef idx="minor"/>
        </p:style>
      </p:sp>
      <p:graphicFrame>
        <p:nvGraphicFramePr>
          <p:cNvPr id="481" name="Table 3"/>
          <p:cNvGraphicFramePr/>
          <p:nvPr/>
        </p:nvGraphicFramePr>
        <p:xfrm>
          <a:off x="305640" y="571320"/>
          <a:ext cx="8532360" cy="4670280"/>
        </p:xfrm>
        <a:graphic>
          <a:graphicData uri="http://schemas.openxmlformats.org/drawingml/2006/table">
            <a:tbl>
              <a:tblPr/>
              <a:tblGrid>
                <a:gridCol w="3240360">
                  <a:extLst>
                    <a:ext uri="{9D8B030D-6E8A-4147-A177-3AD203B41FA5}">
                      <a16:colId xmlns:a16="http://schemas.microsoft.com/office/drawing/2014/main" val="20000"/>
                    </a:ext>
                  </a:extLst>
                </a:gridCol>
                <a:gridCol w="2322000">
                  <a:extLst>
                    <a:ext uri="{9D8B030D-6E8A-4147-A177-3AD203B41FA5}">
                      <a16:colId xmlns:a16="http://schemas.microsoft.com/office/drawing/2014/main" val="20001"/>
                    </a:ext>
                  </a:extLst>
                </a:gridCol>
                <a:gridCol w="2970360">
                  <a:extLst>
                    <a:ext uri="{9D8B030D-6E8A-4147-A177-3AD203B41FA5}">
                      <a16:colId xmlns:a16="http://schemas.microsoft.com/office/drawing/2014/main" val="20002"/>
                    </a:ext>
                  </a:extLst>
                </a:gridCol>
              </a:tblGrid>
              <a:tr h="990720">
                <a:tc>
                  <a:txBody>
                    <a:bodyPr/>
                    <a:lstStyle/>
                    <a:p>
                      <a:pPr algn="ctr">
                        <a:lnSpc>
                          <a:spcPct val="100000"/>
                        </a:lnSpc>
                      </a:pPr>
                      <a:r>
                        <a:rPr lang="ru-RU" sz="2400" b="1" strike="noStrike" spc="-1">
                          <a:solidFill>
                            <a:srgbClr val="FFFFFF"/>
                          </a:solidFill>
                          <a:latin typeface="Calibri"/>
                        </a:rPr>
                        <a:t>Природного походження</a:t>
                      </a:r>
                      <a:endParaRPr lang="ru-RU" sz="24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2400" b="1" strike="noStrike" spc="-1">
                          <a:solidFill>
                            <a:srgbClr val="FFFFFF"/>
                          </a:solidFill>
                          <a:latin typeface="Calibri"/>
                        </a:rPr>
                        <a:t>“Напівсинтетичні”</a:t>
                      </a:r>
                      <a:endParaRPr lang="ru-RU" sz="24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2400" b="1" strike="noStrike" spc="-1">
                          <a:solidFill>
                            <a:srgbClr val="FFFFFF"/>
                          </a:solidFill>
                          <a:latin typeface="Calibri"/>
                        </a:rPr>
                        <a:t>Синтетичні</a:t>
                      </a:r>
                      <a:endParaRPr lang="ru-RU" sz="24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575640">
                <a:tc>
                  <a:txBody>
                    <a:bodyPr/>
                    <a:lstStyle/>
                    <a:p>
                      <a:pPr>
                        <a:lnSpc>
                          <a:spcPct val="100000"/>
                        </a:lnSpc>
                      </a:pPr>
                      <a:r>
                        <a:rPr lang="ru-RU" sz="1800" b="0" strike="noStrike" spc="-1">
                          <a:solidFill>
                            <a:srgbClr val="000000"/>
                          </a:solidFill>
                          <a:latin typeface="Calibri"/>
                        </a:rPr>
                        <a:t>Макова солома, опій, концентрат з макової соломи</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Героїн</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Метадон</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551880">
                <a:tc>
                  <a:txBody>
                    <a:bodyPr/>
                    <a:lstStyle/>
                    <a:p>
                      <a:pPr>
                        <a:lnSpc>
                          <a:spcPct val="100000"/>
                        </a:lnSpc>
                      </a:pPr>
                      <a:r>
                        <a:rPr lang="ru-RU" sz="1800" b="0" strike="noStrike" spc="-1">
                          <a:solidFill>
                            <a:srgbClr val="000000"/>
                          </a:solidFill>
                          <a:latin typeface="Calibri"/>
                        </a:rPr>
                        <a:t>Канабіс, настійки, екстракти канабісу, смола канабісу</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ЛСД</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Фенциклідин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781920">
                <a:tc>
                  <a:txBody>
                    <a:bodyPr/>
                    <a:lstStyle/>
                    <a:p>
                      <a:pPr>
                        <a:lnSpc>
                          <a:spcPct val="100000"/>
                        </a:lnSpc>
                      </a:pPr>
                      <a:r>
                        <a:rPr lang="ru-RU" sz="1800" b="0" strike="noStrike" spc="-1">
                          <a:solidFill>
                            <a:srgbClr val="000000"/>
                          </a:solidFill>
                          <a:latin typeface="Calibri"/>
                        </a:rPr>
                        <a:t>Кокаїну кущ,  кокаїну лист, </a:t>
                      </a:r>
                      <a:r>
                        <a:rPr lang="ru-RU" sz="1800" b="1" strike="noStrike" spc="-1">
                          <a:solidFill>
                            <a:srgbClr val="000000"/>
                          </a:solidFill>
                          <a:latin typeface="Calibri"/>
                        </a:rPr>
                        <a:t>кокаїн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Кокаїн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Метамфетамін, амфетамін, МДМА (екстазі), МДА, РМА, МДЕ, МДБ</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551880">
                <a:tc>
                  <a:txBody>
                    <a:bodyPr/>
                    <a:lstStyle/>
                    <a:p>
                      <a:pPr>
                        <a:lnSpc>
                          <a:spcPct val="100000"/>
                        </a:lnSpc>
                      </a:pPr>
                      <a:r>
                        <a:rPr lang="ru-RU" sz="1800" b="0" strike="noStrike" spc="-1">
                          <a:solidFill>
                            <a:srgbClr val="000000"/>
                          </a:solidFill>
                          <a:latin typeface="Calibri"/>
                        </a:rPr>
                        <a:t>Псилоцин, псилоцибінвмісні гриби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Фентаніли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33360">
                <a:tc>
                  <a:txBody>
                    <a:bodyPr/>
                    <a:lstStyle/>
                    <a:p>
                      <a:pPr>
                        <a:lnSpc>
                          <a:spcPct val="100000"/>
                        </a:lnSpc>
                      </a:pPr>
                      <a:r>
                        <a:rPr lang="ru-RU" sz="1800" b="0" strike="noStrike" spc="-1">
                          <a:solidFill>
                            <a:srgbClr val="000000"/>
                          </a:solidFill>
                          <a:latin typeface="Calibri"/>
                        </a:rPr>
                        <a:t>Кактус пейот</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Барбітурати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33360">
                <a:tc>
                  <a:txBody>
                    <a:bodyPr/>
                    <a:lstStyle/>
                    <a:p>
                      <a:pPr>
                        <a:lnSpc>
                          <a:spcPct val="100000"/>
                        </a:lnSpc>
                      </a:pPr>
                      <a:r>
                        <a:rPr lang="ru-RU" sz="1800" b="0" strike="noStrike" spc="-1">
                          <a:solidFill>
                            <a:srgbClr val="000000"/>
                          </a:solidFill>
                          <a:latin typeface="Calibri"/>
                        </a:rPr>
                        <a:t>Кат, катинон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Бензодіазепіни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551880">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Синтетичні канабіноїди, канабіміметики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CustomShape 1"/>
          <p:cNvSpPr/>
          <p:nvPr/>
        </p:nvSpPr>
        <p:spPr>
          <a:xfrm>
            <a:off x="413640" y="836640"/>
            <a:ext cx="8729640" cy="122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4500" lnSpcReduction="20000"/>
          </a:bodyPr>
          <a:lstStyle/>
          <a:p>
            <a:pPr algn="ctr">
              <a:lnSpc>
                <a:spcPct val="100000"/>
              </a:lnSpc>
            </a:pPr>
            <a:r>
              <a:rPr lang="ru-RU" sz="3400" b="0" strike="noStrike" spc="-1">
                <a:solidFill>
                  <a:srgbClr val="FFFFFF"/>
                </a:solidFill>
                <a:latin typeface="Calibri"/>
              </a:rPr>
              <a:t>Наркотичні засоби отримані з рослин виду </a:t>
            </a:r>
            <a:r>
              <a:rPr lang="ru-RU" sz="3400" b="1" strike="noStrike" spc="-1">
                <a:solidFill>
                  <a:srgbClr val="FFFFFF"/>
                </a:solidFill>
                <a:latin typeface="Calibri"/>
              </a:rPr>
              <a:t>мак снотворний</a:t>
            </a:r>
            <a:r>
              <a:rPr lang="ru-RU" sz="3400" b="0" strike="noStrike" spc="-1">
                <a:solidFill>
                  <a:srgbClr val="FFFFFF"/>
                </a:solidFill>
                <a:latin typeface="Calibri"/>
              </a:rPr>
              <a:t> </a:t>
            </a:r>
            <a:r>
              <a:t/>
            </a:r>
            <a:br/>
            <a:r>
              <a:t/>
            </a:r>
            <a:br/>
            <a:endParaRPr lang="ru-RU" sz="3400" b="0" strike="noStrike" spc="-1">
              <a:latin typeface="Arial"/>
            </a:endParaRPr>
          </a:p>
        </p:txBody>
      </p:sp>
      <p:sp>
        <p:nvSpPr>
          <p:cNvPr id="483" name="CustomShape 2"/>
          <p:cNvSpPr/>
          <p:nvPr/>
        </p:nvSpPr>
        <p:spPr>
          <a:xfrm>
            <a:off x="214200" y="928800"/>
            <a:ext cx="8643240" cy="5571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360" algn="just">
              <a:lnSpc>
                <a:spcPct val="100000"/>
              </a:lnSpc>
              <a:spcBef>
                <a:spcPts val="1599"/>
              </a:spcBef>
              <a:buClr>
                <a:srgbClr val="000000"/>
              </a:buClr>
              <a:buFont typeface="Arial"/>
              <a:buChar char="•"/>
            </a:pPr>
            <a:r>
              <a:rPr lang="ru-RU" sz="8000" b="0" strike="noStrike" spc="-1">
                <a:solidFill>
                  <a:srgbClr val="000000"/>
                </a:solidFill>
                <a:latin typeface="Calibri"/>
              </a:rPr>
              <a:t>З рослин виду мак снотворний отримують </a:t>
            </a:r>
            <a:r>
              <a:rPr lang="ru-RU" sz="8000" b="1" strike="noStrike" spc="-1">
                <a:solidFill>
                  <a:srgbClr val="FF0000"/>
                </a:solidFill>
                <a:latin typeface="Calibri"/>
              </a:rPr>
              <a:t>макову солому</a:t>
            </a:r>
            <a:r>
              <a:rPr lang="ru-RU" sz="8000" b="0" strike="noStrike" spc="-1">
                <a:solidFill>
                  <a:srgbClr val="000000"/>
                </a:solidFill>
                <a:latin typeface="Calibri"/>
              </a:rPr>
              <a:t>, з якої отримують </a:t>
            </a:r>
            <a:r>
              <a:rPr lang="ru-RU" sz="8000" b="1" strike="noStrike" spc="-1">
                <a:solidFill>
                  <a:srgbClr val="FF0000"/>
                </a:solidFill>
                <a:latin typeface="Calibri"/>
              </a:rPr>
              <a:t>опій</a:t>
            </a:r>
            <a:r>
              <a:rPr lang="ru-RU" sz="8000" b="0" strike="noStrike" spc="-1">
                <a:solidFill>
                  <a:srgbClr val="000000"/>
                </a:solidFill>
                <a:latin typeface="Calibri"/>
              </a:rPr>
              <a:t>, у результаті обробки (екстракції, концентрування) отримують </a:t>
            </a:r>
            <a:r>
              <a:rPr lang="ru-RU" sz="8000" b="1" strike="noStrike" spc="-1">
                <a:solidFill>
                  <a:srgbClr val="FF0000"/>
                </a:solidFill>
                <a:latin typeface="Calibri"/>
              </a:rPr>
              <a:t>концентрат з макової соломи </a:t>
            </a:r>
            <a:r>
              <a:rPr lang="ru-RU" sz="8000" b="0" strike="noStrike" spc="-1">
                <a:solidFill>
                  <a:srgbClr val="FF0000"/>
                </a:solidFill>
                <a:latin typeface="Calibri"/>
              </a:rPr>
              <a:t>(</a:t>
            </a:r>
            <a:r>
              <a:rPr lang="ru-RU" sz="8000" b="1" strike="noStrike" spc="-1">
                <a:solidFill>
                  <a:srgbClr val="FF0000"/>
                </a:solidFill>
                <a:latin typeface="Calibri"/>
              </a:rPr>
              <a:t>опій екстракційний), героїн (ацетильований опій)</a:t>
            </a:r>
            <a:r>
              <a:rPr lang="ru-RU" sz="8000" b="0" strike="noStrike" spc="-1">
                <a:solidFill>
                  <a:srgbClr val="FF0000"/>
                </a:solidFill>
                <a:latin typeface="Calibri"/>
              </a:rPr>
              <a:t>.</a:t>
            </a:r>
            <a:endParaRPr lang="ru-RU" sz="8000" b="0" strike="noStrike" spc="-1">
              <a:latin typeface="Arial"/>
            </a:endParaRPr>
          </a:p>
          <a:p>
            <a:pPr marL="343080" indent="-342360" algn="just">
              <a:lnSpc>
                <a:spcPct val="100000"/>
              </a:lnSpc>
              <a:spcBef>
                <a:spcPts val="1599"/>
              </a:spcBef>
              <a:buClr>
                <a:srgbClr val="000000"/>
              </a:buClr>
              <a:buFont typeface="Arial"/>
              <a:buChar char="•"/>
            </a:pPr>
            <a:r>
              <a:rPr lang="ru-RU" sz="8000" b="0" strike="noStrike" spc="-1">
                <a:solidFill>
                  <a:srgbClr val="000000"/>
                </a:solidFill>
                <a:latin typeface="Calibri"/>
              </a:rPr>
              <a:t>Фармацевтичні виробництва з маку снотворного отримують лікарські препарати, що містять наркотичні засоби:  </a:t>
            </a:r>
            <a:r>
              <a:rPr lang="ru-RU" sz="8000" b="1" strike="noStrike" spc="-1">
                <a:solidFill>
                  <a:srgbClr val="000000"/>
                </a:solidFill>
                <a:latin typeface="Calibri"/>
              </a:rPr>
              <a:t>опій, омнопон, морфін, кодеїн, тебаїн, бупренорфін </a:t>
            </a:r>
            <a:r>
              <a:rPr lang="ru-RU" sz="8000" b="0" strike="noStrike" spc="-1">
                <a:solidFill>
                  <a:srgbClr val="000000"/>
                </a:solidFill>
                <a:latin typeface="Calibri"/>
              </a:rPr>
              <a:t>тощо.</a:t>
            </a:r>
            <a:endParaRPr lang="ru-RU" sz="8000" b="0" strike="noStrike" spc="-1">
              <a:latin typeface="Arial"/>
            </a:endParaRPr>
          </a:p>
          <a:p>
            <a:pPr marL="343080" indent="-342360" algn="just">
              <a:lnSpc>
                <a:spcPct val="100000"/>
              </a:lnSpc>
              <a:spcBef>
                <a:spcPts val="1599"/>
              </a:spcBef>
              <a:buClr>
                <a:srgbClr val="FF0000"/>
              </a:buClr>
              <a:buFont typeface="Arial"/>
              <a:buChar char="•"/>
            </a:pPr>
            <a:r>
              <a:rPr lang="ru-RU" sz="8000" b="1" strike="noStrike" spc="-1">
                <a:solidFill>
                  <a:srgbClr val="FF0000"/>
                </a:solidFill>
                <a:latin typeface="Calibri"/>
              </a:rPr>
              <a:t>Макова солома</a:t>
            </a:r>
            <a:r>
              <a:rPr lang="ru-RU" sz="8000" b="0" strike="noStrike" spc="-1">
                <a:solidFill>
                  <a:srgbClr val="FF0000"/>
                </a:solidFill>
                <a:latin typeface="Calibri"/>
              </a:rPr>
              <a:t> </a:t>
            </a:r>
            <a:r>
              <a:rPr lang="ru-RU" sz="8000" b="0" strike="noStrike" spc="-1">
                <a:solidFill>
                  <a:srgbClr val="000000"/>
                </a:solidFill>
                <a:latin typeface="Calibri"/>
              </a:rPr>
              <a:t>- цілі або різного ступеня подрібнення будь-які частини рослини виду "мак снотворний" або їх суміш (за винятком власне дозрілого насіння) незалежно від того, піддавались вони екстракції, деструкції, гниттю чи враженню пліснявою.</a:t>
            </a:r>
            <a:endParaRPr lang="ru-RU" sz="8000" b="0" strike="noStrike" spc="-1">
              <a:latin typeface="Arial"/>
            </a:endParaRPr>
          </a:p>
          <a:p>
            <a:pPr marL="343080" indent="-342360" algn="just">
              <a:lnSpc>
                <a:spcPct val="100000"/>
              </a:lnSpc>
              <a:spcBef>
                <a:spcPts val="1599"/>
              </a:spcBef>
              <a:buClr>
                <a:srgbClr val="FF0000"/>
              </a:buClr>
              <a:buFont typeface="Arial"/>
              <a:buChar char="•"/>
            </a:pPr>
            <a:r>
              <a:rPr lang="ru-RU" sz="8000" b="1" strike="noStrike" spc="-1">
                <a:solidFill>
                  <a:srgbClr val="FF0000"/>
                </a:solidFill>
                <a:latin typeface="Calibri"/>
              </a:rPr>
              <a:t>Опій</a:t>
            </a:r>
            <a:r>
              <a:rPr lang="ru-RU" sz="8000" b="0" strike="noStrike" spc="-1">
                <a:solidFill>
                  <a:srgbClr val="000000"/>
                </a:solidFill>
                <a:latin typeface="Calibri"/>
              </a:rPr>
              <a:t> - сік снотворного маку, що згорнувся, у тому числі медичний, який містить хоча б один наркотичний алкалоїд або їх суміш (у тому числі за наявності інших речовин).</a:t>
            </a:r>
            <a:endParaRPr lang="ru-RU" sz="8000" b="0" strike="noStrike" spc="-1">
              <a:latin typeface="Arial"/>
            </a:endParaRPr>
          </a:p>
          <a:p>
            <a:pPr marL="343080" indent="-342360">
              <a:lnSpc>
                <a:spcPct val="100000"/>
              </a:lnSpc>
              <a:spcBef>
                <a:spcPts val="1599"/>
              </a:spcBef>
              <a:buClr>
                <a:srgbClr val="FF0000"/>
              </a:buClr>
              <a:buFont typeface="Arial"/>
              <a:buChar char="•"/>
            </a:pPr>
            <a:r>
              <a:rPr lang="ru-RU" sz="8000" b="1" strike="noStrike" spc="-1">
                <a:solidFill>
                  <a:srgbClr val="FF0000"/>
                </a:solidFill>
                <a:latin typeface="Calibri"/>
              </a:rPr>
              <a:t>Концентрат з макової соломи (опій екстракційний)</a:t>
            </a:r>
            <a:r>
              <a:rPr lang="ru-RU" sz="8000" b="0" strike="noStrike" spc="-1">
                <a:solidFill>
                  <a:srgbClr val="FF0000"/>
                </a:solidFill>
                <a:latin typeface="Calibri"/>
              </a:rPr>
              <a:t> </a:t>
            </a:r>
            <a:r>
              <a:rPr lang="ru-RU" sz="8000" b="0" strike="noStrike" spc="-1">
                <a:solidFill>
                  <a:srgbClr val="000000"/>
                </a:solidFill>
                <a:latin typeface="Calibri"/>
              </a:rPr>
              <a:t>- засіб, що отримують із макової соломи шляхом виділення (екстракції) різними способами і який містить хоча б один наркотичний алкалоїд або їх суміш (у тому числі за наявності інших речовин)</a:t>
            </a:r>
            <a:endParaRPr lang="ru-RU" sz="8000" b="0" strike="noStrike" spc="-1">
              <a:latin typeface="Arial"/>
            </a:endParaRPr>
          </a:p>
          <a:p>
            <a:pPr marL="343080" indent="-342360">
              <a:lnSpc>
                <a:spcPct val="100000"/>
              </a:lnSpc>
              <a:spcBef>
                <a:spcPts val="1599"/>
              </a:spcBef>
              <a:buClr>
                <a:srgbClr val="FF0000"/>
              </a:buClr>
              <a:buFont typeface="Arial"/>
              <a:buChar char="•"/>
            </a:pPr>
            <a:r>
              <a:rPr lang="ru-RU" sz="8000" b="1" strike="noStrike" spc="-1">
                <a:solidFill>
                  <a:srgbClr val="FF0000"/>
                </a:solidFill>
                <a:latin typeface="Calibri"/>
              </a:rPr>
              <a:t>Опій ацетильований</a:t>
            </a:r>
            <a:r>
              <a:rPr lang="ru-RU" sz="8000" b="0" strike="noStrike" spc="-1">
                <a:solidFill>
                  <a:srgbClr val="FF0000"/>
                </a:solidFill>
                <a:latin typeface="Calibri"/>
              </a:rPr>
              <a:t> </a:t>
            </a:r>
            <a:r>
              <a:rPr lang="ru-RU" sz="8000" b="0" strike="noStrike" spc="-1">
                <a:solidFill>
                  <a:srgbClr val="000000"/>
                </a:solidFill>
                <a:latin typeface="Calibri"/>
              </a:rPr>
              <a:t>- засіб, що містить у своєму складі ацетильовані похідні алкалоїдів опію (у тому числі за наявності інших речовин).</a:t>
            </a:r>
            <a:endParaRPr lang="ru-RU" sz="8000" b="0" strike="noStrike" spc="-1">
              <a:latin typeface="Arial"/>
            </a:endParaRPr>
          </a:p>
          <a:p>
            <a:pPr algn="just">
              <a:lnSpc>
                <a:spcPct val="100000"/>
              </a:lnSpc>
              <a:spcBef>
                <a:spcPts val="641"/>
              </a:spcBef>
            </a:pPr>
            <a:endParaRPr lang="ru-RU" sz="8000" b="0" strike="noStrike" spc="-1">
              <a:latin typeface="Arial"/>
            </a:endParaRPr>
          </a:p>
          <a:p>
            <a:pPr algn="just">
              <a:lnSpc>
                <a:spcPct val="100000"/>
              </a:lnSpc>
              <a:spcBef>
                <a:spcPts val="641"/>
              </a:spcBef>
            </a:pPr>
            <a:endParaRPr lang="ru-RU" sz="8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CustomShape 1"/>
          <p:cNvSpPr/>
          <p:nvPr/>
        </p:nvSpPr>
        <p:spPr>
          <a:xfrm>
            <a:off x="143640" y="285840"/>
            <a:ext cx="8571240" cy="642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Дуже часто </a:t>
            </a:r>
            <a:r>
              <a:rPr lang="ru-RU" sz="2800" b="1" strike="noStrike" spc="-1">
                <a:solidFill>
                  <a:srgbClr val="000000"/>
                </a:solidFill>
                <a:latin typeface="Calibri"/>
              </a:rPr>
              <a:t>опій ацетильований </a:t>
            </a:r>
            <a:r>
              <a:rPr lang="ru-RU" sz="2800" b="0" strike="noStrike" spc="-1">
                <a:solidFill>
                  <a:srgbClr val="000000"/>
                </a:solidFill>
                <a:latin typeface="Calibri"/>
              </a:rPr>
              <a:t>містить таку ацетильовану похідну морфіну як </a:t>
            </a:r>
            <a:r>
              <a:rPr lang="ru-RU" sz="2800" b="1" strike="noStrike" spc="-1">
                <a:solidFill>
                  <a:srgbClr val="000000"/>
                </a:solidFill>
                <a:latin typeface="Calibri"/>
              </a:rPr>
              <a:t>діацетилморфін</a:t>
            </a:r>
            <a:r>
              <a:rPr lang="ru-RU" sz="2800" b="0" strike="noStrike" spc="-1">
                <a:solidFill>
                  <a:srgbClr val="000000"/>
                </a:solidFill>
                <a:latin typeface="Calibri"/>
              </a:rPr>
              <a:t> (інакше </a:t>
            </a:r>
            <a:r>
              <a:rPr lang="ru-RU" sz="2800" b="1" strike="noStrike" spc="-1">
                <a:solidFill>
                  <a:srgbClr val="000000"/>
                </a:solidFill>
                <a:latin typeface="Calibri"/>
              </a:rPr>
              <a:t>героїн</a:t>
            </a:r>
            <a:r>
              <a:rPr lang="ru-RU" sz="2800" b="0" strike="noStrike" spc="-1">
                <a:solidFill>
                  <a:srgbClr val="000000"/>
                </a:solidFill>
                <a:latin typeface="Calibri"/>
              </a:rPr>
              <a:t>), а </a:t>
            </a:r>
            <a:r>
              <a:rPr lang="ru-RU" sz="2800" b="1" strike="noStrike" spc="-1">
                <a:solidFill>
                  <a:srgbClr val="000000"/>
                </a:solidFill>
                <a:latin typeface="Calibri"/>
              </a:rPr>
              <a:t>героїн</a:t>
            </a:r>
            <a:r>
              <a:rPr lang="ru-RU" sz="2800" b="0" strike="noStrike" spc="-1">
                <a:solidFill>
                  <a:srgbClr val="000000"/>
                </a:solidFill>
                <a:latin typeface="Calibri"/>
              </a:rPr>
              <a:t> містить і інші </a:t>
            </a:r>
            <a:r>
              <a:rPr lang="ru-RU" sz="2800" b="1" strike="noStrike" spc="-1">
                <a:solidFill>
                  <a:srgbClr val="000000"/>
                </a:solidFill>
                <a:latin typeface="Calibri"/>
              </a:rPr>
              <a:t>ацетильовані похідні алкалоїдів опію</a:t>
            </a:r>
            <a:r>
              <a:rPr lang="ru-RU" sz="2800" b="0" strike="noStrike" spc="-1">
                <a:solidFill>
                  <a:srgbClr val="000000"/>
                </a:solidFill>
                <a:latin typeface="Calibri"/>
              </a:rPr>
              <a:t>. </a:t>
            </a:r>
            <a:endParaRPr lang="ru-RU" sz="2800" b="0" strike="noStrike" spc="-1">
              <a:latin typeface="Arial"/>
            </a:endParaRPr>
          </a:p>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Тобто  між </a:t>
            </a:r>
            <a:r>
              <a:rPr lang="ru-RU" sz="2800" b="1" strike="noStrike" spc="-1">
                <a:solidFill>
                  <a:srgbClr val="000000"/>
                </a:solidFill>
                <a:latin typeface="Calibri"/>
              </a:rPr>
              <a:t>героїном</a:t>
            </a:r>
            <a:r>
              <a:rPr lang="ru-RU" sz="2800" b="0" strike="noStrike" spc="-1">
                <a:solidFill>
                  <a:srgbClr val="000000"/>
                </a:solidFill>
                <a:latin typeface="Calibri"/>
              </a:rPr>
              <a:t> та </a:t>
            </a:r>
            <a:r>
              <a:rPr lang="ru-RU" sz="2800" b="1" strike="noStrike" spc="-1">
                <a:solidFill>
                  <a:srgbClr val="000000"/>
                </a:solidFill>
                <a:latin typeface="Calibri"/>
              </a:rPr>
              <a:t>ацетильованим опієм </a:t>
            </a:r>
            <a:r>
              <a:rPr lang="ru-RU" sz="2800" b="0" strike="noStrike" spc="-1">
                <a:solidFill>
                  <a:srgbClr val="000000"/>
                </a:solidFill>
                <a:latin typeface="Calibri"/>
              </a:rPr>
              <a:t>різниця є невеликою. Зазвичай лише якість способу отримання. </a:t>
            </a:r>
            <a:endParaRPr lang="ru-RU" sz="2800" b="0" strike="noStrike" spc="-1">
              <a:latin typeface="Arial"/>
            </a:endParaRPr>
          </a:p>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Термін «героїн» більше вживають до наркотика який виробляють в немалих кількостях, і для зручності продажу та транспортування отримують у вигляді сухої порошкоподібної речовини.</a:t>
            </a:r>
            <a:endParaRPr lang="ru-RU" sz="2800" b="0" strike="noStrike" spc="-1">
              <a:latin typeface="Arial"/>
            </a:endParaRPr>
          </a:p>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Вирішення питання диференціації (визначення різниці) між ацетильованим опієм та героїном знаходиться в компетенції експертів-хіміків.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CustomShape 1"/>
          <p:cNvSpPr/>
          <p:nvPr/>
        </p:nvSpPr>
        <p:spPr>
          <a:xfrm>
            <a:off x="495000" y="908640"/>
            <a:ext cx="8153280" cy="76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7000" lnSpcReduction="20000"/>
          </a:bodyPr>
          <a:lstStyle/>
          <a:p>
            <a:pPr algn="ctr">
              <a:lnSpc>
                <a:spcPct val="100000"/>
              </a:lnSpc>
            </a:pPr>
            <a:r>
              <a:rPr lang="ru-RU" sz="4400" b="1" i="1" strike="noStrike" spc="-1">
                <a:solidFill>
                  <a:srgbClr val="FF0000"/>
                </a:solidFill>
                <a:latin typeface="Arial"/>
              </a:rPr>
              <a:t>МАКОВА  СОЛОМА</a:t>
            </a:r>
            <a:r>
              <a:t/>
            </a:r>
            <a:br/>
            <a:endParaRPr lang="ru-RU" sz="4400" b="0" strike="noStrike" spc="-1">
              <a:latin typeface="Arial"/>
            </a:endParaRPr>
          </a:p>
        </p:txBody>
      </p:sp>
      <p:sp>
        <p:nvSpPr>
          <p:cNvPr id="486" name="CustomShape 2"/>
          <p:cNvSpPr/>
          <p:nvPr/>
        </p:nvSpPr>
        <p:spPr>
          <a:xfrm>
            <a:off x="457200" y="1845000"/>
            <a:ext cx="8228880" cy="4258080"/>
          </a:xfrm>
          <a:prstGeom prst="rect">
            <a:avLst/>
          </a:prstGeom>
          <a:noFill/>
          <a:ln>
            <a:noFill/>
          </a:ln>
        </p:spPr>
        <p:style>
          <a:lnRef idx="0">
            <a:scrgbClr r="0" g="0" b="0"/>
          </a:lnRef>
          <a:fillRef idx="0">
            <a:scrgbClr r="0" g="0" b="0"/>
          </a:fillRef>
          <a:effectRef idx="0">
            <a:scrgbClr r="0" g="0" b="0"/>
          </a:effectRef>
          <a:fontRef idx="minor"/>
        </p:style>
      </p:sp>
      <p:pic>
        <p:nvPicPr>
          <p:cNvPr id="487" name="Picture 2"/>
          <p:cNvPicPr/>
          <p:nvPr/>
        </p:nvPicPr>
        <p:blipFill>
          <a:blip r:embed="rId3"/>
          <a:stretch/>
        </p:blipFill>
        <p:spPr>
          <a:xfrm>
            <a:off x="359640" y="1845000"/>
            <a:ext cx="3887640" cy="4751640"/>
          </a:xfrm>
          <a:prstGeom prst="rect">
            <a:avLst/>
          </a:prstGeom>
          <a:ln w="38160">
            <a:solidFill>
              <a:srgbClr val="000000"/>
            </a:solidFill>
            <a:miter/>
          </a:ln>
        </p:spPr>
      </p:pic>
      <p:pic>
        <p:nvPicPr>
          <p:cNvPr id="488" name="Picture 9"/>
          <p:cNvPicPr/>
          <p:nvPr/>
        </p:nvPicPr>
        <p:blipFill>
          <a:blip r:embed="rId4"/>
          <a:stretch/>
        </p:blipFill>
        <p:spPr>
          <a:xfrm>
            <a:off x="6173640" y="3263040"/>
            <a:ext cx="2969640" cy="3333600"/>
          </a:xfrm>
          <a:prstGeom prst="rect">
            <a:avLst/>
          </a:prstGeom>
          <a:ln w="38160">
            <a:solidFill>
              <a:srgbClr val="000000"/>
            </a:solidFill>
            <a:miter/>
          </a:ln>
        </p:spPr>
      </p:pic>
      <p:pic>
        <p:nvPicPr>
          <p:cNvPr id="489" name="Picture 10"/>
          <p:cNvPicPr/>
          <p:nvPr/>
        </p:nvPicPr>
        <p:blipFill>
          <a:blip r:embed="rId5"/>
          <a:stretch/>
        </p:blipFill>
        <p:spPr>
          <a:xfrm>
            <a:off x="5922000" y="1772640"/>
            <a:ext cx="1492920" cy="1731960"/>
          </a:xfrm>
          <a:prstGeom prst="rect">
            <a:avLst/>
          </a:prstGeom>
          <a:ln w="38160">
            <a:solidFill>
              <a:srgbClr val="000000"/>
            </a:solidFill>
            <a:miter/>
          </a:ln>
        </p:spPr>
      </p:pic>
      <p:pic>
        <p:nvPicPr>
          <p:cNvPr id="490" name="Picture 11"/>
          <p:cNvPicPr/>
          <p:nvPr/>
        </p:nvPicPr>
        <p:blipFill>
          <a:blip r:embed="rId6"/>
          <a:stretch/>
        </p:blipFill>
        <p:spPr>
          <a:xfrm>
            <a:off x="7272360" y="1772640"/>
            <a:ext cx="2041920" cy="2159640"/>
          </a:xfrm>
          <a:prstGeom prst="rect">
            <a:avLst/>
          </a:prstGeom>
          <a:ln w="38160">
            <a:solidFill>
              <a:srgbClr val="000000"/>
            </a:solidFill>
            <a:miter/>
          </a:ln>
        </p:spPr>
      </p:pic>
      <p:pic>
        <p:nvPicPr>
          <p:cNvPr id="491" name="Picture 644"/>
          <p:cNvPicPr/>
          <p:nvPr/>
        </p:nvPicPr>
        <p:blipFill>
          <a:blip r:embed="rId7"/>
          <a:stretch/>
        </p:blipFill>
        <p:spPr>
          <a:xfrm>
            <a:off x="4194000" y="1772640"/>
            <a:ext cx="1943640" cy="4823640"/>
          </a:xfrm>
          <a:prstGeom prst="rect">
            <a:avLst/>
          </a:prstGeom>
          <a:ln w="38160">
            <a:solidFill>
              <a:srgbClr val="000000"/>
            </a:solidFill>
            <a:miter/>
          </a:ln>
        </p:spPr>
      </p:pic>
      <p:pic>
        <p:nvPicPr>
          <p:cNvPr id="492" name="Picture 22"/>
          <p:cNvPicPr/>
          <p:nvPr/>
        </p:nvPicPr>
        <p:blipFill>
          <a:blip r:embed="rId8"/>
          <a:stretch/>
        </p:blipFill>
        <p:spPr>
          <a:xfrm>
            <a:off x="5274000" y="4797000"/>
            <a:ext cx="1844280" cy="1844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642960" y="357120"/>
            <a:ext cx="8153280" cy="8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ОПІЙ (сирець)</a:t>
            </a:r>
            <a:endParaRPr lang="ru-RU" sz="4400" b="0" strike="noStrike" spc="-1">
              <a:latin typeface="Arial"/>
            </a:endParaRPr>
          </a:p>
        </p:txBody>
      </p:sp>
      <p:sp>
        <p:nvSpPr>
          <p:cNvPr id="494" name="CustomShape 2"/>
          <p:cNvSpPr/>
          <p:nvPr/>
        </p:nvSpPr>
        <p:spPr>
          <a:xfrm>
            <a:off x="359640" y="1772640"/>
            <a:ext cx="8326440" cy="4330080"/>
          </a:xfrm>
          <a:prstGeom prst="rect">
            <a:avLst/>
          </a:prstGeom>
          <a:noFill/>
          <a:ln>
            <a:noFill/>
          </a:ln>
        </p:spPr>
        <p:style>
          <a:lnRef idx="0">
            <a:scrgbClr r="0" g="0" b="0"/>
          </a:lnRef>
          <a:fillRef idx="0">
            <a:scrgbClr r="0" g="0" b="0"/>
          </a:fillRef>
          <a:effectRef idx="0">
            <a:scrgbClr r="0" g="0" b="0"/>
          </a:effectRef>
          <a:fontRef idx="minor"/>
        </p:style>
      </p:sp>
      <p:pic>
        <p:nvPicPr>
          <p:cNvPr id="495" name="Picture 3"/>
          <p:cNvPicPr/>
          <p:nvPr/>
        </p:nvPicPr>
        <p:blipFill>
          <a:blip r:embed="rId2"/>
          <a:stretch/>
        </p:blipFill>
        <p:spPr>
          <a:xfrm>
            <a:off x="359640" y="1772640"/>
            <a:ext cx="2970000" cy="3755160"/>
          </a:xfrm>
          <a:prstGeom prst="rect">
            <a:avLst/>
          </a:prstGeom>
          <a:ln>
            <a:noFill/>
          </a:ln>
        </p:spPr>
      </p:pic>
      <p:pic>
        <p:nvPicPr>
          <p:cNvPr id="496" name="Picture 14"/>
          <p:cNvPicPr/>
          <p:nvPr/>
        </p:nvPicPr>
        <p:blipFill>
          <a:blip r:embed="rId3"/>
          <a:stretch/>
        </p:blipFill>
        <p:spPr>
          <a:xfrm>
            <a:off x="4248000" y="1628640"/>
            <a:ext cx="2483640" cy="3525480"/>
          </a:xfrm>
          <a:prstGeom prst="rect">
            <a:avLst/>
          </a:prstGeom>
          <a:ln w="9360">
            <a:noFill/>
          </a:ln>
        </p:spPr>
      </p:pic>
      <p:pic>
        <p:nvPicPr>
          <p:cNvPr id="497" name="Picture 3"/>
          <p:cNvPicPr/>
          <p:nvPr/>
        </p:nvPicPr>
        <p:blipFill>
          <a:blip r:embed="rId2"/>
          <a:stretch/>
        </p:blipFill>
        <p:spPr>
          <a:xfrm>
            <a:off x="305640" y="1772640"/>
            <a:ext cx="2970000" cy="3755160"/>
          </a:xfrm>
          <a:prstGeom prst="rect">
            <a:avLst/>
          </a:prstGeom>
          <a:ln>
            <a:noFill/>
          </a:ln>
        </p:spPr>
      </p:pic>
      <p:pic>
        <p:nvPicPr>
          <p:cNvPr id="498" name="Picture 12"/>
          <p:cNvPicPr/>
          <p:nvPr/>
        </p:nvPicPr>
        <p:blipFill>
          <a:blip r:embed="rId4"/>
          <a:stretch/>
        </p:blipFill>
        <p:spPr>
          <a:xfrm>
            <a:off x="2735640" y="1628640"/>
            <a:ext cx="1511280" cy="3446640"/>
          </a:xfrm>
          <a:prstGeom prst="rect">
            <a:avLst/>
          </a:prstGeom>
          <a:ln w="9360">
            <a:noFill/>
          </a:ln>
        </p:spPr>
      </p:pic>
      <p:pic>
        <p:nvPicPr>
          <p:cNvPr id="499" name="Picture 9"/>
          <p:cNvPicPr/>
          <p:nvPr/>
        </p:nvPicPr>
        <p:blipFill>
          <a:blip r:embed="rId5"/>
          <a:stretch/>
        </p:blipFill>
        <p:spPr>
          <a:xfrm>
            <a:off x="6786360" y="1845000"/>
            <a:ext cx="1716480" cy="3061080"/>
          </a:xfrm>
          <a:prstGeom prst="rect">
            <a:avLst/>
          </a:prstGeom>
          <a:ln>
            <a:noFill/>
          </a:ln>
        </p:spPr>
      </p:pic>
      <p:pic>
        <p:nvPicPr>
          <p:cNvPr id="500" name="Picture 9"/>
          <p:cNvPicPr/>
          <p:nvPr/>
        </p:nvPicPr>
        <p:blipFill>
          <a:blip r:embed="rId5"/>
          <a:stretch/>
        </p:blipFill>
        <p:spPr>
          <a:xfrm>
            <a:off x="6678360" y="2349000"/>
            <a:ext cx="1312560" cy="2340720"/>
          </a:xfrm>
          <a:prstGeom prst="rect">
            <a:avLst/>
          </a:prstGeom>
          <a:ln>
            <a:noFill/>
          </a:ln>
        </p:spPr>
      </p:pic>
      <p:pic>
        <p:nvPicPr>
          <p:cNvPr id="501" name="Picture 13"/>
          <p:cNvPicPr/>
          <p:nvPr/>
        </p:nvPicPr>
        <p:blipFill>
          <a:blip r:embed="rId6"/>
          <a:stretch/>
        </p:blipFill>
        <p:spPr>
          <a:xfrm>
            <a:off x="305640" y="4365000"/>
            <a:ext cx="2484000" cy="2285280"/>
          </a:xfrm>
          <a:prstGeom prst="rect">
            <a:avLst/>
          </a:prstGeom>
          <a:ln w="9360">
            <a:noFill/>
          </a:ln>
        </p:spPr>
      </p:pic>
      <p:pic>
        <p:nvPicPr>
          <p:cNvPr id="502" name="Picture 9"/>
          <p:cNvPicPr/>
          <p:nvPr/>
        </p:nvPicPr>
        <p:blipFill>
          <a:blip r:embed="rId5"/>
          <a:stretch/>
        </p:blipFill>
        <p:spPr>
          <a:xfrm>
            <a:off x="7002360" y="2133000"/>
            <a:ext cx="1312560" cy="2340720"/>
          </a:xfrm>
          <a:prstGeom prst="rect">
            <a:avLst/>
          </a:prstGeom>
          <a:ln>
            <a:noFill/>
          </a:ln>
        </p:spPr>
      </p:pic>
      <p:pic>
        <p:nvPicPr>
          <p:cNvPr id="503" name="Picture 8"/>
          <p:cNvPicPr/>
          <p:nvPr/>
        </p:nvPicPr>
        <p:blipFill>
          <a:blip r:embed="rId7"/>
          <a:stretch/>
        </p:blipFill>
        <p:spPr>
          <a:xfrm>
            <a:off x="3060000" y="4668840"/>
            <a:ext cx="2023200" cy="2188440"/>
          </a:xfrm>
          <a:prstGeom prst="rect">
            <a:avLst/>
          </a:prstGeom>
          <a:ln>
            <a:noFill/>
          </a:ln>
        </p:spPr>
      </p:pic>
      <p:pic>
        <p:nvPicPr>
          <p:cNvPr id="504" name="Picture 9"/>
          <p:cNvPicPr/>
          <p:nvPr/>
        </p:nvPicPr>
        <p:blipFill>
          <a:blip r:embed="rId5"/>
          <a:stretch/>
        </p:blipFill>
        <p:spPr>
          <a:xfrm>
            <a:off x="6732360" y="1628640"/>
            <a:ext cx="2105640" cy="3465720"/>
          </a:xfrm>
          <a:prstGeom prst="rect">
            <a:avLst/>
          </a:prstGeom>
          <a:ln>
            <a:noFill/>
          </a:ln>
        </p:spPr>
      </p:pic>
      <p:pic>
        <p:nvPicPr>
          <p:cNvPr id="505" name="Picture 8"/>
          <p:cNvPicPr/>
          <p:nvPr/>
        </p:nvPicPr>
        <p:blipFill>
          <a:blip r:embed="rId7"/>
          <a:stretch/>
        </p:blipFill>
        <p:spPr>
          <a:xfrm>
            <a:off x="3168000" y="4668840"/>
            <a:ext cx="2023200" cy="2188440"/>
          </a:xfrm>
          <a:prstGeom prst="rect">
            <a:avLst/>
          </a:prstGeom>
          <a:ln>
            <a:noFill/>
          </a:ln>
        </p:spPr>
      </p:pic>
      <p:pic>
        <p:nvPicPr>
          <p:cNvPr id="506" name="Picture 10"/>
          <p:cNvPicPr/>
          <p:nvPr/>
        </p:nvPicPr>
        <p:blipFill>
          <a:blip r:embed="rId8"/>
          <a:stretch/>
        </p:blipFill>
        <p:spPr>
          <a:xfrm>
            <a:off x="5760000" y="4725000"/>
            <a:ext cx="3028320" cy="1913760"/>
          </a:xfrm>
          <a:prstGeom prst="rect">
            <a:avLst/>
          </a:prstGeom>
          <a:ln>
            <a:noFill/>
          </a:ln>
        </p:spPr>
      </p:pic>
      <p:pic>
        <p:nvPicPr>
          <p:cNvPr id="507" name="Picture 8"/>
          <p:cNvPicPr/>
          <p:nvPr/>
        </p:nvPicPr>
        <p:blipFill>
          <a:blip r:embed="rId7"/>
          <a:stretch/>
        </p:blipFill>
        <p:spPr>
          <a:xfrm>
            <a:off x="3168000" y="4668840"/>
            <a:ext cx="2023200" cy="2188440"/>
          </a:xfrm>
          <a:prstGeom prst="rect">
            <a:avLst/>
          </a:prstGeom>
          <a:ln>
            <a:noFill/>
          </a:ln>
        </p:spPr>
      </p:pic>
      <p:pic>
        <p:nvPicPr>
          <p:cNvPr id="508" name="Picture 10"/>
          <p:cNvPicPr/>
          <p:nvPr/>
        </p:nvPicPr>
        <p:blipFill>
          <a:blip r:embed="rId8"/>
          <a:stretch/>
        </p:blipFill>
        <p:spPr>
          <a:xfrm>
            <a:off x="2789640" y="4365000"/>
            <a:ext cx="2429640" cy="2231640"/>
          </a:xfrm>
          <a:prstGeom prst="rect">
            <a:avLst/>
          </a:prstGeom>
          <a:ln>
            <a:noFill/>
          </a:ln>
        </p:spPr>
      </p:pic>
      <p:pic>
        <p:nvPicPr>
          <p:cNvPr id="509" name="Picture 3"/>
          <p:cNvPicPr/>
          <p:nvPr/>
        </p:nvPicPr>
        <p:blipFill>
          <a:blip r:embed="rId2"/>
          <a:stretch/>
        </p:blipFill>
        <p:spPr>
          <a:xfrm>
            <a:off x="305640" y="1628640"/>
            <a:ext cx="2429640" cy="3072240"/>
          </a:xfrm>
          <a:prstGeom prst="rect">
            <a:avLst/>
          </a:prstGeom>
          <a:ln>
            <a:noFill/>
          </a:ln>
        </p:spPr>
      </p:pic>
      <p:pic>
        <p:nvPicPr>
          <p:cNvPr id="510" name="Picture 8"/>
          <p:cNvPicPr/>
          <p:nvPr/>
        </p:nvPicPr>
        <p:blipFill>
          <a:blip r:embed="rId7"/>
          <a:stretch/>
        </p:blipFill>
        <p:spPr>
          <a:xfrm>
            <a:off x="5220000" y="4365000"/>
            <a:ext cx="2159640" cy="2492280"/>
          </a:xfrm>
          <a:prstGeom prst="rect">
            <a:avLst/>
          </a:prstGeom>
          <a:ln>
            <a:noFill/>
          </a:ln>
        </p:spPr>
      </p:pic>
      <p:pic>
        <p:nvPicPr>
          <p:cNvPr id="511" name="Picture 6"/>
          <p:cNvPicPr/>
          <p:nvPr/>
        </p:nvPicPr>
        <p:blipFill>
          <a:blip r:embed="rId9"/>
          <a:stretch/>
        </p:blipFill>
        <p:spPr>
          <a:xfrm>
            <a:off x="7380360" y="4437000"/>
            <a:ext cx="1403280" cy="2188440"/>
          </a:xfrm>
          <a:prstGeom prst="rect">
            <a:avLst/>
          </a:prstGeom>
          <a:ln>
            <a:noFill/>
          </a:ln>
        </p:spPr>
      </p:pic>
      <p:pic>
        <p:nvPicPr>
          <p:cNvPr id="512" name="Picture 3"/>
          <p:cNvPicPr/>
          <p:nvPr/>
        </p:nvPicPr>
        <p:blipFill>
          <a:blip r:embed="rId2"/>
          <a:stretch/>
        </p:blipFill>
        <p:spPr>
          <a:xfrm>
            <a:off x="305640" y="1484640"/>
            <a:ext cx="2457360" cy="3023640"/>
          </a:xfrm>
          <a:prstGeom prst="rect">
            <a:avLst/>
          </a:prstGeom>
          <a:ln>
            <a:noFill/>
          </a:ln>
        </p:spPr>
      </p:pic>
      <p:pic>
        <p:nvPicPr>
          <p:cNvPr id="513" name="Picture 6"/>
          <p:cNvPicPr/>
          <p:nvPr/>
        </p:nvPicPr>
        <p:blipFill>
          <a:blip r:embed="rId10"/>
          <a:stretch/>
        </p:blipFill>
        <p:spPr>
          <a:xfrm>
            <a:off x="7380360" y="4437000"/>
            <a:ext cx="1349280" cy="2188440"/>
          </a:xfrm>
          <a:prstGeom prst="rect">
            <a:avLst/>
          </a:prstGeom>
          <a:ln>
            <a:noFill/>
          </a:ln>
        </p:spPr>
      </p:pic>
      <p:pic>
        <p:nvPicPr>
          <p:cNvPr id="514" name="Picture 3"/>
          <p:cNvPicPr/>
          <p:nvPr/>
        </p:nvPicPr>
        <p:blipFill>
          <a:blip r:embed="rId2"/>
          <a:stretch/>
        </p:blipFill>
        <p:spPr>
          <a:xfrm>
            <a:off x="305640" y="1628640"/>
            <a:ext cx="2483640" cy="2807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CustomShape 1"/>
          <p:cNvSpPr/>
          <p:nvPr/>
        </p:nvSpPr>
        <p:spPr>
          <a:xfrm>
            <a:off x="305640" y="620640"/>
            <a:ext cx="8532360" cy="104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5000" lnSpcReduction="20000"/>
          </a:bodyPr>
          <a:lstStyle/>
          <a:p>
            <a:pPr algn="ctr">
              <a:lnSpc>
                <a:spcPct val="100000"/>
              </a:lnSpc>
            </a:pPr>
            <a:r>
              <a:rPr lang="ru-RU" sz="4400" b="1" i="1" strike="noStrike" spc="-1">
                <a:solidFill>
                  <a:srgbClr val="FF0000"/>
                </a:solidFill>
                <a:latin typeface="Arial"/>
              </a:rPr>
              <a:t>Концентрат з макової соломи та   ацетильований  опій</a:t>
            </a:r>
            <a:r>
              <a:t/>
            </a:r>
            <a:br/>
            <a:endParaRPr lang="ru-RU" sz="4400" b="0" strike="noStrike" spc="-1">
              <a:latin typeface="Arial"/>
            </a:endParaRPr>
          </a:p>
        </p:txBody>
      </p:sp>
      <p:sp>
        <p:nvSpPr>
          <p:cNvPr id="516" name="CustomShape 2"/>
          <p:cNvSpPr/>
          <p:nvPr/>
        </p:nvSpPr>
        <p:spPr>
          <a:xfrm>
            <a:off x="251640" y="1577520"/>
            <a:ext cx="8434440" cy="501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ctr">
              <a:lnSpc>
                <a:spcPct val="100000"/>
              </a:lnSpc>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320"/>
              </a:spcBef>
            </a:pPr>
            <a:r>
              <a:rPr lang="ru-RU" sz="1600" b="1" strike="noStrike" spc="-1">
                <a:solidFill>
                  <a:srgbClr val="000000"/>
                </a:solidFill>
                <a:latin typeface="Calibri"/>
              </a:rPr>
              <a:t>Концентрат з макової соломи </a:t>
            </a:r>
            <a:endParaRPr lang="ru-RU" sz="1600" b="0" strike="noStrike" spc="-1">
              <a:latin typeface="Arial"/>
            </a:endParaRPr>
          </a:p>
          <a:p>
            <a:pPr marL="343080" indent="-342360">
              <a:lnSpc>
                <a:spcPct val="100000"/>
              </a:lnSpc>
              <a:spcBef>
                <a:spcPts val="320"/>
              </a:spcBef>
            </a:pPr>
            <a:r>
              <a:rPr lang="ru-RU" sz="1600" b="1" i="1" strike="noStrike" spc="-1">
                <a:solidFill>
                  <a:srgbClr val="000000"/>
                </a:solidFill>
                <a:latin typeface="Calibri"/>
              </a:rPr>
              <a:t>(екстракційний опій)</a:t>
            </a:r>
            <a:endParaRPr lang="ru-RU" sz="1600" b="0" strike="noStrike" spc="-1">
              <a:latin typeface="Arial"/>
            </a:endParaRPr>
          </a:p>
          <a:p>
            <a:pPr marL="343080" indent="-342360">
              <a:lnSpc>
                <a:spcPct val="100000"/>
              </a:lnSpc>
              <a:spcBef>
                <a:spcPts val="320"/>
              </a:spcBef>
            </a:pPr>
            <a:r>
              <a:rPr lang="ru-RU" sz="1600" b="1" strike="noStrike" spc="-1">
                <a:solidFill>
                  <a:srgbClr val="000000"/>
                </a:solidFill>
                <a:latin typeface="Calibri"/>
              </a:rPr>
              <a:t>або</a:t>
            </a:r>
            <a:endParaRPr lang="ru-RU" sz="1600" b="0" strike="noStrike" spc="-1">
              <a:latin typeface="Arial"/>
            </a:endParaRPr>
          </a:p>
          <a:p>
            <a:pPr marL="343080" indent="-342360">
              <a:lnSpc>
                <a:spcPct val="100000"/>
              </a:lnSpc>
              <a:spcBef>
                <a:spcPts val="320"/>
              </a:spcBef>
            </a:pPr>
            <a:r>
              <a:rPr lang="ru-RU" sz="1600" b="1" strike="noStrike" spc="-1">
                <a:solidFill>
                  <a:srgbClr val="000000"/>
                </a:solidFill>
                <a:latin typeface="Calibri"/>
              </a:rPr>
              <a:t>ацетильований опій </a:t>
            </a:r>
            <a:endParaRPr lang="ru-RU" sz="1600" b="0" strike="noStrike" spc="-1">
              <a:latin typeface="Arial"/>
            </a:endParaRPr>
          </a:p>
          <a:p>
            <a:pPr marL="343080" indent="-342360">
              <a:lnSpc>
                <a:spcPct val="100000"/>
              </a:lnSpc>
              <a:spcBef>
                <a:spcPts val="320"/>
              </a:spcBef>
            </a:pPr>
            <a:r>
              <a:rPr lang="ru-RU" sz="1600" b="1" i="1" strike="noStrike" spc="-1">
                <a:solidFill>
                  <a:srgbClr val="000000"/>
                </a:solidFill>
                <a:latin typeface="Calibri"/>
              </a:rPr>
              <a:t>(побутовий,  “кухонний” героїн)</a:t>
            </a:r>
            <a:endParaRPr lang="ru-RU" sz="1600" b="0" strike="noStrike" spc="-1">
              <a:latin typeface="Arial"/>
            </a:endParaRPr>
          </a:p>
        </p:txBody>
      </p:sp>
      <p:pic>
        <p:nvPicPr>
          <p:cNvPr id="517" name="Picture 4"/>
          <p:cNvPicPr/>
          <p:nvPr/>
        </p:nvPicPr>
        <p:blipFill>
          <a:blip r:embed="rId2"/>
          <a:stretch/>
        </p:blipFill>
        <p:spPr>
          <a:xfrm>
            <a:off x="2087640" y="1917000"/>
            <a:ext cx="1887840" cy="2591640"/>
          </a:xfrm>
          <a:prstGeom prst="rect">
            <a:avLst/>
          </a:prstGeom>
          <a:ln w="9360">
            <a:noFill/>
          </a:ln>
        </p:spPr>
      </p:pic>
      <p:pic>
        <p:nvPicPr>
          <p:cNvPr id="518" name="Picture 3"/>
          <p:cNvPicPr/>
          <p:nvPr/>
        </p:nvPicPr>
        <p:blipFill>
          <a:blip r:embed="rId3"/>
          <a:stretch/>
        </p:blipFill>
        <p:spPr>
          <a:xfrm>
            <a:off x="6624360" y="1989000"/>
            <a:ext cx="1889640" cy="2375640"/>
          </a:xfrm>
          <a:prstGeom prst="rect">
            <a:avLst/>
          </a:prstGeom>
          <a:ln w="9360">
            <a:noFill/>
          </a:ln>
        </p:spPr>
      </p:pic>
      <p:pic>
        <p:nvPicPr>
          <p:cNvPr id="519" name="Picture 2"/>
          <p:cNvPicPr/>
          <p:nvPr/>
        </p:nvPicPr>
        <p:blipFill>
          <a:blip r:embed="rId4"/>
          <a:stretch/>
        </p:blipFill>
        <p:spPr>
          <a:xfrm>
            <a:off x="305640" y="1917000"/>
            <a:ext cx="1333800" cy="2591640"/>
          </a:xfrm>
          <a:prstGeom prst="rect">
            <a:avLst/>
          </a:prstGeom>
          <a:ln w="9360">
            <a:noFill/>
          </a:ln>
        </p:spPr>
      </p:pic>
      <p:sp>
        <p:nvSpPr>
          <p:cNvPr id="520" name="Line 3"/>
          <p:cNvSpPr/>
          <p:nvPr/>
        </p:nvSpPr>
        <p:spPr>
          <a:xfrm>
            <a:off x="3977640" y="3212640"/>
            <a:ext cx="333360" cy="72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1" name="Picture 11"/>
          <p:cNvPicPr/>
          <p:nvPr/>
        </p:nvPicPr>
        <p:blipFill>
          <a:blip r:embed="rId5"/>
          <a:stretch/>
        </p:blipFill>
        <p:spPr>
          <a:xfrm>
            <a:off x="4302000" y="1845000"/>
            <a:ext cx="1949760" cy="2663640"/>
          </a:xfrm>
          <a:prstGeom prst="rect">
            <a:avLst/>
          </a:prstGeom>
          <a:ln>
            <a:noFill/>
          </a:ln>
        </p:spPr>
      </p:pic>
      <p:sp>
        <p:nvSpPr>
          <p:cNvPr id="522" name="Line 4"/>
          <p:cNvSpPr/>
          <p:nvPr/>
        </p:nvSpPr>
        <p:spPr>
          <a:xfrm>
            <a:off x="6192000" y="3212640"/>
            <a:ext cx="441360" cy="72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3" name="Picture 13"/>
          <p:cNvPicPr/>
          <p:nvPr/>
        </p:nvPicPr>
        <p:blipFill>
          <a:blip r:embed="rId6"/>
          <a:stretch/>
        </p:blipFill>
        <p:spPr>
          <a:xfrm>
            <a:off x="5652548" y="4508640"/>
            <a:ext cx="1835640" cy="2207520"/>
          </a:xfrm>
          <a:prstGeom prst="rect">
            <a:avLst/>
          </a:prstGeom>
          <a:ln w="9360">
            <a:noFill/>
          </a:ln>
        </p:spPr>
      </p:pic>
      <p:sp>
        <p:nvSpPr>
          <p:cNvPr id="524" name="Line 5"/>
          <p:cNvSpPr/>
          <p:nvPr/>
        </p:nvSpPr>
        <p:spPr>
          <a:xfrm flipH="1">
            <a:off x="7812360" y="4365000"/>
            <a:ext cx="540000" cy="86400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25" name="Line 6"/>
          <p:cNvSpPr/>
          <p:nvPr/>
        </p:nvSpPr>
        <p:spPr>
          <a:xfrm flipH="1">
            <a:off x="5006880" y="6101600"/>
            <a:ext cx="540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6" name="Picture 6"/>
          <p:cNvPicPr/>
          <p:nvPr/>
        </p:nvPicPr>
        <p:blipFill>
          <a:blip r:embed="rId7"/>
          <a:srcRect l="20099" t="5510" r="28242" b="10215"/>
          <a:stretch/>
        </p:blipFill>
        <p:spPr>
          <a:xfrm rot="2363400">
            <a:off x="4449294" y="4770967"/>
            <a:ext cx="716760" cy="1870447"/>
          </a:xfrm>
          <a:prstGeom prst="rect">
            <a:avLst/>
          </a:prstGeom>
          <a:ln w="9360">
            <a:noFill/>
          </a:ln>
        </p:spPr>
      </p:pic>
      <p:sp>
        <p:nvSpPr>
          <p:cNvPr id="527" name="Line 7"/>
          <p:cNvSpPr/>
          <p:nvPr/>
        </p:nvSpPr>
        <p:spPr>
          <a:xfrm flipH="1" flipV="1">
            <a:off x="4171381" y="5200842"/>
            <a:ext cx="645317" cy="28158"/>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8" name="Picture 12"/>
          <p:cNvPicPr/>
          <p:nvPr/>
        </p:nvPicPr>
        <p:blipFill>
          <a:blip r:embed="rId8"/>
          <a:stretch/>
        </p:blipFill>
        <p:spPr>
          <a:xfrm>
            <a:off x="2594880" y="4597764"/>
            <a:ext cx="1539000" cy="2276280"/>
          </a:xfrm>
          <a:prstGeom prst="rect">
            <a:avLst/>
          </a:prstGeom>
          <a:ln w="9360">
            <a:noFill/>
          </a:ln>
        </p:spPr>
      </p:pic>
      <p:sp>
        <p:nvSpPr>
          <p:cNvPr id="529" name="Line 8"/>
          <p:cNvSpPr/>
          <p:nvPr/>
        </p:nvSpPr>
        <p:spPr>
          <a:xfrm>
            <a:off x="1655640" y="3284640"/>
            <a:ext cx="441000" cy="72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30" name="CustomShape 9"/>
          <p:cNvSpPr/>
          <p:nvPr/>
        </p:nvSpPr>
        <p:spPr>
          <a:xfrm rot="18988200">
            <a:off x="2273760" y="3361320"/>
            <a:ext cx="167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FFFF"/>
                </a:solidFill>
                <a:latin typeface="Calibri"/>
                <a:ea typeface="DejaVu Sans"/>
              </a:rPr>
              <a:t>Макова солома</a:t>
            </a:r>
            <a:endParaRPr lang="ru-RU" sz="1800" b="0" strike="noStrike" spc="-1">
              <a:latin typeface="Arial"/>
            </a:endParaRPr>
          </a:p>
        </p:txBody>
      </p:sp>
      <p:sp>
        <p:nvSpPr>
          <p:cNvPr id="531" name="CustomShape 10"/>
          <p:cNvSpPr/>
          <p:nvPr/>
        </p:nvSpPr>
        <p:spPr>
          <a:xfrm>
            <a:off x="4356000" y="4077000"/>
            <a:ext cx="167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FFFF"/>
                </a:solidFill>
                <a:latin typeface="Calibri"/>
                <a:ea typeface="DejaVu Sans"/>
              </a:rPr>
              <a:t>Макова солома</a:t>
            </a:r>
            <a:endParaRPr lang="ru-RU" sz="1800" b="0" strike="noStrike" spc="-1">
              <a:latin typeface="Arial"/>
            </a:endParaRPr>
          </a:p>
        </p:txBody>
      </p:sp>
      <p:sp>
        <p:nvSpPr>
          <p:cNvPr id="532" name="CustomShape 11"/>
          <p:cNvSpPr/>
          <p:nvPr/>
        </p:nvSpPr>
        <p:spPr>
          <a:xfrm rot="18988200">
            <a:off x="6864120" y="2857320"/>
            <a:ext cx="167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FFFF"/>
                </a:solidFill>
                <a:latin typeface="Calibri"/>
                <a:ea typeface="DejaVu Sans"/>
              </a:rPr>
              <a:t>Макова солома</a:t>
            </a:r>
            <a:endParaRPr lang="ru-RU" sz="1800" b="0" strike="noStrike" spc="-1">
              <a:latin typeface="Arial"/>
            </a:endParaRPr>
          </a:p>
        </p:txBody>
      </p:sp>
      <p:sp>
        <p:nvSpPr>
          <p:cNvPr id="533" name="CustomShape 12"/>
          <p:cNvSpPr/>
          <p:nvPr/>
        </p:nvSpPr>
        <p:spPr>
          <a:xfrm>
            <a:off x="7447560" y="4804796"/>
            <a:ext cx="1625775" cy="175287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1" strike="noStrike" spc="-1" dirty="0">
                <a:solidFill>
                  <a:srgbClr val="000000"/>
                </a:solidFill>
                <a:latin typeface="Calibri"/>
                <a:ea typeface="DejaVu Sans"/>
              </a:rPr>
              <a:t>Концентрат з </a:t>
            </a:r>
            <a:r>
              <a:rPr lang="ru-RU" sz="1800" b="1" strike="noStrike" spc="-1" dirty="0" err="1">
                <a:solidFill>
                  <a:srgbClr val="000000"/>
                </a:solidFill>
                <a:latin typeface="Calibri"/>
                <a:ea typeface="DejaVu Sans"/>
              </a:rPr>
              <a:t>макової</a:t>
            </a:r>
            <a:r>
              <a:rPr lang="ru-RU" sz="1800" b="1" strike="noStrike" spc="-1" dirty="0">
                <a:solidFill>
                  <a:srgbClr val="000000"/>
                </a:solidFill>
                <a:latin typeface="Calibri"/>
                <a:ea typeface="DejaVu Sans"/>
              </a:rPr>
              <a:t> </a:t>
            </a:r>
            <a:r>
              <a:rPr lang="ru-RU" sz="1800" b="1" strike="noStrike" spc="-1" dirty="0" err="1">
                <a:solidFill>
                  <a:srgbClr val="000000"/>
                </a:solidFill>
                <a:latin typeface="Calibri"/>
                <a:ea typeface="DejaVu Sans"/>
              </a:rPr>
              <a:t>соломи</a:t>
            </a:r>
            <a:r>
              <a:rPr lang="ru-RU" sz="1800" b="1" strike="noStrike" spc="-1" dirty="0">
                <a:solidFill>
                  <a:srgbClr val="000000"/>
                </a:solidFill>
                <a:latin typeface="Calibri"/>
                <a:ea typeface="DejaVu Sans"/>
              </a:rPr>
              <a:t> </a:t>
            </a:r>
            <a:endParaRPr lang="ru-RU" sz="1800" b="0" strike="noStrike" spc="-1" dirty="0">
              <a:latin typeface="Arial"/>
            </a:endParaRPr>
          </a:p>
          <a:p>
            <a:pPr>
              <a:lnSpc>
                <a:spcPct val="100000"/>
              </a:lnSpc>
            </a:pPr>
            <a:r>
              <a:rPr lang="ru-RU" sz="1800" b="1" strike="noStrike" spc="-1" dirty="0" err="1">
                <a:solidFill>
                  <a:srgbClr val="000000"/>
                </a:solidFill>
                <a:latin typeface="Calibri"/>
                <a:ea typeface="DejaVu Sans"/>
              </a:rPr>
              <a:t>або</a:t>
            </a:r>
            <a:endParaRPr lang="ru-RU" sz="1800" b="0" strike="noStrike" spc="-1" dirty="0">
              <a:latin typeface="Arial"/>
            </a:endParaRPr>
          </a:p>
          <a:p>
            <a:pPr>
              <a:lnSpc>
                <a:spcPct val="100000"/>
              </a:lnSpc>
            </a:pPr>
            <a:r>
              <a:rPr lang="ru-RU" sz="1800" b="1" strike="noStrike" spc="-1" dirty="0" err="1">
                <a:solidFill>
                  <a:srgbClr val="000000"/>
                </a:solidFill>
                <a:latin typeface="Calibri"/>
                <a:ea typeface="DejaVu Sans"/>
              </a:rPr>
              <a:t>ацетильований</a:t>
            </a:r>
            <a:r>
              <a:rPr lang="ru-RU" sz="1800" b="1" strike="noStrike" spc="-1" dirty="0">
                <a:solidFill>
                  <a:srgbClr val="000000"/>
                </a:solidFill>
                <a:latin typeface="Calibri"/>
                <a:ea typeface="DejaVu Sans"/>
              </a:rPr>
              <a:t> </a:t>
            </a:r>
            <a:r>
              <a:rPr lang="ru-RU" sz="1800" b="1" strike="noStrike" spc="-1" dirty="0" err="1">
                <a:solidFill>
                  <a:srgbClr val="000000"/>
                </a:solidFill>
                <a:latin typeface="Calibri"/>
                <a:ea typeface="DejaVu Sans"/>
              </a:rPr>
              <a:t>опій</a:t>
            </a:r>
            <a:r>
              <a:rPr lang="ru-RU" sz="1800" b="1" strike="noStrike" spc="-1" dirty="0">
                <a:solidFill>
                  <a:srgbClr val="000000"/>
                </a:solidFill>
                <a:latin typeface="Calibri"/>
                <a:ea typeface="DejaVu Sans"/>
              </a:rPr>
              <a:t> </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9"/>
                                        </p:tgtEl>
                                        <p:attrNameLst>
                                          <p:attrName>style.visibility</p:attrName>
                                        </p:attrNameLst>
                                      </p:cBhvr>
                                      <p:to>
                                        <p:strVal val="visible"/>
                                      </p:to>
                                    </p:set>
                                    <p:anim calcmode="lin" valueType="num">
                                      <p:cBhvr additive="repl">
                                        <p:cTn id="7" dur="500" fill="hold"/>
                                        <p:tgtEl>
                                          <p:spTgt spid="529"/>
                                        </p:tgtEl>
                                        <p:attrNameLst>
                                          <p:attrName>ppt_x</p:attrName>
                                        </p:attrNameLst>
                                      </p:cBhvr>
                                      <p:tavLst>
                                        <p:tav tm="0">
                                          <p:val>
                                            <p:strVal val="0-#ppt_w/2"/>
                                          </p:val>
                                        </p:tav>
                                        <p:tav tm="100000">
                                          <p:val>
                                            <p:strVal val="#ppt_x"/>
                                          </p:val>
                                        </p:tav>
                                      </p:tavLst>
                                    </p:anim>
                                    <p:anim calcmode="lin" valueType="num">
                                      <p:cBhvr additive="repl">
                                        <p:cTn id="8" dur="500" fill="hold"/>
                                        <p:tgtEl>
                                          <p:spTgt spid="5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520"/>
                                        </p:tgtEl>
                                        <p:attrNameLst>
                                          <p:attrName>style.visibility</p:attrName>
                                        </p:attrNameLst>
                                      </p:cBhvr>
                                      <p:to>
                                        <p:strVal val="visible"/>
                                      </p:to>
                                    </p:set>
                                    <p:anim calcmode="lin" valueType="num">
                                      <p:cBhvr additive="repl">
                                        <p:cTn id="12" dur="500" fill="hold"/>
                                        <p:tgtEl>
                                          <p:spTgt spid="520"/>
                                        </p:tgtEl>
                                        <p:attrNameLst>
                                          <p:attrName>ppt_x</p:attrName>
                                        </p:attrNameLst>
                                      </p:cBhvr>
                                      <p:tavLst>
                                        <p:tav tm="0">
                                          <p:val>
                                            <p:strVal val="0-#ppt_w/2"/>
                                          </p:val>
                                        </p:tav>
                                        <p:tav tm="100000">
                                          <p:val>
                                            <p:strVal val="#ppt_x"/>
                                          </p:val>
                                        </p:tav>
                                      </p:tavLst>
                                    </p:anim>
                                    <p:anim calcmode="lin" valueType="num">
                                      <p:cBhvr additive="repl">
                                        <p:cTn id="13" dur="500" fill="hold"/>
                                        <p:tgtEl>
                                          <p:spTgt spid="52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1000"/>
                                  </p:stCondLst>
                                  <p:childTnLst>
                                    <p:set>
                                      <p:cBhvr>
                                        <p:cTn id="16" dur="1" fill="hold">
                                          <p:stCondLst>
                                            <p:cond delay="0"/>
                                          </p:stCondLst>
                                        </p:cTn>
                                        <p:tgtEl>
                                          <p:spTgt spid="522"/>
                                        </p:tgtEl>
                                        <p:attrNameLst>
                                          <p:attrName>style.visibility</p:attrName>
                                        </p:attrNameLst>
                                      </p:cBhvr>
                                      <p:to>
                                        <p:strVal val="visible"/>
                                      </p:to>
                                    </p:set>
                                    <p:anim calcmode="lin" valueType="num">
                                      <p:cBhvr additive="repl">
                                        <p:cTn id="17" dur="500" fill="hold"/>
                                        <p:tgtEl>
                                          <p:spTgt spid="522"/>
                                        </p:tgtEl>
                                        <p:attrNameLst>
                                          <p:attrName>ppt_x</p:attrName>
                                        </p:attrNameLst>
                                      </p:cBhvr>
                                      <p:tavLst>
                                        <p:tav tm="0">
                                          <p:val>
                                            <p:strVal val="0-#ppt_w/2"/>
                                          </p:val>
                                        </p:tav>
                                        <p:tav tm="100000">
                                          <p:val>
                                            <p:strVal val="#ppt_x"/>
                                          </p:val>
                                        </p:tav>
                                      </p:tavLst>
                                    </p:anim>
                                    <p:anim calcmode="lin" valueType="num">
                                      <p:cBhvr additive="repl">
                                        <p:cTn id="18" dur="500" fill="hold"/>
                                        <p:tgtEl>
                                          <p:spTgt spid="522"/>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524"/>
                                        </p:tgtEl>
                                        <p:attrNameLst>
                                          <p:attrName>style.visibility</p:attrName>
                                        </p:attrNameLst>
                                      </p:cBhvr>
                                      <p:to>
                                        <p:strVal val="visible"/>
                                      </p:to>
                                    </p:set>
                                    <p:anim calcmode="lin" valueType="num">
                                      <p:cBhvr additive="repl">
                                        <p:cTn id="22" dur="500" fill="hold"/>
                                        <p:tgtEl>
                                          <p:spTgt spid="524"/>
                                        </p:tgtEl>
                                        <p:attrNameLst>
                                          <p:attrName>ppt_x</p:attrName>
                                        </p:attrNameLst>
                                      </p:cBhvr>
                                      <p:tavLst>
                                        <p:tav tm="0">
                                          <p:val>
                                            <p:strVal val="0-#ppt_w/2"/>
                                          </p:val>
                                        </p:tav>
                                        <p:tav tm="100000">
                                          <p:val>
                                            <p:strVal val="#ppt_x"/>
                                          </p:val>
                                        </p:tav>
                                      </p:tavLst>
                                    </p:anim>
                                    <p:anim calcmode="lin" valueType="num">
                                      <p:cBhvr additive="repl">
                                        <p:cTn id="23" dur="500" fill="hold"/>
                                        <p:tgtEl>
                                          <p:spTgt spid="524"/>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nodeType="afterEffect">
                                  <p:stCondLst>
                                    <p:cond delay="1000"/>
                                  </p:stCondLst>
                                  <p:childTnLst>
                                    <p:set>
                                      <p:cBhvr>
                                        <p:cTn id="26" dur="1" fill="hold">
                                          <p:stCondLst>
                                            <p:cond delay="0"/>
                                          </p:stCondLst>
                                        </p:cTn>
                                        <p:tgtEl>
                                          <p:spTgt spid="525"/>
                                        </p:tgtEl>
                                        <p:attrNameLst>
                                          <p:attrName>style.visibility</p:attrName>
                                        </p:attrNameLst>
                                      </p:cBhvr>
                                      <p:to>
                                        <p:strVal val="visible"/>
                                      </p:to>
                                    </p:set>
                                    <p:anim calcmode="lin" valueType="num">
                                      <p:cBhvr additive="repl">
                                        <p:cTn id="27" dur="500" fill="hold"/>
                                        <p:tgtEl>
                                          <p:spTgt spid="525"/>
                                        </p:tgtEl>
                                        <p:attrNameLst>
                                          <p:attrName>ppt_x</p:attrName>
                                        </p:attrNameLst>
                                      </p:cBhvr>
                                      <p:tavLst>
                                        <p:tav tm="0">
                                          <p:val>
                                            <p:strVal val="0-#ppt_w/2"/>
                                          </p:val>
                                        </p:tav>
                                        <p:tav tm="100000">
                                          <p:val>
                                            <p:strVal val="#ppt_x"/>
                                          </p:val>
                                        </p:tav>
                                      </p:tavLst>
                                    </p:anim>
                                    <p:anim calcmode="lin" valueType="num">
                                      <p:cBhvr additive="repl">
                                        <p:cTn id="28" dur="500" fill="hold"/>
                                        <p:tgtEl>
                                          <p:spTgt spid="525"/>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2" presetClass="entr" presetSubtype="8" fill="hold" nodeType="afterEffect">
                                  <p:stCondLst>
                                    <p:cond delay="1000"/>
                                  </p:stCondLst>
                                  <p:childTnLst>
                                    <p:set>
                                      <p:cBhvr>
                                        <p:cTn id="31" dur="1" fill="hold">
                                          <p:stCondLst>
                                            <p:cond delay="0"/>
                                          </p:stCondLst>
                                        </p:cTn>
                                        <p:tgtEl>
                                          <p:spTgt spid="527"/>
                                        </p:tgtEl>
                                        <p:attrNameLst>
                                          <p:attrName>style.visibility</p:attrName>
                                        </p:attrNameLst>
                                      </p:cBhvr>
                                      <p:to>
                                        <p:strVal val="visible"/>
                                      </p:to>
                                    </p:set>
                                    <p:anim calcmode="lin" valueType="num">
                                      <p:cBhvr additive="repl">
                                        <p:cTn id="32" dur="500" fill="hold"/>
                                        <p:tgtEl>
                                          <p:spTgt spid="527"/>
                                        </p:tgtEl>
                                        <p:attrNameLst>
                                          <p:attrName>ppt_x</p:attrName>
                                        </p:attrNameLst>
                                      </p:cBhvr>
                                      <p:tavLst>
                                        <p:tav tm="0">
                                          <p:val>
                                            <p:strVal val="0-#ppt_w/2"/>
                                          </p:val>
                                        </p:tav>
                                        <p:tav tm="100000">
                                          <p:val>
                                            <p:strVal val="#ppt_x"/>
                                          </p:val>
                                        </p:tav>
                                      </p:tavLst>
                                    </p:anim>
                                    <p:anim calcmode="lin" valueType="num">
                                      <p:cBhvr additive="repl">
                                        <p:cTn id="33" dur="500" fill="hold"/>
                                        <p:tgtEl>
                                          <p:spTgt spid="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Picture 4"/>
          <p:cNvPicPr/>
          <p:nvPr/>
        </p:nvPicPr>
        <p:blipFill>
          <a:blip r:embed="rId3"/>
          <a:stretch/>
        </p:blipFill>
        <p:spPr>
          <a:xfrm>
            <a:off x="359640" y="3069000"/>
            <a:ext cx="3245760" cy="3311640"/>
          </a:xfrm>
          <a:prstGeom prst="rect">
            <a:avLst/>
          </a:prstGeom>
          <a:ln>
            <a:noFill/>
          </a:ln>
        </p:spPr>
      </p:pic>
      <p:sp>
        <p:nvSpPr>
          <p:cNvPr id="535" name="CustomShape 1"/>
          <p:cNvSpPr/>
          <p:nvPr/>
        </p:nvSpPr>
        <p:spPr>
          <a:xfrm>
            <a:off x="495000" y="0"/>
            <a:ext cx="8153280" cy="169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FF0000"/>
                </a:solidFill>
                <a:latin typeface="Arial"/>
              </a:rPr>
              <a:t>Концентрат з макової соломи,   ацетильований  опій, опій, героїн</a:t>
            </a:r>
            <a:endParaRPr lang="ru-RU" sz="3600" b="0" strike="noStrike" spc="-1">
              <a:latin typeface="Arial"/>
            </a:endParaRPr>
          </a:p>
        </p:txBody>
      </p:sp>
      <p:sp>
        <p:nvSpPr>
          <p:cNvPr id="536" name="CustomShape 2"/>
          <p:cNvSpPr/>
          <p:nvPr/>
        </p:nvSpPr>
        <p:spPr>
          <a:xfrm>
            <a:off x="4140000" y="1845000"/>
            <a:ext cx="4546080" cy="4258080"/>
          </a:xfrm>
          <a:prstGeom prst="rect">
            <a:avLst/>
          </a:prstGeom>
          <a:noFill/>
          <a:ln>
            <a:noFill/>
          </a:ln>
        </p:spPr>
        <p:style>
          <a:lnRef idx="0">
            <a:scrgbClr r="0" g="0" b="0"/>
          </a:lnRef>
          <a:fillRef idx="0">
            <a:scrgbClr r="0" g="0" b="0"/>
          </a:fillRef>
          <a:effectRef idx="0">
            <a:scrgbClr r="0" g="0" b="0"/>
          </a:effectRef>
          <a:fontRef idx="minor"/>
        </p:style>
      </p:sp>
      <p:graphicFrame>
        <p:nvGraphicFramePr>
          <p:cNvPr id="537" name="Object 3"/>
          <p:cNvGraphicFramePr/>
          <p:nvPr/>
        </p:nvGraphicFramePr>
        <p:xfrm>
          <a:off x="4553640" y="1772640"/>
          <a:ext cx="4284000" cy="4607640"/>
        </p:xfrm>
        <a:graphic>
          <a:graphicData uri="http://schemas.openxmlformats.org/presentationml/2006/ole">
            <mc:AlternateContent xmlns:mc="http://schemas.openxmlformats.org/markup-compatibility/2006">
              <mc:Choice xmlns:v="urn:schemas-microsoft-com:vml" Requires="v">
                <p:oleObj spid="_x0000_s1031" r:id="rId4" imgW="0" imgH="0" progId="">
                  <p:embed/>
                </p:oleObj>
              </mc:Choice>
              <mc:Fallback>
                <p:oleObj r:id="rId4" imgW="0" imgH="0" progId="">
                  <p:embed/>
                  <p:pic>
                    <p:nvPicPr>
                      <p:cNvPr id="538" name="Object 2"/>
                      <p:cNvPicPr/>
                      <p:nvPr/>
                    </p:nvPicPr>
                    <p:blipFill>
                      <a:blip r:embed="rId5"/>
                      <a:stretch/>
                    </p:blipFill>
                    <p:spPr>
                      <a:xfrm>
                        <a:off x="4553640" y="1772640"/>
                        <a:ext cx="4284000" cy="4607640"/>
                      </a:xfrm>
                      <a:prstGeom prst="rect">
                        <a:avLst/>
                      </a:prstGeom>
                      <a:ln>
                        <a:noFill/>
                      </a:ln>
                    </p:spPr>
                  </p:pic>
                </p:oleObj>
              </mc:Fallback>
            </mc:AlternateContent>
          </a:graphicData>
        </a:graphic>
      </p:graphicFrame>
      <p:pic>
        <p:nvPicPr>
          <p:cNvPr id="539" name="Picture 6"/>
          <p:cNvPicPr/>
          <p:nvPr/>
        </p:nvPicPr>
        <p:blipFill>
          <a:blip r:embed="rId6"/>
          <a:stretch/>
        </p:blipFill>
        <p:spPr>
          <a:xfrm rot="5400000">
            <a:off x="2062080" y="3526920"/>
            <a:ext cx="3788280" cy="2008080"/>
          </a:xfrm>
          <a:prstGeom prst="rect">
            <a:avLst/>
          </a:prstGeom>
          <a:ln>
            <a:noFill/>
          </a:ln>
        </p:spPr>
      </p:pic>
      <p:pic>
        <p:nvPicPr>
          <p:cNvPr id="540" name="Picture 3"/>
          <p:cNvPicPr/>
          <p:nvPr/>
        </p:nvPicPr>
        <p:blipFill>
          <a:blip r:embed="rId7">
            <a:lum contrast="42000"/>
          </a:blip>
          <a:stretch/>
        </p:blipFill>
        <p:spPr>
          <a:xfrm>
            <a:off x="359640" y="1772640"/>
            <a:ext cx="4589640" cy="1358280"/>
          </a:xfrm>
          <a:prstGeom prst="rect">
            <a:avLst/>
          </a:prstGeom>
          <a:ln w="3816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CustomShape 1"/>
          <p:cNvSpPr/>
          <p:nvPr/>
        </p:nvSpPr>
        <p:spPr>
          <a:xfrm>
            <a:off x="428760" y="57132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ГЕРОЇН</a:t>
            </a:r>
            <a:endParaRPr lang="ru-RU" sz="4400" b="0" strike="noStrike" spc="-1">
              <a:latin typeface="Arial"/>
            </a:endParaRPr>
          </a:p>
        </p:txBody>
      </p:sp>
      <p:pic>
        <p:nvPicPr>
          <p:cNvPr id="542" name="Picture 5"/>
          <p:cNvPicPr/>
          <p:nvPr/>
        </p:nvPicPr>
        <p:blipFill>
          <a:blip r:embed="rId2"/>
          <a:stretch/>
        </p:blipFill>
        <p:spPr>
          <a:xfrm>
            <a:off x="2195640" y="2133000"/>
            <a:ext cx="1683360" cy="2080080"/>
          </a:xfrm>
          <a:prstGeom prst="rect">
            <a:avLst/>
          </a:prstGeom>
          <a:ln w="9360">
            <a:noFill/>
          </a:ln>
        </p:spPr>
      </p:pic>
      <p:pic>
        <p:nvPicPr>
          <p:cNvPr id="543" name="Picture 4"/>
          <p:cNvPicPr/>
          <p:nvPr/>
        </p:nvPicPr>
        <p:blipFill>
          <a:blip r:embed="rId3"/>
          <a:stretch/>
        </p:blipFill>
        <p:spPr>
          <a:xfrm>
            <a:off x="4086000" y="2205000"/>
            <a:ext cx="1760040" cy="2015640"/>
          </a:xfrm>
          <a:prstGeom prst="rect">
            <a:avLst/>
          </a:prstGeom>
          <a:ln w="9360">
            <a:noFill/>
          </a:ln>
        </p:spPr>
      </p:pic>
      <p:pic>
        <p:nvPicPr>
          <p:cNvPr id="544" name="Picture 15"/>
          <p:cNvPicPr/>
          <p:nvPr/>
        </p:nvPicPr>
        <p:blipFill>
          <a:blip r:embed="rId4"/>
          <a:stretch/>
        </p:blipFill>
        <p:spPr>
          <a:xfrm>
            <a:off x="521640" y="1917000"/>
            <a:ext cx="1302840" cy="2402640"/>
          </a:xfrm>
          <a:prstGeom prst="rect">
            <a:avLst/>
          </a:prstGeom>
          <a:ln w="9360">
            <a:noFill/>
          </a:ln>
        </p:spPr>
      </p:pic>
      <p:pic>
        <p:nvPicPr>
          <p:cNvPr id="545" name="Picture 3"/>
          <p:cNvPicPr/>
          <p:nvPr/>
        </p:nvPicPr>
        <p:blipFill>
          <a:blip r:embed="rId5"/>
          <a:stretch/>
        </p:blipFill>
        <p:spPr>
          <a:xfrm>
            <a:off x="6300360" y="2061000"/>
            <a:ext cx="1268640" cy="1874160"/>
          </a:xfrm>
          <a:prstGeom prst="rect">
            <a:avLst/>
          </a:prstGeom>
          <a:ln w="9360">
            <a:noFill/>
          </a:ln>
        </p:spPr>
      </p:pic>
      <p:pic>
        <p:nvPicPr>
          <p:cNvPr id="546" name="Picture 2"/>
          <p:cNvPicPr/>
          <p:nvPr/>
        </p:nvPicPr>
        <p:blipFill>
          <a:blip r:embed="rId6"/>
          <a:stretch/>
        </p:blipFill>
        <p:spPr>
          <a:xfrm>
            <a:off x="7809480" y="3429000"/>
            <a:ext cx="1333800" cy="2189880"/>
          </a:xfrm>
          <a:prstGeom prst="rect">
            <a:avLst/>
          </a:prstGeom>
          <a:ln w="9360">
            <a:noFill/>
          </a:ln>
        </p:spPr>
      </p:pic>
      <p:pic>
        <p:nvPicPr>
          <p:cNvPr id="547" name="Picture 11"/>
          <p:cNvPicPr/>
          <p:nvPr/>
        </p:nvPicPr>
        <p:blipFill>
          <a:blip r:embed="rId7"/>
          <a:stretch/>
        </p:blipFill>
        <p:spPr>
          <a:xfrm>
            <a:off x="5976000" y="5013000"/>
            <a:ext cx="1374480" cy="1659960"/>
          </a:xfrm>
          <a:prstGeom prst="rect">
            <a:avLst/>
          </a:prstGeom>
          <a:ln w="9360">
            <a:noFill/>
          </a:ln>
        </p:spPr>
      </p:pic>
      <p:pic>
        <p:nvPicPr>
          <p:cNvPr id="548" name="Picture 12"/>
          <p:cNvPicPr/>
          <p:nvPr/>
        </p:nvPicPr>
        <p:blipFill>
          <a:blip r:embed="rId8"/>
          <a:stretch/>
        </p:blipFill>
        <p:spPr>
          <a:xfrm>
            <a:off x="3978000" y="5013000"/>
            <a:ext cx="1409040" cy="1677240"/>
          </a:xfrm>
          <a:prstGeom prst="rect">
            <a:avLst/>
          </a:prstGeom>
          <a:ln w="9360">
            <a:noFill/>
          </a:ln>
        </p:spPr>
      </p:pic>
      <p:pic>
        <p:nvPicPr>
          <p:cNvPr id="549" name="Picture 17"/>
          <p:cNvPicPr/>
          <p:nvPr/>
        </p:nvPicPr>
        <p:blipFill>
          <a:blip r:embed="rId9"/>
          <a:srcRect l="2551" t="3713" r="2049" b="4846"/>
          <a:stretch/>
        </p:blipFill>
        <p:spPr>
          <a:xfrm>
            <a:off x="845640" y="4727520"/>
            <a:ext cx="2183040" cy="2129760"/>
          </a:xfrm>
          <a:prstGeom prst="rect">
            <a:avLst/>
          </a:prstGeom>
          <a:ln w="9360">
            <a:noFill/>
          </a:ln>
        </p:spPr>
      </p:pic>
      <p:sp>
        <p:nvSpPr>
          <p:cNvPr id="550" name="CustomShape 2"/>
          <p:cNvSpPr/>
          <p:nvPr/>
        </p:nvSpPr>
        <p:spPr>
          <a:xfrm>
            <a:off x="1871640" y="3213000"/>
            <a:ext cx="377280" cy="359640"/>
          </a:xfrm>
          <a:prstGeom prst="rect">
            <a:avLst/>
          </a:prstGeom>
          <a:noFill/>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1" name="CustomShape 3"/>
          <p:cNvSpPr/>
          <p:nvPr/>
        </p:nvSpPr>
        <p:spPr>
          <a:xfrm>
            <a:off x="4086000" y="1772640"/>
            <a:ext cx="16736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Опій (сирець)</a:t>
            </a:r>
            <a:endParaRPr lang="ru-RU" sz="1800" b="0" strike="noStrike" spc="-1">
              <a:latin typeface="Arial"/>
            </a:endParaRPr>
          </a:p>
        </p:txBody>
      </p:sp>
      <p:sp>
        <p:nvSpPr>
          <p:cNvPr id="552" name="Line 4"/>
          <p:cNvSpPr/>
          <p:nvPr/>
        </p:nvSpPr>
        <p:spPr>
          <a:xfrm>
            <a:off x="3761640" y="328464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3" name="Line 5"/>
          <p:cNvSpPr/>
          <p:nvPr/>
        </p:nvSpPr>
        <p:spPr>
          <a:xfrm>
            <a:off x="5868000" y="314064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4" name="Line 6"/>
          <p:cNvSpPr/>
          <p:nvPr/>
        </p:nvSpPr>
        <p:spPr>
          <a:xfrm>
            <a:off x="7542000" y="3212640"/>
            <a:ext cx="324360" cy="43236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5" name="Line 7"/>
          <p:cNvSpPr/>
          <p:nvPr/>
        </p:nvSpPr>
        <p:spPr>
          <a:xfrm flipH="1">
            <a:off x="7380000" y="5229000"/>
            <a:ext cx="324000" cy="14400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6" name="Line 8"/>
          <p:cNvSpPr/>
          <p:nvPr/>
        </p:nvSpPr>
        <p:spPr>
          <a:xfrm flipH="1">
            <a:off x="5490000" y="573300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7" name="Line 9"/>
          <p:cNvSpPr/>
          <p:nvPr/>
        </p:nvSpPr>
        <p:spPr>
          <a:xfrm flipH="1">
            <a:off x="3005640" y="566100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8" name="CustomShape 10"/>
          <p:cNvSpPr/>
          <p:nvPr/>
        </p:nvSpPr>
        <p:spPr>
          <a:xfrm>
            <a:off x="7704000" y="2448000"/>
            <a:ext cx="11876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Морфін основа</a:t>
            </a:r>
            <a:endParaRPr lang="ru-RU" sz="1800" b="0" strike="noStrike" spc="-1">
              <a:latin typeface="Arial"/>
            </a:endParaRPr>
          </a:p>
        </p:txBody>
      </p:sp>
      <p:sp>
        <p:nvSpPr>
          <p:cNvPr id="559" name="CustomShape 11"/>
          <p:cNvSpPr/>
          <p:nvPr/>
        </p:nvSpPr>
        <p:spPr>
          <a:xfrm>
            <a:off x="6084000" y="4365000"/>
            <a:ext cx="107928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Героїн (первинний)</a:t>
            </a:r>
            <a:endParaRPr lang="ru-RU" sz="1800" b="0" strike="noStrike" spc="-1">
              <a:latin typeface="Arial"/>
            </a:endParaRPr>
          </a:p>
        </p:txBody>
      </p:sp>
      <p:sp>
        <p:nvSpPr>
          <p:cNvPr id="560" name="CustomShape 12"/>
          <p:cNvSpPr/>
          <p:nvPr/>
        </p:nvSpPr>
        <p:spPr>
          <a:xfrm>
            <a:off x="4140000" y="4509000"/>
            <a:ext cx="9172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Героїн</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50"/>
                                        </p:tgtEl>
                                        <p:attrNameLst>
                                          <p:attrName>style.visibility</p:attrName>
                                        </p:attrNameLst>
                                      </p:cBhvr>
                                      <p:to>
                                        <p:strVal val="visible"/>
                                      </p:to>
                                    </p:set>
                                    <p:anim calcmode="lin" valueType="num">
                                      <p:cBhvr additive="repl">
                                        <p:cTn id="7" dur="500" fill="hold"/>
                                        <p:tgtEl>
                                          <p:spTgt spid="550"/>
                                        </p:tgtEl>
                                        <p:attrNameLst>
                                          <p:attrName>ppt_x</p:attrName>
                                        </p:attrNameLst>
                                      </p:cBhvr>
                                      <p:tavLst>
                                        <p:tav tm="0">
                                          <p:val>
                                            <p:strVal val="0-#ppt_w/2"/>
                                          </p:val>
                                        </p:tav>
                                        <p:tav tm="100000">
                                          <p:val>
                                            <p:strVal val="#ppt_x"/>
                                          </p:val>
                                        </p:tav>
                                      </p:tavLst>
                                    </p:anim>
                                    <p:anim calcmode="lin" valueType="num">
                                      <p:cBhvr additive="repl">
                                        <p:cTn id="8" dur="500" fill="hold"/>
                                        <p:tgtEl>
                                          <p:spTgt spid="5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552"/>
                                        </p:tgtEl>
                                        <p:attrNameLst>
                                          <p:attrName>style.visibility</p:attrName>
                                        </p:attrNameLst>
                                      </p:cBhvr>
                                      <p:to>
                                        <p:strVal val="visible"/>
                                      </p:to>
                                    </p:set>
                                    <p:anim calcmode="lin" valueType="num">
                                      <p:cBhvr additive="repl">
                                        <p:cTn id="12" dur="500" fill="hold"/>
                                        <p:tgtEl>
                                          <p:spTgt spid="552"/>
                                        </p:tgtEl>
                                        <p:attrNameLst>
                                          <p:attrName>ppt_x</p:attrName>
                                        </p:attrNameLst>
                                      </p:cBhvr>
                                      <p:tavLst>
                                        <p:tav tm="0">
                                          <p:val>
                                            <p:strVal val="0-#ppt_w/2"/>
                                          </p:val>
                                        </p:tav>
                                        <p:tav tm="100000">
                                          <p:val>
                                            <p:strVal val="#ppt_x"/>
                                          </p:val>
                                        </p:tav>
                                      </p:tavLst>
                                    </p:anim>
                                    <p:anim calcmode="lin" valueType="num">
                                      <p:cBhvr additive="repl">
                                        <p:cTn id="13" dur="500" fill="hold"/>
                                        <p:tgtEl>
                                          <p:spTgt spid="55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1000"/>
                                  </p:stCondLst>
                                  <p:childTnLst>
                                    <p:set>
                                      <p:cBhvr>
                                        <p:cTn id="16" dur="1" fill="hold">
                                          <p:stCondLst>
                                            <p:cond delay="0"/>
                                          </p:stCondLst>
                                        </p:cTn>
                                        <p:tgtEl>
                                          <p:spTgt spid="553"/>
                                        </p:tgtEl>
                                        <p:attrNameLst>
                                          <p:attrName>style.visibility</p:attrName>
                                        </p:attrNameLst>
                                      </p:cBhvr>
                                      <p:to>
                                        <p:strVal val="visible"/>
                                      </p:to>
                                    </p:set>
                                    <p:anim calcmode="lin" valueType="num">
                                      <p:cBhvr additive="repl">
                                        <p:cTn id="17" dur="500" fill="hold"/>
                                        <p:tgtEl>
                                          <p:spTgt spid="553"/>
                                        </p:tgtEl>
                                        <p:attrNameLst>
                                          <p:attrName>ppt_x</p:attrName>
                                        </p:attrNameLst>
                                      </p:cBhvr>
                                      <p:tavLst>
                                        <p:tav tm="0">
                                          <p:val>
                                            <p:strVal val="0-#ppt_w/2"/>
                                          </p:val>
                                        </p:tav>
                                        <p:tav tm="100000">
                                          <p:val>
                                            <p:strVal val="#ppt_x"/>
                                          </p:val>
                                        </p:tav>
                                      </p:tavLst>
                                    </p:anim>
                                    <p:anim calcmode="lin" valueType="num">
                                      <p:cBhvr additive="repl">
                                        <p:cTn id="18" dur="500" fill="hold"/>
                                        <p:tgtEl>
                                          <p:spTgt spid="553"/>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554"/>
                                        </p:tgtEl>
                                        <p:attrNameLst>
                                          <p:attrName>style.visibility</p:attrName>
                                        </p:attrNameLst>
                                      </p:cBhvr>
                                      <p:to>
                                        <p:strVal val="visible"/>
                                      </p:to>
                                    </p:set>
                                    <p:anim calcmode="lin" valueType="num">
                                      <p:cBhvr additive="repl">
                                        <p:cTn id="22" dur="500" fill="hold"/>
                                        <p:tgtEl>
                                          <p:spTgt spid="554"/>
                                        </p:tgtEl>
                                        <p:attrNameLst>
                                          <p:attrName>ppt_x</p:attrName>
                                        </p:attrNameLst>
                                      </p:cBhvr>
                                      <p:tavLst>
                                        <p:tav tm="0">
                                          <p:val>
                                            <p:strVal val="0-#ppt_w/2"/>
                                          </p:val>
                                        </p:tav>
                                        <p:tav tm="100000">
                                          <p:val>
                                            <p:strVal val="#ppt_x"/>
                                          </p:val>
                                        </p:tav>
                                      </p:tavLst>
                                    </p:anim>
                                    <p:anim calcmode="lin" valueType="num">
                                      <p:cBhvr additive="repl">
                                        <p:cTn id="23" dur="500" fill="hold"/>
                                        <p:tgtEl>
                                          <p:spTgt spid="554"/>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nodeType="afterEffect">
                                  <p:stCondLst>
                                    <p:cond delay="1000"/>
                                  </p:stCondLst>
                                  <p:childTnLst>
                                    <p:set>
                                      <p:cBhvr>
                                        <p:cTn id="26" dur="1" fill="hold">
                                          <p:stCondLst>
                                            <p:cond delay="0"/>
                                          </p:stCondLst>
                                        </p:cTn>
                                        <p:tgtEl>
                                          <p:spTgt spid="555"/>
                                        </p:tgtEl>
                                        <p:attrNameLst>
                                          <p:attrName>style.visibility</p:attrName>
                                        </p:attrNameLst>
                                      </p:cBhvr>
                                      <p:to>
                                        <p:strVal val="visible"/>
                                      </p:to>
                                    </p:set>
                                    <p:anim calcmode="lin" valueType="num">
                                      <p:cBhvr additive="repl">
                                        <p:cTn id="27" dur="500" fill="hold"/>
                                        <p:tgtEl>
                                          <p:spTgt spid="555"/>
                                        </p:tgtEl>
                                        <p:attrNameLst>
                                          <p:attrName>ppt_x</p:attrName>
                                        </p:attrNameLst>
                                      </p:cBhvr>
                                      <p:tavLst>
                                        <p:tav tm="0">
                                          <p:val>
                                            <p:strVal val="0-#ppt_w/2"/>
                                          </p:val>
                                        </p:tav>
                                        <p:tav tm="100000">
                                          <p:val>
                                            <p:strVal val="#ppt_x"/>
                                          </p:val>
                                        </p:tav>
                                      </p:tavLst>
                                    </p:anim>
                                    <p:anim calcmode="lin" valueType="num">
                                      <p:cBhvr additive="repl">
                                        <p:cTn id="28" dur="500" fill="hold"/>
                                        <p:tgtEl>
                                          <p:spTgt spid="555"/>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2" presetClass="entr" presetSubtype="8" fill="hold" nodeType="afterEffect">
                                  <p:stCondLst>
                                    <p:cond delay="1000"/>
                                  </p:stCondLst>
                                  <p:childTnLst>
                                    <p:set>
                                      <p:cBhvr>
                                        <p:cTn id="31" dur="1" fill="hold">
                                          <p:stCondLst>
                                            <p:cond delay="0"/>
                                          </p:stCondLst>
                                        </p:cTn>
                                        <p:tgtEl>
                                          <p:spTgt spid="556"/>
                                        </p:tgtEl>
                                        <p:attrNameLst>
                                          <p:attrName>style.visibility</p:attrName>
                                        </p:attrNameLst>
                                      </p:cBhvr>
                                      <p:to>
                                        <p:strVal val="visible"/>
                                      </p:to>
                                    </p:set>
                                    <p:anim calcmode="lin" valueType="num">
                                      <p:cBhvr additive="repl">
                                        <p:cTn id="32" dur="500" fill="hold"/>
                                        <p:tgtEl>
                                          <p:spTgt spid="556"/>
                                        </p:tgtEl>
                                        <p:attrNameLst>
                                          <p:attrName>ppt_x</p:attrName>
                                        </p:attrNameLst>
                                      </p:cBhvr>
                                      <p:tavLst>
                                        <p:tav tm="0">
                                          <p:val>
                                            <p:strVal val="0-#ppt_w/2"/>
                                          </p:val>
                                        </p:tav>
                                        <p:tav tm="100000">
                                          <p:val>
                                            <p:strVal val="#ppt_x"/>
                                          </p:val>
                                        </p:tav>
                                      </p:tavLst>
                                    </p:anim>
                                    <p:anim calcmode="lin" valueType="num">
                                      <p:cBhvr additive="repl">
                                        <p:cTn id="33" dur="500" fill="hold"/>
                                        <p:tgtEl>
                                          <p:spTgt spid="556"/>
                                        </p:tgtEl>
                                        <p:attrNameLst>
                                          <p:attrName>ppt_y</p:attrName>
                                        </p:attrNameLst>
                                      </p:cBhvr>
                                      <p:tavLst>
                                        <p:tav tm="0">
                                          <p:val>
                                            <p:strVal val="#ppt_y"/>
                                          </p:val>
                                        </p:tav>
                                        <p:tav tm="100000">
                                          <p:val>
                                            <p:strVal val="#ppt_y"/>
                                          </p:val>
                                        </p:tav>
                                      </p:tavLst>
                                    </p:anim>
                                  </p:childTnLst>
                                </p:cTn>
                              </p:par>
                            </p:childTnLst>
                          </p:cTn>
                        </p:par>
                        <p:par>
                          <p:cTn id="34" fill="hold">
                            <p:stCondLst>
                              <p:cond delay="8000"/>
                            </p:stCondLst>
                            <p:childTnLst>
                              <p:par>
                                <p:cTn id="35" presetID="2" presetClass="entr" presetSubtype="8" fill="hold" nodeType="afterEffect">
                                  <p:stCondLst>
                                    <p:cond delay="1000"/>
                                  </p:stCondLst>
                                  <p:childTnLst>
                                    <p:set>
                                      <p:cBhvr>
                                        <p:cTn id="36" dur="1" fill="hold">
                                          <p:stCondLst>
                                            <p:cond delay="0"/>
                                          </p:stCondLst>
                                        </p:cTn>
                                        <p:tgtEl>
                                          <p:spTgt spid="557"/>
                                        </p:tgtEl>
                                        <p:attrNameLst>
                                          <p:attrName>style.visibility</p:attrName>
                                        </p:attrNameLst>
                                      </p:cBhvr>
                                      <p:to>
                                        <p:strVal val="visible"/>
                                      </p:to>
                                    </p:set>
                                    <p:anim calcmode="lin" valueType="num">
                                      <p:cBhvr additive="repl">
                                        <p:cTn id="37" dur="500" fill="hold"/>
                                        <p:tgtEl>
                                          <p:spTgt spid="557"/>
                                        </p:tgtEl>
                                        <p:attrNameLst>
                                          <p:attrName>ppt_x</p:attrName>
                                        </p:attrNameLst>
                                      </p:cBhvr>
                                      <p:tavLst>
                                        <p:tav tm="0">
                                          <p:val>
                                            <p:strVal val="0-#ppt_w/2"/>
                                          </p:val>
                                        </p:tav>
                                        <p:tav tm="100000">
                                          <p:val>
                                            <p:strVal val="#ppt_x"/>
                                          </p:val>
                                        </p:tav>
                                      </p:tavLst>
                                    </p:anim>
                                    <p:anim calcmode="lin" valueType="num">
                                      <p:cBhvr additive="repl">
                                        <p:cTn id="38" dur="500" fill="hold"/>
                                        <p:tgtEl>
                                          <p:spTgt spid="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457200" y="476280"/>
            <a:ext cx="8435160" cy="5904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80000"/>
              </a:lnSpc>
              <a:spcBef>
                <a:spcPts val="601"/>
              </a:spcBef>
            </a:pPr>
            <a:r>
              <a:rPr lang="ru-RU" sz="3200" b="1" strike="noStrike" spc="-1">
                <a:solidFill>
                  <a:srgbClr val="7030A0"/>
                </a:solidFill>
                <a:latin typeface="Times New Roman"/>
              </a:rPr>
              <a:t>Класифікація отруєнь за причинами і місцем їх виникнення:</a:t>
            </a:r>
            <a:endParaRPr lang="ru-RU" sz="3200" b="0" strike="noStrike" spc="-1">
              <a:latin typeface="Arial"/>
            </a:endParaRPr>
          </a:p>
          <a:p>
            <a:pPr marL="343080" indent="-342360">
              <a:lnSpc>
                <a:spcPct val="80000"/>
              </a:lnSpc>
              <a:spcBef>
                <a:spcPts val="601"/>
              </a:spcBef>
            </a:pPr>
            <a:endParaRPr lang="ru-RU" sz="3200" b="0" strike="noStrike" spc="-1">
              <a:latin typeface="Arial"/>
            </a:endParaRPr>
          </a:p>
          <a:p>
            <a:pPr marL="343080" indent="-342360" algn="just">
              <a:lnSpc>
                <a:spcPct val="80000"/>
              </a:lnSpc>
              <a:spcBef>
                <a:spcPts val="601"/>
              </a:spcBef>
              <a:buClr>
                <a:srgbClr val="000000"/>
              </a:buClr>
              <a:buFont typeface="Arial"/>
              <a:buChar char="•"/>
            </a:pPr>
            <a:r>
              <a:rPr lang="ru-RU" sz="2400" b="0" strike="noStrike" spc="-1">
                <a:solidFill>
                  <a:srgbClr val="000000"/>
                </a:solidFill>
                <a:latin typeface="Times New Roman"/>
              </a:rPr>
              <a:t>1.	</a:t>
            </a:r>
            <a:r>
              <a:rPr lang="ru-RU" sz="2400" b="1" strike="noStrike" spc="-1">
                <a:solidFill>
                  <a:srgbClr val="FF0000"/>
                </a:solidFill>
                <a:latin typeface="Times New Roman"/>
              </a:rPr>
              <a:t>Випадкові отруєння:</a:t>
            </a:r>
            <a:endParaRPr lang="ru-RU" sz="2400" b="0" strike="noStrike" spc="-1">
              <a:latin typeface="Arial"/>
            </a:endParaRPr>
          </a:p>
          <a:p>
            <a:pPr marL="343080" indent="-342360" algn="just">
              <a:lnSpc>
                <a:spcPct val="80000"/>
              </a:lnSpc>
              <a:spcBef>
                <a:spcPts val="601"/>
              </a:spcBef>
              <a:buClr>
                <a:srgbClr val="000000"/>
              </a:buClr>
              <a:buFont typeface="Arial"/>
              <a:buChar char="•"/>
            </a:pPr>
            <a:r>
              <a:rPr lang="ru-RU" sz="2400" b="1" strike="noStrike" spc="-1">
                <a:solidFill>
                  <a:srgbClr val="000000"/>
                </a:solidFill>
                <a:latin typeface="Times New Roman"/>
              </a:rPr>
              <a:t>а)</a:t>
            </a:r>
            <a:r>
              <a:rPr lang="ru-RU" sz="2400" b="0" strike="noStrike" spc="-1">
                <a:solidFill>
                  <a:srgbClr val="000000"/>
                </a:solidFill>
                <a:latin typeface="Times New Roman"/>
              </a:rPr>
              <a:t>	</a:t>
            </a:r>
            <a:r>
              <a:rPr lang="ru-RU" sz="2400" b="1" strike="noStrike" spc="-1">
                <a:solidFill>
                  <a:srgbClr val="000000"/>
                </a:solidFill>
                <a:latin typeface="Times New Roman"/>
              </a:rPr>
              <a:t>виробничі;</a:t>
            </a:r>
            <a:endParaRPr lang="ru-RU" sz="2400" b="0" strike="noStrike" spc="-1">
              <a:latin typeface="Arial"/>
            </a:endParaRPr>
          </a:p>
          <a:p>
            <a:pPr marL="343080" indent="-342360" algn="just">
              <a:lnSpc>
                <a:spcPct val="80000"/>
              </a:lnSpc>
              <a:spcBef>
                <a:spcPts val="601"/>
              </a:spcBef>
              <a:buClr>
                <a:srgbClr val="000000"/>
              </a:buClr>
              <a:buFont typeface="Arial"/>
              <a:buChar char="•"/>
            </a:pPr>
            <a:r>
              <a:rPr lang="ru-RU" sz="2400" b="1" strike="noStrike" spc="-1">
                <a:solidFill>
                  <a:srgbClr val="000000"/>
                </a:solidFill>
                <a:latin typeface="Times New Roman"/>
              </a:rPr>
              <a:t>б)	побутові (самолікування, передозування лікарських  </a:t>
            </a:r>
            <a:endParaRPr lang="ru-RU" sz="2400" b="0" strike="noStrike" spc="-1">
              <a:latin typeface="Arial"/>
            </a:endParaRPr>
          </a:p>
          <a:p>
            <a:pPr marL="343080" indent="-342360" algn="just">
              <a:lnSpc>
                <a:spcPct val="80000"/>
              </a:lnSpc>
              <a:spcBef>
                <a:spcPts val="601"/>
              </a:spcBef>
            </a:pPr>
            <a:r>
              <a:rPr lang="ru-RU" sz="2400" b="1" strike="noStrike" spc="-1">
                <a:solidFill>
                  <a:srgbClr val="000000"/>
                </a:solidFill>
                <a:latin typeface="Times New Roman"/>
              </a:rPr>
              <a:t>         засобів, алкогольна чи наркотична інтоксикація);</a:t>
            </a:r>
            <a:endParaRPr lang="ru-RU" sz="2400" b="0" strike="noStrike" spc="-1">
              <a:latin typeface="Arial"/>
            </a:endParaRPr>
          </a:p>
          <a:p>
            <a:pPr marL="343080" indent="-342360" algn="just">
              <a:lnSpc>
                <a:spcPct val="80000"/>
              </a:lnSpc>
              <a:spcBef>
                <a:spcPts val="601"/>
              </a:spcBef>
              <a:buClr>
                <a:srgbClr val="000000"/>
              </a:buClr>
              <a:buFont typeface="Arial"/>
              <a:buChar char="•"/>
            </a:pPr>
            <a:r>
              <a:rPr lang="ru-RU" sz="2400" b="1" strike="noStrike" spc="-1">
                <a:solidFill>
                  <a:srgbClr val="000000"/>
                </a:solidFill>
                <a:latin typeface="Times New Roman"/>
              </a:rPr>
              <a:t>в)	медичні помилки.</a:t>
            </a:r>
            <a:endParaRPr lang="ru-RU" sz="2400" b="0" strike="noStrike" spc="-1">
              <a:latin typeface="Arial"/>
            </a:endParaRPr>
          </a:p>
          <a:p>
            <a:pPr marL="343080" indent="-342360" algn="just">
              <a:lnSpc>
                <a:spcPct val="80000"/>
              </a:lnSpc>
              <a:spcBef>
                <a:spcPts val="601"/>
              </a:spcBef>
            </a:pPr>
            <a:endParaRPr lang="ru-RU" sz="2400" b="0" strike="noStrike" spc="-1">
              <a:latin typeface="Arial"/>
            </a:endParaRPr>
          </a:p>
          <a:p>
            <a:pPr marL="343080" indent="-342360" algn="just">
              <a:lnSpc>
                <a:spcPct val="80000"/>
              </a:lnSpc>
              <a:spcBef>
                <a:spcPts val="601"/>
              </a:spcBef>
              <a:buClr>
                <a:srgbClr val="000000"/>
              </a:buClr>
              <a:buFont typeface="Arial"/>
              <a:buChar char="•"/>
            </a:pPr>
            <a:r>
              <a:rPr lang="ru-RU" sz="2400" b="0" strike="noStrike" spc="-1">
                <a:solidFill>
                  <a:srgbClr val="000000"/>
                </a:solidFill>
                <a:latin typeface="Times New Roman"/>
              </a:rPr>
              <a:t>2.	</a:t>
            </a:r>
            <a:r>
              <a:rPr lang="ru-RU" sz="2400" b="1" strike="noStrike" spc="-1">
                <a:solidFill>
                  <a:srgbClr val="FF0000"/>
                </a:solidFill>
                <a:latin typeface="Times New Roman"/>
              </a:rPr>
              <a:t>Навмисні отруєння:</a:t>
            </a:r>
            <a:endParaRPr lang="ru-RU" sz="2400" b="0" strike="noStrike" spc="-1">
              <a:latin typeface="Arial"/>
            </a:endParaRPr>
          </a:p>
          <a:p>
            <a:pPr marL="343080" indent="-342360" algn="just">
              <a:lnSpc>
                <a:spcPct val="80000"/>
              </a:lnSpc>
              <a:spcBef>
                <a:spcPts val="601"/>
              </a:spcBef>
              <a:buClr>
                <a:srgbClr val="000000"/>
              </a:buClr>
              <a:buFont typeface="Arial"/>
              <a:buChar char="•"/>
            </a:pPr>
            <a:r>
              <a:rPr lang="ru-RU" sz="2400" b="1" strike="noStrike" spc="-1">
                <a:solidFill>
                  <a:srgbClr val="000000"/>
                </a:solidFill>
                <a:latin typeface="Times New Roman"/>
              </a:rPr>
              <a:t>а)</a:t>
            </a:r>
            <a:r>
              <a:rPr lang="ru-RU" sz="2400" b="0" strike="noStrike" spc="-1">
                <a:solidFill>
                  <a:srgbClr val="000000"/>
                </a:solidFill>
                <a:latin typeface="Times New Roman"/>
              </a:rPr>
              <a:t>	</a:t>
            </a:r>
            <a:r>
              <a:rPr lang="ru-RU" sz="2400" b="1" strike="noStrike" spc="-1">
                <a:solidFill>
                  <a:srgbClr val="000000"/>
                </a:solidFill>
                <a:latin typeface="Times New Roman"/>
              </a:rPr>
              <a:t>кримінальні (з метою вбивства);</a:t>
            </a:r>
            <a:endParaRPr lang="ru-RU" sz="2400" b="0" strike="noStrike" spc="-1">
              <a:latin typeface="Arial"/>
            </a:endParaRPr>
          </a:p>
          <a:p>
            <a:pPr marL="343080" indent="-342360" algn="just">
              <a:lnSpc>
                <a:spcPct val="80000"/>
              </a:lnSpc>
              <a:spcBef>
                <a:spcPts val="601"/>
              </a:spcBef>
              <a:buClr>
                <a:srgbClr val="000000"/>
              </a:buClr>
              <a:buFont typeface="Arial"/>
              <a:buChar char="•"/>
            </a:pPr>
            <a:r>
              <a:rPr lang="ru-RU" sz="2400" b="1" strike="noStrike" spc="-1">
                <a:solidFill>
                  <a:srgbClr val="000000"/>
                </a:solidFill>
                <a:latin typeface="Times New Roman"/>
              </a:rPr>
              <a:t>б)	суїцидні.</a:t>
            </a:r>
            <a:endParaRPr lang="ru-RU" sz="2400" b="0" strike="noStrike" spc="-1">
              <a:latin typeface="Arial"/>
            </a:endParaRPr>
          </a:p>
          <a:p>
            <a:pPr marL="343080" indent="-342360" algn="just">
              <a:lnSpc>
                <a:spcPct val="80000"/>
              </a:lnSpc>
              <a:spcBef>
                <a:spcPts val="601"/>
              </a:spcBef>
            </a:pPr>
            <a:r>
              <a:rPr lang="ru-RU" sz="2400" b="1" strike="noStrike" spc="-1">
                <a:solidFill>
                  <a:srgbClr val="000000"/>
                </a:solidFill>
                <a:latin typeface="Times New Roman"/>
              </a:rPr>
              <a:t>Останнім часом спостерігається постійне зростання випадків гострих отруєнь, Кількість випадкових отруєнь становить близько 80%, суїцидних — 18%, виробничих — 2 % всіх отруєнь.</a:t>
            </a:r>
            <a:endParaRPr lang="ru-RU" sz="2400" b="0" strike="noStrike" spc="-1">
              <a:latin typeface="Arial"/>
            </a:endParaRPr>
          </a:p>
        </p:txBody>
      </p:sp>
      <p:sp>
        <p:nvSpPr>
          <p:cNvPr id="331"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715753A-AA96-49DA-B45F-9559F8B97765}" type="slidenum">
              <a:rPr lang="ru-RU" sz="1200" b="0" strike="noStrike" spc="-1">
                <a:solidFill>
                  <a:srgbClr val="8B8B8B"/>
                </a:solidFill>
                <a:latin typeface="Calibri"/>
              </a:rPr>
              <a:t>6</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562" name="CustomShape 2"/>
          <p:cNvSpPr/>
          <p:nvPr/>
        </p:nvSpPr>
        <p:spPr>
          <a:xfrm>
            <a:off x="457200" y="1845000"/>
            <a:ext cx="8228880" cy="425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9000" lnSpcReduction="20000"/>
          </a:bodyPr>
          <a:lstStyle/>
          <a:p>
            <a:pPr marL="343080" indent="-342360" algn="just">
              <a:lnSpc>
                <a:spcPct val="100000"/>
              </a:lnSpc>
              <a:spcBef>
                <a:spcPts val="641"/>
              </a:spcBef>
              <a:buClr>
                <a:srgbClr val="000000"/>
              </a:buClr>
              <a:buFont typeface="Arial"/>
              <a:buChar char="•"/>
            </a:pPr>
            <a:r>
              <a:rPr lang="ru-RU" sz="3200" b="0" strike="noStrike" spc="-1">
                <a:solidFill>
                  <a:srgbClr val="000000"/>
                </a:solidFill>
                <a:latin typeface="Calibri"/>
              </a:rPr>
              <a:t>Наркотики, які отримують з рослини виду мак снотворний найчастіше (переважно) вживають ін`єкційно.</a:t>
            </a:r>
            <a:endParaRPr lang="ru-RU" sz="3200" b="0" strike="noStrike" spc="-1">
              <a:latin typeface="Arial"/>
            </a:endParaRPr>
          </a:p>
          <a:p>
            <a:pPr algn="just">
              <a:lnSpc>
                <a:spcPct val="100000"/>
              </a:lnSpc>
              <a:spcBef>
                <a:spcPts val="641"/>
              </a:spcBef>
            </a:pPr>
            <a:endParaRPr lang="ru-RU" sz="3200" b="0" strike="noStrike" spc="-1">
              <a:latin typeface="Arial"/>
            </a:endParaRPr>
          </a:p>
          <a:p>
            <a:pPr marL="343080" indent="-342360" algn="just">
              <a:lnSpc>
                <a:spcPct val="100000"/>
              </a:lnSpc>
              <a:spcBef>
                <a:spcPts val="641"/>
              </a:spcBef>
              <a:buClr>
                <a:srgbClr val="000000"/>
              </a:buClr>
              <a:buFont typeface="Arial"/>
              <a:buChar char="•"/>
            </a:pPr>
            <a:r>
              <a:rPr lang="ru-RU" sz="3200" b="0" strike="noStrike" spc="-1">
                <a:solidFill>
                  <a:srgbClr val="000000"/>
                </a:solidFill>
                <a:latin typeface="Calibri"/>
              </a:rPr>
              <a:t>Лікарські засоби, що містять речовини опійного ряду вживають або ін`єкційно, або перорально.  </a:t>
            </a:r>
            <a:endParaRPr lang="ru-RU" sz="3200" b="0" strike="noStrike" spc="-1">
              <a:latin typeface="Arial"/>
            </a:endParaRPr>
          </a:p>
          <a:p>
            <a:pPr algn="just">
              <a:lnSpc>
                <a:spcPct val="100000"/>
              </a:lnSpc>
              <a:spcBef>
                <a:spcPts val="641"/>
              </a:spcBef>
            </a:pPr>
            <a:endParaRPr lang="ru-RU" sz="3200" b="0" strike="noStrike" spc="-1">
              <a:latin typeface="Arial"/>
            </a:endParaRPr>
          </a:p>
          <a:p>
            <a:pPr marL="343080" indent="-342360" algn="just">
              <a:lnSpc>
                <a:spcPct val="100000"/>
              </a:lnSpc>
              <a:spcBef>
                <a:spcPts val="641"/>
              </a:spcBef>
              <a:buClr>
                <a:srgbClr val="000000"/>
              </a:buClr>
              <a:buFont typeface="Arial"/>
              <a:buChar char="•"/>
            </a:pPr>
            <a:r>
              <a:rPr lang="ru-RU" sz="3200" b="0" strike="noStrike" spc="-1">
                <a:solidFill>
                  <a:srgbClr val="000000"/>
                </a:solidFill>
                <a:latin typeface="Calibri"/>
              </a:rPr>
              <a:t>Вкрай мало зустрічається вживання (наприклад героїну) назально (вдиханням через ніс).</a:t>
            </a:r>
            <a:endParaRPr lang="ru-RU" sz="3200" b="0" strike="noStrike" spc="-1">
              <a:latin typeface="Arial"/>
            </a:endParaRPr>
          </a:p>
          <a:p>
            <a:pPr algn="just">
              <a:lnSpc>
                <a:spcPct val="100000"/>
              </a:lnSpc>
              <a:spcBef>
                <a:spcPts val="641"/>
              </a:spcBef>
            </a:pPr>
            <a:endParaRPr lang="ru-RU" sz="3200" b="0" strike="noStrike" spc="-1">
              <a:latin typeface="Arial"/>
            </a:endParaRPr>
          </a:p>
          <a:p>
            <a:pPr marL="343080" indent="-342360" algn="just">
              <a:lnSpc>
                <a:spcPct val="100000"/>
              </a:lnSpc>
              <a:spcBef>
                <a:spcPts val="641"/>
              </a:spcBef>
              <a:buClr>
                <a:srgbClr val="FF0000"/>
              </a:buClr>
              <a:buFont typeface="Arial"/>
              <a:buChar char="•"/>
            </a:pPr>
            <a:r>
              <a:rPr lang="ru-RU" sz="3200" b="0" strike="noStrike" spc="-1">
                <a:solidFill>
                  <a:srgbClr val="FF0000"/>
                </a:solidFill>
                <a:latin typeface="Calibri"/>
              </a:rPr>
              <a:t>Сленгові назви опіатів: "ширка" (крім одеської області), "чорний", "маляс", "бинти".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CustomShape 1"/>
          <p:cNvSpPr/>
          <p:nvPr/>
        </p:nvSpPr>
        <p:spPr>
          <a:xfrm>
            <a:off x="642960" y="357120"/>
            <a:ext cx="8153280" cy="104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1000" lnSpcReduction="20000"/>
          </a:bodyPr>
          <a:lstStyle/>
          <a:p>
            <a:pPr algn="ctr">
              <a:lnSpc>
                <a:spcPct val="100000"/>
              </a:lnSpc>
            </a:pPr>
            <a:r>
              <a:rPr lang="ru-RU" sz="4400" b="1" i="1" strike="noStrike" spc="-1">
                <a:solidFill>
                  <a:srgbClr val="FF0000"/>
                </a:solidFill>
                <a:latin typeface="Arial"/>
              </a:rPr>
              <a:t>Наркотики, які отримують з рослин роду конопель</a:t>
            </a:r>
            <a:endParaRPr lang="ru-RU" sz="4400" b="0" strike="noStrike" spc="-1">
              <a:latin typeface="Arial"/>
            </a:endParaRPr>
          </a:p>
        </p:txBody>
      </p:sp>
      <p:sp>
        <p:nvSpPr>
          <p:cNvPr id="564" name="CustomShape 2"/>
          <p:cNvSpPr/>
          <p:nvPr/>
        </p:nvSpPr>
        <p:spPr>
          <a:xfrm>
            <a:off x="457200" y="1845000"/>
            <a:ext cx="8228880" cy="475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lnSpcReduction="10000"/>
          </a:bodyPr>
          <a:lstStyle/>
          <a:p>
            <a:pPr marL="343080" indent="-342360" algn="just">
              <a:lnSpc>
                <a:spcPct val="80000"/>
              </a:lnSpc>
              <a:spcBef>
                <a:spcPts val="479"/>
              </a:spcBef>
            </a:pPr>
            <a:r>
              <a:rPr lang="ru-RU" sz="2400" b="1" i="1" strike="noStrike" spc="-1">
                <a:solidFill>
                  <a:srgbClr val="000000"/>
                </a:solidFill>
                <a:latin typeface="Calibri"/>
              </a:rPr>
              <a:t>	Канабіс, </a:t>
            </a:r>
            <a:r>
              <a:rPr lang="ru-RU" sz="2400" b="0" strike="noStrike" spc="-1">
                <a:solidFill>
                  <a:srgbClr val="000000"/>
                </a:solidFill>
                <a:latin typeface="Calibri"/>
              </a:rPr>
              <a:t>- цілі або різного ступеня подрібнення будь-які частини рослини роду коноплі або їх суміш (за винятком власне дозрілого насіння) незалежно від того, піддавались вони екстракції, деструкції, гниттю чи враженню пліснявою** </a:t>
            </a:r>
            <a:endParaRPr lang="ru-RU" sz="2400" b="0" strike="noStrike" spc="-1">
              <a:latin typeface="Arial"/>
            </a:endParaRPr>
          </a:p>
          <a:p>
            <a:pPr marL="343080" indent="-342360" algn="just">
              <a:lnSpc>
                <a:spcPct val="80000"/>
              </a:lnSpc>
              <a:spcBef>
                <a:spcPts val="479"/>
              </a:spcBef>
            </a:pPr>
            <a:endParaRPr lang="ru-RU" sz="2400" b="0" strike="noStrike" spc="-1">
              <a:latin typeface="Arial"/>
            </a:endParaRPr>
          </a:p>
          <a:p>
            <a:pPr marL="343080" indent="-342360">
              <a:lnSpc>
                <a:spcPct val="80000"/>
              </a:lnSpc>
              <a:spcBef>
                <a:spcPts val="479"/>
              </a:spcBef>
            </a:pPr>
            <a:r>
              <a:rPr lang="ru-RU" sz="2400" b="0" strike="noStrike" spc="-1">
                <a:solidFill>
                  <a:srgbClr val="000000"/>
                </a:solidFill>
                <a:latin typeface="Calibri"/>
              </a:rPr>
              <a:t>Із конопель також отримують такі види наркотиків природного походження :</a:t>
            </a:r>
            <a:endParaRPr lang="ru-RU" sz="2400" b="0" strike="noStrike" spc="-1">
              <a:latin typeface="Arial"/>
            </a:endParaRPr>
          </a:p>
          <a:p>
            <a:pPr marL="343080" indent="-342360" algn="just">
              <a:lnSpc>
                <a:spcPct val="80000"/>
              </a:lnSpc>
              <a:spcBef>
                <a:spcPts val="479"/>
              </a:spcBef>
              <a:buClr>
                <a:srgbClr val="000000"/>
              </a:buClr>
              <a:buFont typeface="Arial"/>
              <a:buChar char="•"/>
            </a:pPr>
            <a:r>
              <a:rPr lang="ru-RU" sz="2400" b="1" strike="noStrike" spc="-1">
                <a:solidFill>
                  <a:srgbClr val="000000"/>
                </a:solidFill>
                <a:latin typeface="Calibri"/>
              </a:rPr>
              <a:t>Канабісу смола </a:t>
            </a:r>
            <a:r>
              <a:rPr lang="ru-RU" sz="2400" b="0" strike="noStrike" spc="-1">
                <a:solidFill>
                  <a:srgbClr val="000000"/>
                </a:solidFill>
                <a:latin typeface="Calibri"/>
              </a:rPr>
              <a:t>(гашиш) – суміш відділеної смоли, пилку чи окремих подрібнених частин рослини коноплі або їх суміш, яка містить тетрагідроканабінол* </a:t>
            </a:r>
            <a:endParaRPr lang="ru-RU" sz="2400" b="0" strike="noStrike" spc="-1">
              <a:latin typeface="Arial"/>
            </a:endParaRPr>
          </a:p>
          <a:p>
            <a:pPr algn="just">
              <a:lnSpc>
                <a:spcPct val="80000"/>
              </a:lnSpc>
              <a:spcBef>
                <a:spcPts val="479"/>
              </a:spcBef>
            </a:pPr>
            <a:endParaRPr lang="ru-RU" sz="2400" b="0" strike="noStrike" spc="-1">
              <a:latin typeface="Arial"/>
            </a:endParaRPr>
          </a:p>
          <a:p>
            <a:pPr marL="343080" indent="-342360" algn="just">
              <a:lnSpc>
                <a:spcPct val="80000"/>
              </a:lnSpc>
              <a:spcBef>
                <a:spcPts val="479"/>
              </a:spcBef>
              <a:buClr>
                <a:srgbClr val="000000"/>
              </a:buClr>
              <a:buFont typeface="Arial"/>
              <a:buChar char="•"/>
            </a:pPr>
            <a:r>
              <a:rPr lang="ru-RU" sz="2400" b="1" strike="noStrike" spc="-1">
                <a:solidFill>
                  <a:srgbClr val="000000"/>
                </a:solidFill>
                <a:latin typeface="Calibri"/>
              </a:rPr>
              <a:t>Канабісу настойки та екстракти </a:t>
            </a:r>
            <a:r>
              <a:rPr lang="ru-RU" sz="2400" b="0" strike="noStrike" spc="-1">
                <a:solidFill>
                  <a:srgbClr val="000000"/>
                </a:solidFill>
                <a:latin typeface="Calibri"/>
              </a:rPr>
              <a:t>(олія) – це темна в’язка рідина, що отримують шляхом багатократної екстракції різних частин рослин розчинниками. </a:t>
            </a:r>
            <a:endParaRPr lang="ru-RU" sz="2400" b="0" strike="noStrike" spc="-1">
              <a:latin typeface="Arial"/>
            </a:endParaRPr>
          </a:p>
          <a:p>
            <a:pPr algn="just">
              <a:lnSpc>
                <a:spcPct val="80000"/>
              </a:lnSpc>
              <a:spcBef>
                <a:spcPts val="479"/>
              </a:spcBef>
            </a:pPr>
            <a:endParaRPr lang="ru-RU" sz="2400" b="0" strike="noStrike" spc="-1">
              <a:latin typeface="Arial"/>
            </a:endParaRPr>
          </a:p>
          <a:p>
            <a:pPr marL="343080" indent="-342360" algn="just">
              <a:lnSpc>
                <a:spcPct val="80000"/>
              </a:lnSpc>
              <a:spcBef>
                <a:spcPts val="479"/>
              </a:spcBef>
              <a:buClr>
                <a:srgbClr val="000000"/>
              </a:buClr>
              <a:buFont typeface="Arial"/>
              <a:buChar char="•"/>
            </a:pPr>
            <a:r>
              <a:rPr lang="ru-RU" sz="2400" b="0" strike="noStrike" spc="-1">
                <a:solidFill>
                  <a:srgbClr val="000000"/>
                </a:solidFill>
                <a:latin typeface="Calibri"/>
              </a:rPr>
              <a:t>Наркотичні засоби з канабісу мають різну форму та вигляд: змелені на порох, пресовані плитки, паста, кульки, таблетки, рідина тощо.</a:t>
            </a:r>
            <a:endParaRPr lang="ru-RU" sz="2400" b="0" strike="noStrike" spc="-1">
              <a:latin typeface="Arial"/>
            </a:endParaRPr>
          </a:p>
          <a:p>
            <a:pPr>
              <a:lnSpc>
                <a:spcPct val="100000"/>
              </a:lnSpc>
              <a:spcBef>
                <a:spcPts val="641"/>
              </a:spcBef>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CustomShape 1"/>
          <p:cNvSpPr/>
          <p:nvPr/>
        </p:nvSpPr>
        <p:spPr>
          <a:xfrm>
            <a:off x="500040" y="357120"/>
            <a:ext cx="8153280" cy="97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КАНАБІС (МАРИХУАНА)</a:t>
            </a:r>
            <a:endParaRPr lang="ru-RU" sz="4400" b="0" strike="noStrike" spc="-1">
              <a:latin typeface="Arial"/>
            </a:endParaRPr>
          </a:p>
        </p:txBody>
      </p:sp>
      <p:sp>
        <p:nvSpPr>
          <p:cNvPr id="566" name="CustomShape 2"/>
          <p:cNvSpPr/>
          <p:nvPr/>
        </p:nvSpPr>
        <p:spPr>
          <a:xfrm>
            <a:off x="457200" y="1600200"/>
            <a:ext cx="8228880" cy="4525200"/>
          </a:xfrm>
          <a:prstGeom prst="rect">
            <a:avLst/>
          </a:prstGeom>
          <a:noFill/>
          <a:ln>
            <a:noFill/>
          </a:ln>
        </p:spPr>
        <p:style>
          <a:lnRef idx="0">
            <a:scrgbClr r="0" g="0" b="0"/>
          </a:lnRef>
          <a:fillRef idx="0">
            <a:scrgbClr r="0" g="0" b="0"/>
          </a:fillRef>
          <a:effectRef idx="0">
            <a:scrgbClr r="0" g="0" b="0"/>
          </a:effectRef>
          <a:fontRef idx="minor"/>
        </p:style>
      </p:sp>
      <p:graphicFrame>
        <p:nvGraphicFramePr>
          <p:cNvPr id="567" name="Object 3"/>
          <p:cNvGraphicFramePr/>
          <p:nvPr/>
        </p:nvGraphicFramePr>
        <p:xfrm>
          <a:off x="305640" y="1484640"/>
          <a:ext cx="2978280" cy="2797920"/>
        </p:xfrm>
        <a:graphic>
          <a:graphicData uri="http://schemas.openxmlformats.org/presentationml/2006/ole">
            <mc:AlternateContent xmlns:mc="http://schemas.openxmlformats.org/markup-compatibility/2006">
              <mc:Choice xmlns:v="urn:schemas-microsoft-com:vml" Requires="v">
                <p:oleObj spid="_x0000_s2060" r:id="rId3" imgW="0" imgH="0" progId="">
                  <p:embed/>
                </p:oleObj>
              </mc:Choice>
              <mc:Fallback>
                <p:oleObj r:id="rId3" imgW="0" imgH="0" progId="">
                  <p:embed/>
                  <p:pic>
                    <p:nvPicPr>
                      <p:cNvPr id="568" name="Object 3"/>
                      <p:cNvPicPr/>
                      <p:nvPr/>
                    </p:nvPicPr>
                    <p:blipFill>
                      <a:blip r:embed="rId4"/>
                      <a:stretch/>
                    </p:blipFill>
                    <p:spPr>
                      <a:xfrm>
                        <a:off x="305640" y="1484640"/>
                        <a:ext cx="2978280" cy="2797920"/>
                      </a:xfrm>
                      <a:prstGeom prst="rect">
                        <a:avLst/>
                      </a:prstGeom>
                      <a:ln>
                        <a:noFill/>
                      </a:ln>
                    </p:spPr>
                  </p:pic>
                </p:oleObj>
              </mc:Fallback>
            </mc:AlternateContent>
          </a:graphicData>
        </a:graphic>
      </p:graphicFrame>
      <p:pic>
        <p:nvPicPr>
          <p:cNvPr id="569" name="Picture 4"/>
          <p:cNvPicPr/>
          <p:nvPr/>
        </p:nvPicPr>
        <p:blipFill>
          <a:blip r:embed="rId5"/>
          <a:stretch/>
        </p:blipFill>
        <p:spPr>
          <a:xfrm>
            <a:off x="3221640" y="1484640"/>
            <a:ext cx="2691360" cy="5156640"/>
          </a:xfrm>
          <a:prstGeom prst="rect">
            <a:avLst/>
          </a:prstGeom>
          <a:ln w="9360">
            <a:noFill/>
          </a:ln>
        </p:spPr>
      </p:pic>
      <p:graphicFrame>
        <p:nvGraphicFramePr>
          <p:cNvPr id="570" name="Object 4"/>
          <p:cNvGraphicFramePr/>
          <p:nvPr/>
        </p:nvGraphicFramePr>
        <p:xfrm>
          <a:off x="305640" y="4149000"/>
          <a:ext cx="2969640" cy="2492280"/>
        </p:xfrm>
        <a:graphic>
          <a:graphicData uri="http://schemas.openxmlformats.org/presentationml/2006/ole">
            <mc:AlternateContent xmlns:mc="http://schemas.openxmlformats.org/markup-compatibility/2006">
              <mc:Choice xmlns:v="urn:schemas-microsoft-com:vml" Requires="v">
                <p:oleObj spid="_x0000_s2061" r:id="rId6" imgW="0" imgH="0" progId="">
                  <p:embed/>
                </p:oleObj>
              </mc:Choice>
              <mc:Fallback>
                <p:oleObj r:id="rId6" imgW="0" imgH="0" progId="">
                  <p:embed/>
                  <p:pic>
                    <p:nvPicPr>
                      <p:cNvPr id="571" name="Object 6"/>
                      <p:cNvPicPr/>
                      <p:nvPr/>
                    </p:nvPicPr>
                    <p:blipFill>
                      <a:blip r:embed="rId7"/>
                      <a:stretch/>
                    </p:blipFill>
                    <p:spPr>
                      <a:xfrm>
                        <a:off x="305640" y="4149000"/>
                        <a:ext cx="2969640" cy="2492280"/>
                      </a:xfrm>
                      <a:prstGeom prst="rect">
                        <a:avLst/>
                      </a:prstGeom>
                      <a:ln>
                        <a:noFill/>
                      </a:ln>
                    </p:spPr>
                  </p:pic>
                </p:oleObj>
              </mc:Fallback>
            </mc:AlternateContent>
          </a:graphicData>
        </a:graphic>
      </p:graphicFrame>
      <p:pic>
        <p:nvPicPr>
          <p:cNvPr id="572" name="Picture 8"/>
          <p:cNvPicPr/>
          <p:nvPr/>
        </p:nvPicPr>
        <p:blipFill>
          <a:blip r:embed="rId8"/>
          <a:srcRect l="3850" r="308" b="5446"/>
          <a:stretch/>
        </p:blipFill>
        <p:spPr>
          <a:xfrm>
            <a:off x="5922000" y="1484640"/>
            <a:ext cx="3121920" cy="53726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CustomShape 1"/>
          <p:cNvSpPr/>
          <p:nvPr/>
        </p:nvSpPr>
        <p:spPr>
          <a:xfrm>
            <a:off x="143640" y="620640"/>
            <a:ext cx="854244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FF0000"/>
                </a:solidFill>
                <a:latin typeface="Arial"/>
              </a:rPr>
              <a:t>СМОЛА КАНАБІСУ (ГАШИШ)</a:t>
            </a:r>
            <a:endParaRPr lang="ru-RU" sz="3600" b="0" strike="noStrike" spc="-1">
              <a:latin typeface="Arial"/>
            </a:endParaRPr>
          </a:p>
        </p:txBody>
      </p:sp>
      <p:pic>
        <p:nvPicPr>
          <p:cNvPr id="574" name="Picture 6"/>
          <p:cNvPicPr/>
          <p:nvPr/>
        </p:nvPicPr>
        <p:blipFill>
          <a:blip r:embed="rId2"/>
          <a:stretch/>
        </p:blipFill>
        <p:spPr>
          <a:xfrm>
            <a:off x="305640" y="1628640"/>
            <a:ext cx="4276080" cy="4751640"/>
          </a:xfrm>
          <a:prstGeom prst="rect">
            <a:avLst/>
          </a:prstGeom>
          <a:ln>
            <a:noFill/>
          </a:ln>
        </p:spPr>
      </p:pic>
      <p:pic>
        <p:nvPicPr>
          <p:cNvPr id="575" name="Picture 12"/>
          <p:cNvPicPr/>
          <p:nvPr/>
        </p:nvPicPr>
        <p:blipFill>
          <a:blip r:embed="rId3"/>
          <a:stretch/>
        </p:blipFill>
        <p:spPr>
          <a:xfrm>
            <a:off x="4680000" y="1340640"/>
            <a:ext cx="4037760" cy="2736000"/>
          </a:xfrm>
          <a:prstGeom prst="rect">
            <a:avLst/>
          </a:prstGeom>
          <a:ln>
            <a:noFill/>
          </a:ln>
        </p:spPr>
      </p:pic>
      <p:pic>
        <p:nvPicPr>
          <p:cNvPr id="576" name="Picture 13"/>
          <p:cNvPicPr/>
          <p:nvPr/>
        </p:nvPicPr>
        <p:blipFill>
          <a:blip r:embed="rId4"/>
          <a:stretch/>
        </p:blipFill>
        <p:spPr>
          <a:xfrm>
            <a:off x="4626000" y="4019040"/>
            <a:ext cx="4265640" cy="2838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CustomShape 1"/>
          <p:cNvSpPr/>
          <p:nvPr/>
        </p:nvSpPr>
        <p:spPr>
          <a:xfrm>
            <a:off x="500040" y="214200"/>
            <a:ext cx="8228880" cy="72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000" b="1" i="1" strike="noStrike" spc="-1">
                <a:solidFill>
                  <a:srgbClr val="FF0000"/>
                </a:solidFill>
                <a:latin typeface="Arial"/>
              </a:rPr>
              <a:t>ЕКСТРАКТИ, НАСТОЙКИ КАНАБІСУ</a:t>
            </a:r>
            <a:endParaRPr lang="ru-RU" sz="3000" b="0" strike="noStrike" spc="-1">
              <a:latin typeface="Arial"/>
            </a:endParaRPr>
          </a:p>
        </p:txBody>
      </p:sp>
      <p:pic>
        <p:nvPicPr>
          <p:cNvPr id="578" name="Picture 10"/>
          <p:cNvPicPr/>
          <p:nvPr/>
        </p:nvPicPr>
        <p:blipFill>
          <a:blip r:embed="rId2"/>
          <a:stretch/>
        </p:blipFill>
        <p:spPr>
          <a:xfrm>
            <a:off x="5572080" y="857160"/>
            <a:ext cx="3071520" cy="3124800"/>
          </a:xfrm>
          <a:prstGeom prst="rect">
            <a:avLst/>
          </a:prstGeom>
          <a:ln>
            <a:noFill/>
          </a:ln>
        </p:spPr>
      </p:pic>
      <p:pic>
        <p:nvPicPr>
          <p:cNvPr id="579" name="Picture 11"/>
          <p:cNvPicPr/>
          <p:nvPr/>
        </p:nvPicPr>
        <p:blipFill>
          <a:blip r:embed="rId3"/>
          <a:stretch/>
        </p:blipFill>
        <p:spPr>
          <a:xfrm>
            <a:off x="5004000" y="4221000"/>
            <a:ext cx="3821760" cy="2188440"/>
          </a:xfrm>
          <a:prstGeom prst="rect">
            <a:avLst/>
          </a:prstGeom>
          <a:ln>
            <a:noFill/>
          </a:ln>
        </p:spPr>
      </p:pic>
      <p:pic>
        <p:nvPicPr>
          <p:cNvPr id="580" name="Picture 12"/>
          <p:cNvPicPr/>
          <p:nvPr/>
        </p:nvPicPr>
        <p:blipFill>
          <a:blip r:embed="rId4"/>
          <a:stretch/>
        </p:blipFill>
        <p:spPr>
          <a:xfrm>
            <a:off x="395280" y="1556640"/>
            <a:ext cx="4488120" cy="4917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Picture 2"/>
          <p:cNvPicPr/>
          <p:nvPr/>
        </p:nvPicPr>
        <p:blipFill>
          <a:blip r:embed="rId3"/>
          <a:stretch/>
        </p:blipFill>
        <p:spPr>
          <a:xfrm>
            <a:off x="5814000" y="1268640"/>
            <a:ext cx="3521880" cy="2972520"/>
          </a:xfrm>
          <a:prstGeom prst="rect">
            <a:avLst/>
          </a:prstGeom>
          <a:ln w="9360">
            <a:noFill/>
          </a:ln>
        </p:spPr>
      </p:pic>
      <p:graphicFrame>
        <p:nvGraphicFramePr>
          <p:cNvPr id="582" name="Object 1"/>
          <p:cNvGraphicFramePr/>
          <p:nvPr/>
        </p:nvGraphicFramePr>
        <p:xfrm>
          <a:off x="143640" y="3573000"/>
          <a:ext cx="2883600" cy="2729520"/>
        </p:xfrm>
        <a:graphic>
          <a:graphicData uri="http://schemas.openxmlformats.org/presentationml/2006/ole">
            <mc:AlternateContent xmlns:mc="http://schemas.openxmlformats.org/markup-compatibility/2006">
              <mc:Choice xmlns:v="urn:schemas-microsoft-com:vml" Requires="v">
                <p:oleObj spid="_x0000_s3084" r:id="rId4" imgW="0" imgH="0" progId="">
                  <p:embed/>
                </p:oleObj>
              </mc:Choice>
              <mc:Fallback>
                <p:oleObj r:id="rId4" imgW="0" imgH="0" progId="">
                  <p:embed/>
                  <p:pic>
                    <p:nvPicPr>
                      <p:cNvPr id="583" name="Object 3"/>
                      <p:cNvPicPr/>
                      <p:nvPr/>
                    </p:nvPicPr>
                    <p:blipFill>
                      <a:blip r:embed="rId5"/>
                      <a:stretch/>
                    </p:blipFill>
                    <p:spPr>
                      <a:xfrm>
                        <a:off x="143640" y="3573000"/>
                        <a:ext cx="2883600" cy="2729520"/>
                      </a:xfrm>
                      <a:prstGeom prst="rect">
                        <a:avLst/>
                      </a:prstGeom>
                      <a:ln>
                        <a:noFill/>
                      </a:ln>
                    </p:spPr>
                  </p:pic>
                </p:oleObj>
              </mc:Fallback>
            </mc:AlternateContent>
          </a:graphicData>
        </a:graphic>
      </p:graphicFrame>
      <p:sp>
        <p:nvSpPr>
          <p:cNvPr id="584" name="CustomShape 2"/>
          <p:cNvSpPr/>
          <p:nvPr/>
        </p:nvSpPr>
        <p:spPr>
          <a:xfrm>
            <a:off x="6362280" y="1412640"/>
            <a:ext cx="1985400" cy="54684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3000" b="1" strike="noStrike" spc="-1">
                <a:solidFill>
                  <a:srgbClr val="000000"/>
                </a:solidFill>
                <a:latin typeface="Arial"/>
                <a:ea typeface="DejaVu Sans"/>
              </a:rPr>
              <a:t>КАНАБІС</a:t>
            </a:r>
            <a:r>
              <a:rPr lang="ru-RU" sz="2800" b="1" strike="noStrike" spc="-1">
                <a:solidFill>
                  <a:srgbClr val="000000"/>
                </a:solidFill>
                <a:latin typeface="Times New Roman"/>
                <a:ea typeface="DejaVu Sans"/>
              </a:rPr>
              <a:t> </a:t>
            </a:r>
            <a:endParaRPr lang="ru-RU" sz="2800" b="0" strike="noStrike" spc="-1">
              <a:latin typeface="Arial"/>
            </a:endParaRPr>
          </a:p>
        </p:txBody>
      </p:sp>
      <p:sp>
        <p:nvSpPr>
          <p:cNvPr id="585" name="CustomShape 3"/>
          <p:cNvSpPr/>
          <p:nvPr/>
        </p:nvSpPr>
        <p:spPr>
          <a:xfrm>
            <a:off x="532440" y="142920"/>
            <a:ext cx="8610840" cy="69300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ru-RU" sz="4400" b="1" i="1" strike="noStrike" spc="-1">
                <a:solidFill>
                  <a:srgbClr val="FF0000"/>
                </a:solidFill>
                <a:latin typeface="Arial"/>
                <a:ea typeface="DejaVu Sans"/>
              </a:rPr>
              <a:t>К О Н О П Л Я</a:t>
            </a:r>
            <a:endParaRPr lang="ru-RU" sz="4400" b="0" strike="noStrike" spc="-1">
              <a:latin typeface="Arial"/>
            </a:endParaRPr>
          </a:p>
        </p:txBody>
      </p:sp>
      <p:sp>
        <p:nvSpPr>
          <p:cNvPr id="586" name="CustomShape 4"/>
          <p:cNvSpPr/>
          <p:nvPr/>
        </p:nvSpPr>
        <p:spPr>
          <a:xfrm>
            <a:off x="143640" y="3789000"/>
            <a:ext cx="2626920" cy="9122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ru-RU" sz="3000" b="1" strike="noStrike" spc="-1">
                <a:solidFill>
                  <a:srgbClr val="000000"/>
                </a:solidFill>
                <a:latin typeface="Arial"/>
                <a:ea typeface="DejaVu Sans"/>
              </a:rPr>
              <a:t>СМОЛА </a:t>
            </a:r>
            <a:endParaRPr lang="ru-RU" sz="3000" b="0" strike="noStrike" spc="-1">
              <a:latin typeface="Arial"/>
            </a:endParaRPr>
          </a:p>
          <a:p>
            <a:pPr>
              <a:lnSpc>
                <a:spcPct val="90000"/>
              </a:lnSpc>
            </a:pPr>
            <a:r>
              <a:rPr lang="ru-RU" sz="3000" b="1" strike="noStrike" spc="-1">
                <a:solidFill>
                  <a:srgbClr val="000000"/>
                </a:solidFill>
                <a:latin typeface="Arial"/>
                <a:ea typeface="DejaVu Sans"/>
              </a:rPr>
              <a:t>КАНАБІСУ</a:t>
            </a:r>
            <a:endParaRPr lang="ru-RU" sz="3000" b="0" strike="noStrike" spc="-1">
              <a:latin typeface="Arial"/>
            </a:endParaRPr>
          </a:p>
        </p:txBody>
      </p:sp>
      <p:graphicFrame>
        <p:nvGraphicFramePr>
          <p:cNvPr id="587" name="Object 5"/>
          <p:cNvGraphicFramePr/>
          <p:nvPr/>
        </p:nvGraphicFramePr>
        <p:xfrm>
          <a:off x="2735640" y="2997000"/>
          <a:ext cx="3077640" cy="2456640"/>
        </p:xfrm>
        <a:graphic>
          <a:graphicData uri="http://schemas.openxmlformats.org/presentationml/2006/ole">
            <mc:AlternateContent xmlns:mc="http://schemas.openxmlformats.org/markup-compatibility/2006">
              <mc:Choice xmlns:v="urn:schemas-microsoft-com:vml" Requires="v">
                <p:oleObj spid="_x0000_s3085" r:id="rId6" imgW="0" imgH="0" progId="">
                  <p:embed/>
                </p:oleObj>
              </mc:Choice>
              <mc:Fallback>
                <p:oleObj r:id="rId6" imgW="0" imgH="0" progId="">
                  <p:embed/>
                  <p:pic>
                    <p:nvPicPr>
                      <p:cNvPr id="588" name="Object 7"/>
                      <p:cNvPicPr/>
                      <p:nvPr/>
                    </p:nvPicPr>
                    <p:blipFill>
                      <a:blip r:embed="rId7"/>
                      <a:stretch/>
                    </p:blipFill>
                    <p:spPr>
                      <a:xfrm>
                        <a:off x="2735640" y="2997000"/>
                        <a:ext cx="3077640" cy="2456640"/>
                      </a:xfrm>
                      <a:prstGeom prst="rect">
                        <a:avLst/>
                      </a:prstGeom>
                      <a:ln>
                        <a:noFill/>
                      </a:ln>
                    </p:spPr>
                  </p:pic>
                </p:oleObj>
              </mc:Fallback>
            </mc:AlternateContent>
          </a:graphicData>
        </a:graphic>
      </p:graphicFrame>
      <p:sp>
        <p:nvSpPr>
          <p:cNvPr id="589" name="CustomShape 6"/>
          <p:cNvSpPr/>
          <p:nvPr/>
        </p:nvSpPr>
        <p:spPr>
          <a:xfrm>
            <a:off x="3060000" y="2997000"/>
            <a:ext cx="2634480" cy="10771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ru-RU" sz="2400" b="1" strike="noStrike" spc="-1">
                <a:solidFill>
                  <a:srgbClr val="000000"/>
                </a:solidFill>
                <a:latin typeface="Arial"/>
                <a:ea typeface="DejaVu Sans"/>
              </a:rPr>
              <a:t>ЕКСТРАТ  КАННАБІСУ</a:t>
            </a:r>
            <a:endParaRPr lang="ru-RU" sz="2400" b="0" strike="noStrike" spc="-1">
              <a:latin typeface="Arial"/>
            </a:endParaRPr>
          </a:p>
          <a:p>
            <a:pPr>
              <a:lnSpc>
                <a:spcPct val="90000"/>
              </a:lnSpc>
            </a:pPr>
            <a:r>
              <a:rPr lang="ru-RU" sz="2400" b="1" strike="noStrike" spc="-1">
                <a:solidFill>
                  <a:srgbClr val="000000"/>
                </a:solidFill>
                <a:latin typeface="Arial"/>
                <a:ea typeface="DejaVu Sans"/>
              </a:rPr>
              <a:t>гашишна  олія</a:t>
            </a:r>
            <a:endParaRPr lang="ru-RU" sz="2400" b="0" strike="noStrike" spc="-1">
              <a:latin typeface="Arial"/>
            </a:endParaRPr>
          </a:p>
        </p:txBody>
      </p:sp>
      <p:pic>
        <p:nvPicPr>
          <p:cNvPr id="590" name="Picture 9"/>
          <p:cNvPicPr/>
          <p:nvPr/>
        </p:nvPicPr>
        <p:blipFill>
          <a:blip r:embed="rId8"/>
          <a:stretch/>
        </p:blipFill>
        <p:spPr>
          <a:xfrm>
            <a:off x="143640" y="692640"/>
            <a:ext cx="2861640" cy="2717640"/>
          </a:xfrm>
          <a:prstGeom prst="rect">
            <a:avLst/>
          </a:prstGeom>
          <a:ln w="9360">
            <a:noFill/>
          </a:ln>
        </p:spPr>
      </p:pic>
      <p:pic>
        <p:nvPicPr>
          <p:cNvPr id="591" name="Picture 10"/>
          <p:cNvPicPr/>
          <p:nvPr/>
        </p:nvPicPr>
        <p:blipFill>
          <a:blip r:embed="rId9"/>
          <a:stretch/>
        </p:blipFill>
        <p:spPr>
          <a:xfrm>
            <a:off x="5652000" y="3069000"/>
            <a:ext cx="2477520" cy="3577680"/>
          </a:xfrm>
          <a:prstGeom prst="rect">
            <a:avLst/>
          </a:prstGeom>
          <a:ln w="9360">
            <a:noFill/>
          </a:ln>
        </p:spPr>
      </p:pic>
      <p:sp>
        <p:nvSpPr>
          <p:cNvPr id="592" name="CustomShape 7"/>
          <p:cNvSpPr/>
          <p:nvPr/>
        </p:nvSpPr>
        <p:spPr>
          <a:xfrm>
            <a:off x="151560" y="908640"/>
            <a:ext cx="1985400" cy="54684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3000" b="1" strike="noStrike" spc="-1">
                <a:solidFill>
                  <a:srgbClr val="000000"/>
                </a:solidFill>
                <a:latin typeface="Arial"/>
                <a:ea typeface="DejaVu Sans"/>
              </a:rPr>
              <a:t>КАНАБІС</a:t>
            </a:r>
            <a:r>
              <a:rPr lang="ru-RU" sz="2800" b="1" strike="noStrike" spc="-1">
                <a:solidFill>
                  <a:srgbClr val="000000"/>
                </a:solidFill>
                <a:latin typeface="Times New Roman"/>
                <a:ea typeface="DejaVu Sans"/>
              </a:rPr>
              <a:t> </a:t>
            </a:r>
            <a:endParaRPr lang="ru-RU" sz="2800" b="0" strike="noStrike" spc="-1">
              <a:latin typeface="Arial"/>
            </a:endParaRPr>
          </a:p>
        </p:txBody>
      </p:sp>
    </p:spTree>
  </p:cSld>
  <p:clrMapOvr>
    <a:masterClrMapping/>
  </p:clrMapOvr>
  <p:transition spd="slow" advTm="16000">
    <p:circl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CustomShape 1"/>
          <p:cNvSpPr/>
          <p:nvPr/>
        </p:nvSpPr>
        <p:spPr>
          <a:xfrm>
            <a:off x="495000" y="764640"/>
            <a:ext cx="8153280" cy="115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594" name="CustomShape 2"/>
          <p:cNvSpPr/>
          <p:nvPr/>
        </p:nvSpPr>
        <p:spPr>
          <a:xfrm>
            <a:off x="457200" y="1989000"/>
            <a:ext cx="8228880" cy="41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3500" lnSpcReduction="20000"/>
          </a:bodyPr>
          <a:lstStyle/>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Переважно вживання наркотиків, що отримують з рослин роду коноплі відбувається перорально (палінням).</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Зустрічається вживання з їжею і дуже зрідка ін`єкційне вживання.</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Лікарські засоби, що містять основний діючий компонент канабісу ТГК вживають перорально (переважно це таблетки, капсули). </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FF0000"/>
              </a:buClr>
              <a:buFont typeface="Arial"/>
              <a:buChar char="•"/>
            </a:pPr>
            <a:r>
              <a:rPr lang="ru-RU" sz="3200" b="0" strike="noStrike" spc="-1">
                <a:solidFill>
                  <a:srgbClr val="FF0000"/>
                </a:solidFill>
                <a:latin typeface="Calibri"/>
              </a:rPr>
              <a:t>Сленгові назви: "трава", "шала", "план", "драп".</a:t>
            </a: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CustomShape 1"/>
          <p:cNvSpPr/>
          <p:nvPr/>
        </p:nvSpPr>
        <p:spPr>
          <a:xfrm>
            <a:off x="285840" y="428760"/>
            <a:ext cx="8478360" cy="8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8500" lnSpcReduction="20000"/>
          </a:bodyPr>
          <a:lstStyle/>
          <a:p>
            <a:pPr algn="ctr">
              <a:lnSpc>
                <a:spcPct val="100000"/>
              </a:lnSpc>
            </a:pPr>
            <a:r>
              <a:rPr lang="ru-RU" sz="3800" b="1" i="1" strike="noStrike" spc="-1">
                <a:solidFill>
                  <a:srgbClr val="FF0000"/>
                </a:solidFill>
                <a:latin typeface="Arial"/>
              </a:rPr>
              <a:t>«Кухонні наркотики» амфетамінового ряду</a:t>
            </a:r>
            <a:endParaRPr lang="ru-RU" sz="3800" b="0" strike="noStrike" spc="-1">
              <a:latin typeface="Arial"/>
            </a:endParaRPr>
          </a:p>
        </p:txBody>
      </p:sp>
      <p:sp>
        <p:nvSpPr>
          <p:cNvPr id="596" name="CustomShape 2"/>
          <p:cNvSpPr/>
          <p:nvPr/>
        </p:nvSpPr>
        <p:spPr>
          <a:xfrm>
            <a:off x="305640" y="1571760"/>
            <a:ext cx="4337280" cy="299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479"/>
              </a:spcBef>
            </a:pPr>
            <a:r>
              <a:rPr lang="ru-RU" sz="2400" b="0" strike="noStrike" spc="-1">
                <a:solidFill>
                  <a:srgbClr val="000000"/>
                </a:solidFill>
                <a:latin typeface="Calibri"/>
              </a:rPr>
              <a:t>«Кухонні наркотики» які містять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амфетамін,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метамфетамін,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катинон,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меткатинон</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їх  ізомери</a:t>
            </a:r>
            <a:r>
              <a:rPr lang="ru-RU" sz="2400" b="0" strike="noStrike" spc="-1">
                <a:solidFill>
                  <a:srgbClr val="000000"/>
                </a:solidFill>
                <a:latin typeface="Calibri"/>
              </a:rPr>
              <a:t>.</a:t>
            </a:r>
            <a:endParaRPr lang="ru-RU" sz="2400" b="0" strike="noStrike" spc="-1">
              <a:latin typeface="Arial"/>
            </a:endParaRPr>
          </a:p>
          <a:p>
            <a:pPr marL="343080" indent="-342360">
              <a:lnSpc>
                <a:spcPct val="100000"/>
              </a:lnSpc>
              <a:spcBef>
                <a:spcPts val="56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p:txBody>
      </p:sp>
      <p:sp>
        <p:nvSpPr>
          <p:cNvPr id="597" name="CustomShape 3"/>
          <p:cNvSpPr/>
          <p:nvPr/>
        </p:nvSpPr>
        <p:spPr>
          <a:xfrm>
            <a:off x="4716000" y="1500120"/>
            <a:ext cx="4427280" cy="36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641"/>
              </a:spcBef>
            </a:pPr>
            <a:r>
              <a:rPr lang="ru-RU" sz="3200" b="0" strike="noStrike" spc="-1">
                <a:solidFill>
                  <a:srgbClr val="000000"/>
                </a:solidFill>
                <a:latin typeface="Calibri"/>
              </a:rPr>
              <a:t>	</a:t>
            </a:r>
            <a:r>
              <a:rPr lang="ru-RU" sz="2400" b="0" strike="noStrike" spc="-1">
                <a:solidFill>
                  <a:srgbClr val="000000"/>
                </a:solidFill>
                <a:latin typeface="Calibri"/>
              </a:rPr>
              <a:t>Їх отримують з лікарських засобів в яких містяться прекурсори:</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ефедрин, </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псевдоефедрин,</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норпсевдоефедрин,</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фенілпропаноламін</a:t>
            </a:r>
            <a:r>
              <a:rPr lang="ru-RU" sz="2400" b="0" strike="noStrike" spc="-1">
                <a:solidFill>
                  <a:srgbClr val="000000"/>
                </a:solidFill>
                <a:latin typeface="Calibri"/>
              </a:rPr>
              <a:t>. </a:t>
            </a: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p:txBody>
      </p:sp>
      <p:sp>
        <p:nvSpPr>
          <p:cNvPr id="598" name="CustomShape 4"/>
          <p:cNvSpPr/>
          <p:nvPr/>
        </p:nvSpPr>
        <p:spPr>
          <a:xfrm>
            <a:off x="305640" y="4941000"/>
            <a:ext cx="8463240" cy="1511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000" b="0" strike="noStrike" spc="-1">
                <a:solidFill>
                  <a:srgbClr val="000000"/>
                </a:solidFill>
                <a:latin typeface="Calibri"/>
                <a:ea typeface="DejaVu Sans"/>
              </a:rPr>
              <a:t>Вживають зазвичай ін’єкційно, при виготовленні використовують йод, фосфор, перманганат калію, хлоридну та оцтові кислоти, які залишаються в розчині для ін’єкцій.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0" strike="noStrike" spc="-1">
                <a:solidFill>
                  <a:srgbClr val="000000"/>
                </a:solidFill>
                <a:latin typeface="Calibri"/>
                <a:ea typeface="DejaVu Sans"/>
              </a:rPr>
              <a:t>“Кухонними” їх можна називати через те, що ці наркотики легко отримувати в домашніх умовах “на кухні”.</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Picture 2"/>
          <p:cNvPicPr/>
          <p:nvPr/>
        </p:nvPicPr>
        <p:blipFill>
          <a:blip r:embed="rId2"/>
          <a:stretch/>
        </p:blipFill>
        <p:spPr>
          <a:xfrm>
            <a:off x="2357640" y="1268640"/>
            <a:ext cx="2729880" cy="1953360"/>
          </a:xfrm>
          <a:prstGeom prst="rect">
            <a:avLst/>
          </a:prstGeom>
          <a:ln w="9360">
            <a:noFill/>
          </a:ln>
        </p:spPr>
      </p:pic>
      <p:pic>
        <p:nvPicPr>
          <p:cNvPr id="600" name="Picture 3"/>
          <p:cNvPicPr/>
          <p:nvPr/>
        </p:nvPicPr>
        <p:blipFill>
          <a:blip r:embed="rId3"/>
          <a:stretch/>
        </p:blipFill>
        <p:spPr>
          <a:xfrm>
            <a:off x="0" y="3789360"/>
            <a:ext cx="3113280" cy="2809080"/>
          </a:xfrm>
          <a:prstGeom prst="rect">
            <a:avLst/>
          </a:prstGeom>
          <a:ln w="9360">
            <a:noFill/>
          </a:ln>
        </p:spPr>
      </p:pic>
      <p:pic>
        <p:nvPicPr>
          <p:cNvPr id="601" name="Picture 4"/>
          <p:cNvPicPr/>
          <p:nvPr/>
        </p:nvPicPr>
        <p:blipFill>
          <a:blip r:embed="rId4"/>
          <a:stretch/>
        </p:blipFill>
        <p:spPr>
          <a:xfrm>
            <a:off x="7056360" y="4941000"/>
            <a:ext cx="2086920" cy="1720080"/>
          </a:xfrm>
          <a:prstGeom prst="rect">
            <a:avLst/>
          </a:prstGeom>
          <a:ln w="9360">
            <a:noFill/>
          </a:ln>
        </p:spPr>
      </p:pic>
      <p:pic>
        <p:nvPicPr>
          <p:cNvPr id="602" name="Picture 5"/>
          <p:cNvPicPr/>
          <p:nvPr/>
        </p:nvPicPr>
        <p:blipFill>
          <a:blip r:embed="rId5"/>
          <a:srcRect l="23934" t="11869" r="35463"/>
          <a:stretch/>
        </p:blipFill>
        <p:spPr>
          <a:xfrm>
            <a:off x="5978520" y="3962520"/>
            <a:ext cx="983520" cy="2639160"/>
          </a:xfrm>
          <a:prstGeom prst="rect">
            <a:avLst/>
          </a:prstGeom>
          <a:ln w="9360">
            <a:noFill/>
          </a:ln>
        </p:spPr>
      </p:pic>
      <p:pic>
        <p:nvPicPr>
          <p:cNvPr id="603" name="Picture 6"/>
          <p:cNvPicPr/>
          <p:nvPr/>
        </p:nvPicPr>
        <p:blipFill>
          <a:blip r:embed="rId6"/>
          <a:srcRect b="9090"/>
          <a:stretch/>
        </p:blipFill>
        <p:spPr>
          <a:xfrm>
            <a:off x="3529080" y="3789000"/>
            <a:ext cx="2151720" cy="2827080"/>
          </a:xfrm>
          <a:prstGeom prst="rect">
            <a:avLst/>
          </a:prstGeom>
          <a:ln w="9360">
            <a:noFill/>
          </a:ln>
        </p:spPr>
      </p:pic>
      <p:sp>
        <p:nvSpPr>
          <p:cNvPr id="604" name="CustomShape 1"/>
          <p:cNvSpPr/>
          <p:nvPr/>
        </p:nvSpPr>
        <p:spPr>
          <a:xfrm>
            <a:off x="571320" y="0"/>
            <a:ext cx="8143200" cy="130896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4000" b="1" i="1" strike="noStrike" spc="-1">
                <a:solidFill>
                  <a:srgbClr val="000000"/>
                </a:solidFill>
                <a:latin typeface="Arial"/>
                <a:ea typeface="DejaVu Sans"/>
              </a:rPr>
              <a:t>МЕТАМФЕТАМІН, АМФЕТАМІН  (ПЕРВИТИН) </a:t>
            </a:r>
            <a:endParaRPr lang="ru-RU" sz="4000" b="0" strike="noStrike" spc="-1">
              <a:latin typeface="Arial"/>
            </a:endParaRPr>
          </a:p>
        </p:txBody>
      </p:sp>
      <p:sp>
        <p:nvSpPr>
          <p:cNvPr id="605" name="Line 2"/>
          <p:cNvSpPr/>
          <p:nvPr/>
        </p:nvSpPr>
        <p:spPr>
          <a:xfrm>
            <a:off x="3167640" y="5589000"/>
            <a:ext cx="324720" cy="720"/>
          </a:xfrm>
          <a:prstGeom prst="line">
            <a:avLst/>
          </a:prstGeom>
          <a:ln w="381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606" name="Line 3"/>
          <p:cNvSpPr/>
          <p:nvPr/>
        </p:nvSpPr>
        <p:spPr>
          <a:xfrm flipH="1">
            <a:off x="1547640" y="2780640"/>
            <a:ext cx="756000" cy="936360"/>
          </a:xfrm>
          <a:prstGeom prst="line">
            <a:avLst/>
          </a:prstGeom>
          <a:ln w="381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607" name="CustomShape 4"/>
          <p:cNvSpPr/>
          <p:nvPr/>
        </p:nvSpPr>
        <p:spPr>
          <a:xfrm>
            <a:off x="7758360" y="1700640"/>
            <a:ext cx="1268280" cy="17964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1" strike="noStrike" spc="-1">
                <a:solidFill>
                  <a:srgbClr val="000000"/>
                </a:solidFill>
                <a:latin typeface="Times New Roman Cyr"/>
                <a:ea typeface="DejaVu Sans"/>
              </a:rPr>
              <a:t>Рослина ефедри</a:t>
            </a:r>
            <a:endParaRPr lang="ru-RU" sz="2800" b="0" strike="noStrike" spc="-1">
              <a:latin typeface="Arial"/>
            </a:endParaRPr>
          </a:p>
        </p:txBody>
      </p:sp>
      <p:sp>
        <p:nvSpPr>
          <p:cNvPr id="608" name="CustomShape 5"/>
          <p:cNvSpPr/>
          <p:nvPr/>
        </p:nvSpPr>
        <p:spPr>
          <a:xfrm>
            <a:off x="535320" y="1412640"/>
            <a:ext cx="2605320" cy="51660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800" b="1" strike="noStrike" spc="-1">
                <a:solidFill>
                  <a:srgbClr val="000000"/>
                </a:solidFill>
                <a:latin typeface="Times New Roman Cyr"/>
                <a:ea typeface="DejaVu Sans"/>
              </a:rPr>
              <a:t>Корінь  ефедри</a:t>
            </a:r>
            <a:endParaRPr lang="ru-RU" sz="2800" b="0" strike="noStrike" spc="-1">
              <a:latin typeface="Arial"/>
            </a:endParaRPr>
          </a:p>
        </p:txBody>
      </p:sp>
      <p:sp>
        <p:nvSpPr>
          <p:cNvPr id="609" name="CustomShape 6"/>
          <p:cNvSpPr/>
          <p:nvPr/>
        </p:nvSpPr>
        <p:spPr>
          <a:xfrm>
            <a:off x="0" y="2709000"/>
            <a:ext cx="1349280" cy="17964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1" strike="noStrike" spc="-1">
                <a:solidFill>
                  <a:srgbClr val="000000"/>
                </a:solidFill>
                <a:latin typeface="Times New Roman Cyr"/>
                <a:ea typeface="DejaVu Sans"/>
              </a:rPr>
              <a:t>Таблетки</a:t>
            </a:r>
            <a:r>
              <a:rPr lang="ru-RU" sz="2800" b="1" strike="noStrike" spc="-1">
                <a:solidFill>
                  <a:srgbClr val="1F497D"/>
                </a:solidFill>
                <a:latin typeface="Times New Roman Cyr"/>
                <a:ea typeface="DejaVu Sans"/>
              </a:rPr>
              <a:t> </a:t>
            </a:r>
            <a:r>
              <a:rPr lang="ru-RU" sz="2800" b="1" strike="noStrike" spc="-1">
                <a:solidFill>
                  <a:srgbClr val="000000"/>
                </a:solidFill>
                <a:latin typeface="Times New Roman Cyr"/>
                <a:ea typeface="DejaVu Sans"/>
              </a:rPr>
              <a:t>ефедрину</a:t>
            </a:r>
            <a:endParaRPr lang="ru-RU" sz="2800" b="0" strike="noStrike" spc="-1">
              <a:latin typeface="Arial"/>
            </a:endParaRPr>
          </a:p>
        </p:txBody>
      </p:sp>
      <p:sp>
        <p:nvSpPr>
          <p:cNvPr id="610" name="Line 7"/>
          <p:cNvSpPr/>
          <p:nvPr/>
        </p:nvSpPr>
        <p:spPr>
          <a:xfrm>
            <a:off x="5706000" y="5589000"/>
            <a:ext cx="287280" cy="0"/>
          </a:xfrm>
          <a:prstGeom prst="line">
            <a:avLst/>
          </a:prstGeom>
          <a:ln w="381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611" name="Picture 15"/>
          <p:cNvPicPr/>
          <p:nvPr/>
        </p:nvPicPr>
        <p:blipFill>
          <a:blip r:embed="rId7"/>
          <a:stretch/>
        </p:blipFill>
        <p:spPr>
          <a:xfrm>
            <a:off x="5382000" y="1268640"/>
            <a:ext cx="2321640" cy="2026440"/>
          </a:xfrm>
          <a:prstGeom prst="rect">
            <a:avLst/>
          </a:prstGeom>
          <a:ln w="9360">
            <a:noFill/>
          </a:ln>
        </p:spPr>
      </p:pic>
      <p:sp>
        <p:nvSpPr>
          <p:cNvPr id="612" name="CustomShape 8"/>
          <p:cNvSpPr/>
          <p:nvPr/>
        </p:nvSpPr>
        <p:spPr>
          <a:xfrm>
            <a:off x="3438000" y="3357000"/>
            <a:ext cx="248364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000000"/>
                </a:solidFill>
                <a:latin typeface="Calibri"/>
                <a:ea typeface="DejaVu Sans"/>
              </a:rPr>
              <a:t>“Кухонна” лабораторія</a:t>
            </a:r>
            <a:endParaRPr lang="ru-RU" sz="2400" b="0" strike="noStrike" spc="-1">
              <a:latin typeface="Arial"/>
            </a:endParaRPr>
          </a:p>
        </p:txBody>
      </p:sp>
      <p:pic>
        <p:nvPicPr>
          <p:cNvPr id="613" name="Picture 7"/>
          <p:cNvPicPr/>
          <p:nvPr/>
        </p:nvPicPr>
        <p:blipFill>
          <a:blip r:embed="rId8"/>
          <a:stretch/>
        </p:blipFill>
        <p:spPr>
          <a:xfrm>
            <a:off x="6948360" y="3213000"/>
            <a:ext cx="1276920" cy="1655640"/>
          </a:xfrm>
          <a:prstGeom prst="rect">
            <a:avLst/>
          </a:prstGeom>
          <a:ln>
            <a:noFill/>
          </a:ln>
        </p:spPr>
      </p:pic>
    </p:spTree>
  </p:cSld>
  <p:clrMapOvr>
    <a:masterClrMapping/>
  </p:clrMapOvr>
  <p:transition spd="slow" advTm="16000">
    <p:comb/>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07"/>
                                        </p:tgtEl>
                                        <p:attrNameLst>
                                          <p:attrName>style.visibility</p:attrName>
                                        </p:attrNameLst>
                                      </p:cBhvr>
                                      <p:to>
                                        <p:strVal val="visible"/>
                                      </p:to>
                                    </p:set>
                                    <p:anim calcmode="lin" valueType="num">
                                      <p:cBhvr additive="repl">
                                        <p:cTn id="7" dur="500" fill="hold"/>
                                        <p:tgtEl>
                                          <p:spTgt spid="607"/>
                                        </p:tgtEl>
                                        <p:attrNameLst>
                                          <p:attrName>ppt_x</p:attrName>
                                        </p:attrNameLst>
                                      </p:cBhvr>
                                      <p:tavLst>
                                        <p:tav tm="0">
                                          <p:val>
                                            <p:strVal val="0-#ppt_w/2"/>
                                          </p:val>
                                        </p:tav>
                                        <p:tav tm="100000">
                                          <p:val>
                                            <p:strVal val="#ppt_x"/>
                                          </p:val>
                                        </p:tav>
                                      </p:tavLst>
                                    </p:anim>
                                    <p:anim calcmode="lin" valueType="num">
                                      <p:cBhvr additive="repl">
                                        <p:cTn id="8" dur="500" fill="hold"/>
                                        <p:tgtEl>
                                          <p:spTgt spid="60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11"/>
                                        </p:tgtEl>
                                        <p:attrNameLst>
                                          <p:attrName>style.visibility</p:attrName>
                                        </p:attrNameLst>
                                      </p:cBhvr>
                                      <p:to>
                                        <p:strVal val="visible"/>
                                      </p:to>
                                    </p:set>
                                    <p:anim calcmode="lin" valueType="num">
                                      <p:cBhvr additive="repl">
                                        <p:cTn id="11" dur="500" fill="hold"/>
                                        <p:tgtEl>
                                          <p:spTgt spid="611"/>
                                        </p:tgtEl>
                                        <p:attrNameLst>
                                          <p:attrName>ppt_x</p:attrName>
                                        </p:attrNameLst>
                                      </p:cBhvr>
                                      <p:tavLst>
                                        <p:tav tm="0">
                                          <p:val>
                                            <p:strVal val="0-#ppt_w/2"/>
                                          </p:val>
                                        </p:tav>
                                        <p:tav tm="100000">
                                          <p:val>
                                            <p:strVal val="#ppt_x"/>
                                          </p:val>
                                        </p:tav>
                                      </p:tavLst>
                                    </p:anim>
                                    <p:anim calcmode="lin" valueType="num">
                                      <p:cBhvr additive="repl">
                                        <p:cTn id="12" dur="500" fill="hold"/>
                                        <p:tgtEl>
                                          <p:spTgt spid="611"/>
                                        </p:tgtEl>
                                        <p:attrNameLst>
                                          <p:attrName>ppt_y</p:attrName>
                                        </p:attrNameLst>
                                      </p:cBhvr>
                                      <p:tavLst>
                                        <p:tav tm="0">
                                          <p:val>
                                            <p:strVal val="#ppt_y"/>
                                          </p:val>
                                        </p:tav>
                                        <p:tav tm="100000">
                                          <p:val>
                                            <p:strVal val="#ppt_y"/>
                                          </p:val>
                                        </p:tav>
                                      </p:tavLst>
                                    </p:anim>
                                  </p:childTnLst>
                                </p:cTn>
                              </p:par>
                            </p:childTnLst>
                          </p:cTn>
                        </p:par>
                        <p:par>
                          <p:cTn id="13" fill="hold" nodeType="afterEffect">
                            <p:stCondLst>
                              <p:cond delay="500"/>
                            </p:stCondLst>
                            <p:childTnLst>
                              <p:par>
                                <p:cTn id="14" presetID="2" presetClass="entr" presetSubtype="8" fill="hold" nodeType="afterEffect">
                                  <p:stCondLst>
                                    <p:cond delay="0"/>
                                  </p:stCondLst>
                                  <p:childTnLst>
                                    <p:set>
                                      <p:cBhvr>
                                        <p:cTn id="15" dur="1" fill="hold">
                                          <p:stCondLst>
                                            <p:cond delay="0"/>
                                          </p:stCondLst>
                                        </p:cTn>
                                        <p:tgtEl>
                                          <p:spTgt spid="608"/>
                                        </p:tgtEl>
                                        <p:attrNameLst>
                                          <p:attrName>style.visibility</p:attrName>
                                        </p:attrNameLst>
                                      </p:cBhvr>
                                      <p:to>
                                        <p:strVal val="visible"/>
                                      </p:to>
                                    </p:set>
                                    <p:anim calcmode="lin" valueType="num">
                                      <p:cBhvr additive="repl">
                                        <p:cTn id="16" dur="500" fill="hold"/>
                                        <p:tgtEl>
                                          <p:spTgt spid="608"/>
                                        </p:tgtEl>
                                        <p:attrNameLst>
                                          <p:attrName>ppt_x</p:attrName>
                                        </p:attrNameLst>
                                      </p:cBhvr>
                                      <p:tavLst>
                                        <p:tav tm="0">
                                          <p:val>
                                            <p:strVal val="0-#ppt_w/2"/>
                                          </p:val>
                                        </p:tav>
                                        <p:tav tm="100000">
                                          <p:val>
                                            <p:strVal val="#ppt_x"/>
                                          </p:val>
                                        </p:tav>
                                      </p:tavLst>
                                    </p:anim>
                                    <p:anim calcmode="lin" valueType="num">
                                      <p:cBhvr additive="repl">
                                        <p:cTn id="17" dur="500" fill="hold"/>
                                        <p:tgtEl>
                                          <p:spTgt spid="60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99"/>
                                        </p:tgtEl>
                                        <p:attrNameLst>
                                          <p:attrName>style.visibility</p:attrName>
                                        </p:attrNameLst>
                                      </p:cBhvr>
                                      <p:to>
                                        <p:strVal val="visible"/>
                                      </p:to>
                                    </p:set>
                                    <p:anim calcmode="lin" valueType="num">
                                      <p:cBhvr additive="repl">
                                        <p:cTn id="20" dur="500" fill="hold"/>
                                        <p:tgtEl>
                                          <p:spTgt spid="599"/>
                                        </p:tgtEl>
                                        <p:attrNameLst>
                                          <p:attrName>ppt_x</p:attrName>
                                        </p:attrNameLst>
                                      </p:cBhvr>
                                      <p:tavLst>
                                        <p:tav tm="0">
                                          <p:val>
                                            <p:strVal val="0-#ppt_w/2"/>
                                          </p:val>
                                        </p:tav>
                                        <p:tav tm="100000">
                                          <p:val>
                                            <p:strVal val="#ppt_x"/>
                                          </p:val>
                                        </p:tav>
                                      </p:tavLst>
                                    </p:anim>
                                    <p:anim calcmode="lin" valueType="num">
                                      <p:cBhvr additive="repl">
                                        <p:cTn id="21" dur="500" fill="hold"/>
                                        <p:tgtEl>
                                          <p:spTgt spid="599"/>
                                        </p:tgtEl>
                                        <p:attrNameLst>
                                          <p:attrName>ppt_y</p:attrName>
                                        </p:attrNameLst>
                                      </p:cBhvr>
                                      <p:tavLst>
                                        <p:tav tm="0">
                                          <p:val>
                                            <p:strVal val="#ppt_y"/>
                                          </p:val>
                                        </p:tav>
                                        <p:tav tm="100000">
                                          <p:val>
                                            <p:strVal val="#ppt_y"/>
                                          </p:val>
                                        </p:tav>
                                      </p:tavLst>
                                    </p:anim>
                                  </p:childTnLst>
                                </p:cTn>
                              </p:par>
                            </p:childTnLst>
                          </p:cTn>
                        </p:par>
                        <p:par>
                          <p:cTn id="22" fill="hold" nodeType="afterEffect">
                            <p:stCondLst>
                              <p:cond delay="1000"/>
                            </p:stCondLst>
                            <p:childTnLst>
                              <p:par>
                                <p:cTn id="23" presetID="2" presetClass="entr" presetSubtype="1" fill="hold" nodeType="afterEffect">
                                  <p:stCondLst>
                                    <p:cond delay="0"/>
                                  </p:stCondLst>
                                  <p:childTnLst>
                                    <p:set>
                                      <p:cBhvr>
                                        <p:cTn id="24" dur="1" fill="hold">
                                          <p:stCondLst>
                                            <p:cond delay="0"/>
                                          </p:stCondLst>
                                        </p:cTn>
                                        <p:tgtEl>
                                          <p:spTgt spid="606"/>
                                        </p:tgtEl>
                                        <p:attrNameLst>
                                          <p:attrName>style.visibility</p:attrName>
                                        </p:attrNameLst>
                                      </p:cBhvr>
                                      <p:to>
                                        <p:strVal val="visible"/>
                                      </p:to>
                                    </p:set>
                                    <p:anim calcmode="lin" valueType="num">
                                      <p:cBhvr additive="repl">
                                        <p:cTn id="25" dur="500" fill="hold"/>
                                        <p:tgtEl>
                                          <p:spTgt spid="606"/>
                                        </p:tgtEl>
                                        <p:attrNameLst>
                                          <p:attrName>ppt_x</p:attrName>
                                        </p:attrNameLst>
                                      </p:cBhvr>
                                      <p:tavLst>
                                        <p:tav tm="0">
                                          <p:val>
                                            <p:strVal val="#ppt_x"/>
                                          </p:val>
                                        </p:tav>
                                        <p:tav tm="100000">
                                          <p:val>
                                            <p:strVal val="#ppt_x"/>
                                          </p:val>
                                        </p:tav>
                                      </p:tavLst>
                                    </p:anim>
                                    <p:anim calcmode="lin" valueType="num">
                                      <p:cBhvr additive="repl">
                                        <p:cTn id="26" dur="500" fill="hold"/>
                                        <p:tgtEl>
                                          <p:spTgt spid="606"/>
                                        </p:tgtEl>
                                        <p:attrNameLst>
                                          <p:attrName>ppt_y</p:attrName>
                                        </p:attrNameLst>
                                      </p:cBhvr>
                                      <p:tavLst>
                                        <p:tav tm="0">
                                          <p:val>
                                            <p:strVal val="0-#ppt_h/2"/>
                                          </p:val>
                                        </p:tav>
                                        <p:tav tm="100000">
                                          <p:val>
                                            <p:strVal val="#ppt_y"/>
                                          </p:val>
                                        </p:tav>
                                      </p:tavLst>
                                    </p:anim>
                                  </p:childTnLst>
                                </p:cTn>
                              </p:par>
                            </p:childTnLst>
                          </p:cTn>
                        </p:par>
                        <p:par>
                          <p:cTn id="27" fill="hold" nodeType="afterEffect">
                            <p:stCondLst>
                              <p:cond delay="1500"/>
                            </p:stCondLst>
                            <p:childTnLst>
                              <p:par>
                                <p:cTn id="28" presetID="2" presetClass="entr" presetSubtype="8" fill="hold" nodeType="afterEffect">
                                  <p:stCondLst>
                                    <p:cond delay="0"/>
                                  </p:stCondLst>
                                  <p:childTnLst>
                                    <p:set>
                                      <p:cBhvr>
                                        <p:cTn id="29" dur="1" fill="hold">
                                          <p:stCondLst>
                                            <p:cond delay="0"/>
                                          </p:stCondLst>
                                        </p:cTn>
                                        <p:tgtEl>
                                          <p:spTgt spid="609"/>
                                        </p:tgtEl>
                                        <p:attrNameLst>
                                          <p:attrName>style.visibility</p:attrName>
                                        </p:attrNameLst>
                                      </p:cBhvr>
                                      <p:to>
                                        <p:strVal val="visible"/>
                                      </p:to>
                                    </p:set>
                                    <p:anim calcmode="lin" valueType="num">
                                      <p:cBhvr additive="repl">
                                        <p:cTn id="30" dur="500" fill="hold"/>
                                        <p:tgtEl>
                                          <p:spTgt spid="609"/>
                                        </p:tgtEl>
                                        <p:attrNameLst>
                                          <p:attrName>ppt_x</p:attrName>
                                        </p:attrNameLst>
                                      </p:cBhvr>
                                      <p:tavLst>
                                        <p:tav tm="0">
                                          <p:val>
                                            <p:strVal val="0-#ppt_w/2"/>
                                          </p:val>
                                        </p:tav>
                                        <p:tav tm="100000">
                                          <p:val>
                                            <p:strVal val="#ppt_x"/>
                                          </p:val>
                                        </p:tav>
                                      </p:tavLst>
                                    </p:anim>
                                    <p:anim calcmode="lin" valueType="num">
                                      <p:cBhvr additive="repl">
                                        <p:cTn id="31" dur="500" fill="hold"/>
                                        <p:tgtEl>
                                          <p:spTgt spid="60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600"/>
                                        </p:tgtEl>
                                        <p:attrNameLst>
                                          <p:attrName>style.visibility</p:attrName>
                                        </p:attrNameLst>
                                      </p:cBhvr>
                                      <p:to>
                                        <p:strVal val="visible"/>
                                      </p:to>
                                    </p:set>
                                    <p:anim calcmode="lin" valueType="num">
                                      <p:cBhvr additive="repl">
                                        <p:cTn id="34" dur="500" fill="hold"/>
                                        <p:tgtEl>
                                          <p:spTgt spid="600"/>
                                        </p:tgtEl>
                                        <p:attrNameLst>
                                          <p:attrName>ppt_x</p:attrName>
                                        </p:attrNameLst>
                                      </p:cBhvr>
                                      <p:tavLst>
                                        <p:tav tm="0">
                                          <p:val>
                                            <p:strVal val="0-#ppt_w/2"/>
                                          </p:val>
                                        </p:tav>
                                        <p:tav tm="100000">
                                          <p:val>
                                            <p:strVal val="#ppt_x"/>
                                          </p:val>
                                        </p:tav>
                                      </p:tavLst>
                                    </p:anim>
                                    <p:anim calcmode="lin" valueType="num">
                                      <p:cBhvr additive="repl">
                                        <p:cTn id="35" dur="500" fill="hold"/>
                                        <p:tgtEl>
                                          <p:spTgt spid="600"/>
                                        </p:tgtEl>
                                        <p:attrNameLst>
                                          <p:attrName>ppt_y</p:attrName>
                                        </p:attrNameLst>
                                      </p:cBhvr>
                                      <p:tavLst>
                                        <p:tav tm="0">
                                          <p:val>
                                            <p:strVal val="#ppt_y"/>
                                          </p:val>
                                        </p:tav>
                                        <p:tav tm="100000">
                                          <p:val>
                                            <p:strVal val="#ppt_y"/>
                                          </p:val>
                                        </p:tav>
                                      </p:tavLst>
                                    </p:anim>
                                  </p:childTnLst>
                                </p:cTn>
                              </p:par>
                            </p:childTnLst>
                          </p:cTn>
                        </p:par>
                        <p:par>
                          <p:cTn id="36" fill="hold" nodeType="afterEffect">
                            <p:stCondLst>
                              <p:cond delay="2000"/>
                            </p:stCondLst>
                            <p:childTnLst>
                              <p:par>
                                <p:cTn id="37" presetID="2" presetClass="entr" presetSubtype="8" fill="hold" nodeType="afterEffect">
                                  <p:stCondLst>
                                    <p:cond delay="0"/>
                                  </p:stCondLst>
                                  <p:childTnLst>
                                    <p:set>
                                      <p:cBhvr>
                                        <p:cTn id="38" dur="1" fill="hold">
                                          <p:stCondLst>
                                            <p:cond delay="0"/>
                                          </p:stCondLst>
                                        </p:cTn>
                                        <p:tgtEl>
                                          <p:spTgt spid="605"/>
                                        </p:tgtEl>
                                        <p:attrNameLst>
                                          <p:attrName>style.visibility</p:attrName>
                                        </p:attrNameLst>
                                      </p:cBhvr>
                                      <p:to>
                                        <p:strVal val="visible"/>
                                      </p:to>
                                    </p:set>
                                    <p:anim calcmode="lin" valueType="num">
                                      <p:cBhvr additive="repl">
                                        <p:cTn id="39" dur="500" fill="hold"/>
                                        <p:tgtEl>
                                          <p:spTgt spid="605"/>
                                        </p:tgtEl>
                                        <p:attrNameLst>
                                          <p:attrName>ppt_x</p:attrName>
                                        </p:attrNameLst>
                                      </p:cBhvr>
                                      <p:tavLst>
                                        <p:tav tm="0">
                                          <p:val>
                                            <p:strVal val="0-#ppt_w/2"/>
                                          </p:val>
                                        </p:tav>
                                        <p:tav tm="100000">
                                          <p:val>
                                            <p:strVal val="#ppt_x"/>
                                          </p:val>
                                        </p:tav>
                                      </p:tavLst>
                                    </p:anim>
                                    <p:anim calcmode="lin" valueType="num">
                                      <p:cBhvr additive="repl">
                                        <p:cTn id="40" dur="500" fill="hold"/>
                                        <p:tgtEl>
                                          <p:spTgt spid="605"/>
                                        </p:tgtEl>
                                        <p:attrNameLst>
                                          <p:attrName>ppt_y</p:attrName>
                                        </p:attrNameLst>
                                      </p:cBhvr>
                                      <p:tavLst>
                                        <p:tav tm="0">
                                          <p:val>
                                            <p:strVal val="#ppt_y"/>
                                          </p:val>
                                        </p:tav>
                                        <p:tav tm="100000">
                                          <p:val>
                                            <p:strVal val="#ppt_y"/>
                                          </p:val>
                                        </p:tav>
                                      </p:tavLst>
                                    </p:anim>
                                  </p:childTnLst>
                                </p:cTn>
                              </p:par>
                            </p:childTnLst>
                          </p:cTn>
                        </p:par>
                        <p:par>
                          <p:cTn id="41" fill="hold" nodeType="afterEffect">
                            <p:stCondLst>
                              <p:cond delay="2500"/>
                            </p:stCondLst>
                            <p:childTnLst>
                              <p:par>
                                <p:cTn id="42" presetID="2" presetClass="entr" presetSubtype="4" fill="hold" nodeType="afterEffect">
                                  <p:stCondLst>
                                    <p:cond delay="0"/>
                                  </p:stCondLst>
                                  <p:childTnLst>
                                    <p:set>
                                      <p:cBhvr>
                                        <p:cTn id="43" dur="1" fill="hold">
                                          <p:stCondLst>
                                            <p:cond delay="0"/>
                                          </p:stCondLst>
                                        </p:cTn>
                                        <p:tgtEl>
                                          <p:spTgt spid="603"/>
                                        </p:tgtEl>
                                        <p:attrNameLst>
                                          <p:attrName>style.visibility</p:attrName>
                                        </p:attrNameLst>
                                      </p:cBhvr>
                                      <p:to>
                                        <p:strVal val="visible"/>
                                      </p:to>
                                    </p:set>
                                    <p:anim calcmode="lin" valueType="num">
                                      <p:cBhvr additive="repl">
                                        <p:cTn id="44" dur="500" fill="hold"/>
                                        <p:tgtEl>
                                          <p:spTgt spid="603"/>
                                        </p:tgtEl>
                                        <p:attrNameLst>
                                          <p:attrName>ppt_x</p:attrName>
                                        </p:attrNameLst>
                                      </p:cBhvr>
                                      <p:tavLst>
                                        <p:tav tm="0">
                                          <p:val>
                                            <p:strVal val="#ppt_x"/>
                                          </p:val>
                                        </p:tav>
                                        <p:tav tm="100000">
                                          <p:val>
                                            <p:strVal val="#ppt_x"/>
                                          </p:val>
                                        </p:tav>
                                      </p:tavLst>
                                    </p:anim>
                                    <p:anim calcmode="lin" valueType="num">
                                      <p:cBhvr additive="repl">
                                        <p:cTn id="45" dur="500" fill="hold"/>
                                        <p:tgtEl>
                                          <p:spTgt spid="603"/>
                                        </p:tgtEl>
                                        <p:attrNameLst>
                                          <p:attrName>ppt_y</p:attrName>
                                        </p:attrNameLst>
                                      </p:cBhvr>
                                      <p:tavLst>
                                        <p:tav tm="0">
                                          <p:val>
                                            <p:strVal val="1+#ppt_h/2"/>
                                          </p:val>
                                        </p:tav>
                                        <p:tav tm="100000">
                                          <p:val>
                                            <p:strVal val="#ppt_y"/>
                                          </p:val>
                                        </p:tav>
                                      </p:tavLst>
                                    </p:anim>
                                  </p:childTnLst>
                                </p:cTn>
                              </p:par>
                            </p:childTnLst>
                          </p:cTn>
                        </p:par>
                        <p:par>
                          <p:cTn id="46" fill="hold" nodeType="afterEffect">
                            <p:stCondLst>
                              <p:cond delay="3000"/>
                            </p:stCondLst>
                            <p:childTnLst>
                              <p:par>
                                <p:cTn id="47" presetID="2" presetClass="entr" presetSubtype="8" fill="hold" nodeType="afterEffect">
                                  <p:stCondLst>
                                    <p:cond delay="0"/>
                                  </p:stCondLst>
                                  <p:childTnLst>
                                    <p:set>
                                      <p:cBhvr>
                                        <p:cTn id="48" dur="1" fill="hold">
                                          <p:stCondLst>
                                            <p:cond delay="0"/>
                                          </p:stCondLst>
                                        </p:cTn>
                                        <p:tgtEl>
                                          <p:spTgt spid="610"/>
                                        </p:tgtEl>
                                        <p:attrNameLst>
                                          <p:attrName>style.visibility</p:attrName>
                                        </p:attrNameLst>
                                      </p:cBhvr>
                                      <p:to>
                                        <p:strVal val="visible"/>
                                      </p:to>
                                    </p:set>
                                    <p:anim calcmode="lin" valueType="num">
                                      <p:cBhvr additive="repl">
                                        <p:cTn id="49" dur="500" fill="hold"/>
                                        <p:tgtEl>
                                          <p:spTgt spid="610"/>
                                        </p:tgtEl>
                                        <p:attrNameLst>
                                          <p:attrName>ppt_x</p:attrName>
                                        </p:attrNameLst>
                                      </p:cBhvr>
                                      <p:tavLst>
                                        <p:tav tm="0">
                                          <p:val>
                                            <p:strVal val="0-#ppt_w/2"/>
                                          </p:val>
                                        </p:tav>
                                        <p:tav tm="100000">
                                          <p:val>
                                            <p:strVal val="#ppt_x"/>
                                          </p:val>
                                        </p:tav>
                                      </p:tavLst>
                                    </p:anim>
                                    <p:anim calcmode="lin" valueType="num">
                                      <p:cBhvr additive="repl">
                                        <p:cTn id="50" dur="500" fill="hold"/>
                                        <p:tgtEl>
                                          <p:spTgt spid="610"/>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602"/>
                                        </p:tgtEl>
                                        <p:attrNameLst>
                                          <p:attrName>style.visibility</p:attrName>
                                        </p:attrNameLst>
                                      </p:cBhvr>
                                      <p:to>
                                        <p:strVal val="visible"/>
                                      </p:to>
                                    </p:set>
                                    <p:anim calcmode="lin" valueType="num">
                                      <p:cBhvr additive="repl">
                                        <p:cTn id="53" dur="500" fill="hold"/>
                                        <p:tgtEl>
                                          <p:spTgt spid="602"/>
                                        </p:tgtEl>
                                        <p:attrNameLst>
                                          <p:attrName>ppt_x</p:attrName>
                                        </p:attrNameLst>
                                      </p:cBhvr>
                                      <p:tavLst>
                                        <p:tav tm="0">
                                          <p:val>
                                            <p:strVal val="1+#ppt_w/2"/>
                                          </p:val>
                                        </p:tav>
                                        <p:tav tm="100000">
                                          <p:val>
                                            <p:strVal val="#ppt_x"/>
                                          </p:val>
                                        </p:tav>
                                      </p:tavLst>
                                    </p:anim>
                                    <p:anim calcmode="lin" valueType="num">
                                      <p:cBhvr additive="repl">
                                        <p:cTn id="54" dur="500" fill="hold"/>
                                        <p:tgtEl>
                                          <p:spTgt spid="602"/>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601"/>
                                        </p:tgtEl>
                                        <p:attrNameLst>
                                          <p:attrName>style.visibility</p:attrName>
                                        </p:attrNameLst>
                                      </p:cBhvr>
                                      <p:to>
                                        <p:strVal val="visible"/>
                                      </p:to>
                                    </p:set>
                                    <p:anim calcmode="lin" valueType="num">
                                      <p:cBhvr additive="repl">
                                        <p:cTn id="57" dur="500" fill="hold"/>
                                        <p:tgtEl>
                                          <p:spTgt spid="601"/>
                                        </p:tgtEl>
                                        <p:attrNameLst>
                                          <p:attrName>ppt_x</p:attrName>
                                        </p:attrNameLst>
                                      </p:cBhvr>
                                      <p:tavLst>
                                        <p:tav tm="0">
                                          <p:val>
                                            <p:strVal val="1+#ppt_w/2"/>
                                          </p:val>
                                        </p:tav>
                                        <p:tav tm="100000">
                                          <p:val>
                                            <p:strVal val="#ppt_x"/>
                                          </p:val>
                                        </p:tav>
                                      </p:tavLst>
                                    </p:anim>
                                    <p:anim calcmode="lin" valueType="num">
                                      <p:cBhvr additive="repl">
                                        <p:cTn id="58" dur="500" fill="hold"/>
                                        <p:tgtEl>
                                          <p:spTgt spid="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CustomShape 1"/>
          <p:cNvSpPr/>
          <p:nvPr/>
        </p:nvSpPr>
        <p:spPr>
          <a:xfrm>
            <a:off x="0" y="620640"/>
            <a:ext cx="8964000" cy="79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000" b="1" i="1" strike="noStrike" spc="-1">
                <a:solidFill>
                  <a:srgbClr val="000000"/>
                </a:solidFill>
                <a:latin typeface="Arial"/>
              </a:rPr>
              <a:t>КАТИНОН</a:t>
            </a:r>
            <a:r>
              <a:rPr lang="ru-RU" sz="4400" b="1" strike="noStrike" spc="-1">
                <a:solidFill>
                  <a:srgbClr val="000000"/>
                </a:solidFill>
                <a:latin typeface="Calibri"/>
              </a:rPr>
              <a:t> </a:t>
            </a:r>
            <a:r>
              <a:rPr lang="ru-RU" sz="2800" b="1" strike="noStrike" spc="-1">
                <a:solidFill>
                  <a:srgbClr val="000000"/>
                </a:solidFill>
                <a:latin typeface="Calibri"/>
              </a:rPr>
              <a:t>(ЕФЕДРОН)</a:t>
            </a:r>
            <a:r>
              <a:rPr lang="ru-RU" sz="4400" b="1" strike="noStrike" spc="-1">
                <a:solidFill>
                  <a:srgbClr val="000000"/>
                </a:solidFill>
                <a:latin typeface="Calibri"/>
              </a:rPr>
              <a:t>, </a:t>
            </a:r>
            <a:r>
              <a:rPr lang="ru-RU" sz="4000" b="1" i="1" strike="noStrike" spc="-1">
                <a:solidFill>
                  <a:srgbClr val="000000"/>
                </a:solidFill>
                <a:latin typeface="Arial"/>
              </a:rPr>
              <a:t>МЕТКАТИНОН</a:t>
            </a:r>
            <a:endParaRPr lang="ru-RU" sz="4000" b="0" strike="noStrike" spc="-1">
              <a:latin typeface="Arial"/>
            </a:endParaRPr>
          </a:p>
        </p:txBody>
      </p:sp>
      <p:pic>
        <p:nvPicPr>
          <p:cNvPr id="615" name="Picture 5"/>
          <p:cNvPicPr/>
          <p:nvPr/>
        </p:nvPicPr>
        <p:blipFill>
          <a:blip r:embed="rId2"/>
          <a:stretch/>
        </p:blipFill>
        <p:spPr>
          <a:xfrm>
            <a:off x="457200" y="1677960"/>
            <a:ext cx="4037760" cy="4372920"/>
          </a:xfrm>
          <a:prstGeom prst="rect">
            <a:avLst/>
          </a:prstGeom>
          <a:ln>
            <a:noFill/>
          </a:ln>
        </p:spPr>
      </p:pic>
      <p:pic>
        <p:nvPicPr>
          <p:cNvPr id="616" name="Picture 7"/>
          <p:cNvPicPr/>
          <p:nvPr/>
        </p:nvPicPr>
        <p:blipFill>
          <a:blip r:embed="rId3"/>
          <a:stretch/>
        </p:blipFill>
        <p:spPr>
          <a:xfrm>
            <a:off x="5056200" y="1600200"/>
            <a:ext cx="3222000" cy="4529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CustomShape 1"/>
          <p:cNvSpPr/>
          <p:nvPr/>
        </p:nvSpPr>
        <p:spPr>
          <a:xfrm>
            <a:off x="395280" y="214200"/>
            <a:ext cx="8506800" cy="641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700"/>
              </a:spcBef>
              <a:buClr>
                <a:srgbClr val="FF0000"/>
              </a:buClr>
              <a:buFont typeface="Arial"/>
              <a:buChar char="•"/>
            </a:pPr>
            <a:r>
              <a:rPr lang="ru-RU" sz="2800" b="1" strike="noStrike" spc="-1">
                <a:solidFill>
                  <a:srgbClr val="FF0000"/>
                </a:solidFill>
                <a:latin typeface="Times New Roman"/>
              </a:rPr>
              <a:t>Отрута</a:t>
            </a:r>
            <a:r>
              <a:rPr lang="ru-RU" sz="2800" b="1" strike="noStrike" spc="-1">
                <a:solidFill>
                  <a:srgbClr val="000000"/>
                </a:solidFill>
                <a:latin typeface="Times New Roman"/>
              </a:rPr>
              <a:t> — це будь-яка хімічна сполука, здатна порушити в організмі біохімічні процеси і функції життєво важливих органів, створюючи небезпеку для життя.</a:t>
            </a:r>
            <a:endParaRPr lang="ru-RU" sz="2800" b="0" strike="noStrike" spc="-1">
              <a:latin typeface="Arial"/>
            </a:endParaRPr>
          </a:p>
          <a:p>
            <a:pPr marL="343080" indent="-342360" algn="just">
              <a:lnSpc>
                <a:spcPct val="80000"/>
              </a:lnSpc>
              <a:spcBef>
                <a:spcPts val="700"/>
              </a:spcBef>
              <a:buClr>
                <a:srgbClr val="000000"/>
              </a:buClr>
              <a:buFont typeface="Arial"/>
              <a:buChar char="•"/>
            </a:pPr>
            <a:r>
              <a:rPr lang="ru-RU" sz="2800" b="1" strike="noStrike" spc="-1">
                <a:solidFill>
                  <a:srgbClr val="000000"/>
                </a:solidFill>
                <a:latin typeface="Times New Roman"/>
              </a:rPr>
              <a:t>Головне місце серед причин отруєнь займає етанол (понад 60%); карбону оксид (15%); оцтова есенція (16%); лікарські засоби і пестициди (8-10%</a:t>
            </a:r>
            <a:r>
              <a:rPr lang="ru-RU" sz="2800" b="1" i="1" strike="noStrike" spc="-1">
                <a:solidFill>
                  <a:srgbClr val="000000"/>
                </a:solidFill>
                <a:latin typeface="Times New Roman"/>
              </a:rPr>
              <a:t>). </a:t>
            </a:r>
            <a:endParaRPr lang="ru-RU" sz="2800" b="0" strike="noStrike" spc="-1">
              <a:latin typeface="Arial"/>
            </a:endParaRPr>
          </a:p>
          <a:p>
            <a:pPr>
              <a:lnSpc>
                <a:spcPct val="80000"/>
              </a:lnSpc>
              <a:spcBef>
                <a:spcPts val="700"/>
              </a:spcBef>
            </a:pPr>
            <a:endParaRPr lang="ru-RU" sz="2800" b="0" strike="noStrike" spc="-1">
              <a:latin typeface="Arial"/>
            </a:endParaRPr>
          </a:p>
          <a:p>
            <a:pPr marL="343080" indent="-342360">
              <a:lnSpc>
                <a:spcPct val="80000"/>
              </a:lnSpc>
              <a:spcBef>
                <a:spcPts val="700"/>
              </a:spcBef>
            </a:pPr>
            <a:endParaRPr lang="ru-RU" sz="2800" b="0" strike="noStrike" spc="-1">
              <a:latin typeface="Arial"/>
            </a:endParaRPr>
          </a:p>
          <a:p>
            <a:pPr marL="343080" indent="-342360">
              <a:lnSpc>
                <a:spcPct val="80000"/>
              </a:lnSpc>
              <a:spcBef>
                <a:spcPts val="700"/>
              </a:spcBef>
            </a:pPr>
            <a:endParaRPr lang="ru-RU" sz="2800" b="0" strike="noStrike" spc="-1">
              <a:latin typeface="Arial"/>
            </a:endParaRPr>
          </a:p>
          <a:p>
            <a:pPr marL="343080" indent="-342360">
              <a:lnSpc>
                <a:spcPct val="80000"/>
              </a:lnSpc>
              <a:spcBef>
                <a:spcPts val="700"/>
              </a:spcBef>
            </a:pPr>
            <a:r>
              <a:rPr lang="ru-RU" sz="2800" b="1" i="1" strike="noStrike" spc="-1">
                <a:solidFill>
                  <a:srgbClr val="000000"/>
                </a:solidFill>
                <a:latin typeface="Times New Roman"/>
              </a:rPr>
              <a:t>     </a:t>
            </a:r>
            <a:endParaRPr lang="ru-RU" sz="2800" b="0" strike="noStrike" spc="-1">
              <a:latin typeface="Arial"/>
            </a:endParaRPr>
          </a:p>
          <a:p>
            <a:pPr marL="343080" indent="-342360" algn="just">
              <a:lnSpc>
                <a:spcPct val="80000"/>
              </a:lnSpc>
              <a:spcBef>
                <a:spcPts val="700"/>
              </a:spcBef>
            </a:pPr>
            <a:endParaRPr lang="ru-RU" sz="2800" b="0" strike="noStrike" spc="-1">
              <a:latin typeface="Arial"/>
            </a:endParaRPr>
          </a:p>
          <a:p>
            <a:pPr marL="343080" indent="-342360" algn="just">
              <a:lnSpc>
                <a:spcPct val="80000"/>
              </a:lnSpc>
              <a:spcBef>
                <a:spcPts val="700"/>
              </a:spcBef>
              <a:buClr>
                <a:srgbClr val="000000"/>
              </a:buClr>
              <a:buFont typeface="Arial"/>
              <a:buChar char="•"/>
            </a:pPr>
            <a:r>
              <a:rPr lang="ru-RU" sz="2800" b="1" strike="noStrike" spc="-1">
                <a:solidFill>
                  <a:srgbClr val="000000"/>
                </a:solidFill>
                <a:latin typeface="Times New Roman"/>
              </a:rPr>
              <a:t>Останнім часом спостерігається зростання смертельних отруєнь алкоголем і його сурогатами, а також ФОС.  </a:t>
            </a:r>
            <a:endParaRPr lang="ru-RU" sz="2800" b="0" strike="noStrike" spc="-1">
              <a:latin typeface="Arial"/>
            </a:endParaRPr>
          </a:p>
        </p:txBody>
      </p:sp>
      <p:sp>
        <p:nvSpPr>
          <p:cNvPr id="333"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609DFF6-9C81-46E6-B09F-DFDFE15BDBAB}" type="slidenum">
              <a:rPr lang="ru-RU" sz="1200" b="0" strike="noStrike" spc="-1">
                <a:solidFill>
                  <a:srgbClr val="8B8B8B"/>
                </a:solidFill>
                <a:latin typeface="Calibri"/>
              </a:rPr>
              <a:t>7</a:t>
            </a:fld>
            <a:endParaRPr lang="ru-RU" sz="1200" b="0" strike="noStrike" spc="-1">
              <a:latin typeface="Arial"/>
            </a:endParaRPr>
          </a:p>
        </p:txBody>
      </p:sp>
      <p:pic>
        <p:nvPicPr>
          <p:cNvPr id="334" name="Picture 4"/>
          <p:cNvPicPr/>
          <p:nvPr/>
        </p:nvPicPr>
        <p:blipFill>
          <a:blip r:embed="rId3"/>
          <a:stretch/>
        </p:blipFill>
        <p:spPr>
          <a:xfrm>
            <a:off x="500040" y="3357720"/>
            <a:ext cx="3533040" cy="1670760"/>
          </a:xfrm>
          <a:prstGeom prst="rect">
            <a:avLst/>
          </a:prstGeom>
          <a:ln w="9360">
            <a:noFill/>
          </a:ln>
        </p:spPr>
      </p:pic>
      <p:pic>
        <p:nvPicPr>
          <p:cNvPr id="335" name="Picture 6"/>
          <p:cNvPicPr/>
          <p:nvPr/>
        </p:nvPicPr>
        <p:blipFill>
          <a:blip r:embed="rId4"/>
          <a:stretch/>
        </p:blipFill>
        <p:spPr>
          <a:xfrm>
            <a:off x="4643280" y="2857320"/>
            <a:ext cx="3999960" cy="2256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18"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Наркотики цієї групи на 99% вживають ін`єкційно.</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1% вживання відбувається перорально.</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FF0000"/>
              </a:buClr>
              <a:buFont typeface="Arial"/>
              <a:buChar char="•"/>
            </a:pPr>
            <a:r>
              <a:rPr lang="ru-RU" sz="3200" b="0" strike="noStrike" spc="-1">
                <a:solidFill>
                  <a:srgbClr val="FF0000"/>
                </a:solidFill>
                <a:latin typeface="Calibri"/>
              </a:rPr>
              <a:t>Сленгові назви амфетамінів: “винт”, “болтушка”, “джеф”, “мулька”.</a:t>
            </a: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CustomShape 1"/>
          <p:cNvSpPr/>
          <p:nvPr/>
        </p:nvSpPr>
        <p:spPr>
          <a:xfrm>
            <a:off x="428760" y="157176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000000"/>
                </a:solidFill>
                <a:latin typeface="Arial"/>
              </a:rPr>
              <a:t>ЕФЕДРА (ефедрин)</a:t>
            </a:r>
            <a:endParaRPr lang="ru-RU" sz="4400" b="0" strike="noStrike" spc="-1">
              <a:latin typeface="Arial"/>
            </a:endParaRPr>
          </a:p>
        </p:txBody>
      </p:sp>
      <p:pic>
        <p:nvPicPr>
          <p:cNvPr id="620" name="Picture 5"/>
          <p:cNvPicPr/>
          <p:nvPr/>
        </p:nvPicPr>
        <p:blipFill>
          <a:blip r:embed="rId2"/>
          <a:stretch/>
        </p:blipFill>
        <p:spPr>
          <a:xfrm>
            <a:off x="500040" y="2571840"/>
            <a:ext cx="3285360" cy="4043160"/>
          </a:xfrm>
          <a:prstGeom prst="rect">
            <a:avLst/>
          </a:prstGeom>
          <a:ln>
            <a:noFill/>
          </a:ln>
        </p:spPr>
      </p:pic>
      <p:pic>
        <p:nvPicPr>
          <p:cNvPr id="621" name="Picture 6"/>
          <p:cNvPicPr/>
          <p:nvPr/>
        </p:nvPicPr>
        <p:blipFill>
          <a:blip r:embed="rId3"/>
          <a:stretch/>
        </p:blipFill>
        <p:spPr>
          <a:xfrm>
            <a:off x="4500720" y="4429080"/>
            <a:ext cx="2015280" cy="2262600"/>
          </a:xfrm>
          <a:prstGeom prst="rect">
            <a:avLst/>
          </a:prstGeom>
          <a:ln>
            <a:noFill/>
          </a:ln>
        </p:spPr>
      </p:pic>
      <p:pic>
        <p:nvPicPr>
          <p:cNvPr id="622" name="Picture 7"/>
          <p:cNvPicPr/>
          <p:nvPr/>
        </p:nvPicPr>
        <p:blipFill>
          <a:blip r:embed="rId4"/>
          <a:stretch/>
        </p:blipFill>
        <p:spPr>
          <a:xfrm>
            <a:off x="5214960" y="2214720"/>
            <a:ext cx="2571120" cy="2086200"/>
          </a:xfrm>
          <a:prstGeom prst="rect">
            <a:avLst/>
          </a:prstGeom>
          <a:ln>
            <a:noFill/>
          </a:ln>
        </p:spPr>
      </p:pic>
      <p:pic>
        <p:nvPicPr>
          <p:cNvPr id="623" name="Picture 8"/>
          <p:cNvPicPr/>
          <p:nvPr/>
        </p:nvPicPr>
        <p:blipFill>
          <a:blip r:embed="rId5"/>
          <a:stretch/>
        </p:blipFill>
        <p:spPr>
          <a:xfrm>
            <a:off x="7143840" y="4286160"/>
            <a:ext cx="1559880" cy="2265840"/>
          </a:xfrm>
          <a:prstGeom prst="rect">
            <a:avLst/>
          </a:prstGeom>
          <a:ln>
            <a:noFill/>
          </a:ln>
        </p:spPr>
      </p:pic>
      <p:sp>
        <p:nvSpPr>
          <p:cNvPr id="624" name="CustomShape 2"/>
          <p:cNvSpPr/>
          <p:nvPr/>
        </p:nvSpPr>
        <p:spPr>
          <a:xfrm>
            <a:off x="359640" y="357120"/>
            <a:ext cx="8532360" cy="13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8000" lnSpcReduction="20000"/>
          </a:bodyPr>
          <a:lstStyle/>
          <a:p>
            <a:pPr algn="just">
              <a:lnSpc>
                <a:spcPct val="100000"/>
              </a:lnSpc>
            </a:pPr>
            <a:r>
              <a:rPr lang="ru-RU" sz="3200" b="0" strike="noStrike" spc="-1">
                <a:solidFill>
                  <a:srgbClr val="000000"/>
                </a:solidFill>
                <a:latin typeface="Calibri"/>
                <a:ea typeface="DejaVu Sans"/>
              </a:rPr>
              <a:t>Наступні два види рослин (абсолютно природного походження) містять речовини, що є попередниками «кухонних наркотиків»  амфетамінового ряду і в Україні майже не зустрічаються.</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CustomShape 1"/>
          <p:cNvSpPr/>
          <p:nvPr/>
        </p:nvSpPr>
        <p:spPr>
          <a:xfrm>
            <a:off x="521640" y="620640"/>
            <a:ext cx="8874000" cy="78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3500" lnSpcReduction="10000"/>
          </a:bodyPr>
          <a:lstStyle/>
          <a:p>
            <a:pPr algn="ctr">
              <a:lnSpc>
                <a:spcPct val="100000"/>
              </a:lnSpc>
            </a:pPr>
            <a:r>
              <a:rPr lang="ru-RU" sz="4400" b="1" i="1" strike="noStrike" spc="-1">
                <a:solidFill>
                  <a:srgbClr val="000000"/>
                </a:solidFill>
                <a:latin typeface="Arial"/>
              </a:rPr>
              <a:t>КАТ </a:t>
            </a:r>
            <a:r>
              <a:rPr lang="ru-RU" sz="3600" b="0" strike="noStrike" spc="-1">
                <a:solidFill>
                  <a:srgbClr val="000000"/>
                </a:solidFill>
                <a:latin typeface="Calibri"/>
              </a:rPr>
              <a:t>(КАТІН </a:t>
            </a:r>
            <a:r>
              <a:rPr lang="ru-RU" sz="2800" b="0" i="1" strike="noStrike" spc="-1">
                <a:solidFill>
                  <a:srgbClr val="000000"/>
                </a:solidFill>
                <a:latin typeface="Calibri"/>
              </a:rPr>
              <a:t>(D-норпсевдоефедрин)</a:t>
            </a:r>
            <a:r>
              <a:rPr lang="ru-RU" sz="4000" b="0" strike="noStrike" spc="-1">
                <a:solidFill>
                  <a:srgbClr val="000000"/>
                </a:solidFill>
                <a:latin typeface="Calibri"/>
              </a:rPr>
              <a:t>, </a:t>
            </a:r>
            <a:r>
              <a:rPr lang="ru-RU" sz="3600" b="0" strike="noStrike" spc="-1">
                <a:solidFill>
                  <a:srgbClr val="000000"/>
                </a:solidFill>
                <a:latin typeface="Calibri"/>
              </a:rPr>
              <a:t>КАТІНОН</a:t>
            </a:r>
            <a:r>
              <a:rPr lang="ru-RU" sz="4000" b="0" strike="noStrike" spc="-1">
                <a:solidFill>
                  <a:srgbClr val="000000"/>
                </a:solidFill>
                <a:latin typeface="Calibri"/>
              </a:rPr>
              <a:t> </a:t>
            </a:r>
            <a:r>
              <a:rPr lang="ru-RU" sz="2800" b="0" strike="noStrike" spc="-1">
                <a:solidFill>
                  <a:srgbClr val="000000"/>
                </a:solidFill>
                <a:latin typeface="Calibri"/>
              </a:rPr>
              <a:t>(ефедрон)</a:t>
            </a:r>
            <a:r>
              <a:rPr lang="ru-RU" sz="4000" b="0" strike="noStrike" spc="-1">
                <a:solidFill>
                  <a:srgbClr val="000000"/>
                </a:solidFill>
                <a:latin typeface="Calibri"/>
              </a:rPr>
              <a:t>)</a:t>
            </a:r>
            <a:endParaRPr lang="ru-RU" sz="4000" b="0" strike="noStrike" spc="-1">
              <a:latin typeface="Arial"/>
            </a:endParaRPr>
          </a:p>
        </p:txBody>
      </p:sp>
      <p:pic>
        <p:nvPicPr>
          <p:cNvPr id="626" name="Picture 5"/>
          <p:cNvPicPr/>
          <p:nvPr/>
        </p:nvPicPr>
        <p:blipFill>
          <a:blip r:embed="rId2"/>
          <a:stretch/>
        </p:blipFill>
        <p:spPr>
          <a:xfrm>
            <a:off x="457200" y="1600200"/>
            <a:ext cx="4037760" cy="4529880"/>
          </a:xfrm>
          <a:prstGeom prst="rect">
            <a:avLst/>
          </a:prstGeom>
          <a:ln>
            <a:noFill/>
          </a:ln>
        </p:spPr>
      </p:pic>
      <p:pic>
        <p:nvPicPr>
          <p:cNvPr id="627" name="Picture 6"/>
          <p:cNvPicPr/>
          <p:nvPr/>
        </p:nvPicPr>
        <p:blipFill>
          <a:blip r:embed="rId3"/>
          <a:stretch/>
        </p:blipFill>
        <p:spPr>
          <a:xfrm>
            <a:off x="4648320" y="1600200"/>
            <a:ext cx="4037760" cy="2188440"/>
          </a:xfrm>
          <a:prstGeom prst="rect">
            <a:avLst/>
          </a:prstGeom>
          <a:ln>
            <a:noFill/>
          </a:ln>
        </p:spPr>
      </p:pic>
      <p:pic>
        <p:nvPicPr>
          <p:cNvPr id="628" name="Picture 7"/>
          <p:cNvPicPr/>
          <p:nvPr/>
        </p:nvPicPr>
        <p:blipFill>
          <a:blip r:embed="rId4"/>
          <a:stretch/>
        </p:blipFill>
        <p:spPr>
          <a:xfrm>
            <a:off x="4648320" y="3941640"/>
            <a:ext cx="4037760" cy="2188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CustomShape 1"/>
          <p:cNvSpPr/>
          <p:nvPr/>
        </p:nvSpPr>
        <p:spPr>
          <a:xfrm>
            <a:off x="685800" y="692640"/>
            <a:ext cx="7771680" cy="50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7500" lnSpcReduction="20000"/>
          </a:bodyPr>
          <a:lstStyle/>
          <a:p>
            <a:pPr algn="ctr">
              <a:lnSpc>
                <a:spcPct val="100000"/>
              </a:lnSpc>
            </a:pPr>
            <a:r>
              <a:rPr lang="ru-RU" sz="4000" b="1" i="1" strike="noStrike" spc="-1">
                <a:solidFill>
                  <a:srgbClr val="000000"/>
                </a:solidFill>
                <a:latin typeface="Arial"/>
              </a:rPr>
              <a:t>Амфетаміни (ряд амфетамінів)</a:t>
            </a:r>
            <a:endParaRPr lang="ru-RU" sz="4000" b="0" strike="noStrike" spc="-1">
              <a:latin typeface="Arial"/>
            </a:endParaRPr>
          </a:p>
        </p:txBody>
      </p:sp>
      <p:sp>
        <p:nvSpPr>
          <p:cNvPr id="630" name="CustomShape 2"/>
          <p:cNvSpPr/>
          <p:nvPr/>
        </p:nvSpPr>
        <p:spPr>
          <a:xfrm>
            <a:off x="457200" y="1340640"/>
            <a:ext cx="8228880" cy="478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561"/>
              </a:spcBef>
              <a:buClr>
                <a:srgbClr val="000000"/>
              </a:buClr>
              <a:buFont typeface="Arial"/>
              <a:buChar char="•"/>
            </a:pPr>
            <a:r>
              <a:rPr lang="ru-RU" sz="2800" b="0" u="sng" strike="noStrike" spc="-1">
                <a:solidFill>
                  <a:srgbClr val="000000"/>
                </a:solidFill>
                <a:uFillTx/>
                <a:latin typeface="Calibri"/>
              </a:rPr>
              <a:t>Амфетамін, метамфетамін</a:t>
            </a:r>
            <a:r>
              <a:rPr lang="ru-RU" sz="2800" b="0" strike="noStrike" spc="-1">
                <a:solidFill>
                  <a:srgbClr val="000000"/>
                </a:solidFill>
                <a:latin typeface="Calibri"/>
              </a:rPr>
              <a:t> – психотропна речовина синтетичного походження. Може мати форму кристалічного порошку, таблеток, капсул, сиропів, еліксирів тощо та має вигляд білого або сіруватого порошку. </a:t>
            </a:r>
            <a:endParaRPr lang="ru-RU" sz="2800" b="0" strike="noStrike" spc="-1">
              <a:latin typeface="Arial"/>
            </a:endParaRPr>
          </a:p>
          <a:p>
            <a:pPr marL="343080" indent="-342360" algn="just">
              <a:lnSpc>
                <a:spcPct val="80000"/>
              </a:lnSpc>
              <a:spcBef>
                <a:spcPts val="561"/>
              </a:spcBef>
            </a:pPr>
            <a:endParaRPr lang="ru-RU" sz="2800" b="0" strike="noStrike" spc="-1">
              <a:latin typeface="Arial"/>
            </a:endParaRPr>
          </a:p>
          <a:p>
            <a:pPr marL="343080" indent="-342360" algn="just">
              <a:lnSpc>
                <a:spcPct val="80000"/>
              </a:lnSpc>
              <a:spcBef>
                <a:spcPts val="561"/>
              </a:spcBef>
              <a:buClr>
                <a:srgbClr val="000000"/>
              </a:buClr>
              <a:buFont typeface="Arial"/>
              <a:buChar char="•"/>
            </a:pPr>
            <a:r>
              <a:rPr lang="ru-RU" sz="2800" b="0" u="sng" strike="noStrike" spc="-1">
                <a:solidFill>
                  <a:srgbClr val="000000"/>
                </a:solidFill>
                <a:uFillTx/>
                <a:latin typeface="Calibri"/>
              </a:rPr>
              <a:t>МДМА</a:t>
            </a:r>
            <a:r>
              <a:rPr lang="ru-RU" sz="2800" b="0" strike="noStrike" spc="-1">
                <a:solidFill>
                  <a:srgbClr val="000000"/>
                </a:solidFill>
                <a:latin typeface="Calibri"/>
              </a:rPr>
              <a:t> (Екстазі) – похідний амфетаміну, зазвичай для вживання в незаконному обігу у вигляді таблеток будь якого кольору з логотипами, інколи вміщують в капсули. </a:t>
            </a:r>
            <a:endParaRPr lang="ru-RU" sz="2800" b="0" strike="noStrike" spc="-1">
              <a:latin typeface="Arial"/>
            </a:endParaRPr>
          </a:p>
          <a:p>
            <a:pPr marL="343080" indent="-342360" algn="just">
              <a:lnSpc>
                <a:spcPct val="80000"/>
              </a:lnSpc>
              <a:spcBef>
                <a:spcPts val="641"/>
              </a:spcBef>
            </a:pPr>
            <a:r>
              <a:rPr lang="ru-RU" sz="2800" b="0" strike="noStrike" spc="-1">
                <a:solidFill>
                  <a:srgbClr val="000000"/>
                </a:solidFill>
                <a:latin typeface="Calibri"/>
              </a:rPr>
              <a:t>	Також існує багато інших похідних </a:t>
            </a:r>
            <a:r>
              <a:rPr lang="ru-RU" sz="3200" b="0" strike="noStrike" spc="-1">
                <a:solidFill>
                  <a:srgbClr val="000000"/>
                </a:solidFill>
                <a:latin typeface="Calibri"/>
              </a:rPr>
              <a:t>амфетамінів: </a:t>
            </a:r>
            <a:r>
              <a:rPr lang="ru-RU" sz="2800" b="0" u="sng" strike="noStrike" spc="-1">
                <a:solidFill>
                  <a:srgbClr val="000000"/>
                </a:solidFill>
                <a:uFillTx/>
                <a:latin typeface="Calibri"/>
              </a:rPr>
              <a:t>МДЕ, DOB, МДА, ДОМ, ДМА, ДОЕТ</a:t>
            </a:r>
            <a:r>
              <a:rPr lang="ru-RU" sz="2800" b="0" strike="noStrike" spc="-1">
                <a:solidFill>
                  <a:srgbClr val="000000"/>
                </a:solidFill>
                <a:latin typeface="Calibri"/>
              </a:rPr>
              <a:t>…</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CustomShape 1"/>
          <p:cNvSpPr/>
          <p:nvPr/>
        </p:nvSpPr>
        <p:spPr>
          <a:xfrm>
            <a:off x="457200" y="62064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100000"/>
              </a:lnSpc>
            </a:pPr>
            <a:r>
              <a:rPr lang="ru-RU" sz="4000" b="1" i="1" strike="noStrike" spc="-1">
                <a:solidFill>
                  <a:srgbClr val="000000"/>
                </a:solidFill>
                <a:latin typeface="Arial"/>
              </a:rPr>
              <a:t>АМФЕТАМІН ТА МЕТАМФЕТАМІН</a:t>
            </a:r>
            <a:endParaRPr lang="ru-RU" sz="4000" b="0" strike="noStrike" spc="-1">
              <a:latin typeface="Arial"/>
            </a:endParaRPr>
          </a:p>
        </p:txBody>
      </p:sp>
      <p:pic>
        <p:nvPicPr>
          <p:cNvPr id="632" name="Picture 5"/>
          <p:cNvPicPr/>
          <p:nvPr/>
        </p:nvPicPr>
        <p:blipFill>
          <a:blip r:embed="rId2"/>
          <a:stretch/>
        </p:blipFill>
        <p:spPr>
          <a:xfrm>
            <a:off x="457200" y="1268640"/>
            <a:ext cx="4037760" cy="2520000"/>
          </a:xfrm>
          <a:prstGeom prst="rect">
            <a:avLst/>
          </a:prstGeom>
          <a:ln>
            <a:noFill/>
          </a:ln>
        </p:spPr>
      </p:pic>
      <p:pic>
        <p:nvPicPr>
          <p:cNvPr id="633" name="Picture 6"/>
          <p:cNvPicPr/>
          <p:nvPr/>
        </p:nvPicPr>
        <p:blipFill>
          <a:blip r:embed="rId3"/>
          <a:stretch/>
        </p:blipFill>
        <p:spPr>
          <a:xfrm>
            <a:off x="457200" y="3941640"/>
            <a:ext cx="4037760" cy="2439000"/>
          </a:xfrm>
          <a:prstGeom prst="rect">
            <a:avLst/>
          </a:prstGeom>
          <a:ln>
            <a:noFill/>
          </a:ln>
        </p:spPr>
      </p:pic>
      <p:pic>
        <p:nvPicPr>
          <p:cNvPr id="634" name="Picture 7"/>
          <p:cNvPicPr/>
          <p:nvPr/>
        </p:nvPicPr>
        <p:blipFill>
          <a:blip r:embed="rId4"/>
          <a:stretch/>
        </p:blipFill>
        <p:spPr>
          <a:xfrm>
            <a:off x="4648320" y="1268640"/>
            <a:ext cx="4037760" cy="504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Picture 2"/>
          <p:cNvPicPr/>
          <p:nvPr/>
        </p:nvPicPr>
        <p:blipFill>
          <a:blip r:embed="rId2"/>
          <a:stretch/>
        </p:blipFill>
        <p:spPr>
          <a:xfrm>
            <a:off x="6100560" y="4071960"/>
            <a:ext cx="3042720" cy="2544480"/>
          </a:xfrm>
          <a:prstGeom prst="rect">
            <a:avLst/>
          </a:prstGeom>
          <a:ln w="9360">
            <a:noFill/>
          </a:ln>
        </p:spPr>
      </p:pic>
      <p:pic>
        <p:nvPicPr>
          <p:cNvPr id="636" name="Picture 3"/>
          <p:cNvPicPr/>
          <p:nvPr/>
        </p:nvPicPr>
        <p:blipFill>
          <a:blip r:embed="rId3"/>
          <a:stretch/>
        </p:blipFill>
        <p:spPr>
          <a:xfrm>
            <a:off x="3546000" y="1412640"/>
            <a:ext cx="2485800" cy="3095640"/>
          </a:xfrm>
          <a:prstGeom prst="rect">
            <a:avLst/>
          </a:prstGeom>
          <a:ln w="9360">
            <a:noFill/>
          </a:ln>
        </p:spPr>
      </p:pic>
      <p:sp>
        <p:nvSpPr>
          <p:cNvPr id="637" name="CustomShape 1"/>
          <p:cNvSpPr/>
          <p:nvPr/>
        </p:nvSpPr>
        <p:spPr>
          <a:xfrm>
            <a:off x="-126360" y="357120"/>
            <a:ext cx="6318000" cy="10771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ru-RU" sz="3600" b="1" i="1" strike="noStrike" spc="-1">
                <a:solidFill>
                  <a:srgbClr val="000000"/>
                </a:solidFill>
                <a:latin typeface="Arial"/>
                <a:ea typeface="DejaVu Sans"/>
              </a:rPr>
              <a:t>АМФЕТАМІНИ,  МЕТАМФЕТАМІНИ</a:t>
            </a:r>
            <a:endParaRPr lang="ru-RU" sz="3600" b="0" strike="noStrike" spc="-1">
              <a:latin typeface="Arial"/>
            </a:endParaRPr>
          </a:p>
        </p:txBody>
      </p:sp>
      <p:sp>
        <p:nvSpPr>
          <p:cNvPr id="638" name="CustomShape 2"/>
          <p:cNvSpPr/>
          <p:nvPr/>
        </p:nvSpPr>
        <p:spPr>
          <a:xfrm>
            <a:off x="6027480" y="3141720"/>
            <a:ext cx="3085560" cy="82152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400" b="1" strike="noStrike" spc="-1">
                <a:solidFill>
                  <a:srgbClr val="000000"/>
                </a:solidFill>
                <a:latin typeface="Arial"/>
                <a:ea typeface="DejaVu Sans"/>
              </a:rPr>
              <a:t>«Айс» - амфетамін </a:t>
            </a:r>
            <a:endParaRPr lang="ru-RU" sz="2400" b="0" strike="noStrike" spc="-1">
              <a:latin typeface="Arial"/>
            </a:endParaRPr>
          </a:p>
          <a:p>
            <a:pPr>
              <a:lnSpc>
                <a:spcPct val="100000"/>
              </a:lnSpc>
            </a:pPr>
            <a:r>
              <a:rPr lang="ru-RU" sz="2400" b="1" strike="noStrike" spc="-1">
                <a:solidFill>
                  <a:srgbClr val="000000"/>
                </a:solidFill>
                <a:latin typeface="Arial"/>
                <a:ea typeface="DejaVu Sans"/>
              </a:rPr>
              <a:t>для паління</a:t>
            </a:r>
            <a:endParaRPr lang="ru-RU" sz="2400" b="0" strike="noStrike" spc="-1">
              <a:latin typeface="Arial"/>
            </a:endParaRPr>
          </a:p>
        </p:txBody>
      </p:sp>
      <p:pic>
        <p:nvPicPr>
          <p:cNvPr id="639" name="Picture 6"/>
          <p:cNvPicPr/>
          <p:nvPr/>
        </p:nvPicPr>
        <p:blipFill>
          <a:blip r:embed="rId4"/>
          <a:stretch/>
        </p:blipFill>
        <p:spPr>
          <a:xfrm>
            <a:off x="143640" y="1412640"/>
            <a:ext cx="3031560" cy="2518560"/>
          </a:xfrm>
          <a:prstGeom prst="rect">
            <a:avLst/>
          </a:prstGeom>
          <a:ln w="9360">
            <a:noFill/>
          </a:ln>
        </p:spPr>
      </p:pic>
      <p:pic>
        <p:nvPicPr>
          <p:cNvPr id="640" name="Picture 7"/>
          <p:cNvPicPr/>
          <p:nvPr/>
        </p:nvPicPr>
        <p:blipFill>
          <a:blip r:embed="rId5"/>
          <a:stretch/>
        </p:blipFill>
        <p:spPr>
          <a:xfrm>
            <a:off x="52560" y="4149720"/>
            <a:ext cx="1127880" cy="1199520"/>
          </a:xfrm>
          <a:prstGeom prst="rect">
            <a:avLst/>
          </a:prstGeom>
          <a:ln w="9360">
            <a:noFill/>
          </a:ln>
        </p:spPr>
      </p:pic>
      <p:pic>
        <p:nvPicPr>
          <p:cNvPr id="641" name="Picture 8"/>
          <p:cNvPicPr/>
          <p:nvPr/>
        </p:nvPicPr>
        <p:blipFill>
          <a:blip r:embed="rId6"/>
          <a:stretch/>
        </p:blipFill>
        <p:spPr>
          <a:xfrm>
            <a:off x="1385640" y="4149000"/>
            <a:ext cx="1126440" cy="1200960"/>
          </a:xfrm>
          <a:prstGeom prst="rect">
            <a:avLst/>
          </a:prstGeom>
          <a:ln w="9360">
            <a:noFill/>
          </a:ln>
        </p:spPr>
      </p:pic>
      <p:pic>
        <p:nvPicPr>
          <p:cNvPr id="642" name="Picture 9"/>
          <p:cNvPicPr/>
          <p:nvPr/>
        </p:nvPicPr>
        <p:blipFill>
          <a:blip r:embed="rId7"/>
          <a:stretch/>
        </p:blipFill>
        <p:spPr>
          <a:xfrm>
            <a:off x="0" y="5517360"/>
            <a:ext cx="1126440" cy="1197720"/>
          </a:xfrm>
          <a:prstGeom prst="rect">
            <a:avLst/>
          </a:prstGeom>
          <a:ln w="9360">
            <a:noFill/>
          </a:ln>
        </p:spPr>
      </p:pic>
      <p:pic>
        <p:nvPicPr>
          <p:cNvPr id="643" name="Picture 10"/>
          <p:cNvPicPr/>
          <p:nvPr/>
        </p:nvPicPr>
        <p:blipFill>
          <a:blip r:embed="rId8"/>
          <a:stretch/>
        </p:blipFill>
        <p:spPr>
          <a:xfrm>
            <a:off x="1439640" y="5445360"/>
            <a:ext cx="1126440" cy="1216800"/>
          </a:xfrm>
          <a:prstGeom prst="rect">
            <a:avLst/>
          </a:prstGeom>
          <a:ln w="9360">
            <a:noFill/>
          </a:ln>
        </p:spPr>
      </p:pic>
      <p:pic>
        <p:nvPicPr>
          <p:cNvPr id="644" name="Picture 11"/>
          <p:cNvPicPr/>
          <p:nvPr/>
        </p:nvPicPr>
        <p:blipFill>
          <a:blip r:embed="rId9"/>
          <a:stretch/>
        </p:blipFill>
        <p:spPr>
          <a:xfrm>
            <a:off x="2789640" y="4077000"/>
            <a:ext cx="1124640" cy="1220040"/>
          </a:xfrm>
          <a:prstGeom prst="rect">
            <a:avLst/>
          </a:prstGeom>
          <a:ln w="9360">
            <a:noFill/>
          </a:ln>
        </p:spPr>
      </p:pic>
      <p:pic>
        <p:nvPicPr>
          <p:cNvPr id="645" name="Picture 12"/>
          <p:cNvPicPr/>
          <p:nvPr/>
        </p:nvPicPr>
        <p:blipFill>
          <a:blip r:embed="rId10"/>
          <a:stretch/>
        </p:blipFill>
        <p:spPr>
          <a:xfrm>
            <a:off x="2843640" y="5445360"/>
            <a:ext cx="1115280" cy="1220040"/>
          </a:xfrm>
          <a:prstGeom prst="rect">
            <a:avLst/>
          </a:prstGeom>
          <a:ln w="9360">
            <a:noFill/>
          </a:ln>
        </p:spPr>
      </p:pic>
      <p:pic>
        <p:nvPicPr>
          <p:cNvPr id="646" name="Picture 13"/>
          <p:cNvPicPr/>
          <p:nvPr/>
        </p:nvPicPr>
        <p:blipFill>
          <a:blip r:embed="rId11"/>
          <a:stretch/>
        </p:blipFill>
        <p:spPr>
          <a:xfrm>
            <a:off x="6100920" y="836640"/>
            <a:ext cx="3042360" cy="2187000"/>
          </a:xfrm>
          <a:prstGeom prst="rect">
            <a:avLst/>
          </a:prstGeom>
          <a:ln w="9360">
            <a:noFill/>
          </a:ln>
        </p:spPr>
      </p:pic>
    </p:spTree>
  </p:cSld>
  <p:clrMapOvr>
    <a:masterClrMapping/>
  </p:clrMapOvr>
  <p:transition spd="slow" advTm="16000">
    <p:plus/>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501840" y="20376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dirty="0">
                <a:solidFill>
                  <a:srgbClr val="000000"/>
                </a:solidFill>
                <a:latin typeface="Arial"/>
              </a:rPr>
              <a:t>МДМА (ЕКСТАЗІ)</a:t>
            </a:r>
            <a:endParaRPr lang="ru-RU" sz="4400" b="0" strike="noStrike" spc="-1" dirty="0">
              <a:latin typeface="Arial"/>
            </a:endParaRPr>
          </a:p>
        </p:txBody>
      </p:sp>
      <p:pic>
        <p:nvPicPr>
          <p:cNvPr id="648" name="Picture 6"/>
          <p:cNvPicPr/>
          <p:nvPr/>
        </p:nvPicPr>
        <p:blipFill>
          <a:blip r:embed="rId3"/>
          <a:stretch/>
        </p:blipFill>
        <p:spPr>
          <a:xfrm>
            <a:off x="324000" y="1268280"/>
            <a:ext cx="7209720" cy="2304360"/>
          </a:xfrm>
          <a:prstGeom prst="rect">
            <a:avLst/>
          </a:prstGeom>
          <a:ln>
            <a:noFill/>
          </a:ln>
        </p:spPr>
      </p:pic>
      <p:pic>
        <p:nvPicPr>
          <p:cNvPr id="649" name="Picture 7"/>
          <p:cNvPicPr/>
          <p:nvPr/>
        </p:nvPicPr>
        <p:blipFill>
          <a:blip r:embed="rId4"/>
          <a:stretch/>
        </p:blipFill>
        <p:spPr>
          <a:xfrm>
            <a:off x="0" y="3929040"/>
            <a:ext cx="5828760" cy="2306520"/>
          </a:xfrm>
          <a:prstGeom prst="rect">
            <a:avLst/>
          </a:prstGeom>
          <a:ln>
            <a:noFill/>
          </a:ln>
        </p:spPr>
      </p:pic>
      <p:grpSp>
        <p:nvGrpSpPr>
          <p:cNvPr id="650" name="Group 2"/>
          <p:cNvGrpSpPr/>
          <p:nvPr/>
        </p:nvGrpSpPr>
        <p:grpSpPr>
          <a:xfrm>
            <a:off x="5940360" y="3500280"/>
            <a:ext cx="2790360" cy="2952360"/>
            <a:chOff x="5940360" y="3500280"/>
            <a:chExt cx="2790360" cy="2952360"/>
          </a:xfrm>
        </p:grpSpPr>
        <p:graphicFrame>
          <p:nvGraphicFramePr>
            <p:cNvPr id="651" name="Object 3"/>
            <p:cNvGraphicFramePr/>
            <p:nvPr/>
          </p:nvGraphicFramePr>
          <p:xfrm>
            <a:off x="7740720" y="3500280"/>
            <a:ext cx="990000" cy="1120320"/>
          </p:xfrm>
          <a:graphic>
            <a:graphicData uri="http://schemas.openxmlformats.org/presentationml/2006/ole">
              <mc:AlternateContent xmlns:mc="http://schemas.openxmlformats.org/markup-compatibility/2006">
                <mc:Choice xmlns:v="urn:schemas-microsoft-com:vml" Requires="v">
                  <p:oleObj spid="_x0000_s4123" r:id="rId5" imgW="0" imgH="0" progId="">
                    <p:embed/>
                  </p:oleObj>
                </mc:Choice>
                <mc:Fallback>
                  <p:oleObj r:id="rId5" imgW="0" imgH="0" progId="">
                    <p:embed/>
                    <p:pic>
                      <p:nvPicPr>
                        <p:cNvPr id="652" name="Object 5"/>
                        <p:cNvPicPr/>
                        <p:nvPr/>
                      </p:nvPicPr>
                      <p:blipFill>
                        <a:blip r:embed="rId6"/>
                        <a:stretch/>
                      </p:blipFill>
                      <p:spPr>
                        <a:xfrm>
                          <a:off x="7740720" y="3500280"/>
                          <a:ext cx="990000" cy="1120320"/>
                        </a:xfrm>
                        <a:prstGeom prst="rect">
                          <a:avLst/>
                        </a:prstGeom>
                        <a:ln>
                          <a:noFill/>
                        </a:ln>
                      </p:spPr>
                    </p:pic>
                  </p:oleObj>
                </mc:Fallback>
              </mc:AlternateContent>
            </a:graphicData>
          </a:graphic>
        </p:graphicFrame>
        <p:graphicFrame>
          <p:nvGraphicFramePr>
            <p:cNvPr id="653" name="Object 4"/>
            <p:cNvGraphicFramePr/>
            <p:nvPr/>
          </p:nvGraphicFramePr>
          <p:xfrm>
            <a:off x="5940360" y="3509640"/>
            <a:ext cx="1065960" cy="1127520"/>
          </p:xfrm>
          <a:graphic>
            <a:graphicData uri="http://schemas.openxmlformats.org/presentationml/2006/ole">
              <mc:AlternateContent xmlns:mc="http://schemas.openxmlformats.org/markup-compatibility/2006">
                <mc:Choice xmlns:v="urn:schemas-microsoft-com:vml" Requires="v">
                  <p:oleObj spid="_x0000_s4124" r:id="rId7" imgW="0" imgH="0" progId="">
                    <p:embed/>
                  </p:oleObj>
                </mc:Choice>
                <mc:Fallback>
                  <p:oleObj r:id="rId7" imgW="0" imgH="0" progId="">
                    <p:embed/>
                    <p:pic>
                      <p:nvPicPr>
                        <p:cNvPr id="654" name="Object 6"/>
                        <p:cNvPicPr/>
                        <p:nvPr/>
                      </p:nvPicPr>
                      <p:blipFill>
                        <a:blip r:embed="rId8"/>
                        <a:stretch/>
                      </p:blipFill>
                      <p:spPr>
                        <a:xfrm>
                          <a:off x="5940360" y="3509640"/>
                          <a:ext cx="1065960" cy="1127520"/>
                        </a:xfrm>
                        <a:prstGeom prst="rect">
                          <a:avLst/>
                        </a:prstGeom>
                        <a:ln>
                          <a:noFill/>
                        </a:ln>
                      </p:spPr>
                    </p:pic>
                  </p:oleObj>
                </mc:Fallback>
              </mc:AlternateContent>
            </a:graphicData>
          </a:graphic>
        </p:graphicFrame>
        <p:graphicFrame>
          <p:nvGraphicFramePr>
            <p:cNvPr id="655" name="Object 5"/>
            <p:cNvGraphicFramePr/>
            <p:nvPr/>
          </p:nvGraphicFramePr>
          <p:xfrm>
            <a:off x="5940360" y="5337720"/>
            <a:ext cx="984960" cy="1092960"/>
          </p:xfrm>
          <a:graphic>
            <a:graphicData uri="http://schemas.openxmlformats.org/presentationml/2006/ole">
              <mc:AlternateContent xmlns:mc="http://schemas.openxmlformats.org/markup-compatibility/2006">
                <mc:Choice xmlns:v="urn:schemas-microsoft-com:vml" Requires="v">
                  <p:oleObj spid="_x0000_s4125" r:id="rId9" imgW="0" imgH="0" progId="">
                    <p:embed/>
                  </p:oleObj>
                </mc:Choice>
                <mc:Fallback>
                  <p:oleObj r:id="rId9" imgW="0" imgH="0" progId="">
                    <p:embed/>
                    <p:pic>
                      <p:nvPicPr>
                        <p:cNvPr id="656" name="Object 7"/>
                        <p:cNvPicPr/>
                        <p:nvPr/>
                      </p:nvPicPr>
                      <p:blipFill>
                        <a:blip r:embed="rId10"/>
                        <a:stretch/>
                      </p:blipFill>
                      <p:spPr>
                        <a:xfrm>
                          <a:off x="5940360" y="5337720"/>
                          <a:ext cx="984960" cy="1092960"/>
                        </a:xfrm>
                        <a:prstGeom prst="rect">
                          <a:avLst/>
                        </a:prstGeom>
                        <a:ln>
                          <a:noFill/>
                        </a:ln>
                      </p:spPr>
                    </p:pic>
                  </p:oleObj>
                </mc:Fallback>
              </mc:AlternateContent>
            </a:graphicData>
          </a:graphic>
        </p:graphicFrame>
        <p:graphicFrame>
          <p:nvGraphicFramePr>
            <p:cNvPr id="657" name="Object 6"/>
            <p:cNvGraphicFramePr/>
            <p:nvPr/>
          </p:nvGraphicFramePr>
          <p:xfrm>
            <a:off x="6702480" y="4467240"/>
            <a:ext cx="994680" cy="1103760"/>
          </p:xfrm>
          <a:graphic>
            <a:graphicData uri="http://schemas.openxmlformats.org/presentationml/2006/ole">
              <mc:AlternateContent xmlns:mc="http://schemas.openxmlformats.org/markup-compatibility/2006">
                <mc:Choice xmlns:v="urn:schemas-microsoft-com:vml" Requires="v">
                  <p:oleObj spid="_x0000_s4126" r:id="rId11" imgW="0" imgH="0" progId="">
                    <p:embed/>
                  </p:oleObj>
                </mc:Choice>
                <mc:Fallback>
                  <p:oleObj r:id="rId11" imgW="0" imgH="0" progId="">
                    <p:embed/>
                    <p:pic>
                      <p:nvPicPr>
                        <p:cNvPr id="658" name="Object 8"/>
                        <p:cNvPicPr/>
                        <p:nvPr/>
                      </p:nvPicPr>
                      <p:blipFill>
                        <a:blip r:embed="rId12"/>
                        <a:stretch/>
                      </p:blipFill>
                      <p:spPr>
                        <a:xfrm>
                          <a:off x="6702480" y="4467240"/>
                          <a:ext cx="994680" cy="1103760"/>
                        </a:xfrm>
                        <a:prstGeom prst="rect">
                          <a:avLst/>
                        </a:prstGeom>
                        <a:ln>
                          <a:noFill/>
                        </a:ln>
                      </p:spPr>
                    </p:pic>
                  </p:oleObj>
                </mc:Fallback>
              </mc:AlternateContent>
            </a:graphicData>
          </a:graphic>
        </p:graphicFrame>
        <p:graphicFrame>
          <p:nvGraphicFramePr>
            <p:cNvPr id="659" name="Object 7"/>
            <p:cNvGraphicFramePr/>
            <p:nvPr/>
          </p:nvGraphicFramePr>
          <p:xfrm>
            <a:off x="7464600" y="5337720"/>
            <a:ext cx="975600" cy="1114920"/>
          </p:xfrm>
          <a:graphic>
            <a:graphicData uri="http://schemas.openxmlformats.org/presentationml/2006/ole">
              <mc:AlternateContent xmlns:mc="http://schemas.openxmlformats.org/markup-compatibility/2006">
                <mc:Choice xmlns:v="urn:schemas-microsoft-com:vml" Requires="v">
                  <p:oleObj spid="_x0000_s4127" r:id="rId13" imgW="0" imgH="0" progId="">
                    <p:embed/>
                  </p:oleObj>
                </mc:Choice>
                <mc:Fallback>
                  <p:oleObj r:id="rId13" imgW="0" imgH="0" progId="">
                    <p:embed/>
                    <p:pic>
                      <p:nvPicPr>
                        <p:cNvPr id="660" name="Object 9"/>
                        <p:cNvPicPr/>
                        <p:nvPr/>
                      </p:nvPicPr>
                      <p:blipFill>
                        <a:blip r:embed="rId14"/>
                        <a:stretch/>
                      </p:blipFill>
                      <p:spPr>
                        <a:xfrm>
                          <a:off x="7464600" y="5337720"/>
                          <a:ext cx="975600" cy="1114920"/>
                        </a:xfrm>
                        <a:prstGeom prst="rect">
                          <a:avLst/>
                        </a:prstGeom>
                        <a:ln>
                          <a:noFill/>
                        </a:ln>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62"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80000"/>
              </a:lnSpc>
              <a:spcBef>
                <a:spcPts val="641"/>
              </a:spcBef>
              <a:buClr>
                <a:srgbClr val="000000"/>
              </a:buClr>
              <a:buFont typeface="Arial"/>
              <a:buChar char="•"/>
            </a:pPr>
            <a:r>
              <a:rPr lang="ru-RU" sz="3200" b="0" u="sng" strike="noStrike" spc="-1" dirty="0" err="1">
                <a:solidFill>
                  <a:srgbClr val="000000"/>
                </a:solidFill>
                <a:uFillTx/>
                <a:latin typeface="Calibri"/>
              </a:rPr>
              <a:t>Амфетамін</a:t>
            </a:r>
            <a:r>
              <a:rPr lang="ru-RU" sz="3200" b="0" u="sng" strike="noStrike" spc="-1" dirty="0">
                <a:solidFill>
                  <a:srgbClr val="000000"/>
                </a:solidFill>
                <a:uFillTx/>
                <a:latin typeface="Calibri"/>
              </a:rPr>
              <a:t>, </a:t>
            </a:r>
            <a:r>
              <a:rPr lang="ru-RU" sz="3200" b="0" u="sng" strike="noStrike" spc="-1" dirty="0" err="1">
                <a:solidFill>
                  <a:srgbClr val="000000"/>
                </a:solidFill>
                <a:uFillTx/>
                <a:latin typeface="Calibri"/>
              </a:rPr>
              <a:t>метамфетамін</a:t>
            </a:r>
            <a:r>
              <a:rPr lang="ru-RU" sz="3200" b="0" strike="noStrike" spc="-1" dirty="0">
                <a:solidFill>
                  <a:srgbClr val="000000"/>
                </a:solidFill>
                <a:latin typeface="Calibri"/>
              </a:rPr>
              <a:t> – </a:t>
            </a:r>
            <a:r>
              <a:rPr lang="ru-RU" sz="3200" b="0" strike="noStrike" spc="-1" dirty="0" err="1">
                <a:solidFill>
                  <a:srgbClr val="000000"/>
                </a:solidFill>
                <a:latin typeface="Calibri"/>
              </a:rPr>
              <a:t>вживається</a:t>
            </a:r>
            <a:r>
              <a:rPr lang="ru-RU" sz="3200" b="0" strike="noStrike" spc="-1" dirty="0">
                <a:solidFill>
                  <a:srgbClr val="000000"/>
                </a:solidFill>
                <a:latin typeface="Calibri"/>
              </a:rPr>
              <a:t> перорально (через рот), </a:t>
            </a:r>
            <a:r>
              <a:rPr lang="ru-RU" sz="3200" b="0" strike="noStrike" spc="-1" dirty="0" err="1">
                <a:solidFill>
                  <a:srgbClr val="000000"/>
                </a:solidFill>
                <a:latin typeface="Calibri"/>
              </a:rPr>
              <a:t>інколи</a:t>
            </a:r>
            <a:r>
              <a:rPr lang="ru-RU" sz="3200" b="0" strike="noStrike" spc="-1" dirty="0">
                <a:solidFill>
                  <a:srgbClr val="000000"/>
                </a:solidFill>
                <a:latin typeface="Calibri"/>
              </a:rPr>
              <a:t> - за </a:t>
            </a:r>
            <a:r>
              <a:rPr lang="ru-RU" sz="3200" b="0" strike="noStrike" spc="-1" dirty="0" err="1">
                <a:solidFill>
                  <a:srgbClr val="000000"/>
                </a:solidFill>
                <a:latin typeface="Calibri"/>
              </a:rPr>
              <a:t>допомогою</a:t>
            </a:r>
            <a:r>
              <a:rPr lang="ru-RU" sz="3200" b="0" strike="noStrike" spc="-1" dirty="0">
                <a:solidFill>
                  <a:srgbClr val="000000"/>
                </a:solidFill>
                <a:latin typeface="Calibri"/>
              </a:rPr>
              <a:t> </a:t>
            </a:r>
            <a:r>
              <a:rPr lang="ru-RU" sz="3200" b="0" strike="noStrike" spc="-1" dirty="0" err="1">
                <a:solidFill>
                  <a:srgbClr val="000000"/>
                </a:solidFill>
                <a:latin typeface="Calibri"/>
              </a:rPr>
              <a:t>ін’єкцій</a:t>
            </a:r>
            <a:r>
              <a:rPr lang="ru-RU" sz="3200" b="0" strike="noStrike" spc="-1" dirty="0">
                <a:solidFill>
                  <a:srgbClr val="000000"/>
                </a:solidFill>
                <a:latin typeface="Calibri"/>
              </a:rPr>
              <a:t>, таблетки </a:t>
            </a:r>
            <a:r>
              <a:rPr lang="ru-RU" sz="3200" b="0" strike="noStrike" spc="-1" dirty="0" err="1">
                <a:solidFill>
                  <a:srgbClr val="000000"/>
                </a:solidFill>
                <a:latin typeface="Calibri"/>
              </a:rPr>
              <a:t>зазвичай</a:t>
            </a:r>
            <a:r>
              <a:rPr lang="ru-RU" sz="3200" b="0" strike="noStrike" spc="-1" dirty="0">
                <a:solidFill>
                  <a:srgbClr val="000000"/>
                </a:solidFill>
                <a:latin typeface="Calibri"/>
              </a:rPr>
              <a:t> </a:t>
            </a:r>
            <a:r>
              <a:rPr lang="ru-RU" sz="3200" b="0" strike="noStrike" spc="-1" dirty="0" err="1">
                <a:solidFill>
                  <a:srgbClr val="000000"/>
                </a:solidFill>
                <a:latin typeface="Calibri"/>
              </a:rPr>
              <a:t>запивають</a:t>
            </a:r>
            <a:r>
              <a:rPr lang="ru-RU" sz="3200" b="0" strike="noStrike" spc="-1" dirty="0">
                <a:solidFill>
                  <a:srgbClr val="000000"/>
                </a:solidFill>
                <a:latin typeface="Calibri"/>
              </a:rPr>
              <a:t>.</a:t>
            </a:r>
            <a:endParaRPr lang="ru-RU" sz="3200" b="0" strike="noStrike" spc="-1" dirty="0">
              <a:latin typeface="Arial"/>
            </a:endParaRPr>
          </a:p>
          <a:p>
            <a:pPr algn="just">
              <a:lnSpc>
                <a:spcPct val="80000"/>
              </a:lnSpc>
              <a:spcBef>
                <a:spcPts val="641"/>
              </a:spcBef>
            </a:pPr>
            <a:endParaRPr lang="ru-RU" sz="3200" b="0" strike="noStrike" spc="-1" dirty="0">
              <a:latin typeface="Arial"/>
            </a:endParaRPr>
          </a:p>
          <a:p>
            <a:pPr marL="343080" indent="-342360" algn="just">
              <a:lnSpc>
                <a:spcPct val="80000"/>
              </a:lnSpc>
              <a:spcBef>
                <a:spcPts val="641"/>
              </a:spcBef>
              <a:buClr>
                <a:srgbClr val="000000"/>
              </a:buClr>
              <a:buFont typeface="Arial"/>
              <a:buChar char="•"/>
            </a:pPr>
            <a:r>
              <a:rPr lang="ru-RU" sz="3200" b="0" u="sng" strike="noStrike" spc="-1" dirty="0">
                <a:solidFill>
                  <a:srgbClr val="000000"/>
                </a:solidFill>
                <a:uFillTx/>
                <a:latin typeface="Calibri"/>
              </a:rPr>
              <a:t>МДМА</a:t>
            </a:r>
            <a:r>
              <a:rPr lang="ru-RU" sz="3200" b="0" strike="noStrike" spc="-1" dirty="0">
                <a:solidFill>
                  <a:srgbClr val="000000"/>
                </a:solidFill>
                <a:latin typeface="Calibri"/>
              </a:rPr>
              <a:t> (</a:t>
            </a:r>
            <a:r>
              <a:rPr lang="ru-RU" sz="3200" b="0" strike="noStrike" spc="-1" dirty="0" err="1">
                <a:solidFill>
                  <a:srgbClr val="000000"/>
                </a:solidFill>
                <a:latin typeface="Calibri"/>
              </a:rPr>
              <a:t>Екстазі</a:t>
            </a:r>
            <a:r>
              <a:rPr lang="ru-RU" sz="3200" b="0" strike="noStrike" spc="-1" dirty="0">
                <a:solidFill>
                  <a:srgbClr val="000000"/>
                </a:solidFill>
                <a:latin typeface="Calibri"/>
              </a:rPr>
              <a:t>),</a:t>
            </a:r>
            <a:r>
              <a:rPr lang="ru-RU" sz="3200" b="0" u="sng" strike="noStrike" spc="-1" dirty="0">
                <a:solidFill>
                  <a:srgbClr val="000000"/>
                </a:solidFill>
                <a:uFillTx/>
                <a:latin typeface="Calibri"/>
              </a:rPr>
              <a:t> МДЕ, DOB, МДА, ДОМ, ДМА, ДОЕТ</a:t>
            </a:r>
            <a:r>
              <a:rPr lang="ru-RU" sz="3200" b="0" strike="noStrike" spc="-1" dirty="0">
                <a:solidFill>
                  <a:srgbClr val="000000"/>
                </a:solidFill>
                <a:latin typeface="Calibri"/>
              </a:rPr>
              <a:t> та </a:t>
            </a:r>
            <a:r>
              <a:rPr lang="ru-RU" sz="3200" b="0" strike="noStrike" spc="-1" dirty="0" err="1">
                <a:solidFill>
                  <a:srgbClr val="000000"/>
                </a:solidFill>
                <a:latin typeface="Calibri"/>
              </a:rPr>
              <a:t>інш</a:t>
            </a:r>
            <a:r>
              <a:rPr lang="ru-RU" sz="3200" b="0" strike="noStrike" spc="-1" dirty="0">
                <a:solidFill>
                  <a:srgbClr val="000000"/>
                </a:solidFill>
                <a:latin typeface="Calibri"/>
              </a:rPr>
              <a:t>. – так само, - перорально (через рот), </a:t>
            </a:r>
            <a:r>
              <a:rPr lang="ru-RU" sz="3200" b="0" strike="noStrike" spc="-1" dirty="0" err="1">
                <a:solidFill>
                  <a:srgbClr val="000000"/>
                </a:solidFill>
                <a:latin typeface="Calibri"/>
              </a:rPr>
              <a:t>інколи</a:t>
            </a:r>
            <a:r>
              <a:rPr lang="ru-RU" sz="3200" b="0" strike="noStrike" spc="-1" dirty="0">
                <a:solidFill>
                  <a:srgbClr val="000000"/>
                </a:solidFill>
                <a:latin typeface="Calibri"/>
              </a:rPr>
              <a:t> - за </a:t>
            </a:r>
            <a:r>
              <a:rPr lang="ru-RU" sz="3200" b="0" strike="noStrike" spc="-1" dirty="0" err="1">
                <a:solidFill>
                  <a:srgbClr val="000000"/>
                </a:solidFill>
                <a:latin typeface="Calibri"/>
              </a:rPr>
              <a:t>допомогою</a:t>
            </a:r>
            <a:r>
              <a:rPr lang="ru-RU" sz="3200" b="0" strike="noStrike" spc="-1" dirty="0">
                <a:solidFill>
                  <a:srgbClr val="000000"/>
                </a:solidFill>
                <a:latin typeface="Calibri"/>
              </a:rPr>
              <a:t> </a:t>
            </a:r>
            <a:r>
              <a:rPr lang="ru-RU" sz="3200" b="0" strike="noStrike" spc="-1" dirty="0" err="1">
                <a:solidFill>
                  <a:srgbClr val="000000"/>
                </a:solidFill>
                <a:latin typeface="Calibri"/>
              </a:rPr>
              <a:t>ін’єкцій</a:t>
            </a:r>
            <a:r>
              <a:rPr lang="ru-RU" sz="3200" b="0" strike="noStrike" spc="-1" dirty="0">
                <a:solidFill>
                  <a:srgbClr val="000000"/>
                </a:solidFill>
                <a:latin typeface="Calibri"/>
              </a:rPr>
              <a:t>, таблетки </a:t>
            </a:r>
            <a:r>
              <a:rPr lang="ru-RU" sz="3200" b="0" strike="noStrike" spc="-1" dirty="0" err="1">
                <a:solidFill>
                  <a:srgbClr val="000000"/>
                </a:solidFill>
                <a:latin typeface="Calibri"/>
              </a:rPr>
              <a:t>зазвичай</a:t>
            </a:r>
            <a:r>
              <a:rPr lang="ru-RU" sz="3200" b="0" strike="noStrike" spc="-1" dirty="0">
                <a:solidFill>
                  <a:srgbClr val="000000"/>
                </a:solidFill>
                <a:latin typeface="Calibri"/>
              </a:rPr>
              <a:t> </a:t>
            </a:r>
            <a:r>
              <a:rPr lang="ru-RU" sz="3200" b="0" strike="noStrike" spc="-1" dirty="0" err="1">
                <a:solidFill>
                  <a:srgbClr val="000000"/>
                </a:solidFill>
                <a:latin typeface="Calibri"/>
              </a:rPr>
              <a:t>запивають</a:t>
            </a:r>
            <a:r>
              <a:rPr lang="ru-RU" sz="3200" b="0" strike="noStrike" spc="-1" dirty="0">
                <a:solidFill>
                  <a:srgbClr val="000000"/>
                </a:solidFill>
                <a:latin typeface="Calibri"/>
              </a:rPr>
              <a:t>.</a:t>
            </a:r>
            <a:endParaRPr lang="ru-RU" sz="3200" b="0" strike="noStrike" spc="-1" dirty="0">
              <a:latin typeface="Arial"/>
            </a:endParaRPr>
          </a:p>
          <a:p>
            <a:pPr marL="343080" indent="-342360" algn="just">
              <a:lnSpc>
                <a:spcPct val="80000"/>
              </a:lnSpc>
              <a:spcBef>
                <a:spcPts val="641"/>
              </a:spcBef>
            </a:pPr>
            <a:r>
              <a:rPr lang="ru-RU" sz="3200" b="0" strike="noStrike" spc="-1" dirty="0">
                <a:solidFill>
                  <a:srgbClr val="000000"/>
                </a:solidFill>
                <a:latin typeface="Calibri"/>
              </a:rPr>
              <a:t>	</a:t>
            </a:r>
            <a:endParaRPr lang="ru-RU" sz="3200" b="0" strike="noStrike" spc="-1" dirty="0">
              <a:latin typeface="Arial"/>
            </a:endParaRPr>
          </a:p>
          <a:p>
            <a:pPr marL="343080" indent="-342360">
              <a:lnSpc>
                <a:spcPct val="100000"/>
              </a:lnSpc>
              <a:spcBef>
                <a:spcPts val="641"/>
              </a:spcBef>
            </a:pPr>
            <a:endParaRPr lang="ru-RU" sz="3200" b="0" strike="noStrike" spc="-1" dirty="0">
              <a:latin typeface="Arial"/>
            </a:endParaRPr>
          </a:p>
          <a:p>
            <a:pPr marL="343080" indent="-342360">
              <a:lnSpc>
                <a:spcPct val="100000"/>
              </a:lnSpc>
              <a:spcBef>
                <a:spcPts val="641"/>
              </a:spcBef>
            </a:pPr>
            <a:endParaRPr lang="ru-RU" sz="3200" b="0" strike="noStrike" spc="-1" dirty="0">
              <a:latin typeface="Arial"/>
            </a:endParaRPr>
          </a:p>
          <a:p>
            <a:pPr marL="343080" indent="-342360">
              <a:lnSpc>
                <a:spcPct val="100000"/>
              </a:lnSpc>
              <a:spcBef>
                <a:spcPts val="641"/>
              </a:spcBef>
            </a:pPr>
            <a:endParaRPr lang="ru-RU"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CustomShape 1"/>
          <p:cNvSpPr/>
          <p:nvPr/>
        </p:nvSpPr>
        <p:spPr>
          <a:xfrm>
            <a:off x="428760" y="35712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Лікарські засоби</a:t>
            </a:r>
            <a:endParaRPr lang="ru-RU" sz="4400" b="0" strike="noStrike" spc="-1">
              <a:latin typeface="Arial"/>
            </a:endParaRPr>
          </a:p>
        </p:txBody>
      </p:sp>
      <p:sp>
        <p:nvSpPr>
          <p:cNvPr id="664" name="CustomShape 2"/>
          <p:cNvSpPr/>
          <p:nvPr/>
        </p:nvSpPr>
        <p:spPr>
          <a:xfrm>
            <a:off x="457200" y="1357200"/>
            <a:ext cx="5400000" cy="502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20000"/>
          </a:bodyPr>
          <a:lstStyle/>
          <a:p>
            <a:pPr marL="343080" indent="-342360">
              <a:lnSpc>
                <a:spcPct val="100000"/>
              </a:lnSpc>
              <a:spcBef>
                <a:spcPts val="641"/>
              </a:spcBef>
            </a:pPr>
            <a:r>
              <a:rPr lang="ru-RU" sz="3200" b="0" strike="noStrike" spc="-1">
                <a:solidFill>
                  <a:srgbClr val="000000"/>
                </a:solidFill>
                <a:latin typeface="Calibri"/>
              </a:rPr>
              <a:t>які містять:</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кодеїн (кодтерпін, кодлак, кодесан);</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барбітурати (барбовал, фенобарбітал,…);</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бензодіазепіни (нітразепам, діазепам, флунітразепам);</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трамадол (трамал, трамадол);</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бупренорфін (субутекс);</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кетамін (калипсол, кетамін) не наркотик;</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оксибутират натрію;</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декстрометорфан (глікодин, Тос-Май…);</a:t>
            </a:r>
            <a:endParaRPr lang="ru-RU" sz="3200" b="0" strike="noStrike" spc="-1">
              <a:latin typeface="Arial"/>
            </a:endParaRPr>
          </a:p>
          <a:p>
            <a:pPr>
              <a:lnSpc>
                <a:spcPct val="100000"/>
              </a:lnSpc>
              <a:spcBef>
                <a:spcPts val="641"/>
              </a:spcBef>
            </a:pPr>
            <a:endParaRPr lang="ru-RU" sz="3200" b="0" strike="noStrike" spc="-1">
              <a:latin typeface="Arial"/>
            </a:endParaRPr>
          </a:p>
        </p:txBody>
      </p:sp>
      <p:pic>
        <p:nvPicPr>
          <p:cNvPr id="665" name="Picture 2"/>
          <p:cNvPicPr/>
          <p:nvPr/>
        </p:nvPicPr>
        <p:blipFill>
          <a:blip r:embed="rId2"/>
          <a:stretch/>
        </p:blipFill>
        <p:spPr>
          <a:xfrm>
            <a:off x="6143760" y="3071880"/>
            <a:ext cx="2807640" cy="2015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CustomShape 1"/>
          <p:cNvSpPr/>
          <p:nvPr/>
        </p:nvSpPr>
        <p:spPr>
          <a:xfrm>
            <a:off x="1371600" y="3840480"/>
            <a:ext cx="6400080" cy="1713960"/>
          </a:xfrm>
          <a:prstGeom prst="rect">
            <a:avLst/>
          </a:prstGeom>
          <a:noFill/>
          <a:ln>
            <a:noFill/>
          </a:ln>
        </p:spPr>
        <p:style>
          <a:lnRef idx="0">
            <a:scrgbClr r="0" g="0" b="0"/>
          </a:lnRef>
          <a:fillRef idx="0">
            <a:scrgbClr r="0" g="0" b="0"/>
          </a:fillRef>
          <a:effectRef idx="0">
            <a:scrgbClr r="0" g="0" b="0"/>
          </a:effectRef>
          <a:fontRef idx="minor"/>
        </p:style>
      </p:sp>
      <p:pic>
        <p:nvPicPr>
          <p:cNvPr id="667" name="Picture 2"/>
          <p:cNvPicPr/>
          <p:nvPr/>
        </p:nvPicPr>
        <p:blipFill>
          <a:blip r:embed="rId2"/>
          <a:stretch/>
        </p:blipFill>
        <p:spPr>
          <a:xfrm>
            <a:off x="0" y="4581000"/>
            <a:ext cx="3491280" cy="2276280"/>
          </a:xfrm>
          <a:prstGeom prst="rect">
            <a:avLst/>
          </a:prstGeom>
          <a:ln>
            <a:noFill/>
          </a:ln>
        </p:spPr>
      </p:pic>
      <p:pic>
        <p:nvPicPr>
          <p:cNvPr id="668" name="Picture 5"/>
          <p:cNvPicPr/>
          <p:nvPr/>
        </p:nvPicPr>
        <p:blipFill>
          <a:blip r:embed="rId3"/>
          <a:stretch/>
        </p:blipFill>
        <p:spPr>
          <a:xfrm>
            <a:off x="3978000" y="1845000"/>
            <a:ext cx="2230560" cy="2231640"/>
          </a:xfrm>
          <a:prstGeom prst="rect">
            <a:avLst/>
          </a:prstGeom>
          <a:ln>
            <a:noFill/>
          </a:ln>
        </p:spPr>
      </p:pic>
      <p:pic>
        <p:nvPicPr>
          <p:cNvPr id="669" name="Picture 3"/>
          <p:cNvPicPr/>
          <p:nvPr/>
        </p:nvPicPr>
        <p:blipFill>
          <a:blip r:embed="rId4"/>
          <a:stretch/>
        </p:blipFill>
        <p:spPr>
          <a:xfrm>
            <a:off x="3006000" y="548640"/>
            <a:ext cx="2019240" cy="1511280"/>
          </a:xfrm>
          <a:prstGeom prst="rect">
            <a:avLst/>
          </a:prstGeom>
          <a:ln>
            <a:noFill/>
          </a:ln>
        </p:spPr>
      </p:pic>
      <p:pic>
        <p:nvPicPr>
          <p:cNvPr id="670" name="Picture 4"/>
          <p:cNvPicPr/>
          <p:nvPr/>
        </p:nvPicPr>
        <p:blipFill>
          <a:blip r:embed="rId5"/>
          <a:stretch/>
        </p:blipFill>
        <p:spPr>
          <a:xfrm>
            <a:off x="0" y="2853000"/>
            <a:ext cx="1870920" cy="1694880"/>
          </a:xfrm>
          <a:prstGeom prst="rect">
            <a:avLst/>
          </a:prstGeom>
          <a:ln>
            <a:noFill/>
          </a:ln>
        </p:spPr>
      </p:pic>
      <p:pic>
        <p:nvPicPr>
          <p:cNvPr id="671" name="Picture 8"/>
          <p:cNvPicPr/>
          <p:nvPr/>
        </p:nvPicPr>
        <p:blipFill>
          <a:blip r:embed="rId6"/>
          <a:stretch/>
        </p:blipFill>
        <p:spPr>
          <a:xfrm>
            <a:off x="5652000" y="1989000"/>
            <a:ext cx="3491280" cy="2739600"/>
          </a:xfrm>
          <a:prstGeom prst="rect">
            <a:avLst/>
          </a:prstGeom>
          <a:ln>
            <a:noFill/>
          </a:ln>
        </p:spPr>
      </p:pic>
      <p:pic>
        <p:nvPicPr>
          <p:cNvPr id="672" name="Picture 7"/>
          <p:cNvPicPr/>
          <p:nvPr/>
        </p:nvPicPr>
        <p:blipFill>
          <a:blip r:embed="rId7"/>
          <a:stretch/>
        </p:blipFill>
        <p:spPr>
          <a:xfrm>
            <a:off x="7380360" y="692640"/>
            <a:ext cx="1578600" cy="1751760"/>
          </a:xfrm>
          <a:prstGeom prst="rect">
            <a:avLst/>
          </a:prstGeom>
          <a:ln>
            <a:noFill/>
          </a:ln>
        </p:spPr>
      </p:pic>
      <p:pic>
        <p:nvPicPr>
          <p:cNvPr id="673" name="Picture 8"/>
          <p:cNvPicPr/>
          <p:nvPr/>
        </p:nvPicPr>
        <p:blipFill>
          <a:blip r:embed="rId8"/>
          <a:stretch/>
        </p:blipFill>
        <p:spPr>
          <a:xfrm>
            <a:off x="5598000" y="620640"/>
            <a:ext cx="1849680" cy="1847160"/>
          </a:xfrm>
          <a:prstGeom prst="rect">
            <a:avLst/>
          </a:prstGeom>
          <a:ln>
            <a:noFill/>
          </a:ln>
        </p:spPr>
      </p:pic>
      <p:pic>
        <p:nvPicPr>
          <p:cNvPr id="674" name="Picture 6"/>
          <p:cNvPicPr/>
          <p:nvPr/>
        </p:nvPicPr>
        <p:blipFill>
          <a:blip r:embed="rId9"/>
          <a:stretch/>
        </p:blipFill>
        <p:spPr>
          <a:xfrm>
            <a:off x="6227640" y="4210200"/>
            <a:ext cx="2915640" cy="2647080"/>
          </a:xfrm>
          <a:prstGeom prst="rect">
            <a:avLst/>
          </a:prstGeom>
          <a:ln>
            <a:noFill/>
          </a:ln>
        </p:spPr>
      </p:pic>
      <p:pic>
        <p:nvPicPr>
          <p:cNvPr id="675" name="Picture 2"/>
          <p:cNvPicPr/>
          <p:nvPr/>
        </p:nvPicPr>
        <p:blipFill>
          <a:blip r:embed="rId10"/>
          <a:stretch/>
        </p:blipFill>
        <p:spPr>
          <a:xfrm>
            <a:off x="3978000" y="4203360"/>
            <a:ext cx="2463120" cy="2653920"/>
          </a:xfrm>
          <a:prstGeom prst="rect">
            <a:avLst/>
          </a:prstGeom>
          <a:ln>
            <a:noFill/>
          </a:ln>
        </p:spPr>
      </p:pic>
      <p:pic>
        <p:nvPicPr>
          <p:cNvPr id="676" name="Picture 12"/>
          <p:cNvPicPr/>
          <p:nvPr/>
        </p:nvPicPr>
        <p:blipFill>
          <a:blip r:embed="rId11"/>
          <a:stretch/>
        </p:blipFill>
        <p:spPr>
          <a:xfrm>
            <a:off x="0" y="548640"/>
            <a:ext cx="2972520" cy="2447640"/>
          </a:xfrm>
          <a:prstGeom prst="rect">
            <a:avLst/>
          </a:prstGeom>
          <a:ln>
            <a:noFill/>
          </a:ln>
        </p:spPr>
      </p:pic>
      <p:pic>
        <p:nvPicPr>
          <p:cNvPr id="677" name="Picture 10"/>
          <p:cNvPicPr/>
          <p:nvPr/>
        </p:nvPicPr>
        <p:blipFill>
          <a:blip r:embed="rId12"/>
          <a:stretch/>
        </p:blipFill>
        <p:spPr>
          <a:xfrm>
            <a:off x="1655640" y="2637000"/>
            <a:ext cx="3246120" cy="2548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4"/>
          <p:cNvPicPr/>
          <p:nvPr/>
        </p:nvPicPr>
        <p:blipFill>
          <a:blip r:embed="rId3"/>
          <a:stretch/>
        </p:blipFill>
        <p:spPr>
          <a:xfrm>
            <a:off x="0" y="0"/>
            <a:ext cx="9143280" cy="6857280"/>
          </a:xfrm>
          <a:prstGeom prst="rect">
            <a:avLst/>
          </a:prstGeom>
          <a:ln w="9360">
            <a:noFill/>
          </a:ln>
        </p:spPr>
      </p:pic>
      <p:sp>
        <p:nvSpPr>
          <p:cNvPr id="337" name="CustomShape 1"/>
          <p:cNvSpPr/>
          <p:nvPr/>
        </p:nvSpPr>
        <p:spPr>
          <a:xfrm>
            <a:off x="457200" y="214200"/>
            <a:ext cx="8228880" cy="5652360"/>
          </a:xfrm>
          <a:prstGeom prst="rect">
            <a:avLst/>
          </a:prstGeom>
          <a:noFill/>
          <a:ln>
            <a:solidFill>
              <a:srgbClr val="FFFFFF"/>
            </a:solid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598320" indent="-597600" algn="ctr">
              <a:lnSpc>
                <a:spcPct val="80000"/>
              </a:lnSpc>
              <a:spcBef>
                <a:spcPts val="601"/>
              </a:spcBef>
            </a:pPr>
            <a:r>
              <a:rPr lang="ru-RU" sz="3200" b="1" strike="noStrike" spc="-1">
                <a:solidFill>
                  <a:srgbClr val="FFFFFF"/>
                </a:solidFill>
                <a:latin typeface="Times New Roman"/>
              </a:rPr>
              <a:t>Класифікація   токсичних речовин:</a:t>
            </a:r>
            <a:endParaRPr lang="ru-RU" sz="3200" b="0" strike="noStrike" spc="-1">
              <a:latin typeface="Arial"/>
            </a:endParaRPr>
          </a:p>
          <a:p>
            <a:pPr marL="598320" indent="-597600">
              <a:lnSpc>
                <a:spcPct val="80000"/>
              </a:lnSpc>
              <a:spcBef>
                <a:spcPts val="601"/>
              </a:spcBef>
              <a:buClr>
                <a:srgbClr val="FFFF00"/>
              </a:buClr>
              <a:buFont typeface="Arial"/>
              <a:buChar char="•"/>
            </a:pPr>
            <a:r>
              <a:rPr lang="ru-RU" sz="2400" b="1" strike="noStrike" spc="-1">
                <a:solidFill>
                  <a:srgbClr val="FFFF00"/>
                </a:solidFill>
                <a:latin typeface="Times New Roman"/>
              </a:rPr>
              <a:t>Виробничі отрути (органічні розчинники, пальне, барвники, хімічні реактиви тощо).</a:t>
            </a:r>
            <a:endParaRPr lang="ru-RU" sz="2400" b="0" strike="noStrike" spc="-1">
              <a:latin typeface="Arial"/>
            </a:endParaRPr>
          </a:p>
          <a:p>
            <a:pPr marL="598320" indent="-597600">
              <a:lnSpc>
                <a:spcPct val="80000"/>
              </a:lnSpc>
              <a:spcBef>
                <a:spcPts val="601"/>
              </a:spcBef>
            </a:pPr>
            <a:endParaRPr lang="ru-RU" sz="2400" b="0" strike="noStrike" spc="-1">
              <a:latin typeface="Arial"/>
            </a:endParaRPr>
          </a:p>
          <a:p>
            <a:pPr marL="598320" indent="-597600">
              <a:lnSpc>
                <a:spcPct val="80000"/>
              </a:lnSpc>
              <a:spcBef>
                <a:spcPts val="601"/>
              </a:spcBef>
              <a:buClr>
                <a:srgbClr val="FFFF00"/>
              </a:buClr>
              <a:buFont typeface="Arial"/>
              <a:buChar char="•"/>
            </a:pPr>
            <a:r>
              <a:rPr lang="ru-RU" sz="2400" b="1" strike="noStrike" spc="-1">
                <a:solidFill>
                  <a:srgbClr val="FFFF00"/>
                </a:solidFill>
                <a:latin typeface="Times New Roman"/>
              </a:rPr>
              <a:t>Пестициди, які використовують у сільському господарстві (хлор-, фосфороорганічні,  а також ртутьорганічні сполуки).</a:t>
            </a:r>
            <a:endParaRPr lang="ru-RU" sz="2400" b="0" strike="noStrike" spc="-1">
              <a:latin typeface="Arial"/>
            </a:endParaRPr>
          </a:p>
          <a:p>
            <a:pPr>
              <a:lnSpc>
                <a:spcPct val="80000"/>
              </a:lnSpc>
              <a:spcBef>
                <a:spcPts val="601"/>
              </a:spcBef>
            </a:pPr>
            <a:endParaRPr lang="ru-RU" sz="2400" b="0" strike="noStrike" spc="-1">
              <a:latin typeface="Arial"/>
            </a:endParaRPr>
          </a:p>
          <a:p>
            <a:pPr marL="598320" indent="-597600">
              <a:lnSpc>
                <a:spcPct val="80000"/>
              </a:lnSpc>
              <a:spcBef>
                <a:spcPts val="601"/>
              </a:spcBef>
              <a:buClr>
                <a:srgbClr val="FFFF00"/>
              </a:buClr>
              <a:buFont typeface="Arial"/>
              <a:buChar char="•"/>
            </a:pPr>
            <a:r>
              <a:rPr lang="ru-RU" sz="2400" b="1" strike="noStrike" spc="-1">
                <a:solidFill>
                  <a:srgbClr val="FFFF00"/>
                </a:solidFill>
                <a:latin typeface="Times New Roman"/>
              </a:rPr>
              <a:t>Лікарські засоби.</a:t>
            </a:r>
            <a:endParaRPr lang="ru-RU" sz="2400" b="0" strike="noStrike" spc="-1">
              <a:latin typeface="Arial"/>
            </a:endParaRPr>
          </a:p>
          <a:p>
            <a:pPr>
              <a:lnSpc>
                <a:spcPct val="80000"/>
              </a:lnSpc>
              <a:spcBef>
                <a:spcPts val="601"/>
              </a:spcBef>
            </a:pPr>
            <a:endParaRPr lang="ru-RU" sz="2400" b="0" strike="noStrike" spc="-1">
              <a:latin typeface="Arial"/>
            </a:endParaRPr>
          </a:p>
          <a:p>
            <a:pPr marL="598320" indent="-597600">
              <a:lnSpc>
                <a:spcPct val="80000"/>
              </a:lnSpc>
              <a:spcBef>
                <a:spcPts val="601"/>
              </a:spcBef>
              <a:buClr>
                <a:srgbClr val="FFFF00"/>
              </a:buClr>
              <a:buFont typeface="Arial"/>
              <a:buChar char="•"/>
            </a:pPr>
            <a:r>
              <a:rPr lang="ru-RU" sz="2400" b="1" strike="noStrike" spc="-1">
                <a:solidFill>
                  <a:srgbClr val="FFFF00"/>
                </a:solidFill>
                <a:latin typeface="Times New Roman"/>
              </a:rPr>
              <a:t>Побутові хімікати (харчові добавки, засоби санітарії та особистої гігієни, засоби догляду за одягом, меблями, автомобілями тощо).</a:t>
            </a:r>
            <a:endParaRPr lang="ru-RU" sz="2400" b="0" strike="noStrike" spc="-1">
              <a:latin typeface="Arial"/>
            </a:endParaRPr>
          </a:p>
          <a:p>
            <a:pPr>
              <a:lnSpc>
                <a:spcPct val="80000"/>
              </a:lnSpc>
              <a:spcBef>
                <a:spcPts val="601"/>
              </a:spcBef>
            </a:pPr>
            <a:endParaRPr lang="ru-RU" sz="2400" b="0" strike="noStrike" spc="-1">
              <a:latin typeface="Arial"/>
            </a:endParaRPr>
          </a:p>
          <a:p>
            <a:pPr marL="598320" indent="-597600">
              <a:lnSpc>
                <a:spcPct val="80000"/>
              </a:lnSpc>
              <a:spcBef>
                <a:spcPts val="601"/>
              </a:spcBef>
              <a:buClr>
                <a:srgbClr val="FFFF00"/>
              </a:buClr>
              <a:buFont typeface="Arial"/>
              <a:buChar char="•"/>
            </a:pPr>
            <a:r>
              <a:rPr lang="ru-RU" sz="2400" b="1" strike="noStrike" spc="-1">
                <a:solidFill>
                  <a:srgbClr val="FFFF00"/>
                </a:solidFill>
                <a:latin typeface="Times New Roman"/>
              </a:rPr>
              <a:t>Біологічні рослинні й тваринні отрути.</a:t>
            </a:r>
            <a:endParaRPr lang="ru-RU" sz="2400" b="0" strike="noStrike" spc="-1">
              <a:latin typeface="Arial"/>
            </a:endParaRPr>
          </a:p>
          <a:p>
            <a:pPr>
              <a:lnSpc>
                <a:spcPct val="80000"/>
              </a:lnSpc>
              <a:spcBef>
                <a:spcPts val="601"/>
              </a:spcBef>
            </a:pPr>
            <a:endParaRPr lang="ru-RU" sz="2400" b="0" strike="noStrike" spc="-1">
              <a:latin typeface="Arial"/>
            </a:endParaRPr>
          </a:p>
          <a:p>
            <a:pPr marL="598320" indent="-597600">
              <a:lnSpc>
                <a:spcPct val="80000"/>
              </a:lnSpc>
              <a:spcBef>
                <a:spcPts val="601"/>
              </a:spcBef>
              <a:buClr>
                <a:srgbClr val="FFFF00"/>
              </a:buClr>
              <a:buFont typeface="Arial"/>
              <a:buChar char="•"/>
            </a:pPr>
            <a:r>
              <a:rPr lang="ru-RU" sz="2400" b="1" strike="noStrike" spc="-1">
                <a:solidFill>
                  <a:srgbClr val="FFFF00"/>
                </a:solidFill>
                <a:latin typeface="Times New Roman"/>
              </a:rPr>
              <a:t>Бойові отруйні речовини (БОР).</a:t>
            </a:r>
            <a:endParaRPr lang="ru-RU" sz="2400" b="0" strike="noStrike" spc="-1">
              <a:latin typeface="Arial"/>
            </a:endParaRPr>
          </a:p>
          <a:p>
            <a:pPr marL="598320" indent="-597600">
              <a:lnSpc>
                <a:spcPct val="80000"/>
              </a:lnSpc>
              <a:spcBef>
                <a:spcPts val="601"/>
              </a:spcBef>
            </a:pPr>
            <a:endParaRPr lang="ru-RU" sz="2400" b="0" strike="noStrike" spc="-1">
              <a:latin typeface="Arial"/>
            </a:endParaRPr>
          </a:p>
        </p:txBody>
      </p:sp>
      <p:sp>
        <p:nvSpPr>
          <p:cNvPr id="338"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D2A1BFB-4703-406D-A13C-B1743E2F60BA}" type="slidenum">
              <a:rPr lang="ru-RU" sz="1200" b="0" strike="noStrike" spc="-1">
                <a:solidFill>
                  <a:srgbClr val="8B8B8B"/>
                </a:solidFill>
                <a:latin typeface="Calibri"/>
              </a:rPr>
              <a:t>8</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79"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000" lnSpcReduction="10000"/>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Вживання лікарських засобів відбувається майже винятково згідно до інструкцій (перорально або інєкційно).</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Також наркомани “зі стажем” часто використовують лікарські засоби для підсилення ефектів інших наркотиків, або для того, щоб певний час замінювати звичні наркотики, якщо до них, наприклад, нема доступу.</a:t>
            </a:r>
            <a:endParaRPr lang="ru-RU" sz="3200" b="0" strike="noStrike" spc="-1">
              <a:latin typeface="Arial"/>
            </a:endParaRPr>
          </a:p>
          <a:p>
            <a:pPr marL="343080" indent="-342360" algn="just">
              <a:lnSpc>
                <a:spcPct val="80000"/>
              </a:lnSpc>
              <a:spcBef>
                <a:spcPts val="641"/>
              </a:spcBef>
            </a:pPr>
            <a:r>
              <a:rPr lang="ru-RU" sz="3200" b="0" strike="noStrike" spc="-1">
                <a:solidFill>
                  <a:srgbClr val="000000"/>
                </a:solidFill>
                <a:latin typeface="Calibri"/>
              </a:rPr>
              <a:t>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CustomShape 1"/>
          <p:cNvSpPr/>
          <p:nvPr/>
        </p:nvSpPr>
        <p:spPr>
          <a:xfrm>
            <a:off x="500040" y="357120"/>
            <a:ext cx="815328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Дезоморфін</a:t>
            </a:r>
            <a:endParaRPr lang="ru-RU" sz="4400" b="0" strike="noStrike" spc="-1">
              <a:latin typeface="Arial"/>
            </a:endParaRPr>
          </a:p>
        </p:txBody>
      </p:sp>
      <p:sp>
        <p:nvSpPr>
          <p:cNvPr id="681" name="CustomShape 2"/>
          <p:cNvSpPr/>
          <p:nvPr/>
        </p:nvSpPr>
        <p:spPr>
          <a:xfrm>
            <a:off x="457200" y="1143000"/>
            <a:ext cx="8228880" cy="496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pPr>
            <a:r>
              <a:rPr lang="ru-RU" sz="3200" b="0" strike="noStrike" spc="-1">
                <a:solidFill>
                  <a:srgbClr val="000000"/>
                </a:solidFill>
                <a:latin typeface="Calibri"/>
              </a:rPr>
              <a:t>Цей  “кухонний” наркотик так само легко можна отримувати в побутових умовах з лікарських препаратів, що містять кодеїн, як і “кухонні” амфетаміни</a:t>
            </a:r>
            <a:endParaRPr lang="ru-RU" sz="3200" b="0" strike="noStrike" spc="-1">
              <a:latin typeface="Arial"/>
            </a:endParaRPr>
          </a:p>
        </p:txBody>
      </p:sp>
      <p:pic>
        <p:nvPicPr>
          <p:cNvPr id="682" name="Picture 3"/>
          <p:cNvPicPr/>
          <p:nvPr/>
        </p:nvPicPr>
        <p:blipFill>
          <a:blip r:embed="rId2"/>
          <a:stretch/>
        </p:blipFill>
        <p:spPr>
          <a:xfrm>
            <a:off x="2141640" y="3429000"/>
            <a:ext cx="2375640" cy="1778040"/>
          </a:xfrm>
          <a:prstGeom prst="rect">
            <a:avLst/>
          </a:prstGeom>
          <a:ln>
            <a:noFill/>
          </a:ln>
        </p:spPr>
      </p:pic>
      <p:pic>
        <p:nvPicPr>
          <p:cNvPr id="683" name="Picture 7"/>
          <p:cNvPicPr/>
          <p:nvPr/>
        </p:nvPicPr>
        <p:blipFill>
          <a:blip r:embed="rId3"/>
          <a:stretch/>
        </p:blipFill>
        <p:spPr>
          <a:xfrm>
            <a:off x="452880" y="5013000"/>
            <a:ext cx="1917360" cy="1563120"/>
          </a:xfrm>
          <a:prstGeom prst="rect">
            <a:avLst/>
          </a:prstGeom>
          <a:ln>
            <a:noFill/>
          </a:ln>
        </p:spPr>
      </p:pic>
      <p:pic>
        <p:nvPicPr>
          <p:cNvPr id="684" name="Picture 2"/>
          <p:cNvPicPr/>
          <p:nvPr/>
        </p:nvPicPr>
        <p:blipFill>
          <a:blip r:embed="rId4"/>
          <a:stretch/>
        </p:blipFill>
        <p:spPr>
          <a:xfrm>
            <a:off x="4788000" y="3213000"/>
            <a:ext cx="3723840" cy="3428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FFFF"/>
                </a:solidFill>
                <a:latin typeface="Calibri"/>
              </a:rPr>
              <a:t>Види вживання</a:t>
            </a:r>
            <a:endParaRPr lang="ru-RU" sz="4400" b="0" strike="noStrike" spc="-1">
              <a:latin typeface="Arial"/>
            </a:endParaRPr>
          </a:p>
        </p:txBody>
      </p:sp>
      <p:sp>
        <p:nvSpPr>
          <p:cNvPr id="686" name="CustomShape 2"/>
          <p:cNvSpPr/>
          <p:nvPr/>
        </p:nvSpPr>
        <p:spPr>
          <a:xfrm>
            <a:off x="500040" y="142920"/>
            <a:ext cx="8228880" cy="41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Дезоморфін, який отримують, -  дуже токсичний</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Вживають його ін`єкційно.</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Наслідки від вживання </a:t>
            </a:r>
            <a:endParaRPr lang="ru-RU" sz="2400" b="0" strike="noStrike" spc="-1">
              <a:latin typeface="Arial"/>
            </a:endParaRPr>
          </a:p>
          <a:p>
            <a:pPr marL="343080" indent="-342360">
              <a:lnSpc>
                <a:spcPct val="100000"/>
              </a:lnSpc>
              <a:spcBef>
                <a:spcPts val="479"/>
              </a:spcBef>
            </a:pPr>
            <a:r>
              <a:rPr lang="ru-RU" sz="2400" b="0" strike="noStrike" spc="-1">
                <a:solidFill>
                  <a:srgbClr val="000000"/>
                </a:solidFill>
                <a:latin typeface="Calibri"/>
              </a:rPr>
              <a:t>	такого наркотика досить </a:t>
            </a:r>
            <a:endParaRPr lang="ru-RU" sz="2400" b="0" strike="noStrike" spc="-1">
              <a:latin typeface="Arial"/>
            </a:endParaRPr>
          </a:p>
          <a:p>
            <a:pPr marL="343080" indent="-342360">
              <a:lnSpc>
                <a:spcPct val="100000"/>
              </a:lnSpc>
              <a:spcBef>
                <a:spcPts val="479"/>
              </a:spcBef>
            </a:pPr>
            <a:r>
              <a:rPr lang="ru-RU" sz="2400" b="0" strike="noStrike" spc="-1">
                <a:solidFill>
                  <a:srgbClr val="000000"/>
                </a:solidFill>
                <a:latin typeface="Calibri"/>
              </a:rPr>
              <a:t>	важкі і швидкі. Вживання 6-12 </a:t>
            </a:r>
            <a:endParaRPr lang="ru-RU" sz="2400" b="0" strike="noStrike" spc="-1">
              <a:latin typeface="Arial"/>
            </a:endParaRPr>
          </a:p>
          <a:p>
            <a:pPr marL="343080" indent="-342360">
              <a:lnSpc>
                <a:spcPct val="100000"/>
              </a:lnSpc>
              <a:spcBef>
                <a:spcPts val="479"/>
              </a:spcBef>
            </a:pPr>
            <a:r>
              <a:rPr lang="ru-RU" sz="2400" b="0" strike="noStrike" spc="-1">
                <a:solidFill>
                  <a:srgbClr val="000000"/>
                </a:solidFill>
                <a:latin typeface="Calibri"/>
              </a:rPr>
              <a:t>	місяців є смертельним.</a:t>
            </a:r>
            <a:endParaRPr lang="ru-RU" sz="2400" b="0" strike="noStrike" spc="-1">
              <a:latin typeface="Arial"/>
            </a:endParaRPr>
          </a:p>
          <a:p>
            <a:pPr marL="343080" indent="-342360" algn="just">
              <a:lnSpc>
                <a:spcPct val="80000"/>
              </a:lnSpc>
              <a:spcBef>
                <a:spcPts val="479"/>
              </a:spcBef>
              <a:buClr>
                <a:srgbClr val="FF0000"/>
              </a:buClr>
              <a:buFont typeface="Arial"/>
              <a:buChar char="•"/>
            </a:pPr>
            <a:r>
              <a:rPr lang="ru-RU" sz="2400" b="0" strike="noStrike" spc="-1">
                <a:solidFill>
                  <a:srgbClr val="FF0000"/>
                </a:solidFill>
                <a:latin typeface="Calibri"/>
              </a:rPr>
              <a:t>Сленгові назви дезоморфину: </a:t>
            </a:r>
            <a:endParaRPr lang="ru-RU" sz="2400" b="0" strike="noStrike" spc="-1">
              <a:latin typeface="Arial"/>
            </a:endParaRPr>
          </a:p>
          <a:p>
            <a:pPr algn="just">
              <a:lnSpc>
                <a:spcPct val="80000"/>
              </a:lnSpc>
              <a:spcBef>
                <a:spcPts val="479"/>
              </a:spcBef>
            </a:pPr>
            <a:r>
              <a:rPr lang="ru-RU" sz="2400" b="0" strike="noStrike" spc="-1">
                <a:solidFill>
                  <a:srgbClr val="FF0000"/>
                </a:solidFill>
                <a:latin typeface="Calibri"/>
              </a:rPr>
              <a:t>"крокодил", "електрошірка", "годішка". </a:t>
            </a:r>
            <a:endParaRPr lang="ru-RU" sz="2400" b="0" strike="noStrike" spc="-1">
              <a:latin typeface="Arial"/>
            </a:endParaRPr>
          </a:p>
          <a:p>
            <a:pPr algn="just">
              <a:lnSpc>
                <a:spcPct val="8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p:txBody>
      </p:sp>
      <p:pic>
        <p:nvPicPr>
          <p:cNvPr id="687" name="Picture 3"/>
          <p:cNvPicPr/>
          <p:nvPr/>
        </p:nvPicPr>
        <p:blipFill>
          <a:blip r:embed="rId2"/>
          <a:stretch/>
        </p:blipFill>
        <p:spPr>
          <a:xfrm>
            <a:off x="1714320" y="3786120"/>
            <a:ext cx="3499920" cy="3071160"/>
          </a:xfrm>
          <a:prstGeom prst="rect">
            <a:avLst/>
          </a:prstGeom>
          <a:ln>
            <a:noFill/>
          </a:ln>
        </p:spPr>
      </p:pic>
      <p:pic>
        <p:nvPicPr>
          <p:cNvPr id="688" name="Picture 6"/>
          <p:cNvPicPr/>
          <p:nvPr/>
        </p:nvPicPr>
        <p:blipFill>
          <a:blip r:embed="rId3"/>
          <a:stretch/>
        </p:blipFill>
        <p:spPr>
          <a:xfrm>
            <a:off x="5857920" y="2214720"/>
            <a:ext cx="3285360" cy="4273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CustomShape 1"/>
          <p:cNvSpPr/>
          <p:nvPr/>
        </p:nvSpPr>
        <p:spPr>
          <a:xfrm>
            <a:off x="500040" y="0"/>
            <a:ext cx="8153280" cy="104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200" b="1" strike="noStrike" spc="-1">
                <a:solidFill>
                  <a:srgbClr val="FF0000"/>
                </a:solidFill>
                <a:latin typeface="Calibri"/>
              </a:rPr>
              <a:t>Синтетичні канабіміметики, 	катінони, піперазіни, триптаміни</a:t>
            </a:r>
            <a:endParaRPr lang="ru-RU" sz="3200" b="0" strike="noStrike" spc="-1">
              <a:latin typeface="Arial"/>
            </a:endParaRPr>
          </a:p>
        </p:txBody>
      </p:sp>
      <p:sp>
        <p:nvSpPr>
          <p:cNvPr id="690" name="CustomShape 2"/>
          <p:cNvSpPr/>
          <p:nvPr/>
        </p:nvSpPr>
        <p:spPr>
          <a:xfrm>
            <a:off x="214200" y="1214280"/>
            <a:ext cx="8714880" cy="488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Синтетичні канабіміметики (</a:t>
            </a:r>
            <a:r>
              <a:rPr lang="ru-RU" sz="2000" b="1" strike="noStrike" spc="-1">
                <a:solidFill>
                  <a:srgbClr val="3C64A6"/>
                </a:solidFill>
                <a:latin typeface="Calibri"/>
              </a:rPr>
              <a:t>«Спайсы»</a:t>
            </a:r>
            <a:r>
              <a:rPr lang="ru-RU" sz="2000" b="0" strike="noStrike" spc="-1">
                <a:solidFill>
                  <a:srgbClr val="000000"/>
                </a:solidFill>
                <a:latin typeface="Calibri"/>
              </a:rPr>
              <a:t>, </a:t>
            </a:r>
            <a:r>
              <a:rPr lang="ru-RU" sz="2000" b="1" strike="noStrike" spc="-1">
                <a:solidFill>
                  <a:srgbClr val="3C64A6"/>
                </a:solidFill>
                <a:latin typeface="Calibri"/>
              </a:rPr>
              <a:t>JWH</a:t>
            </a:r>
            <a:r>
              <a:rPr lang="ru-RU" sz="2000" b="0" strike="noStrike" spc="-1">
                <a:solidFill>
                  <a:srgbClr val="000000"/>
                </a:solidFill>
                <a:latin typeface="Calibri"/>
              </a:rPr>
              <a:t>, СР, HU, CB, WIN..); </a:t>
            </a:r>
            <a:endParaRPr lang="ru-RU" sz="2000" b="0" strike="noStrike" spc="-1">
              <a:latin typeface="Arial"/>
            </a:endParaRPr>
          </a:p>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Синтетичні катінони (</a:t>
            </a:r>
            <a:r>
              <a:rPr lang="ru-RU" sz="2000" b="1" strike="noStrike" spc="-1">
                <a:solidFill>
                  <a:srgbClr val="3C64A6"/>
                </a:solidFill>
                <a:latin typeface="Calibri"/>
              </a:rPr>
              <a:t>“Солі” </a:t>
            </a:r>
            <a:r>
              <a:rPr lang="ru-RU" sz="2000" b="0" strike="noStrike" spc="-1">
                <a:solidFill>
                  <a:srgbClr val="000000"/>
                </a:solidFill>
                <a:latin typeface="Calibri"/>
              </a:rPr>
              <a:t>2C-B(I,E,D,P,T..), бутилон, МДПВ.. );</a:t>
            </a:r>
            <a:endParaRPr lang="ru-RU" sz="2000" b="0" strike="noStrike" spc="-1">
              <a:latin typeface="Arial"/>
            </a:endParaRPr>
          </a:p>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Синтетичні піперазіни (mCPP, MDBZP, TFMPP…);</a:t>
            </a:r>
            <a:endParaRPr lang="ru-RU" sz="2000" b="0" strike="noStrike" spc="-1">
              <a:latin typeface="Arial"/>
            </a:endParaRPr>
          </a:p>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Cинтетичні триптаміни (5-MeO-…, 4-AcO-…, 4-HO-…), -</a:t>
            </a:r>
            <a:endParaRPr lang="ru-RU" sz="2000" b="0" strike="noStrike" spc="-1">
              <a:latin typeface="Arial"/>
            </a:endParaRPr>
          </a:p>
          <a:p>
            <a:pPr marL="343080" indent="-342360">
              <a:lnSpc>
                <a:spcPct val="100000"/>
              </a:lnSpc>
              <a:spcBef>
                <a:spcPts val="400"/>
              </a:spcBef>
            </a:pPr>
            <a:r>
              <a:rPr lang="ru-RU" sz="2000" b="0" strike="noStrike" spc="-1">
                <a:solidFill>
                  <a:srgbClr val="000000"/>
                </a:solidFill>
                <a:latin typeface="Calibri"/>
              </a:rPr>
              <a:t>	повністю синтетичні речовини (так звані </a:t>
            </a:r>
            <a:r>
              <a:rPr lang="ru-RU" sz="2000" b="1" strike="noStrike" spc="-1">
                <a:solidFill>
                  <a:srgbClr val="3C64A6"/>
                </a:solidFill>
                <a:latin typeface="Calibri"/>
              </a:rPr>
              <a:t>“дизайнерські наркотики”</a:t>
            </a:r>
            <a:r>
              <a:rPr lang="ru-RU" sz="2000" b="0" strike="noStrike" spc="-1">
                <a:solidFill>
                  <a:srgbClr val="000000"/>
                </a:solidFill>
                <a:latin typeface="Calibri"/>
              </a:rPr>
              <a:t>), останнім часом їх синтезують регулярно в різних класах сполук.</a:t>
            </a:r>
            <a:endParaRPr lang="ru-RU" sz="2000" b="0" strike="noStrike" spc="-1">
              <a:latin typeface="Arial"/>
            </a:endParaRPr>
          </a:p>
        </p:txBody>
      </p:sp>
      <p:pic>
        <p:nvPicPr>
          <p:cNvPr id="691" name="Picture 3"/>
          <p:cNvPicPr/>
          <p:nvPr/>
        </p:nvPicPr>
        <p:blipFill>
          <a:blip r:embed="rId2"/>
          <a:stretch/>
        </p:blipFill>
        <p:spPr>
          <a:xfrm>
            <a:off x="5715000" y="4357800"/>
            <a:ext cx="3185640" cy="2087640"/>
          </a:xfrm>
          <a:prstGeom prst="rect">
            <a:avLst/>
          </a:prstGeom>
          <a:ln>
            <a:noFill/>
          </a:ln>
        </p:spPr>
      </p:pic>
      <p:pic>
        <p:nvPicPr>
          <p:cNvPr id="692" name="Picture 2"/>
          <p:cNvPicPr/>
          <p:nvPr/>
        </p:nvPicPr>
        <p:blipFill>
          <a:blip r:embed="rId3"/>
          <a:stretch/>
        </p:blipFill>
        <p:spPr>
          <a:xfrm>
            <a:off x="357120" y="3786120"/>
            <a:ext cx="2267640" cy="2040120"/>
          </a:xfrm>
          <a:prstGeom prst="rect">
            <a:avLst/>
          </a:prstGeom>
          <a:ln>
            <a:noFill/>
          </a:ln>
        </p:spPr>
      </p:pic>
      <p:pic>
        <p:nvPicPr>
          <p:cNvPr id="693" name="Picture 4"/>
          <p:cNvPicPr/>
          <p:nvPr/>
        </p:nvPicPr>
        <p:blipFill>
          <a:blip r:embed="rId4"/>
          <a:stretch/>
        </p:blipFill>
        <p:spPr>
          <a:xfrm>
            <a:off x="3071880" y="4143240"/>
            <a:ext cx="2142360" cy="2142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95"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Вживання </a:t>
            </a:r>
            <a:r>
              <a:rPr lang="ru-RU" sz="3200" b="1" strike="noStrike" spc="-1">
                <a:solidFill>
                  <a:srgbClr val="3C64A6"/>
                </a:solidFill>
                <a:latin typeface="Calibri"/>
              </a:rPr>
              <a:t>“дизайнерських наркотиків” </a:t>
            </a:r>
            <a:r>
              <a:rPr lang="ru-RU" sz="3200" b="0" strike="noStrike" spc="-1">
                <a:solidFill>
                  <a:srgbClr val="000000"/>
                </a:solidFill>
                <a:latin typeface="Calibri"/>
              </a:rPr>
              <a:t>відбувається відповідно до того, який саме вид наркотика наслідує “клон”. </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Перорально, назально, ін`єкційно.</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Дія схожа з дією наркотиків які вони наслідують, але зважаючи на їх синтетичну природу, - наслідки від вживання зазвичай більш непередбачувані та складніші.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CustomShape 1"/>
          <p:cNvSpPr/>
          <p:nvPr/>
        </p:nvSpPr>
        <p:spPr>
          <a:xfrm>
            <a:off x="495000" y="836640"/>
            <a:ext cx="8153280" cy="8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Кокаїн</a:t>
            </a:r>
            <a:endParaRPr lang="ru-RU" sz="4400" b="0" strike="noStrike" spc="-1">
              <a:latin typeface="Arial"/>
            </a:endParaRPr>
          </a:p>
        </p:txBody>
      </p:sp>
      <p:sp>
        <p:nvSpPr>
          <p:cNvPr id="697" name="CustomShape 2"/>
          <p:cNvSpPr/>
          <p:nvPr/>
        </p:nvSpPr>
        <p:spPr>
          <a:xfrm>
            <a:off x="457200" y="1845000"/>
            <a:ext cx="8228880" cy="439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360">
              <a:lnSpc>
                <a:spcPct val="80000"/>
              </a:lnSpc>
              <a:spcBef>
                <a:spcPts val="479"/>
              </a:spcBef>
              <a:buClr>
                <a:srgbClr val="000000"/>
              </a:buClr>
              <a:buFont typeface="Arial"/>
              <a:buChar char="•"/>
            </a:pPr>
            <a:r>
              <a:rPr lang="ru-RU" sz="2400" b="1" u="sng" strike="noStrike" spc="-1">
                <a:solidFill>
                  <a:srgbClr val="000000"/>
                </a:solidFill>
                <a:uFillTx/>
                <a:latin typeface="Calibri"/>
              </a:rPr>
              <a:t>Кущ коки, лист коки</a:t>
            </a:r>
            <a:r>
              <a:rPr lang="ru-RU" sz="2400" b="1" strike="noStrike" spc="-1">
                <a:solidFill>
                  <a:srgbClr val="000000"/>
                </a:solidFill>
                <a:latin typeface="Calibri"/>
              </a:rPr>
              <a:t> </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1" u="sng" strike="noStrike" spc="-1">
                <a:solidFill>
                  <a:srgbClr val="000000"/>
                </a:solidFill>
                <a:uFillTx/>
                <a:latin typeface="Calibri"/>
              </a:rPr>
              <a:t>Кокаїн</a:t>
            </a:r>
            <a:r>
              <a:rPr lang="ru-RU" sz="2400" b="0" strike="noStrike" spc="-1">
                <a:solidFill>
                  <a:srgbClr val="000000"/>
                </a:solidFill>
                <a:latin typeface="Calibri"/>
              </a:rPr>
              <a:t> - це головний алкалоїд листя коки, який отримують з листя куща коки. Зазвичай у вигляді солі (гідрохлориду кокаїну) це білого кольору кристалічна порошкоподібна речовина. 	</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0" i="1" strike="noStrike" spc="-1">
                <a:solidFill>
                  <a:srgbClr val="000000"/>
                </a:solidFill>
                <a:latin typeface="Calibri"/>
              </a:rPr>
              <a:t>кокаїнова паста </a:t>
            </a:r>
            <a:r>
              <a:rPr lang="ru-RU" sz="2400" b="0" strike="noStrike" spc="-1">
                <a:solidFill>
                  <a:srgbClr val="000000"/>
                </a:solidFill>
                <a:latin typeface="Calibri"/>
              </a:rPr>
              <a:t>- це проміжний продукт переробки кокаїнового листя в кокаїн;</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0" i="1" strike="noStrike" spc="-1">
                <a:solidFill>
                  <a:srgbClr val="000000"/>
                </a:solidFill>
                <a:latin typeface="Calibri"/>
              </a:rPr>
              <a:t>крек</a:t>
            </a:r>
            <a:r>
              <a:rPr lang="ru-RU" sz="2400" b="0" strike="noStrike" spc="-1">
                <a:solidFill>
                  <a:srgbClr val="000000"/>
                </a:solidFill>
                <a:latin typeface="Calibri"/>
              </a:rPr>
              <a:t> – це кокаїн, який отримують в результаті обробки гідрохлориду кокаїну розчином харчової соди. На вигляд - це невеликі шматочки твердої речовини, напівпрозорі, коричневого, жовтого, рожевого або білого кольору, що зовні схожі на шматочки господарського мила. Після розмелювання крек палять за допомогою скляних трубок, змішуючи його з тютюном чи марихуаною. </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0" strike="noStrike" spc="-1">
                <a:solidFill>
                  <a:srgbClr val="000000"/>
                </a:solidFill>
                <a:latin typeface="Calibri"/>
              </a:rPr>
              <a:t>Це інша форма існування, - кокаїну основа.</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1" u="sng" strike="noStrike" spc="-1">
                <a:solidFill>
                  <a:srgbClr val="000000"/>
                </a:solidFill>
                <a:uFillTx/>
                <a:latin typeface="Calibri"/>
              </a:rPr>
              <a:t>Препарати кокаїну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Picture 2"/>
          <p:cNvPicPr/>
          <p:nvPr/>
        </p:nvPicPr>
        <p:blipFill>
          <a:blip r:embed="rId3"/>
          <a:stretch/>
        </p:blipFill>
        <p:spPr>
          <a:xfrm>
            <a:off x="3043080" y="3933720"/>
            <a:ext cx="2175840" cy="2780640"/>
          </a:xfrm>
          <a:prstGeom prst="rect">
            <a:avLst/>
          </a:prstGeom>
          <a:ln w="9360">
            <a:noFill/>
          </a:ln>
        </p:spPr>
      </p:pic>
      <p:pic>
        <p:nvPicPr>
          <p:cNvPr id="699" name="Picture 3"/>
          <p:cNvPicPr/>
          <p:nvPr/>
        </p:nvPicPr>
        <p:blipFill>
          <a:blip r:embed="rId4"/>
          <a:stretch/>
        </p:blipFill>
        <p:spPr>
          <a:xfrm>
            <a:off x="395280" y="4653000"/>
            <a:ext cx="2193120" cy="2002680"/>
          </a:xfrm>
          <a:prstGeom prst="rect">
            <a:avLst/>
          </a:prstGeom>
          <a:ln w="9360">
            <a:noFill/>
          </a:ln>
        </p:spPr>
      </p:pic>
      <p:pic>
        <p:nvPicPr>
          <p:cNvPr id="700" name="Picture 4"/>
          <p:cNvPicPr/>
          <p:nvPr/>
        </p:nvPicPr>
        <p:blipFill>
          <a:blip r:embed="rId5"/>
          <a:stretch/>
        </p:blipFill>
        <p:spPr>
          <a:xfrm>
            <a:off x="179280" y="1844640"/>
            <a:ext cx="2324880" cy="1832760"/>
          </a:xfrm>
          <a:prstGeom prst="rect">
            <a:avLst/>
          </a:prstGeom>
          <a:ln w="9360">
            <a:noFill/>
          </a:ln>
        </p:spPr>
      </p:pic>
      <p:sp>
        <p:nvSpPr>
          <p:cNvPr id="701" name="CustomShape 1"/>
          <p:cNvSpPr/>
          <p:nvPr/>
        </p:nvSpPr>
        <p:spPr>
          <a:xfrm>
            <a:off x="3198240" y="692640"/>
            <a:ext cx="2414880" cy="69300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90000"/>
              </a:lnSpc>
            </a:pPr>
            <a:r>
              <a:rPr lang="ru-RU" sz="4400" b="1" i="1" strike="noStrike" spc="-1">
                <a:solidFill>
                  <a:srgbClr val="000000"/>
                </a:solidFill>
                <a:latin typeface="Arial"/>
                <a:ea typeface="DejaVu Sans"/>
              </a:rPr>
              <a:t>КОКАЇН </a:t>
            </a:r>
            <a:endParaRPr lang="ru-RU" sz="4400" b="0" strike="noStrike" spc="-1">
              <a:latin typeface="Arial"/>
            </a:endParaRPr>
          </a:p>
        </p:txBody>
      </p:sp>
      <p:sp>
        <p:nvSpPr>
          <p:cNvPr id="702" name="CustomShape 2"/>
          <p:cNvSpPr/>
          <p:nvPr/>
        </p:nvSpPr>
        <p:spPr>
          <a:xfrm>
            <a:off x="367200" y="4077000"/>
            <a:ext cx="2001960" cy="39492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Кокаїнова  паста</a:t>
            </a:r>
            <a:endParaRPr lang="ru-RU" sz="2000" b="0" strike="noStrike" spc="-1">
              <a:latin typeface="Arial"/>
            </a:endParaRPr>
          </a:p>
        </p:txBody>
      </p:sp>
      <p:sp>
        <p:nvSpPr>
          <p:cNvPr id="703" name="Line 3"/>
          <p:cNvSpPr/>
          <p:nvPr/>
        </p:nvSpPr>
        <p:spPr>
          <a:xfrm flipH="1">
            <a:off x="2519640" y="2924640"/>
            <a:ext cx="702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graphicFrame>
        <p:nvGraphicFramePr>
          <p:cNvPr id="704" name="Object 4"/>
          <p:cNvGraphicFramePr/>
          <p:nvPr/>
        </p:nvGraphicFramePr>
        <p:xfrm>
          <a:off x="5719680" y="4365720"/>
          <a:ext cx="3304440" cy="2361600"/>
        </p:xfrm>
        <a:graphic>
          <a:graphicData uri="http://schemas.openxmlformats.org/presentationml/2006/ole">
            <mc:AlternateContent xmlns:mc="http://schemas.openxmlformats.org/markup-compatibility/2006">
              <mc:Choice xmlns:v="urn:schemas-microsoft-com:vml" Requires="v">
                <p:oleObj spid="_x0000_s5127" r:id="rId6" imgW="0" imgH="0" progId="">
                  <p:embed/>
                </p:oleObj>
              </mc:Choice>
              <mc:Fallback>
                <p:oleObj r:id="rId6" imgW="0" imgH="0" progId="">
                  <p:embed/>
                  <p:pic>
                    <p:nvPicPr>
                      <p:cNvPr id="705" name="Object 8"/>
                      <p:cNvPicPr/>
                      <p:nvPr/>
                    </p:nvPicPr>
                    <p:blipFill>
                      <a:blip r:embed="rId7"/>
                      <a:stretch/>
                    </p:blipFill>
                    <p:spPr>
                      <a:xfrm>
                        <a:off x="5719680" y="4365720"/>
                        <a:ext cx="3304440" cy="2361600"/>
                      </a:xfrm>
                      <a:prstGeom prst="rect">
                        <a:avLst/>
                      </a:prstGeom>
                      <a:ln>
                        <a:noFill/>
                      </a:ln>
                    </p:spPr>
                  </p:pic>
                </p:oleObj>
              </mc:Fallback>
            </mc:AlternateContent>
          </a:graphicData>
        </a:graphic>
      </p:graphicFrame>
      <p:sp>
        <p:nvSpPr>
          <p:cNvPr id="706" name="Line 5"/>
          <p:cNvSpPr/>
          <p:nvPr/>
        </p:nvSpPr>
        <p:spPr>
          <a:xfrm flipH="1">
            <a:off x="5598000" y="2852640"/>
            <a:ext cx="432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707" name="Picture 10"/>
          <p:cNvPicPr/>
          <p:nvPr/>
        </p:nvPicPr>
        <p:blipFill>
          <a:blip r:embed="rId8">
            <a:lum contrast="30000"/>
          </a:blip>
          <a:stretch/>
        </p:blipFill>
        <p:spPr>
          <a:xfrm>
            <a:off x="6084000" y="1340640"/>
            <a:ext cx="2548800" cy="2880720"/>
          </a:xfrm>
          <a:prstGeom prst="rect">
            <a:avLst/>
          </a:prstGeom>
          <a:ln w="9360">
            <a:noFill/>
          </a:ln>
        </p:spPr>
      </p:pic>
      <p:pic>
        <p:nvPicPr>
          <p:cNvPr id="708" name="Picture 11"/>
          <p:cNvPicPr/>
          <p:nvPr/>
        </p:nvPicPr>
        <p:blipFill>
          <a:blip r:embed="rId9"/>
          <a:stretch/>
        </p:blipFill>
        <p:spPr>
          <a:xfrm>
            <a:off x="3222000" y="1989000"/>
            <a:ext cx="2345760" cy="1755000"/>
          </a:xfrm>
          <a:prstGeom prst="rect">
            <a:avLst/>
          </a:prstGeom>
          <a:ln w="9360">
            <a:noFill/>
          </a:ln>
        </p:spPr>
      </p:pic>
      <p:sp>
        <p:nvSpPr>
          <p:cNvPr id="709" name="Line 6"/>
          <p:cNvSpPr/>
          <p:nvPr/>
        </p:nvSpPr>
        <p:spPr>
          <a:xfrm>
            <a:off x="5274000" y="5517000"/>
            <a:ext cx="432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710" name="Line 7"/>
          <p:cNvSpPr/>
          <p:nvPr/>
        </p:nvSpPr>
        <p:spPr>
          <a:xfrm>
            <a:off x="2249640" y="3789000"/>
            <a:ext cx="0" cy="79200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711" name="Line 8"/>
          <p:cNvSpPr/>
          <p:nvPr/>
        </p:nvSpPr>
        <p:spPr>
          <a:xfrm>
            <a:off x="2627640" y="515700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712" name="CustomShape 9"/>
          <p:cNvSpPr/>
          <p:nvPr/>
        </p:nvSpPr>
        <p:spPr>
          <a:xfrm>
            <a:off x="6789960" y="764640"/>
            <a:ext cx="1243080" cy="394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Кущ Коки</a:t>
            </a:r>
            <a:endParaRPr lang="ru-RU" sz="2000" b="0" strike="noStrike" spc="-1">
              <a:latin typeface="Arial"/>
            </a:endParaRPr>
          </a:p>
        </p:txBody>
      </p:sp>
      <p:sp>
        <p:nvSpPr>
          <p:cNvPr id="713" name="CustomShape 10"/>
          <p:cNvSpPr/>
          <p:nvPr/>
        </p:nvSpPr>
        <p:spPr>
          <a:xfrm>
            <a:off x="4143960" y="4149000"/>
            <a:ext cx="906120" cy="39492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Кокаїн</a:t>
            </a:r>
            <a:endParaRPr lang="ru-RU" sz="2000" b="0" strike="noStrike" spc="-1">
              <a:latin typeface="Arial"/>
            </a:endParaRPr>
          </a:p>
        </p:txBody>
      </p:sp>
      <p:sp>
        <p:nvSpPr>
          <p:cNvPr id="714" name="CustomShape 11"/>
          <p:cNvSpPr/>
          <p:nvPr/>
        </p:nvSpPr>
        <p:spPr>
          <a:xfrm>
            <a:off x="3874320" y="1556640"/>
            <a:ext cx="1291680" cy="394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Лист Коки</a:t>
            </a:r>
            <a:endParaRPr lang="ru-RU" sz="2000" b="0" strike="noStrike" spc="-1">
              <a:latin typeface="Arial"/>
            </a:endParaRPr>
          </a:p>
        </p:txBody>
      </p:sp>
    </p:spTree>
  </p:cSld>
  <p:clrMapOvr>
    <a:masterClrMapping/>
  </p:clrMapOvr>
  <p:transition spd="slow" advTm="16000">
    <p:wedg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716"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Вживання кокаїну зазвичай відбувається через слизові оболонки носу (назально). Зрідка ін`єкційно або перорально.</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Лист коки вживають у вигляді різних напоїв, в основному у вигляді чаю.</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Крек вживають шляхом паління (перорально).</a:t>
            </a:r>
            <a:endParaRPr lang="ru-RU" sz="3200" b="0" strike="noStrike" spc="-1">
              <a:latin typeface="Arial"/>
            </a:endParaRPr>
          </a:p>
          <a:p>
            <a:pPr marL="343080" indent="-342360" algn="just">
              <a:lnSpc>
                <a:spcPct val="80000"/>
              </a:lnSpc>
              <a:spcBef>
                <a:spcPts val="641"/>
              </a:spcBef>
            </a:pPr>
            <a:r>
              <a:rPr lang="ru-RU" sz="3200" b="0" strike="noStrike" spc="-1">
                <a:solidFill>
                  <a:srgbClr val="000000"/>
                </a:solidFill>
                <a:latin typeface="Calibri"/>
              </a:rPr>
              <a:t>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CustomShape 1"/>
          <p:cNvSpPr/>
          <p:nvPr/>
        </p:nvSpPr>
        <p:spPr>
          <a:xfrm>
            <a:off x="359640" y="3501000"/>
            <a:ext cx="3168360" cy="6390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3600" b="1" strike="noStrike" spc="-1">
                <a:solidFill>
                  <a:srgbClr val="000000"/>
                </a:solidFill>
                <a:latin typeface="Times New Roman"/>
                <a:ea typeface="DejaVu Sans"/>
              </a:rPr>
              <a:t>Марки ЛСД</a:t>
            </a:r>
            <a:endParaRPr lang="ru-RU" sz="3600" b="0" strike="noStrike" spc="-1">
              <a:latin typeface="Arial"/>
            </a:endParaRPr>
          </a:p>
        </p:txBody>
      </p:sp>
      <p:sp>
        <p:nvSpPr>
          <p:cNvPr id="718" name="CustomShape 2"/>
          <p:cNvSpPr/>
          <p:nvPr/>
        </p:nvSpPr>
        <p:spPr>
          <a:xfrm>
            <a:off x="482400" y="764640"/>
            <a:ext cx="2597760" cy="51660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800" b="1" strike="noStrike" spc="-1">
                <a:solidFill>
                  <a:srgbClr val="000000"/>
                </a:solidFill>
                <a:latin typeface="Times New Roman"/>
                <a:ea typeface="DejaVu Sans"/>
              </a:rPr>
              <a:t>Кристали ЛСД</a:t>
            </a:r>
            <a:endParaRPr lang="ru-RU" sz="2800" b="0" strike="noStrike" spc="-1">
              <a:latin typeface="Arial"/>
            </a:endParaRPr>
          </a:p>
        </p:txBody>
      </p:sp>
      <p:sp>
        <p:nvSpPr>
          <p:cNvPr id="719" name="CustomShape 3"/>
          <p:cNvSpPr/>
          <p:nvPr/>
        </p:nvSpPr>
        <p:spPr>
          <a:xfrm>
            <a:off x="3575160" y="548640"/>
            <a:ext cx="2180520" cy="91296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5400" b="1" i="1" strike="noStrike" spc="-1">
                <a:solidFill>
                  <a:srgbClr val="000000"/>
                </a:solidFill>
                <a:latin typeface="Arial"/>
                <a:ea typeface="DejaVu Sans"/>
              </a:rPr>
              <a:t>Л С Д</a:t>
            </a:r>
            <a:endParaRPr lang="ru-RU" sz="5400" b="0" strike="noStrike" spc="-1">
              <a:latin typeface="Arial"/>
            </a:endParaRPr>
          </a:p>
        </p:txBody>
      </p:sp>
      <p:pic>
        <p:nvPicPr>
          <p:cNvPr id="720" name="Picture 5"/>
          <p:cNvPicPr/>
          <p:nvPr/>
        </p:nvPicPr>
        <p:blipFill>
          <a:blip r:embed="rId2"/>
          <a:stretch/>
        </p:blipFill>
        <p:spPr>
          <a:xfrm>
            <a:off x="251640" y="1340640"/>
            <a:ext cx="2724840" cy="2110680"/>
          </a:xfrm>
          <a:prstGeom prst="rect">
            <a:avLst/>
          </a:prstGeom>
          <a:ln w="9360">
            <a:noFill/>
          </a:ln>
        </p:spPr>
      </p:pic>
      <p:pic>
        <p:nvPicPr>
          <p:cNvPr id="721" name="Picture 6"/>
          <p:cNvPicPr/>
          <p:nvPr/>
        </p:nvPicPr>
        <p:blipFill>
          <a:blip r:embed="rId3"/>
          <a:stretch/>
        </p:blipFill>
        <p:spPr>
          <a:xfrm>
            <a:off x="6348240" y="3861000"/>
            <a:ext cx="2795040" cy="2456640"/>
          </a:xfrm>
          <a:prstGeom prst="rect">
            <a:avLst/>
          </a:prstGeom>
          <a:ln w="9360">
            <a:noFill/>
          </a:ln>
        </p:spPr>
      </p:pic>
      <p:pic>
        <p:nvPicPr>
          <p:cNvPr id="722" name="Picture 7"/>
          <p:cNvPicPr/>
          <p:nvPr/>
        </p:nvPicPr>
        <p:blipFill>
          <a:blip r:embed="rId4"/>
          <a:stretch/>
        </p:blipFill>
        <p:spPr>
          <a:xfrm>
            <a:off x="3492000" y="1772640"/>
            <a:ext cx="2337840" cy="2196360"/>
          </a:xfrm>
          <a:prstGeom prst="rect">
            <a:avLst/>
          </a:prstGeom>
          <a:ln w="9360">
            <a:noFill/>
          </a:ln>
        </p:spPr>
      </p:pic>
      <p:pic>
        <p:nvPicPr>
          <p:cNvPr id="723" name="Picture 8"/>
          <p:cNvPicPr/>
          <p:nvPr/>
        </p:nvPicPr>
        <p:blipFill>
          <a:blip r:embed="rId5"/>
          <a:stretch/>
        </p:blipFill>
        <p:spPr>
          <a:xfrm>
            <a:off x="6786360" y="1989000"/>
            <a:ext cx="2196360" cy="1694880"/>
          </a:xfrm>
          <a:prstGeom prst="rect">
            <a:avLst/>
          </a:prstGeom>
          <a:ln w="9360">
            <a:noFill/>
          </a:ln>
        </p:spPr>
      </p:pic>
      <p:pic>
        <p:nvPicPr>
          <p:cNvPr id="724" name="Picture 9"/>
          <p:cNvPicPr/>
          <p:nvPr/>
        </p:nvPicPr>
        <p:blipFill>
          <a:blip r:embed="rId6"/>
          <a:stretch/>
        </p:blipFill>
        <p:spPr>
          <a:xfrm>
            <a:off x="4705200" y="5254560"/>
            <a:ext cx="1423440" cy="1413720"/>
          </a:xfrm>
          <a:prstGeom prst="rect">
            <a:avLst/>
          </a:prstGeom>
          <a:ln w="9360">
            <a:noFill/>
          </a:ln>
        </p:spPr>
      </p:pic>
      <p:pic>
        <p:nvPicPr>
          <p:cNvPr id="725" name="Picture 10"/>
          <p:cNvPicPr/>
          <p:nvPr/>
        </p:nvPicPr>
        <p:blipFill>
          <a:blip r:embed="rId7"/>
          <a:stretch/>
        </p:blipFill>
        <p:spPr>
          <a:xfrm>
            <a:off x="3708000" y="5517360"/>
            <a:ext cx="801000" cy="1151640"/>
          </a:xfrm>
          <a:prstGeom prst="rect">
            <a:avLst/>
          </a:prstGeom>
          <a:ln w="9360">
            <a:noFill/>
          </a:ln>
        </p:spPr>
      </p:pic>
      <p:pic>
        <p:nvPicPr>
          <p:cNvPr id="726" name="Picture 11"/>
          <p:cNvPicPr/>
          <p:nvPr/>
        </p:nvPicPr>
        <p:blipFill>
          <a:blip r:embed="rId8"/>
          <a:stretch/>
        </p:blipFill>
        <p:spPr>
          <a:xfrm>
            <a:off x="3168000" y="4221000"/>
            <a:ext cx="1396440" cy="961200"/>
          </a:xfrm>
          <a:prstGeom prst="rect">
            <a:avLst/>
          </a:prstGeom>
          <a:ln w="9360">
            <a:noFill/>
          </a:ln>
        </p:spPr>
      </p:pic>
      <p:pic>
        <p:nvPicPr>
          <p:cNvPr id="727" name="Picture 12"/>
          <p:cNvPicPr/>
          <p:nvPr/>
        </p:nvPicPr>
        <p:blipFill>
          <a:blip r:embed="rId9"/>
          <a:stretch/>
        </p:blipFill>
        <p:spPr>
          <a:xfrm>
            <a:off x="1493640" y="4365000"/>
            <a:ext cx="996120" cy="1079280"/>
          </a:xfrm>
          <a:prstGeom prst="rect">
            <a:avLst/>
          </a:prstGeom>
          <a:ln w="9360">
            <a:noFill/>
          </a:ln>
        </p:spPr>
      </p:pic>
      <p:pic>
        <p:nvPicPr>
          <p:cNvPr id="728" name="Picture 13"/>
          <p:cNvPicPr/>
          <p:nvPr/>
        </p:nvPicPr>
        <p:blipFill>
          <a:blip r:embed="rId10"/>
          <a:stretch/>
        </p:blipFill>
        <p:spPr>
          <a:xfrm>
            <a:off x="1655640" y="5733360"/>
            <a:ext cx="916920" cy="916920"/>
          </a:xfrm>
          <a:prstGeom prst="rect">
            <a:avLst/>
          </a:prstGeom>
          <a:ln w="9360">
            <a:noFill/>
          </a:ln>
        </p:spPr>
      </p:pic>
      <p:pic>
        <p:nvPicPr>
          <p:cNvPr id="729" name="Picture 14"/>
          <p:cNvPicPr/>
          <p:nvPr/>
        </p:nvPicPr>
        <p:blipFill>
          <a:blip r:embed="rId11"/>
          <a:stretch/>
        </p:blipFill>
        <p:spPr>
          <a:xfrm>
            <a:off x="467640" y="5589360"/>
            <a:ext cx="791280" cy="940680"/>
          </a:xfrm>
          <a:prstGeom prst="rect">
            <a:avLst/>
          </a:prstGeom>
          <a:ln w="9360">
            <a:noFill/>
          </a:ln>
        </p:spPr>
      </p:pic>
      <p:pic>
        <p:nvPicPr>
          <p:cNvPr id="730" name="Picture 15"/>
          <p:cNvPicPr/>
          <p:nvPr/>
        </p:nvPicPr>
        <p:blipFill>
          <a:blip r:embed="rId12"/>
          <a:stretch/>
        </p:blipFill>
        <p:spPr>
          <a:xfrm>
            <a:off x="359640" y="4365000"/>
            <a:ext cx="861120" cy="935280"/>
          </a:xfrm>
          <a:prstGeom prst="rect">
            <a:avLst/>
          </a:prstGeom>
          <a:ln w="9360">
            <a:noFill/>
          </a:ln>
        </p:spPr>
      </p:pic>
      <p:sp>
        <p:nvSpPr>
          <p:cNvPr id="731" name="CustomShape 4"/>
          <p:cNvSpPr/>
          <p:nvPr/>
        </p:nvSpPr>
        <p:spPr>
          <a:xfrm>
            <a:off x="6426000" y="1469880"/>
            <a:ext cx="2674080" cy="51660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800" b="1" strike="noStrike" spc="-1">
                <a:solidFill>
                  <a:srgbClr val="000000"/>
                </a:solidFill>
                <a:latin typeface="Times New Roman"/>
                <a:ea typeface="DejaVu Sans"/>
              </a:rPr>
              <a:t>ЛСД у пігулках</a:t>
            </a:r>
            <a:endParaRPr lang="ru-RU" sz="2800" b="0" strike="noStrike" spc="-1">
              <a:latin typeface="Arial"/>
            </a:endParaRPr>
          </a:p>
        </p:txBody>
      </p:sp>
      <p:pic>
        <p:nvPicPr>
          <p:cNvPr id="732" name="Picture 17"/>
          <p:cNvPicPr/>
          <p:nvPr/>
        </p:nvPicPr>
        <p:blipFill>
          <a:blip r:embed="rId13"/>
          <a:stretch/>
        </p:blipFill>
        <p:spPr>
          <a:xfrm>
            <a:off x="4788000" y="4005000"/>
            <a:ext cx="1078920" cy="1092960"/>
          </a:xfrm>
          <a:prstGeom prst="rect">
            <a:avLst/>
          </a:prstGeom>
          <a:ln w="9360">
            <a:noFill/>
          </a:ln>
        </p:spPr>
      </p:pic>
    </p:spTree>
  </p:cSld>
  <p:clrMapOvr>
    <a:masterClrMapping/>
  </p:clrMapOvr>
  <p:transition spd="slow" advTm="16000">
    <p:checke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Picture 6"/>
          <p:cNvPicPr/>
          <p:nvPr/>
        </p:nvPicPr>
        <p:blipFill>
          <a:blip r:embed="rId2"/>
          <a:stretch/>
        </p:blipFill>
        <p:spPr>
          <a:xfrm>
            <a:off x="4648320" y="1124640"/>
            <a:ext cx="4037760" cy="2664000"/>
          </a:xfrm>
          <a:prstGeom prst="rect">
            <a:avLst/>
          </a:prstGeom>
          <a:ln>
            <a:noFill/>
          </a:ln>
        </p:spPr>
      </p:pic>
      <p:sp>
        <p:nvSpPr>
          <p:cNvPr id="734" name="CustomShape 1"/>
          <p:cNvSpPr/>
          <p:nvPr/>
        </p:nvSpPr>
        <p:spPr>
          <a:xfrm>
            <a:off x="457200" y="62064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000" lnSpcReduction="10000"/>
          </a:bodyPr>
          <a:lstStyle/>
          <a:p>
            <a:pPr algn="ctr">
              <a:lnSpc>
                <a:spcPct val="100000"/>
              </a:lnSpc>
            </a:pPr>
            <a:r>
              <a:rPr lang="ru-RU" sz="5400" b="1" i="1" strike="noStrike" spc="-1">
                <a:solidFill>
                  <a:srgbClr val="000000"/>
                </a:solidFill>
                <a:latin typeface="Arial"/>
              </a:rPr>
              <a:t>ЛСД та РІЖКИ</a:t>
            </a:r>
            <a:endParaRPr lang="ru-RU" sz="5400" b="0" strike="noStrike" spc="-1">
              <a:latin typeface="Arial"/>
            </a:endParaRPr>
          </a:p>
        </p:txBody>
      </p:sp>
      <p:pic>
        <p:nvPicPr>
          <p:cNvPr id="735" name="Picture 5"/>
          <p:cNvPicPr/>
          <p:nvPr/>
        </p:nvPicPr>
        <p:blipFill>
          <a:blip r:embed="rId3"/>
          <a:stretch/>
        </p:blipFill>
        <p:spPr>
          <a:xfrm>
            <a:off x="457200" y="1412640"/>
            <a:ext cx="4037760" cy="2376000"/>
          </a:xfrm>
          <a:prstGeom prst="rect">
            <a:avLst/>
          </a:prstGeom>
          <a:ln>
            <a:noFill/>
          </a:ln>
        </p:spPr>
      </p:pic>
      <p:pic>
        <p:nvPicPr>
          <p:cNvPr id="736" name="Picture 7"/>
          <p:cNvPicPr/>
          <p:nvPr/>
        </p:nvPicPr>
        <p:blipFill>
          <a:blip r:embed="rId4"/>
          <a:stretch/>
        </p:blipFill>
        <p:spPr>
          <a:xfrm>
            <a:off x="457200" y="3941640"/>
            <a:ext cx="4037760" cy="2511000"/>
          </a:xfrm>
          <a:prstGeom prst="rect">
            <a:avLst/>
          </a:prstGeom>
          <a:ln>
            <a:noFill/>
          </a:ln>
        </p:spPr>
      </p:pic>
      <p:pic>
        <p:nvPicPr>
          <p:cNvPr id="737" name="Picture 8"/>
          <p:cNvPicPr/>
          <p:nvPr/>
        </p:nvPicPr>
        <p:blipFill>
          <a:blip r:embed="rId5"/>
          <a:stretch/>
        </p:blipFill>
        <p:spPr>
          <a:xfrm>
            <a:off x="4648320" y="3941640"/>
            <a:ext cx="4037760" cy="2439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ustomShape 1"/>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B029095-D731-4163-B8A2-9E8BFF10D50B}" type="slidenum">
              <a:rPr lang="ru-RU" sz="1200" b="0" strike="noStrike" spc="-1">
                <a:solidFill>
                  <a:srgbClr val="8B8B8B"/>
                </a:solidFill>
                <a:latin typeface="Calibri"/>
              </a:rPr>
              <a:t>9</a:t>
            </a:fld>
            <a:endParaRPr lang="ru-RU" sz="1200" b="0" strike="noStrike" spc="-1">
              <a:latin typeface="Arial"/>
            </a:endParaRPr>
          </a:p>
        </p:txBody>
      </p:sp>
      <p:pic>
        <p:nvPicPr>
          <p:cNvPr id="340" name="Picture 4"/>
          <p:cNvPicPr/>
          <p:nvPr/>
        </p:nvPicPr>
        <p:blipFill>
          <a:blip r:embed="rId3"/>
          <a:stretch/>
        </p:blipFill>
        <p:spPr>
          <a:xfrm>
            <a:off x="0" y="0"/>
            <a:ext cx="9143280" cy="6780960"/>
          </a:xfrm>
          <a:prstGeom prst="rect">
            <a:avLst/>
          </a:prstGeom>
          <a:ln w="9360">
            <a:noFill/>
          </a:ln>
        </p:spPr>
      </p:pic>
      <p:sp>
        <p:nvSpPr>
          <p:cNvPr id="341" name="CustomShape 2"/>
          <p:cNvSpPr/>
          <p:nvPr/>
        </p:nvSpPr>
        <p:spPr>
          <a:xfrm>
            <a:off x="457200" y="304920"/>
            <a:ext cx="8228880" cy="502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ctr">
              <a:lnSpc>
                <a:spcPct val="90000"/>
              </a:lnSpc>
              <a:spcBef>
                <a:spcPts val="720"/>
              </a:spcBef>
            </a:pPr>
            <a:r>
              <a:rPr lang="ru-RU" sz="3600" b="1" i="1" strike="noStrike" spc="-1">
                <a:solidFill>
                  <a:srgbClr val="FFFFFF"/>
                </a:solidFill>
                <a:latin typeface="Times New Roman"/>
              </a:rPr>
              <a:t> </a:t>
            </a:r>
            <a:endParaRPr lang="ru-RU" sz="3600" b="0" strike="noStrike" spc="-1">
              <a:latin typeface="Arial"/>
            </a:endParaRPr>
          </a:p>
          <a:p>
            <a:pPr marL="343080" indent="-342360">
              <a:lnSpc>
                <a:spcPct val="90000"/>
              </a:lnSpc>
              <a:spcBef>
                <a:spcPts val="720"/>
              </a:spcBef>
            </a:pPr>
            <a:endParaRPr lang="ru-RU" sz="3600" b="0" strike="noStrike" spc="-1">
              <a:latin typeface="Arial"/>
            </a:endParaRPr>
          </a:p>
        </p:txBody>
      </p:sp>
      <p:sp>
        <p:nvSpPr>
          <p:cNvPr id="342" name="CustomShape 3"/>
          <p:cNvSpPr/>
          <p:nvPr/>
        </p:nvSpPr>
        <p:spPr>
          <a:xfrm>
            <a:off x="785880" y="2071800"/>
            <a:ext cx="7466760" cy="9136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90000"/>
              </a:lnSpc>
            </a:pPr>
            <a:r>
              <a:rPr lang="ru-RU" sz="2400" b="1" strike="noStrike" spc="-1">
                <a:solidFill>
                  <a:srgbClr val="000000"/>
                </a:solidFill>
                <a:latin typeface="Times New Roman"/>
                <a:ea typeface="DejaVu Sans"/>
              </a:rPr>
              <a:t>група А — надзвичайно токсичні (БОР, тіофос, стрихнін, препарати синильної кислоти); </a:t>
            </a:r>
            <a:endParaRPr lang="ru-RU" sz="2400" b="0" strike="noStrike" spc="-1">
              <a:latin typeface="Arial"/>
            </a:endParaRPr>
          </a:p>
        </p:txBody>
      </p:sp>
      <p:sp>
        <p:nvSpPr>
          <p:cNvPr id="343" name="CustomShape 4"/>
          <p:cNvSpPr/>
          <p:nvPr/>
        </p:nvSpPr>
        <p:spPr>
          <a:xfrm>
            <a:off x="785880" y="3500280"/>
            <a:ext cx="7543080" cy="83736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latin typeface="Arial"/>
            </a:endParaRPr>
          </a:p>
          <a:p>
            <a:pPr algn="ctr">
              <a:lnSpc>
                <a:spcPct val="100000"/>
              </a:lnSpc>
            </a:pPr>
            <a:r>
              <a:rPr lang="ru-RU" sz="2400" b="1" strike="noStrike" spc="-1">
                <a:solidFill>
                  <a:srgbClr val="000000"/>
                </a:solidFill>
                <a:latin typeface="Times New Roman"/>
                <a:ea typeface="DejaVu Sans"/>
              </a:rPr>
              <a:t>група Б — високотоксичні (метанол, ССl</a:t>
            </a:r>
            <a:r>
              <a:rPr lang="ru-RU" sz="1400" b="1" strike="noStrike" spc="-1">
                <a:solidFill>
                  <a:srgbClr val="000000"/>
                </a:solidFill>
                <a:latin typeface="Times New Roman"/>
                <a:ea typeface="DejaVu Sans"/>
              </a:rPr>
              <a:t>4</a:t>
            </a:r>
            <a:r>
              <a:rPr lang="ru-RU" sz="2400" b="1" strike="noStrike" spc="-1">
                <a:solidFill>
                  <a:srgbClr val="000000"/>
                </a:solidFill>
                <a:latin typeface="Times New Roman"/>
                <a:ea typeface="DejaVu Sans"/>
              </a:rPr>
              <a:t>, дихлоретан); </a:t>
            </a:r>
            <a:endParaRPr lang="ru-RU" sz="2400" b="0" strike="noStrike" spc="-1">
              <a:latin typeface="Arial"/>
            </a:endParaRPr>
          </a:p>
          <a:p>
            <a:pPr algn="ctr">
              <a:lnSpc>
                <a:spcPct val="100000"/>
              </a:lnSpc>
            </a:pPr>
            <a:endParaRPr lang="ru-RU" sz="2400" b="0" strike="noStrike" spc="-1">
              <a:latin typeface="Arial"/>
            </a:endParaRPr>
          </a:p>
        </p:txBody>
      </p:sp>
      <p:sp>
        <p:nvSpPr>
          <p:cNvPr id="344" name="CustomShape 5"/>
          <p:cNvSpPr/>
          <p:nvPr/>
        </p:nvSpPr>
        <p:spPr>
          <a:xfrm>
            <a:off x="857160" y="4786200"/>
            <a:ext cx="7466760" cy="6850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90000"/>
              </a:lnSpc>
            </a:pPr>
            <a:r>
              <a:rPr lang="ru-RU" sz="2800" b="1" strike="noStrike" spc="-1">
                <a:solidFill>
                  <a:srgbClr val="000000"/>
                </a:solidFill>
                <a:latin typeface="Times New Roman"/>
                <a:ea typeface="DejaVu Sans"/>
              </a:rPr>
              <a:t>групаВ — помірно токсичні (бензол, фенол);</a:t>
            </a:r>
            <a:endParaRPr lang="ru-RU" sz="2800" b="0" strike="noStrike" spc="-1">
              <a:latin typeface="Arial"/>
            </a:endParaRPr>
          </a:p>
        </p:txBody>
      </p:sp>
      <p:sp>
        <p:nvSpPr>
          <p:cNvPr id="345" name="CustomShape 6"/>
          <p:cNvSpPr/>
          <p:nvPr/>
        </p:nvSpPr>
        <p:spPr>
          <a:xfrm>
            <a:off x="857160" y="5786280"/>
            <a:ext cx="7466760" cy="6850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2400" b="1" strike="noStrike" spc="-1">
                <a:solidFill>
                  <a:srgbClr val="000000"/>
                </a:solidFill>
                <a:latin typeface="Times New Roman"/>
                <a:ea typeface="DejaVu Sans"/>
              </a:rPr>
              <a:t>група Г — малотоксичні (деякі гербіциди та інсектициди)</a:t>
            </a:r>
            <a:endParaRPr lang="ru-RU" sz="2400" b="0" strike="noStrike" spc="-1">
              <a:latin typeface="Arial"/>
            </a:endParaRPr>
          </a:p>
        </p:txBody>
      </p:sp>
      <p:sp>
        <p:nvSpPr>
          <p:cNvPr id="346" name="CustomShape 7"/>
          <p:cNvSpPr/>
          <p:nvPr/>
        </p:nvSpPr>
        <p:spPr>
          <a:xfrm>
            <a:off x="857160" y="285840"/>
            <a:ext cx="7214400" cy="1556640"/>
          </a:xfrm>
          <a:prstGeom prst="ellipse">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90000"/>
              </a:lnSpc>
            </a:pPr>
            <a:r>
              <a:rPr lang="ru-RU" sz="2400" b="1" strike="noStrike" spc="-1">
                <a:solidFill>
                  <a:srgbClr val="FF0000"/>
                </a:solidFill>
                <a:latin typeface="Times New Roman"/>
                <a:ea typeface="DejaVu Sans"/>
              </a:rPr>
              <a:t>Класифікація хімічних речовин</a:t>
            </a:r>
            <a:r>
              <a:rPr lang="ru-RU" sz="2400" b="0" strike="noStrike" spc="-1">
                <a:solidFill>
                  <a:srgbClr val="FF0000"/>
                </a:solidFill>
                <a:latin typeface="Times New Roman"/>
                <a:ea typeface="DejaVu Sans"/>
              </a:rPr>
              <a:t> </a:t>
            </a:r>
            <a:endParaRPr lang="ru-RU" sz="2400" b="0" strike="noStrike" spc="-1">
              <a:latin typeface="Arial"/>
            </a:endParaRPr>
          </a:p>
          <a:p>
            <a:pPr algn="ctr">
              <a:lnSpc>
                <a:spcPct val="90000"/>
              </a:lnSpc>
            </a:pPr>
            <a:r>
              <a:rPr lang="ru-RU" sz="2400" b="1" i="1" strike="noStrike" spc="-1">
                <a:solidFill>
                  <a:srgbClr val="FF0000"/>
                </a:solidFill>
                <a:latin typeface="Times New Roman"/>
                <a:ea typeface="DejaVu Sans"/>
              </a:rPr>
              <a:t>за токсичністю: </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 name="Picture 2"/>
          <p:cNvPicPr/>
          <p:nvPr/>
        </p:nvPicPr>
        <p:blipFill>
          <a:blip r:embed="rId2"/>
          <a:stretch/>
        </p:blipFill>
        <p:spPr>
          <a:xfrm>
            <a:off x="250920" y="2349360"/>
            <a:ext cx="3588480" cy="3863160"/>
          </a:xfrm>
          <a:prstGeom prst="rect">
            <a:avLst/>
          </a:prstGeom>
          <a:ln w="9360">
            <a:noFill/>
          </a:ln>
        </p:spPr>
      </p:pic>
      <p:sp>
        <p:nvSpPr>
          <p:cNvPr id="739" name="CustomShape 1"/>
          <p:cNvSpPr/>
          <p:nvPr/>
        </p:nvSpPr>
        <p:spPr>
          <a:xfrm>
            <a:off x="251640" y="0"/>
            <a:ext cx="7248600" cy="113220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ru-RU" sz="3600" b="1" i="1" strike="noStrike" spc="-1">
                <a:solidFill>
                  <a:srgbClr val="000000"/>
                </a:solidFill>
                <a:latin typeface="Arial"/>
                <a:ea typeface="DejaVu Sans"/>
              </a:rPr>
              <a:t>ПСИЛОЦИБІН-, ПСИЛОЦИН- </a:t>
            </a:r>
            <a:endParaRPr lang="ru-RU" sz="3600" b="0" strike="noStrike" spc="-1">
              <a:latin typeface="Arial"/>
            </a:endParaRPr>
          </a:p>
          <a:p>
            <a:pPr>
              <a:lnSpc>
                <a:spcPct val="100000"/>
              </a:lnSpc>
            </a:pPr>
            <a:r>
              <a:rPr lang="ru-RU" sz="3600" b="1" i="1" strike="noStrike" spc="-1">
                <a:solidFill>
                  <a:srgbClr val="000000"/>
                </a:solidFill>
                <a:latin typeface="Arial"/>
                <a:ea typeface="DejaVu Sans"/>
              </a:rPr>
              <a:t>вмісні</a:t>
            </a:r>
            <a:r>
              <a:rPr lang="ru-RU" sz="3600" b="1" strike="noStrike" spc="-1">
                <a:solidFill>
                  <a:srgbClr val="000000"/>
                </a:solidFill>
                <a:latin typeface="Times New Roman Cyr"/>
                <a:ea typeface="DejaVu Sans"/>
              </a:rPr>
              <a:t> </a:t>
            </a:r>
            <a:r>
              <a:rPr lang="ru-RU" sz="3600" b="1" i="1" strike="noStrike" spc="-1">
                <a:solidFill>
                  <a:srgbClr val="000000"/>
                </a:solidFill>
                <a:latin typeface="Arial"/>
                <a:ea typeface="DejaVu Sans"/>
              </a:rPr>
              <a:t>ГРИБИ</a:t>
            </a:r>
            <a:r>
              <a:rPr lang="ru-RU" sz="3600" b="1" strike="noStrike" spc="-1">
                <a:solidFill>
                  <a:srgbClr val="000000"/>
                </a:solidFill>
                <a:latin typeface="Times New Roman Cyr"/>
                <a:ea typeface="DejaVu Sans"/>
              </a:rPr>
              <a:t> </a:t>
            </a:r>
            <a:endParaRPr lang="ru-RU" sz="3600" b="0" strike="noStrike" spc="-1">
              <a:latin typeface="Arial"/>
            </a:endParaRPr>
          </a:p>
        </p:txBody>
      </p:sp>
      <p:pic>
        <p:nvPicPr>
          <p:cNvPr id="740" name="Picture 4"/>
          <p:cNvPicPr/>
          <p:nvPr/>
        </p:nvPicPr>
        <p:blipFill>
          <a:blip r:embed="rId3"/>
          <a:stretch/>
        </p:blipFill>
        <p:spPr>
          <a:xfrm>
            <a:off x="4356000" y="1700280"/>
            <a:ext cx="2063160" cy="2518560"/>
          </a:xfrm>
          <a:prstGeom prst="rect">
            <a:avLst/>
          </a:prstGeom>
          <a:ln w="9360">
            <a:noFill/>
          </a:ln>
        </p:spPr>
      </p:pic>
      <p:pic>
        <p:nvPicPr>
          <p:cNvPr id="741" name="Picture 5"/>
          <p:cNvPicPr/>
          <p:nvPr/>
        </p:nvPicPr>
        <p:blipFill>
          <a:blip r:embed="rId4"/>
          <a:stretch/>
        </p:blipFill>
        <p:spPr>
          <a:xfrm>
            <a:off x="3924360" y="4365720"/>
            <a:ext cx="2526480" cy="2072520"/>
          </a:xfrm>
          <a:prstGeom prst="rect">
            <a:avLst/>
          </a:prstGeom>
          <a:ln w="9360">
            <a:noFill/>
          </a:ln>
        </p:spPr>
      </p:pic>
      <p:pic>
        <p:nvPicPr>
          <p:cNvPr id="742" name="Picture 6"/>
          <p:cNvPicPr/>
          <p:nvPr/>
        </p:nvPicPr>
        <p:blipFill>
          <a:blip r:embed="rId5"/>
          <a:stretch/>
        </p:blipFill>
        <p:spPr>
          <a:xfrm>
            <a:off x="6786360" y="692280"/>
            <a:ext cx="2188800" cy="5755680"/>
          </a:xfrm>
          <a:prstGeom prst="rect">
            <a:avLst/>
          </a:prstGeom>
          <a:ln w="9360">
            <a:noFill/>
          </a:ln>
        </p:spPr>
      </p:pic>
    </p:spTree>
  </p:cSld>
  <p:clrMapOvr>
    <a:masterClrMapping/>
  </p:clrMapOvr>
  <p:transition spd="slow" advTm="16000">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CustomShape 1"/>
          <p:cNvSpPr/>
          <p:nvPr/>
        </p:nvSpPr>
        <p:spPr>
          <a:xfrm>
            <a:off x="457200" y="62064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500"/>
          </a:bodyPr>
          <a:lstStyle/>
          <a:p>
            <a:pPr algn="ctr">
              <a:lnSpc>
                <a:spcPct val="100000"/>
              </a:lnSpc>
            </a:pPr>
            <a:r>
              <a:rPr lang="ru-RU" sz="4400" b="1" i="1" strike="noStrike" spc="-1">
                <a:solidFill>
                  <a:srgbClr val="000000"/>
                </a:solidFill>
                <a:latin typeface="Arial"/>
              </a:rPr>
              <a:t>ПСИЛОЦИН ТА ПСИЛОЦИБІН</a:t>
            </a:r>
            <a:endParaRPr lang="ru-RU" sz="4400" b="0" strike="noStrike" spc="-1">
              <a:latin typeface="Arial"/>
            </a:endParaRPr>
          </a:p>
        </p:txBody>
      </p:sp>
      <p:pic>
        <p:nvPicPr>
          <p:cNvPr id="744" name="Picture 5"/>
          <p:cNvPicPr/>
          <p:nvPr/>
        </p:nvPicPr>
        <p:blipFill>
          <a:blip r:embed="rId2"/>
          <a:stretch/>
        </p:blipFill>
        <p:spPr>
          <a:xfrm>
            <a:off x="457200" y="1600200"/>
            <a:ext cx="4037760" cy="4708440"/>
          </a:xfrm>
          <a:prstGeom prst="rect">
            <a:avLst/>
          </a:prstGeom>
          <a:ln>
            <a:noFill/>
          </a:ln>
        </p:spPr>
      </p:pic>
      <p:pic>
        <p:nvPicPr>
          <p:cNvPr id="745" name="Picture 6"/>
          <p:cNvPicPr/>
          <p:nvPr/>
        </p:nvPicPr>
        <p:blipFill>
          <a:blip r:embed="rId3"/>
          <a:stretch/>
        </p:blipFill>
        <p:spPr>
          <a:xfrm>
            <a:off x="4626000" y="1600200"/>
            <a:ext cx="4060080" cy="2188440"/>
          </a:xfrm>
          <a:prstGeom prst="rect">
            <a:avLst/>
          </a:prstGeom>
          <a:ln>
            <a:noFill/>
          </a:ln>
        </p:spPr>
      </p:pic>
      <p:pic>
        <p:nvPicPr>
          <p:cNvPr id="746" name="Picture 7"/>
          <p:cNvPicPr/>
          <p:nvPr/>
        </p:nvPicPr>
        <p:blipFill>
          <a:blip r:embed="rId4"/>
          <a:stretch/>
        </p:blipFill>
        <p:spPr>
          <a:xfrm>
            <a:off x="4648320" y="3941640"/>
            <a:ext cx="4037760" cy="2367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CustomShape 1"/>
          <p:cNvSpPr/>
          <p:nvPr/>
        </p:nvSpPr>
        <p:spPr>
          <a:xfrm>
            <a:off x="457200" y="548640"/>
            <a:ext cx="8228880" cy="87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100000"/>
              </a:lnSpc>
            </a:pPr>
            <a:r>
              <a:rPr lang="ru-RU" sz="4400" b="1" i="1" strike="noStrike" spc="-1">
                <a:solidFill>
                  <a:srgbClr val="000000"/>
                </a:solidFill>
                <a:latin typeface="Arial"/>
              </a:rPr>
              <a:t>КАКТУС ПЕЙОТ та МЕСКАЛІН</a:t>
            </a:r>
            <a:endParaRPr lang="ru-RU" sz="4400" b="0" strike="noStrike" spc="-1">
              <a:latin typeface="Arial"/>
            </a:endParaRPr>
          </a:p>
        </p:txBody>
      </p:sp>
      <p:pic>
        <p:nvPicPr>
          <p:cNvPr id="748" name="Picture 4"/>
          <p:cNvPicPr/>
          <p:nvPr/>
        </p:nvPicPr>
        <p:blipFill>
          <a:blip r:embed="rId2"/>
          <a:stretch/>
        </p:blipFill>
        <p:spPr>
          <a:xfrm>
            <a:off x="3276000" y="1484640"/>
            <a:ext cx="2264760" cy="2375640"/>
          </a:xfrm>
          <a:prstGeom prst="rect">
            <a:avLst/>
          </a:prstGeom>
          <a:ln>
            <a:noFill/>
          </a:ln>
        </p:spPr>
      </p:pic>
      <p:pic>
        <p:nvPicPr>
          <p:cNvPr id="749" name="Picture 5"/>
          <p:cNvPicPr/>
          <p:nvPr/>
        </p:nvPicPr>
        <p:blipFill>
          <a:blip r:embed="rId3"/>
          <a:stretch/>
        </p:blipFill>
        <p:spPr>
          <a:xfrm>
            <a:off x="5706000" y="1268640"/>
            <a:ext cx="3287880" cy="2807640"/>
          </a:xfrm>
          <a:prstGeom prst="rect">
            <a:avLst/>
          </a:prstGeom>
          <a:ln>
            <a:noFill/>
          </a:ln>
        </p:spPr>
      </p:pic>
      <p:pic>
        <p:nvPicPr>
          <p:cNvPr id="750" name="Picture 6"/>
          <p:cNvPicPr/>
          <p:nvPr/>
        </p:nvPicPr>
        <p:blipFill>
          <a:blip r:embed="rId4"/>
          <a:stretch/>
        </p:blipFill>
        <p:spPr>
          <a:xfrm>
            <a:off x="539640" y="3860640"/>
            <a:ext cx="3815640" cy="2599560"/>
          </a:xfrm>
          <a:prstGeom prst="rect">
            <a:avLst/>
          </a:prstGeom>
          <a:ln>
            <a:noFill/>
          </a:ln>
        </p:spPr>
      </p:pic>
      <p:pic>
        <p:nvPicPr>
          <p:cNvPr id="751" name="Picture 7"/>
          <p:cNvPicPr/>
          <p:nvPr/>
        </p:nvPicPr>
        <p:blipFill>
          <a:blip r:embed="rId5"/>
          <a:stretch/>
        </p:blipFill>
        <p:spPr>
          <a:xfrm>
            <a:off x="4842000" y="4294080"/>
            <a:ext cx="4074480" cy="2563200"/>
          </a:xfrm>
          <a:prstGeom prst="rect">
            <a:avLst/>
          </a:prstGeom>
          <a:ln>
            <a:noFill/>
          </a:ln>
        </p:spPr>
      </p:pic>
      <p:pic>
        <p:nvPicPr>
          <p:cNvPr id="752" name="Picture 8"/>
          <p:cNvPicPr/>
          <p:nvPr/>
        </p:nvPicPr>
        <p:blipFill>
          <a:blip r:embed="rId6"/>
          <a:stretch/>
        </p:blipFill>
        <p:spPr>
          <a:xfrm>
            <a:off x="0" y="1484640"/>
            <a:ext cx="3255120" cy="22266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CustomShape 1"/>
          <p:cNvSpPr/>
          <p:nvPr/>
        </p:nvSpPr>
        <p:spPr>
          <a:xfrm>
            <a:off x="495000" y="428760"/>
            <a:ext cx="8153280" cy="124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754" name="CustomShape 2"/>
          <p:cNvSpPr/>
          <p:nvPr/>
        </p:nvSpPr>
        <p:spPr>
          <a:xfrm>
            <a:off x="428760" y="1571760"/>
            <a:ext cx="8228880" cy="474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Ці перераховані галюциногени вживають через чутливі слизові оболонки, найчастіше ротової порожнини. Марки ЛСД кладуть під язик, гриби трохи розжовують. </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Зрідка вживають з продуктами харчування (перорально).</a:t>
            </a:r>
            <a:endParaRPr lang="ru-RU" sz="3200" b="0" strike="noStrike" spc="-1">
              <a:latin typeface="Arial"/>
            </a:endParaRPr>
          </a:p>
          <a:p>
            <a:pPr marL="343080" indent="-342360" algn="just">
              <a:lnSpc>
                <a:spcPct val="80000"/>
              </a:lnSpc>
              <a:spcBef>
                <a:spcPts val="641"/>
              </a:spcBef>
            </a:pPr>
            <a:r>
              <a:rPr lang="ru-RU" sz="3200" b="0" strike="noStrike" spc="-1">
                <a:solidFill>
                  <a:srgbClr val="000000"/>
                </a:solidFill>
                <a:latin typeface="Calibri"/>
              </a:rPr>
              <a:t>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CustomShape 1"/>
          <p:cNvSpPr/>
          <p:nvPr/>
        </p:nvSpPr>
        <p:spPr>
          <a:xfrm>
            <a:off x="714240" y="357120"/>
            <a:ext cx="8153280" cy="64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200" b="1" strike="noStrike" spc="-1">
                <a:solidFill>
                  <a:srgbClr val="FF0000"/>
                </a:solidFill>
                <a:latin typeface="Calibri"/>
              </a:rPr>
              <a:t>ЗАМІСНА ПІДТРИМУВАЛЬНА ТЕРАПІЯ</a:t>
            </a:r>
            <a:endParaRPr lang="ru-RU" sz="3200" b="0" strike="noStrike" spc="-1">
              <a:latin typeface="Arial"/>
            </a:endParaRPr>
          </a:p>
        </p:txBody>
      </p:sp>
      <p:sp>
        <p:nvSpPr>
          <p:cNvPr id="756" name="CustomShape 2"/>
          <p:cNvSpPr/>
          <p:nvPr/>
        </p:nvSpPr>
        <p:spPr>
          <a:xfrm>
            <a:off x="457200" y="1000080"/>
            <a:ext cx="8228880" cy="510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В Україні з метою забезпечення замісної підтримувальної терапії для наркоманів опійної залежності використовують </a:t>
            </a:r>
            <a:endParaRPr lang="ru-RU" sz="2400" b="0" strike="noStrike" spc="-1">
              <a:latin typeface="Arial"/>
            </a:endParaRPr>
          </a:p>
          <a:p>
            <a:pPr marL="343080" indent="-342360">
              <a:lnSpc>
                <a:spcPct val="100000"/>
              </a:lnSpc>
              <a:spcBef>
                <a:spcPts val="479"/>
              </a:spcBef>
            </a:pPr>
            <a:r>
              <a:rPr lang="ru-RU" sz="2400" b="1" strike="noStrike" spc="-1">
                <a:solidFill>
                  <a:srgbClr val="FF0000"/>
                </a:solidFill>
                <a:latin typeface="Calibri"/>
              </a:rPr>
              <a:t>	дві речовини:</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strike="noStrike" spc="-1">
                <a:solidFill>
                  <a:srgbClr val="000000"/>
                </a:solidFill>
                <a:latin typeface="Calibri"/>
              </a:rPr>
              <a:t>МЕТАДОН</a:t>
            </a:r>
            <a:endParaRPr lang="ru-RU" sz="2400" b="0" strike="noStrike" spc="-1">
              <a:latin typeface="Arial"/>
            </a:endParaRPr>
          </a:p>
        </p:txBody>
      </p:sp>
      <p:pic>
        <p:nvPicPr>
          <p:cNvPr id="757" name="Picture 6"/>
          <p:cNvPicPr/>
          <p:nvPr/>
        </p:nvPicPr>
        <p:blipFill>
          <a:blip r:embed="rId2"/>
          <a:stretch/>
        </p:blipFill>
        <p:spPr>
          <a:xfrm>
            <a:off x="7144920" y="2229840"/>
            <a:ext cx="1785240" cy="1723320"/>
          </a:xfrm>
          <a:prstGeom prst="rect">
            <a:avLst/>
          </a:prstGeom>
          <a:ln>
            <a:noFill/>
          </a:ln>
        </p:spPr>
      </p:pic>
      <p:pic>
        <p:nvPicPr>
          <p:cNvPr id="758" name="Picture 5"/>
          <p:cNvPicPr/>
          <p:nvPr/>
        </p:nvPicPr>
        <p:blipFill>
          <a:blip r:embed="rId3"/>
          <a:stretch/>
        </p:blipFill>
        <p:spPr>
          <a:xfrm>
            <a:off x="7110360" y="3957480"/>
            <a:ext cx="1899720" cy="2839320"/>
          </a:xfrm>
          <a:prstGeom prst="rect">
            <a:avLst/>
          </a:prstGeom>
          <a:ln>
            <a:noFill/>
          </a:ln>
        </p:spPr>
      </p:pic>
      <p:pic>
        <p:nvPicPr>
          <p:cNvPr id="759" name="Picture 6"/>
          <p:cNvPicPr/>
          <p:nvPr/>
        </p:nvPicPr>
        <p:blipFill>
          <a:blip r:embed="rId4"/>
          <a:stretch/>
        </p:blipFill>
        <p:spPr>
          <a:xfrm>
            <a:off x="5078520" y="3839760"/>
            <a:ext cx="2057400" cy="3074400"/>
          </a:xfrm>
          <a:prstGeom prst="rect">
            <a:avLst/>
          </a:prstGeom>
          <a:ln>
            <a:noFill/>
          </a:ln>
        </p:spPr>
      </p:pic>
      <p:pic>
        <p:nvPicPr>
          <p:cNvPr id="760" name="Picture 8"/>
          <p:cNvPicPr/>
          <p:nvPr/>
        </p:nvPicPr>
        <p:blipFill>
          <a:blip r:embed="rId5"/>
          <a:stretch/>
        </p:blipFill>
        <p:spPr>
          <a:xfrm>
            <a:off x="2776320" y="2565000"/>
            <a:ext cx="2429640" cy="2426760"/>
          </a:xfrm>
          <a:prstGeom prst="rect">
            <a:avLst/>
          </a:prstGeom>
          <a:ln>
            <a:noFill/>
          </a:ln>
        </p:spPr>
      </p:pic>
      <p:pic>
        <p:nvPicPr>
          <p:cNvPr id="761" name="Picture 10"/>
          <p:cNvPicPr/>
          <p:nvPr/>
        </p:nvPicPr>
        <p:blipFill>
          <a:blip r:embed="rId6"/>
          <a:stretch/>
        </p:blipFill>
        <p:spPr>
          <a:xfrm>
            <a:off x="133200" y="4007160"/>
            <a:ext cx="3070440" cy="2660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CustomShape 1"/>
          <p:cNvSpPr/>
          <p:nvPr/>
        </p:nvSpPr>
        <p:spPr>
          <a:xfrm>
            <a:off x="442440" y="852480"/>
            <a:ext cx="8153280" cy="43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2000" lnSpcReduction="20000"/>
          </a:bodyPr>
          <a:lstStyle/>
          <a:p>
            <a:pPr algn="ctr">
              <a:lnSpc>
                <a:spcPct val="100000"/>
              </a:lnSpc>
            </a:pPr>
            <a:r>
              <a:rPr lang="ru-RU" sz="4400" b="1" strike="noStrike" spc="-1">
                <a:solidFill>
                  <a:srgbClr val="FFFFFF"/>
                </a:solidFill>
                <a:latin typeface="Calibri"/>
              </a:rPr>
              <a:t>ЗАМІСНА ТЕРАПІЯ</a:t>
            </a:r>
            <a:endParaRPr lang="ru-RU" sz="4400" b="0" strike="noStrike" spc="-1">
              <a:latin typeface="Arial"/>
            </a:endParaRPr>
          </a:p>
        </p:txBody>
      </p:sp>
      <p:sp>
        <p:nvSpPr>
          <p:cNvPr id="763" name="CustomShape 2"/>
          <p:cNvSpPr/>
          <p:nvPr/>
        </p:nvSpPr>
        <p:spPr>
          <a:xfrm>
            <a:off x="214200" y="285840"/>
            <a:ext cx="8571960" cy="211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561"/>
              </a:spcBef>
              <a:buClr>
                <a:srgbClr val="000000"/>
              </a:buClr>
              <a:buFont typeface="Arial"/>
              <a:buChar char="•"/>
            </a:pPr>
            <a:r>
              <a:rPr lang="ru-RU" sz="2800" b="1" strike="noStrike" spc="-1">
                <a:solidFill>
                  <a:srgbClr val="000000"/>
                </a:solidFill>
                <a:latin typeface="Calibri"/>
              </a:rPr>
              <a:t>БУПРЕНОРФІН</a:t>
            </a:r>
            <a:endParaRPr lang="ru-RU" sz="2800" b="0" strike="noStrike" spc="-1">
              <a:latin typeface="Arial"/>
            </a:endParaRPr>
          </a:p>
          <a:p>
            <a:pPr marL="343080" indent="-342360">
              <a:lnSpc>
                <a:spcPct val="100000"/>
              </a:lnSpc>
              <a:spcBef>
                <a:spcPts val="561"/>
              </a:spcBef>
              <a:buClr>
                <a:srgbClr val="000000"/>
              </a:buClr>
              <a:buFont typeface="Arial"/>
              <a:buChar char="•"/>
            </a:pPr>
            <a:r>
              <a:rPr lang="ru-RU" sz="2800" b="0" strike="noStrike" spc="-1">
                <a:solidFill>
                  <a:srgbClr val="000000"/>
                </a:solidFill>
                <a:latin typeface="Calibri"/>
              </a:rPr>
              <a:t>Бупрен, субоксон, бупренекс, субутекс</a:t>
            </a:r>
            <a:endParaRPr lang="ru-RU" sz="2800" b="0" strike="noStrike" spc="-1">
              <a:latin typeface="Arial"/>
            </a:endParaRPr>
          </a:p>
          <a:p>
            <a:pPr>
              <a:lnSpc>
                <a:spcPct val="100000"/>
              </a:lnSpc>
              <a:spcBef>
                <a:spcPts val="561"/>
              </a:spcBef>
            </a:pPr>
            <a:r>
              <a:rPr lang="ru-RU" sz="2800" b="0" strike="noStrike" spc="-1">
                <a:solidFill>
                  <a:srgbClr val="000000"/>
                </a:solidFill>
                <a:latin typeface="Calibri"/>
              </a:rPr>
              <a:t>…. – лікарські засоби які на теперішній </a:t>
            </a:r>
            <a:endParaRPr lang="ru-RU" sz="2800" b="0" strike="noStrike" spc="-1">
              <a:latin typeface="Arial"/>
            </a:endParaRPr>
          </a:p>
          <a:p>
            <a:pPr>
              <a:lnSpc>
                <a:spcPct val="100000"/>
              </a:lnSpc>
              <a:spcBef>
                <a:spcPts val="561"/>
              </a:spcBef>
            </a:pPr>
            <a:r>
              <a:rPr lang="ru-RU" sz="2800" b="0" strike="noStrike" spc="-1">
                <a:solidFill>
                  <a:srgbClr val="000000"/>
                </a:solidFill>
                <a:latin typeface="Calibri"/>
              </a:rPr>
              <a:t>час легально не використовують</a:t>
            </a:r>
            <a:endParaRPr lang="ru-RU" sz="2800" b="0" strike="noStrike" spc="-1">
              <a:latin typeface="Arial"/>
            </a:endParaRPr>
          </a:p>
        </p:txBody>
      </p:sp>
      <p:pic>
        <p:nvPicPr>
          <p:cNvPr id="764" name="Picture 2"/>
          <p:cNvPicPr/>
          <p:nvPr/>
        </p:nvPicPr>
        <p:blipFill>
          <a:blip r:embed="rId2"/>
          <a:stretch/>
        </p:blipFill>
        <p:spPr>
          <a:xfrm>
            <a:off x="1785960" y="4000680"/>
            <a:ext cx="3316320" cy="3228480"/>
          </a:xfrm>
          <a:prstGeom prst="rect">
            <a:avLst/>
          </a:prstGeom>
          <a:ln>
            <a:noFill/>
          </a:ln>
        </p:spPr>
      </p:pic>
      <p:pic>
        <p:nvPicPr>
          <p:cNvPr id="765" name="Picture 4"/>
          <p:cNvPicPr/>
          <p:nvPr/>
        </p:nvPicPr>
        <p:blipFill>
          <a:blip r:embed="rId3"/>
          <a:stretch/>
        </p:blipFill>
        <p:spPr>
          <a:xfrm>
            <a:off x="6715080" y="1928880"/>
            <a:ext cx="2010960" cy="2681280"/>
          </a:xfrm>
          <a:prstGeom prst="rect">
            <a:avLst/>
          </a:prstGeom>
          <a:ln>
            <a:noFill/>
          </a:ln>
        </p:spPr>
      </p:pic>
      <p:pic>
        <p:nvPicPr>
          <p:cNvPr id="766" name="Picture 2"/>
          <p:cNvPicPr/>
          <p:nvPr/>
        </p:nvPicPr>
        <p:blipFill>
          <a:blip r:embed="rId4"/>
          <a:stretch/>
        </p:blipFill>
        <p:spPr>
          <a:xfrm>
            <a:off x="3643200" y="2500200"/>
            <a:ext cx="1642320" cy="1942560"/>
          </a:xfrm>
          <a:prstGeom prst="rect">
            <a:avLst/>
          </a:prstGeom>
          <a:ln>
            <a:noFill/>
          </a:ln>
        </p:spPr>
      </p:pic>
      <p:pic>
        <p:nvPicPr>
          <p:cNvPr id="767" name="Picture 4"/>
          <p:cNvPicPr/>
          <p:nvPr/>
        </p:nvPicPr>
        <p:blipFill>
          <a:blip r:embed="rId5"/>
          <a:stretch/>
        </p:blipFill>
        <p:spPr>
          <a:xfrm>
            <a:off x="5957640" y="4472280"/>
            <a:ext cx="3185640" cy="2385000"/>
          </a:xfrm>
          <a:prstGeom prst="rect">
            <a:avLst/>
          </a:prstGeom>
          <a:ln>
            <a:noFill/>
          </a:ln>
        </p:spPr>
      </p:pic>
      <p:pic>
        <p:nvPicPr>
          <p:cNvPr id="768" name="Picture 6"/>
          <p:cNvPicPr/>
          <p:nvPr/>
        </p:nvPicPr>
        <p:blipFill>
          <a:blip r:embed="rId6"/>
          <a:stretch/>
        </p:blipFill>
        <p:spPr>
          <a:xfrm>
            <a:off x="0" y="2643120"/>
            <a:ext cx="2633040" cy="2633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CustomShape 1"/>
          <p:cNvSpPr/>
          <p:nvPr/>
        </p:nvSpPr>
        <p:spPr>
          <a:xfrm>
            <a:off x="1643040" y="428760"/>
            <a:ext cx="45712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3. Наркоманія як хвороба</a:t>
            </a:r>
            <a:endParaRPr lang="ru-RU" sz="2800" b="0" strike="noStrike" spc="-1">
              <a:latin typeface="Arial"/>
            </a:endParaRPr>
          </a:p>
        </p:txBody>
      </p:sp>
      <p:sp>
        <p:nvSpPr>
          <p:cNvPr id="770" name="CustomShape 2"/>
          <p:cNvSpPr/>
          <p:nvPr/>
        </p:nvSpPr>
        <p:spPr>
          <a:xfrm>
            <a:off x="357120" y="1000080"/>
            <a:ext cx="8357400" cy="527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Наркоманія</a:t>
            </a:r>
            <a:r>
              <a:rPr lang="ru-RU" sz="2400" b="1" strike="noStrike" spc="-1">
                <a:solidFill>
                  <a:srgbClr val="000000"/>
                </a:solidFill>
                <a:latin typeface="Calibri"/>
                <a:ea typeface="DejaVu Sans"/>
              </a:rPr>
              <a:t> — це захворювання, яке виникає внаслідок вживання специфічних препаратів, які отримали загальну назву наркотики. Воно характеризується нездатністю стриматись від споживання постійно зростаючої кількості наркотиків.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При цьому виникає стійка фізична та психічна залежність від них, що проявляється ураженнями внутрішніх органів, розладами психіки, розвитком абстинентного синдрому (від abstinentia — повне утримання від уживання чогось), так званої ломки у наркоманів або похмілля в алкоголіків.</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Споживання наркотиків викликає </a:t>
            </a:r>
            <a:r>
              <a:rPr lang="ru-RU" sz="2400" b="1" i="1" u="sng" strike="noStrike" spc="-1">
                <a:solidFill>
                  <a:srgbClr val="FF0000"/>
                </a:solidFill>
                <a:uFillTx/>
                <a:latin typeface="Calibri"/>
                <a:ea typeface="DejaVu Sans"/>
              </a:rPr>
              <a:t>наркотичну ейфорію </a:t>
            </a:r>
            <a:r>
              <a:rPr lang="ru-RU" sz="2400" b="1" strike="noStrike" spc="-1">
                <a:solidFill>
                  <a:srgbClr val="000000"/>
                </a:solidFill>
                <a:latin typeface="Calibri"/>
                <a:ea typeface="DejaVu Sans"/>
              </a:rPr>
              <a:t>(від euphoria — піднесеність), досягнення якої вимагає з часом усе більшої їхньої кількості, усі бажання зводяться до одного — дістати все більше й більше наркотичної речовини.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CustomShape 1"/>
          <p:cNvSpPr/>
          <p:nvPr/>
        </p:nvSpPr>
        <p:spPr>
          <a:xfrm>
            <a:off x="428760" y="285840"/>
            <a:ext cx="8357400" cy="575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3600" b="1" strike="noStrike" spc="-1">
                <a:solidFill>
                  <a:srgbClr val="FF0000"/>
                </a:solidFill>
                <a:latin typeface="Calibri"/>
                <a:ea typeface="DejaVu Sans"/>
              </a:rPr>
              <a:t>Наркоманія</a:t>
            </a:r>
            <a:r>
              <a:rPr lang="ru-RU" sz="2400" b="1" strike="noStrike" spc="-1">
                <a:solidFill>
                  <a:srgbClr val="000000"/>
                </a:solidFill>
                <a:latin typeface="Calibri"/>
                <a:ea typeface="DejaVu Sans"/>
              </a:rPr>
              <a:t> — це загальний термін, що включає кілька форм залежності.</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Толерантність (витримування) </a:t>
            </a:r>
            <a:r>
              <a:rPr lang="ru-RU" sz="2400" b="1" strike="noStrike" spc="-1">
                <a:solidFill>
                  <a:srgbClr val="000000"/>
                </a:solidFill>
                <a:latin typeface="Calibri"/>
                <a:ea typeface="DejaVu Sans"/>
              </a:rPr>
              <a:t>до наркотику збільшується в міру того, як організм звикає до нього. Зі збільшенням толерантності зростає кількість наркотику, необхідна для одержання колишнього ефекту.</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Залежність</a:t>
            </a:r>
            <a:r>
              <a:rPr lang="ru-RU" sz="2400" b="1" strike="noStrike" spc="-1">
                <a:solidFill>
                  <a:srgbClr val="000000"/>
                </a:solidFill>
                <a:latin typeface="Calibri"/>
                <a:ea typeface="DejaVu Sans"/>
              </a:rPr>
              <a:t> — це термін, який описує стан звикання організму жити під впливом наркотику. Коли прийом наркотику припиняється, наркоман відчуває крайній дискомфорт, тобто синдром скасування.</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Психологічна залежність </a:t>
            </a:r>
            <a:r>
              <a:rPr lang="ru-RU" sz="2400" b="1" strike="noStrike" spc="-1">
                <a:solidFill>
                  <a:srgbClr val="000000"/>
                </a:solidFill>
                <a:latin typeface="Calibri"/>
                <a:ea typeface="DejaVu Sans"/>
              </a:rPr>
              <a:t>— потреба або бажання продовжувати приймати наркотик, незалежно від того, чи є фізична залежність, чи немає. Однак людина після довгого вживання або застосування при специфічних обставинах може звикати до наркотику.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CustomShape 1"/>
          <p:cNvSpPr/>
          <p:nvPr/>
        </p:nvSpPr>
        <p:spPr>
          <a:xfrm>
            <a:off x="285840" y="285840"/>
            <a:ext cx="8500320" cy="545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trike="noStrike" spc="-1">
                <a:solidFill>
                  <a:srgbClr val="FF0000"/>
                </a:solidFill>
                <a:latin typeface="Calibri"/>
                <a:ea typeface="DejaVu Sans"/>
              </a:rPr>
              <a:t>Розвиток наркоманії відбувається у </a:t>
            </a:r>
            <a:endParaRPr lang="ru-RU" sz="3200" b="0" strike="noStrike" spc="-1">
              <a:latin typeface="Arial"/>
            </a:endParaRPr>
          </a:p>
          <a:p>
            <a:pPr algn="ctr">
              <a:lnSpc>
                <a:spcPct val="100000"/>
              </a:lnSpc>
            </a:pPr>
            <a:r>
              <a:rPr lang="ru-RU" sz="3200" b="1" strike="noStrike" spc="-1">
                <a:solidFill>
                  <a:srgbClr val="FF0000"/>
                </a:solidFill>
                <a:latin typeface="Calibri"/>
                <a:ea typeface="DejaVu Sans"/>
              </a:rPr>
              <a:t>три стадії:</a:t>
            </a:r>
            <a:endParaRPr lang="ru-RU" sz="32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початкова або звикання</a:t>
            </a:r>
            <a:r>
              <a:rPr lang="ru-RU" sz="2400" b="1" strike="noStrike" spc="-1">
                <a:solidFill>
                  <a:srgbClr val="000000"/>
                </a:solidFill>
                <a:latin typeface="Calibri"/>
                <a:ea typeface="DejaVu Sans"/>
              </a:rPr>
              <a:t>, коли змінюється реактивність та формується психічна залежність;</a:t>
            </a:r>
            <a:endParaRPr lang="ru-RU" sz="2400" b="0" strike="noStrike" spc="-1">
              <a:latin typeface="Arial"/>
            </a:endParaRPr>
          </a:p>
          <a:p>
            <a:pPr algn="just">
              <a:lnSpc>
                <a:spcPct val="100000"/>
              </a:lnSpc>
            </a:pP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середня або хронічна</a:t>
            </a:r>
            <a:r>
              <a:rPr lang="ru-RU" sz="2400" b="1" strike="noStrike" spc="-1">
                <a:solidFill>
                  <a:srgbClr val="000000"/>
                </a:solidFill>
                <a:latin typeface="Calibri"/>
                <a:ea typeface="DejaVu Sans"/>
              </a:rPr>
              <a:t>, коли формується фізична залежність від наркотиків, перебудовується функціональна діяльність організму, порушується нормальна робота його органів і систем, що викликає з часом нестерпно болісні відчуття;</a:t>
            </a:r>
            <a:endParaRPr lang="ru-RU" sz="2400" b="0" strike="noStrike" spc="-1">
              <a:latin typeface="Arial"/>
            </a:endParaRPr>
          </a:p>
          <a:p>
            <a:pPr algn="just">
              <a:lnSpc>
                <a:spcPct val="100000"/>
              </a:lnSpc>
            </a:pP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пізня або виснаження</a:t>
            </a:r>
            <a:r>
              <a:rPr lang="ru-RU" sz="2400" b="1" strike="noStrike" spc="-1">
                <a:solidFill>
                  <a:srgbClr val="000000"/>
                </a:solidFill>
                <a:latin typeface="Calibri"/>
                <a:ea typeface="DejaVu Sans"/>
              </a:rPr>
              <a:t>, коли руйнуються структури нервової та інших систем, людина втрачає контроль за своїми вчинками, нездатна аналізувати та адекватно оцінювати свій стан.</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CustomShape 1"/>
          <p:cNvSpPr/>
          <p:nvPr/>
        </p:nvSpPr>
        <p:spPr>
          <a:xfrm>
            <a:off x="357120" y="142920"/>
            <a:ext cx="8571960" cy="61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200" b="1" strike="noStrike" spc="-1">
                <a:solidFill>
                  <a:srgbClr val="000000"/>
                </a:solidFill>
                <a:latin typeface="Calibri"/>
                <a:ea typeface="DejaVu Sans"/>
              </a:rPr>
              <a:t>Проблеми наркоманії хвилюють увесь світ. </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Вважається, що на Землі понад 1 млрд. людей уживає наркотики. </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Не є винятком і Україна.</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Доповідь Координаційного комітету по боротьбі з корупцією та організованою злочинністю від 24 січня 2002 року "</a:t>
            </a:r>
            <a:r>
              <a:rPr lang="ru-RU" sz="2200" b="1" i="1" strike="noStrike" spc="-1">
                <a:solidFill>
                  <a:srgbClr val="FF0000"/>
                </a:solidFill>
                <a:latin typeface="Calibri"/>
                <a:ea typeface="DejaVu Sans"/>
              </a:rPr>
              <a:t>Про стан протидії незаконному обігу наркотиків, психотропних речовин і прекурсорів та зловживання ними, ефективності заходів, спрямованих на запобігання негативному впливу наркоманії на молодь протягом 2000-2001 років</a:t>
            </a:r>
            <a:r>
              <a:rPr lang="ru-RU" sz="2200" b="1" strike="noStrike" spc="-1">
                <a:solidFill>
                  <a:srgbClr val="000000"/>
                </a:solidFill>
                <a:latin typeface="Calibri"/>
                <a:ea typeface="DejaVu Sans"/>
              </a:rPr>
              <a:t>" містить деякі цифри. </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Так, на початок 2002 р. в Україні офіційно виявлено 107100 наркоманів, серед яких 68% старших за 30 років, 78% — непрацюючі, майже 25% — жінки, 5400 — неповнолітні. Фахівці вважають, що реальні показники перевищують наведені у 10 разів. Таким чином, серед 500 українців є 1 наркоман. Щорічно береться на облік 10-15 тис. наркоманів.</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За даними МВС України, протягом 2001 року особи у наркотичному стані вчинили 14,5 тис. злочинів, більшість із яких з метою одержати кошти на придбання наркотичних засобів.</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347</TotalTime>
  <Words>7808</Words>
  <Application>Microsoft Office PowerPoint</Application>
  <PresentationFormat>Экран (4:3)</PresentationFormat>
  <Paragraphs>639</Paragraphs>
  <Slides>114</Slides>
  <Notes>34</Notes>
  <HiddenSlides>0</HiddenSlides>
  <MMClips>0</MMClips>
  <ScaleCrop>false</ScaleCrop>
  <HeadingPairs>
    <vt:vector size="8" baseType="variant">
      <vt:variant>
        <vt:lpstr>Использованные шрифты</vt:lpstr>
      </vt:variant>
      <vt:variant>
        <vt:i4>9</vt:i4>
      </vt:variant>
      <vt:variant>
        <vt:lpstr>Тема</vt:lpstr>
      </vt:variant>
      <vt:variant>
        <vt:i4>8</vt:i4>
      </vt:variant>
      <vt:variant>
        <vt:lpstr>Внедренные серверы OLE</vt:lpstr>
      </vt:variant>
      <vt:variant>
        <vt:i4>0</vt:i4>
      </vt:variant>
      <vt:variant>
        <vt:lpstr>Заголовки слайдов</vt:lpstr>
      </vt:variant>
      <vt:variant>
        <vt:i4>114</vt:i4>
      </vt:variant>
    </vt:vector>
  </HeadingPairs>
  <TitlesOfParts>
    <vt:vector size="131" baseType="lpstr">
      <vt:lpstr>Arial</vt:lpstr>
      <vt:lpstr>Arial Black</vt:lpstr>
      <vt:lpstr>Calibri</vt:lpstr>
      <vt:lpstr>DejaVu Sans</vt:lpstr>
      <vt:lpstr>StarSymbol</vt:lpstr>
      <vt:lpstr>Symbol</vt:lpstr>
      <vt:lpstr>Times New Roman</vt:lpstr>
      <vt:lpstr>Times New Roman Cyr</vt:lpstr>
      <vt:lpstr>Wingdings</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hp</dc:creator>
  <dc:description/>
  <cp:lastModifiedBy>User</cp:lastModifiedBy>
  <cp:revision>31</cp:revision>
  <dcterms:created xsi:type="dcterms:W3CDTF">2020-04-28T08:16:36Z</dcterms:created>
  <dcterms:modified xsi:type="dcterms:W3CDTF">2023-04-18T06:52:43Z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34</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113</vt:i4>
  </property>
</Properties>
</file>