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168"/>
    <a:srgbClr val="14A8A1"/>
    <a:srgbClr val="237D23"/>
    <a:srgbClr val="F1340E"/>
    <a:srgbClr val="FF4713"/>
    <a:srgbClr val="23E5DB"/>
    <a:srgbClr val="D7165F"/>
    <a:srgbClr val="F6B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04C3E-79A4-4077-B330-E002BD1E22E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99BA687-1BDD-4CDC-AAD8-92FE66CD78B6}">
      <dgm:prSet/>
      <dgm:spPr/>
      <dgm:t>
        <a:bodyPr/>
        <a:lstStyle/>
        <a:p>
          <a:r>
            <a:rPr lang="ru-RU"/>
            <a:t>торгівля, тобто продаж товарів;</a:t>
          </a:r>
          <a:endParaRPr lang="en-US"/>
        </a:p>
      </dgm:t>
    </dgm:pt>
    <dgm:pt modelId="{661B7825-9B2A-42CC-A83E-35FECC5B6057}" type="parTrans" cxnId="{66232148-50EF-4248-BAEC-C8B1694A2705}">
      <dgm:prSet/>
      <dgm:spPr/>
      <dgm:t>
        <a:bodyPr/>
        <a:lstStyle/>
        <a:p>
          <a:endParaRPr lang="en-US"/>
        </a:p>
      </dgm:t>
    </dgm:pt>
    <dgm:pt modelId="{9CB75DB1-06B2-401D-B2C3-14A15C9F2C66}" type="sibTrans" cxnId="{66232148-50EF-4248-BAEC-C8B1694A2705}">
      <dgm:prSet/>
      <dgm:spPr/>
      <dgm:t>
        <a:bodyPr/>
        <a:lstStyle/>
        <a:p>
          <a:endParaRPr lang="en-US"/>
        </a:p>
      </dgm:t>
    </dgm:pt>
    <dgm:pt modelId="{A8B8001B-99F8-4A19-8B39-A5EF14C9FC35}">
      <dgm:prSet/>
      <dgm:spPr/>
      <dgm:t>
        <a:bodyPr/>
        <a:lstStyle/>
        <a:p>
          <a:r>
            <a:rPr lang="ru-RU"/>
            <a:t>пропозиція послуг;</a:t>
          </a:r>
          <a:endParaRPr lang="en-US"/>
        </a:p>
      </dgm:t>
    </dgm:pt>
    <dgm:pt modelId="{2EEF5C0D-6D27-49B6-927A-2AA4DB556212}" type="parTrans" cxnId="{EC8AB8A9-980A-43ED-A744-4461C38DC3D0}">
      <dgm:prSet/>
      <dgm:spPr/>
      <dgm:t>
        <a:bodyPr/>
        <a:lstStyle/>
        <a:p>
          <a:endParaRPr lang="en-US"/>
        </a:p>
      </dgm:t>
    </dgm:pt>
    <dgm:pt modelId="{B874CE10-A36C-4377-A234-3295A1AD8F40}" type="sibTrans" cxnId="{EC8AB8A9-980A-43ED-A744-4461C38DC3D0}">
      <dgm:prSet/>
      <dgm:spPr/>
      <dgm:t>
        <a:bodyPr/>
        <a:lstStyle/>
        <a:p>
          <a:endParaRPr lang="en-US"/>
        </a:p>
      </dgm:t>
    </dgm:pt>
    <dgm:pt modelId="{B2D0C98E-0FD6-4431-883C-85177D86DED1}">
      <dgm:prSet/>
      <dgm:spPr/>
      <dgm:t>
        <a:bodyPr/>
        <a:lstStyle/>
        <a:p>
          <a:r>
            <a:rPr lang="ru-RU"/>
            <a:t>бізнес на трафіку (сайтах).</a:t>
          </a:r>
          <a:endParaRPr lang="en-US"/>
        </a:p>
      </dgm:t>
    </dgm:pt>
    <dgm:pt modelId="{BBAAB2F3-61EB-4DF0-A2D4-965BF9AED160}" type="parTrans" cxnId="{F441E06F-1C6E-4370-8983-0B1BC5CFDBD3}">
      <dgm:prSet/>
      <dgm:spPr/>
      <dgm:t>
        <a:bodyPr/>
        <a:lstStyle/>
        <a:p>
          <a:endParaRPr lang="en-US"/>
        </a:p>
      </dgm:t>
    </dgm:pt>
    <dgm:pt modelId="{D7821E94-4538-4C54-87F9-8E2536069D8E}" type="sibTrans" cxnId="{F441E06F-1C6E-4370-8983-0B1BC5CFDBD3}">
      <dgm:prSet/>
      <dgm:spPr/>
      <dgm:t>
        <a:bodyPr/>
        <a:lstStyle/>
        <a:p>
          <a:endParaRPr lang="en-US"/>
        </a:p>
      </dgm:t>
    </dgm:pt>
    <dgm:pt modelId="{A1886A94-C39C-4406-926B-DC39D3A69795}" type="pres">
      <dgm:prSet presAssocID="{72004C3E-79A4-4077-B330-E002BD1E22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678B1A-F143-4F61-9699-A29714F5B359}" type="pres">
      <dgm:prSet presAssocID="{999BA687-1BDD-4CDC-AAD8-92FE66CD78B6}" presName="hierRoot1" presStyleCnt="0"/>
      <dgm:spPr/>
    </dgm:pt>
    <dgm:pt modelId="{DDEAA660-51C0-4C2B-8438-C5ECA6A77D30}" type="pres">
      <dgm:prSet presAssocID="{999BA687-1BDD-4CDC-AAD8-92FE66CD78B6}" presName="composite" presStyleCnt="0"/>
      <dgm:spPr/>
    </dgm:pt>
    <dgm:pt modelId="{A0FE4D89-469E-4212-AE06-458046F55F48}" type="pres">
      <dgm:prSet presAssocID="{999BA687-1BDD-4CDC-AAD8-92FE66CD78B6}" presName="background" presStyleLbl="node0" presStyleIdx="0" presStyleCnt="3"/>
      <dgm:spPr/>
    </dgm:pt>
    <dgm:pt modelId="{40A99EC8-6BE4-4497-A0FA-C1D25573DB54}" type="pres">
      <dgm:prSet presAssocID="{999BA687-1BDD-4CDC-AAD8-92FE66CD78B6}" presName="text" presStyleLbl="fgAcc0" presStyleIdx="0" presStyleCnt="3">
        <dgm:presLayoutVars>
          <dgm:chPref val="3"/>
        </dgm:presLayoutVars>
      </dgm:prSet>
      <dgm:spPr/>
    </dgm:pt>
    <dgm:pt modelId="{477816A1-3C8E-46FF-A357-DCA5C0432C34}" type="pres">
      <dgm:prSet presAssocID="{999BA687-1BDD-4CDC-AAD8-92FE66CD78B6}" presName="hierChild2" presStyleCnt="0"/>
      <dgm:spPr/>
    </dgm:pt>
    <dgm:pt modelId="{AD88D7C9-3BC8-4704-BD9F-D0E0F4067FB6}" type="pres">
      <dgm:prSet presAssocID="{A8B8001B-99F8-4A19-8B39-A5EF14C9FC35}" presName="hierRoot1" presStyleCnt="0"/>
      <dgm:spPr/>
    </dgm:pt>
    <dgm:pt modelId="{7B5D9A8B-E748-40FE-A8A5-BD13213B3D6C}" type="pres">
      <dgm:prSet presAssocID="{A8B8001B-99F8-4A19-8B39-A5EF14C9FC35}" presName="composite" presStyleCnt="0"/>
      <dgm:spPr/>
    </dgm:pt>
    <dgm:pt modelId="{6AA57EA4-A799-46FF-8867-F125C6C63AF6}" type="pres">
      <dgm:prSet presAssocID="{A8B8001B-99F8-4A19-8B39-A5EF14C9FC35}" presName="background" presStyleLbl="node0" presStyleIdx="1" presStyleCnt="3"/>
      <dgm:spPr/>
    </dgm:pt>
    <dgm:pt modelId="{3F05DE32-C3CA-4EF3-8BA9-23D045F8ACE3}" type="pres">
      <dgm:prSet presAssocID="{A8B8001B-99F8-4A19-8B39-A5EF14C9FC35}" presName="text" presStyleLbl="fgAcc0" presStyleIdx="1" presStyleCnt="3">
        <dgm:presLayoutVars>
          <dgm:chPref val="3"/>
        </dgm:presLayoutVars>
      </dgm:prSet>
      <dgm:spPr/>
    </dgm:pt>
    <dgm:pt modelId="{6C132478-637D-4D1D-A323-8AE6BE967B66}" type="pres">
      <dgm:prSet presAssocID="{A8B8001B-99F8-4A19-8B39-A5EF14C9FC35}" presName="hierChild2" presStyleCnt="0"/>
      <dgm:spPr/>
    </dgm:pt>
    <dgm:pt modelId="{C9AC51BC-D337-4851-A2E7-FA1C154BF963}" type="pres">
      <dgm:prSet presAssocID="{B2D0C98E-0FD6-4431-883C-85177D86DED1}" presName="hierRoot1" presStyleCnt="0"/>
      <dgm:spPr/>
    </dgm:pt>
    <dgm:pt modelId="{55B5C877-8E15-4AC4-B07A-423ABE546752}" type="pres">
      <dgm:prSet presAssocID="{B2D0C98E-0FD6-4431-883C-85177D86DED1}" presName="composite" presStyleCnt="0"/>
      <dgm:spPr/>
    </dgm:pt>
    <dgm:pt modelId="{7FD06341-CA19-4517-B2FB-81BEC4593619}" type="pres">
      <dgm:prSet presAssocID="{B2D0C98E-0FD6-4431-883C-85177D86DED1}" presName="background" presStyleLbl="node0" presStyleIdx="2" presStyleCnt="3"/>
      <dgm:spPr/>
    </dgm:pt>
    <dgm:pt modelId="{21876D90-27A0-4393-BC2D-E5C90D8063EB}" type="pres">
      <dgm:prSet presAssocID="{B2D0C98E-0FD6-4431-883C-85177D86DED1}" presName="text" presStyleLbl="fgAcc0" presStyleIdx="2" presStyleCnt="3">
        <dgm:presLayoutVars>
          <dgm:chPref val="3"/>
        </dgm:presLayoutVars>
      </dgm:prSet>
      <dgm:spPr/>
    </dgm:pt>
    <dgm:pt modelId="{FDE72ECB-80F5-4625-883E-69276DF0EB01}" type="pres">
      <dgm:prSet presAssocID="{B2D0C98E-0FD6-4431-883C-85177D86DED1}" presName="hierChild2" presStyleCnt="0"/>
      <dgm:spPr/>
    </dgm:pt>
  </dgm:ptLst>
  <dgm:cxnLst>
    <dgm:cxn modelId="{66232148-50EF-4248-BAEC-C8B1694A2705}" srcId="{72004C3E-79A4-4077-B330-E002BD1E22E1}" destId="{999BA687-1BDD-4CDC-AAD8-92FE66CD78B6}" srcOrd="0" destOrd="0" parTransId="{661B7825-9B2A-42CC-A83E-35FECC5B6057}" sibTransId="{9CB75DB1-06B2-401D-B2C3-14A15C9F2C66}"/>
    <dgm:cxn modelId="{E030E75F-0ADD-492D-A87F-0AB6D226C875}" type="presOf" srcId="{B2D0C98E-0FD6-4431-883C-85177D86DED1}" destId="{21876D90-27A0-4393-BC2D-E5C90D8063EB}" srcOrd="0" destOrd="0" presId="urn:microsoft.com/office/officeart/2005/8/layout/hierarchy1"/>
    <dgm:cxn modelId="{F441E06F-1C6E-4370-8983-0B1BC5CFDBD3}" srcId="{72004C3E-79A4-4077-B330-E002BD1E22E1}" destId="{B2D0C98E-0FD6-4431-883C-85177D86DED1}" srcOrd="2" destOrd="0" parTransId="{BBAAB2F3-61EB-4DF0-A2D4-965BF9AED160}" sibTransId="{D7821E94-4538-4C54-87F9-8E2536069D8E}"/>
    <dgm:cxn modelId="{670F5094-6356-468E-AC45-28F9A8B87562}" type="presOf" srcId="{72004C3E-79A4-4077-B330-E002BD1E22E1}" destId="{A1886A94-C39C-4406-926B-DC39D3A69795}" srcOrd="0" destOrd="0" presId="urn:microsoft.com/office/officeart/2005/8/layout/hierarchy1"/>
    <dgm:cxn modelId="{EC8AB8A9-980A-43ED-A744-4461C38DC3D0}" srcId="{72004C3E-79A4-4077-B330-E002BD1E22E1}" destId="{A8B8001B-99F8-4A19-8B39-A5EF14C9FC35}" srcOrd="1" destOrd="0" parTransId="{2EEF5C0D-6D27-49B6-927A-2AA4DB556212}" sibTransId="{B874CE10-A36C-4377-A234-3295A1AD8F40}"/>
    <dgm:cxn modelId="{CD987DCE-C64C-4643-8C9B-70762FBE0035}" type="presOf" srcId="{A8B8001B-99F8-4A19-8B39-A5EF14C9FC35}" destId="{3F05DE32-C3CA-4EF3-8BA9-23D045F8ACE3}" srcOrd="0" destOrd="0" presId="urn:microsoft.com/office/officeart/2005/8/layout/hierarchy1"/>
    <dgm:cxn modelId="{1B1A9DEF-0DDC-4701-BE93-08A7EA162DC7}" type="presOf" srcId="{999BA687-1BDD-4CDC-AAD8-92FE66CD78B6}" destId="{40A99EC8-6BE4-4497-A0FA-C1D25573DB54}" srcOrd="0" destOrd="0" presId="urn:microsoft.com/office/officeart/2005/8/layout/hierarchy1"/>
    <dgm:cxn modelId="{C71AE9C8-3F7A-4858-98A5-60A805978276}" type="presParOf" srcId="{A1886A94-C39C-4406-926B-DC39D3A69795}" destId="{7D678B1A-F143-4F61-9699-A29714F5B359}" srcOrd="0" destOrd="0" presId="urn:microsoft.com/office/officeart/2005/8/layout/hierarchy1"/>
    <dgm:cxn modelId="{2038AF14-A13B-45DD-8D45-1370F0108F7A}" type="presParOf" srcId="{7D678B1A-F143-4F61-9699-A29714F5B359}" destId="{DDEAA660-51C0-4C2B-8438-C5ECA6A77D30}" srcOrd="0" destOrd="0" presId="urn:microsoft.com/office/officeart/2005/8/layout/hierarchy1"/>
    <dgm:cxn modelId="{1C624F5E-7ED4-48DD-802E-F856F399940A}" type="presParOf" srcId="{DDEAA660-51C0-4C2B-8438-C5ECA6A77D30}" destId="{A0FE4D89-469E-4212-AE06-458046F55F48}" srcOrd="0" destOrd="0" presId="urn:microsoft.com/office/officeart/2005/8/layout/hierarchy1"/>
    <dgm:cxn modelId="{16A9D1B8-B1BF-4BCF-BF2B-95B126C2EF11}" type="presParOf" srcId="{DDEAA660-51C0-4C2B-8438-C5ECA6A77D30}" destId="{40A99EC8-6BE4-4497-A0FA-C1D25573DB54}" srcOrd="1" destOrd="0" presId="urn:microsoft.com/office/officeart/2005/8/layout/hierarchy1"/>
    <dgm:cxn modelId="{0365B550-A6D4-4A8E-BAA0-24B9DC4B0859}" type="presParOf" srcId="{7D678B1A-F143-4F61-9699-A29714F5B359}" destId="{477816A1-3C8E-46FF-A357-DCA5C0432C34}" srcOrd="1" destOrd="0" presId="urn:microsoft.com/office/officeart/2005/8/layout/hierarchy1"/>
    <dgm:cxn modelId="{41167902-F34E-4EA5-A71E-F82C5013B3CB}" type="presParOf" srcId="{A1886A94-C39C-4406-926B-DC39D3A69795}" destId="{AD88D7C9-3BC8-4704-BD9F-D0E0F4067FB6}" srcOrd="1" destOrd="0" presId="urn:microsoft.com/office/officeart/2005/8/layout/hierarchy1"/>
    <dgm:cxn modelId="{067D066C-A636-469A-BF42-F7584034C2F9}" type="presParOf" srcId="{AD88D7C9-3BC8-4704-BD9F-D0E0F4067FB6}" destId="{7B5D9A8B-E748-40FE-A8A5-BD13213B3D6C}" srcOrd="0" destOrd="0" presId="urn:microsoft.com/office/officeart/2005/8/layout/hierarchy1"/>
    <dgm:cxn modelId="{8910A7CF-4E41-4A7B-8A07-1DE32FF9FC1A}" type="presParOf" srcId="{7B5D9A8B-E748-40FE-A8A5-BD13213B3D6C}" destId="{6AA57EA4-A799-46FF-8867-F125C6C63AF6}" srcOrd="0" destOrd="0" presId="urn:microsoft.com/office/officeart/2005/8/layout/hierarchy1"/>
    <dgm:cxn modelId="{852D6313-C40B-4021-BFFB-FF4DA38EB094}" type="presParOf" srcId="{7B5D9A8B-E748-40FE-A8A5-BD13213B3D6C}" destId="{3F05DE32-C3CA-4EF3-8BA9-23D045F8ACE3}" srcOrd="1" destOrd="0" presId="urn:microsoft.com/office/officeart/2005/8/layout/hierarchy1"/>
    <dgm:cxn modelId="{72368FE7-C65F-48AC-BB5A-E4D029E53C5D}" type="presParOf" srcId="{AD88D7C9-3BC8-4704-BD9F-D0E0F4067FB6}" destId="{6C132478-637D-4D1D-A323-8AE6BE967B66}" srcOrd="1" destOrd="0" presId="urn:microsoft.com/office/officeart/2005/8/layout/hierarchy1"/>
    <dgm:cxn modelId="{8C96E10F-82CA-47B3-96F8-C39435B06948}" type="presParOf" srcId="{A1886A94-C39C-4406-926B-DC39D3A69795}" destId="{C9AC51BC-D337-4851-A2E7-FA1C154BF963}" srcOrd="2" destOrd="0" presId="urn:microsoft.com/office/officeart/2005/8/layout/hierarchy1"/>
    <dgm:cxn modelId="{4037DF52-A388-4AF4-9A0C-BAC24C02851D}" type="presParOf" srcId="{C9AC51BC-D337-4851-A2E7-FA1C154BF963}" destId="{55B5C877-8E15-4AC4-B07A-423ABE546752}" srcOrd="0" destOrd="0" presId="urn:microsoft.com/office/officeart/2005/8/layout/hierarchy1"/>
    <dgm:cxn modelId="{B261C57F-CF72-4EFC-BF4A-E16A7C2606F7}" type="presParOf" srcId="{55B5C877-8E15-4AC4-B07A-423ABE546752}" destId="{7FD06341-CA19-4517-B2FB-81BEC4593619}" srcOrd="0" destOrd="0" presId="urn:microsoft.com/office/officeart/2005/8/layout/hierarchy1"/>
    <dgm:cxn modelId="{464D6E14-D781-4111-B465-4EB1918A2917}" type="presParOf" srcId="{55B5C877-8E15-4AC4-B07A-423ABE546752}" destId="{21876D90-27A0-4393-BC2D-E5C90D8063EB}" srcOrd="1" destOrd="0" presId="urn:microsoft.com/office/officeart/2005/8/layout/hierarchy1"/>
    <dgm:cxn modelId="{B11A98D1-570A-488E-AC6B-C9340BC8F6B4}" type="presParOf" srcId="{C9AC51BC-D337-4851-A2E7-FA1C154BF963}" destId="{FDE72ECB-80F5-4625-883E-69276DF0EB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E4D89-469E-4212-AE06-458046F55F48}">
      <dsp:nvSpPr>
        <dsp:cNvPr id="0" name=""/>
        <dsp:cNvSpPr/>
      </dsp:nvSpPr>
      <dsp:spPr>
        <a:xfrm>
          <a:off x="0" y="999425"/>
          <a:ext cx="2733770" cy="1735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99EC8-6BE4-4497-A0FA-C1D25573DB54}">
      <dsp:nvSpPr>
        <dsp:cNvPr id="0" name=""/>
        <dsp:cNvSpPr/>
      </dsp:nvSpPr>
      <dsp:spPr>
        <a:xfrm>
          <a:off x="303752" y="1287990"/>
          <a:ext cx="2733770" cy="1735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торгівля, тобто продаж товарів;</a:t>
          </a:r>
          <a:endParaRPr lang="en-US" sz="3200" kern="1200"/>
        </a:p>
      </dsp:txBody>
      <dsp:txXfrm>
        <a:off x="354596" y="1338834"/>
        <a:ext cx="2632082" cy="1634256"/>
      </dsp:txXfrm>
    </dsp:sp>
    <dsp:sp modelId="{6AA57EA4-A799-46FF-8867-F125C6C63AF6}">
      <dsp:nvSpPr>
        <dsp:cNvPr id="0" name=""/>
        <dsp:cNvSpPr/>
      </dsp:nvSpPr>
      <dsp:spPr>
        <a:xfrm>
          <a:off x="3341275" y="999425"/>
          <a:ext cx="2733770" cy="1735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5DE32-C3CA-4EF3-8BA9-23D045F8ACE3}">
      <dsp:nvSpPr>
        <dsp:cNvPr id="0" name=""/>
        <dsp:cNvSpPr/>
      </dsp:nvSpPr>
      <dsp:spPr>
        <a:xfrm>
          <a:off x="3645027" y="1287990"/>
          <a:ext cx="2733770" cy="1735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пропозиція послуг;</a:t>
          </a:r>
          <a:endParaRPr lang="en-US" sz="3200" kern="1200"/>
        </a:p>
      </dsp:txBody>
      <dsp:txXfrm>
        <a:off x="3695871" y="1338834"/>
        <a:ext cx="2632082" cy="1634256"/>
      </dsp:txXfrm>
    </dsp:sp>
    <dsp:sp modelId="{7FD06341-CA19-4517-B2FB-81BEC4593619}">
      <dsp:nvSpPr>
        <dsp:cNvPr id="0" name=""/>
        <dsp:cNvSpPr/>
      </dsp:nvSpPr>
      <dsp:spPr>
        <a:xfrm>
          <a:off x="6682550" y="999425"/>
          <a:ext cx="2733770" cy="1735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76D90-27A0-4393-BC2D-E5C90D8063EB}">
      <dsp:nvSpPr>
        <dsp:cNvPr id="0" name=""/>
        <dsp:cNvSpPr/>
      </dsp:nvSpPr>
      <dsp:spPr>
        <a:xfrm>
          <a:off x="6986302" y="1287990"/>
          <a:ext cx="2733770" cy="1735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бізнес на трафіку (сайтах).</a:t>
          </a:r>
          <a:endParaRPr lang="en-US" sz="3200" kern="1200"/>
        </a:p>
      </dsp:txBody>
      <dsp:txXfrm>
        <a:off x="7037146" y="1338834"/>
        <a:ext cx="2632082" cy="1634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docs.google.com/forms/d/1eny9_fkoIAtOHpDWlu345Ru6Scokgkc6zJXEF41aCs8/edit?usp=sharin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E9EE4-9968-4085-B2D0-8617797AD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Інтернет - бізнес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0EC78-199A-4261-84C9-BE8EB4997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5399" y="4807737"/>
            <a:ext cx="3419475" cy="1463040"/>
          </a:xfrm>
        </p:spPr>
        <p:txBody>
          <a:bodyPr/>
          <a:lstStyle/>
          <a:p>
            <a:r>
              <a:rPr lang="uk-UA" dirty="0"/>
              <a:t>ЛЕКЦІЯ 1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748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41BC0-6B1B-40CF-989D-18EB4B9AD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F6BA43"/>
                </a:solidFill>
              </a:rPr>
              <a:t>Лендінги</a:t>
            </a:r>
            <a:endParaRPr lang="ru-RU" sz="4000" dirty="0">
              <a:solidFill>
                <a:srgbClr val="F6BA4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AD1DD2-520F-464B-8010-738F70796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257" y="1943100"/>
            <a:ext cx="3719322" cy="4436745"/>
          </a:xfrm>
        </p:spPr>
        <p:txBody>
          <a:bodyPr>
            <a:normAutofit/>
          </a:bodyPr>
          <a:lstStyle/>
          <a:p>
            <a:pPr algn="just"/>
            <a:r>
              <a:rPr lang="ru-RU" sz="1600" dirty="0"/>
              <a:t>Як і </a:t>
            </a:r>
            <a:r>
              <a:rPr lang="ru-RU" sz="1600" dirty="0" err="1"/>
              <a:t>інтернет-магазини</a:t>
            </a:r>
            <a:r>
              <a:rPr lang="ru-RU" sz="1600" dirty="0"/>
              <a:t>, </a:t>
            </a:r>
            <a:r>
              <a:rPr lang="ru-RU" sz="1600" dirty="0" err="1"/>
              <a:t>лендінги</a:t>
            </a:r>
            <a:r>
              <a:rPr lang="ru-RU" sz="1600" dirty="0"/>
              <a:t> </a:t>
            </a:r>
            <a:r>
              <a:rPr lang="ru-RU" sz="1600" dirty="0" err="1"/>
              <a:t>створюються</a:t>
            </a:r>
            <a:r>
              <a:rPr lang="ru-RU" sz="1600" dirty="0"/>
              <a:t> з метою продажу </a:t>
            </a:r>
            <a:r>
              <a:rPr lang="ru-RU" sz="1600" dirty="0" err="1"/>
              <a:t>певних</a:t>
            </a:r>
            <a:r>
              <a:rPr lang="ru-RU" sz="1600" dirty="0"/>
              <a:t> </a:t>
            </a:r>
            <a:r>
              <a:rPr lang="ru-RU" sz="1600" dirty="0" err="1"/>
              <a:t>товарів</a:t>
            </a:r>
            <a:r>
              <a:rPr lang="ru-RU" sz="1600" dirty="0"/>
              <a:t> через сайт. </a:t>
            </a:r>
            <a:r>
              <a:rPr lang="ru-RU" sz="1600" dirty="0" err="1"/>
              <a:t>Тільки</a:t>
            </a:r>
            <a:r>
              <a:rPr lang="ru-RU" sz="1600" dirty="0"/>
              <a:t>, на </a:t>
            </a:r>
            <a:r>
              <a:rPr lang="ru-RU" sz="1600" dirty="0" err="1"/>
              <a:t>відміну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перших, </a:t>
            </a:r>
            <a:r>
              <a:rPr lang="ru-RU" sz="1600" dirty="0" err="1"/>
              <a:t>landing</a:t>
            </a:r>
            <a:r>
              <a:rPr lang="ru-RU" sz="1600" dirty="0"/>
              <a:t> </a:t>
            </a:r>
            <a:r>
              <a:rPr lang="ru-RU" sz="1600" dirty="0" err="1"/>
              <a:t>page</a:t>
            </a:r>
            <a:r>
              <a:rPr lang="ru-RU" sz="1600" dirty="0"/>
              <a:t> </a:t>
            </a:r>
            <a:r>
              <a:rPr lang="ru-RU" sz="1600" dirty="0" err="1"/>
              <a:t>складаються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з </a:t>
            </a:r>
            <a:r>
              <a:rPr lang="ru-RU" sz="1600" dirty="0" err="1"/>
              <a:t>однієї</a:t>
            </a:r>
            <a:r>
              <a:rPr lang="ru-RU" sz="1600" dirty="0"/>
              <a:t> </a:t>
            </a:r>
            <a:r>
              <a:rPr lang="ru-RU" sz="1600" dirty="0" err="1"/>
              <a:t>сторінки</a:t>
            </a:r>
            <a:r>
              <a:rPr lang="ru-RU" sz="1600" dirty="0"/>
              <a:t> і </a:t>
            </a:r>
            <a:r>
              <a:rPr lang="ru-RU" sz="1600" dirty="0" err="1"/>
              <a:t>найкраще</a:t>
            </a:r>
            <a:r>
              <a:rPr lang="ru-RU" sz="1600" dirty="0"/>
              <a:t> </a:t>
            </a:r>
            <a:r>
              <a:rPr lang="ru-RU" sz="1600" dirty="0" err="1"/>
              <a:t>підходять</a:t>
            </a:r>
            <a:r>
              <a:rPr lang="ru-RU" sz="1600" dirty="0"/>
              <a:t> для продажу </a:t>
            </a:r>
            <a:r>
              <a:rPr lang="ru-RU" sz="1600" dirty="0" err="1"/>
              <a:t>якого-небудь</a:t>
            </a:r>
            <a:r>
              <a:rPr lang="ru-RU" sz="1600" dirty="0"/>
              <a:t> конкретного товару </a:t>
            </a:r>
            <a:r>
              <a:rPr lang="ru-RU" sz="1600" dirty="0" err="1"/>
              <a:t>або</a:t>
            </a:r>
            <a:r>
              <a:rPr lang="ru-RU" sz="1600" dirty="0"/>
              <a:t> нового продукту.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ні</a:t>
            </a:r>
            <a:r>
              <a:rPr lang="ru-RU" sz="1600" dirty="0"/>
              <a:t> в 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разі</a:t>
            </a:r>
            <a:r>
              <a:rPr lang="ru-RU" sz="1600" dirty="0"/>
              <a:t> не </a:t>
            </a:r>
            <a:r>
              <a:rPr lang="ru-RU" sz="1600" dirty="0" err="1"/>
              <a:t>варто</a:t>
            </a:r>
            <a:r>
              <a:rPr lang="ru-RU" sz="1600" dirty="0"/>
              <a:t> </a:t>
            </a:r>
            <a:r>
              <a:rPr lang="ru-RU" sz="1600" dirty="0" err="1"/>
              <a:t>розглядати</a:t>
            </a:r>
            <a:r>
              <a:rPr lang="ru-RU" sz="1600" dirty="0"/>
              <a:t> в </a:t>
            </a:r>
            <a:r>
              <a:rPr lang="ru-RU" sz="1600" dirty="0" err="1"/>
              <a:t>якості</a:t>
            </a:r>
            <a:r>
              <a:rPr lang="ru-RU" sz="1600" dirty="0"/>
              <a:t> </a:t>
            </a:r>
            <a:r>
              <a:rPr lang="ru-RU" sz="1600" dirty="0" err="1"/>
              <a:t>заміни</a:t>
            </a:r>
            <a:r>
              <a:rPr lang="ru-RU" sz="1600" dirty="0"/>
              <a:t> </a:t>
            </a:r>
            <a:r>
              <a:rPr lang="ru-RU" sz="1600" dirty="0" err="1"/>
              <a:t>інтернет</a:t>
            </a:r>
            <a:r>
              <a:rPr lang="ru-RU" sz="1600" dirty="0"/>
              <a:t>-магазину, а от як </a:t>
            </a:r>
            <a:r>
              <a:rPr lang="ru-RU" sz="1600" dirty="0" err="1"/>
              <a:t>доповнення</a:t>
            </a:r>
            <a:r>
              <a:rPr lang="ru-RU" sz="1600" dirty="0"/>
              <a:t> – хороший </a:t>
            </a:r>
            <a:r>
              <a:rPr lang="ru-RU" sz="1600" dirty="0" err="1"/>
              <a:t>варіант</a:t>
            </a:r>
            <a:r>
              <a:rPr lang="ru-RU" sz="1600" dirty="0"/>
              <a:t>. У будь-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випадку</a:t>
            </a:r>
            <a:r>
              <a:rPr lang="ru-RU" sz="1600" dirty="0"/>
              <a:t> тут </a:t>
            </a:r>
            <a:r>
              <a:rPr lang="ru-RU" sz="1600" dirty="0" err="1"/>
              <a:t>необхідно</a:t>
            </a:r>
            <a:r>
              <a:rPr lang="ru-RU" sz="1600" dirty="0"/>
              <a:t> </a:t>
            </a:r>
            <a:r>
              <a:rPr lang="ru-RU" sz="1600" dirty="0" err="1"/>
              <a:t>експериментувати</a:t>
            </a:r>
            <a:r>
              <a:rPr lang="ru-RU" sz="1600" dirty="0"/>
              <a:t>, тому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багато</a:t>
            </a:r>
            <a:r>
              <a:rPr lang="ru-RU" sz="1600" dirty="0"/>
              <a:t>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залежить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самого товару та </a:t>
            </a:r>
            <a:r>
              <a:rPr lang="ru-RU" sz="1600" dirty="0" err="1"/>
              <a:t>інструментів</a:t>
            </a:r>
            <a:r>
              <a:rPr lang="ru-RU" sz="1600" dirty="0"/>
              <a:t> </a:t>
            </a:r>
            <a:r>
              <a:rPr lang="ru-RU" sz="1600" dirty="0" err="1"/>
              <a:t>інтернет</a:t>
            </a:r>
            <a:r>
              <a:rPr lang="ru-RU" sz="1600" dirty="0"/>
              <a:t>-маркетингу,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використовуються</a:t>
            </a:r>
            <a:r>
              <a:rPr lang="ru-RU" sz="1600" dirty="0"/>
              <a:t>. </a:t>
            </a:r>
            <a:r>
              <a:rPr lang="ru-RU" sz="1600" dirty="0" err="1"/>
              <a:t>Залежно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тематики, за </a:t>
            </a:r>
            <a:r>
              <a:rPr lang="ru-RU" sz="1600" dirty="0" err="1"/>
              <a:t>допомогою</a:t>
            </a:r>
            <a:r>
              <a:rPr lang="ru-RU" sz="1600" dirty="0"/>
              <a:t> </a:t>
            </a:r>
            <a:r>
              <a:rPr lang="ru-RU" sz="1600" dirty="0" err="1"/>
              <a:t>лендінгів</a:t>
            </a:r>
            <a:r>
              <a:rPr lang="ru-RU" sz="1600" dirty="0"/>
              <a:t>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вийти</a:t>
            </a:r>
            <a:r>
              <a:rPr lang="ru-RU" sz="1600" dirty="0"/>
              <a:t> на </a:t>
            </a:r>
            <a:r>
              <a:rPr lang="ru-RU" sz="1600" dirty="0" err="1"/>
              <a:t>обіг</a:t>
            </a:r>
            <a:r>
              <a:rPr lang="ru-RU" sz="1600" dirty="0"/>
              <a:t> 100 </a:t>
            </a:r>
            <a:r>
              <a:rPr lang="ru-RU" sz="1600" dirty="0" err="1"/>
              <a:t>тисяч</a:t>
            </a:r>
            <a:r>
              <a:rPr lang="ru-RU" sz="1600" dirty="0"/>
              <a:t> </a:t>
            </a:r>
            <a:r>
              <a:rPr lang="ru-RU" sz="1600" dirty="0" err="1"/>
              <a:t>гривень</a:t>
            </a:r>
            <a:r>
              <a:rPr lang="ru-RU" sz="1600" dirty="0"/>
              <a:t> і </a:t>
            </a:r>
            <a:r>
              <a:rPr lang="ru-RU" sz="1600" dirty="0" err="1"/>
              <a:t>вище</a:t>
            </a:r>
            <a:r>
              <a:rPr lang="ru-RU" sz="1600" dirty="0"/>
              <a:t>.</a:t>
            </a:r>
          </a:p>
        </p:txBody>
      </p:sp>
      <p:pic>
        <p:nvPicPr>
          <p:cNvPr id="4098" name="Picture 2" descr="Картинки по запросу &quot;лендинг приклад&quot;">
            <a:extLst>
              <a:ext uri="{FF2B5EF4-FFF2-40B4-BE49-F238E27FC236}">
                <a16:creationId xmlns:a16="http://schemas.microsoft.com/office/drawing/2014/main" id="{2ED1A58A-C87C-43F7-A5EB-6708C886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342" y="768813"/>
            <a:ext cx="6909577" cy="53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2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&quot;инстаргам&quot;">
            <a:extLst>
              <a:ext uri="{FF2B5EF4-FFF2-40B4-BE49-F238E27FC236}">
                <a16:creationId xmlns:a16="http://schemas.microsoft.com/office/drawing/2014/main" id="{EE76990D-1D63-469A-A44B-53E88BBEF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r="9091" b="173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CA99A-3C21-4042-9A46-2D9446C9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4300" b="1" dirty="0" err="1">
                <a:solidFill>
                  <a:srgbClr val="D7165F"/>
                </a:solidFill>
              </a:rPr>
              <a:t>Продажі</a:t>
            </a:r>
            <a:r>
              <a:rPr lang="ru-RU" sz="4300" b="1" dirty="0">
                <a:solidFill>
                  <a:srgbClr val="D7165F"/>
                </a:solidFill>
              </a:rPr>
              <a:t> в </a:t>
            </a:r>
            <a:r>
              <a:rPr lang="ru-RU" sz="4300" b="1" dirty="0" err="1">
                <a:solidFill>
                  <a:srgbClr val="D7165F"/>
                </a:solidFill>
              </a:rPr>
              <a:t>соціальних</a:t>
            </a:r>
            <a:r>
              <a:rPr lang="ru-RU" sz="4300" b="1" dirty="0">
                <a:solidFill>
                  <a:srgbClr val="D7165F"/>
                </a:solidFill>
              </a:rPr>
              <a:t> мережах</a:t>
            </a:r>
            <a:endParaRPr lang="ru-RU" sz="4300" dirty="0">
              <a:solidFill>
                <a:srgbClr val="D7165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AD1BD-32A1-41FD-A6F1-7ED5BDD4C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На </a:t>
            </a:r>
            <a:r>
              <a:rPr lang="ru-RU" dirty="0" err="1">
                <a:solidFill>
                  <a:srgbClr val="000000"/>
                </a:solidFill>
              </a:rPr>
              <a:t>відміну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повноцінного</a:t>
            </a:r>
            <a:r>
              <a:rPr lang="ru-RU" dirty="0">
                <a:solidFill>
                  <a:srgbClr val="000000"/>
                </a:solidFill>
              </a:rPr>
              <a:t> сайту </a:t>
            </a:r>
            <a:r>
              <a:rPr lang="ru-RU" dirty="0" err="1">
                <a:solidFill>
                  <a:srgbClr val="000000"/>
                </a:solidFill>
              </a:rPr>
              <a:t>інтернет</a:t>
            </a:r>
            <a:r>
              <a:rPr lang="ru-RU" dirty="0">
                <a:solidFill>
                  <a:srgbClr val="000000"/>
                </a:solidFill>
              </a:rPr>
              <a:t>-магазину, </a:t>
            </a:r>
            <a:r>
              <a:rPr lang="ru-RU" dirty="0" err="1">
                <a:solidFill>
                  <a:srgbClr val="000000"/>
                </a:solidFill>
              </a:rPr>
              <a:t>соціальні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мережі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ru-RU" dirty="0" err="1">
                <a:solidFill>
                  <a:srgbClr val="000000"/>
                </a:solidFill>
              </a:rPr>
              <a:t>плані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продажів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володіють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вкрай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обмеженим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функціоналом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проте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використовуються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багатьма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зважаючи</a:t>
            </a:r>
            <a:r>
              <a:rPr lang="ru-RU" dirty="0">
                <a:solidFill>
                  <a:srgbClr val="000000"/>
                </a:solidFill>
              </a:rPr>
              <a:t> на свою </a:t>
            </a:r>
            <a:r>
              <a:rPr lang="ru-RU" dirty="0" err="1">
                <a:solidFill>
                  <a:srgbClr val="000000"/>
                </a:solidFill>
              </a:rPr>
              <a:t>безкоштовність</a:t>
            </a:r>
            <a:r>
              <a:rPr lang="ru-RU" dirty="0">
                <a:solidFill>
                  <a:srgbClr val="000000"/>
                </a:solidFill>
              </a:rPr>
              <a:t>. Суть такого </a:t>
            </a:r>
            <a:r>
              <a:rPr lang="ru-RU" dirty="0" err="1">
                <a:solidFill>
                  <a:srgbClr val="000000"/>
                </a:solidFill>
              </a:rPr>
              <a:t>підходу</a:t>
            </a:r>
            <a:r>
              <a:rPr lang="ru-RU" dirty="0">
                <a:solidFill>
                  <a:srgbClr val="000000"/>
                </a:solidFill>
              </a:rPr>
              <a:t> – у </a:t>
            </a:r>
            <a:r>
              <a:rPr lang="ru-RU" dirty="0" err="1">
                <a:solidFill>
                  <a:srgbClr val="000000"/>
                </a:solidFill>
              </a:rPr>
              <a:t>створенні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публічної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сторінки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або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спільноти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роботі</a:t>
            </a:r>
            <a:r>
              <a:rPr lang="ru-RU" dirty="0">
                <a:solidFill>
                  <a:srgbClr val="000000"/>
                </a:solidFill>
              </a:rPr>
              <a:t> над </a:t>
            </a:r>
            <a:r>
              <a:rPr lang="ru-RU" dirty="0" err="1">
                <a:solidFill>
                  <a:srgbClr val="000000"/>
                </a:solidFill>
              </a:rPr>
              <a:t>збільшенням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кількості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учасників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пропозицією</a:t>
            </a:r>
            <a:r>
              <a:rPr lang="ru-RU" dirty="0">
                <a:solidFill>
                  <a:srgbClr val="000000"/>
                </a:solidFill>
              </a:rPr>
              <a:t> товару </a:t>
            </a:r>
            <a:r>
              <a:rPr lang="ru-RU" dirty="0" err="1">
                <a:solidFill>
                  <a:srgbClr val="000000"/>
                </a:solidFill>
              </a:rPr>
              <a:t>цієї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аудиторії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Працює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це</a:t>
            </a:r>
            <a:r>
              <a:rPr lang="ru-RU" dirty="0">
                <a:solidFill>
                  <a:srgbClr val="000000"/>
                </a:solidFill>
              </a:rPr>
              <a:t> далеко не у </a:t>
            </a:r>
            <a:r>
              <a:rPr lang="ru-RU" dirty="0" err="1">
                <a:solidFill>
                  <a:srgbClr val="000000"/>
                </a:solidFill>
              </a:rPr>
              <a:t>всіх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нішах</a:t>
            </a:r>
            <a:r>
              <a:rPr lang="ru-RU" dirty="0">
                <a:solidFill>
                  <a:srgbClr val="000000"/>
                </a:solidFill>
              </a:rPr>
              <a:t>, але все ж </a:t>
            </a:r>
            <a:r>
              <a:rPr lang="ru-RU" dirty="0" err="1">
                <a:solidFill>
                  <a:srgbClr val="000000"/>
                </a:solidFill>
              </a:rPr>
              <a:t>працює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Наприклад</a:t>
            </a:r>
            <a:r>
              <a:rPr lang="ru-RU" dirty="0">
                <a:solidFill>
                  <a:srgbClr val="000000"/>
                </a:solidFill>
              </a:rPr>
              <a:t>, продаж </a:t>
            </a:r>
            <a:r>
              <a:rPr lang="ru-RU" dirty="0" err="1">
                <a:solidFill>
                  <a:srgbClr val="000000"/>
                </a:solidFill>
              </a:rPr>
              <a:t>одягу</a:t>
            </a:r>
            <a:r>
              <a:rPr lang="ru-RU" dirty="0">
                <a:solidFill>
                  <a:srgbClr val="000000"/>
                </a:solidFill>
              </a:rPr>
              <a:t> та </a:t>
            </a:r>
            <a:r>
              <a:rPr lang="ru-RU" dirty="0" err="1">
                <a:solidFill>
                  <a:srgbClr val="000000"/>
                </a:solidFill>
              </a:rPr>
              <a:t>аксесуарів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йде</a:t>
            </a:r>
            <a:r>
              <a:rPr lang="ru-RU" dirty="0">
                <a:solidFill>
                  <a:srgbClr val="000000"/>
                </a:solidFill>
              </a:rPr>
              <a:t> добре, а от </a:t>
            </a:r>
            <a:r>
              <a:rPr lang="ru-RU" dirty="0" err="1">
                <a:solidFill>
                  <a:srgbClr val="000000"/>
                </a:solidFill>
              </a:rPr>
              <a:t>продавати</a:t>
            </a:r>
            <a:r>
              <a:rPr lang="ru-RU" dirty="0">
                <a:solidFill>
                  <a:srgbClr val="000000"/>
                </a:solidFill>
              </a:rPr>
              <a:t> так само </a:t>
            </a:r>
            <a:r>
              <a:rPr lang="ru-RU" dirty="0" err="1">
                <a:solidFill>
                  <a:srgbClr val="000000"/>
                </a:solidFill>
              </a:rPr>
              <a:t>успішно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автозапчастини</a:t>
            </a:r>
            <a:r>
              <a:rPr lang="ru-RU" dirty="0">
                <a:solidFill>
                  <a:srgbClr val="000000"/>
                </a:solidFill>
              </a:rPr>
              <a:t> через Фейсбуку вас навряд </a:t>
            </a:r>
            <a:r>
              <a:rPr lang="ru-RU" dirty="0" err="1">
                <a:solidFill>
                  <a:srgbClr val="000000"/>
                </a:solidFill>
              </a:rPr>
              <a:t>чи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вийде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AutoShape 2" descr="Картинки по запросу &quot;инстаргам&quot;">
            <a:extLst>
              <a:ext uri="{FF2B5EF4-FFF2-40B4-BE49-F238E27FC236}">
                <a16:creationId xmlns:a16="http://schemas.microsoft.com/office/drawing/2014/main" id="{218C19FF-6D22-4C29-BACB-B471DF983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7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C666-13F9-4F3F-BD0F-2B756286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14A8A1"/>
                </a:solidFill>
              </a:rPr>
              <a:t>Сайти</a:t>
            </a:r>
            <a:r>
              <a:rPr lang="ru-RU" b="1" dirty="0">
                <a:solidFill>
                  <a:srgbClr val="14A8A1"/>
                </a:solidFill>
              </a:rPr>
              <a:t> </a:t>
            </a:r>
            <a:r>
              <a:rPr lang="ru-RU" b="1" dirty="0" err="1">
                <a:solidFill>
                  <a:srgbClr val="14A8A1"/>
                </a:solidFill>
              </a:rPr>
              <a:t>оголошень</a:t>
            </a:r>
            <a:endParaRPr lang="ru-RU" dirty="0">
              <a:solidFill>
                <a:srgbClr val="14A8A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A21A90-46E0-4849-8840-06BA797C6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Такі</a:t>
            </a:r>
            <a:r>
              <a:rPr lang="ru-RU" dirty="0"/>
              <a:t> площадки активно </a:t>
            </a:r>
            <a:r>
              <a:rPr lang="ru-RU" dirty="0" err="1"/>
              <a:t>використовуються</a:t>
            </a:r>
            <a:r>
              <a:rPr lang="ru-RU" dirty="0"/>
              <a:t> для </a:t>
            </a:r>
            <a:r>
              <a:rPr lang="ru-RU" dirty="0" err="1"/>
              <a:t>найрізноманітніших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продажу </a:t>
            </a:r>
            <a:r>
              <a:rPr lang="ru-RU" dirty="0" err="1"/>
              <a:t>товарів</a:t>
            </a:r>
            <a:r>
              <a:rPr lang="ru-RU" dirty="0"/>
              <a:t> і </a:t>
            </a:r>
            <a:r>
              <a:rPr lang="ru-RU" dirty="0" err="1"/>
              <a:t>пропозиції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. </a:t>
            </a:r>
            <a:r>
              <a:rPr lang="ru-RU" dirty="0" err="1"/>
              <a:t>Сайти</a:t>
            </a:r>
            <a:r>
              <a:rPr lang="ru-RU" dirty="0"/>
              <a:t> </a:t>
            </a:r>
            <a:r>
              <a:rPr lang="ru-RU" dirty="0" err="1"/>
              <a:t>оголошень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як в </a:t>
            </a:r>
            <a:r>
              <a:rPr lang="ru-RU" dirty="0" err="1"/>
              <a:t>якості</a:t>
            </a:r>
            <a:r>
              <a:rPr lang="ru-RU" dirty="0"/>
              <a:t> основного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генерації</a:t>
            </a:r>
            <a:r>
              <a:rPr lang="ru-RU" dirty="0"/>
              <a:t> </a:t>
            </a:r>
            <a:r>
              <a:rPr lang="ru-RU" dirty="0" err="1"/>
              <a:t>продажів</a:t>
            </a:r>
            <a:r>
              <a:rPr lang="ru-RU" dirty="0"/>
              <a:t>, так і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додаткового</a:t>
            </a:r>
            <a:r>
              <a:rPr lang="ru-RU" dirty="0"/>
              <a:t>, особливо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такими </a:t>
            </a:r>
            <a:r>
              <a:rPr lang="ru-RU" dirty="0" err="1"/>
              <a:t>сервісами</a:t>
            </a:r>
            <a:r>
              <a:rPr lang="ru-RU" dirty="0"/>
              <a:t> є OLX.ua для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43EF36-2A3D-41BA-98A3-7721846D3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672" y="484068"/>
            <a:ext cx="3037179" cy="333756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Картинки по запросу &quot;олх&quot;">
            <a:extLst>
              <a:ext uri="{FF2B5EF4-FFF2-40B4-BE49-F238E27FC236}">
                <a16:creationId xmlns:a16="http://schemas.microsoft.com/office/drawing/2014/main" id="{2A8D37DD-6B14-4819-81F8-EB07110E3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799" y="4593498"/>
            <a:ext cx="288036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6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13191-CAE2-432E-9E31-EC98A50A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4A8A1"/>
                </a:solidFill>
              </a:rPr>
              <a:t>Переваги</a:t>
            </a:r>
            <a:r>
              <a:rPr lang="ru-RU" dirty="0">
                <a:solidFill>
                  <a:srgbClr val="14A8A1"/>
                </a:solidFill>
              </a:rPr>
              <a:t> та </a:t>
            </a:r>
            <a:r>
              <a:rPr lang="ru-RU" dirty="0" err="1">
                <a:solidFill>
                  <a:srgbClr val="14A8A1"/>
                </a:solidFill>
              </a:rPr>
              <a:t>недол</a:t>
            </a:r>
            <a:r>
              <a:rPr lang="uk-UA" dirty="0" err="1">
                <a:solidFill>
                  <a:srgbClr val="14A8A1"/>
                </a:solidFill>
              </a:rPr>
              <a:t>ікі</a:t>
            </a:r>
            <a:endParaRPr lang="ru-RU" dirty="0">
              <a:solidFill>
                <a:srgbClr val="14A8A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0921D-D91C-4F75-A73B-D8685BD3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7672832" cy="4023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err="1">
                <a:solidFill>
                  <a:srgbClr val="14A8A1"/>
                </a:solidFill>
              </a:rPr>
              <a:t>Переваги</a:t>
            </a:r>
            <a:r>
              <a:rPr lang="ru-RU" dirty="0"/>
              <a:t> </a:t>
            </a:r>
            <a:r>
              <a:rPr lang="ru-RU" dirty="0" err="1"/>
              <a:t>сайтів</a:t>
            </a:r>
            <a:r>
              <a:rPr lang="ru-RU" dirty="0"/>
              <a:t> </a:t>
            </a:r>
            <a:r>
              <a:rPr lang="ru-RU" dirty="0" err="1"/>
              <a:t>оголошень</a:t>
            </a:r>
            <a:r>
              <a:rPr lang="ru-RU" dirty="0"/>
              <a:t> – в </a:t>
            </a:r>
            <a:r>
              <a:rPr lang="ru-RU" dirty="0" err="1"/>
              <a:t>безкоштовності</a:t>
            </a:r>
            <a:r>
              <a:rPr lang="ru-RU" dirty="0"/>
              <a:t>, </a:t>
            </a:r>
            <a:r>
              <a:rPr lang="ru-RU" dirty="0" err="1"/>
              <a:t>досить</a:t>
            </a:r>
            <a:r>
              <a:rPr lang="ru-RU" dirty="0"/>
              <a:t> широкому </a:t>
            </a:r>
            <a:r>
              <a:rPr lang="ru-RU" dirty="0" err="1"/>
              <a:t>охопленні</a:t>
            </a:r>
            <a:r>
              <a:rPr lang="ru-RU" dirty="0"/>
              <a:t> </a:t>
            </a:r>
            <a:r>
              <a:rPr lang="ru-RU" dirty="0" err="1"/>
              <a:t>аудиторії</a:t>
            </a:r>
            <a:r>
              <a:rPr lang="ru-RU" dirty="0"/>
              <a:t> і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інтегрованих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 для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ресурсу.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відзначити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для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широкого спектру </a:t>
            </a:r>
            <a:r>
              <a:rPr lang="ru-RU" dirty="0" err="1"/>
              <a:t>пропозицій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і </a:t>
            </a:r>
            <a:r>
              <a:rPr lang="ru-RU" dirty="0" err="1"/>
              <a:t>послуг</a:t>
            </a:r>
            <a:r>
              <a:rPr lang="ru-RU" dirty="0"/>
              <a:t>. </a:t>
            </a:r>
            <a:r>
              <a:rPr lang="ru-RU" dirty="0" err="1"/>
              <a:t>Можливий</a:t>
            </a:r>
            <a:r>
              <a:rPr lang="ru-RU" dirty="0"/>
              <a:t> </a:t>
            </a:r>
            <a:r>
              <a:rPr lang="ru-RU" dirty="0" err="1"/>
              <a:t>обіг</a:t>
            </a:r>
            <a:r>
              <a:rPr lang="ru-RU" dirty="0"/>
              <a:t> при </a:t>
            </a:r>
            <a:r>
              <a:rPr lang="ru-RU" dirty="0" err="1"/>
              <a:t>такій</a:t>
            </a:r>
            <a:r>
              <a:rPr lang="ru-RU" dirty="0"/>
              <a:t> </a:t>
            </a:r>
            <a:r>
              <a:rPr lang="ru-RU" dirty="0" err="1"/>
              <a:t>схемі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: 20 – 30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гривень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b="1" dirty="0" err="1">
                <a:solidFill>
                  <a:srgbClr val="14A8A1"/>
                </a:solidFill>
              </a:rPr>
              <a:t>Недоліків</a:t>
            </a:r>
            <a:r>
              <a:rPr lang="ru-RU" dirty="0"/>
              <a:t>, </a:t>
            </a:r>
            <a:r>
              <a:rPr lang="ru-RU" dirty="0" err="1"/>
              <a:t>щоправда</a:t>
            </a:r>
            <a:r>
              <a:rPr lang="ru-RU" dirty="0"/>
              <a:t>,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вистачає</a:t>
            </a:r>
            <a:r>
              <a:rPr lang="ru-RU" dirty="0"/>
              <a:t> –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платформи</a:t>
            </a:r>
            <a:r>
              <a:rPr lang="ru-RU" dirty="0"/>
              <a:t>,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з боку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продавців</a:t>
            </a:r>
            <a:r>
              <a:rPr lang="ru-RU" dirty="0"/>
              <a:t>, </a:t>
            </a:r>
            <a:r>
              <a:rPr lang="ru-RU" dirty="0" err="1"/>
              <a:t>обмежені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і </a:t>
            </a:r>
            <a:r>
              <a:rPr lang="ru-RU" dirty="0" err="1"/>
              <a:t>неможливості</a:t>
            </a:r>
            <a:r>
              <a:rPr lang="ru-RU" dirty="0"/>
              <a:t> </a:t>
            </a:r>
            <a:r>
              <a:rPr lang="ru-RU" dirty="0" err="1"/>
              <a:t>масштабування</a:t>
            </a:r>
            <a:r>
              <a:rPr lang="ru-RU" dirty="0"/>
              <a:t>. Як і у </a:t>
            </a:r>
            <a:r>
              <a:rPr lang="ru-RU" dirty="0" err="1"/>
              <a:t>випадку</a:t>
            </a:r>
            <a:r>
              <a:rPr lang="ru-RU" dirty="0"/>
              <a:t> з </a:t>
            </a:r>
            <a:r>
              <a:rPr lang="ru-RU" dirty="0" err="1"/>
              <a:t>соціальними</a:t>
            </a:r>
            <a:r>
              <a:rPr lang="ru-RU" dirty="0"/>
              <a:t> мережами, </a:t>
            </a:r>
            <a:r>
              <a:rPr lang="ru-RU" dirty="0" err="1"/>
              <a:t>сервіси</a:t>
            </a:r>
            <a:r>
              <a:rPr lang="ru-RU" dirty="0"/>
              <a:t> </a:t>
            </a:r>
            <a:r>
              <a:rPr lang="ru-RU" dirty="0" err="1"/>
              <a:t>оголошень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для </a:t>
            </a:r>
            <a:r>
              <a:rPr lang="ru-RU" dirty="0" err="1"/>
              <a:t>тестування</a:t>
            </a:r>
            <a:r>
              <a:rPr lang="ru-RU" dirty="0"/>
              <a:t> </a:t>
            </a:r>
            <a:r>
              <a:rPr lang="ru-RU" dirty="0" err="1"/>
              <a:t>цікавих</a:t>
            </a:r>
            <a:r>
              <a:rPr lang="ru-RU" dirty="0"/>
              <a:t> тематик і </a:t>
            </a:r>
            <a:r>
              <a:rPr lang="ru-RU" dirty="0" err="1"/>
              <a:t>попиту</a:t>
            </a:r>
            <a:r>
              <a:rPr lang="ru-RU" dirty="0"/>
              <a:t> на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прийняли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почати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, але </a:t>
            </a:r>
            <a:r>
              <a:rPr lang="ru-RU" dirty="0" err="1"/>
              <a:t>ще</a:t>
            </a:r>
            <a:r>
              <a:rPr lang="ru-RU" dirty="0"/>
              <a:t> не </a:t>
            </a:r>
            <a:r>
              <a:rPr lang="ru-RU" dirty="0" err="1"/>
              <a:t>визначилися</a:t>
            </a:r>
            <a:r>
              <a:rPr lang="ru-RU" dirty="0"/>
              <a:t> з </a:t>
            </a:r>
            <a:r>
              <a:rPr lang="ru-RU" dirty="0" err="1"/>
              <a:t>напрямком</a:t>
            </a:r>
            <a:r>
              <a:rPr lang="ru-RU" dirty="0"/>
              <a:t>.</a:t>
            </a:r>
          </a:p>
        </p:txBody>
      </p:sp>
      <p:pic>
        <p:nvPicPr>
          <p:cNvPr id="5" name="Рисунок 4" descr="Изображение выглядит как внутренний, бел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3C958EF-289B-4FFD-875E-BD64D25C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114" y="1283840"/>
            <a:ext cx="4347845" cy="55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B122A-3572-4D62-928A-029BF031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dirty="0" err="1"/>
              <a:t>Пропозиція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Изображение выглядит как женщина, внутренний, девочка, женский&#10;&#10;Автоматически созданное описание">
            <a:extLst>
              <a:ext uri="{FF2B5EF4-FFF2-40B4-BE49-F238E27FC236}">
                <a16:creationId xmlns:a16="http://schemas.microsoft.com/office/drawing/2014/main" id="{FE4F7D5F-E767-491D-962C-ABEAC274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2597948"/>
            <a:ext cx="3615605" cy="302505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FF9F237-2C83-4223-9F8D-9D2162C8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1562100"/>
            <a:ext cx="6452112" cy="474726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ВЕБ-РОЗРОБКА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r>
              <a:rPr lang="ru-RU" sz="2400" dirty="0" err="1"/>
              <a:t>Сайти</a:t>
            </a:r>
            <a:r>
              <a:rPr lang="ru-RU" sz="2400" dirty="0"/>
              <a:t> не </a:t>
            </a:r>
            <a:r>
              <a:rPr lang="ru-RU" sz="2400" dirty="0" err="1"/>
              <a:t>з’являються</a:t>
            </a:r>
            <a:r>
              <a:rPr lang="ru-RU" sz="2400" dirty="0"/>
              <a:t> </a:t>
            </a:r>
            <a:r>
              <a:rPr lang="ru-RU" sz="2400" dirty="0" err="1"/>
              <a:t>самі</a:t>
            </a:r>
            <a:r>
              <a:rPr lang="ru-RU" sz="2400" dirty="0"/>
              <a:t> по </a:t>
            </a:r>
            <a:r>
              <a:rPr lang="ru-RU" sz="2400" dirty="0" err="1"/>
              <a:t>собі</a:t>
            </a:r>
            <a:r>
              <a:rPr lang="ru-RU" sz="2400" dirty="0"/>
              <a:t>, </a:t>
            </a:r>
            <a:r>
              <a:rPr lang="ru-RU" sz="2400" dirty="0" err="1"/>
              <a:t>навіть</a:t>
            </a:r>
            <a:r>
              <a:rPr lang="ru-RU" sz="2400" dirty="0"/>
              <a:t> </a:t>
            </a:r>
            <a:r>
              <a:rPr lang="ru-RU" sz="2400" dirty="0" err="1"/>
              <a:t>найпростіші</a:t>
            </a:r>
            <a:r>
              <a:rPr lang="ru-RU" sz="2400" dirty="0"/>
              <a:t> </a:t>
            </a:r>
            <a:r>
              <a:rPr lang="ru-RU" sz="2400" dirty="0" err="1"/>
              <a:t>сторінки</a:t>
            </a:r>
            <a:r>
              <a:rPr lang="ru-RU" sz="2400" dirty="0"/>
              <a:t> </a:t>
            </a:r>
            <a:r>
              <a:rPr lang="ru-RU" sz="2400" dirty="0" err="1"/>
              <a:t>хтось</a:t>
            </a:r>
            <a:r>
              <a:rPr lang="ru-RU" sz="2400" dirty="0"/>
              <a:t> </a:t>
            </a:r>
            <a:r>
              <a:rPr lang="ru-RU" sz="2400" dirty="0" err="1"/>
              <a:t>розробляє</a:t>
            </a:r>
            <a:r>
              <a:rPr lang="ru-RU" sz="2400" dirty="0"/>
              <a:t>. </a:t>
            </a:r>
            <a:r>
              <a:rPr lang="ru-RU" sz="2400" dirty="0" err="1"/>
              <a:t>Цілі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різними</a:t>
            </a:r>
            <a:r>
              <a:rPr lang="ru-RU" sz="2400" dirty="0"/>
              <a:t> – для себе, для </a:t>
            </a:r>
            <a:r>
              <a:rPr lang="ru-RU" sz="2400" dirty="0" err="1"/>
              <a:t>друзів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клієнтів</a:t>
            </a:r>
            <a:r>
              <a:rPr lang="ru-RU" sz="2400" dirty="0"/>
              <a:t>. </a:t>
            </a:r>
            <a:r>
              <a:rPr lang="ru-RU" sz="2400" dirty="0" err="1"/>
              <a:t>Останній</a:t>
            </a:r>
            <a:r>
              <a:rPr lang="ru-RU" sz="2400" dirty="0"/>
              <a:t> </a:t>
            </a:r>
            <a:r>
              <a:rPr lang="ru-RU" sz="2400" dirty="0" err="1"/>
              <a:t>напрям</a:t>
            </a:r>
            <a:r>
              <a:rPr lang="ru-RU" sz="2400" dirty="0"/>
              <a:t> і є </a:t>
            </a:r>
            <a:r>
              <a:rPr lang="ru-RU" sz="2400" dirty="0" err="1"/>
              <a:t>повноцінним</a:t>
            </a:r>
            <a:r>
              <a:rPr lang="ru-RU" sz="2400" dirty="0"/>
              <a:t> </a:t>
            </a:r>
            <a:r>
              <a:rPr lang="ru-RU" sz="2400" dirty="0" err="1"/>
              <a:t>бізнесом</a:t>
            </a:r>
            <a:r>
              <a:rPr lang="ru-RU" sz="2400" dirty="0"/>
              <a:t>, а попит на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 </a:t>
            </a:r>
            <a:r>
              <a:rPr lang="ru-RU" sz="2400" dirty="0" err="1"/>
              <a:t>підтверджується</a:t>
            </a:r>
            <a:r>
              <a:rPr lang="ru-RU" sz="2400" dirty="0"/>
              <a:t> великою </a:t>
            </a:r>
            <a:r>
              <a:rPr lang="ru-RU" sz="2400" dirty="0" err="1"/>
              <a:t>кількістю</a:t>
            </a:r>
            <a:r>
              <a:rPr lang="ru-RU" sz="2400" dirty="0"/>
              <a:t> веб-</a:t>
            </a:r>
            <a:r>
              <a:rPr lang="ru-RU" sz="2400" dirty="0" err="1"/>
              <a:t>студій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є не </a:t>
            </a:r>
            <a:r>
              <a:rPr lang="ru-RU" sz="2400" dirty="0" err="1"/>
              <a:t>тільки</a:t>
            </a:r>
            <a:r>
              <a:rPr lang="ru-RU" sz="2400" dirty="0"/>
              <a:t> у великих </a:t>
            </a:r>
            <a:r>
              <a:rPr lang="ru-RU" sz="2400" dirty="0" err="1"/>
              <a:t>мегаполісах</a:t>
            </a:r>
            <a:r>
              <a:rPr lang="ru-RU" sz="2400" dirty="0"/>
              <a:t>, але й невеликих </a:t>
            </a:r>
            <a:r>
              <a:rPr lang="ru-RU" sz="2400" dirty="0" err="1"/>
              <a:t>провінційних</a:t>
            </a:r>
            <a:r>
              <a:rPr lang="ru-RU" sz="2400" dirty="0"/>
              <a:t> </a:t>
            </a:r>
            <a:r>
              <a:rPr lang="ru-RU" sz="2400" dirty="0" err="1"/>
              <a:t>містечках</a:t>
            </a:r>
            <a:r>
              <a:rPr lang="ru-RU" sz="2400" dirty="0"/>
              <a:t>. </a:t>
            </a:r>
            <a:r>
              <a:rPr lang="ru-RU" sz="2400" dirty="0" err="1"/>
              <a:t>Причому</a:t>
            </a:r>
            <a:r>
              <a:rPr lang="ru-RU" sz="2400" dirty="0"/>
              <a:t>, </a:t>
            </a:r>
            <a:r>
              <a:rPr lang="ru-RU" sz="2400" dirty="0" err="1"/>
              <a:t>крім</a:t>
            </a:r>
            <a:r>
              <a:rPr lang="ru-RU" sz="2400" dirty="0"/>
              <a:t> </a:t>
            </a:r>
            <a:r>
              <a:rPr lang="ru-RU" sz="2400" dirty="0" err="1"/>
              <a:t>компаній</a:t>
            </a:r>
            <a:r>
              <a:rPr lang="ru-RU" sz="2400" dirty="0"/>
              <a:t>, </a:t>
            </a:r>
            <a:r>
              <a:rPr lang="ru-RU" sz="2400" dirty="0" err="1"/>
              <a:t>існує</a:t>
            </a:r>
            <a:r>
              <a:rPr lang="ru-RU" sz="2400" dirty="0"/>
              <a:t> й </a:t>
            </a:r>
            <a:r>
              <a:rPr lang="ru-RU" sz="2400" dirty="0" err="1"/>
              <a:t>чимало</a:t>
            </a:r>
            <a:r>
              <a:rPr lang="ru-RU" sz="2400" dirty="0"/>
              <a:t> </a:t>
            </a:r>
            <a:r>
              <a:rPr lang="ru-RU" sz="2400" dirty="0" err="1"/>
              <a:t>незалежних</a:t>
            </a:r>
            <a:r>
              <a:rPr lang="ru-RU" sz="2400" dirty="0"/>
              <a:t> </a:t>
            </a:r>
            <a:r>
              <a:rPr lang="ru-RU" sz="2400" dirty="0" err="1"/>
              <a:t>розробників-фрілансерів</a:t>
            </a:r>
            <a:r>
              <a:rPr lang="ru-RU" sz="2400" dirty="0"/>
              <a:t>, у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навіть</a:t>
            </a:r>
            <a:r>
              <a:rPr lang="ru-RU" sz="2400" dirty="0"/>
              <a:t> не бути </a:t>
            </a:r>
            <a:r>
              <a:rPr lang="ru-RU" sz="2400" dirty="0" err="1"/>
              <a:t>власного</a:t>
            </a:r>
            <a:r>
              <a:rPr lang="ru-RU" sz="2400" dirty="0"/>
              <a:t> сайту, а </a:t>
            </a:r>
            <a:r>
              <a:rPr lang="ru-RU" sz="2400" dirty="0" err="1"/>
              <a:t>своїх</a:t>
            </a:r>
            <a:r>
              <a:rPr lang="ru-RU" sz="2400" dirty="0"/>
              <a:t> </a:t>
            </a:r>
            <a:r>
              <a:rPr lang="ru-RU" sz="2400" dirty="0" err="1"/>
              <a:t>клієнтів</a:t>
            </a:r>
            <a:r>
              <a:rPr lang="ru-RU" sz="2400" dirty="0"/>
              <a:t> вони </a:t>
            </a:r>
            <a:r>
              <a:rPr lang="ru-RU" sz="2400" dirty="0" err="1"/>
              <a:t>отримують</a:t>
            </a:r>
            <a:r>
              <a:rPr lang="ru-RU" sz="2400" dirty="0"/>
              <a:t> за </a:t>
            </a:r>
            <a:r>
              <a:rPr lang="ru-RU" sz="2400" dirty="0" err="1"/>
              <a:t>рекомендаціями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на </a:t>
            </a:r>
            <a:r>
              <a:rPr lang="ru-RU" sz="2400" dirty="0" err="1"/>
              <a:t>спеціалізованих</a:t>
            </a:r>
            <a:r>
              <a:rPr lang="ru-RU" sz="2400" dirty="0"/>
              <a:t> </a:t>
            </a:r>
            <a:r>
              <a:rPr lang="ru-RU" sz="2400" dirty="0" err="1"/>
              <a:t>біржах</a:t>
            </a:r>
            <a:r>
              <a:rPr lang="ru-RU" sz="2400" dirty="0"/>
              <a:t>.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20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AA684-F0A4-461F-B85F-026E9245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Переваги та недоліки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720D36-AB26-418A-8DAA-76A5D7F6D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fontAlgn="base"/>
            <a:r>
              <a:rPr lang="ru-RU" b="1" dirty="0" err="1">
                <a:solidFill>
                  <a:srgbClr val="FF0000"/>
                </a:solidFill>
              </a:rPr>
              <a:t>Перевагою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веб-</a:t>
            </a:r>
            <a:r>
              <a:rPr lang="ru-RU" dirty="0" err="1"/>
              <a:t>розробки</a:t>
            </a:r>
            <a:r>
              <a:rPr lang="ru-RU" dirty="0"/>
              <a:t> як </a:t>
            </a:r>
            <a:r>
              <a:rPr lang="ru-RU" dirty="0" err="1"/>
              <a:t>бізнесу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 є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поріг</a:t>
            </a:r>
            <a:r>
              <a:rPr lang="ru-RU" dirty="0"/>
              <a:t> </a:t>
            </a:r>
            <a:r>
              <a:rPr lang="ru-RU" dirty="0" err="1"/>
              <a:t>входження</a:t>
            </a:r>
            <a:r>
              <a:rPr lang="ru-RU" dirty="0"/>
              <a:t>. Для </a:t>
            </a:r>
            <a:r>
              <a:rPr lang="ru-RU" dirty="0" err="1"/>
              <a:t>кваліфікованого</a:t>
            </a:r>
            <a:r>
              <a:rPr lang="ru-RU" dirty="0"/>
              <a:t> </a:t>
            </a:r>
            <a:r>
              <a:rPr lang="ru-RU" dirty="0" err="1"/>
              <a:t>виконавця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комп’ютера</a:t>
            </a:r>
            <a:r>
              <a:rPr lang="ru-RU" dirty="0"/>
              <a:t> та доступу до </a:t>
            </a:r>
            <a:r>
              <a:rPr lang="ru-RU" dirty="0" err="1"/>
              <a:t>Мережі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спеціалізованих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поширюються</a:t>
            </a:r>
            <a:r>
              <a:rPr lang="ru-RU" dirty="0"/>
              <a:t> абсолютно </a:t>
            </a:r>
            <a:r>
              <a:rPr lang="ru-RU" dirty="0" err="1"/>
              <a:t>безкоштовно</a:t>
            </a:r>
            <a:r>
              <a:rPr lang="ru-RU" dirty="0"/>
              <a:t>, за </a:t>
            </a:r>
            <a:r>
              <a:rPr lang="en-US" dirty="0"/>
              <a:t>freeware-</a:t>
            </a:r>
            <a:r>
              <a:rPr lang="ru-RU" dirty="0" err="1"/>
              <a:t>ліцензією</a:t>
            </a:r>
            <a:r>
              <a:rPr lang="ru-RU" dirty="0"/>
              <a:t>. </a:t>
            </a:r>
            <a:r>
              <a:rPr lang="ru-RU" dirty="0" err="1"/>
              <a:t>Наступний</a:t>
            </a:r>
            <a:r>
              <a:rPr lang="ru-RU" dirty="0"/>
              <a:t> </a:t>
            </a:r>
            <a:r>
              <a:rPr lang="ru-RU" dirty="0" err="1"/>
              <a:t>важливий</a:t>
            </a:r>
            <a:r>
              <a:rPr lang="ru-RU" dirty="0"/>
              <a:t> крок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бізнесі</a:t>
            </a:r>
            <a:r>
              <a:rPr lang="ru-RU" dirty="0"/>
              <a:t> – </a:t>
            </a:r>
            <a:r>
              <a:rPr lang="ru-RU" dirty="0" err="1"/>
              <a:t>оренда</a:t>
            </a:r>
            <a:r>
              <a:rPr lang="ru-RU" dirty="0"/>
              <a:t> </a:t>
            </a:r>
            <a:r>
              <a:rPr lang="ru-RU" dirty="0" err="1"/>
              <a:t>офісу</a:t>
            </a:r>
            <a:r>
              <a:rPr lang="ru-RU" dirty="0"/>
              <a:t> і робота в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.</a:t>
            </a:r>
          </a:p>
          <a:p>
            <a:pPr algn="just" fontAlgn="base"/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недоліків</a:t>
            </a:r>
            <a:r>
              <a:rPr lang="ru-RU" dirty="0"/>
              <a:t> тут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. Перший </a:t>
            </a:r>
            <a:r>
              <a:rPr lang="ru-RU" dirty="0" err="1"/>
              <a:t>важливий</a:t>
            </a:r>
            <a:r>
              <a:rPr lang="ru-RU" dirty="0"/>
              <a:t> момент –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конкуренції</a:t>
            </a:r>
            <a:r>
              <a:rPr lang="ru-RU" dirty="0"/>
              <a:t> в </a:t>
            </a:r>
            <a:r>
              <a:rPr lang="ru-RU" dirty="0" err="1"/>
              <a:t>даній</a:t>
            </a:r>
            <a:r>
              <a:rPr lang="ru-RU" dirty="0"/>
              <a:t> </a:t>
            </a:r>
            <a:r>
              <a:rPr lang="ru-RU" dirty="0" err="1"/>
              <a:t>ніші</a:t>
            </a:r>
            <a:r>
              <a:rPr lang="ru-RU" dirty="0"/>
              <a:t> і </a:t>
            </a:r>
            <a:r>
              <a:rPr lang="ru-RU" dirty="0" err="1"/>
              <a:t>труднощі</a:t>
            </a:r>
            <a:r>
              <a:rPr lang="ru-RU" dirty="0"/>
              <a:t>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останні</a:t>
            </a:r>
            <a:r>
              <a:rPr lang="ru-RU" dirty="0"/>
              <a:t> часто </a:t>
            </a:r>
            <a:r>
              <a:rPr lang="ru-RU" dirty="0" err="1"/>
              <a:t>нездатні</a:t>
            </a:r>
            <a:r>
              <a:rPr lang="ru-RU" dirty="0"/>
              <a:t> </a:t>
            </a:r>
            <a:r>
              <a:rPr lang="ru-RU" dirty="0" err="1"/>
              <a:t>розібратися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і просто </a:t>
            </a:r>
            <a:r>
              <a:rPr lang="ru-RU" dirty="0" err="1"/>
              <a:t>вибирають</a:t>
            </a:r>
            <a:r>
              <a:rPr lang="ru-RU" dirty="0"/>
              <a:t> того </a:t>
            </a:r>
            <a:r>
              <a:rPr lang="ru-RU" dirty="0" err="1"/>
              <a:t>виконавця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запропонує</a:t>
            </a:r>
            <a:r>
              <a:rPr lang="ru-RU" dirty="0"/>
              <a:t> </a:t>
            </a:r>
            <a:r>
              <a:rPr lang="ru-RU" dirty="0" err="1"/>
              <a:t>нижчу</a:t>
            </a:r>
            <a:r>
              <a:rPr lang="ru-RU" dirty="0"/>
              <a:t> </a:t>
            </a:r>
            <a:r>
              <a:rPr lang="ru-RU" dirty="0" err="1"/>
              <a:t>ціну</a:t>
            </a:r>
            <a:r>
              <a:rPr lang="ru-RU" dirty="0"/>
              <a:t>.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недолік</a:t>
            </a:r>
            <a:r>
              <a:rPr lang="ru-RU" dirty="0"/>
              <a:t> –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збільшенням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 в будь-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збільшувати</a:t>
            </a:r>
            <a:r>
              <a:rPr lang="ru-RU" dirty="0"/>
              <a:t> штат персоналу,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фахівець</a:t>
            </a:r>
            <a:r>
              <a:rPr lang="ru-RU" dirty="0"/>
              <a:t> </a:t>
            </a:r>
            <a:r>
              <a:rPr lang="ru-RU" dirty="0" err="1"/>
              <a:t>здатний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обслуговувати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обмежену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84C92B-08A4-489B-948E-63117BEE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9525"/>
            <a:ext cx="4762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0AB2E-C8EB-4CFB-B089-B6FA4D55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255443" cy="1499616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F1340E"/>
                </a:solidFill>
              </a:rPr>
              <a:t>Лідогенерація</a:t>
            </a:r>
            <a:endParaRPr lang="ru-RU" sz="4000" dirty="0">
              <a:solidFill>
                <a:srgbClr val="F1340E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EE960-376E-43A2-AD8D-1EBB2D4A0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026" y="2084832"/>
            <a:ext cx="10243947" cy="1828800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Мова</a:t>
            </a:r>
            <a:r>
              <a:rPr lang="ru-RU" sz="2000" dirty="0"/>
              <a:t> </a:t>
            </a:r>
            <a:r>
              <a:rPr lang="ru-RU" sz="2000" dirty="0" err="1"/>
              <a:t>йде</a:t>
            </a:r>
            <a:r>
              <a:rPr lang="ru-RU" sz="2000" dirty="0"/>
              <a:t> про </a:t>
            </a:r>
            <a:r>
              <a:rPr lang="ru-RU" sz="2000" dirty="0" err="1"/>
              <a:t>маркетингову</a:t>
            </a:r>
            <a:r>
              <a:rPr lang="ru-RU" sz="2000" dirty="0"/>
              <a:t> тактику, </a:t>
            </a:r>
            <a:r>
              <a:rPr lang="ru-RU" sz="2000" dirty="0" err="1"/>
              <a:t>спрямовану</a:t>
            </a:r>
            <a:r>
              <a:rPr lang="ru-RU" sz="2000" dirty="0"/>
              <a:t> на </a:t>
            </a:r>
            <a:r>
              <a:rPr lang="ru-RU" sz="2000" dirty="0" err="1"/>
              <a:t>збір</a:t>
            </a:r>
            <a:r>
              <a:rPr lang="ru-RU" sz="2000" dirty="0"/>
              <a:t> </a:t>
            </a:r>
            <a:r>
              <a:rPr lang="ru-RU" sz="2000" dirty="0" err="1"/>
              <a:t>контактної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 </a:t>
            </a:r>
            <a:r>
              <a:rPr lang="ru-RU" sz="2000" dirty="0" err="1"/>
              <a:t>потенційних</a:t>
            </a:r>
            <a:r>
              <a:rPr lang="ru-RU" sz="2000" dirty="0"/>
              <a:t> </a:t>
            </a:r>
            <a:r>
              <a:rPr lang="ru-RU" sz="2000" dirty="0" err="1"/>
              <a:t>клієнтів</a:t>
            </a:r>
            <a:r>
              <a:rPr lang="ru-RU" sz="2000" dirty="0"/>
              <a:t> і </a:t>
            </a:r>
            <a:r>
              <a:rPr lang="ru-RU" sz="2000" dirty="0" err="1"/>
              <a:t>передачі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замовнику</a:t>
            </a:r>
            <a:r>
              <a:rPr lang="ru-RU" sz="2000" dirty="0"/>
              <a:t>. </a:t>
            </a:r>
            <a:r>
              <a:rPr lang="ru-RU" sz="2000" dirty="0" err="1"/>
              <a:t>Методи</a:t>
            </a:r>
            <a:r>
              <a:rPr lang="ru-RU" sz="2000" dirty="0"/>
              <a:t> </a:t>
            </a:r>
            <a:r>
              <a:rPr lang="ru-RU" sz="2000" dirty="0" err="1"/>
              <a:t>лідогенераціі</a:t>
            </a:r>
            <a:r>
              <a:rPr lang="ru-RU" sz="2000" dirty="0"/>
              <a:t> в </a:t>
            </a:r>
            <a:r>
              <a:rPr lang="ru-RU" sz="2000" dirty="0" err="1"/>
              <a:t>Інтернеті</a:t>
            </a:r>
            <a:r>
              <a:rPr lang="ru-RU" sz="2000" dirty="0"/>
              <a:t> </a:t>
            </a:r>
            <a:r>
              <a:rPr lang="ru-RU" sz="2000" dirty="0" err="1"/>
              <a:t>передбачають</a:t>
            </a:r>
            <a:r>
              <a:rPr lang="ru-RU" sz="2000" dirty="0"/>
              <a:t> </a:t>
            </a:r>
            <a:r>
              <a:rPr lang="ru-RU" sz="2000" dirty="0" err="1"/>
              <a:t>збір</a:t>
            </a:r>
            <a:r>
              <a:rPr lang="ru-RU" sz="2000" dirty="0"/>
              <a:t> </a:t>
            </a:r>
            <a:r>
              <a:rPr lang="ru-RU" sz="2000" dirty="0" err="1"/>
              <a:t>лідів</a:t>
            </a:r>
            <a:r>
              <a:rPr lang="ru-RU" sz="2000" dirty="0"/>
              <a:t> за </a:t>
            </a:r>
            <a:r>
              <a:rPr lang="ru-RU" sz="2000" dirty="0" err="1"/>
              <a:t>допомогою</a:t>
            </a:r>
            <a:r>
              <a:rPr lang="ru-RU" sz="2000" dirty="0"/>
              <a:t> таких </a:t>
            </a:r>
            <a:r>
              <a:rPr lang="ru-RU" sz="2000" dirty="0" err="1"/>
              <a:t>інструментів</a:t>
            </a:r>
            <a:r>
              <a:rPr lang="ru-RU" sz="2000" dirty="0"/>
              <a:t>, як </a:t>
            </a:r>
            <a:r>
              <a:rPr lang="ru-RU" sz="2000" dirty="0" err="1"/>
              <a:t>тематичні</a:t>
            </a:r>
            <a:r>
              <a:rPr lang="ru-RU" sz="2000" dirty="0"/>
              <a:t> </a:t>
            </a:r>
            <a:r>
              <a:rPr lang="ru-RU" sz="2000" dirty="0" err="1"/>
              <a:t>сайти</a:t>
            </a:r>
            <a:r>
              <a:rPr lang="ru-RU" sz="2000" dirty="0"/>
              <a:t>, </a:t>
            </a:r>
            <a:r>
              <a:rPr lang="ru-RU" sz="2000" dirty="0" err="1"/>
              <a:t>лендінги</a:t>
            </a:r>
            <a:r>
              <a:rPr lang="ru-RU" sz="2000" dirty="0"/>
              <a:t>, </a:t>
            </a:r>
            <a:r>
              <a:rPr lang="ru-RU" sz="2000" dirty="0" err="1"/>
              <a:t>контекстна</a:t>
            </a:r>
            <a:r>
              <a:rPr lang="ru-RU" sz="2000" dirty="0"/>
              <a:t> реклама, </a:t>
            </a:r>
            <a:r>
              <a:rPr lang="en-US" sz="2000" dirty="0"/>
              <a:t>e-mail-</a:t>
            </a:r>
            <a:r>
              <a:rPr lang="ru-RU" sz="2000" dirty="0"/>
              <a:t>маркетинг, </a:t>
            </a:r>
            <a:r>
              <a:rPr lang="ru-RU" sz="2000" dirty="0" err="1"/>
              <a:t>сторінки</a:t>
            </a:r>
            <a:r>
              <a:rPr lang="ru-RU" sz="2000" dirty="0"/>
              <a:t> і </a:t>
            </a:r>
            <a:r>
              <a:rPr lang="ru-RU" sz="2000" dirty="0" err="1"/>
              <a:t>таргетована</a:t>
            </a:r>
            <a:r>
              <a:rPr lang="ru-RU" sz="2000" dirty="0"/>
              <a:t> реклама в </a:t>
            </a:r>
            <a:r>
              <a:rPr lang="ru-RU" sz="2000" dirty="0" err="1"/>
              <a:t>соціальних</a:t>
            </a:r>
            <a:r>
              <a:rPr lang="ru-RU" sz="2000" dirty="0"/>
              <a:t> мережах. 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7170" name="Picture 2" descr="Картинки по запросу &quot;лидогенерация&quot;">
            <a:extLst>
              <a:ext uri="{FF2B5EF4-FFF2-40B4-BE49-F238E27FC236}">
                <a16:creationId xmlns:a16="http://schemas.microsoft.com/office/drawing/2014/main" id="{C6A0B7EF-D2E6-4D1E-BD9E-1D6A12AD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579" y="3429000"/>
            <a:ext cx="8095421" cy="340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E66D9-E069-4EE9-865A-0580FCA7584C}"/>
              </a:ext>
            </a:extLst>
          </p:cNvPr>
          <p:cNvSpPr txBox="1"/>
          <p:nvPr/>
        </p:nvSpPr>
        <p:spPr>
          <a:xfrm>
            <a:off x="1024128" y="4010025"/>
            <a:ext cx="28715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*</a:t>
            </a:r>
            <a:r>
              <a:rPr lang="ru-RU" sz="1600" b="1" dirty="0" err="1">
                <a:solidFill>
                  <a:srgbClr val="F1340E"/>
                </a:solidFill>
              </a:rPr>
              <a:t>Конте́кстная</a:t>
            </a:r>
            <a:r>
              <a:rPr lang="ru-RU" sz="1600" b="1" dirty="0">
                <a:solidFill>
                  <a:srgbClr val="F1340E"/>
                </a:solidFill>
              </a:rPr>
              <a:t> </a:t>
            </a:r>
            <a:r>
              <a:rPr lang="ru-RU" sz="1600" b="1" dirty="0" err="1">
                <a:solidFill>
                  <a:srgbClr val="F1340E"/>
                </a:solidFill>
              </a:rPr>
              <a:t>рекла́ма</a:t>
            </a:r>
            <a:r>
              <a:rPr lang="ru-RU" sz="1600" dirty="0">
                <a:solidFill>
                  <a:srgbClr val="F1340E"/>
                </a:solidFill>
              </a:rPr>
              <a:t> </a:t>
            </a:r>
            <a:r>
              <a:rPr lang="ru-RU" sz="1600" dirty="0"/>
              <a:t>— тип интернет-рекламы, при котором рекламное объявление показывается в соответствии с содержанием, выбранной аудиторией, местом, временем или иным контекстом интернет-страниц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1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6E7627-9054-4C34-A9FF-A07F95284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D8E1B-CD4C-4835-B283-C246268D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ru-RU" b="1" dirty="0" err="1"/>
              <a:t>Фріланс</a:t>
            </a:r>
            <a:endParaRPr lang="ru-RU" dirty="0"/>
          </a:p>
        </p:txBody>
      </p:sp>
      <p:pic>
        <p:nvPicPr>
          <p:cNvPr id="5" name="Рисунок 4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B339CB5-434B-4EC9-BAF0-EE555561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49" y="484632"/>
            <a:ext cx="3511948" cy="351194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AFFBAEC-4B09-4263-AA73-ECE450FC7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5766" y="484632"/>
            <a:ext cx="804672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570AA90-7628-435C-9F08-19F2E026D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045B6E3-569F-487B-8966-D3A87C7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7150" y="4150596"/>
            <a:ext cx="477182" cy="2231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02967-C5B0-4C76-86F7-4C170EE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1666240"/>
            <a:ext cx="6426200" cy="5191760"/>
          </a:xfrm>
        </p:spPr>
        <p:txBody>
          <a:bodyPr>
            <a:normAutofit lnSpcReduction="10000"/>
          </a:bodyPr>
          <a:lstStyle/>
          <a:p>
            <a:pPr algn="just" fontAlgn="base"/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загальна</a:t>
            </a:r>
            <a:r>
              <a:rPr lang="ru-RU" sz="1800" dirty="0"/>
              <a:t> </a:t>
            </a:r>
            <a:r>
              <a:rPr lang="ru-RU" sz="1800" dirty="0" err="1"/>
              <a:t>назва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застосовується</a:t>
            </a:r>
            <a:r>
              <a:rPr lang="ru-RU" sz="1800" dirty="0"/>
              <a:t> для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різних</a:t>
            </a:r>
            <a:r>
              <a:rPr lang="ru-RU" sz="1800" dirty="0"/>
              <a:t> </a:t>
            </a:r>
            <a:r>
              <a:rPr lang="ru-RU" sz="1800" dirty="0" err="1"/>
              <a:t>видів</a:t>
            </a:r>
            <a:r>
              <a:rPr lang="ru-RU" sz="1800" dirty="0"/>
              <a:t> </a:t>
            </a:r>
            <a:r>
              <a:rPr lang="ru-RU" sz="1800" dirty="0" err="1"/>
              <a:t>віддаленої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</a:t>
            </a:r>
            <a:r>
              <a:rPr lang="ru-RU" sz="1800" dirty="0" err="1"/>
              <a:t>незалежних</a:t>
            </a:r>
            <a:r>
              <a:rPr lang="ru-RU" sz="1800" dirty="0"/>
              <a:t> </a:t>
            </a:r>
            <a:r>
              <a:rPr lang="ru-RU" sz="1800" dirty="0" err="1"/>
              <a:t>фахівців</a:t>
            </a:r>
            <a:r>
              <a:rPr lang="ru-RU" sz="1800" dirty="0"/>
              <a:t> 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Інтернету</a:t>
            </a:r>
            <a:r>
              <a:rPr lang="ru-RU" sz="1800" dirty="0"/>
              <a:t>. Будучи </a:t>
            </a:r>
            <a:r>
              <a:rPr lang="ru-RU" sz="1800" dirty="0" err="1"/>
              <a:t>досить</a:t>
            </a:r>
            <a:r>
              <a:rPr lang="ru-RU" sz="1800" dirty="0"/>
              <a:t> </a:t>
            </a:r>
            <a:r>
              <a:rPr lang="ru-RU" sz="1800" dirty="0" err="1"/>
              <a:t>розвиненим</a:t>
            </a:r>
            <a:r>
              <a:rPr lang="ru-RU" sz="1800" dirty="0"/>
              <a:t> в США і </a:t>
            </a:r>
            <a:r>
              <a:rPr lang="ru-RU" sz="1800" dirty="0" err="1"/>
              <a:t>країнах</a:t>
            </a:r>
            <a:r>
              <a:rPr lang="ru-RU" sz="1800" dirty="0"/>
              <a:t> </a:t>
            </a:r>
            <a:r>
              <a:rPr lang="ru-RU" sz="1800" dirty="0" err="1"/>
              <a:t>Західної</a:t>
            </a:r>
            <a:r>
              <a:rPr lang="ru-RU" sz="1800" dirty="0"/>
              <a:t> </a:t>
            </a:r>
            <a:r>
              <a:rPr lang="ru-RU" sz="1800" dirty="0" err="1"/>
              <a:t>Європи</a:t>
            </a:r>
            <a:r>
              <a:rPr lang="ru-RU" sz="1800" dirty="0"/>
              <a:t>, </a:t>
            </a:r>
            <a:r>
              <a:rPr lang="ru-RU" sz="1800" dirty="0" err="1"/>
              <a:t>ринок</a:t>
            </a:r>
            <a:r>
              <a:rPr lang="ru-RU" sz="1800" dirty="0"/>
              <a:t> </a:t>
            </a:r>
            <a:r>
              <a:rPr lang="ru-RU" sz="1800" dirty="0" err="1"/>
              <a:t>фрілансу</a:t>
            </a:r>
            <a:r>
              <a:rPr lang="ru-RU" sz="1800" dirty="0"/>
              <a:t> </a:t>
            </a:r>
            <a:r>
              <a:rPr lang="ru-RU" sz="1800" dirty="0" err="1"/>
              <a:t>стрімко</a:t>
            </a:r>
            <a:r>
              <a:rPr lang="ru-RU" sz="1800" dirty="0"/>
              <a:t> </a:t>
            </a:r>
            <a:r>
              <a:rPr lang="ru-RU" sz="1800" dirty="0" err="1"/>
              <a:t>розвивається</a:t>
            </a:r>
            <a:r>
              <a:rPr lang="ru-RU" sz="1800" dirty="0"/>
              <a:t> і в </a:t>
            </a:r>
            <a:r>
              <a:rPr lang="ru-RU" sz="1800" dirty="0" err="1"/>
              <a:t>країнах</a:t>
            </a:r>
            <a:r>
              <a:rPr lang="ru-RU" sz="1800" dirty="0"/>
              <a:t> СНД, </a:t>
            </a:r>
            <a:r>
              <a:rPr lang="ru-RU" sz="1800" dirty="0" err="1"/>
              <a:t>залучаючи</a:t>
            </a:r>
            <a:r>
              <a:rPr lang="ru-RU" sz="1800" dirty="0"/>
              <a:t> </a:t>
            </a:r>
            <a:r>
              <a:rPr lang="ru-RU" sz="1800" dirty="0" err="1"/>
              <a:t>нових</a:t>
            </a:r>
            <a:r>
              <a:rPr lang="ru-RU" sz="1800" dirty="0"/>
              <a:t> </a:t>
            </a:r>
            <a:r>
              <a:rPr lang="ru-RU" sz="1800" dirty="0" err="1"/>
              <a:t>учасників</a:t>
            </a:r>
            <a:r>
              <a:rPr lang="ru-RU" sz="1800" dirty="0"/>
              <a:t> як з боку </a:t>
            </a:r>
            <a:r>
              <a:rPr lang="ru-RU" sz="1800" dirty="0" err="1"/>
              <a:t>виконавців</a:t>
            </a:r>
            <a:r>
              <a:rPr lang="ru-RU" sz="1800" dirty="0"/>
              <a:t>, так і з боку </a:t>
            </a:r>
            <a:r>
              <a:rPr lang="ru-RU" sz="1800" dirty="0" err="1"/>
              <a:t>замовників</a:t>
            </a:r>
            <a:r>
              <a:rPr lang="ru-RU" sz="1800" dirty="0"/>
              <a:t>. </a:t>
            </a:r>
          </a:p>
          <a:p>
            <a:pPr algn="just" fontAlgn="base"/>
            <a:endParaRPr lang="ru-RU" sz="1800" dirty="0"/>
          </a:p>
          <a:p>
            <a:pPr algn="just" fontAlgn="base"/>
            <a:r>
              <a:rPr lang="ru-RU" sz="1800" i="1" dirty="0" err="1"/>
              <a:t>Найбільш</a:t>
            </a:r>
            <a:r>
              <a:rPr lang="ru-RU" sz="1800" i="1" dirty="0"/>
              <a:t> </a:t>
            </a:r>
            <a:r>
              <a:rPr lang="ru-RU" sz="1800" i="1" dirty="0" err="1"/>
              <a:t>поширеними</a:t>
            </a:r>
            <a:r>
              <a:rPr lang="ru-RU" sz="1800" i="1" dirty="0"/>
              <a:t> </a:t>
            </a:r>
            <a:r>
              <a:rPr lang="ru-RU" sz="1800" i="1" dirty="0" err="1"/>
              <a:t>спеціалізаціями</a:t>
            </a:r>
            <a:r>
              <a:rPr lang="ru-RU" sz="1800" i="1" dirty="0"/>
              <a:t> </a:t>
            </a:r>
            <a:r>
              <a:rPr lang="ru-RU" sz="1800" i="1" dirty="0" err="1"/>
              <a:t>сучасних</a:t>
            </a:r>
            <a:r>
              <a:rPr lang="ru-RU" sz="1800" i="1" dirty="0"/>
              <a:t> </a:t>
            </a:r>
            <a:r>
              <a:rPr lang="ru-RU" sz="1800" i="1" dirty="0" err="1"/>
              <a:t>фрілансерів</a:t>
            </a:r>
            <a:r>
              <a:rPr lang="ru-RU" sz="1800" i="1" dirty="0"/>
              <a:t> є </a:t>
            </a:r>
            <a:r>
              <a:rPr lang="ru-RU" sz="1800" i="1" dirty="0" err="1"/>
              <a:t>такі</a:t>
            </a:r>
            <a:r>
              <a:rPr lang="ru-RU" sz="1800" i="1" dirty="0"/>
              <a:t> напрямки </a:t>
            </a:r>
            <a:r>
              <a:rPr lang="ru-RU" sz="1800" i="1" dirty="0" err="1"/>
              <a:t>роботи</a:t>
            </a:r>
            <a:r>
              <a:rPr lang="ru-RU" sz="1800" i="1" dirty="0"/>
              <a:t>, як: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програмування</a:t>
            </a:r>
            <a:r>
              <a:rPr lang="ru-RU" sz="1800" dirty="0"/>
              <a:t> і веб-</a:t>
            </a:r>
            <a:r>
              <a:rPr lang="ru-RU" sz="1800" dirty="0" err="1"/>
              <a:t>розробка</a:t>
            </a:r>
            <a:r>
              <a:rPr lang="ru-RU" sz="1800" dirty="0"/>
              <a:t>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графічний</a:t>
            </a:r>
            <a:r>
              <a:rPr lang="ru-RU" sz="1800" dirty="0"/>
              <a:t> дизайн;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копірайтинг</a:t>
            </a:r>
            <a:r>
              <a:rPr lang="ru-RU" sz="1800" dirty="0"/>
              <a:t> та переклад </a:t>
            </a:r>
            <a:r>
              <a:rPr lang="ru-RU" sz="1800" dirty="0" err="1"/>
              <a:t>текстів</a:t>
            </a:r>
            <a:r>
              <a:rPr lang="ru-RU" sz="1800" dirty="0"/>
              <a:t>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/>
              <a:t>аутсорсинг і </a:t>
            </a:r>
            <a:r>
              <a:rPr lang="ru-RU" sz="1800" dirty="0" err="1"/>
              <a:t>консультації</a:t>
            </a:r>
            <a:r>
              <a:rPr lang="ru-RU" sz="1800" dirty="0"/>
              <a:t>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послуги</a:t>
            </a:r>
            <a:r>
              <a:rPr lang="ru-RU" sz="1800" dirty="0"/>
              <a:t> в </a:t>
            </a:r>
            <a:r>
              <a:rPr lang="ru-RU" sz="1800" dirty="0" err="1"/>
              <a:t>сфері</a:t>
            </a:r>
            <a:r>
              <a:rPr lang="ru-RU" sz="1800" dirty="0"/>
              <a:t> </a:t>
            </a:r>
            <a:r>
              <a:rPr lang="ru-RU" sz="1800" dirty="0" err="1"/>
              <a:t>інтернет</a:t>
            </a:r>
            <a:r>
              <a:rPr lang="ru-RU" sz="1800" dirty="0"/>
              <a:t>-маркетингу;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/>
              <a:t>та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інших</a:t>
            </a:r>
            <a:r>
              <a:rPr lang="ru-RU" sz="1800" dirty="0"/>
              <a:t>.</a:t>
            </a:r>
          </a:p>
          <a:p>
            <a:pPr fontAlgn="base"/>
            <a:endParaRPr lang="ru-RU" sz="1400" dirty="0"/>
          </a:p>
        </p:txBody>
      </p:sp>
      <p:pic>
        <p:nvPicPr>
          <p:cNvPr id="8196" name="Picture 4" descr="Картинки по запросу &quot;фриланс&quot;">
            <a:extLst>
              <a:ext uri="{FF2B5EF4-FFF2-40B4-BE49-F238E27FC236}">
                <a16:creationId xmlns:a16="http://schemas.microsoft.com/office/drawing/2014/main" id="{46F20B83-D30C-4697-9316-E66123A1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25" y="4339611"/>
            <a:ext cx="3748780" cy="20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7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BD8A3-E125-4F21-A780-F7C781D7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FFC000"/>
                </a:solidFill>
              </a:rPr>
              <a:t>Бізнес</a:t>
            </a:r>
            <a:r>
              <a:rPr lang="ru-RU" dirty="0">
                <a:solidFill>
                  <a:srgbClr val="FFC000"/>
                </a:solidFill>
              </a:rPr>
              <a:t> на сайтах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9EED99-018E-4E35-A952-6FC38BC98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just"/>
            <a:r>
              <a:rPr lang="ru-RU" sz="1900" b="1" dirty="0" err="1">
                <a:solidFill>
                  <a:srgbClr val="FFC000"/>
                </a:solidFill>
              </a:rPr>
              <a:t>Контекстна</a:t>
            </a:r>
            <a:r>
              <a:rPr lang="ru-RU" sz="1900" b="1" dirty="0">
                <a:solidFill>
                  <a:srgbClr val="FFC000"/>
                </a:solidFill>
              </a:rPr>
              <a:t> реклама</a:t>
            </a:r>
            <a:r>
              <a:rPr lang="ru-RU" sz="1900" dirty="0">
                <a:solidFill>
                  <a:srgbClr val="FFC000"/>
                </a:solidFill>
              </a:rPr>
              <a:t>. </a:t>
            </a:r>
            <a:r>
              <a:rPr lang="ru-RU" sz="1900" dirty="0"/>
              <a:t>Метод </a:t>
            </a:r>
            <a:r>
              <a:rPr lang="ru-RU" sz="1900" dirty="0" err="1"/>
              <a:t>монетизації</a:t>
            </a:r>
            <a:r>
              <a:rPr lang="ru-RU" sz="1900" dirty="0"/>
              <a:t> веб-</a:t>
            </a:r>
            <a:r>
              <a:rPr lang="ru-RU" sz="1900" dirty="0" err="1"/>
              <a:t>проектів</a:t>
            </a:r>
            <a:r>
              <a:rPr lang="ru-RU" sz="1900" dirty="0"/>
              <a:t>, </a:t>
            </a:r>
            <a:r>
              <a:rPr lang="ru-RU" sz="1900" dirty="0" err="1"/>
              <a:t>який</a:t>
            </a:r>
            <a:r>
              <a:rPr lang="ru-RU" sz="1900" dirty="0"/>
              <a:t> </a:t>
            </a:r>
            <a:r>
              <a:rPr lang="ru-RU" sz="1900" dirty="0" err="1"/>
              <a:t>чудово</a:t>
            </a:r>
            <a:r>
              <a:rPr lang="ru-RU" sz="1900" dirty="0"/>
              <a:t> </a:t>
            </a:r>
            <a:r>
              <a:rPr lang="ru-RU" sz="1900" dirty="0" err="1"/>
              <a:t>підходить</a:t>
            </a:r>
            <a:r>
              <a:rPr lang="ru-RU" sz="1900" dirty="0"/>
              <a:t> для </a:t>
            </a:r>
            <a:r>
              <a:rPr lang="ru-RU" sz="1900" dirty="0" err="1"/>
              <a:t>сайтів</a:t>
            </a:r>
            <a:r>
              <a:rPr lang="ru-RU" sz="1900" dirty="0"/>
              <a:t> </a:t>
            </a:r>
            <a:r>
              <a:rPr lang="ru-RU" sz="1900" dirty="0" err="1"/>
              <a:t>із</a:t>
            </a:r>
            <a:r>
              <a:rPr lang="ru-RU" sz="1900" dirty="0"/>
              <a:t> </a:t>
            </a:r>
            <a:r>
              <a:rPr lang="ru-RU" sz="1900" dirty="0" err="1"/>
              <a:t>високою</a:t>
            </a:r>
            <a:r>
              <a:rPr lang="ru-RU" sz="1900" dirty="0"/>
              <a:t> </a:t>
            </a:r>
            <a:r>
              <a:rPr lang="ru-RU" sz="1900" dirty="0" err="1"/>
              <a:t>відвідуваністю</a:t>
            </a:r>
            <a:r>
              <a:rPr lang="ru-RU" sz="1900" dirty="0"/>
              <a:t>. </a:t>
            </a:r>
            <a:r>
              <a:rPr lang="ru-RU" sz="1900" dirty="0" err="1"/>
              <a:t>Сітки</a:t>
            </a:r>
            <a:r>
              <a:rPr lang="ru-RU" sz="1900" dirty="0"/>
              <a:t> </a:t>
            </a:r>
            <a:r>
              <a:rPr lang="ru-RU" sz="1900" dirty="0" err="1"/>
              <a:t>відвідуваних</a:t>
            </a:r>
            <a:r>
              <a:rPr lang="ru-RU" sz="1900" dirty="0"/>
              <a:t> </a:t>
            </a:r>
            <a:r>
              <a:rPr lang="ru-RU" sz="1900" dirty="0" err="1"/>
              <a:t>тематичних</a:t>
            </a:r>
            <a:r>
              <a:rPr lang="ru-RU" sz="1900" dirty="0"/>
              <a:t> </a:t>
            </a:r>
            <a:r>
              <a:rPr lang="ru-RU" sz="1900" dirty="0" err="1"/>
              <a:t>сайтів</a:t>
            </a:r>
            <a:r>
              <a:rPr lang="ru-RU" sz="1900" dirty="0"/>
              <a:t> – вид </a:t>
            </a:r>
            <a:r>
              <a:rPr lang="ru-RU" sz="1900" dirty="0" err="1"/>
              <a:t>бізнесу</a:t>
            </a:r>
            <a:r>
              <a:rPr lang="ru-RU" sz="1900" dirty="0"/>
              <a:t>, </a:t>
            </a:r>
            <a:r>
              <a:rPr lang="ru-RU" sz="1900" dirty="0" err="1"/>
              <a:t>який</a:t>
            </a:r>
            <a:r>
              <a:rPr lang="ru-RU" sz="1900" dirty="0"/>
              <a:t> став </a:t>
            </a:r>
            <a:r>
              <a:rPr lang="ru-RU" sz="1900" dirty="0" err="1"/>
              <a:t>актуальним</a:t>
            </a:r>
            <a:r>
              <a:rPr lang="ru-RU" sz="1900" dirty="0"/>
              <a:t> </a:t>
            </a:r>
            <a:r>
              <a:rPr lang="ru-RU" sz="1900" dirty="0" err="1"/>
              <a:t>декілька</a:t>
            </a:r>
            <a:r>
              <a:rPr lang="ru-RU" sz="1900" dirty="0"/>
              <a:t> </a:t>
            </a:r>
            <a:r>
              <a:rPr lang="ru-RU" sz="1900" dirty="0" err="1"/>
              <a:t>років</a:t>
            </a:r>
            <a:r>
              <a:rPr lang="ru-RU" sz="1900" dirty="0"/>
              <a:t> тому </a:t>
            </a:r>
            <a:r>
              <a:rPr lang="ru-RU" sz="1900" dirty="0" err="1"/>
              <a:t>із</a:t>
            </a:r>
            <a:r>
              <a:rPr lang="ru-RU" sz="1900" dirty="0"/>
              <a:t> </a:t>
            </a:r>
            <a:r>
              <a:rPr lang="ru-RU" sz="1900" dirty="0" err="1"/>
              <a:t>зростанням</a:t>
            </a:r>
            <a:r>
              <a:rPr lang="ru-RU" sz="1900" dirty="0"/>
              <a:t> </a:t>
            </a:r>
            <a:r>
              <a:rPr lang="ru-RU" sz="1900" dirty="0" err="1"/>
              <a:t>кількості</a:t>
            </a:r>
            <a:r>
              <a:rPr lang="ru-RU" sz="1900" dirty="0"/>
              <a:t> </a:t>
            </a:r>
            <a:r>
              <a:rPr lang="ru-RU" sz="1900" dirty="0" err="1"/>
              <a:t>рекламодавців</a:t>
            </a:r>
            <a:r>
              <a:rPr lang="ru-RU" sz="1900" dirty="0"/>
              <a:t> в </a:t>
            </a:r>
            <a:r>
              <a:rPr lang="en-US" sz="1900" dirty="0"/>
              <a:t>Google AdWords</a:t>
            </a:r>
            <a:r>
              <a:rPr lang="ru-RU" sz="1900" dirty="0"/>
              <a:t>. Варто </a:t>
            </a:r>
            <a:r>
              <a:rPr lang="ru-RU" sz="1900" dirty="0" err="1"/>
              <a:t>відзначити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сайт </a:t>
            </a:r>
            <a:r>
              <a:rPr lang="ru-RU" sz="1900" dirty="0" err="1"/>
              <a:t>комерційної</a:t>
            </a:r>
            <a:r>
              <a:rPr lang="ru-RU" sz="1900" dirty="0"/>
              <a:t> тематики з </a:t>
            </a:r>
            <a:r>
              <a:rPr lang="ru-RU" sz="1900" dirty="0" err="1"/>
              <a:t>відвідуваністю</a:t>
            </a:r>
            <a:r>
              <a:rPr lang="ru-RU" sz="1900" dirty="0"/>
              <a:t> 10 </a:t>
            </a:r>
            <a:r>
              <a:rPr lang="ru-RU" sz="1900" dirty="0" err="1"/>
              <a:t>тисяч</a:t>
            </a:r>
            <a:r>
              <a:rPr lang="ru-RU" sz="1900" dirty="0"/>
              <a:t> </a:t>
            </a:r>
            <a:r>
              <a:rPr lang="ru-RU" sz="1900" dirty="0" err="1"/>
              <a:t>відвідувачів</a:t>
            </a:r>
            <a:r>
              <a:rPr lang="ru-RU" sz="1900" dirty="0"/>
              <a:t> на день і </a:t>
            </a:r>
            <a:r>
              <a:rPr lang="ru-RU" sz="1900" dirty="0" err="1"/>
              <a:t>вище</a:t>
            </a:r>
            <a:r>
              <a:rPr lang="ru-RU" sz="1900" dirty="0"/>
              <a:t> </a:t>
            </a:r>
            <a:r>
              <a:rPr lang="ru-RU" sz="1900" dirty="0" err="1"/>
              <a:t>може</a:t>
            </a:r>
            <a:r>
              <a:rPr lang="ru-RU" sz="1900" dirty="0"/>
              <a:t> </a:t>
            </a:r>
            <a:r>
              <a:rPr lang="ru-RU" sz="1900" dirty="0" err="1"/>
              <a:t>приносити</a:t>
            </a:r>
            <a:r>
              <a:rPr lang="ru-RU" sz="1900" dirty="0"/>
              <a:t> </a:t>
            </a:r>
            <a:r>
              <a:rPr lang="ru-RU" sz="1900" dirty="0" err="1"/>
              <a:t>своєму</a:t>
            </a:r>
            <a:r>
              <a:rPr lang="ru-RU" sz="1900" dirty="0"/>
              <a:t> </a:t>
            </a:r>
            <a:r>
              <a:rPr lang="ru-RU" sz="1900" dirty="0" err="1"/>
              <a:t>власникові</a:t>
            </a:r>
            <a:r>
              <a:rPr lang="ru-RU" sz="1900" dirty="0"/>
              <a:t> </a:t>
            </a:r>
            <a:r>
              <a:rPr lang="ru-RU" sz="1900" dirty="0" err="1"/>
              <a:t>дохід</a:t>
            </a:r>
            <a:r>
              <a:rPr lang="ru-RU" sz="1900" dirty="0"/>
              <a:t> </a:t>
            </a:r>
            <a:r>
              <a:rPr lang="ru-RU" sz="1900" dirty="0" err="1"/>
              <a:t>такий</a:t>
            </a:r>
            <a:r>
              <a:rPr lang="ru-RU" sz="1900" dirty="0"/>
              <a:t>, як невеликий </a:t>
            </a:r>
            <a:r>
              <a:rPr lang="ru-RU" sz="1900" dirty="0" err="1"/>
              <a:t>бізнес</a:t>
            </a:r>
            <a:r>
              <a:rPr lang="ru-RU" sz="1900" dirty="0"/>
              <a:t> в </a:t>
            </a:r>
            <a:r>
              <a:rPr lang="ru-RU" sz="1900" dirty="0" err="1"/>
              <a:t>оффлайні</a:t>
            </a:r>
            <a:r>
              <a:rPr lang="ru-RU" sz="1900" dirty="0"/>
              <a:t>. При </a:t>
            </a:r>
            <a:r>
              <a:rPr lang="ru-RU" sz="1900" dirty="0" err="1"/>
              <a:t>цьому</a:t>
            </a:r>
            <a:r>
              <a:rPr lang="ru-RU" sz="1900" dirty="0"/>
              <a:t> </a:t>
            </a:r>
            <a:r>
              <a:rPr lang="ru-RU" sz="1900" dirty="0" err="1"/>
              <a:t>витрати</a:t>
            </a:r>
            <a:r>
              <a:rPr lang="ru-RU" sz="1900" dirty="0"/>
              <a:t> на </a:t>
            </a:r>
            <a:r>
              <a:rPr lang="ru-RU" sz="1900" dirty="0" err="1"/>
              <a:t>його</a:t>
            </a:r>
            <a:r>
              <a:rPr lang="ru-RU" sz="1900" dirty="0"/>
              <a:t> </a:t>
            </a:r>
            <a:r>
              <a:rPr lang="ru-RU" sz="1900" dirty="0" err="1"/>
              <a:t>підтримку</a:t>
            </a:r>
            <a:r>
              <a:rPr lang="ru-RU" sz="1900" dirty="0"/>
              <a:t> і </a:t>
            </a:r>
            <a:r>
              <a:rPr lang="ru-RU" sz="1900" dirty="0" err="1"/>
              <a:t>розвиток</a:t>
            </a:r>
            <a:r>
              <a:rPr lang="ru-RU" sz="1900" dirty="0"/>
              <a:t> </a:t>
            </a:r>
            <a:r>
              <a:rPr lang="ru-RU" sz="1900" dirty="0" err="1"/>
              <a:t>будуть</a:t>
            </a:r>
            <a:r>
              <a:rPr lang="ru-RU" sz="1900" dirty="0"/>
              <a:t> </a:t>
            </a:r>
            <a:r>
              <a:rPr lang="ru-RU" sz="1900" dirty="0" err="1"/>
              <a:t>відчутно</a:t>
            </a:r>
            <a:r>
              <a:rPr lang="ru-RU" sz="1900" dirty="0"/>
              <a:t> </a:t>
            </a:r>
            <a:r>
              <a:rPr lang="ru-RU" sz="1900" dirty="0" err="1"/>
              <a:t>нижчими</a:t>
            </a:r>
            <a:r>
              <a:rPr lang="ru-RU" sz="1900" dirty="0"/>
              <a:t>. </a:t>
            </a:r>
            <a:r>
              <a:rPr lang="ru-RU" sz="1900" dirty="0" err="1"/>
              <a:t>Це</a:t>
            </a:r>
            <a:r>
              <a:rPr lang="ru-RU" sz="1900" dirty="0"/>
              <a:t> і </a:t>
            </a:r>
            <a:r>
              <a:rPr lang="ru-RU" sz="1900" dirty="0" err="1"/>
              <a:t>приваблює</a:t>
            </a:r>
            <a:r>
              <a:rPr lang="ru-RU" sz="1900" dirty="0"/>
              <a:t> в </a:t>
            </a:r>
            <a:r>
              <a:rPr lang="ru-RU" sz="1900" dirty="0" err="1"/>
              <a:t>дану</a:t>
            </a:r>
            <a:r>
              <a:rPr lang="ru-RU" sz="1900" dirty="0"/>
              <a:t> </a:t>
            </a:r>
            <a:r>
              <a:rPr lang="ru-RU" sz="1900" dirty="0" err="1"/>
              <a:t>нішу</a:t>
            </a:r>
            <a:r>
              <a:rPr lang="ru-RU" sz="1900" dirty="0"/>
              <a:t> </a:t>
            </a:r>
            <a:r>
              <a:rPr lang="ru-RU" sz="1900" dirty="0" err="1"/>
              <a:t>нових</a:t>
            </a:r>
            <a:r>
              <a:rPr lang="ru-RU" sz="1900" dirty="0"/>
              <a:t> </a:t>
            </a:r>
            <a:r>
              <a:rPr lang="ru-RU" sz="1900" dirty="0" err="1"/>
              <a:t>гравців</a:t>
            </a:r>
            <a:r>
              <a:rPr lang="ru-RU" sz="1900" dirty="0"/>
              <a:t>, </a:t>
            </a:r>
            <a:r>
              <a:rPr lang="ru-RU" sz="1900" dirty="0" err="1"/>
              <a:t>незважаючи</a:t>
            </a:r>
            <a:r>
              <a:rPr lang="ru-RU" sz="1900" dirty="0"/>
              <a:t> на </a:t>
            </a:r>
            <a:r>
              <a:rPr lang="ru-RU" sz="1900" dirty="0" err="1"/>
              <a:t>постійне</a:t>
            </a:r>
            <a:r>
              <a:rPr lang="ru-RU" sz="1900" dirty="0"/>
              <a:t> </a:t>
            </a:r>
            <a:r>
              <a:rPr lang="ru-RU" sz="1900" dirty="0" err="1"/>
              <a:t>зростання</a:t>
            </a:r>
            <a:r>
              <a:rPr lang="ru-RU" sz="1900" dirty="0"/>
              <a:t> </a:t>
            </a:r>
            <a:r>
              <a:rPr lang="ru-RU" sz="1900" dirty="0" err="1"/>
              <a:t>конкуренції</a:t>
            </a:r>
            <a:r>
              <a:rPr lang="ru-RU" sz="1900" dirty="0"/>
              <a:t> практично у </a:t>
            </a:r>
            <a:r>
              <a:rPr lang="ru-RU" sz="1900" dirty="0" err="1"/>
              <a:t>всіх</a:t>
            </a:r>
            <a:r>
              <a:rPr lang="ru-RU" sz="1900" dirty="0"/>
              <a:t> тематиках. Тут </a:t>
            </a:r>
            <a:r>
              <a:rPr lang="ru-RU" sz="1900" dirty="0" err="1"/>
              <a:t>дуже</a:t>
            </a:r>
            <a:r>
              <a:rPr lang="ru-RU" sz="1900" dirty="0"/>
              <a:t> </a:t>
            </a:r>
            <a:r>
              <a:rPr lang="ru-RU" sz="1900" dirty="0" err="1"/>
              <a:t>багато</a:t>
            </a:r>
            <a:r>
              <a:rPr lang="ru-RU" sz="1900" dirty="0"/>
              <a:t> </a:t>
            </a:r>
            <a:r>
              <a:rPr lang="ru-RU" sz="1900" dirty="0" err="1"/>
              <a:t>залежить</a:t>
            </a:r>
            <a:r>
              <a:rPr lang="ru-RU" sz="1900" dirty="0"/>
              <a:t> </a:t>
            </a:r>
            <a:r>
              <a:rPr lang="ru-RU" sz="1900" dirty="0" err="1"/>
              <a:t>від</a:t>
            </a:r>
            <a:r>
              <a:rPr lang="ru-RU" sz="1900" dirty="0"/>
              <a:t> </a:t>
            </a:r>
            <a:r>
              <a:rPr lang="ru-RU" sz="1900" dirty="0" err="1"/>
              <a:t>ціни</a:t>
            </a:r>
            <a:r>
              <a:rPr lang="ru-RU" sz="1900" dirty="0"/>
              <a:t> </a:t>
            </a:r>
            <a:r>
              <a:rPr lang="ru-RU" sz="1900" dirty="0" err="1"/>
              <a:t>кліка</a:t>
            </a:r>
            <a:r>
              <a:rPr lang="ru-RU" sz="1900" dirty="0"/>
              <a:t> – в </a:t>
            </a:r>
            <a:r>
              <a:rPr lang="ru-RU" sz="1900" dirty="0" err="1"/>
              <a:t>комерційних</a:t>
            </a:r>
            <a:r>
              <a:rPr lang="ru-RU" sz="1900" dirty="0"/>
              <a:t> тематиках вона </a:t>
            </a:r>
            <a:r>
              <a:rPr lang="ru-RU" sz="1900" dirty="0" err="1"/>
              <a:t>може</a:t>
            </a:r>
            <a:r>
              <a:rPr lang="ru-RU" sz="1900" dirty="0"/>
              <a:t> бути в 8 – 10 </a:t>
            </a:r>
            <a:r>
              <a:rPr lang="ru-RU" sz="1900" dirty="0" err="1"/>
              <a:t>разів</a:t>
            </a:r>
            <a:r>
              <a:rPr lang="ru-RU" sz="1900" dirty="0"/>
              <a:t> </a:t>
            </a:r>
            <a:r>
              <a:rPr lang="ru-RU" sz="1900" dirty="0" err="1"/>
              <a:t>вищою</a:t>
            </a:r>
            <a:r>
              <a:rPr lang="ru-RU" sz="1900" dirty="0"/>
              <a:t>, </a:t>
            </a:r>
            <a:r>
              <a:rPr lang="ru-RU" sz="1900" dirty="0" err="1"/>
              <a:t>ніж</a:t>
            </a:r>
            <a:r>
              <a:rPr lang="ru-RU" sz="1900" dirty="0"/>
              <a:t> у </a:t>
            </a:r>
            <a:r>
              <a:rPr lang="ru-RU" sz="1900" dirty="0" err="1"/>
              <a:t>розважальних</a:t>
            </a:r>
            <a:r>
              <a:rPr lang="ru-RU" sz="1900" dirty="0"/>
              <a:t>.</a:t>
            </a:r>
          </a:p>
        </p:txBody>
      </p:sp>
      <p:pic>
        <p:nvPicPr>
          <p:cNvPr id="5" name="Picture 4" descr="Восклицательный знак на желтом фоне">
            <a:extLst>
              <a:ext uri="{FF2B5EF4-FFF2-40B4-BE49-F238E27FC236}">
                <a16:creationId xmlns:a16="http://schemas.microsoft.com/office/drawing/2014/main" id="{5E1BE409-CF6E-40D2-AEBC-7FE28E2FB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8" r="1817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28AEA-F540-4F45-99E6-B8C4865C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37D23"/>
                </a:solidFill>
              </a:rPr>
              <a:t>CPA</a:t>
            </a:r>
            <a:endParaRPr lang="ru-RU" dirty="0">
              <a:solidFill>
                <a:srgbClr val="237D2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EB80A-4FDE-40B9-AAA9-D0E9DB7A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76400"/>
            <a:ext cx="7215631" cy="4785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/>
              <a:t>Абревіатура</a:t>
            </a:r>
            <a:r>
              <a:rPr lang="ru-RU" dirty="0"/>
              <a:t> </a:t>
            </a:r>
            <a:r>
              <a:rPr lang="ru-RU" dirty="0" err="1"/>
              <a:t>терміна</a:t>
            </a:r>
            <a:r>
              <a:rPr lang="ru-RU" dirty="0"/>
              <a:t> </a:t>
            </a:r>
            <a:r>
              <a:rPr lang="en-US" b="1" dirty="0">
                <a:solidFill>
                  <a:srgbClr val="237D23"/>
                </a:solidFill>
              </a:rPr>
              <a:t>Cost Per Action</a:t>
            </a:r>
            <a:r>
              <a:rPr lang="en-US" b="1" dirty="0"/>
              <a:t> </a:t>
            </a:r>
            <a:r>
              <a:rPr lang="ru-RU" dirty="0" err="1"/>
              <a:t>перекладається</a:t>
            </a:r>
            <a:r>
              <a:rPr lang="ru-RU" dirty="0"/>
              <a:t> з </a:t>
            </a:r>
            <a:r>
              <a:rPr lang="ru-RU" dirty="0" err="1"/>
              <a:t>англійської</a:t>
            </a:r>
            <a:r>
              <a:rPr lang="ru-RU" dirty="0"/>
              <a:t> як </a:t>
            </a:r>
            <a:r>
              <a:rPr lang="ru-RU" b="1" dirty="0">
                <a:solidFill>
                  <a:srgbClr val="237D23"/>
                </a:solidFill>
              </a:rPr>
              <a:t>«оплата за </a:t>
            </a:r>
            <a:r>
              <a:rPr lang="ru-RU" b="1" dirty="0" err="1">
                <a:solidFill>
                  <a:srgbClr val="237D23"/>
                </a:solidFill>
              </a:rPr>
              <a:t>дію</a:t>
            </a:r>
            <a:r>
              <a:rPr lang="ru-RU" b="1" dirty="0">
                <a:solidFill>
                  <a:srgbClr val="237D23"/>
                </a:solidFill>
              </a:rPr>
              <a:t>»</a:t>
            </a:r>
            <a:r>
              <a:rPr lang="ru-RU" dirty="0"/>
              <a:t> і </a:t>
            </a:r>
            <a:r>
              <a:rPr lang="ru-RU" dirty="0" err="1"/>
              <a:t>передбачає</a:t>
            </a:r>
            <a:r>
              <a:rPr lang="ru-RU" dirty="0"/>
              <a:t> оплату </a:t>
            </a:r>
            <a:r>
              <a:rPr lang="ru-RU" dirty="0" err="1"/>
              <a:t>вебмайстру</a:t>
            </a:r>
            <a:r>
              <a:rPr lang="ru-RU" dirty="0"/>
              <a:t> з боку </a:t>
            </a:r>
            <a:r>
              <a:rPr lang="ru-RU" dirty="0" err="1"/>
              <a:t>рекламодавця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приведений ним на сайт </a:t>
            </a:r>
            <a:r>
              <a:rPr lang="ru-RU" dirty="0" err="1"/>
              <a:t>рекламодавця</a:t>
            </a:r>
            <a:r>
              <a:rPr lang="ru-RU" dirty="0"/>
              <a:t> </a:t>
            </a:r>
            <a:r>
              <a:rPr lang="ru-RU" dirty="0" err="1"/>
              <a:t>користувач</a:t>
            </a:r>
            <a:r>
              <a:rPr lang="ru-RU" dirty="0"/>
              <a:t> </a:t>
            </a:r>
            <a:r>
              <a:rPr lang="ru-RU" dirty="0" err="1"/>
              <a:t>зробить</a:t>
            </a:r>
            <a:r>
              <a:rPr lang="ru-RU" dirty="0"/>
              <a:t> </a:t>
            </a:r>
            <a:r>
              <a:rPr lang="ru-RU" dirty="0" err="1"/>
              <a:t>певну</a:t>
            </a:r>
            <a:r>
              <a:rPr lang="ru-RU" dirty="0"/>
              <a:t> </a:t>
            </a:r>
            <a:r>
              <a:rPr lang="ru-RU" dirty="0" err="1"/>
              <a:t>дію</a:t>
            </a:r>
            <a:r>
              <a:rPr lang="ru-RU" dirty="0"/>
              <a:t>. Прикладом таких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замовлення</a:t>
            </a:r>
            <a:r>
              <a:rPr lang="ru-RU" dirty="0"/>
              <a:t> товару, перегляд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сторінки</a:t>
            </a:r>
            <a:r>
              <a:rPr lang="ru-RU" dirty="0"/>
              <a:t>, </a:t>
            </a:r>
            <a:r>
              <a:rPr lang="ru-RU" dirty="0" err="1"/>
              <a:t>завантаження</a:t>
            </a:r>
            <a:r>
              <a:rPr lang="ru-RU" dirty="0"/>
              <a:t> файлу </a:t>
            </a:r>
            <a:r>
              <a:rPr lang="ru-RU" dirty="0" err="1"/>
              <a:t>тощо</a:t>
            </a:r>
            <a:r>
              <a:rPr lang="ru-RU" dirty="0"/>
              <a:t>. </a:t>
            </a:r>
            <a:r>
              <a:rPr lang="en-US" dirty="0"/>
              <a:t>CPA </a:t>
            </a:r>
            <a:r>
              <a:rPr lang="ru-RU" dirty="0"/>
              <a:t>як модель </a:t>
            </a:r>
            <a:r>
              <a:rPr lang="ru-RU" dirty="0" err="1"/>
              <a:t>реклами</a:t>
            </a:r>
            <a:r>
              <a:rPr lang="ru-RU" dirty="0"/>
              <a:t> </a:t>
            </a:r>
            <a:r>
              <a:rPr lang="ru-RU" dirty="0" err="1"/>
              <a:t>вигідна</a:t>
            </a:r>
            <a:r>
              <a:rPr lang="ru-RU" dirty="0"/>
              <a:t> для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рекламодавців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Інтернет</a:t>
            </a:r>
            <a:r>
              <a:rPr lang="ru-RU" dirty="0"/>
              <a:t> як канал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: </a:t>
            </a:r>
            <a:r>
              <a:rPr lang="ru-RU" dirty="0" err="1"/>
              <a:t>інтернет-магазинів</a:t>
            </a:r>
            <a:r>
              <a:rPr lang="ru-RU" dirty="0"/>
              <a:t>, </a:t>
            </a:r>
            <a:r>
              <a:rPr lang="ru-RU" dirty="0" err="1"/>
              <a:t>туроператорів</a:t>
            </a:r>
            <a:r>
              <a:rPr lang="ru-RU" dirty="0"/>
              <a:t>, </a:t>
            </a:r>
            <a:r>
              <a:rPr lang="ru-RU" dirty="0" err="1"/>
              <a:t>юристів</a:t>
            </a:r>
            <a:r>
              <a:rPr lang="ru-RU" dirty="0"/>
              <a:t>, </a:t>
            </a:r>
            <a:r>
              <a:rPr lang="ru-RU" dirty="0" err="1"/>
              <a:t>банків</a:t>
            </a:r>
            <a:r>
              <a:rPr lang="ru-RU" dirty="0"/>
              <a:t> та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Модель </a:t>
            </a:r>
            <a:r>
              <a:rPr lang="en-US" dirty="0"/>
              <a:t>CPA </a:t>
            </a:r>
            <a:r>
              <a:rPr lang="ru-RU" dirty="0" err="1"/>
              <a:t>вигідна</a:t>
            </a:r>
            <a:r>
              <a:rPr lang="ru-RU" dirty="0"/>
              <a:t> </a:t>
            </a:r>
            <a:r>
              <a:rPr lang="ru-RU" dirty="0" err="1"/>
              <a:t>вебмайстрам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ставку за оплату </a:t>
            </a:r>
            <a:r>
              <a:rPr lang="ru-RU" dirty="0" err="1"/>
              <a:t>цільової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. Для </a:t>
            </a:r>
            <a:r>
              <a:rPr lang="ru-RU" dirty="0" err="1"/>
              <a:t>рекламодавця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вид </a:t>
            </a:r>
            <a:r>
              <a:rPr lang="ru-RU" dirty="0" err="1"/>
              <a:t>реклами</a:t>
            </a:r>
            <a:r>
              <a:rPr lang="ru-RU" dirty="0"/>
              <a:t> хороший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економічністю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цільові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</a:t>
            </a:r>
            <a:r>
              <a:rPr lang="ru-RU" dirty="0" err="1"/>
              <a:t>відстежити</a:t>
            </a:r>
            <a:r>
              <a:rPr lang="ru-RU" dirty="0"/>
              <a:t> і в </a:t>
            </a:r>
            <a:r>
              <a:rPr lang="ru-RU" dirty="0" err="1"/>
              <a:t>кінцевому</a:t>
            </a:r>
            <a:r>
              <a:rPr lang="ru-RU" dirty="0"/>
              <a:t>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прибуток</a:t>
            </a:r>
            <a:r>
              <a:rPr lang="ru-RU" dirty="0"/>
              <a:t> </a:t>
            </a:r>
            <a:r>
              <a:rPr lang="ru-RU" dirty="0" err="1"/>
              <a:t>вищий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при </a:t>
            </a:r>
            <a:r>
              <a:rPr lang="ru-RU" dirty="0" err="1"/>
              <a:t>моделі</a:t>
            </a:r>
            <a:r>
              <a:rPr lang="ru-RU" dirty="0"/>
              <a:t> оплати за </a:t>
            </a:r>
            <a:r>
              <a:rPr lang="ru-RU" dirty="0" err="1"/>
              <a:t>кліки</a:t>
            </a:r>
            <a:r>
              <a:rPr lang="ru-RU" dirty="0"/>
              <a:t>. </a:t>
            </a:r>
            <a:r>
              <a:rPr lang="ru-RU" dirty="0" err="1"/>
              <a:t>Недоліком</a:t>
            </a:r>
            <a:r>
              <a:rPr lang="ru-RU" dirty="0"/>
              <a:t> такого виду 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вважати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 великих </a:t>
            </a:r>
            <a:r>
              <a:rPr lang="ru-RU" dirty="0" err="1"/>
              <a:t>обсягів</a:t>
            </a:r>
            <a:r>
              <a:rPr lang="ru-RU" dirty="0"/>
              <a:t> </a:t>
            </a:r>
            <a:r>
              <a:rPr lang="ru-RU" dirty="0" err="1"/>
              <a:t>тематичного</a:t>
            </a:r>
            <a:r>
              <a:rPr lang="ru-RU" dirty="0"/>
              <a:t> </a:t>
            </a:r>
            <a:r>
              <a:rPr lang="ru-RU" dirty="0" err="1"/>
              <a:t>трафіку</a:t>
            </a:r>
            <a:r>
              <a:rPr lang="ru-RU" dirty="0"/>
              <a:t> на </a:t>
            </a:r>
            <a:r>
              <a:rPr lang="ru-RU" dirty="0" err="1"/>
              <a:t>сайті</a:t>
            </a:r>
            <a:r>
              <a:rPr lang="ru-RU" dirty="0"/>
              <a:t> </a:t>
            </a:r>
            <a:r>
              <a:rPr lang="ru-RU" dirty="0" err="1"/>
              <a:t>вебмайстра</a:t>
            </a:r>
            <a:r>
              <a:rPr lang="ru-RU" dirty="0"/>
              <a:t> і </a:t>
            </a:r>
            <a:r>
              <a:rPr lang="ru-RU" dirty="0" err="1"/>
              <a:t>затримки</a:t>
            </a:r>
            <a:r>
              <a:rPr lang="ru-RU" dirty="0"/>
              <a:t> </a:t>
            </a:r>
            <a:r>
              <a:rPr lang="ru-RU" dirty="0" err="1"/>
              <a:t>виплат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часто </a:t>
            </a:r>
            <a:r>
              <a:rPr lang="ru-RU" dirty="0" err="1"/>
              <a:t>виникають</a:t>
            </a:r>
            <a:r>
              <a:rPr lang="ru-RU" dirty="0"/>
              <a:t> через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 заявок на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рекламодавця</a:t>
            </a:r>
            <a:r>
              <a:rPr lang="ru-RU" dirty="0"/>
              <a:t>.</a:t>
            </a:r>
          </a:p>
        </p:txBody>
      </p:sp>
      <p:pic>
        <p:nvPicPr>
          <p:cNvPr id="5" name="Рисунок 4" descr="Изображение выглядит как внутренни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0CF4ACA-890C-4886-AF78-D8CF2AF5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1234186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2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00D08-ECBF-45C3-AF24-3DA26DAC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uk-UA" dirty="0"/>
              <a:t>Про курс: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C4E5BE-5A2C-458C-AA7A-7983773CE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6592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Тип контролю – екзамен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Проміжні контролі – 2 </a:t>
            </a:r>
            <a:r>
              <a:rPr lang="uk-UA" sz="2000" dirty="0" err="1"/>
              <a:t>шт</a:t>
            </a:r>
            <a:endParaRPr lang="uk-UA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Обов'язкове виконання індивідуального завдання в </a:t>
            </a:r>
            <a:r>
              <a:rPr lang="en-US" sz="2000" dirty="0"/>
              <a:t>MOODLE</a:t>
            </a:r>
            <a:r>
              <a:rPr lang="uk-UA" sz="2000" dirty="0"/>
              <a:t> (15 балів)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Додаткові завдання в </a:t>
            </a:r>
            <a:r>
              <a:rPr lang="en-US" sz="2000" dirty="0"/>
              <a:t>MOODLE</a:t>
            </a:r>
            <a:r>
              <a:rPr lang="uk-UA" sz="2000" dirty="0"/>
              <a:t> (5 балів за кожне)</a:t>
            </a: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 </a:t>
            </a:r>
            <a:r>
              <a:rPr lang="uk-UA" sz="2000" dirty="0"/>
              <a:t>Реєстрація на парі (1 бал) </a:t>
            </a:r>
            <a:r>
              <a:rPr lang="en-US" sz="2000" dirty="0">
                <a:hlinkClick r:id="rId2"/>
              </a:rPr>
              <a:t>https://docs.google.com/forms/d/1eny9_fkoIAtOHpDWlu345Ru6Scokgkc6zJXEF41aCs8/edit?usp=sharing</a:t>
            </a:r>
            <a:r>
              <a:rPr lang="uk-UA" sz="2000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000" dirty="0"/>
          </a:p>
          <a:p>
            <a:pPr>
              <a:buFont typeface="Wingdings" panose="05000000000000000000" pitchFamily="2" charset="2"/>
              <a:buChar char="v"/>
            </a:pPr>
            <a:endParaRPr lang="ru-RU" sz="2000" dirty="0"/>
          </a:p>
        </p:txBody>
      </p:sp>
      <p:pic>
        <p:nvPicPr>
          <p:cNvPr id="5" name="Рисунок 4" descr="Изображение выглядит как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BF51042-BBF4-4A94-AF40-F0F62C13F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240" y="1706879"/>
            <a:ext cx="3891281" cy="38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47CD2-D143-4A01-9882-76372D98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Арбітраж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трафіку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E9CFC3-E9BC-4964-B271-28CC87BFE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fontAlgn="base"/>
            <a:r>
              <a:rPr lang="ru-RU"/>
              <a:t>Суть даного способу заробітку – залучення або придбання тематичного трафіку і його конвертація різними способами. Наприклад, залучення аудиторії з Фейсбук за допомогою таргетованої реклами та перенаправлення її на сайт рекламодавця, який платить за певну цільове дію, наприклад – реєстрацію нового користувача. Аналогічно можна працювати з інтернет-магазинами, які платять за продаж або різними CPA-офферами. При цьому, залежно від умов рекламодавця, число каналів, що використовуються для залучення трафіку, може бути практично необмеженим.</a:t>
            </a:r>
          </a:p>
          <a:p>
            <a:pPr algn="just" fontAlgn="base"/>
            <a:r>
              <a:rPr lang="ru-RU"/>
              <a:t>Основна перевага арбітражу трафіку як бізнесу – швидкість отримання результату, адже для роботи можна обійтися навіть без власного сайту. Також об’єми доходу багато в чому обмежені лише обігом, тобто чим більше ви вкладете, тим більше отримаєте. Із перерахованих переваг легко зрозуміти, в чому ж і мінус такого роду діяльності – при відсутності хорошого досвіду можна з легкістю витратити весь бюджет за короткий час. Та й без великих обсягів вкладень вийти на хороший прибуток теж буде досить проблематично.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Изображение выглядит как внутренний, черный, бел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EDD5649-8F77-4A5D-A06F-0A5A8F2C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837" y="0"/>
            <a:ext cx="1838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7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06F1E-A7BC-4A35-A421-AB50FA21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spc="200">
                <a:solidFill>
                  <a:srgbClr val="FFFFFF"/>
                </a:solidFill>
              </a:rPr>
              <a:t>ідеЇ для інтернет-бізнесу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5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Изображение выглядит как автомобиль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4E56FBE-6248-4CBF-BC87-EAC0CE3A6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7" r="9091" b="16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2CD7B-3CA2-4E13-BE0B-04EDE677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000000"/>
                </a:solidFill>
              </a:rPr>
              <a:t>Бізнес онлайн 1: Онлайн копіцентр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6D825-645F-4EF1-887E-9EB18A3D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Суть </a:t>
            </a:r>
            <a:r>
              <a:rPr lang="ru-RU" dirty="0" err="1">
                <a:solidFill>
                  <a:srgbClr val="000000"/>
                </a:solidFill>
              </a:rPr>
              <a:t>ідеї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ru-RU" dirty="0" err="1">
                <a:solidFill>
                  <a:srgbClr val="000000"/>
                </a:solidFill>
              </a:rPr>
              <a:t>наступному</a:t>
            </a:r>
            <a:r>
              <a:rPr lang="ru-RU" dirty="0">
                <a:solidFill>
                  <a:srgbClr val="000000"/>
                </a:solidFill>
              </a:rPr>
              <a:t>: </a:t>
            </a:r>
            <a:r>
              <a:rPr lang="ru-RU" dirty="0" err="1">
                <a:solidFill>
                  <a:srgbClr val="000000"/>
                </a:solidFill>
              </a:rPr>
              <a:t>клієнт</a:t>
            </a:r>
            <a:r>
              <a:rPr lang="ru-RU" dirty="0">
                <a:solidFill>
                  <a:srgbClr val="000000"/>
                </a:solidFill>
              </a:rPr>
              <a:t> по </a:t>
            </a:r>
            <a:r>
              <a:rPr lang="ru-RU" dirty="0" err="1">
                <a:solidFill>
                  <a:srgbClr val="000000"/>
                </a:solidFill>
              </a:rPr>
              <a:t>електронній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пошті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направляє</a:t>
            </a:r>
            <a:r>
              <a:rPr lang="ru-RU" dirty="0">
                <a:solidFill>
                  <a:srgbClr val="000000"/>
                </a:solidFill>
              </a:rPr>
              <a:t> вам </a:t>
            </a:r>
            <a:r>
              <a:rPr lang="ru-RU" dirty="0" err="1">
                <a:solidFill>
                  <a:srgbClr val="000000"/>
                </a:solidFill>
              </a:rPr>
              <a:t>електронний</a:t>
            </a:r>
            <a:r>
              <a:rPr lang="ru-RU" dirty="0">
                <a:solidFill>
                  <a:srgbClr val="000000"/>
                </a:solidFill>
              </a:rPr>
              <a:t> файл з текстом. </a:t>
            </a:r>
            <a:r>
              <a:rPr lang="ru-RU" dirty="0" err="1">
                <a:solidFill>
                  <a:srgbClr val="000000"/>
                </a:solidFill>
              </a:rPr>
              <a:t>Це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можуть</a:t>
            </a:r>
            <a:r>
              <a:rPr lang="ru-RU" dirty="0">
                <a:solidFill>
                  <a:srgbClr val="000000"/>
                </a:solidFill>
              </a:rPr>
              <a:t> бути </a:t>
            </a:r>
            <a:r>
              <a:rPr lang="ru-RU" dirty="0" err="1">
                <a:solidFill>
                  <a:srgbClr val="000000"/>
                </a:solidFill>
              </a:rPr>
              <a:t>курсові</a:t>
            </a:r>
            <a:r>
              <a:rPr lang="ru-RU" dirty="0">
                <a:solidFill>
                  <a:srgbClr val="000000"/>
                </a:solidFill>
              </a:rPr>
              <a:t> та </a:t>
            </a:r>
            <a:r>
              <a:rPr lang="ru-RU" dirty="0" err="1">
                <a:solidFill>
                  <a:srgbClr val="000000"/>
                </a:solidFill>
              </a:rPr>
              <a:t>дипломні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роботи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електронні</a:t>
            </a:r>
            <a:r>
              <a:rPr lang="ru-RU" dirty="0">
                <a:solidFill>
                  <a:srgbClr val="000000"/>
                </a:solidFill>
              </a:rPr>
              <a:t> квитки, </a:t>
            </a:r>
            <a:r>
              <a:rPr lang="ru-RU" dirty="0" err="1">
                <a:solidFill>
                  <a:srgbClr val="000000"/>
                </a:solidFill>
              </a:rPr>
              <a:t>фотографії</a:t>
            </a:r>
            <a:r>
              <a:rPr lang="ru-RU" dirty="0">
                <a:solidFill>
                  <a:srgbClr val="000000"/>
                </a:solidFill>
              </a:rPr>
              <a:t> і т.д. Ви </a:t>
            </a:r>
            <a:r>
              <a:rPr lang="ru-RU" dirty="0" err="1">
                <a:solidFill>
                  <a:srgbClr val="000000"/>
                </a:solidFill>
              </a:rPr>
              <a:t>їх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роздруковуєте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зшиваєте</a:t>
            </a:r>
            <a:r>
              <a:rPr lang="ru-RU" dirty="0">
                <a:solidFill>
                  <a:srgbClr val="000000"/>
                </a:solidFill>
              </a:rPr>
              <a:t> при </a:t>
            </a:r>
            <a:r>
              <a:rPr lang="ru-RU" dirty="0" err="1">
                <a:solidFill>
                  <a:srgbClr val="000000"/>
                </a:solidFill>
              </a:rPr>
              <a:t>необхідності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упаковуєте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відправляєте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замовнику</a:t>
            </a:r>
            <a:r>
              <a:rPr lang="ru-RU" dirty="0">
                <a:solidFill>
                  <a:srgbClr val="000000"/>
                </a:solidFill>
              </a:rPr>
              <a:t> через </a:t>
            </a:r>
            <a:r>
              <a:rPr lang="ru-RU" dirty="0" err="1">
                <a:solidFill>
                  <a:srgbClr val="000000"/>
                </a:solidFill>
              </a:rPr>
              <a:t>кур'єра</a:t>
            </a:r>
            <a:r>
              <a:rPr lang="ru-RU" dirty="0">
                <a:solidFill>
                  <a:srgbClr val="000000"/>
                </a:solidFill>
              </a:rPr>
              <a:t>. Ось і вся схема. За </a:t>
            </a:r>
            <a:r>
              <a:rPr lang="ru-RU" dirty="0" err="1">
                <a:solidFill>
                  <a:srgbClr val="000000"/>
                </a:solidFill>
              </a:rPr>
              <a:t>окрему</a:t>
            </a:r>
            <a:r>
              <a:rPr lang="ru-RU" dirty="0">
                <a:solidFill>
                  <a:srgbClr val="000000"/>
                </a:solidFill>
              </a:rPr>
              <a:t> плату </a:t>
            </a:r>
            <a:r>
              <a:rPr lang="ru-RU" dirty="0" err="1">
                <a:solidFill>
                  <a:srgbClr val="000000"/>
                </a:solidFill>
              </a:rPr>
              <a:t>можна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редагувати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документи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Щоб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запустити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інтернет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бізнес</a:t>
            </a:r>
            <a:r>
              <a:rPr lang="ru-RU" dirty="0">
                <a:solidFill>
                  <a:srgbClr val="000000"/>
                </a:solidFill>
              </a:rPr>
              <a:t> онлайн вам буде </a:t>
            </a:r>
            <a:r>
              <a:rPr lang="ru-RU" dirty="0" err="1">
                <a:solidFill>
                  <a:srgbClr val="000000"/>
                </a:solidFill>
              </a:rPr>
              <a:t>потрібно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придбати</a:t>
            </a:r>
            <a:r>
              <a:rPr lang="ru-RU" dirty="0">
                <a:solidFill>
                  <a:srgbClr val="000000"/>
                </a:solidFill>
              </a:rPr>
              <a:t> МФУ. </a:t>
            </a:r>
            <a:r>
              <a:rPr lang="ru-RU" dirty="0" err="1">
                <a:solidFill>
                  <a:srgbClr val="000000"/>
                </a:solidFill>
              </a:rPr>
              <a:t>Його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вартість</a:t>
            </a:r>
            <a:r>
              <a:rPr lang="ru-RU" dirty="0">
                <a:solidFill>
                  <a:srgbClr val="000000"/>
                </a:solidFill>
              </a:rPr>
              <a:t> складе </a:t>
            </a:r>
            <a:r>
              <a:rPr lang="ru-RU" dirty="0" err="1">
                <a:solidFill>
                  <a:srgbClr val="000000"/>
                </a:solidFill>
              </a:rPr>
              <a:t>приблизно</a:t>
            </a:r>
            <a:r>
              <a:rPr lang="ru-RU" dirty="0">
                <a:solidFill>
                  <a:srgbClr val="000000"/>
                </a:solidFill>
              </a:rPr>
              <a:t> 15 тис. грн.</a:t>
            </a:r>
          </a:p>
        </p:txBody>
      </p:sp>
    </p:spTree>
    <p:extLst>
      <p:ext uri="{BB962C8B-B14F-4D97-AF65-F5344CB8AC3E}">
        <p14:creationId xmlns:p14="http://schemas.microsoft.com/office/powerpoint/2010/main" val="1795483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BFF4-AC6D-4EC0-889C-343AE216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14A8A1"/>
                </a:solidFill>
              </a:rPr>
              <a:t>Бізнес</a:t>
            </a:r>
            <a:r>
              <a:rPr lang="ru-RU" dirty="0">
                <a:solidFill>
                  <a:srgbClr val="14A8A1"/>
                </a:solidFill>
              </a:rPr>
              <a:t> онлайн 2: </a:t>
            </a:r>
            <a:r>
              <a:rPr lang="ru-RU" dirty="0" err="1">
                <a:solidFill>
                  <a:srgbClr val="14A8A1"/>
                </a:solidFill>
              </a:rPr>
              <a:t>Студія</a:t>
            </a:r>
            <a:r>
              <a:rPr lang="ru-RU" dirty="0">
                <a:solidFill>
                  <a:srgbClr val="14A8A1"/>
                </a:solidFill>
              </a:rPr>
              <a:t> SMM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79996-9E03-4E1A-9EAC-899C01CAB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81200"/>
            <a:ext cx="6301232" cy="423672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/>
              <a:t>SMM </a:t>
            </a:r>
            <a:r>
              <a:rPr lang="uk-UA" sz="2000" dirty="0"/>
              <a:t>(</a:t>
            </a:r>
            <a:r>
              <a:rPr lang="en-US" sz="2000" dirty="0"/>
              <a:t>social media marketing</a:t>
            </a:r>
            <a:r>
              <a:rPr lang="uk-UA" sz="2000" dirty="0"/>
              <a:t>) </a:t>
            </a:r>
            <a:r>
              <a:rPr lang="en-US" sz="2000" dirty="0"/>
              <a:t>- </a:t>
            </a:r>
            <a:r>
              <a:rPr lang="ru-RU" sz="2000" dirty="0" err="1"/>
              <a:t>бізнес</a:t>
            </a:r>
            <a:r>
              <a:rPr lang="ru-RU" sz="2000" dirty="0"/>
              <a:t> онлайн,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надає</a:t>
            </a:r>
            <a:r>
              <a:rPr lang="ru-RU" sz="2000" dirty="0"/>
              <a:t> </a:t>
            </a:r>
            <a:r>
              <a:rPr lang="ru-RU" sz="2000" dirty="0" err="1"/>
              <a:t>послуги</a:t>
            </a:r>
            <a:r>
              <a:rPr lang="ru-RU" sz="2000" dirty="0"/>
              <a:t> по </a:t>
            </a:r>
            <a:r>
              <a:rPr lang="ru-RU" sz="2000" dirty="0" err="1"/>
              <a:t>ефективному</a:t>
            </a:r>
            <a:r>
              <a:rPr lang="ru-RU" sz="2000" dirty="0"/>
              <a:t> </a:t>
            </a:r>
            <a:r>
              <a:rPr lang="ru-RU" sz="2000" dirty="0" err="1"/>
              <a:t>просуванню</a:t>
            </a:r>
            <a:r>
              <a:rPr lang="ru-RU" sz="2000" dirty="0"/>
              <a:t> на </a:t>
            </a:r>
            <a:r>
              <a:rPr lang="ru-RU" sz="2000" dirty="0" err="1"/>
              <a:t>інтернет-майданчиках</a:t>
            </a:r>
            <a:r>
              <a:rPr lang="ru-RU" sz="2000" dirty="0"/>
              <a:t>. Як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компанії</a:t>
            </a:r>
            <a:r>
              <a:rPr lang="ru-RU" sz="2000" dirty="0"/>
              <a:t> </a:t>
            </a:r>
            <a:r>
              <a:rPr lang="ru-RU" sz="2000" dirty="0" err="1"/>
              <a:t>з'явилися</a:t>
            </a:r>
            <a:r>
              <a:rPr lang="ru-RU" sz="2000" dirty="0"/>
              <a:t> в </a:t>
            </a:r>
            <a:r>
              <a:rPr lang="ru-RU" sz="2000" dirty="0" err="1"/>
              <a:t>соціальних</a:t>
            </a:r>
            <a:r>
              <a:rPr lang="ru-RU" sz="2000" dirty="0"/>
              <a:t> мережах, сфера </a:t>
            </a:r>
            <a:r>
              <a:rPr lang="en-US" sz="2000" dirty="0"/>
              <a:t>SMM </a:t>
            </a:r>
            <a:r>
              <a:rPr lang="ru-RU" sz="2000" dirty="0" err="1"/>
              <a:t>отримала</a:t>
            </a:r>
            <a:r>
              <a:rPr lang="ru-RU" sz="2000" dirty="0"/>
              <a:t> </a:t>
            </a:r>
            <a:r>
              <a:rPr lang="ru-RU" sz="2000" dirty="0" err="1"/>
              <a:t>своє</a:t>
            </a:r>
            <a:r>
              <a:rPr lang="ru-RU" sz="2000" dirty="0"/>
              <a:t> </a:t>
            </a:r>
            <a:r>
              <a:rPr lang="ru-RU" sz="2000" dirty="0" err="1"/>
              <a:t>поширення</a:t>
            </a:r>
            <a:r>
              <a:rPr lang="ru-RU" sz="2000" dirty="0"/>
              <a:t> і </a:t>
            </a:r>
            <a:r>
              <a:rPr lang="ru-RU" sz="2000" dirty="0" err="1"/>
              <a:t>сьогодні</a:t>
            </a:r>
            <a:r>
              <a:rPr lang="ru-RU" sz="2000" dirty="0"/>
              <a:t> є </a:t>
            </a:r>
            <a:r>
              <a:rPr lang="ru-RU" sz="2000" dirty="0" err="1"/>
              <a:t>необхідною</a:t>
            </a:r>
            <a:r>
              <a:rPr lang="ru-RU" sz="2000" dirty="0"/>
              <a:t> </a:t>
            </a:r>
            <a:r>
              <a:rPr lang="ru-RU" sz="2000" dirty="0" err="1"/>
              <a:t>частиною</a:t>
            </a:r>
            <a:r>
              <a:rPr lang="ru-RU" sz="2000" dirty="0"/>
              <a:t> </a:t>
            </a:r>
            <a:r>
              <a:rPr lang="ru-RU" sz="2000" dirty="0" err="1"/>
              <a:t>рекламної</a:t>
            </a:r>
            <a:r>
              <a:rPr lang="ru-RU" sz="2000" dirty="0"/>
              <a:t> </a:t>
            </a:r>
            <a:r>
              <a:rPr lang="ru-RU" sz="2000" dirty="0" err="1"/>
              <a:t>кампанії</a:t>
            </a:r>
            <a:r>
              <a:rPr lang="ru-RU" sz="2000" dirty="0"/>
              <a:t> для </a:t>
            </a:r>
            <a:r>
              <a:rPr lang="ru-RU" sz="2000" dirty="0" err="1"/>
              <a:t>багатьох</a:t>
            </a:r>
            <a:r>
              <a:rPr lang="ru-RU" sz="2000" dirty="0"/>
              <a:t> </a:t>
            </a:r>
            <a:r>
              <a:rPr lang="ru-RU" sz="2000" dirty="0" err="1"/>
              <a:t>компаній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Зараз </a:t>
            </a:r>
            <a:r>
              <a:rPr lang="ru-RU" sz="2000" dirty="0" err="1"/>
              <a:t>послуга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затребувана</a:t>
            </a:r>
            <a:r>
              <a:rPr lang="ru-RU" sz="2000" dirty="0"/>
              <a:t> на ринку. </a:t>
            </a:r>
            <a:r>
              <a:rPr lang="ru-RU" sz="2000" dirty="0" err="1"/>
              <a:t>Грамотний</a:t>
            </a:r>
            <a:r>
              <a:rPr lang="ru-RU" sz="2000" dirty="0"/>
              <a:t> </a:t>
            </a:r>
            <a:r>
              <a:rPr lang="ru-RU" sz="2000" dirty="0" err="1"/>
              <a:t>фахівець</a:t>
            </a:r>
            <a:r>
              <a:rPr lang="ru-RU" sz="2000" dirty="0"/>
              <a:t> </a:t>
            </a:r>
            <a:r>
              <a:rPr lang="ru-RU" sz="2000" dirty="0" err="1"/>
              <a:t>зможе</a:t>
            </a:r>
            <a:r>
              <a:rPr lang="ru-RU" sz="2000" dirty="0"/>
              <a:t> </a:t>
            </a:r>
            <a:r>
              <a:rPr lang="ru-RU" sz="2000" dirty="0" err="1"/>
              <a:t>створити</a:t>
            </a:r>
            <a:r>
              <a:rPr lang="ru-RU" sz="2000" dirty="0"/>
              <a:t> на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успішний</a:t>
            </a:r>
            <a:r>
              <a:rPr lang="ru-RU" sz="2000" dirty="0"/>
              <a:t> </a:t>
            </a:r>
            <a:r>
              <a:rPr lang="ru-RU" sz="2000" dirty="0" err="1"/>
              <a:t>бізнес</a:t>
            </a:r>
            <a:r>
              <a:rPr lang="ru-RU" sz="2000" dirty="0"/>
              <a:t>. </a:t>
            </a:r>
            <a:r>
              <a:rPr lang="ru-RU" sz="2000" dirty="0" err="1"/>
              <a:t>Стартувати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з </a:t>
            </a:r>
            <a:r>
              <a:rPr lang="ru-RU" sz="2000" dirty="0" err="1"/>
              <a:t>нульовим</a:t>
            </a:r>
            <a:r>
              <a:rPr lang="ru-RU" sz="2000" dirty="0"/>
              <a:t> бюджетом - і </a:t>
            </a:r>
            <a:r>
              <a:rPr lang="ru-RU" sz="2000" dirty="0" err="1"/>
              <a:t>самостійно</a:t>
            </a:r>
            <a:r>
              <a:rPr lang="ru-RU" sz="2000" dirty="0"/>
              <a:t> </a:t>
            </a:r>
            <a:r>
              <a:rPr lang="ru-RU" sz="2000" dirty="0" err="1"/>
              <a:t>займатися</a:t>
            </a:r>
            <a:r>
              <a:rPr lang="ru-RU" sz="2000" dirty="0"/>
              <a:t> </a:t>
            </a:r>
            <a:r>
              <a:rPr lang="ru-RU" sz="2000" dirty="0" err="1"/>
              <a:t>пошуком</a:t>
            </a:r>
            <a:r>
              <a:rPr lang="ru-RU" sz="2000" dirty="0"/>
              <a:t> </a:t>
            </a:r>
            <a:r>
              <a:rPr lang="ru-RU" sz="2000" dirty="0" err="1"/>
              <a:t>замовлень</a:t>
            </a:r>
            <a:r>
              <a:rPr lang="ru-RU" sz="2000" dirty="0"/>
              <a:t>. А </a:t>
            </a:r>
            <a:r>
              <a:rPr lang="ru-RU" sz="2000" dirty="0" err="1"/>
              <a:t>потім</a:t>
            </a:r>
            <a:r>
              <a:rPr lang="ru-RU" sz="2000" dirty="0"/>
              <a:t>, в </a:t>
            </a:r>
            <a:r>
              <a:rPr lang="ru-RU" sz="2000" dirty="0" err="1"/>
              <a:t>майбутньому</a:t>
            </a:r>
            <a:r>
              <a:rPr lang="ru-RU" sz="2000" dirty="0"/>
              <a:t>, </a:t>
            </a:r>
            <a:r>
              <a:rPr lang="ru-RU" sz="2000" dirty="0" err="1"/>
              <a:t>напрацювавши</a:t>
            </a:r>
            <a:r>
              <a:rPr lang="ru-RU" sz="2000" dirty="0"/>
              <a:t> </a:t>
            </a:r>
            <a:r>
              <a:rPr lang="ru-RU" sz="2000" dirty="0" err="1"/>
              <a:t>клієнтську</a:t>
            </a:r>
            <a:r>
              <a:rPr lang="ru-RU" sz="2000" dirty="0"/>
              <a:t> базу і </a:t>
            </a:r>
            <a:r>
              <a:rPr lang="ru-RU" sz="2000" dirty="0" err="1"/>
              <a:t>отримавши</a:t>
            </a:r>
            <a:r>
              <a:rPr lang="ru-RU" sz="2000" dirty="0"/>
              <a:t> </a:t>
            </a:r>
            <a:r>
              <a:rPr lang="ru-RU" sz="2000" dirty="0" err="1"/>
              <a:t>досвід</a:t>
            </a:r>
            <a:r>
              <a:rPr lang="ru-RU" sz="2000" dirty="0"/>
              <a:t>, </a:t>
            </a:r>
            <a:r>
              <a:rPr lang="ru-RU" sz="2000" dirty="0" err="1"/>
              <a:t>відкрити</a:t>
            </a:r>
            <a:r>
              <a:rPr lang="ru-RU" sz="2000" dirty="0"/>
              <a:t> </a:t>
            </a:r>
            <a:r>
              <a:rPr lang="ru-RU" sz="2000" dirty="0" err="1"/>
              <a:t>повноцінну</a:t>
            </a:r>
            <a:r>
              <a:rPr lang="ru-RU" sz="2000" dirty="0"/>
              <a:t> </a:t>
            </a:r>
            <a:r>
              <a:rPr lang="ru-RU" sz="2000" dirty="0" err="1"/>
              <a:t>студію</a:t>
            </a:r>
            <a:r>
              <a:rPr lang="ru-RU" sz="2000" dirty="0"/>
              <a:t> </a:t>
            </a:r>
            <a:r>
              <a:rPr lang="en-US" sz="2000" dirty="0"/>
              <a:t>SMM,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об'єднує</a:t>
            </a:r>
            <a:r>
              <a:rPr lang="ru-RU" sz="2000" dirty="0"/>
              <a:t> </a:t>
            </a:r>
            <a:r>
              <a:rPr lang="ru-RU" sz="2000" dirty="0" err="1"/>
              <a:t>декількох</a:t>
            </a:r>
            <a:r>
              <a:rPr lang="ru-RU" sz="2000" dirty="0"/>
              <a:t> </a:t>
            </a:r>
            <a:r>
              <a:rPr lang="ru-RU" sz="2000" dirty="0" err="1"/>
              <a:t>фахівців</a:t>
            </a:r>
            <a:r>
              <a:rPr lang="ru-RU" sz="2000" dirty="0"/>
              <a:t>.</a:t>
            </a:r>
          </a:p>
        </p:txBody>
      </p:sp>
      <p:pic>
        <p:nvPicPr>
          <p:cNvPr id="10242" name="Picture 2" descr="Картинки по запросу &quot;smm&quot;">
            <a:extLst>
              <a:ext uri="{FF2B5EF4-FFF2-40B4-BE49-F238E27FC236}">
                <a16:creationId xmlns:a16="http://schemas.microsoft.com/office/drawing/2014/main" id="{CACD2C96-7045-4AF6-BDB4-C2E58271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2266" y="1429172"/>
            <a:ext cx="4639733" cy="46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0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3EE95DE-37BA-4F15-BEDF-74DAD2DD8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42BEE-5625-4425-BE6B-00D51F4F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4600">
                <a:solidFill>
                  <a:srgbClr val="000000"/>
                </a:solidFill>
              </a:rPr>
              <a:t>Бізнес онлайн 3: Розробка додатків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73BB5C-6F61-4E30-B425-BA318AF64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</a:rPr>
              <a:t>Ринок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мобільних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додатків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стабільно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зростає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щодня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Останні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кілька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років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мобільні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додатки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грають</a:t>
            </a:r>
            <a:r>
              <a:rPr lang="ru-RU" dirty="0">
                <a:solidFill>
                  <a:srgbClr val="000000"/>
                </a:solidFill>
              </a:rPr>
              <a:t> велику роль в </a:t>
            </a:r>
            <a:r>
              <a:rPr lang="ru-RU" dirty="0" err="1">
                <a:solidFill>
                  <a:srgbClr val="000000"/>
                </a:solidFill>
              </a:rPr>
              <a:t>житті</a:t>
            </a:r>
            <a:r>
              <a:rPr lang="ru-RU" dirty="0">
                <a:solidFill>
                  <a:srgbClr val="000000"/>
                </a:solidFill>
              </a:rPr>
              <a:t> будь-</a:t>
            </a:r>
            <a:r>
              <a:rPr lang="ru-RU" dirty="0" err="1">
                <a:solidFill>
                  <a:srgbClr val="000000"/>
                </a:solidFill>
              </a:rPr>
              <a:t>якого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користувача</a:t>
            </a:r>
            <a:r>
              <a:rPr lang="ru-RU" dirty="0">
                <a:solidFill>
                  <a:srgbClr val="000000"/>
                </a:solidFill>
              </a:rPr>
              <a:t> смартфона </a:t>
            </a:r>
            <a:r>
              <a:rPr lang="ru-RU" dirty="0" err="1">
                <a:solidFill>
                  <a:srgbClr val="000000"/>
                </a:solidFill>
              </a:rPr>
              <a:t>або</a:t>
            </a:r>
            <a:r>
              <a:rPr lang="ru-RU" dirty="0">
                <a:solidFill>
                  <a:srgbClr val="000000"/>
                </a:solidFill>
              </a:rPr>
              <a:t> планшета. </a:t>
            </a:r>
            <a:r>
              <a:rPr lang="ru-RU" dirty="0" err="1">
                <a:solidFill>
                  <a:srgbClr val="000000"/>
                </a:solidFill>
              </a:rPr>
              <a:t>Додатків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існує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величезна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кількість</a:t>
            </a:r>
            <a:r>
              <a:rPr lang="ru-RU" dirty="0">
                <a:solidFill>
                  <a:srgbClr val="000000"/>
                </a:solidFill>
              </a:rPr>
              <a:t> - </a:t>
            </a:r>
            <a:r>
              <a:rPr lang="ru-RU" dirty="0" err="1">
                <a:solidFill>
                  <a:srgbClr val="000000"/>
                </a:solidFill>
              </a:rPr>
              <a:t>деякі</a:t>
            </a:r>
            <a:r>
              <a:rPr lang="ru-RU" dirty="0">
                <a:solidFill>
                  <a:srgbClr val="000000"/>
                </a:solidFill>
              </a:rPr>
              <a:t> з них добре </a:t>
            </a:r>
            <a:r>
              <a:rPr lang="ru-RU" dirty="0" err="1">
                <a:solidFill>
                  <a:srgbClr val="000000"/>
                </a:solidFill>
              </a:rPr>
              <a:t>викачуються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en-US" dirty="0">
                <a:solidFill>
                  <a:srgbClr val="000000"/>
                </a:solidFill>
              </a:rPr>
              <a:t>AppStore </a:t>
            </a:r>
            <a:r>
              <a:rPr lang="ru-RU" dirty="0" err="1">
                <a:solidFill>
                  <a:srgbClr val="000000"/>
                </a:solidFill>
              </a:rPr>
              <a:t>або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GooglePlay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приносячи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своїм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розробникам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гідний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прибуток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086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зно&quot;">
            <a:extLst>
              <a:ext uri="{FF2B5EF4-FFF2-40B4-BE49-F238E27FC236}">
                <a16:creationId xmlns:a16="http://schemas.microsoft.com/office/drawing/2014/main" id="{A8D31AEA-3F3B-41E4-88F0-94FA90102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BC8B2-7DB7-4A6F-B89F-732DDEA8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3900">
                <a:solidFill>
                  <a:srgbClr val="000000"/>
                </a:solidFill>
              </a:rPr>
              <a:t>Бізнес онлайн 4: Послуги репетиторства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6A3E8-1589-40C4-9F12-30237786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Репетиторство часто </a:t>
            </a:r>
            <a:r>
              <a:rPr lang="ru-RU" dirty="0" err="1">
                <a:solidFill>
                  <a:srgbClr val="000000"/>
                </a:solidFill>
              </a:rPr>
              <a:t>асоціюється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саме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ru-RU" dirty="0" err="1">
                <a:solidFill>
                  <a:srgbClr val="000000"/>
                </a:solidFill>
              </a:rPr>
              <a:t>підготовкою</a:t>
            </a:r>
            <a:r>
              <a:rPr lang="ru-RU" dirty="0">
                <a:solidFill>
                  <a:srgbClr val="000000"/>
                </a:solidFill>
              </a:rPr>
              <a:t> до ЗНО </a:t>
            </a:r>
            <a:r>
              <a:rPr lang="ru-RU" dirty="0" err="1">
                <a:solidFill>
                  <a:srgbClr val="000000"/>
                </a:solidFill>
              </a:rPr>
              <a:t>проте</a:t>
            </a:r>
            <a:r>
              <a:rPr lang="ru-RU" dirty="0">
                <a:solidFill>
                  <a:srgbClr val="000000"/>
                </a:solidFill>
              </a:rPr>
              <a:t> уроки </a:t>
            </a:r>
            <a:r>
              <a:rPr lang="ru-RU" dirty="0" err="1">
                <a:solidFill>
                  <a:srgbClr val="000000"/>
                </a:solidFill>
              </a:rPr>
              <a:t>музики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малювання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акторської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майстерності</a:t>
            </a:r>
            <a:r>
              <a:rPr lang="ru-RU" dirty="0">
                <a:solidFill>
                  <a:srgbClr val="000000"/>
                </a:solidFill>
              </a:rPr>
              <a:t> та вокалу - </a:t>
            </a:r>
            <a:r>
              <a:rPr lang="ru-RU" dirty="0" err="1">
                <a:solidFill>
                  <a:srgbClr val="000000"/>
                </a:solidFill>
              </a:rPr>
              <a:t>це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теж</a:t>
            </a:r>
            <a:r>
              <a:rPr lang="ru-RU" dirty="0">
                <a:solidFill>
                  <a:srgbClr val="000000"/>
                </a:solidFill>
              </a:rPr>
              <a:t>, по </a:t>
            </a:r>
            <a:r>
              <a:rPr lang="ru-RU" dirty="0" err="1">
                <a:solidFill>
                  <a:srgbClr val="000000"/>
                </a:solidFill>
              </a:rPr>
              <a:t>суті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може</a:t>
            </a:r>
            <a:r>
              <a:rPr lang="ru-RU" dirty="0">
                <a:solidFill>
                  <a:srgbClr val="000000"/>
                </a:solidFill>
              </a:rPr>
              <a:t> бути онлайн </a:t>
            </a:r>
            <a:r>
              <a:rPr lang="ru-RU" dirty="0" err="1">
                <a:solidFill>
                  <a:srgbClr val="000000"/>
                </a:solidFill>
              </a:rPr>
              <a:t>бізнесом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Можна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організувати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курси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програмування</a:t>
            </a:r>
            <a:r>
              <a:rPr lang="ru-RU" dirty="0">
                <a:solidFill>
                  <a:srgbClr val="000000"/>
                </a:solidFill>
              </a:rPr>
              <a:t> для самих маленьких, </a:t>
            </a:r>
            <a:r>
              <a:rPr lang="ru-RU" dirty="0" err="1">
                <a:solidFill>
                  <a:srgbClr val="000000"/>
                </a:solidFill>
              </a:rPr>
              <a:t>різні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творчі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гуртки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курси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англійської</a:t>
            </a:r>
            <a:r>
              <a:rPr lang="ru-RU" dirty="0">
                <a:solidFill>
                  <a:srgbClr val="000000"/>
                </a:solidFill>
              </a:rPr>
              <a:t> і т.д. </a:t>
            </a:r>
            <a:r>
              <a:rPr lang="ru-RU" dirty="0" err="1">
                <a:solidFill>
                  <a:srgbClr val="000000"/>
                </a:solidFill>
              </a:rPr>
              <a:t>Визначте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яким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навиком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володієте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чого</a:t>
            </a:r>
            <a:r>
              <a:rPr lang="ru-RU" dirty="0">
                <a:solidFill>
                  <a:srgbClr val="000000"/>
                </a:solidFill>
              </a:rPr>
              <a:t> можете </a:t>
            </a:r>
            <a:r>
              <a:rPr lang="ru-RU" dirty="0" err="1">
                <a:solidFill>
                  <a:srgbClr val="000000"/>
                </a:solidFill>
              </a:rPr>
              <a:t>навчити</a:t>
            </a:r>
            <a:r>
              <a:rPr lang="ru-RU" dirty="0">
                <a:solidFill>
                  <a:srgbClr val="000000"/>
                </a:solidFill>
              </a:rPr>
              <a:t>, в </a:t>
            </a:r>
            <a:r>
              <a:rPr lang="ru-RU" dirty="0" err="1">
                <a:solidFill>
                  <a:srgbClr val="000000"/>
                </a:solidFill>
              </a:rPr>
              <a:t>якій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області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</a:t>
            </a:r>
            <a:r>
              <a:rPr lang="ru-RU" dirty="0">
                <a:solidFill>
                  <a:srgbClr val="000000"/>
                </a:solidFill>
              </a:rPr>
              <a:t> можете стати </a:t>
            </a:r>
            <a:r>
              <a:rPr lang="ru-RU" dirty="0" err="1">
                <a:solidFill>
                  <a:srgbClr val="000000"/>
                </a:solidFill>
              </a:rPr>
              <a:t>експертом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яким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досвідом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готові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поділитися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Відповівши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собі</a:t>
            </a:r>
            <a:r>
              <a:rPr lang="ru-RU" dirty="0">
                <a:solidFill>
                  <a:srgbClr val="000000"/>
                </a:solidFill>
              </a:rPr>
              <a:t> на </a:t>
            </a:r>
            <a:r>
              <a:rPr lang="ru-RU" dirty="0" err="1">
                <a:solidFill>
                  <a:srgbClr val="000000"/>
                </a:solidFill>
              </a:rPr>
              <a:t>ці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питання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ви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зможете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вибрати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напрямок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553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B304B-BA95-4C01-AD79-DCEE8923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ru-RU" sz="3500" dirty="0" err="1">
                <a:solidFill>
                  <a:srgbClr val="2C4168"/>
                </a:solidFill>
              </a:rPr>
              <a:t>Бізнес</a:t>
            </a:r>
            <a:r>
              <a:rPr lang="ru-RU" sz="3500" dirty="0">
                <a:solidFill>
                  <a:srgbClr val="2C4168"/>
                </a:solidFill>
              </a:rPr>
              <a:t> онлайн 5: </a:t>
            </a:r>
            <a:r>
              <a:rPr lang="ru-RU" sz="3500" dirty="0" err="1">
                <a:solidFill>
                  <a:srgbClr val="2C4168"/>
                </a:solidFill>
              </a:rPr>
              <a:t>Вебінари</a:t>
            </a:r>
            <a:r>
              <a:rPr lang="ru-RU" sz="3500" dirty="0">
                <a:solidFill>
                  <a:srgbClr val="2C4168"/>
                </a:solidFill>
              </a:rPr>
              <a:t> і онлайн-</a:t>
            </a:r>
            <a:r>
              <a:rPr lang="ru-RU" sz="3500" dirty="0" err="1">
                <a:solidFill>
                  <a:srgbClr val="2C4168"/>
                </a:solidFill>
              </a:rPr>
              <a:t>навчання</a:t>
            </a:r>
            <a:endParaRPr lang="ru-RU" sz="3500" dirty="0">
              <a:solidFill>
                <a:srgbClr val="2C4168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E5682-A12C-4A52-B7E0-4D887C2E3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В </a:t>
            </a:r>
            <a:r>
              <a:rPr lang="ru-RU" sz="2400" dirty="0" err="1"/>
              <a:t>останні</a:t>
            </a:r>
            <a:r>
              <a:rPr lang="ru-RU" sz="2400" dirty="0"/>
              <a:t> роки </a:t>
            </a:r>
            <a:r>
              <a:rPr lang="ru-RU" sz="2400" dirty="0" err="1"/>
              <a:t>спостерігається</a:t>
            </a:r>
            <a:r>
              <a:rPr lang="ru-RU" sz="2400" dirty="0"/>
              <a:t> </a:t>
            </a:r>
            <a:r>
              <a:rPr lang="ru-RU" sz="2400" dirty="0" err="1"/>
              <a:t>популярність</a:t>
            </a:r>
            <a:r>
              <a:rPr lang="ru-RU" sz="2400" dirty="0"/>
              <a:t> на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види</a:t>
            </a:r>
            <a:r>
              <a:rPr lang="ru-RU" sz="2400" dirty="0"/>
              <a:t> онлайн-</a:t>
            </a:r>
            <a:r>
              <a:rPr lang="ru-RU" sz="2400" dirty="0" err="1"/>
              <a:t>бізнесу</a:t>
            </a:r>
            <a:r>
              <a:rPr lang="ru-RU" sz="2400" dirty="0"/>
              <a:t>, як </a:t>
            </a:r>
            <a:r>
              <a:rPr lang="ru-RU" sz="2400" dirty="0" err="1"/>
              <a:t>тренінги</a:t>
            </a:r>
            <a:r>
              <a:rPr lang="ru-RU" sz="2400" dirty="0"/>
              <a:t>, </a:t>
            </a:r>
            <a:r>
              <a:rPr lang="ru-RU" sz="2400" dirty="0" err="1"/>
              <a:t>вебінари</a:t>
            </a:r>
            <a:r>
              <a:rPr lang="ru-RU" sz="2400" dirty="0"/>
              <a:t> та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навчальні</a:t>
            </a:r>
            <a:r>
              <a:rPr lang="ru-RU" sz="2400" dirty="0"/>
              <a:t> заходи. Тема </a:t>
            </a:r>
            <a:r>
              <a:rPr lang="ru-RU" sz="2400" dirty="0" err="1"/>
              <a:t>особистісного</a:t>
            </a:r>
            <a:r>
              <a:rPr lang="ru-RU" sz="2400" dirty="0"/>
              <a:t> </a:t>
            </a:r>
            <a:r>
              <a:rPr lang="ru-RU" sz="2400" dirty="0" err="1"/>
              <a:t>зростання</a:t>
            </a:r>
            <a:r>
              <a:rPr lang="ru-RU" sz="2400" dirty="0"/>
              <a:t> і </a:t>
            </a:r>
            <a:r>
              <a:rPr lang="ru-RU" sz="2400" dirty="0" err="1"/>
              <a:t>розвитку</a:t>
            </a:r>
            <a:r>
              <a:rPr lang="ru-RU" sz="2400" dirty="0"/>
              <a:t> актуальна </a:t>
            </a:r>
            <a:r>
              <a:rPr lang="ru-RU" sz="2400" dirty="0" err="1"/>
              <a:t>завжди</a:t>
            </a:r>
            <a:r>
              <a:rPr lang="ru-RU" sz="2400" dirty="0"/>
              <a:t>.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ви</a:t>
            </a:r>
            <a:r>
              <a:rPr lang="ru-RU" sz="2400" dirty="0"/>
              <a:t> </a:t>
            </a:r>
            <a:r>
              <a:rPr lang="ru-RU" sz="2400" dirty="0" err="1"/>
              <a:t>володієте</a:t>
            </a:r>
            <a:r>
              <a:rPr lang="ru-RU" sz="2400" dirty="0"/>
              <a:t> </a:t>
            </a:r>
            <a:r>
              <a:rPr lang="ru-RU" sz="2400" dirty="0" err="1"/>
              <a:t>якимись</a:t>
            </a:r>
            <a:r>
              <a:rPr lang="ru-RU" sz="2400" dirty="0"/>
              <a:t> </a:t>
            </a:r>
            <a:r>
              <a:rPr lang="ru-RU" sz="2400" dirty="0" err="1"/>
              <a:t>знаннями</a:t>
            </a:r>
            <a:r>
              <a:rPr lang="ru-RU" sz="2400" dirty="0"/>
              <a:t> і </a:t>
            </a:r>
            <a:r>
              <a:rPr lang="ru-RU" sz="2400" dirty="0" err="1"/>
              <a:t>навичками</a:t>
            </a:r>
            <a:r>
              <a:rPr lang="ru-RU" sz="2400" dirty="0"/>
              <a:t>, </a:t>
            </a:r>
            <a:r>
              <a:rPr lang="ru-RU" sz="2400" dirty="0" err="1"/>
              <a:t>ви</a:t>
            </a:r>
            <a:r>
              <a:rPr lang="ru-RU" sz="2400" dirty="0"/>
              <a:t> можете </a:t>
            </a:r>
            <a:r>
              <a:rPr lang="ru-RU" sz="2400" dirty="0" err="1"/>
              <a:t>організувати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/>
              <a:t>майстер-клас</a:t>
            </a:r>
            <a:r>
              <a:rPr lang="ru-RU" sz="2400" dirty="0"/>
              <a:t>, </a:t>
            </a:r>
            <a:r>
              <a:rPr lang="ru-RU" sz="2400" dirty="0" err="1"/>
              <a:t>тренінг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запустити</a:t>
            </a:r>
            <a:r>
              <a:rPr lang="ru-RU" sz="2400" dirty="0"/>
              <a:t> онлайн-курс.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8F5957B-4E6C-4D83-A97D-DB6EA357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r="26044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175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&quot;инстаграм&quot;">
            <a:extLst>
              <a:ext uri="{FF2B5EF4-FFF2-40B4-BE49-F238E27FC236}">
                <a16:creationId xmlns:a16="http://schemas.microsoft.com/office/drawing/2014/main" id="{787026BE-FA8F-4FD7-A403-1C054E457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r="20000" b="67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22FBE-1958-4C01-B0C1-F9E25881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000000"/>
                </a:solidFill>
              </a:rPr>
              <a:t>Бізнес онлайн 6: Блогінг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1BD87-ACEB-4B70-8CE8-72E0FA3FB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</a:rPr>
              <a:t>Найпопулярнішими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перспективними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майданчиками</a:t>
            </a:r>
            <a:r>
              <a:rPr lang="ru-RU" dirty="0">
                <a:solidFill>
                  <a:srgbClr val="000000"/>
                </a:solidFill>
              </a:rPr>
              <a:t> для </a:t>
            </a:r>
            <a:r>
              <a:rPr lang="ru-RU" dirty="0" err="1">
                <a:solidFill>
                  <a:srgbClr val="000000"/>
                </a:solidFill>
              </a:rPr>
              <a:t>блогинга</a:t>
            </a:r>
            <a:r>
              <a:rPr lang="ru-RU" dirty="0">
                <a:solidFill>
                  <a:srgbClr val="000000"/>
                </a:solidFill>
              </a:rPr>
              <a:t> на </a:t>
            </a:r>
            <a:r>
              <a:rPr lang="ru-RU" dirty="0" err="1">
                <a:solidFill>
                  <a:srgbClr val="000000"/>
                </a:solidFill>
              </a:rPr>
              <a:t>сьогоднішній</a:t>
            </a:r>
            <a:r>
              <a:rPr lang="ru-RU" dirty="0">
                <a:solidFill>
                  <a:srgbClr val="000000"/>
                </a:solidFill>
              </a:rPr>
              <a:t> день є </a:t>
            </a:r>
            <a:r>
              <a:rPr lang="en-US" dirty="0">
                <a:solidFill>
                  <a:srgbClr val="000000"/>
                </a:solidFill>
              </a:rPr>
              <a:t>Instagram </a:t>
            </a:r>
            <a:r>
              <a:rPr lang="ru-RU" dirty="0">
                <a:solidFill>
                  <a:srgbClr val="000000"/>
                </a:solidFill>
              </a:rPr>
              <a:t>і </a:t>
            </a:r>
            <a:r>
              <a:rPr lang="en-US" dirty="0" err="1">
                <a:solidFill>
                  <a:srgbClr val="000000"/>
                </a:solidFill>
              </a:rPr>
              <a:t>Youtube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Почати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власний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бізнес</a:t>
            </a:r>
            <a:r>
              <a:rPr lang="ru-RU" dirty="0">
                <a:solidFill>
                  <a:srgbClr val="000000"/>
                </a:solidFill>
              </a:rPr>
              <a:t> онлайн з "</a:t>
            </a:r>
            <a:r>
              <a:rPr lang="ru-RU" dirty="0" err="1">
                <a:solidFill>
                  <a:srgbClr val="000000"/>
                </a:solidFill>
              </a:rPr>
              <a:t>Інстаграма</a:t>
            </a:r>
            <a:r>
              <a:rPr lang="ru-RU" dirty="0">
                <a:solidFill>
                  <a:srgbClr val="000000"/>
                </a:solidFill>
              </a:rPr>
              <a:t>" </a:t>
            </a:r>
            <a:r>
              <a:rPr lang="ru-RU" dirty="0" err="1">
                <a:solidFill>
                  <a:srgbClr val="000000"/>
                </a:solidFill>
              </a:rPr>
              <a:t>простіше</a:t>
            </a:r>
            <a:r>
              <a:rPr lang="ru-RU" dirty="0">
                <a:solidFill>
                  <a:srgbClr val="000000"/>
                </a:solidFill>
              </a:rPr>
              <a:t> - з </a:t>
            </a:r>
            <a:r>
              <a:rPr lang="ru-RU" dirty="0" err="1">
                <a:solidFill>
                  <a:srgbClr val="000000"/>
                </a:solidFill>
              </a:rPr>
              <a:t>техніки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знадобиться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тільки</a:t>
            </a:r>
            <a:r>
              <a:rPr lang="ru-RU" dirty="0">
                <a:solidFill>
                  <a:srgbClr val="000000"/>
                </a:solidFill>
              </a:rPr>
              <a:t> телефон. Ваш </a:t>
            </a:r>
            <a:r>
              <a:rPr lang="ru-RU" dirty="0" err="1">
                <a:solidFill>
                  <a:srgbClr val="000000"/>
                </a:solidFill>
              </a:rPr>
              <a:t>заробіток</a:t>
            </a:r>
            <a:r>
              <a:rPr lang="ru-RU" dirty="0">
                <a:solidFill>
                  <a:srgbClr val="000000"/>
                </a:solidFill>
              </a:rPr>
              <a:t> буде </a:t>
            </a:r>
            <a:r>
              <a:rPr lang="ru-RU" dirty="0" err="1">
                <a:solidFill>
                  <a:srgbClr val="000000"/>
                </a:solidFill>
              </a:rPr>
              <a:t>становити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ru-RU" dirty="0" err="1">
                <a:solidFill>
                  <a:srgbClr val="000000"/>
                </a:solidFill>
              </a:rPr>
              <a:t>рекламних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доходів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співпраці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ru-RU" dirty="0" err="1">
                <a:solidFill>
                  <a:srgbClr val="000000"/>
                </a:solidFill>
              </a:rPr>
              <a:t>різними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компаніями</a:t>
            </a:r>
            <a:r>
              <a:rPr lang="ru-RU" dirty="0">
                <a:solidFill>
                  <a:srgbClr val="000000"/>
                </a:solidFill>
              </a:rPr>
              <a:t>. А у </a:t>
            </a:r>
            <a:r>
              <a:rPr lang="ru-RU" dirty="0" err="1">
                <a:solidFill>
                  <a:srgbClr val="000000"/>
                </a:solidFill>
              </a:rPr>
              <a:t>випадку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en-US" dirty="0" err="1">
                <a:solidFill>
                  <a:srgbClr val="000000"/>
                </a:solidFill>
              </a:rPr>
              <a:t>Youtube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ще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можлива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монетизація</a:t>
            </a:r>
            <a:r>
              <a:rPr lang="ru-RU" dirty="0">
                <a:solidFill>
                  <a:srgbClr val="000000"/>
                </a:solidFill>
              </a:rPr>
              <a:t> за перегляди </a:t>
            </a:r>
            <a:r>
              <a:rPr lang="ru-RU" dirty="0" err="1">
                <a:solidFill>
                  <a:srgbClr val="000000"/>
                </a:solidFill>
              </a:rPr>
              <a:t>відео</a:t>
            </a:r>
            <a:r>
              <a:rPr lang="ru-RU" dirty="0">
                <a:solidFill>
                  <a:srgbClr val="000000"/>
                </a:solidFill>
              </a:rPr>
              <a:t>. Але </a:t>
            </a:r>
            <a:r>
              <a:rPr lang="ru-RU" dirty="0" err="1">
                <a:solidFill>
                  <a:srgbClr val="000000"/>
                </a:solidFill>
              </a:rPr>
              <a:t>щоб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отримувати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достойний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прибуток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знадобиться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значна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аудиторія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Мінімум</a:t>
            </a:r>
            <a:r>
              <a:rPr lang="ru-RU" dirty="0">
                <a:solidFill>
                  <a:srgbClr val="000000"/>
                </a:solidFill>
              </a:rPr>
              <a:t> 20 тис. </a:t>
            </a:r>
            <a:r>
              <a:rPr lang="ru-RU" dirty="0" err="1">
                <a:solidFill>
                  <a:srgbClr val="000000"/>
                </a:solidFill>
              </a:rPr>
              <a:t>Передплатників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Щоб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набрати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їх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доведеться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вкласти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кошти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ru-RU" dirty="0" err="1">
                <a:solidFill>
                  <a:srgbClr val="000000"/>
                </a:solidFill>
              </a:rPr>
              <a:t>розкрутку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створення</a:t>
            </a:r>
            <a:r>
              <a:rPr lang="ru-RU" dirty="0">
                <a:solidFill>
                  <a:srgbClr val="000000"/>
                </a:solidFill>
              </a:rPr>
              <a:t> контенту.</a:t>
            </a:r>
          </a:p>
        </p:txBody>
      </p:sp>
    </p:spTree>
    <p:extLst>
      <p:ext uri="{BB962C8B-B14F-4D97-AF65-F5344CB8AC3E}">
        <p14:creationId xmlns:p14="http://schemas.microsoft.com/office/powerpoint/2010/main" val="185828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46974-9B67-42DE-94BA-DB318271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Дякую за увагу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715F76-5F88-41FF-8EA4-19A97E06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26" y="640080"/>
            <a:ext cx="446305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5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7F2C5-B375-49EE-8EC6-299E75A5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uk-UA" dirty="0">
                <a:solidFill>
                  <a:srgbClr val="FFFFFF"/>
                </a:solidFill>
              </a:rPr>
              <a:t>Інтернет бізнес = </a:t>
            </a:r>
            <a:r>
              <a:rPr lang="en-US" dirty="0">
                <a:solidFill>
                  <a:srgbClr val="FFFFFF"/>
                </a:solidFill>
              </a:rPr>
              <a:t>e-Commerce</a:t>
            </a:r>
            <a:r>
              <a:rPr lang="uk-UA" dirty="0">
                <a:solidFill>
                  <a:srgbClr val="FFFFFF"/>
                </a:solidFill>
              </a:rPr>
              <a:t>?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E515C-8423-4106-B93F-BD5EC72E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algn="just"/>
            <a:r>
              <a:rPr lang="ru-RU" dirty="0" err="1"/>
              <a:t>Це</a:t>
            </a:r>
            <a:r>
              <a:rPr lang="ru-RU" dirty="0"/>
              <a:t> вид </a:t>
            </a:r>
            <a:r>
              <a:rPr lang="ru-RU" dirty="0" err="1"/>
              <a:t>бізнесу</a:t>
            </a:r>
            <a:r>
              <a:rPr lang="ru-RU" dirty="0"/>
              <a:t>, при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 (</a:t>
            </a:r>
            <a:r>
              <a:rPr lang="ru-RU" dirty="0" err="1"/>
              <a:t>транзакції</a:t>
            </a:r>
            <a:r>
              <a:rPr lang="ru-RU" dirty="0"/>
              <a:t>)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учасниками</a:t>
            </a:r>
            <a:r>
              <a:rPr lang="ru-RU" dirty="0"/>
              <a:t> </a:t>
            </a:r>
            <a:r>
              <a:rPr lang="ru-RU" dirty="0" err="1"/>
              <a:t>комерційних</a:t>
            </a:r>
            <a:r>
              <a:rPr lang="ru-RU" dirty="0"/>
              <a:t> </a:t>
            </a:r>
            <a:r>
              <a:rPr lang="ru-RU" dirty="0" err="1"/>
              <a:t>угод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інформаційних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(</a:t>
            </a:r>
            <a:r>
              <a:rPr lang="ru-RU" dirty="0" err="1"/>
              <a:t>електронні</a:t>
            </a:r>
            <a:r>
              <a:rPr lang="ru-RU" dirty="0"/>
              <a:t> </a:t>
            </a:r>
            <a:r>
              <a:rPr lang="ru-RU" dirty="0" err="1"/>
              <a:t>платежі</a:t>
            </a:r>
            <a:r>
              <a:rPr lang="ru-RU" dirty="0"/>
              <a:t>, </a:t>
            </a:r>
            <a:r>
              <a:rPr lang="ru-RU" dirty="0" err="1"/>
              <a:t>електронний</a:t>
            </a:r>
            <a:r>
              <a:rPr lang="ru-RU" dirty="0"/>
              <a:t> </a:t>
            </a:r>
            <a:r>
              <a:rPr lang="ru-RU" dirty="0" err="1"/>
              <a:t>цифровий</a:t>
            </a:r>
            <a:r>
              <a:rPr lang="ru-RU" dirty="0"/>
              <a:t> </a:t>
            </a:r>
            <a:r>
              <a:rPr lang="ru-RU" dirty="0" err="1"/>
              <a:t>підпис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через </a:t>
            </a:r>
            <a:r>
              <a:rPr lang="ru-RU" dirty="0" err="1"/>
              <a:t>інтернет</a:t>
            </a:r>
            <a:r>
              <a:rPr lang="ru-RU" dirty="0"/>
              <a:t> (</a:t>
            </a:r>
            <a:r>
              <a:rPr lang="ru-RU" dirty="0" err="1"/>
              <a:t>інтернет-комерція</a:t>
            </a:r>
            <a:r>
              <a:rPr lang="ru-RU" dirty="0"/>
              <a:t>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D19109-6A7B-4A7A-AF46-8750FEFB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523" y="3968750"/>
            <a:ext cx="288925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7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DCA2C-5F57-490F-9853-49C8B70D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dirty="0"/>
              <a:t>e-Commerce</a:t>
            </a:r>
            <a:r>
              <a:rPr lang="uk-UA" dirty="0"/>
              <a:t>: 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9619AD-E06A-497D-AA11-795ACC33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Електронна</a:t>
            </a:r>
            <a:r>
              <a:rPr lang="ru-RU" dirty="0"/>
              <a:t> </a:t>
            </a:r>
            <a:r>
              <a:rPr lang="ru-RU" dirty="0" err="1"/>
              <a:t>комерція</a:t>
            </a:r>
            <a:r>
              <a:rPr lang="ru-RU" dirty="0"/>
              <a:t>, по </a:t>
            </a:r>
            <a:r>
              <a:rPr lang="ru-RU" dirty="0" err="1"/>
              <a:t>суті</a:t>
            </a:r>
            <a:r>
              <a:rPr lang="ru-RU" dirty="0"/>
              <a:t>, </a:t>
            </a:r>
            <a:r>
              <a:rPr lang="ru-RU" dirty="0" err="1"/>
              <a:t>з'явилася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/>
              <a:t> - у 1960-і </a:t>
            </a:r>
            <a:r>
              <a:rPr lang="ru-RU" dirty="0" err="1"/>
              <a:t>рр</a:t>
            </a:r>
            <a:r>
              <a:rPr lang="ru-RU" dirty="0"/>
              <a:t>.., в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en-US" dirty="0"/>
              <a:t>Mainframe-based </a:t>
            </a:r>
            <a:r>
              <a:rPr lang="ru-RU" dirty="0" err="1"/>
              <a:t>додатків</a:t>
            </a:r>
            <a:r>
              <a:rPr lang="ru-RU" dirty="0"/>
              <a:t>. Одними з перших таких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сервісні</a:t>
            </a:r>
            <a:r>
              <a:rPr lang="ru-RU" dirty="0"/>
              <a:t> </a:t>
            </a:r>
            <a:r>
              <a:rPr lang="ru-RU" dirty="0" err="1"/>
              <a:t>комп'ютерні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для транспорту - </a:t>
            </a:r>
            <a:r>
              <a:rPr lang="ru-RU" dirty="0" err="1"/>
              <a:t>замовлення</a:t>
            </a:r>
            <a:r>
              <a:rPr lang="ru-RU" dirty="0"/>
              <a:t> </a:t>
            </a:r>
            <a:r>
              <a:rPr lang="ru-RU" dirty="0" err="1"/>
              <a:t>квитків</a:t>
            </a:r>
            <a:r>
              <a:rPr lang="ru-RU" dirty="0"/>
              <a:t>, </a:t>
            </a:r>
            <a:r>
              <a:rPr lang="ru-RU" dirty="0" err="1"/>
              <a:t>обмін</a:t>
            </a:r>
            <a:r>
              <a:rPr lang="ru-RU" dirty="0"/>
              <a:t>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транспортними</a:t>
            </a:r>
            <a:r>
              <a:rPr lang="ru-RU" dirty="0"/>
              <a:t> службами, </a:t>
            </a:r>
            <a:r>
              <a:rPr lang="ru-RU" dirty="0" err="1"/>
              <a:t>підготовка</a:t>
            </a:r>
            <a:r>
              <a:rPr lang="ru-RU" dirty="0"/>
              <a:t> та </a:t>
            </a:r>
            <a:r>
              <a:rPr lang="ru-RU" dirty="0" err="1"/>
              <a:t>узгодження</a:t>
            </a:r>
            <a:r>
              <a:rPr lang="ru-RU" dirty="0"/>
              <a:t> </a:t>
            </a:r>
            <a:r>
              <a:rPr lang="ru-RU" dirty="0" err="1"/>
              <a:t>маршрутів</a:t>
            </a:r>
            <a:r>
              <a:rPr lang="ru-RU" dirty="0"/>
              <a:t> руху суден і </a:t>
            </a:r>
            <a:r>
              <a:rPr lang="ru-RU" dirty="0" err="1"/>
              <a:t>літаків</a:t>
            </a:r>
            <a:r>
              <a:rPr lang="ru-RU" dirty="0"/>
              <a:t>.</a:t>
            </a:r>
          </a:p>
        </p:txBody>
      </p:sp>
      <p:pic>
        <p:nvPicPr>
          <p:cNvPr id="5" name="Picture 4" descr="Электронные компоненты на белом фоне">
            <a:extLst>
              <a:ext uri="{FF2B5EF4-FFF2-40B4-BE49-F238E27FC236}">
                <a16:creationId xmlns:a16="http://schemas.microsoft.com/office/drawing/2014/main" id="{5C552A3A-84A5-4447-9663-B441BFDE3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1" r="-1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7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17BDF-0C63-44E9-8312-D7D143BDD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uk-UA" dirty="0"/>
              <a:t>приклад </a:t>
            </a:r>
            <a:r>
              <a:rPr lang="en-US" dirty="0"/>
              <a:t>e-Commerce</a:t>
            </a:r>
            <a:r>
              <a:rPr lang="uk-UA" dirty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F2FC9-B00E-497D-9534-C3E908E5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85950"/>
            <a:ext cx="6066818" cy="4423410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</a:pPr>
            <a:r>
              <a:rPr lang="ru-RU" sz="1800" dirty="0"/>
              <a:t>У 1994 р </a:t>
            </a:r>
            <a:r>
              <a:rPr lang="ru-RU" sz="1800" dirty="0" err="1"/>
              <a:t>молодий</a:t>
            </a:r>
            <a:r>
              <a:rPr lang="ru-RU" sz="1800" dirty="0"/>
              <a:t> </a:t>
            </a:r>
            <a:r>
              <a:rPr lang="ru-RU" sz="1800" dirty="0" err="1"/>
              <a:t>фінансовий</a:t>
            </a:r>
            <a:r>
              <a:rPr lang="ru-RU" sz="1800" dirty="0"/>
              <a:t> </a:t>
            </a:r>
            <a:r>
              <a:rPr lang="ru-RU" sz="1800" dirty="0" err="1"/>
              <a:t>аналітик</a:t>
            </a:r>
            <a:r>
              <a:rPr lang="ru-RU" sz="1800" dirty="0"/>
              <a:t> </a:t>
            </a:r>
            <a:r>
              <a:rPr lang="en-US" sz="1800" dirty="0"/>
              <a:t>Jeff </a:t>
            </a:r>
            <a:r>
              <a:rPr lang="en-US" sz="1800" dirty="0" err="1"/>
              <a:t>Besoz</a:t>
            </a:r>
            <a:r>
              <a:rPr lang="en-US" sz="1800" dirty="0"/>
              <a:t> </a:t>
            </a:r>
            <a:r>
              <a:rPr lang="ru-RU" sz="1800" dirty="0" err="1"/>
              <a:t>зацікавився</a:t>
            </a:r>
            <a:r>
              <a:rPr lang="ru-RU" sz="1800" dirty="0"/>
              <a:t> </a:t>
            </a:r>
            <a:r>
              <a:rPr lang="ru-RU" sz="1800" dirty="0" err="1"/>
              <a:t>швидким</a:t>
            </a:r>
            <a:r>
              <a:rPr lang="ru-RU" sz="1800" dirty="0"/>
              <a:t> </a:t>
            </a:r>
            <a:r>
              <a:rPr lang="ru-RU" sz="1800" dirty="0" err="1"/>
              <a:t>зростанням</a:t>
            </a:r>
            <a:r>
              <a:rPr lang="ru-RU" sz="1800" dirty="0"/>
              <a:t> </a:t>
            </a:r>
            <a:r>
              <a:rPr lang="ru-RU" sz="1800" dirty="0" err="1"/>
              <a:t>Інтернет</a:t>
            </a:r>
            <a:r>
              <a:rPr lang="ru-RU" sz="1800" dirty="0"/>
              <a:t>.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склав</a:t>
            </a:r>
            <a:r>
              <a:rPr lang="ru-RU" sz="1800" dirty="0"/>
              <a:t> список з 20 </a:t>
            </a:r>
            <a:r>
              <a:rPr lang="ru-RU" sz="1800" dirty="0" err="1"/>
              <a:t>типів</a:t>
            </a:r>
            <a:r>
              <a:rPr lang="ru-RU" sz="1800" dirty="0"/>
              <a:t> </a:t>
            </a:r>
            <a:r>
              <a:rPr lang="ru-RU" sz="1800" dirty="0" err="1"/>
              <a:t>товарів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, на </a:t>
            </a:r>
            <a:r>
              <a:rPr lang="ru-RU" sz="1800" dirty="0" err="1"/>
              <a:t>його</a:t>
            </a:r>
            <a:r>
              <a:rPr lang="ru-RU" sz="1800" dirty="0"/>
              <a:t> думку, </a:t>
            </a:r>
            <a:r>
              <a:rPr lang="ru-RU" sz="1800" dirty="0" err="1"/>
              <a:t>повинні</a:t>
            </a:r>
            <a:r>
              <a:rPr lang="ru-RU" sz="1800" dirty="0"/>
              <a:t> добре </a:t>
            </a:r>
            <a:r>
              <a:rPr lang="ru-RU" sz="1800" dirty="0" err="1"/>
              <a:t>продаватися</a:t>
            </a:r>
            <a:r>
              <a:rPr lang="ru-RU" sz="1800" dirty="0"/>
              <a:t> через </a:t>
            </a:r>
            <a:r>
              <a:rPr lang="ru-RU" sz="1800" dirty="0" err="1"/>
              <a:t>Інтернет</a:t>
            </a:r>
            <a:r>
              <a:rPr lang="ru-RU" sz="1800" dirty="0"/>
              <a:t>. </a:t>
            </a:r>
            <a:r>
              <a:rPr lang="ru-RU" sz="1800" dirty="0" err="1"/>
              <a:t>Після</a:t>
            </a:r>
            <a:r>
              <a:rPr lang="ru-RU" sz="1800" dirty="0"/>
              <a:t> </a:t>
            </a:r>
            <a:r>
              <a:rPr lang="ru-RU" sz="1800" dirty="0" err="1"/>
              <a:t>ретельного</a:t>
            </a:r>
            <a:r>
              <a:rPr lang="ru-RU" sz="1800" dirty="0"/>
              <a:t> </a:t>
            </a:r>
            <a:r>
              <a:rPr lang="ru-RU" sz="1800" dirty="0" err="1"/>
              <a:t>аналізу</a:t>
            </a:r>
            <a:r>
              <a:rPr lang="ru-RU" sz="1800" dirty="0"/>
              <a:t>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вирішив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перше </a:t>
            </a:r>
            <a:r>
              <a:rPr lang="ru-RU" sz="1800" dirty="0" err="1"/>
              <a:t>місце</a:t>
            </a:r>
            <a:r>
              <a:rPr lang="ru-RU" sz="1800" dirty="0"/>
              <a:t> в </a:t>
            </a:r>
            <a:r>
              <a:rPr lang="ru-RU" sz="1800" dirty="0" err="1"/>
              <a:t>цьому</a:t>
            </a:r>
            <a:r>
              <a:rPr lang="ru-RU" sz="1800" dirty="0"/>
              <a:t> списку </a:t>
            </a:r>
            <a:r>
              <a:rPr lang="ru-RU" sz="1800" dirty="0" err="1"/>
              <a:t>займають</a:t>
            </a:r>
            <a:r>
              <a:rPr lang="ru-RU" sz="1800" dirty="0"/>
              <a:t> книги.</a:t>
            </a:r>
          </a:p>
          <a:p>
            <a:pPr algn="just">
              <a:spcBef>
                <a:spcPct val="50000"/>
              </a:spcBef>
            </a:pPr>
            <a:r>
              <a:rPr lang="ru-RU" sz="1800" dirty="0"/>
              <a:t>5 </a:t>
            </a:r>
            <a:r>
              <a:rPr lang="ru-RU" sz="1800" dirty="0" err="1"/>
              <a:t>років</a:t>
            </a:r>
            <a:r>
              <a:rPr lang="ru-RU" sz="1800" dirty="0"/>
              <a:t> тому </a:t>
            </a:r>
            <a:r>
              <a:rPr lang="ru-RU" sz="1800" dirty="0" err="1"/>
              <a:t>річний</a:t>
            </a:r>
            <a:r>
              <a:rPr lang="ru-RU" sz="1800" dirty="0"/>
              <a:t> </a:t>
            </a:r>
            <a:r>
              <a:rPr lang="ru-RU" sz="1800" dirty="0" err="1"/>
              <a:t>обсяг</a:t>
            </a:r>
            <a:r>
              <a:rPr lang="ru-RU" sz="1800" dirty="0"/>
              <a:t> </a:t>
            </a:r>
            <a:r>
              <a:rPr lang="ru-RU" sz="1800" dirty="0" err="1"/>
              <a:t>продажів</a:t>
            </a:r>
            <a:r>
              <a:rPr lang="ru-RU" sz="1800" dirty="0"/>
              <a:t> </a:t>
            </a:r>
            <a:r>
              <a:rPr lang="ru-RU" sz="1800" dirty="0" err="1"/>
              <a:t>створеної</a:t>
            </a:r>
            <a:r>
              <a:rPr lang="ru-RU" sz="1800" dirty="0"/>
              <a:t> ним </a:t>
            </a:r>
            <a:r>
              <a:rPr lang="ru-RU" sz="1800" dirty="0" err="1"/>
              <a:t>компанії</a:t>
            </a:r>
            <a:r>
              <a:rPr lang="ru-RU" sz="1800" dirty="0"/>
              <a:t> </a:t>
            </a:r>
            <a:r>
              <a:rPr lang="en-US" sz="1800" dirty="0"/>
              <a:t>Amazon.com </a:t>
            </a:r>
            <a:r>
              <a:rPr lang="ru-RU" sz="1800" dirty="0" err="1"/>
              <a:t>досяг</a:t>
            </a:r>
            <a:r>
              <a:rPr lang="ru-RU" sz="1800" dirty="0"/>
              <a:t> $ 600 млн. </a:t>
            </a:r>
            <a:r>
              <a:rPr lang="en-US" sz="1800" dirty="0" err="1"/>
              <a:t>Besoz</a:t>
            </a:r>
            <a:r>
              <a:rPr lang="en-US" sz="1800" dirty="0"/>
              <a:t> </a:t>
            </a:r>
            <a:r>
              <a:rPr lang="ru-RU" sz="1800" dirty="0" err="1"/>
              <a:t>ні</a:t>
            </a:r>
            <a:r>
              <a:rPr lang="ru-RU" sz="1800" dirty="0"/>
              <a:t> </a:t>
            </a:r>
            <a:r>
              <a:rPr lang="ru-RU" sz="1800" dirty="0" err="1"/>
              <a:t>фахівцем</a:t>
            </a:r>
            <a:r>
              <a:rPr lang="ru-RU" sz="1800" dirty="0"/>
              <a:t> в </a:t>
            </a:r>
            <a:r>
              <a:rPr lang="ru-RU" sz="1800" dirty="0" err="1"/>
              <a:t>області</a:t>
            </a:r>
            <a:r>
              <a:rPr lang="ru-RU" sz="1800" dirty="0"/>
              <a:t> продажу книг, але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уявляв</a:t>
            </a:r>
            <a:r>
              <a:rPr lang="ru-RU" sz="1800" dirty="0"/>
              <a:t> </a:t>
            </a:r>
            <a:r>
              <a:rPr lang="ru-RU" sz="1800" dirty="0" err="1"/>
              <a:t>собі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книга є недорогим товаром і часто </a:t>
            </a:r>
            <a:r>
              <a:rPr lang="ru-RU" sz="1800" dirty="0" err="1"/>
              <a:t>являє</a:t>
            </a:r>
            <a:r>
              <a:rPr lang="ru-RU" sz="1800" dirty="0"/>
              <a:t> собою </a:t>
            </a:r>
            <a:r>
              <a:rPr lang="ru-RU" sz="1800" dirty="0" err="1"/>
              <a:t>імпульсивну</a:t>
            </a:r>
            <a:r>
              <a:rPr lang="ru-RU" sz="1800" dirty="0"/>
              <a:t> покупку.</a:t>
            </a:r>
          </a:p>
          <a:p>
            <a:pPr algn="just">
              <a:spcBef>
                <a:spcPct val="50000"/>
              </a:spcBef>
            </a:pPr>
            <a:r>
              <a:rPr lang="ru-RU" sz="1800" dirty="0" err="1"/>
              <a:t>Щороку</a:t>
            </a:r>
            <a:r>
              <a:rPr lang="ru-RU" sz="1800" dirty="0"/>
              <a:t> в </a:t>
            </a:r>
            <a:r>
              <a:rPr lang="ru-RU" sz="1800" dirty="0" err="1"/>
              <a:t>світі</a:t>
            </a:r>
            <a:r>
              <a:rPr lang="ru-RU" sz="1800" dirty="0"/>
              <a:t> </a:t>
            </a:r>
            <a:r>
              <a:rPr lang="ru-RU" sz="1800" dirty="0" err="1"/>
              <a:t>друкується</a:t>
            </a:r>
            <a:r>
              <a:rPr lang="ru-RU" sz="1800" dirty="0"/>
              <a:t> </a:t>
            </a:r>
            <a:r>
              <a:rPr lang="ru-RU" sz="1800" dirty="0" err="1"/>
              <a:t>близько</a:t>
            </a:r>
            <a:r>
              <a:rPr lang="ru-RU" sz="1800" dirty="0"/>
              <a:t> 4 млн </a:t>
            </a:r>
            <a:r>
              <a:rPr lang="ru-RU" sz="1800" dirty="0" err="1"/>
              <a:t>назв</a:t>
            </a:r>
            <a:r>
              <a:rPr lang="ru-RU" sz="1800" dirty="0"/>
              <a:t> книг, </a:t>
            </a:r>
            <a:r>
              <a:rPr lang="ru-RU" sz="1800" dirty="0" err="1"/>
              <a:t>причому</a:t>
            </a:r>
            <a:r>
              <a:rPr lang="ru-RU" sz="1800" dirty="0"/>
              <a:t> </a:t>
            </a:r>
            <a:r>
              <a:rPr lang="ru-RU" sz="1800" dirty="0" err="1"/>
              <a:t>більш</a:t>
            </a:r>
            <a:r>
              <a:rPr lang="ru-RU" sz="1800" dirty="0"/>
              <a:t> 1 млн - на </a:t>
            </a:r>
            <a:r>
              <a:rPr lang="ru-RU" sz="1800" dirty="0" err="1"/>
              <a:t>англійській</a:t>
            </a:r>
            <a:r>
              <a:rPr lang="ru-RU" sz="1800" dirty="0"/>
              <a:t> </a:t>
            </a:r>
            <a:r>
              <a:rPr lang="ru-RU" sz="1800" dirty="0" err="1"/>
              <a:t>мові</a:t>
            </a:r>
            <a:r>
              <a:rPr lang="ru-RU" sz="1800" dirty="0"/>
              <a:t>. </a:t>
            </a:r>
            <a:r>
              <a:rPr lang="ru-RU" sz="1800" dirty="0" err="1"/>
              <a:t>Видавництв</a:t>
            </a:r>
            <a:r>
              <a:rPr lang="ru-RU" sz="1800" dirty="0"/>
              <a:t> </a:t>
            </a:r>
            <a:r>
              <a:rPr lang="ru-RU" sz="1800" dirty="0" err="1"/>
              <a:t>безліч</a:t>
            </a:r>
            <a:r>
              <a:rPr lang="ru-RU" sz="1800" dirty="0"/>
              <a:t>, </a:t>
            </a:r>
            <a:r>
              <a:rPr lang="ru-RU" sz="1800" dirty="0" err="1"/>
              <a:t>монополії</a:t>
            </a:r>
            <a:r>
              <a:rPr lang="ru-RU" sz="1800" dirty="0"/>
              <a:t> в </a:t>
            </a:r>
            <a:r>
              <a:rPr lang="ru-RU" sz="1800" dirty="0" err="1"/>
              <a:t>цій</a:t>
            </a:r>
            <a:r>
              <a:rPr lang="ru-RU" sz="1800" dirty="0"/>
              <a:t> </a:t>
            </a:r>
            <a:r>
              <a:rPr lang="ru-RU" sz="1800" dirty="0" err="1"/>
              <a:t>галузі</a:t>
            </a:r>
            <a:r>
              <a:rPr lang="ru-RU" sz="1800" dirty="0"/>
              <a:t> </a:t>
            </a:r>
            <a:r>
              <a:rPr lang="ru-RU" sz="1800" dirty="0" err="1"/>
              <a:t>немає</a:t>
            </a:r>
            <a:r>
              <a:rPr lang="ru-RU" sz="1800" dirty="0"/>
              <a:t>. Але будь-</a:t>
            </a:r>
            <a:r>
              <a:rPr lang="ru-RU" sz="1800" dirty="0" err="1"/>
              <a:t>який</a:t>
            </a:r>
            <a:r>
              <a:rPr lang="ru-RU" sz="1800" dirty="0"/>
              <a:t>, </a:t>
            </a:r>
            <a:r>
              <a:rPr lang="ru-RU" sz="1800" dirty="0" err="1"/>
              <a:t>самий</a:t>
            </a:r>
            <a:r>
              <a:rPr lang="ru-RU" sz="1800" dirty="0"/>
              <a:t> великий магазин </a:t>
            </a:r>
            <a:r>
              <a:rPr lang="ru-RU" sz="1800" dirty="0" err="1"/>
              <a:t>продає</a:t>
            </a:r>
            <a:r>
              <a:rPr lang="ru-RU" sz="1800" dirty="0"/>
              <a:t> не </a:t>
            </a:r>
            <a:r>
              <a:rPr lang="ru-RU" sz="1800" dirty="0" err="1"/>
              <a:t>більше</a:t>
            </a:r>
            <a:r>
              <a:rPr lang="ru-RU" sz="1800" dirty="0"/>
              <a:t> 200 тис .. назв.</a:t>
            </a:r>
          </a:p>
          <a:p>
            <a:pPr algn="just">
              <a:spcBef>
                <a:spcPct val="50000"/>
              </a:spcBef>
            </a:pPr>
            <a:r>
              <a:rPr lang="en-US" sz="1800" dirty="0" err="1"/>
              <a:t>Besoz</a:t>
            </a:r>
            <a:r>
              <a:rPr lang="en-US" sz="1800" dirty="0"/>
              <a:t> </a:t>
            </a:r>
            <a:r>
              <a:rPr lang="ru-RU" sz="1800" dirty="0" err="1"/>
              <a:t>розмістив</a:t>
            </a:r>
            <a:r>
              <a:rPr lang="ru-RU" sz="1800" dirty="0"/>
              <a:t> свою </a:t>
            </a:r>
            <a:r>
              <a:rPr lang="ru-RU" sz="1800" dirty="0" err="1"/>
              <a:t>фірму</a:t>
            </a:r>
            <a:r>
              <a:rPr lang="ru-RU" sz="1800" dirty="0"/>
              <a:t> в </a:t>
            </a:r>
            <a:r>
              <a:rPr lang="ru-RU" sz="1800" dirty="0" err="1"/>
              <a:t>Сіетлі</a:t>
            </a:r>
            <a:r>
              <a:rPr lang="ru-RU" sz="1800" dirty="0"/>
              <a:t>, в </a:t>
            </a:r>
            <a:r>
              <a:rPr lang="ru-RU" sz="1800" dirty="0" err="1"/>
              <a:t>регіоні</a:t>
            </a:r>
            <a:r>
              <a:rPr lang="ru-RU" sz="1800" dirty="0"/>
              <a:t>, </a:t>
            </a:r>
            <a:r>
              <a:rPr lang="ru-RU" sz="1800" dirty="0" err="1"/>
              <a:t>багатому</a:t>
            </a:r>
            <a:r>
              <a:rPr lang="ru-RU" sz="1800" dirty="0"/>
              <a:t> </a:t>
            </a:r>
            <a:r>
              <a:rPr lang="ru-RU" sz="1800" dirty="0" err="1"/>
              <a:t>програмістами</a:t>
            </a:r>
            <a:r>
              <a:rPr lang="ru-RU" sz="1800" dirty="0"/>
              <a:t> і </a:t>
            </a:r>
            <a:r>
              <a:rPr lang="ru-RU" sz="1800" dirty="0" err="1"/>
              <a:t>поблизу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найбільших</a:t>
            </a:r>
            <a:r>
              <a:rPr lang="ru-RU" sz="1800" dirty="0"/>
              <a:t> в </a:t>
            </a:r>
            <a:r>
              <a:rPr lang="ru-RU" sz="1800" dirty="0" err="1"/>
              <a:t>світі</a:t>
            </a:r>
            <a:r>
              <a:rPr lang="ru-RU" sz="1800" dirty="0"/>
              <a:t> </a:t>
            </a:r>
            <a:r>
              <a:rPr lang="ru-RU" sz="1800" dirty="0" err="1"/>
              <a:t>складів</a:t>
            </a:r>
            <a:r>
              <a:rPr lang="ru-RU" sz="1800" dirty="0"/>
              <a:t> книг.</a:t>
            </a:r>
          </a:p>
        </p:txBody>
      </p:sp>
      <p:pic>
        <p:nvPicPr>
          <p:cNvPr id="1032" name="Picture 8" descr="Картинки по запросу &quot;создание амазон&quot;">
            <a:extLst>
              <a:ext uri="{FF2B5EF4-FFF2-40B4-BE49-F238E27FC236}">
                <a16:creationId xmlns:a16="http://schemas.microsoft.com/office/drawing/2014/main" id="{FB1AC169-AEC0-456D-8B7D-CA5E4BA43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17061" b="2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&quot;создание амазон&quot;">
            <a:extLst>
              <a:ext uri="{FF2B5EF4-FFF2-40B4-BE49-F238E27FC236}">
                <a16:creationId xmlns:a16="http://schemas.microsoft.com/office/drawing/2014/main" id="{B33B5EDD-C568-44A4-AAE9-66772C19F7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86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&quot;создание амазон&quot;">
            <a:extLst>
              <a:ext uri="{FF2B5EF4-FFF2-40B4-BE49-F238E27FC236}">
                <a16:creationId xmlns:a16="http://schemas.microsoft.com/office/drawing/2014/main" id="{EEB5BCBF-8AB2-4F66-9BFC-A3186C26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27" y="3094721"/>
            <a:ext cx="3615605" cy="20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7213B72-DAB7-4EB2-B69E-4C16482F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497840"/>
            <a:ext cx="6589907" cy="5811520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організував</a:t>
            </a:r>
            <a:r>
              <a:rPr lang="ru-RU" sz="2400" dirty="0"/>
              <a:t> </a:t>
            </a:r>
            <a:r>
              <a:rPr lang="ru-RU" sz="2400" dirty="0" err="1"/>
              <a:t>зворотний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своїми</a:t>
            </a:r>
            <a:r>
              <a:rPr lang="ru-RU" sz="2400" dirty="0"/>
              <a:t> </a:t>
            </a:r>
            <a:r>
              <a:rPr lang="ru-RU" sz="2400" dirty="0" err="1"/>
              <a:t>покупцями</a:t>
            </a:r>
            <a:r>
              <a:rPr lang="ru-RU" sz="2400" dirty="0"/>
              <a:t>, </a:t>
            </a:r>
            <a:r>
              <a:rPr lang="ru-RU" sz="2400" dirty="0" err="1"/>
              <a:t>збираючи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як про </a:t>
            </a:r>
            <a:r>
              <a:rPr lang="ru-RU" sz="2400" dirty="0" err="1"/>
              <a:t>видаваних</a:t>
            </a:r>
            <a:r>
              <a:rPr lang="ru-RU" sz="2400" dirty="0"/>
              <a:t> книгах, так і про </a:t>
            </a:r>
            <a:r>
              <a:rPr lang="ru-RU" sz="2400" dirty="0" err="1"/>
              <a:t>купівельні</a:t>
            </a:r>
            <a:r>
              <a:rPr lang="ru-RU" sz="2400" dirty="0"/>
              <a:t> </a:t>
            </a:r>
            <a:r>
              <a:rPr lang="ru-RU" sz="2400" dirty="0" err="1"/>
              <a:t>інтересах</a:t>
            </a:r>
            <a:r>
              <a:rPr lang="ru-RU" sz="2400" dirty="0"/>
              <a:t>. </a:t>
            </a:r>
            <a:r>
              <a:rPr lang="ru-RU" sz="2400" dirty="0" err="1"/>
              <a:t>Було</a:t>
            </a:r>
            <a:r>
              <a:rPr lang="ru-RU" sz="2400" dirty="0"/>
              <a:t> створено </a:t>
            </a:r>
            <a:r>
              <a:rPr lang="ru-RU" sz="2400" dirty="0" err="1"/>
              <a:t>віртуальне</a:t>
            </a:r>
            <a:r>
              <a:rPr lang="ru-RU" sz="2400" dirty="0"/>
              <a:t> </a:t>
            </a:r>
            <a:r>
              <a:rPr lang="ru-RU" sz="2400" dirty="0" err="1"/>
              <a:t>співтовариство</a:t>
            </a:r>
            <a:r>
              <a:rPr lang="ru-RU" sz="2400" dirty="0"/>
              <a:t> </a:t>
            </a:r>
            <a:r>
              <a:rPr lang="ru-RU" sz="2400" dirty="0" err="1"/>
              <a:t>покупців</a:t>
            </a:r>
            <a:r>
              <a:rPr lang="ru-RU" sz="2400" dirty="0"/>
              <a:t>.</a:t>
            </a:r>
          </a:p>
          <a:p>
            <a:pPr algn="just"/>
            <a:r>
              <a:rPr lang="en-US" sz="2400" dirty="0" err="1"/>
              <a:t>Besoz</a:t>
            </a:r>
            <a:r>
              <a:rPr lang="en-US" sz="2400" dirty="0"/>
              <a:t> </a:t>
            </a:r>
            <a:r>
              <a:rPr lang="ru-RU" sz="2400" dirty="0" err="1"/>
              <a:t>організував</a:t>
            </a:r>
            <a:r>
              <a:rPr lang="ru-RU" sz="2400" dirty="0"/>
              <a:t> </a:t>
            </a:r>
            <a:r>
              <a:rPr lang="ru-RU" sz="2400" dirty="0" err="1"/>
              <a:t>взаємовигідну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 (</a:t>
            </a:r>
            <a:r>
              <a:rPr lang="ru-RU" sz="2400" dirty="0" err="1"/>
              <a:t>взаємні</a:t>
            </a:r>
            <a:r>
              <a:rPr lang="ru-RU" sz="2400" dirty="0"/>
              <a:t> </a:t>
            </a:r>
            <a:r>
              <a:rPr lang="ru-RU" sz="2400" dirty="0" err="1"/>
              <a:t>гіперпосилання</a:t>
            </a:r>
            <a:r>
              <a:rPr lang="ru-RU" sz="2400" dirty="0"/>
              <a:t> з </a:t>
            </a:r>
            <a:r>
              <a:rPr lang="ru-RU" sz="2400" dirty="0" err="1"/>
              <a:t>подальшим</a:t>
            </a:r>
            <a:r>
              <a:rPr lang="ru-RU" sz="2400" dirty="0"/>
              <a:t> </a:t>
            </a:r>
            <a:r>
              <a:rPr lang="ru-RU" sz="2400" dirty="0" err="1"/>
              <a:t>відрахуванням</a:t>
            </a:r>
            <a:r>
              <a:rPr lang="ru-RU" sz="2400" dirty="0"/>
              <a:t> </a:t>
            </a:r>
            <a:r>
              <a:rPr lang="ru-RU" sz="2400" dirty="0" err="1"/>
              <a:t>відсотка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продажів</a:t>
            </a:r>
            <a:r>
              <a:rPr lang="ru-RU" sz="2400" dirty="0"/>
              <a:t>) з сайтами, </a:t>
            </a:r>
            <a:r>
              <a:rPr lang="ru-RU" sz="2400" dirty="0" err="1"/>
              <a:t>наприклад</a:t>
            </a:r>
            <a:r>
              <a:rPr lang="ru-RU" sz="2400" dirty="0"/>
              <a:t>, </a:t>
            </a:r>
            <a:r>
              <a:rPr lang="ru-RU" sz="2400" dirty="0" err="1"/>
              <a:t>продають</a:t>
            </a:r>
            <a:r>
              <a:rPr lang="ru-RU" sz="2400" dirty="0"/>
              <a:t> </a:t>
            </a:r>
            <a:r>
              <a:rPr lang="ru-RU" sz="2400" dirty="0" err="1"/>
              <a:t>іграшкові</a:t>
            </a:r>
            <a:r>
              <a:rPr lang="ru-RU" sz="2400" dirty="0"/>
              <a:t> </a:t>
            </a:r>
            <a:r>
              <a:rPr lang="ru-RU" sz="2400" dirty="0" err="1"/>
              <a:t>залізниці</a:t>
            </a:r>
            <a:r>
              <a:rPr lang="ru-RU" sz="2400" dirty="0"/>
              <a:t> і т.п.</a:t>
            </a:r>
          </a:p>
          <a:p>
            <a:pPr algn="just"/>
            <a:r>
              <a:rPr lang="ru-RU" sz="2400" dirty="0"/>
              <a:t>З 1998 р </a:t>
            </a:r>
            <a:r>
              <a:rPr lang="en-US" sz="2400" dirty="0"/>
              <a:t>Amazon.com </a:t>
            </a:r>
            <a:r>
              <a:rPr lang="ru-RU" sz="2400" dirty="0"/>
              <a:t>став </a:t>
            </a:r>
            <a:r>
              <a:rPr lang="ru-RU" sz="2400" dirty="0" err="1"/>
              <a:t>продавати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en-US" sz="2400" dirty="0"/>
              <a:t>CD </a:t>
            </a:r>
            <a:r>
              <a:rPr lang="ru-RU" sz="2400" dirty="0"/>
              <a:t>і </a:t>
            </a:r>
            <a:r>
              <a:rPr lang="ru-RU" sz="2400" dirty="0" err="1"/>
              <a:t>відеофільми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надавати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про </a:t>
            </a:r>
            <a:r>
              <a:rPr lang="ru-RU" sz="2400" dirty="0" err="1"/>
              <a:t>плановані</a:t>
            </a:r>
            <a:r>
              <a:rPr lang="ru-RU" sz="2400" dirty="0"/>
              <a:t> </a:t>
            </a:r>
            <a:r>
              <a:rPr lang="ru-RU" sz="2400" dirty="0" err="1"/>
              <a:t>публікаціях</a:t>
            </a:r>
            <a:r>
              <a:rPr lang="ru-RU" sz="2400" dirty="0"/>
              <a:t>.</a:t>
            </a:r>
          </a:p>
          <a:p>
            <a:pPr algn="just"/>
            <a:r>
              <a:rPr lang="en-US" sz="2400" dirty="0"/>
              <a:t>Amazon.com </a:t>
            </a:r>
            <a:r>
              <a:rPr lang="ru-RU" sz="2400" dirty="0"/>
              <a:t>є прикладом </a:t>
            </a:r>
            <a:r>
              <a:rPr lang="ru-RU" sz="2400" dirty="0" err="1"/>
              <a:t>Інтернет-фірми</a:t>
            </a:r>
            <a:r>
              <a:rPr lang="ru-RU" sz="2400" dirty="0"/>
              <a:t>, </a:t>
            </a:r>
            <a:r>
              <a:rPr lang="ru-RU" sz="2400" dirty="0" err="1"/>
              <a:t>створеної</a:t>
            </a:r>
            <a:r>
              <a:rPr lang="ru-RU" sz="2400" dirty="0"/>
              <a:t> "з нуля".</a:t>
            </a:r>
          </a:p>
        </p:txBody>
      </p:sp>
    </p:spTree>
    <p:extLst>
      <p:ext uri="{BB962C8B-B14F-4D97-AF65-F5344CB8AC3E}">
        <p14:creationId xmlns:p14="http://schemas.microsoft.com/office/powerpoint/2010/main" val="83686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14D47-0B04-439D-B556-9835ACF5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види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бізнесу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Інтернеті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2FF2974-D15B-431F-9009-D2AFFF4261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EC620-24AE-41DC-A5F9-4716CF86C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76200"/>
            <a:ext cx="228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8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004B7-7C6B-4042-A047-AF8E355D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6528139" cy="1499616"/>
          </a:xfrm>
        </p:spPr>
        <p:txBody>
          <a:bodyPr>
            <a:normAutofit/>
          </a:bodyPr>
          <a:lstStyle/>
          <a:p>
            <a:r>
              <a:rPr lang="ru-RU" dirty="0" err="1"/>
              <a:t>Торгівля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9782A9-60D1-40F1-BC07-E4EA936B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F6BA43"/>
                </a:solidFill>
              </a:rPr>
              <a:t>Інтернет</a:t>
            </a:r>
            <a:r>
              <a:rPr lang="ru-RU" b="1" dirty="0">
                <a:solidFill>
                  <a:srgbClr val="F6BA43"/>
                </a:solidFill>
              </a:rPr>
              <a:t> </a:t>
            </a:r>
            <a:r>
              <a:rPr lang="ru-RU" b="1" dirty="0" err="1">
                <a:solidFill>
                  <a:srgbClr val="F6BA43"/>
                </a:solidFill>
              </a:rPr>
              <a:t>магазини</a:t>
            </a:r>
            <a:r>
              <a:rPr lang="ru-RU" dirty="0">
                <a:solidFill>
                  <a:srgbClr val="F6BA43"/>
                </a:solidFill>
              </a:rPr>
              <a:t>.</a:t>
            </a:r>
          </a:p>
          <a:p>
            <a:pPr algn="just"/>
            <a:r>
              <a:rPr lang="ru-RU" dirty="0"/>
              <a:t>Той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класичний</a:t>
            </a:r>
            <a:r>
              <a:rPr lang="ru-RU" dirty="0"/>
              <a:t> магазин, </a:t>
            </a:r>
            <a:r>
              <a:rPr lang="ru-RU" dirty="0" err="1"/>
              <a:t>тільки</a:t>
            </a:r>
            <a:r>
              <a:rPr lang="ru-RU" dirty="0"/>
              <a:t> практично вся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ведеться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онлайн-</a:t>
            </a:r>
            <a:r>
              <a:rPr lang="ru-RU" dirty="0" err="1"/>
              <a:t>середовища</a:t>
            </a:r>
            <a:r>
              <a:rPr lang="ru-RU" dirty="0"/>
              <a:t>. Сайт </a:t>
            </a:r>
            <a:r>
              <a:rPr lang="ru-RU" dirty="0" err="1"/>
              <a:t>інтернет</a:t>
            </a:r>
            <a:r>
              <a:rPr lang="ru-RU" dirty="0"/>
              <a:t>-магазину повинен </a:t>
            </a:r>
            <a:r>
              <a:rPr lang="ru-RU" dirty="0" err="1"/>
              <a:t>містити</a:t>
            </a:r>
            <a:r>
              <a:rPr lang="ru-RU" dirty="0"/>
              <a:t> каталог </a:t>
            </a:r>
            <a:r>
              <a:rPr lang="ru-RU" dirty="0" err="1"/>
              <a:t>товарів</a:t>
            </a:r>
            <a:r>
              <a:rPr lang="ru-RU" dirty="0"/>
              <a:t> і </a:t>
            </a:r>
            <a:r>
              <a:rPr lang="ru-RU" dirty="0" err="1"/>
              <a:t>давати</a:t>
            </a:r>
            <a:r>
              <a:rPr lang="ru-RU" dirty="0"/>
              <a:t> </a:t>
            </a:r>
            <a:r>
              <a:rPr lang="ru-RU" dirty="0" err="1"/>
              <a:t>відвідувачеві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оформлення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 продукту,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сподобався</a:t>
            </a:r>
            <a:r>
              <a:rPr lang="ru-RU" dirty="0"/>
              <a:t>. </a:t>
            </a:r>
            <a:r>
              <a:rPr lang="ru-RU" dirty="0" err="1"/>
              <a:t>Решта</a:t>
            </a:r>
            <a:r>
              <a:rPr lang="ru-RU" dirty="0"/>
              <a:t> </a:t>
            </a:r>
            <a:r>
              <a:rPr lang="ru-RU" dirty="0" err="1"/>
              <a:t>опцій</a:t>
            </a:r>
            <a:r>
              <a:rPr lang="ru-RU" dirty="0"/>
              <a:t> та </a:t>
            </a:r>
            <a:r>
              <a:rPr lang="ru-RU" dirty="0" err="1"/>
              <a:t>можливостей</a:t>
            </a:r>
            <a:r>
              <a:rPr lang="ru-RU" dirty="0"/>
              <a:t> – на </a:t>
            </a:r>
            <a:r>
              <a:rPr lang="ru-RU" dirty="0" err="1"/>
              <a:t>розсуд</a:t>
            </a:r>
            <a:r>
              <a:rPr lang="ru-RU" dirty="0"/>
              <a:t> </a:t>
            </a:r>
            <a:r>
              <a:rPr lang="ru-RU" dirty="0" err="1"/>
              <a:t>власника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реаліях</a:t>
            </a:r>
            <a:r>
              <a:rPr lang="ru-RU" dirty="0"/>
              <a:t> </a:t>
            </a:r>
            <a:r>
              <a:rPr lang="ru-RU" dirty="0" err="1"/>
              <a:t>реалізувати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практично все.</a:t>
            </a:r>
          </a:p>
          <a:p>
            <a:endParaRPr lang="ru-RU" dirty="0"/>
          </a:p>
        </p:txBody>
      </p:sp>
      <p:pic>
        <p:nvPicPr>
          <p:cNvPr id="3076" name="Picture 4" descr="Картинки по запросу &quot;інтернет магазини&quot;">
            <a:extLst>
              <a:ext uri="{FF2B5EF4-FFF2-40B4-BE49-F238E27FC236}">
                <a16:creationId xmlns:a16="http://schemas.microsoft.com/office/drawing/2014/main" id="{30FBD162-8586-4AF5-ABA0-D2F458C19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r="41135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&quot;інтернет магазини&quot;">
            <a:extLst>
              <a:ext uri="{FF2B5EF4-FFF2-40B4-BE49-F238E27FC236}">
                <a16:creationId xmlns:a16="http://schemas.microsoft.com/office/drawing/2014/main" id="{6ABAED6E-8A09-447D-812D-C91EDA4715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7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546E0-11B8-4C55-83FB-050DB7E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779776"/>
            <a:ext cx="9720072" cy="1499616"/>
          </a:xfrm>
        </p:spPr>
        <p:txBody>
          <a:bodyPr/>
          <a:lstStyle/>
          <a:p>
            <a:r>
              <a:rPr lang="uk-UA" dirty="0"/>
              <a:t>ЯКІ ПЕРЕВАГИ ІНТЕРНЕТ МАГАЗИНУ???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1C4561-FC12-4E4C-8300-8781D6422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60" y="1335024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36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2151</Words>
  <Application>Microsoft Macintosh PowerPoint</Application>
  <PresentationFormat>Широкоэкранный</PresentationFormat>
  <Paragraphs>82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Tw Cen MT</vt:lpstr>
      <vt:lpstr>Tw Cen MT Condensed</vt:lpstr>
      <vt:lpstr>Wingdings</vt:lpstr>
      <vt:lpstr>Wingdings 3</vt:lpstr>
      <vt:lpstr>Интеграл</vt:lpstr>
      <vt:lpstr>Інтернет - бізнес</vt:lpstr>
      <vt:lpstr>Про курс:</vt:lpstr>
      <vt:lpstr>Інтернет бізнес = e-Commerce?</vt:lpstr>
      <vt:lpstr>e-Commerce:  </vt:lpstr>
      <vt:lpstr>приклад e-Commerce:</vt:lpstr>
      <vt:lpstr>Презентация PowerPoint</vt:lpstr>
      <vt:lpstr>види бізнесу в Інтернеті</vt:lpstr>
      <vt:lpstr>Торгівля в Інтернеті:</vt:lpstr>
      <vt:lpstr>ЯКІ ПЕРЕВАГИ ІНТЕРНЕТ МАГАЗИНУ???</vt:lpstr>
      <vt:lpstr>Лендінги</vt:lpstr>
      <vt:lpstr>Продажі в соціальних мережах</vt:lpstr>
      <vt:lpstr>Сайти оголошень</vt:lpstr>
      <vt:lpstr>Переваги та недолікі</vt:lpstr>
      <vt:lpstr>Пропозиція послуг </vt:lpstr>
      <vt:lpstr>Переваги та недоліки</vt:lpstr>
      <vt:lpstr>Лідогенерація</vt:lpstr>
      <vt:lpstr>Фріланс</vt:lpstr>
      <vt:lpstr>Бізнес на сайтах</vt:lpstr>
      <vt:lpstr>CPA</vt:lpstr>
      <vt:lpstr>Арбітраж трафіку</vt:lpstr>
      <vt:lpstr>ідеЇ для інтернет-бізнесу</vt:lpstr>
      <vt:lpstr>Бізнес онлайн 1: Онлайн копіцентр</vt:lpstr>
      <vt:lpstr>Бізнес онлайн 2: Студія SMM</vt:lpstr>
      <vt:lpstr>Бізнес онлайн 3: Розробка додатків</vt:lpstr>
      <vt:lpstr>Бізнес онлайн 4: Послуги репетиторства</vt:lpstr>
      <vt:lpstr>Бізнес онлайн 5: Вебінари і онлайн-навчання</vt:lpstr>
      <vt:lpstr>Бізнес онлайн 6: Блогінг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Інтернет - бізнес</dc:title>
  <dc:creator> </dc:creator>
  <cp:lastModifiedBy>Microsoft Office User</cp:lastModifiedBy>
  <cp:revision>3</cp:revision>
  <dcterms:created xsi:type="dcterms:W3CDTF">2021-02-10T18:49:30Z</dcterms:created>
  <dcterms:modified xsi:type="dcterms:W3CDTF">2023-09-09T05:37:06Z</dcterms:modified>
</cp:coreProperties>
</file>