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Arvo" panose="020B0604020202020204" charset="0"/>
      <p:regular r:id="rId13"/>
      <p:bold r:id="rId14"/>
      <p:italic r:id="rId15"/>
      <p:boldItalic r:id="rId16"/>
    </p:embeddedFont>
    <p:embeddedFont>
      <p:font typeface="Roboto Condensed Light" panose="020B0604020202020204" charset="0"/>
      <p:regular r:id="rId17"/>
      <p:bold r:id="rId18"/>
      <p:italic r:id="rId19"/>
      <p:boldItalic r:id="rId20"/>
    </p:embeddedFont>
    <p:embeddedFont>
      <p:font typeface="Roboto Condensed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5D08E4-4CB9-4A25-91DF-C19B82DA8EF8}">
  <a:tblStyle styleId="{025D08E4-4CB9-4A25-91DF-C19B82DA8EF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056690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8652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2718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4221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4620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2924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5791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7592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826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1985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1933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292607" y="1090750"/>
            <a:ext cx="7615123" cy="253758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4000" dirty="0" smtClean="0"/>
              <a:t>Основні етапи аналізу даних</a:t>
            </a:r>
            <a:endParaRPr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Етапи аналізу даних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38541"/>
            <a:ext cx="8090611" cy="3341250"/>
          </a:xfrm>
        </p:spPr>
        <p:txBody>
          <a:bodyPr/>
          <a:lstStyle/>
          <a:p>
            <a:r>
              <a:rPr lang="uk-UA" sz="1600" b="1" dirty="0"/>
              <a:t>Завжди потрібно пам'ятати про </a:t>
            </a:r>
            <a:r>
              <a:rPr lang="uk-UA" sz="1600" b="1" dirty="0" smtClean="0"/>
              <a:t>взаємодоповнення </a:t>
            </a:r>
            <a:r>
              <a:rPr lang="uk-UA" sz="1600" b="1" dirty="0"/>
              <a:t>якісних і кількісних методів. Кількісний аналіз в сукупності з якісною інтерпретацією і розумінням масової статистики завжди цінніший, ніж всебічна інтерпретація одних лише статистичних даних. Без якісної інтерпретації ці дані завжди будуть залишатися непредставницькими. </a:t>
            </a:r>
          </a:p>
          <a:p>
            <a:r>
              <a:rPr lang="uk-UA" sz="1600" b="1" dirty="0"/>
              <a:t>Застосовуючи тільки якісний аналіз, ми набуваємо певне знання обмежених фрагментів соціальної реальності. Використовуючи тільки статистичний аналіз, ми виявляємо типові факти і явища, поширені в широкому соціальному просторі, але без розуміння їхнього змісту (шкала Богардуса в Україні та США).</a:t>
            </a:r>
          </a:p>
          <a:p>
            <a:r>
              <a:rPr lang="uk-UA" sz="1600" b="1" dirty="0"/>
              <a:t>Звідси ясно, що ми повинні комбінувати використання якісних і кількісних стратегій. Тільки їх сукупність дозволить досягти кінцевої мети соціологічного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256393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 smtClean="0"/>
              <a:t>Етапи аналізу даних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38541"/>
            <a:ext cx="8090611" cy="3341250"/>
          </a:xfrm>
        </p:spPr>
        <p:txBody>
          <a:bodyPr/>
          <a:lstStyle/>
          <a:p>
            <a:r>
              <a:rPr lang="uk-UA" sz="1800" b="1" dirty="0"/>
              <a:t>Якщо розглядати аналіз даних як найбільш повну, завершену і послідовну сукупність дій, не беручи до уваги того, що аналіз даних може бути скороченим, то можна виділити наступні основні етапи.</a:t>
            </a:r>
          </a:p>
          <a:p>
            <a:r>
              <a:rPr lang="uk-UA" sz="1800" b="1" dirty="0"/>
              <a:t>1. Аналіз даних починається з опису всієї сукупності даних в первісній, простій формі. Передує ця стадія контролем інформації та вибраковуванням непридатних даних: виявляються помилки і пропуски, відсіваються некомпетентні і недобросовісні респонденти, коротше - проводиться «чистка масиву». Далі проводиться власне опис з використанням апарату дескриптивної статистики. Вивчаються прості розподіли, виявляються аномалії, розраховуються міри середньої тенденції, варіації (розкид) розподілу (дисперсія, середнє абсолютне і середньоквадратичне відхилення).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Етапи аналізу даних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38541"/>
            <a:ext cx="8090611" cy="3341250"/>
          </a:xfrm>
        </p:spPr>
        <p:txBody>
          <a:bodyPr/>
          <a:lstStyle/>
          <a:p>
            <a:r>
              <a:rPr lang="uk-UA" sz="1800" b="1" dirty="0"/>
              <a:t>Всі ці кроки необхідні для вирішення двох завдань: </a:t>
            </a:r>
            <a:endParaRPr lang="uk-UA" sz="1800" b="1" dirty="0" smtClean="0"/>
          </a:p>
          <a:p>
            <a:r>
              <a:rPr lang="uk-UA" sz="1800" b="1" dirty="0" smtClean="0"/>
              <a:t>а</a:t>
            </a:r>
            <a:r>
              <a:rPr lang="uk-UA" sz="1800" b="1" dirty="0"/>
              <a:t>) загальної оцінки вибіркової сукупності і окремих підвибірок, з тим щоб зрозуміти, яким чином особливості вибірок позначатимуться на інтерпретації того чи іншого висновку і узагальнюючих висновків; </a:t>
            </a:r>
            <a:endParaRPr lang="uk-UA" sz="1800" b="1" dirty="0" smtClean="0"/>
          </a:p>
          <a:p>
            <a:r>
              <a:rPr lang="uk-UA" sz="1800" b="1" dirty="0" smtClean="0"/>
              <a:t>б</a:t>
            </a:r>
            <a:r>
              <a:rPr lang="uk-UA" sz="1800" b="1" dirty="0"/>
              <a:t>) для того щоб не втратити уявлення про більш складні залежності і комбінації, з якими доведеться мати справу згодом.</a:t>
            </a:r>
          </a:p>
        </p:txBody>
      </p:sp>
    </p:spTree>
    <p:extLst>
      <p:ext uri="{BB962C8B-B14F-4D97-AF65-F5344CB8AC3E}">
        <p14:creationId xmlns:p14="http://schemas.microsoft.com/office/powerpoint/2010/main" val="107883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Етапи аналізу даних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38541"/>
            <a:ext cx="8090611" cy="3341250"/>
          </a:xfrm>
        </p:spPr>
        <p:txBody>
          <a:bodyPr/>
          <a:lstStyle/>
          <a:p>
            <a:r>
              <a:rPr lang="uk-UA" sz="1800" b="1" dirty="0"/>
              <a:t>2. На другому етапі відбувається «ущільнення» вихідної інформації: укрупнення шкал, емпірична типологізація, формування ознак-індексів і т. д. </a:t>
            </a:r>
            <a:endParaRPr lang="uk-UA" sz="1800" b="1" dirty="0" smtClean="0"/>
          </a:p>
          <a:p>
            <a:r>
              <a:rPr lang="uk-UA" sz="1800" b="1" dirty="0" smtClean="0"/>
              <a:t>Головна </a:t>
            </a:r>
            <a:r>
              <a:rPr lang="uk-UA" sz="1800" b="1" dirty="0"/>
              <a:t>мета всіх цих операцій - скорочення числа ознак, необхідних для підсумкового аналізу. Разом з тим досягається первинне узагальнення даних, потрібне для більш глибокого аналізу. </a:t>
            </a:r>
            <a:endParaRPr lang="uk-UA" sz="1800" b="1" dirty="0" smtClean="0"/>
          </a:p>
          <a:p>
            <a:r>
              <a:rPr lang="uk-UA" sz="1800" b="1" dirty="0" smtClean="0"/>
              <a:t>Тут </a:t>
            </a:r>
            <a:r>
              <a:rPr lang="uk-UA" sz="1800" b="1" dirty="0"/>
              <a:t>же починається перехід до аналізу взаємозв'язків, який повністю розгорнеться на третьому етапі. Починають використовуватися так звані «сильні» операції: типологічний аналіз, факторний аналіз і т. п. Як наслідок, формуються інтерпретаційні схеми, по суті - «каркаси» розуміння емпіричного матеріалу.</a:t>
            </a:r>
          </a:p>
        </p:txBody>
      </p:sp>
    </p:spTree>
    <p:extLst>
      <p:ext uri="{BB962C8B-B14F-4D97-AF65-F5344CB8AC3E}">
        <p14:creationId xmlns:p14="http://schemas.microsoft.com/office/powerpoint/2010/main" val="604724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Етапи аналізу даних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38541"/>
            <a:ext cx="8090611" cy="3341250"/>
          </a:xfrm>
        </p:spPr>
        <p:txBody>
          <a:bodyPr/>
          <a:lstStyle/>
          <a:p>
            <a:r>
              <a:rPr lang="uk-UA" sz="1800" b="1" dirty="0"/>
              <a:t>3. Дана стадія безпосередньо випливає з попередньої. Відбувається поглиблення інтерпретації і перехід до пояснення фактів шляхом виявлення прямих і непрямих детермінацій всередині масиву. Тут повинні бути отримані основні висновки, необхідні для підтвердження (спростування) гіпотези, теоретичного осмислення проблеми і виробленні типологічних рекомендацій. </a:t>
            </a:r>
          </a:p>
        </p:txBody>
      </p:sp>
    </p:spTree>
    <p:extLst>
      <p:ext uri="{BB962C8B-B14F-4D97-AF65-F5344CB8AC3E}">
        <p14:creationId xmlns:p14="http://schemas.microsoft.com/office/powerpoint/2010/main" val="243440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Етапи аналізу даних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38541"/>
            <a:ext cx="8090611" cy="3341250"/>
          </a:xfrm>
        </p:spPr>
        <p:txBody>
          <a:bodyPr/>
          <a:lstStyle/>
          <a:p>
            <a:r>
              <a:rPr lang="uk-UA" sz="1800" b="1" dirty="0"/>
              <a:t>4. На заключному етапі аналітичне дослідження безпосередньо переходить в прогностичну і рекомендаційну процедуру дій. Для цього корисно вдатися до перевірки основних висновків дослідження. Ідеальним варіантом є повторне дослідження. За його неможливістю, доцільно використовувати уявний експеримент, регресійний і детермінаційний аналізи, експертне опитування. Необхідно постійно пам'ятати: в кінцевому рахунку, єдине, що забезпечує теоретичну переконливість і практичну значимість дослідження - це </a:t>
            </a:r>
            <a:r>
              <a:rPr lang="uk-UA" sz="1800" b="1" dirty="0" smtClean="0"/>
              <a:t>інтерпретаційна </a:t>
            </a:r>
            <a:r>
              <a:rPr lang="uk-UA" sz="1800" b="1" dirty="0"/>
              <a:t>модель («модель пояснення»). </a:t>
            </a:r>
          </a:p>
        </p:txBody>
      </p:sp>
    </p:spTree>
    <p:extLst>
      <p:ext uri="{BB962C8B-B14F-4D97-AF65-F5344CB8AC3E}">
        <p14:creationId xmlns:p14="http://schemas.microsoft.com/office/powerpoint/2010/main" val="180481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Етапи аналізу даних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38541"/>
            <a:ext cx="8090611" cy="3341250"/>
          </a:xfrm>
        </p:spPr>
        <p:txBody>
          <a:bodyPr/>
          <a:lstStyle/>
          <a:p>
            <a:r>
              <a:rPr lang="uk-UA" sz="1800" b="1" dirty="0"/>
              <a:t>У свою чергу, основи інтерпретації закладені в соціологічному світогляді дослідника, його </a:t>
            </a:r>
            <a:r>
              <a:rPr lang="uk-UA" sz="1800" b="1" dirty="0" smtClean="0"/>
              <a:t>професійному досвіді </a:t>
            </a:r>
            <a:r>
              <a:rPr lang="uk-UA" sz="1800" b="1" dirty="0"/>
              <a:t>і, нарешті, в дослідницькій програмі, гіпотезах. </a:t>
            </a:r>
            <a:endParaRPr lang="uk-UA" sz="1800" b="1" dirty="0" smtClean="0"/>
          </a:p>
          <a:p>
            <a:r>
              <a:rPr lang="uk-UA" sz="1800" b="1" dirty="0" smtClean="0"/>
              <a:t>Побудова </a:t>
            </a:r>
            <a:r>
              <a:rPr lang="uk-UA" sz="1800" b="1" dirty="0"/>
              <a:t>інтерпретаційних моделей операція суто творча, вона не формалізується і навіть повністю не раціоналізується. Вирішальне значення тут набувають загальносвітоглядний і загальнотеоретичний кругозір, перспективність і широта мислення, професійні знання і досвід, </a:t>
            </a:r>
            <a:r>
              <a:rPr lang="uk-UA" sz="1800" b="1" dirty="0" smtClean="0"/>
              <a:t>комунікативний </a:t>
            </a:r>
            <a:r>
              <a:rPr lang="uk-UA" sz="1800" b="1" dirty="0"/>
              <a:t>талант </a:t>
            </a:r>
            <a:r>
              <a:rPr lang="uk-UA" sz="1800" b="1" dirty="0" smtClean="0"/>
              <a:t>дослідника.</a:t>
            </a:r>
            <a:endParaRPr lang="uk-UA" sz="1800" b="1" dirty="0"/>
          </a:p>
        </p:txBody>
      </p:sp>
    </p:spTree>
    <p:extLst>
      <p:ext uri="{BB962C8B-B14F-4D97-AF65-F5344CB8AC3E}">
        <p14:creationId xmlns:p14="http://schemas.microsoft.com/office/powerpoint/2010/main" val="3587442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Етапи аналізу даних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38541"/>
            <a:ext cx="8090611" cy="3341250"/>
          </a:xfrm>
        </p:spPr>
        <p:txBody>
          <a:bodyPr/>
          <a:lstStyle/>
          <a:p>
            <a:r>
              <a:rPr lang="uk-UA" sz="1800" b="1" dirty="0"/>
              <a:t>У процесі аналізу даних необхідно чітко дотримуватися гіпотез, сформульованих в програмі, уникаючи при цьому двох крайнощів: по-перше, поспішних висновків щодо їх підтвердження (якщо факти «укладаються» в гіпотезу) і, по-друге, спокуси захопитися самим процесом аналізу, що трапляється досить часто і відводить убік від цілей дослідження. Чим далі ми заглиблюємося в аналіз даних, тим більшого значення набувають пояснювальні гіпотези, безпосередньо пов'язані з програмними завданнями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3726986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Етапи аналізу даних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38541"/>
            <a:ext cx="8090611" cy="3341250"/>
          </a:xfrm>
        </p:spPr>
        <p:txBody>
          <a:bodyPr/>
          <a:lstStyle/>
          <a:p>
            <a:r>
              <a:rPr lang="uk-UA" sz="1800" b="1" dirty="0"/>
              <a:t>Якщо гіпотези нестандартні й нетривіальні, особливу увагу слід приділити висновками, які з ними не узгоджуються. В результаті перевірок вводяться обмеження і уточнення вихідних гіпотез, і виявляється або справедливість висунутих припущень, або їх спростування.</a:t>
            </a:r>
          </a:p>
          <a:p>
            <a:r>
              <a:rPr lang="uk-UA" sz="1800" b="1" dirty="0"/>
              <a:t>Не слід змішувати уточнення та інтерпретацію даних з їх поясненням, так як вони різні за своєю сутністю етапи аналізу. Пояснення є головним завданням аналізу: воно дозволяє встановити причинні залежності, витлумачити знайдені зв'язки в поняттях більш загальних тенденцій і закономірностей, дає підставу для прогнозу і, отже, для переходу до обґрунтування практичних рішень досліджуваних соціальних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1728891812"/>
      </p:ext>
    </p:extLst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797</Words>
  <Application>Microsoft Office PowerPoint</Application>
  <PresentationFormat>Екран (16:9)</PresentationFormat>
  <Paragraphs>37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Arvo</vt:lpstr>
      <vt:lpstr>Roboto Condensed Light</vt:lpstr>
      <vt:lpstr>Roboto Condensed</vt:lpstr>
      <vt:lpstr>Salerio template</vt:lpstr>
      <vt:lpstr>Основні етапи аналізу даних</vt:lpstr>
      <vt:lpstr>Етапи аналізу даних</vt:lpstr>
      <vt:lpstr>Етапи аналізу даних</vt:lpstr>
      <vt:lpstr>Етапи аналізу даних</vt:lpstr>
      <vt:lpstr>Етапи аналізу даних</vt:lpstr>
      <vt:lpstr>Етапи аналізу даних</vt:lpstr>
      <vt:lpstr>Етапи аналізу даних</vt:lpstr>
      <vt:lpstr>Етапи аналізу даних</vt:lpstr>
      <vt:lpstr>Етапи аналізу даних</vt:lpstr>
      <vt:lpstr>Етапи аналізу даних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Опитування у формі інтерв'ю</dc:title>
  <cp:lastModifiedBy>Taisiia</cp:lastModifiedBy>
  <cp:revision>9</cp:revision>
  <dcterms:modified xsi:type="dcterms:W3CDTF">2023-09-20T17:31:02Z</dcterms:modified>
</cp:coreProperties>
</file>