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6" r:id="rId12"/>
    <p:sldId id="276" r:id="rId13"/>
    <p:sldId id="265" r:id="rId14"/>
    <p:sldId id="263" r:id="rId15"/>
    <p:sldId id="264" r:id="rId16"/>
    <p:sldId id="262" r:id="rId17"/>
    <p:sldId id="261" r:id="rId18"/>
    <p:sldId id="260" r:id="rId19"/>
    <p:sldId id="259" r:id="rId20"/>
    <p:sldId id="258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190501"/>
            <a:ext cx="11607800" cy="74929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Класифікація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" y="1155700"/>
            <a:ext cx="11607800" cy="53975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Анатомо-фізіологічні </a:t>
            </a:r>
            <a:r>
              <a:rPr lang="uk-UA" sz="2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основи слуху та механізми порушень. Медична і педагогічна класифікація порушень слуху. Види та ступені втрати слуху. Основні причини (вроджені та набуті). Ризикові фактори у дітей раннього віку</a:t>
            </a:r>
            <a: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uk-UA" sz="23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Анатомія слухової системи</a:t>
            </a: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uk-UA" sz="23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Зовнішнє вухо:</a:t>
            </a: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Вушний хрящ: збирає звукові хвилі.</a:t>
            </a: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Слуховий прохід: проводить звукові хвилі до барабанної перетинки.</a:t>
            </a: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uk-UA" sz="23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Середнє вухо:</a:t>
            </a: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Барабанна перетинка: коливається під впливом звукових хвиль, перетворюючи їх на механічну енергію.</a:t>
            </a: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Слухові кісточки (молоточок, коваделко, стремінце): передають коливання від барабанної перетинки до вікна внутрішнього вуха.</a:t>
            </a: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uk-UA" sz="23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Внутрішнє вухо:</a:t>
            </a: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Завитка: тут механічні коливання перетворюються на електричні сигнали за допомогою </a:t>
            </a:r>
            <a:r>
              <a:rPr lang="uk-UA" sz="23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волоскових</a:t>
            </a: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клітин, що відповідають за різні частоти.</a:t>
            </a: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uk-UA" sz="23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Слуховий нерв: Передає ці електричні сигнали до мозку для інтерпретації.</a:t>
            </a:r>
            <a:endParaRPr lang="ru-RU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0" y="1917700"/>
            <a:ext cx="3670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4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001"/>
            <a:ext cx="10948025" cy="774700"/>
          </a:xfrm>
        </p:spPr>
        <p:txBody>
          <a:bodyPr>
            <a:normAutofit/>
          </a:bodyPr>
          <a:lstStyle/>
          <a:p>
            <a:r>
              <a:rPr lang="uk-UA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Види втрати слуху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06500"/>
            <a:ext cx="10948026" cy="53340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Прогресуюча або раптова. Втрата слуху відбувається поступово, погіршується з часом (прогресуюче). Раптова втрата слуху настає дуже швидко.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-Коливальна або стабільна. Рівень втрати слуху з часом змінюється - стає кращим або гіршим (коливається). При стабільній втраті слуху рівень залишається однаковим протягом довгого періоду часу.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-Вроджена або набута. Втрата слуху вже є наявна при народженні дитини - вроджена. Коли слух втрачається пізніше в житті людини - це набута втрата слуху.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-Часткова або повна. Часткова втрата слуху означає, що у людини є залишки слуху, тобто вона здатна чути якісь звуки. Повна втрата слуху (тотальна) - це, коли людина не може чути нічого, жодного звуку.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47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846425" cy="889000"/>
          </a:xfrm>
        </p:spPr>
        <p:txBody>
          <a:bodyPr>
            <a:normAutofit/>
          </a:bodyPr>
          <a:lstStyle/>
          <a:p>
            <a:r>
              <a:rPr lang="uk-UA" sz="28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Педагогічна класифікація порушень слуху</a:t>
            </a:r>
            <a:r>
              <a:rPr lang="uk-UA" sz="2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44600"/>
            <a:ext cx="10846426" cy="52832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uk-UA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uk-UA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глухі (втрата слуху до формування мовлення, без здатності сприймати звуки),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пізнооглухлі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(втрата слуху після формування мовлення, з базовим рівнем мовлення</a:t>
            </a:r>
            <a:r>
              <a:rPr lang="uk-UA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-туговухі (часткова втрата слуху з проблемами розвитку мовлення).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370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364451" cy="596899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слуху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03300"/>
            <a:ext cx="10363826" cy="5524500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Децибел (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дБ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)-одиниця потужності звуку, яка діє на площу 1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км.кв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Герц (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)-частота звукових хвиль за 1 секунду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Людське вухо нормально сприймає звук від 16 до 20000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Найчутливіше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 вухо до звуків із частотою коливань від 1000 до 4000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 людського мовлення складає від 100 до 1200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8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922625" cy="800100"/>
          </a:xfrm>
        </p:spPr>
        <p:txBody>
          <a:bodyPr>
            <a:normAutofit fontScale="90000"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</a:pPr>
            <a:r>
              <a:rPr lang="en-US" sz="2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Ступені </a:t>
            </a:r>
            <a:r>
              <a:rPr lang="uk-UA" sz="27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втрати слуху (за шкалою децибелів)</a:t>
            </a: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81100"/>
            <a:ext cx="10922626" cy="52959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Ступені втрати слуху (за шкалою децибелів)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Нормальний слух: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0–15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людина не відчуває проблем зі слухом.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Мінімальний ступінь: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16–25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людина погано чує тиху мову.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Незначний ступінь: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26–40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випадають окремі слова, особливо на фоні шуму.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Помірний ступінь: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41–55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людина пропускає до половини слів.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Помірно</a:t>
            </a: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-важкий ступінь: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56–70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багато звуків не чути, порушена мова.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Важкий ступінь: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71–90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майже не розпізнаються звуки, чути лише крик на вухо.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Глухота: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Понад 90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повна втрата слуху.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29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821025" cy="78739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Таблиця </a:t>
            </a:r>
            <a:r>
              <a:rPr lang="ru-RU" alt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«Класифікація </a:t>
            </a:r>
            <a:r>
              <a:rPr lang="ru-RU" altLang="ru-RU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alt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слуху» (</a:t>
            </a:r>
            <a:r>
              <a:rPr lang="uk-UA" alt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універсальна)</a:t>
            </a:r>
            <a:r>
              <a:rPr lang="ru-RU" altLang="ru-RU" sz="2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7568295"/>
              </p:ext>
            </p:extLst>
          </p:nvPr>
        </p:nvGraphicFramePr>
        <p:xfrm>
          <a:off x="1143000" y="1117601"/>
          <a:ext cx="10363200" cy="5095430"/>
        </p:xfrm>
        <a:graphic>
          <a:graphicData uri="http://schemas.openxmlformats.org/drawingml/2006/table">
            <a:tbl>
              <a:tblPr firstRow="1" firstCol="1" bandRow="1"/>
              <a:tblGrid>
                <a:gridCol w="3454400"/>
                <a:gridCol w="3454400"/>
                <a:gridCol w="3454400"/>
              </a:tblGrid>
              <a:tr h="227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Критерій класифікації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порушень слуху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Медична класифікація (за механізмом ураження)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Кондуктивна приглухуватість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 проведення звуку у зовнішньому чи середньому вусі (сірчані пробки, отит, патологія слухових кісточок).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Нейросенсорна приглухуватість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Ураження внутрішнього вуха (завитки), слухового нерва або слухових центрів кори головного мозку.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Змішана приглухуватість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Поєднання кондуктивного та нейросенсорного компонентів.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Педагогічна класифікація (за ступенем збереження слуху та впливом на мовлення)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Глибока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(понад 91 дБ)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Повна або майже повна втрата слуху, що унеможливлює самостійне оволодіння мовленням.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 не сприймається або сприймається лише на рівні вібрацій.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Приглухуватість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(21-90 дБ)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Часткова втрата слуху, за якої зберігається здатність до мовленнєвого розвитку (поділяється за ступенями).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Ступені приглухуватості (за ВООЗ, у дБ)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(21–40 дБ)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 чує гучну мову на відстані 1–2 м, але має труднощі з тихою мовою та шумами.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(41–55 дБ)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Чує розмовну мову поблизу, на відстані понад 1 м виникають труднощі.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Виражена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важка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(56–70 дБ)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Чує лише гучну мову або крик.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Значна/Тяжка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(71–90 дБ)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Розбірливе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недоступне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слухових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апаратів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49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732125" cy="584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0666336"/>
              </p:ext>
            </p:extLst>
          </p:nvPr>
        </p:nvGraphicFramePr>
        <p:xfrm>
          <a:off x="913776" y="1294413"/>
          <a:ext cx="10297860" cy="5191323"/>
        </p:xfrm>
        <a:graphic>
          <a:graphicData uri="http://schemas.openxmlformats.org/drawingml/2006/table">
            <a:tbl>
              <a:tblPr/>
              <a:tblGrid>
                <a:gridCol w="2574465"/>
                <a:gridCol w="2574465"/>
                <a:gridCol w="2574465"/>
                <a:gridCol w="2574465"/>
              </a:tblGrid>
              <a:tr h="595726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Ступінь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Втрати слуху (дБ)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слухового сприймання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Можливості мовленнєвого розвитку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659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Легкий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ступінь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21–40 дБ</a:t>
                      </a: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Дитина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чує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розмовну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мову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відстані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3–5 м, але не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розрізняє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віддалені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звуки.</a:t>
                      </a: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формується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майже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але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можуть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бути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помилки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вимові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розумінні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складних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слів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969">
                <a:tc>
                  <a:txBody>
                    <a:bodyPr/>
                    <a:lstStyle/>
                    <a:p>
                      <a:r>
                        <a:rPr lang="ru-RU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Помірний ступінь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41–55 дБ</a:t>
                      </a: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Чує розмовну мову на відстані 1–2 м. Сприйняття мовлення у групі або при шумі утруднене.</a:t>
                      </a: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формується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відставанням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порушується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звукопроізношення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словниковий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запас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969">
                <a:tc>
                  <a:txBody>
                    <a:bodyPr/>
                    <a:lstStyle/>
                    <a:p>
                      <a:r>
                        <a:rPr lang="ru-RU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Середньотяжкий ступінь</a:t>
                      </a:r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56–70 дБ</a:t>
                      </a: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Чує лише голосну мову поблизу (менше 1 м). Без підсилювальних засобів не орієнтується на слух у побутових ситуаціях.</a:t>
                      </a: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мовлення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значно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ускладнений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потрібне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слухопротезування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логопедична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87026" marR="87026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3500" y="84349"/>
            <a:ext cx="109855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слабкочуючих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ступенем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втрати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слуху (дБ)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9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821025" cy="9017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95400"/>
            <a:ext cx="10821026" cy="5295900"/>
          </a:xfrm>
        </p:spPr>
        <p:txBody>
          <a:bodyPr/>
          <a:lstStyle/>
          <a:p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На основі педагогічної класифікації здійснюється диференційована спеціальна освіта для дітей, що мають різний ступінь порушення слуху і відповідний рівень мовленнєвого розвитку. Рекомендація для дитини того чи іншого виду спеціальної школи враховує не лише характер і ступінь порушення слуху, але й стан мовленнєвого розвитку.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936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795625" cy="8509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43000"/>
            <a:ext cx="10795626" cy="535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Дякую за увагу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40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41301"/>
            <a:ext cx="10744825" cy="9017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33500"/>
            <a:ext cx="10744826" cy="5257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70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922625" cy="8255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68400"/>
            <a:ext cx="10922626" cy="5410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45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973425" cy="7239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Фізіологія </a:t>
            </a:r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слуху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54100"/>
            <a:ext cx="10973426" cy="55245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Звукові хвилі потрапляють до зовнішнього вуха і досягають барабанної перетинки.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Коливання барабанної перетинки передаються слуховим кісточкам середнього вуха.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Кісточки посилюють та передають ці коливання до внутрішнього вуха.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 завитці волоскові клітини реагують на ці коливання і генерують нервові імпульси.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Слуховий нерв надсилає ці імпульси до слухової кори головного мозку, де вони сприймаються як звук.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4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909925" cy="8381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43000"/>
            <a:ext cx="10909926" cy="54229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70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66701"/>
            <a:ext cx="10694025" cy="787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93800"/>
            <a:ext cx="10694026" cy="54991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40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1062325" cy="876299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Механізми порушень слуху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08100"/>
            <a:ext cx="11062326" cy="51181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основних типи: провідні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кондуктивні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нейросенсорні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1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Провідні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кондуктивні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 механізми пов'язані з проблемами в зовнішньому та середньому вусі, які заважають звуку досягти внутрішнього вуха.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Перешкоди у зовнішньому слуховому проході: Сірчана пробка: або сторонні предмети блокують прохід, заважаючи звуку потрапити до барабанної перетинки. Інфекції зовнішнього вуха (зовнішній отит) . Проблеми середнього вуха: Запалення середнього вуха (отит), яке порушує нормальну рухливість слухових кісточок. Вроджені деформації слухових кісточок . Наслідки захворювань носа та носоглотки 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1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Нейросенсорні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сенсоневральні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механізми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 механізми стосуються порушення роботи внутрішнього вуха або слухового </a:t>
            </a:r>
            <a:r>
              <a:rPr lang="uk-UA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нерва</a:t>
            </a: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Пошкодження </a:t>
            </a:r>
            <a:r>
              <a:rPr lang="uk-UA" sz="1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волоскових</a:t>
            </a:r>
            <a:r>
              <a:rPr lang="uk-UA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клітин: Надмірний шум: (від обладнання, концертів, навушників) або сильні звукові імпульси (вибухи) можуть руйнувати волоскові клітини у внутрішньому вусі, що відповідають за сприйняття звуку.  Старіння: призводить до поступової втрати цих клітин та нейронів.  Інфекційні захворювання: Менінгіт, кір, грип, краснуха та інші інфекції: можуть пошкоджувати внутрішнє вухо або слуховий нерв.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78565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0501"/>
            <a:ext cx="10986125" cy="761999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Механізми порушень слуху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92200"/>
            <a:ext cx="10986126" cy="52451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Травми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Травми голови або самого вуха: можуть призвести до пошкодження слухового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нерва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 інших структур.  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Медикаментозне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ураження: Деякі лікарські засоби: (наприклад, антибіотики, знеболювальні) мають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ототоксичну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дію, що може пошкодити слух. 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Генетичні фактори: Спадковість: є причиною вроджених порушень слуху, включаючи недорозвинення слухового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нерва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Судинні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системні захворювання: Цукровий діабет, гіпертонічна хвороба та інші захворювання: можуть впливати на кровопостачання внутрішнього вуха та нервової системи.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99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973425" cy="8382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ПАТОЛОГІЯ </a:t>
            </a:r>
            <a:r>
              <a:rPr lang="uk-UA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ОРГАНу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СЛУХУ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81100"/>
            <a:ext cx="10973426" cy="5346700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Глухота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повна втрата (повна глухота) або найбільш різкий ступінь ураження слуху, при якому зберігаються залишки слуху, що дозволяють сприймати дуже гучні немовні звуки (свисток, гудок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 або добре знайомі слова, вимовлені гучним голосом біля вуха (неповна глухота). Повна глухота зустрічається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рідко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Більш значні залишки слуху, що дозволяють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розбірливо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сприймати мову, говорять про наявність приглухуватості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прийнято розрізняти глухоту (або приглухуватість):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провідності;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сприйняття;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змішану.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12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859125" cy="7239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Типи 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54100"/>
            <a:ext cx="10859126" cy="55372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ГЛУХОТА ПРОВІДНОСТІ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Глухота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провідності виникає, коли акустичні коливання затримуються, якщо на їхньому шляху виникає перешкода або збільшується акустичний опір середовища. Таке явище можна спостерігати при наявності стороннього предмета або сіркової пробки в зовнішньому слуховому проході, при вродженому його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зарощенні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 гострому запаленні середнього вуха, при нерухомості слухових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кісточок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(отосклероз), при підвищенні тиску усередині лабіринту й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т.д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ГЛУХОТА СПРИЙНЯТТЯ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Глухота сприйняття виникає при ушкодженні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кортієвого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органа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й закінчень волокон завиткової гілки слухового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нерва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Зазвичай відзначається значна втрата слуху, а нерідко й повна глухота. Слухове сприйняття високих тонів дуже обмежене або ж повністю відсутнє, а оскільки складові частоти артикульованих звуків належать до високого регістра тональної шкали, то слухове сприйняття звуків мови різко погіршується або ж взагалі відсутнє. </a:t>
            </a:r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ГЛУХОТА ЗМІШАНА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 тип глухоти зустрічається особливо часто. Змішана глухота спостерігається частіше в дітей, ніж у дорослих. Захворювання звукопровідного відділу призводять до дегенеративних змін у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кортієвому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органі. Порушення слуху спочатку мають функціональний характер, однак із часом вони закріплюються, призводячи в остаточному підсумку до глухоти змішаного типу.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9037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1011525" cy="6985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ГЛУХОТА </a:t>
            </a:r>
            <a:r>
              <a:rPr lang="uk-UA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ДИТЯЧОГО ВІКУ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65200"/>
            <a:ext cx="11011526" cy="557530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погляду етіології глухота дитячого віку підрозділяється на три групи: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Clr>
                <a:prstClr val="black"/>
              </a:buClr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спадкову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вона спостерігається в декількох представників однієї й тієї ж родини або ж як патологічна ознака передається з покоління в </a:t>
            </a:r>
            <a:r>
              <a:rPr lang="uk-UA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покоління)</a:t>
            </a:r>
            <a:endParaRPr lang="ru-RU" sz="1600" dirty="0">
              <a:solidFill>
                <a:prstClr val="black"/>
              </a:solidFill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Вроджену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(обумовлюється:1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недорозвиненням слухового апарата в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внутрішньоутробного життя,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ушкодженням слухового апарата плода в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утробі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придбану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виникла внаслідок родової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травми,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розвинулася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після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народження,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з'явилася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більш пізньому періоді.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7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66701"/>
            <a:ext cx="10884526" cy="736600"/>
          </a:xfrm>
        </p:spPr>
        <p:txBody>
          <a:bodyPr>
            <a:normAutofit/>
          </a:bodyPr>
          <a:lstStyle/>
          <a:p>
            <a:r>
              <a:rPr lang="uk-UA" sz="28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Медична класифікація порушень слуху</a:t>
            </a:r>
            <a:r>
              <a:rPr lang="uk-UA" sz="2800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13774" y="1143000"/>
            <a:ext cx="10884526" cy="51181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Кондуктивна</a:t>
            </a:r>
            <a:r>
              <a:rPr lang="uk-UA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втрата слуху</a:t>
            </a:r>
            <a:r>
              <a:rPr lang="uk-UA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(проблеми звукопровідності) </a:t>
            </a:r>
            <a:r>
              <a:rPr lang="uk-UA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Сенсоневральна</a:t>
            </a:r>
            <a:r>
              <a:rPr lang="uk-UA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втрата слуху</a:t>
            </a:r>
            <a:r>
              <a:rPr lang="uk-UA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(проблеми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звукосприйняття</a:t>
            </a:r>
            <a:r>
              <a:rPr lang="uk-UA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змішана</a:t>
            </a:r>
            <a:r>
              <a:rPr lang="uk-UA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</a:t>
            </a:r>
            <a:r>
              <a:rPr lang="uk-UA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поєднує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обидва типи</a:t>
            </a:r>
            <a:r>
              <a:rPr lang="uk-UA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Залежно 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ступеня зниження слуху, який вимірюється в децибелах (</a:t>
            </a:r>
            <a:r>
              <a:rPr lang="uk-UA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виділяють ступені: </a:t>
            </a:r>
            <a:endParaRPr lang="uk-UA" sz="1600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-нормальний 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 (до 15 </a:t>
            </a:r>
            <a:r>
              <a:rPr lang="uk-UA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uk-UA" sz="1600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-мінімальний 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(16–25 </a:t>
            </a:r>
            <a:r>
              <a:rPr lang="uk-UA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uk-UA" sz="1600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-незначний 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(26–40 </a:t>
            </a:r>
            <a:r>
              <a:rPr lang="uk-UA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sz="1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- 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помірний (41–55 </a:t>
            </a:r>
            <a:r>
              <a:rPr lang="uk-UA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uk-UA" sz="1600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-</a:t>
            </a:r>
            <a:r>
              <a:rPr lang="uk-UA" sz="16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помірно</a:t>
            </a:r>
            <a:r>
              <a:rPr lang="uk-UA" sz="1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-важкий 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(56–70 </a:t>
            </a:r>
            <a:r>
              <a:rPr lang="uk-UA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uk-UA" sz="1600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-важкий 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(71–90 </a:t>
            </a:r>
            <a:r>
              <a:rPr lang="uk-UA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1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16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-глухота 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(понад 90 </a:t>
            </a:r>
            <a:r>
              <a:rPr lang="uk-UA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</a:t>
            </a:r>
            <a:r>
              <a:rPr lang="uk-UA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43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65101"/>
            <a:ext cx="10973425" cy="850900"/>
          </a:xfrm>
        </p:spPr>
        <p:txBody>
          <a:bodyPr>
            <a:normAutofit/>
          </a:bodyPr>
          <a:lstStyle/>
          <a:p>
            <a:r>
              <a:rPr lang="uk-UA" sz="2800" b="1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Види втрати слуху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93800"/>
            <a:ext cx="10973426" cy="53975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-Одностороння або двостороння. </a:t>
            </a:r>
            <a:r>
              <a:rPr lang="uk-UA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Втрата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слуху в одному вусі називається однобічна, одностороння. В обох вухах - двобічна, двостороння.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Домовна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післямовна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першому випадку втрата слуху сталася до того, як людина навчилася розмовляти (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домовна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передмовна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У другому - людина (дитина) спочатку заговорила, навчилася розмовляти, а потім втратила слух (</a:t>
            </a:r>
            <a:r>
              <a:rPr lang="uk-UA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післямовна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-Симетрична або асиметрична. Рівень зниження слуху однаковий в обох вухах класифікується як симетрична втрата слуху. Коли рівень погіршення слуху різний в кожному вусі - це асиметрична втрата слуху.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68446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481</TotalTime>
  <Words>1567</Words>
  <Application>Microsoft Office PowerPoint</Application>
  <PresentationFormat>Широкоэкранный</PresentationFormat>
  <Paragraphs>151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Tw Cen MT</vt:lpstr>
      <vt:lpstr>Капля</vt:lpstr>
      <vt:lpstr>Тема 2. Класифікація та етіологія порушень слуху.</vt:lpstr>
      <vt:lpstr> Фізіологія слуху </vt:lpstr>
      <vt:lpstr>Механізми порушень слуху </vt:lpstr>
      <vt:lpstr>Механізми порушень слуху </vt:lpstr>
      <vt:lpstr> ПАТОЛОГІЯ ОРГАНу СЛУХУ </vt:lpstr>
      <vt:lpstr>Типи  порушень</vt:lpstr>
      <vt:lpstr> ГЛУХОТА ДИТЯЧОГО ВІКУ </vt:lpstr>
      <vt:lpstr>Медична класифікація порушень слуху </vt:lpstr>
      <vt:lpstr>Види втрати слуху </vt:lpstr>
      <vt:lpstr>Види втрати слуху </vt:lpstr>
      <vt:lpstr>Педагогічна класифікація порушень слуху </vt:lpstr>
      <vt:lpstr>Параметри слуху</vt:lpstr>
      <vt:lpstr>  Ступені втрати слуху (за шкалою децибелів) </vt:lpstr>
      <vt:lpstr> Таблиця «Класифікація порушень слуху» (універсальна)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2025-09-07T13:58:31Z</dcterms:created>
  <dcterms:modified xsi:type="dcterms:W3CDTF">2025-09-08T11:00:27Z</dcterms:modified>
</cp:coreProperties>
</file>