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68" r:id="rId3"/>
    <p:sldId id="269" r:id="rId4"/>
    <p:sldId id="609" r:id="rId5"/>
    <p:sldId id="274" r:id="rId6"/>
    <p:sldId id="275" r:id="rId7"/>
    <p:sldId id="276" r:id="rId8"/>
    <p:sldId id="281" r:id="rId9"/>
    <p:sldId id="282" r:id="rId10"/>
    <p:sldId id="256" r:id="rId11"/>
    <p:sldId id="258" r:id="rId12"/>
    <p:sldId id="606" r:id="rId13"/>
    <p:sldId id="607" r:id="rId14"/>
    <p:sldId id="260" r:id="rId15"/>
    <p:sldId id="265" r:id="rId16"/>
    <p:sldId id="611" r:id="rId17"/>
    <p:sldId id="257" r:id="rId18"/>
    <p:sldId id="259" r:id="rId19"/>
    <p:sldId id="613" r:id="rId20"/>
    <p:sldId id="261" r:id="rId21"/>
    <p:sldId id="262" r:id="rId22"/>
    <p:sldId id="263" r:id="rId23"/>
    <p:sldId id="264" r:id="rId24"/>
    <p:sldId id="614" r:id="rId25"/>
    <p:sldId id="266" r:id="rId26"/>
    <p:sldId id="615" r:id="rId27"/>
    <p:sldId id="270" r:id="rId28"/>
    <p:sldId id="610" r:id="rId29"/>
    <p:sldId id="61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72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99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29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48EDA4-95E1-43BC-AEF3-7D624ED15938}"/>
              </a:ext>
            </a:extLst>
          </p:cNvPr>
          <p:cNvSpPr txBox="1">
            <a:spLocks/>
          </p:cNvSpPr>
          <p:nvPr/>
        </p:nvSpPr>
        <p:spPr>
          <a:xfrm>
            <a:off x="1524001" y="997932"/>
            <a:ext cx="8543596" cy="23475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  <a:scene3d>
            <a:camera prst="perspectiveLeft" fov="4800000">
              <a:rot lat="0" lon="600002" rev="0"/>
            </a:camera>
            <a:lightRig rig="threePt" dir="t"/>
          </a:scene3d>
          <a:sp3d z="-44450"/>
        </p:spPr>
        <p:txBody>
          <a:bodyPr vert="horz" lIns="162000" tIns="34290" rIns="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UA" sz="4050" b="1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Сутність</a:t>
            </a:r>
            <a:r>
              <a:rPr lang="ru-RU" altLang="ru-UA" sz="405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UA" sz="4050" b="1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учасники</a:t>
            </a:r>
            <a:r>
              <a:rPr lang="ru-RU" altLang="ru-UA" sz="405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і </a:t>
            </a:r>
            <a:r>
              <a:rPr lang="ru-RU" altLang="ru-UA" sz="4050" b="1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суб’єктивна</a:t>
            </a:r>
            <a:r>
              <a:rPr lang="ru-RU" altLang="ru-UA" sz="405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UA" sz="4050" b="1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складова</a:t>
            </a:r>
            <a:r>
              <a:rPr lang="ru-RU" altLang="ru-UA" sz="405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UA" sz="4050" b="1" dirty="0" err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конфлікту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48EDA4-95E1-43BC-AEF3-7D624ED15938}"/>
              </a:ext>
            </a:extLst>
          </p:cNvPr>
          <p:cNvSpPr txBox="1">
            <a:spLocks/>
          </p:cNvSpPr>
          <p:nvPr/>
        </p:nvSpPr>
        <p:spPr>
          <a:xfrm>
            <a:off x="0" y="149475"/>
            <a:ext cx="11391461" cy="3130043"/>
          </a:xfrm>
          <a:prstGeom prst="flowChartProcess">
            <a:avLst/>
          </a:prstGeom>
          <a:solidFill>
            <a:srgbClr val="481BA9"/>
          </a:solidFill>
          <a:effectLst>
            <a:softEdge rad="317500"/>
          </a:effectLst>
          <a:scene3d>
            <a:camera prst="perspectiveLeft" fov="4800000">
              <a:rot lat="0" lon="600002" rev="0"/>
            </a:camera>
            <a:lightRig rig="threePt" dir="t"/>
          </a:scene3d>
          <a:sp3d z="-44450"/>
        </p:spPr>
        <p:txBody>
          <a:bodyPr vert="horz" lIns="21600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/>
              <a:t>Технології</a:t>
            </a:r>
            <a:r>
              <a:rPr lang="ru-RU" b="1" dirty="0"/>
              <a:t> </a:t>
            </a:r>
            <a:r>
              <a:rPr lang="ru-RU" b="1" dirty="0" err="1"/>
              <a:t>раціональної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 в </a:t>
            </a:r>
            <a:r>
              <a:rPr lang="ru-RU" b="1" dirty="0" err="1"/>
              <a:t>конфлікті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254000" y="188640"/>
            <a:ext cx="11315700" cy="38880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Clr>
                <a:schemeClr val="accent1"/>
              </a:buClr>
              <a:buSzPct val="100000"/>
            </a:pPr>
            <a:r>
              <a:rPr lang="ru-RU" sz="2500" b="1" i="1" u="sng" dirty="0" err="1">
                <a:solidFill>
                  <a:srgbClr val="0070C0"/>
                </a:solidFill>
              </a:rPr>
              <a:t>Процес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ефективного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спілкування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суб'єктів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конфліктної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взаємодії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безпосередньо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пов'язаний</a:t>
            </a:r>
            <a:r>
              <a:rPr lang="ru-RU" sz="2500" b="1" i="1" u="sng" dirty="0">
                <a:solidFill>
                  <a:srgbClr val="0070C0"/>
                </a:solidFill>
              </a:rPr>
              <a:t> з </a:t>
            </a:r>
            <a:r>
              <a:rPr lang="ru-RU" sz="2500" b="1" i="1" u="sng" dirty="0" err="1">
                <a:solidFill>
                  <a:srgbClr val="0070C0"/>
                </a:solidFill>
              </a:rPr>
              <a:t>їх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раціональним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поведінкою</a:t>
            </a:r>
            <a:r>
              <a:rPr lang="ru-RU" sz="2500" b="1" i="1" u="sng" dirty="0">
                <a:solidFill>
                  <a:srgbClr val="0070C0"/>
                </a:solidFill>
              </a:rPr>
              <a:t> у </a:t>
            </a:r>
            <a:r>
              <a:rPr lang="ru-RU" sz="2500" b="1" i="1" u="sng" dirty="0" err="1">
                <a:solidFill>
                  <a:srgbClr val="0070C0"/>
                </a:solidFill>
              </a:rPr>
              <a:t>конфлікті</a:t>
            </a:r>
            <a:r>
              <a:rPr lang="ru-RU" sz="2500" b="1" i="1" u="sng" dirty="0">
                <a:solidFill>
                  <a:srgbClr val="0070C0"/>
                </a:solidFill>
              </a:rPr>
              <a:t> . </a:t>
            </a:r>
            <a:br>
              <a:rPr lang="ru-RU" sz="2500" b="1" i="1" u="sng" dirty="0">
                <a:solidFill>
                  <a:srgbClr val="0070C0"/>
                </a:solidFill>
              </a:rPr>
            </a:br>
            <a:r>
              <a:rPr lang="ru-RU" sz="2500" b="1" i="1" u="sng" dirty="0" err="1">
                <a:solidFill>
                  <a:srgbClr val="0070C0"/>
                </a:solidFill>
              </a:rPr>
              <a:t>Відомо</a:t>
            </a:r>
            <a:r>
              <a:rPr lang="ru-RU" sz="2500" b="1" i="1" u="sng" dirty="0">
                <a:solidFill>
                  <a:srgbClr val="0070C0"/>
                </a:solidFill>
              </a:rPr>
              <a:t>, </a:t>
            </a:r>
            <a:r>
              <a:rPr lang="ru-RU" sz="2500" b="1" i="1" u="sng" dirty="0" err="1">
                <a:solidFill>
                  <a:srgbClr val="0070C0"/>
                </a:solidFill>
              </a:rPr>
              <a:t>що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сплеск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емоцій</a:t>
            </a:r>
            <a:r>
              <a:rPr lang="ru-RU" sz="2500" b="1" i="1" u="sng" dirty="0">
                <a:solidFill>
                  <a:srgbClr val="0070C0"/>
                </a:solidFill>
              </a:rPr>
              <a:t> у </a:t>
            </a:r>
            <a:r>
              <a:rPr lang="ru-RU" sz="2500" b="1" i="1" u="sng" dirty="0" err="1">
                <a:solidFill>
                  <a:srgbClr val="0070C0"/>
                </a:solidFill>
              </a:rPr>
              <a:t>процесі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вирішення</a:t>
            </a:r>
            <a:r>
              <a:rPr lang="ru-RU" sz="2500" b="1" i="1" u="sng" dirty="0">
                <a:solidFill>
                  <a:srgbClr val="0070C0"/>
                </a:solidFill>
              </a:rPr>
              <a:t> спору - </a:t>
            </a:r>
            <a:r>
              <a:rPr lang="ru-RU" sz="2500" b="1" i="1" u="sng" dirty="0" err="1">
                <a:solidFill>
                  <a:srgbClr val="0070C0"/>
                </a:solidFill>
              </a:rPr>
              <a:t>поганий</a:t>
            </a:r>
            <a:r>
              <a:rPr lang="ru-RU" sz="2500" b="1" i="1" u="sng" dirty="0">
                <a:solidFill>
                  <a:srgbClr val="0070C0"/>
                </a:solidFill>
              </a:rPr>
              <a:t> «союзник» і, як правило, </a:t>
            </a:r>
            <a:r>
              <a:rPr lang="ru-RU" sz="2500" b="1" i="1" u="sng" dirty="0" err="1">
                <a:solidFill>
                  <a:srgbClr val="0070C0"/>
                </a:solidFill>
              </a:rPr>
              <a:t>призводить</a:t>
            </a:r>
            <a:r>
              <a:rPr lang="ru-RU" sz="2500" b="1" i="1" u="sng" dirty="0">
                <a:solidFill>
                  <a:srgbClr val="0070C0"/>
                </a:solidFill>
              </a:rPr>
              <a:t> до </a:t>
            </a:r>
            <a:r>
              <a:rPr lang="ru-RU" sz="2500" b="1" i="1" u="sng" dirty="0" err="1">
                <a:solidFill>
                  <a:srgbClr val="0070C0"/>
                </a:solidFill>
              </a:rPr>
              <a:t>загострення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ситуації</a:t>
            </a:r>
            <a:r>
              <a:rPr lang="ru-RU" sz="2500" b="1" i="1" u="sng" dirty="0">
                <a:solidFill>
                  <a:srgbClr val="0070C0"/>
                </a:solidFill>
              </a:rPr>
              <a:t>. </a:t>
            </a:r>
            <a:r>
              <a:rPr lang="ru-RU" sz="2500" b="1" i="1" u="sng" dirty="0" err="1">
                <a:solidFill>
                  <a:srgbClr val="0070C0"/>
                </a:solidFill>
              </a:rPr>
              <a:t>Емоційне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збудження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заважає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опонентам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зрозуміти</a:t>
            </a:r>
            <a:r>
              <a:rPr lang="ru-RU" sz="2500" b="1" i="1" u="sng" dirty="0">
                <a:solidFill>
                  <a:srgbClr val="0070C0"/>
                </a:solidFill>
              </a:rPr>
              <a:t> один одного, </a:t>
            </a:r>
            <a:r>
              <a:rPr lang="ru-RU" sz="2500" b="1" i="1" u="sng" dirty="0" err="1">
                <a:solidFill>
                  <a:srgbClr val="0070C0"/>
                </a:solidFill>
              </a:rPr>
              <a:t>воно</a:t>
            </a:r>
            <a:r>
              <a:rPr lang="ru-RU" sz="2500" b="1" i="1" u="sng" dirty="0">
                <a:solidFill>
                  <a:srgbClr val="0070C0"/>
                </a:solidFill>
              </a:rPr>
              <a:t> не </a:t>
            </a:r>
            <a:r>
              <a:rPr lang="ru-RU" sz="2500" b="1" i="1" u="sng" dirty="0" err="1">
                <a:solidFill>
                  <a:srgbClr val="0070C0"/>
                </a:solidFill>
              </a:rPr>
              <a:t>дозволяє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їм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чітко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викласти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свої</a:t>
            </a:r>
            <a:r>
              <a:rPr lang="ru-RU" sz="2500" b="1" i="1" u="sng" dirty="0">
                <a:solidFill>
                  <a:srgbClr val="0070C0"/>
                </a:solidFill>
              </a:rPr>
              <a:t> думки. Тому </a:t>
            </a:r>
            <a:r>
              <a:rPr lang="ru-RU" sz="2500" b="1" i="1" u="sng" dirty="0" err="1">
                <a:solidFill>
                  <a:srgbClr val="0070C0"/>
                </a:solidFill>
              </a:rPr>
              <a:t>управління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емоціями</a:t>
            </a:r>
            <a:r>
              <a:rPr lang="ru-RU" sz="2500" b="1" i="1" u="sng" dirty="0">
                <a:solidFill>
                  <a:srgbClr val="0070C0"/>
                </a:solidFill>
              </a:rPr>
              <a:t> в </a:t>
            </a:r>
            <a:r>
              <a:rPr lang="ru-RU" sz="2500" b="1" i="1" u="sng" dirty="0" err="1">
                <a:solidFill>
                  <a:srgbClr val="0070C0"/>
                </a:solidFill>
              </a:rPr>
              <a:t>конфліктній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взаємодії</a:t>
            </a:r>
            <a:r>
              <a:rPr lang="ru-RU" sz="2500" b="1" i="1" u="sng" dirty="0">
                <a:solidFill>
                  <a:srgbClr val="0070C0"/>
                </a:solidFill>
              </a:rPr>
              <a:t> є </a:t>
            </a:r>
            <a:r>
              <a:rPr lang="ru-RU" sz="2500" b="1" i="1" u="sng" dirty="0" err="1">
                <a:solidFill>
                  <a:srgbClr val="0070C0"/>
                </a:solidFill>
              </a:rPr>
              <a:t>однією</a:t>
            </a:r>
            <a:r>
              <a:rPr lang="ru-RU" sz="2500" b="1" i="1" u="sng" dirty="0">
                <a:solidFill>
                  <a:srgbClr val="0070C0"/>
                </a:solidFill>
              </a:rPr>
              <a:t> з </a:t>
            </a:r>
            <a:r>
              <a:rPr lang="ru-RU" sz="2500" b="1" i="1" u="sng" dirty="0" err="1">
                <a:solidFill>
                  <a:srgbClr val="0070C0"/>
                </a:solidFill>
              </a:rPr>
              <a:t>необхідних</a:t>
            </a:r>
            <a:r>
              <a:rPr lang="ru-RU" sz="2500" b="1" i="1" u="sng" dirty="0">
                <a:solidFill>
                  <a:srgbClr val="0070C0"/>
                </a:solidFill>
              </a:rPr>
              <a:t> умов конструктивного </a:t>
            </a:r>
            <a:r>
              <a:rPr lang="ru-RU" sz="2500" b="1" i="1" u="sng" dirty="0" err="1">
                <a:solidFill>
                  <a:srgbClr val="0070C0"/>
                </a:solidFill>
              </a:rPr>
              <a:t>вирішення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проблеми</a:t>
            </a:r>
            <a:r>
              <a:rPr lang="ru-RU" sz="2500" b="1" i="1" u="sng" dirty="0">
                <a:solidFill>
                  <a:srgbClr val="0070C0"/>
                </a:solidFill>
              </a:rPr>
              <a:t>.</a:t>
            </a:r>
            <a:br>
              <a:rPr lang="ru-RU" sz="2500" b="1" i="1" u="sng" dirty="0">
                <a:solidFill>
                  <a:srgbClr val="0070C0"/>
                </a:solidFill>
              </a:rPr>
            </a:br>
            <a:r>
              <a:rPr lang="ru-RU" sz="2500" b="1" i="1" u="sng" dirty="0" err="1">
                <a:solidFill>
                  <a:srgbClr val="0070C0"/>
                </a:solidFill>
              </a:rPr>
              <a:t>Під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технологіями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раціональної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поведінки</a:t>
            </a:r>
            <a:r>
              <a:rPr lang="ru-RU" sz="2500" b="1" i="1" u="sng" dirty="0">
                <a:solidFill>
                  <a:srgbClr val="0070C0"/>
                </a:solidFill>
              </a:rPr>
              <a:t> в </a:t>
            </a:r>
            <a:r>
              <a:rPr lang="ru-RU" sz="2500" b="1" i="1" u="sng" dirty="0" err="1">
                <a:solidFill>
                  <a:srgbClr val="0070C0"/>
                </a:solidFill>
              </a:rPr>
              <a:t>конфлікті</a:t>
            </a:r>
            <a:r>
              <a:rPr lang="ru-RU" sz="2500" b="1" i="1" u="sng" dirty="0">
                <a:solidFill>
                  <a:srgbClr val="0070C0"/>
                </a:solidFill>
              </a:rPr>
              <a:t> ми </a:t>
            </a:r>
            <a:r>
              <a:rPr lang="ru-RU" sz="2500" b="1" i="1" u="sng" dirty="0" err="1">
                <a:solidFill>
                  <a:srgbClr val="0070C0"/>
                </a:solidFill>
              </a:rPr>
              <a:t>будемо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розуміти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сукупність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способів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психологичес</a:t>
            </a:r>
            <a:r>
              <a:rPr lang="ru-RU" sz="2500" b="1" i="1" u="sng" dirty="0">
                <a:solidFill>
                  <a:srgbClr val="0070C0"/>
                </a:solidFill>
              </a:rPr>
              <a:t> кой </a:t>
            </a:r>
            <a:r>
              <a:rPr lang="ru-RU" sz="2500" b="1" i="1" u="sng" dirty="0" err="1">
                <a:solidFill>
                  <a:srgbClr val="0070C0"/>
                </a:solidFill>
              </a:rPr>
              <a:t>корекції</a:t>
            </a:r>
            <a:r>
              <a:rPr lang="ru-RU" sz="2500" b="1" i="1" u="sng" dirty="0">
                <a:solidFill>
                  <a:srgbClr val="0070C0"/>
                </a:solidFill>
              </a:rPr>
              <a:t>, </a:t>
            </a:r>
            <a:r>
              <a:rPr lang="ru-RU" sz="2500" b="1" i="1" u="sng" dirty="0" err="1">
                <a:solidFill>
                  <a:srgbClr val="0070C0"/>
                </a:solidFill>
              </a:rPr>
              <a:t>спрямованої</a:t>
            </a:r>
            <a:r>
              <a:rPr lang="ru-RU" sz="2500" b="1" i="1" u="sng" dirty="0">
                <a:solidFill>
                  <a:srgbClr val="0070C0"/>
                </a:solidFill>
              </a:rPr>
              <a:t> на </a:t>
            </a:r>
            <a:r>
              <a:rPr lang="ru-RU" sz="2500" b="1" i="1" u="sng" dirty="0" err="1">
                <a:solidFill>
                  <a:srgbClr val="0070C0"/>
                </a:solidFill>
              </a:rPr>
              <a:t>забезпечення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конструктивної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взаємодії</a:t>
            </a:r>
            <a:r>
              <a:rPr lang="ru-RU" sz="2500" b="1" i="1" u="sng" dirty="0">
                <a:solidFill>
                  <a:srgbClr val="0070C0"/>
                </a:solidFill>
              </a:rPr>
              <a:t> </a:t>
            </a:r>
            <a:r>
              <a:rPr lang="ru-RU" sz="2500" b="1" i="1" u="sng" dirty="0" err="1">
                <a:solidFill>
                  <a:srgbClr val="0070C0"/>
                </a:solidFill>
              </a:rPr>
              <a:t>конфликтантов</a:t>
            </a:r>
            <a:r>
              <a:rPr lang="ru-RU" sz="2500" b="1" i="1" u="sng" dirty="0">
                <a:solidFill>
                  <a:srgbClr val="0070C0"/>
                </a:solidFill>
              </a:rPr>
              <a:t>, на </a:t>
            </a:r>
            <a:r>
              <a:rPr lang="ru-RU" sz="2500" b="1" i="1" u="sng" dirty="0" err="1">
                <a:solidFill>
                  <a:srgbClr val="0070C0"/>
                </a:solidFill>
              </a:rPr>
              <a:t>основі</a:t>
            </a:r>
            <a:r>
              <a:rPr lang="ru-RU" sz="2500" b="1" i="1" u="sng" dirty="0">
                <a:solidFill>
                  <a:srgbClr val="0070C0"/>
                </a:solidFill>
              </a:rPr>
              <a:t> самоконтролю </a:t>
            </a:r>
            <a:r>
              <a:rPr lang="ru-RU" sz="2500" b="1" i="1" u="sng" dirty="0" err="1">
                <a:solidFill>
                  <a:srgbClr val="0070C0"/>
                </a:solidFill>
              </a:rPr>
              <a:t>емоцій</a:t>
            </a:r>
            <a:r>
              <a:rPr lang="ru-RU" sz="2500" b="1" i="1" u="sng" dirty="0">
                <a:solidFill>
                  <a:srgbClr val="0070C0"/>
                </a:solidFill>
              </a:rPr>
              <a:t>.</a:t>
            </a:r>
            <a:br>
              <a:rPr lang="ru-RU" sz="2500" dirty="0"/>
            </a:br>
            <a:endParaRPr lang="ru-RU" sz="2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DACC73-C9DA-7A80-B644-1BA1A1B5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4165600"/>
            <a:ext cx="6572013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5100" y="111125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позбавлення від гніву: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0DF55-0593-9987-509B-55C35305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1152524"/>
            <a:ext cx="11861800" cy="54387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забезпеченні</a:t>
            </a:r>
            <a:r>
              <a:rPr lang="ru-RU" dirty="0"/>
              <a:t> самоконтролю над </a:t>
            </a:r>
            <a:r>
              <a:rPr lang="ru-RU" dirty="0" err="1"/>
              <a:t>емоціями</a:t>
            </a:r>
            <a:r>
              <a:rPr lang="ru-RU" dirty="0"/>
              <a:t> в </a:t>
            </a:r>
            <a:r>
              <a:rPr lang="ru-RU" dirty="0" err="1"/>
              <a:t>конфліктній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аутотренінг</a:t>
            </a:r>
            <a:r>
              <a:rPr lang="ru-RU" dirty="0"/>
              <a:t> та </a:t>
            </a:r>
            <a:r>
              <a:rPr lang="ru-RU" dirty="0" err="1"/>
              <a:t>соціально</a:t>
            </a:r>
            <a:r>
              <a:rPr lang="ru-RU" dirty="0"/>
              <a:t> -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тренінги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установок на </a:t>
            </a:r>
            <a:r>
              <a:rPr lang="ru-RU" dirty="0" err="1"/>
              <a:t>конструктивну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в </a:t>
            </a:r>
            <a:r>
              <a:rPr lang="ru-RU" dirty="0" err="1"/>
              <a:t>конфлікті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гніву</a:t>
            </a:r>
            <a:r>
              <a:rPr lang="ru-RU" dirty="0"/>
              <a:t>:</a:t>
            </a:r>
          </a:p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візуалізації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зводиться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до того,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представити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себе робить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мовцем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небудь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позбавлення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гніву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заземлення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».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варіанті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уявляєте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входить до вас, як пучок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негативної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енергії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енергії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народжується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конфліктній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ситуації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уявляєте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енергія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опускається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вас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спокійно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землю. </a:t>
            </a:r>
          </a:p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позбавлення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гніву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проектування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знищення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формі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роекціі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випромінюєте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свій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проеціруете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якийсь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уявний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екран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берете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уявну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променеву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гармату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стріляєте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нього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вихід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бажанням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насильницьких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.)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кожним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попаданням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ваше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роздратування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слабшає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зрештою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зникає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зовсім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очищенні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енергетичного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поля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аури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навколо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себе.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цією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метою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слід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встати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сісти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рухів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руками над головою,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уявляючи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рухами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очищаєте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енергетичну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оболонку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навколо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цієї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тіла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змусити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себе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відчути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витягаєте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 себе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роздратування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негативні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емоції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струшуєте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 себе.</a:t>
            </a:r>
            <a:endParaRPr lang="ru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5600" y="260649"/>
            <a:ext cx="11557000" cy="27866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200" i="1" dirty="0"/>
              <a:t>    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Оволодіння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названими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технологіями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досягається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спеціальними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заняттями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тренуваннями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. Тому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нижче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ми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зупинимося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деяких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прийомах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емоціями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в переговорному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процесі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по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вирішенню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конфліктів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Ці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прийоми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доступні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кожній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людині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і не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потребують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спеціальної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підготовки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351584" y="3068960"/>
            <a:ext cx="1584176" cy="1008112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Учасники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087888" y="3068960"/>
            <a:ext cx="1512168" cy="1008112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Об’єкт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727848" y="5013176"/>
            <a:ext cx="2376264" cy="115212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Конфлікт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824192" y="3068960"/>
            <a:ext cx="1584176" cy="1008112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Інцидент</a:t>
            </a:r>
            <a:endParaRPr lang="ru-RU" dirty="0"/>
          </a:p>
        </p:txBody>
      </p:sp>
      <p:sp>
        <p:nvSpPr>
          <p:cNvPr id="8" name="Плюс 7"/>
          <p:cNvSpPr/>
          <p:nvPr/>
        </p:nvSpPr>
        <p:spPr>
          <a:xfrm>
            <a:off x="4007768" y="3068960"/>
            <a:ext cx="914400" cy="914400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6744072" y="3068960"/>
            <a:ext cx="914400" cy="914400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375920" y="4149080"/>
            <a:ext cx="914400" cy="914400"/>
          </a:xfrm>
          <a:prstGeom prst="mathEqua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741E7B-4EC0-E3E2-9C1F-7FDBC7617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8925"/>
            <a:ext cx="7835900" cy="4351338"/>
          </a:xfrm>
        </p:spPr>
        <p:txBody>
          <a:bodyPr>
            <a:noAutofit/>
          </a:bodyPr>
          <a:lstStyle/>
          <a:p>
            <a:pPr algn="l"/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Позитивний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ефект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дає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обмін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вмістом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емоційних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переживань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спілкування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Повідомляючи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образи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переживання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партнери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отримують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розрядку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Але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такий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обмін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повинен бути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здійснений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спокійній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не у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взаємних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образ. У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обміну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емоціями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ході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бесіди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партнери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усвідомлюють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зміст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відбувається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тим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самим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забезпечують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подальший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конструктивний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розвиток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переговорного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Ум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овно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дану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технологію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назвемо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раціоналізацією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емоцією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Раціоналізація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обмін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вмістом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емоційних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переживань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спокійного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спілкування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друге правило самоконтролю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Говорячи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раціоналізації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слід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підкреслити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важливість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усвідомлення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причин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своєї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небажаної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емоційної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реакції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попередньому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етапі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переговорів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дозволить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уникнути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негативних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наступних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етапах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Однією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причин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небажаних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емоційних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реакцій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партнерів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переговорному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часто є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заниження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їхньої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самооцінки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Неадекватність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емоційної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поведінки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цьому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випадку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пояснюється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одним з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механізмів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психологічного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захисту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регресією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виключити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емоційні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реакції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слід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підтримувати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високий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рівень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самооцінки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себе і у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опонента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Дану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технологію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умовно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назвати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підтриманням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високої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самооцінки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Підтримання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високої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самооцінки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переговорному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як основа конструктивного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поведінки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третє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правило самоконтролю </a:t>
            </a:r>
            <a:r>
              <a:rPr lang="ru-RU" sz="17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емоцій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ru-UA" sz="1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EF13A3-3BC6-50D8-C102-26A237C7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150" y="288925"/>
            <a:ext cx="333375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476672"/>
            <a:ext cx="7560840" cy="2088232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Профілактика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конфліктів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попередження</a:t>
            </a:r>
            <a:r>
              <a:rPr lang="ru-RU" sz="2400" dirty="0"/>
              <a:t> в широкому </a:t>
            </a:r>
            <a:r>
              <a:rPr lang="ru-RU" sz="2400" dirty="0" err="1"/>
              <a:t>сенсі</a:t>
            </a:r>
            <a:r>
              <a:rPr lang="ru-RU" sz="2400" dirty="0"/>
              <a:t> слова. Мета </a:t>
            </a:r>
            <a:r>
              <a:rPr lang="ru-RU" sz="2400" dirty="0" err="1"/>
              <a:t>профілактики</a:t>
            </a:r>
            <a:r>
              <a:rPr lang="ru-RU" sz="2400" dirty="0"/>
              <a:t> </a:t>
            </a:r>
            <a:r>
              <a:rPr lang="ru-RU" sz="2400" dirty="0" err="1"/>
              <a:t>конфліктів</a:t>
            </a:r>
            <a:r>
              <a:rPr lang="ru-RU" sz="2400" dirty="0"/>
              <a:t> - </a:t>
            </a:r>
            <a:r>
              <a:rPr lang="ru-RU" sz="2400" dirty="0" err="1"/>
              <a:t>створення</a:t>
            </a:r>
            <a:r>
              <a:rPr lang="ru-RU" sz="2400" dirty="0"/>
              <a:t> таких умов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людей, </a:t>
            </a:r>
            <a:r>
              <a:rPr lang="ru-RU" sz="2400" dirty="0" err="1"/>
              <a:t>які</a:t>
            </a:r>
            <a:r>
              <a:rPr lang="ru-RU" sz="2400" dirty="0"/>
              <a:t> б </a:t>
            </a:r>
            <a:r>
              <a:rPr lang="ru-RU" sz="2400" dirty="0" err="1"/>
              <a:t>мінімізували</a:t>
            </a:r>
            <a:r>
              <a:rPr lang="ru-RU" sz="2400" dirty="0"/>
              <a:t> </a:t>
            </a:r>
            <a:r>
              <a:rPr lang="ru-RU" sz="2400" dirty="0" err="1"/>
              <a:t>імовірність</a:t>
            </a:r>
            <a:r>
              <a:rPr lang="ru-RU" sz="2400" dirty="0"/>
              <a:t>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деструктивного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протиріч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ними.</a:t>
            </a:r>
          </a:p>
        </p:txBody>
      </p:sp>
      <p:pic>
        <p:nvPicPr>
          <p:cNvPr id="4" name="Содержимое 3" descr="quar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576" y="2780928"/>
            <a:ext cx="5143500" cy="3429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>
            <a:extLst>
              <a:ext uri="{FF2B5EF4-FFF2-40B4-BE49-F238E27FC236}">
                <a16:creationId xmlns:a16="http://schemas.microsoft.com/office/drawing/2014/main" id="{36029670-090C-A5DA-7226-1AC7A30430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21966" y="1809056"/>
            <a:ext cx="8027987" cy="26638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b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b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b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b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b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UA" dirty="0" err="1">
                <a:solidFill>
                  <a:srgbClr val="A50021"/>
                </a:solidFill>
                <a:latin typeface="Arial Black" panose="020B0A04020102020204" pitchFamily="34" charset="0"/>
              </a:rPr>
              <a:t>Медіація</a:t>
            </a:r>
            <a: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  <a:t> </a:t>
            </a:r>
            <a:b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  <a:t>як </a:t>
            </a:r>
            <a:r>
              <a:rPr lang="ru-RU" altLang="ru-UA" dirty="0" err="1">
                <a:solidFill>
                  <a:srgbClr val="A50021"/>
                </a:solidFill>
                <a:latin typeface="Arial Black" panose="020B0A04020102020204" pitchFamily="34" charset="0"/>
              </a:rPr>
              <a:t>спосіб</a:t>
            </a:r>
            <a: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  <a:t>  </a:t>
            </a:r>
            <a:r>
              <a:rPr lang="ru-RU" altLang="ru-UA" dirty="0" err="1">
                <a:solidFill>
                  <a:srgbClr val="A50021"/>
                </a:solidFill>
                <a:latin typeface="Arial Black" panose="020B0A04020102020204" pitchFamily="34" charset="0"/>
              </a:rPr>
              <a:t>врегулювання</a:t>
            </a:r>
            <a:r>
              <a:rPr lang="ru-RU" altLang="ru-UA" dirty="0">
                <a:solidFill>
                  <a:srgbClr val="A50021"/>
                </a:solidFill>
                <a:latin typeface="Arial Black" panose="020B0A04020102020204" pitchFamily="34" charset="0"/>
              </a:rPr>
              <a:t> </a:t>
            </a:r>
            <a:r>
              <a:rPr lang="ru-RU" altLang="ru-UA" dirty="0" err="1">
                <a:solidFill>
                  <a:srgbClr val="A50021"/>
                </a:solidFill>
                <a:latin typeface="Arial Black" panose="020B0A04020102020204" pitchFamily="34" charset="0"/>
              </a:rPr>
              <a:t>конфліктів</a:t>
            </a:r>
            <a:br>
              <a:rPr lang="ru-RU" altLang="ru-UA" dirty="0">
                <a:latin typeface="Arial Black" panose="020B0A04020102020204" pitchFamily="34" charset="0"/>
              </a:rPr>
            </a:br>
            <a:endParaRPr lang="ru-RU" altLang="ru-UA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D91E1F3C-6D5C-059F-33A2-24B7A3E9C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1089" y="981076"/>
            <a:ext cx="7693025" cy="3743325"/>
          </a:xfrm>
        </p:spPr>
        <p:txBody>
          <a:bodyPr/>
          <a:lstStyle/>
          <a:p>
            <a:pPr marL="1588" indent="14288" algn="ctr">
              <a:buNone/>
            </a:pPr>
            <a:r>
              <a:rPr lang="ru-RU" altLang="ru-UA" sz="4400" b="1">
                <a:solidFill>
                  <a:srgbClr val="A50021"/>
                </a:solidFill>
                <a:latin typeface="Arial Black" panose="020B0A04020102020204" pitchFamily="34" charset="0"/>
              </a:rPr>
              <a:t>Медіація</a:t>
            </a:r>
            <a:r>
              <a:rPr lang="ru-RU" altLang="ru-UA" sz="4400">
                <a:solidFill>
                  <a:srgbClr val="A50021"/>
                </a:solidFill>
                <a:latin typeface="Arial Black" panose="020B0A04020102020204" pitchFamily="34" charset="0"/>
              </a:rPr>
              <a:t> </a:t>
            </a:r>
            <a:r>
              <a:rPr lang="ru-RU" altLang="ru-UA">
                <a:solidFill>
                  <a:srgbClr val="A50021"/>
                </a:solidFill>
                <a:latin typeface="Arial Black" panose="020B0A04020102020204" pitchFamily="34" charset="0"/>
              </a:rPr>
              <a:t>— </a:t>
            </a:r>
          </a:p>
          <a:p>
            <a:pPr marL="1588" indent="14288" algn="just">
              <a:buNone/>
            </a:pPr>
            <a:endParaRPr lang="uk-UA" altLang="ru-UA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marL="1588" indent="14288" algn="just">
              <a:buNone/>
            </a:pPr>
            <a:r>
              <a:rPr lang="ru-RU" altLang="ru-UA">
                <a:solidFill>
                  <a:srgbClr val="000099"/>
                </a:solidFill>
                <a:latin typeface="Arial Black" panose="020B0A04020102020204" pitchFamily="34" charset="0"/>
              </a:rPr>
              <a:t>це процес, в якому нейтральна третя сторона, медіатор, допомагає вирішити конфлікт, сприяючи виробленню добровільної угоди між конфліктуючими сторонами</a:t>
            </a:r>
            <a:r>
              <a:rPr lang="ru-RU" altLang="ru-UA"/>
              <a:t> 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F80E25EE-BF7C-ABC9-DADE-0F50CC70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33888"/>
            <a:ext cx="27368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>
            <a:extLst>
              <a:ext uri="{FF2B5EF4-FFF2-40B4-BE49-F238E27FC236}">
                <a16:creationId xmlns:a16="http://schemas.microsoft.com/office/drawing/2014/main" id="{1C01F520-ACF3-E0E7-A4B7-5F10523F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427538"/>
            <a:ext cx="32400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7863FDA3-E8B2-244A-FD90-B39CBF42C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373564"/>
            <a:ext cx="2484438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21A70D17-4A1E-A954-3780-7240D0B2C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4088" y="188913"/>
            <a:ext cx="5903912" cy="882650"/>
          </a:xfrm>
        </p:spPr>
        <p:txBody>
          <a:bodyPr/>
          <a:lstStyle/>
          <a:p>
            <a:pPr eaLnBrk="1" hangingPunct="1"/>
            <a:r>
              <a:rPr lang="ru-RU" altLang="ru-UA" sz="4000">
                <a:solidFill>
                  <a:srgbClr val="000099"/>
                </a:solidFill>
                <a:latin typeface="Arial Black" panose="020B0A04020102020204" pitchFamily="34" charset="0"/>
              </a:rPr>
              <a:t>Принципи медіації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36A05E9-8828-0BD7-F9B9-11DCD6CE7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1089" y="1268413"/>
            <a:ext cx="7693025" cy="5040312"/>
          </a:xfrm>
        </p:spPr>
        <p:txBody>
          <a:bodyPr/>
          <a:lstStyle/>
          <a:p>
            <a:pPr eaLnBrk="1" hangingPunct="1"/>
            <a:r>
              <a:rPr lang="ru-RU" altLang="ru-UA" sz="3600">
                <a:solidFill>
                  <a:srgbClr val="A50021"/>
                </a:solidFill>
                <a:latin typeface="Arial Black" panose="020B0A04020102020204" pitchFamily="34" charset="0"/>
              </a:rPr>
              <a:t>Неупередженість</a:t>
            </a:r>
            <a:r>
              <a:rPr lang="ru-RU" altLang="ru-UA" sz="3600">
                <a:solidFill>
                  <a:srgbClr val="A50021"/>
                </a:solidFill>
              </a:rPr>
              <a:t> </a:t>
            </a:r>
            <a:endParaRPr lang="en-US" altLang="ru-UA" sz="3600">
              <a:solidFill>
                <a:srgbClr val="A5002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ru-UA" sz="3600">
              <a:solidFill>
                <a:srgbClr val="A5002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UA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5645AC3-18EF-BD90-3C13-710E059D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492375"/>
            <a:ext cx="78486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UA" sz="2800"/>
              <a:t>	</a:t>
            </a:r>
            <a:r>
              <a:rPr lang="ru-RU" altLang="ru-UA" sz="2800"/>
              <a:t>Медіатор має виконувати свою роботу об'єктивно і чесно. Він повинен проводити медіацію тільки тих справ, в яких він може залишатися неупередженим і справедливим. Ідея неупередженості є центральною в процесі медіації.</a:t>
            </a:r>
            <a:r>
              <a:rPr lang="ru-RU" altLang="ru-UA"/>
              <a:t> 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12A6341D-B9DD-1FA7-33B6-20C7FFA3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643438"/>
            <a:ext cx="32242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41199573-F57C-837B-7F32-289748FB6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4" y="1268413"/>
            <a:ext cx="769302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UA" sz="3600"/>
              <a:t> </a:t>
            </a:r>
            <a:r>
              <a:rPr lang="ru-RU" altLang="ru-UA" sz="3600">
                <a:solidFill>
                  <a:srgbClr val="A50021"/>
                </a:solidFill>
                <a:latin typeface="Arial Black" panose="020B0A04020102020204" pitchFamily="34" charset="0"/>
              </a:rPr>
              <a:t>Конфіденційність</a:t>
            </a:r>
          </a:p>
          <a:p>
            <a:pPr eaLnBrk="1" hangingPunct="1">
              <a:lnSpc>
                <a:spcPct val="90000"/>
              </a:lnSpc>
            </a:pPr>
            <a:endParaRPr lang="uk-UA" altLang="ru-UA" sz="3200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ru-UA" sz="3200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UA"/>
              <a:t>		</a:t>
            </a:r>
            <a:r>
              <a:rPr lang="ru-RU" altLang="ru-UA"/>
              <a:t>Медіатор повинен забезпечити очікування сторін відносно конфіденційності, яка залежить від обставин медіації та будь-якої угоди, до якої прийдуть сторони. Медіатор не повинен розголошувати хід і результати медіації, якщо на це немає дозволу всіх сторін або якщо цього не вимагає закон.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DB7574A5-9845-DC28-2A95-3D97EE26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01" y="1553594"/>
            <a:ext cx="5969000" cy="3025370"/>
          </a:xfrm>
          <a:prstGeom prst="rect">
            <a:avLst/>
          </a:prstGeom>
        </p:spPr>
        <p:txBody>
          <a:bodyPr vert="horz" wrap="square" lIns="0" tIns="9071" rIns="0" bIns="0" rtlCol="0" anchor="ctr">
            <a:spAutoFit/>
          </a:bodyPr>
          <a:lstStyle/>
          <a:p>
            <a:pPr marL="9072" marR="3629">
              <a:lnSpc>
                <a:spcPct val="100000"/>
              </a:lnSpc>
              <a:spcBef>
                <a:spcPts val="71"/>
              </a:spcBef>
            </a:pPr>
            <a:r>
              <a:rPr sz="2800" spc="-21" dirty="0"/>
              <a:t>КОНФЛІКТ </a:t>
            </a:r>
            <a:r>
              <a:rPr sz="2800" b="0" dirty="0"/>
              <a:t>- зіткнення </a:t>
            </a:r>
            <a:r>
              <a:rPr sz="2800" b="0" spc="-7" dirty="0"/>
              <a:t>протилежних </a:t>
            </a:r>
            <a:r>
              <a:rPr sz="2800" b="0" spc="-4" dirty="0"/>
              <a:t>цілей, інтересів, </a:t>
            </a:r>
            <a:r>
              <a:rPr sz="2800" b="0" spc="-7" dirty="0"/>
              <a:t>позицій, </a:t>
            </a:r>
            <a:r>
              <a:rPr sz="2800" b="0" spc="-11" dirty="0"/>
              <a:t>думок. </a:t>
            </a:r>
            <a:r>
              <a:rPr sz="2800" b="0" spc="-475" dirty="0"/>
              <a:t> </a:t>
            </a:r>
            <a:r>
              <a:rPr sz="2800" b="0" spc="-7" dirty="0"/>
              <a:t>Це процес</a:t>
            </a:r>
            <a:r>
              <a:rPr sz="2800" b="0" spc="-4" dirty="0"/>
              <a:t> </a:t>
            </a:r>
            <a:r>
              <a:rPr sz="2800" b="0" spc="-7" dirty="0"/>
              <a:t>загострення</a:t>
            </a:r>
            <a:r>
              <a:rPr sz="2800" b="0" spc="-14" dirty="0"/>
              <a:t> </a:t>
            </a:r>
            <a:r>
              <a:rPr sz="2800" b="0" spc="-7" dirty="0"/>
              <a:t>двох</a:t>
            </a:r>
            <a:r>
              <a:rPr sz="2800" b="0" dirty="0"/>
              <a:t> </a:t>
            </a:r>
            <a:r>
              <a:rPr sz="2800" b="0" spc="-7" dirty="0"/>
              <a:t>чи</a:t>
            </a:r>
            <a:r>
              <a:rPr sz="2800" b="0" dirty="0"/>
              <a:t> </a:t>
            </a:r>
            <a:r>
              <a:rPr sz="2800" b="0" spc="-4" dirty="0"/>
              <a:t>більше</a:t>
            </a:r>
            <a:r>
              <a:rPr sz="2800" b="0" spc="4" dirty="0"/>
              <a:t> </a:t>
            </a:r>
            <a:r>
              <a:rPr sz="2800" b="0" spc="-7" dirty="0"/>
              <a:t>сторін</a:t>
            </a:r>
            <a:r>
              <a:rPr sz="2800" b="0" spc="4" dirty="0"/>
              <a:t> </a:t>
            </a:r>
            <a:r>
              <a:rPr sz="2800" b="0" dirty="0"/>
              <a:t>– учасників</a:t>
            </a:r>
            <a:r>
              <a:rPr sz="2800" b="0" spc="-7" dirty="0"/>
              <a:t> </a:t>
            </a:r>
            <a:r>
              <a:rPr sz="2800" b="0" spc="-14" dirty="0"/>
              <a:t>конфлікту </a:t>
            </a:r>
            <a:r>
              <a:rPr sz="2800" b="0" spc="-11" dirty="0"/>
              <a:t> </a:t>
            </a:r>
            <a:r>
              <a:rPr sz="2800" b="0" spc="-4" dirty="0"/>
              <a:t>під </a:t>
            </a:r>
            <a:r>
              <a:rPr sz="2800" b="0" dirty="0"/>
              <a:t>час </a:t>
            </a:r>
            <a:r>
              <a:rPr sz="2800" b="0" spc="-4" dirty="0"/>
              <a:t>розв'язання</a:t>
            </a:r>
            <a:r>
              <a:rPr sz="2800" b="0" spc="-25" dirty="0"/>
              <a:t> </a:t>
            </a:r>
            <a:r>
              <a:rPr sz="2800" b="0" spc="-11" dirty="0"/>
              <a:t>проблеми,</a:t>
            </a:r>
            <a:r>
              <a:rPr sz="2800" b="0" spc="-4" dirty="0"/>
              <a:t> </a:t>
            </a:r>
            <a:r>
              <a:rPr sz="2800" b="0" spc="-11" dirty="0"/>
              <a:t>що</a:t>
            </a:r>
            <a:r>
              <a:rPr sz="2800" b="0" spc="-4" dirty="0"/>
              <a:t> </a:t>
            </a:r>
            <a:r>
              <a:rPr sz="2800" b="0" dirty="0"/>
              <a:t>має </a:t>
            </a:r>
            <a:r>
              <a:rPr sz="2800" b="0" spc="-4" dirty="0"/>
              <a:t>особисту значимість</a:t>
            </a:r>
            <a:r>
              <a:rPr sz="2800" b="0" spc="-11" dirty="0"/>
              <a:t> </a:t>
            </a:r>
            <a:r>
              <a:rPr sz="2800" b="0" dirty="0"/>
              <a:t>для</a:t>
            </a:r>
            <a:endParaRPr sz="2800" dirty="0"/>
          </a:p>
          <a:p>
            <a:pPr marL="9072">
              <a:lnSpc>
                <a:spcPct val="100000"/>
              </a:lnSpc>
            </a:pPr>
            <a:r>
              <a:rPr sz="2800" b="0" spc="-14" dirty="0"/>
              <a:t>кожного.</a:t>
            </a:r>
            <a:endParaRPr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3AFFA5-9532-F7B7-EB87-6C5A8F42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470" y="328535"/>
            <a:ext cx="4285859" cy="34018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6049FCB-ED13-C766-EF4A-448F386AF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1" y="1052513"/>
            <a:ext cx="7693025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UA" sz="3600">
                <a:solidFill>
                  <a:srgbClr val="A50021"/>
                </a:solidFill>
                <a:latin typeface="Arial Black" panose="020B0A04020102020204" pitchFamily="34" charset="0"/>
              </a:rPr>
              <a:t>Добровільність</a:t>
            </a:r>
          </a:p>
          <a:p>
            <a:pPr eaLnBrk="1" hangingPunct="1">
              <a:lnSpc>
                <a:spcPct val="90000"/>
              </a:lnSpc>
            </a:pPr>
            <a:endParaRPr lang="uk-UA" altLang="ru-UA" sz="320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uk-UA" altLang="ru-UA" sz="3200">
              <a:solidFill>
                <a:srgbClr val="A50021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uk-UA" altLang="ru-UA" sz="3200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UA"/>
              <a:t>		</a:t>
            </a:r>
            <a:r>
              <a:rPr lang="ru-RU" altLang="ru-UA"/>
              <a:t>Процедура медіації є суто добровільною. Ніхто не може примусити сторони скористатися медіацією або хоча б спробувати це зробити. Медіація - це добровільний процес, заснований на прагненні сторін досягти чесної та справедливої угоди.</a:t>
            </a: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450D9BAB-437C-59FF-AE9E-75AD3D6E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88914"/>
            <a:ext cx="367347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5D2DB757-8FE4-2D86-1B53-6F265D2EA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UA" sz="3200">
                <a:solidFill>
                  <a:srgbClr val="990099"/>
                </a:solidFill>
              </a:rPr>
              <a:t>Добровільність </a:t>
            </a:r>
            <a:br>
              <a:rPr lang="ru-RU" altLang="ru-UA" sz="3200">
                <a:solidFill>
                  <a:srgbClr val="990099"/>
                </a:solidFill>
              </a:rPr>
            </a:br>
            <a:r>
              <a:rPr lang="ru-RU" altLang="ru-UA" sz="3200">
                <a:solidFill>
                  <a:srgbClr val="990099"/>
                </a:solidFill>
              </a:rPr>
              <a:t>проявляється в тому, що: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9735D4C-9DE4-D838-7225-4F602E173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362200"/>
            <a:ext cx="8496300" cy="42354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UA" sz="2400"/>
              <a:t>• </a:t>
            </a:r>
            <a:r>
              <a:rPr lang="ru-RU" altLang="ru-UA"/>
              <a:t>жодну сторону не можна примусити до участі в медіації;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UA"/>
              <a:t>• кожен учасник може вийти з процесу медіації на будь-якому етапі;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UA"/>
              <a:t>• згода з результатом процесу медіації є також суто добровільною;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UA"/>
              <a:t>• сторони самі контролюють хід і результати медіації;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UA"/>
              <a:t>• послуги медіатора протягом усієї процедури приймаються обома сторонами добровільно.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187626C0-CA3D-DFBE-3405-C10B31628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1125538"/>
            <a:ext cx="7924800" cy="1008062"/>
          </a:xfrm>
        </p:spPr>
        <p:txBody>
          <a:bodyPr/>
          <a:lstStyle/>
          <a:p>
            <a:pPr eaLnBrk="1" hangingPunct="1"/>
            <a:r>
              <a:rPr lang="ru-RU" altLang="ru-UA" sz="3200">
                <a:solidFill>
                  <a:srgbClr val="000099"/>
                </a:solidFill>
              </a:rPr>
              <a:t>Медіація необхідна в таких випадках:</a:t>
            </a:r>
            <a:br>
              <a:rPr lang="ru-RU" altLang="ru-UA" sz="3200"/>
            </a:br>
            <a:endParaRPr lang="ru-RU" altLang="ru-UA" sz="32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1579D7-B8F6-057B-02CF-2D12B9938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2362200"/>
            <a:ext cx="8569325" cy="4495800"/>
          </a:xfrm>
        </p:spPr>
        <p:txBody>
          <a:bodyPr/>
          <a:lstStyle/>
          <a:p>
            <a:pPr algn="just" eaLnBrk="1" hangingPunct="1"/>
            <a:r>
              <a:rPr lang="ru-RU" altLang="ru-UA" sz="2400"/>
              <a:t>1. Коли потрібно прийти до того чи іншого рішення в результаті переговорів і зафіксувати його документально.</a:t>
            </a:r>
          </a:p>
          <a:p>
            <a:pPr algn="just" eaLnBrk="1" hangingPunct="1"/>
            <a:r>
              <a:rPr lang="ru-RU" altLang="ru-UA" sz="2400"/>
              <a:t>2. Коли між сторонами є домовленості, котрі вони не можуть або не бажають розкривати третім особам і хочуть зберегти конфіденційність.</a:t>
            </a:r>
          </a:p>
          <a:p>
            <a:pPr algn="just" eaLnBrk="1" hangingPunct="1"/>
            <a:r>
              <a:rPr lang="ru-RU" altLang="ru-UA" sz="2400"/>
              <a:t>3. Коли роздратування та емоції конфліктуючих сторін перешкоджають ефективному спілкуванню сторін.</a:t>
            </a:r>
          </a:p>
          <a:p>
            <a:pPr algn="just" eaLnBrk="1" hangingPunct="1"/>
            <a:r>
              <a:rPr lang="ru-RU" altLang="ru-UA" sz="2400"/>
              <a:t>4. Коли сторони обмежені часовими межами. </a:t>
            </a:r>
          </a:p>
          <a:p>
            <a:pPr algn="just" eaLnBrk="1" hangingPunct="1"/>
            <a:r>
              <a:rPr lang="ru-RU" altLang="ru-UA" sz="2400"/>
              <a:t>5. Коли сторони хочуть залишатися в партнерських або дружніх відносинах.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6D51DAD4-49C0-7F48-31E5-CE97126B3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6276" y="1"/>
            <a:ext cx="5688013" cy="809625"/>
          </a:xfrm>
        </p:spPr>
        <p:txBody>
          <a:bodyPr/>
          <a:lstStyle/>
          <a:p>
            <a:pPr eaLnBrk="1" hangingPunct="1"/>
            <a:r>
              <a:rPr lang="ru-RU" altLang="ru-UA">
                <a:solidFill>
                  <a:srgbClr val="000099"/>
                </a:solidFill>
              </a:rPr>
              <a:t>Тактика дії медіатора: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CB58982-6A5F-6AB6-1939-33AB108B2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9289" y="1125538"/>
            <a:ext cx="8497887" cy="57324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UA" sz="2400"/>
              <a:t>• </a:t>
            </a:r>
            <a:r>
              <a:rPr lang="ru-RU" altLang="ru-UA" sz="2400" b="1"/>
              <a:t>тактика почергового вислуховування учасників конфлікту</a:t>
            </a:r>
            <a:r>
              <a:rPr lang="ru-RU" altLang="ru-UA" sz="2400"/>
              <a:t> - застосовується для з'ясування ситуації та вислуховування пропозицій;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UA" sz="9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UA" sz="2400"/>
              <a:t>• </a:t>
            </a:r>
            <a:r>
              <a:rPr lang="ru-RU" altLang="ru-UA" sz="2400" b="1"/>
              <a:t>директивна дія</a:t>
            </a:r>
            <a:r>
              <a:rPr lang="ru-RU" altLang="ru-UA" sz="2400"/>
              <a:t> - акцентування уваги на слабких моментах у позиціях опонентів з метою схилити їх до примирення;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UA" sz="9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UA" sz="2400"/>
              <a:t>• </a:t>
            </a:r>
            <a:r>
              <a:rPr lang="ru-RU" altLang="ru-UA" sz="2400" b="1"/>
              <a:t>операція</a:t>
            </a:r>
            <a:r>
              <a:rPr lang="ru-RU" altLang="ru-UA" sz="2400"/>
              <a:t> - медіатор веде переговори при одночасній участі обох сторін;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UA" sz="9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UA" sz="2400"/>
              <a:t>• </a:t>
            </a:r>
            <a:r>
              <a:rPr lang="ru-RU" altLang="ru-UA" sz="2400" b="1"/>
              <a:t>тиск на одного з опонентів</a:t>
            </a:r>
            <a:r>
              <a:rPr lang="ru-RU" altLang="ru-UA" sz="2400"/>
              <a:t> - посередник доводить одному з учасників конфлікту помилковість його позиції;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UA" sz="90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UA" sz="2400"/>
              <a:t>• </a:t>
            </a:r>
            <a:r>
              <a:rPr lang="ru-RU" altLang="ru-UA" sz="2400" b="1"/>
              <a:t>човникова дипломатія </a:t>
            </a:r>
            <a:r>
              <a:rPr lang="ru-RU" altLang="ru-UA" sz="2400"/>
              <a:t>-</a:t>
            </a:r>
            <a:r>
              <a:rPr lang="ru-RU" altLang="ru-UA" sz="2400" b="1"/>
              <a:t> </a:t>
            </a:r>
            <a:r>
              <a:rPr lang="ru-RU" altLang="ru-UA" sz="2400"/>
              <a:t>медіатор розділяє конфліктуючі сторони і постійно курсує між ними, погоджуючи їхні позиції.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311FA5A0-B3FB-5B1A-F099-B628D71E7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8438" y="260350"/>
            <a:ext cx="4824412" cy="738188"/>
          </a:xfrm>
        </p:spPr>
        <p:txBody>
          <a:bodyPr/>
          <a:lstStyle/>
          <a:p>
            <a:pPr eaLnBrk="1" hangingPunct="1"/>
            <a:r>
              <a:rPr lang="ru-RU" altLang="ru-UA">
                <a:solidFill>
                  <a:srgbClr val="000099"/>
                </a:solidFill>
                <a:latin typeface="Arial Black" panose="020B0A04020102020204" pitchFamily="34" charset="0"/>
              </a:rPr>
              <a:t>Стадії медіації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77FBA47-D6BA-C3E5-9E3E-F9C43275A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052513"/>
            <a:ext cx="8305800" cy="5472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altLang="ru-UA" sz="2400">
                <a:solidFill>
                  <a:srgbClr val="990099"/>
                </a:solidFill>
                <a:latin typeface="Arial Black" panose="020B0A04020102020204" pitchFamily="34" charset="0"/>
              </a:rPr>
              <a:t>Стадія 1.</a:t>
            </a:r>
            <a:r>
              <a:rPr lang="ru-RU" altLang="ru-UA" sz="2400"/>
              <a:t> </a:t>
            </a:r>
            <a:endParaRPr lang="en-US" altLang="ru-UA" sz="2400"/>
          </a:p>
          <a:p>
            <a:pPr marL="0" indent="0" algn="just">
              <a:buNone/>
            </a:pPr>
            <a:r>
              <a:rPr lang="en-US" altLang="ru-UA" sz="2400"/>
              <a:t>	</a:t>
            </a:r>
            <a:r>
              <a:rPr lang="ru-RU" altLang="ru-UA" sz="2400"/>
              <a:t>Формування структури і довіри.</a:t>
            </a:r>
            <a:r>
              <a:rPr lang="en-US" altLang="ru-UA" sz="2400"/>
              <a:t> </a:t>
            </a:r>
            <a:r>
              <a:rPr lang="ru-RU" altLang="ru-UA" sz="2400"/>
              <a:t>Ця стадія закладає основу взаємин і робить процес медіації зрозумілим і прийнятним для учасників.</a:t>
            </a:r>
            <a:endParaRPr lang="en-US" altLang="ru-UA" sz="2400"/>
          </a:p>
          <a:p>
            <a:pPr marL="0" indent="0" algn="just">
              <a:buNone/>
            </a:pPr>
            <a:r>
              <a:rPr lang="ru-RU" altLang="ru-UA" sz="2400">
                <a:solidFill>
                  <a:srgbClr val="990099"/>
                </a:solidFill>
                <a:latin typeface="Arial Black" panose="020B0A04020102020204" pitchFamily="34" charset="0"/>
              </a:rPr>
              <a:t>Стадія 2.</a:t>
            </a:r>
            <a:endParaRPr lang="en-US" altLang="ru-UA" sz="2400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altLang="ru-UA" sz="2400"/>
              <a:t> </a:t>
            </a:r>
            <a:r>
              <a:rPr lang="en-US" altLang="ru-UA" sz="2400"/>
              <a:t>	</a:t>
            </a:r>
            <a:r>
              <a:rPr lang="ru-RU" altLang="ru-UA" sz="2400"/>
              <a:t>Аналіз фактів і виявлення проблем. </a:t>
            </a:r>
          </a:p>
          <a:p>
            <a:pPr marL="0" indent="0" algn="just">
              <a:buNone/>
            </a:pPr>
            <a:r>
              <a:rPr lang="ru-RU" altLang="ru-UA" sz="2400">
                <a:solidFill>
                  <a:srgbClr val="990099"/>
                </a:solidFill>
                <a:latin typeface="Arial Black" panose="020B0A04020102020204" pitchFamily="34" charset="0"/>
              </a:rPr>
              <a:t>Стадія 3.</a:t>
            </a:r>
            <a:r>
              <a:rPr lang="ru-RU" altLang="ru-UA" sz="2400"/>
              <a:t> </a:t>
            </a:r>
            <a:endParaRPr lang="en-US" altLang="ru-UA" sz="2400"/>
          </a:p>
          <a:p>
            <a:pPr marL="0" indent="0" algn="just">
              <a:buNone/>
            </a:pPr>
            <a:r>
              <a:rPr lang="en-US" altLang="ru-UA" sz="2400"/>
              <a:t>	</a:t>
            </a:r>
            <a:r>
              <a:rPr lang="ru-RU" altLang="ru-UA" sz="2400"/>
              <a:t>Пошук альтернатив.</a:t>
            </a:r>
            <a:r>
              <a:rPr lang="en-US" altLang="ru-UA" sz="2400"/>
              <a:t> </a:t>
            </a:r>
            <a:r>
              <a:rPr lang="ru-RU" altLang="ru-UA" sz="2400"/>
              <a:t>На цій стадії медіатор виконує два важливих завдання:</a:t>
            </a:r>
          </a:p>
          <a:p>
            <a:pPr marL="0" indent="0" algn="just">
              <a:buNone/>
            </a:pPr>
            <a:r>
              <a:rPr lang="ru-RU" altLang="ru-UA" sz="2400"/>
              <a:t>1. Допомагає сторонам краще сформулювати ті пропозиції, які у них вже є.</a:t>
            </a:r>
          </a:p>
          <a:p>
            <a:pPr marL="0" indent="0" algn="just">
              <a:buNone/>
            </a:pPr>
            <a:r>
              <a:rPr lang="ru-RU" altLang="ru-UA" sz="2400"/>
              <a:t>2. Стимулює учасників конфлікту до пошуку нових пропозицій, що могли б задовольнити всіх краще, ніж попередні.</a:t>
            </a:r>
            <a:endParaRPr lang="en-US" altLang="ru-UA" sz="2400"/>
          </a:p>
          <a:p>
            <a:pPr marL="0" indent="0">
              <a:buNone/>
            </a:pPr>
            <a:endParaRPr lang="ru-RU" altLang="ru-UA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007859D-A4DA-DEC8-CF15-6C59603F7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9651" y="188913"/>
            <a:ext cx="7693025" cy="6119812"/>
          </a:xfrm>
        </p:spPr>
        <p:txBody>
          <a:bodyPr/>
          <a:lstStyle/>
          <a:p>
            <a:pPr marL="1588" indent="14288">
              <a:buNone/>
            </a:pPr>
            <a:r>
              <a:rPr lang="ru-RU" altLang="ru-UA" sz="2400">
                <a:solidFill>
                  <a:srgbClr val="990099"/>
                </a:solidFill>
                <a:latin typeface="Arial Black" panose="020B0A04020102020204" pitchFamily="34" charset="0"/>
              </a:rPr>
              <a:t>Стадія 4.</a:t>
            </a:r>
            <a:r>
              <a:rPr lang="ru-RU" altLang="ru-UA" sz="2400"/>
              <a:t> </a:t>
            </a:r>
            <a:endParaRPr lang="en-US" altLang="ru-UA" sz="2400"/>
          </a:p>
          <a:p>
            <a:pPr marL="1588" indent="14288">
              <a:buNone/>
            </a:pPr>
            <a:r>
              <a:rPr lang="ru-RU" altLang="ru-UA" sz="2400"/>
              <a:t>	Переговори й ухвалення рішення.</a:t>
            </a:r>
          </a:p>
          <a:p>
            <a:pPr marL="1588" indent="14288">
              <a:buNone/>
            </a:pPr>
            <a:endParaRPr lang="ru-RU" altLang="ru-UA" sz="2400"/>
          </a:p>
          <a:p>
            <a:pPr marL="1588" indent="14288">
              <a:buNone/>
            </a:pPr>
            <a:endParaRPr lang="ru-RU" altLang="ru-UA" sz="2400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marL="1588" indent="14288">
              <a:buNone/>
            </a:pPr>
            <a:endParaRPr lang="ru-RU" altLang="ru-UA" sz="2400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marL="1588" indent="14288">
              <a:buNone/>
            </a:pPr>
            <a:endParaRPr lang="uk-UA" altLang="ru-UA" sz="2400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marL="1588" indent="14288">
              <a:buNone/>
            </a:pPr>
            <a:endParaRPr lang="uk-UA" altLang="ru-UA" sz="2400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marL="1588" indent="14288">
              <a:buNone/>
            </a:pPr>
            <a:r>
              <a:rPr lang="ru-RU" altLang="ru-UA" sz="2400">
                <a:solidFill>
                  <a:srgbClr val="990099"/>
                </a:solidFill>
                <a:latin typeface="Arial Black" panose="020B0A04020102020204" pitchFamily="34" charset="0"/>
              </a:rPr>
              <a:t>Стадія 5.</a:t>
            </a:r>
            <a:r>
              <a:rPr lang="ru-RU" altLang="ru-UA" sz="2400"/>
              <a:t> </a:t>
            </a:r>
            <a:endParaRPr lang="en-US" altLang="ru-UA" sz="2400"/>
          </a:p>
          <a:p>
            <a:pPr marL="1588" indent="14288">
              <a:buNone/>
            </a:pPr>
            <a:r>
              <a:rPr lang="ru-RU" altLang="ru-UA" sz="2400"/>
              <a:t>	Складання підсумкового документа.</a:t>
            </a:r>
            <a:r>
              <a:rPr lang="en-US" altLang="ru-UA" sz="2400"/>
              <a:t> </a:t>
            </a:r>
            <a:r>
              <a:rPr lang="ru-RU" altLang="ru-UA" sz="2400"/>
              <a:t>Медіатор організує складання плану, уточнює формулювання і записує ухвалені рішення</a:t>
            </a:r>
          </a:p>
          <a:p>
            <a:pPr marL="1588" indent="14288">
              <a:buNone/>
            </a:pPr>
            <a:endParaRPr lang="uk-UA" altLang="ru-UA" sz="2400"/>
          </a:p>
          <a:p>
            <a:pPr marL="1588" indent="14288">
              <a:buNone/>
            </a:pPr>
            <a:endParaRPr lang="ru-RU" altLang="ru-UA"/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42A6B35B-9E91-DEEB-80AA-6AECC25E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138239"/>
            <a:ext cx="416083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>
            <a:extLst>
              <a:ext uri="{FF2B5EF4-FFF2-40B4-BE49-F238E27FC236}">
                <a16:creationId xmlns:a16="http://schemas.microsoft.com/office/drawing/2014/main" id="{5A473EBF-F356-32B4-A00E-27842970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4"/>
          <a:stretch>
            <a:fillRect/>
          </a:stretch>
        </p:blipFill>
        <p:spPr bwMode="auto">
          <a:xfrm>
            <a:off x="6240463" y="4502150"/>
            <a:ext cx="33845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FCA5FBC6-308B-1063-EF5C-AE4FBF73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8900"/>
            <a:ext cx="4572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168FA693-1D84-C432-6DA3-0FAD0BCC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98900"/>
            <a:ext cx="4572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>
            <a:extLst>
              <a:ext uri="{FF2B5EF4-FFF2-40B4-BE49-F238E27FC236}">
                <a16:creationId xmlns:a16="http://schemas.microsoft.com/office/drawing/2014/main" id="{E8B61183-5D86-FB3F-38BC-6A48ADD38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4" y="260350"/>
            <a:ext cx="7693025" cy="4629150"/>
          </a:xfrm>
        </p:spPr>
        <p:txBody>
          <a:bodyPr/>
          <a:lstStyle/>
          <a:p>
            <a:pPr marL="95250" indent="14288" algn="just">
              <a:buNone/>
            </a:pPr>
            <a:r>
              <a:rPr lang="ru-RU" altLang="ru-UA" sz="3200" b="1">
                <a:solidFill>
                  <a:srgbClr val="990099"/>
                </a:solidFill>
                <a:latin typeface="Arial Black" panose="020B0A04020102020204" pitchFamily="34" charset="0"/>
              </a:rPr>
              <a:t>	Ідеальна підсумкова угода –</a:t>
            </a:r>
            <a:r>
              <a:rPr lang="ru-RU" altLang="ru-UA" sz="3200">
                <a:solidFill>
                  <a:srgbClr val="990099"/>
                </a:solidFill>
              </a:rPr>
              <a:t> </a:t>
            </a:r>
            <a:endParaRPr lang="en-US" altLang="ru-UA" sz="3200">
              <a:solidFill>
                <a:srgbClr val="990099"/>
              </a:solidFill>
            </a:endParaRPr>
          </a:p>
          <a:p>
            <a:pPr marL="95250" indent="14288" algn="just">
              <a:buNone/>
            </a:pPr>
            <a:r>
              <a:rPr lang="ru-RU" altLang="ru-UA"/>
              <a:t>це такі рівноправні, законні та міцні зобов'язання, що вироблені в результаті переговорів і з якими погоджуються конфліктуючі сторони. Особливу увагу слід приділити процедурі підписання спільно розробленого і прийнятого сторонами документа. Потискання рук послуж</a:t>
            </a:r>
            <a:r>
              <a:rPr lang="uk-UA" altLang="ru-UA"/>
              <a:t>и</a:t>
            </a:r>
            <a:r>
              <a:rPr lang="ru-RU" altLang="ru-UA"/>
              <a:t>ть тут символом того, що сторони подолали конфронтацію.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1B7A3815-6CA9-BFEF-F1B2-E1CC5949D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7464" y="549275"/>
            <a:ext cx="6840537" cy="5545138"/>
          </a:xfrm>
        </p:spPr>
        <p:txBody>
          <a:bodyPr/>
          <a:lstStyle/>
          <a:p>
            <a:pPr marL="95250" indent="14288" algn="ctr">
              <a:buNone/>
            </a:pPr>
            <a:r>
              <a:rPr lang="ru-RU" altLang="ru-UA" sz="3600">
                <a:solidFill>
                  <a:srgbClr val="000099"/>
                </a:solidFill>
              </a:rPr>
              <a:t>Таким чином,</a:t>
            </a:r>
          </a:p>
          <a:p>
            <a:pPr marL="95250" indent="14288" algn="ctr">
              <a:buNone/>
            </a:pPr>
            <a:r>
              <a:rPr lang="ru-RU" altLang="ru-UA" sz="3600"/>
              <a:t> </a:t>
            </a:r>
            <a:r>
              <a:rPr lang="ru-RU" altLang="ru-UA" sz="4400" b="1">
                <a:solidFill>
                  <a:srgbClr val="990099"/>
                </a:solidFill>
                <a:latin typeface="Arial Black" panose="020B0A04020102020204" pitchFamily="34" charset="0"/>
              </a:rPr>
              <a:t>медіація —</a:t>
            </a:r>
            <a:r>
              <a:rPr lang="ru-RU" altLang="ru-UA" sz="4400">
                <a:solidFill>
                  <a:srgbClr val="990099"/>
                </a:solidFill>
                <a:latin typeface="Arial Black" panose="020B0A04020102020204" pitchFamily="34" charset="0"/>
              </a:rPr>
              <a:t> </a:t>
            </a:r>
          </a:p>
          <a:p>
            <a:pPr marL="95250" indent="14288" algn="ctr">
              <a:buNone/>
            </a:pPr>
            <a:endParaRPr lang="ru-RU" altLang="ru-UA">
              <a:solidFill>
                <a:srgbClr val="990099"/>
              </a:solidFill>
              <a:latin typeface="Arial Black" panose="020B0A04020102020204" pitchFamily="34" charset="0"/>
            </a:endParaRPr>
          </a:p>
          <a:p>
            <a:pPr marL="95250" indent="14288" algn="ctr">
              <a:buNone/>
            </a:pPr>
            <a:r>
              <a:rPr lang="ru-RU" altLang="ru-UA" sz="3600">
                <a:solidFill>
                  <a:srgbClr val="000099"/>
                </a:solidFill>
              </a:rPr>
              <a:t>це процес урегулювання конфлікту між двома конфліктуючими сторонами за участю третьої нейтральної сторони 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1187ED95-F956-C7B1-E68A-94FBDAF9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48443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3E781F5D-5097-BB0D-DD1C-90EF297F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0939"/>
            <a:ext cx="212407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>
            <a:extLst>
              <a:ext uri="{FF2B5EF4-FFF2-40B4-BE49-F238E27FC236}">
                <a16:creationId xmlns:a16="http://schemas.microsoft.com/office/drawing/2014/main" id="{873C6746-47D0-9CFE-0AC4-DC5CEEE1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29126"/>
            <a:ext cx="21955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DC08F-1DEE-C715-DCFD-B73403A0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685799"/>
            <a:ext cx="10515600" cy="540327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Методики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щодо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врегулювання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конфліктів</a:t>
            </a:r>
            <a:br>
              <a:rPr lang="ru-RU" dirty="0"/>
            </a:br>
            <a:r>
              <a:rPr lang="ru-RU" dirty="0" err="1"/>
              <a:t>Техніка</a:t>
            </a:r>
            <a:r>
              <a:rPr lang="ru-RU" dirty="0"/>
              <a:t> «</a:t>
            </a:r>
            <a:r>
              <a:rPr lang="ru-RU" dirty="0" err="1"/>
              <a:t>Вербалізація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Тактика </a:t>
            </a:r>
            <a:r>
              <a:rPr lang="ru-RU" dirty="0" err="1"/>
              <a:t>послідовного</a:t>
            </a:r>
            <a:r>
              <a:rPr lang="ru-RU" dirty="0"/>
              <a:t> </a:t>
            </a:r>
            <a:r>
              <a:rPr lang="ru-RU" dirty="0" err="1"/>
              <a:t>вислуховування</a:t>
            </a:r>
            <a:br>
              <a:rPr lang="ru-RU" dirty="0"/>
            </a:br>
            <a:r>
              <a:rPr lang="ru-RU" dirty="0" err="1"/>
              <a:t>Конфліктогени</a:t>
            </a:r>
            <a:br>
              <a:rPr lang="ru-RU" dirty="0"/>
            </a:b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en-US" dirty="0"/>
              <a:t>SMART</a:t>
            </a:r>
            <a:br>
              <a:rPr lang="en-US" dirty="0"/>
            </a:b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дисоціації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та </a:t>
            </a:r>
            <a:r>
              <a:rPr lang="ru-RU" dirty="0" err="1"/>
              <a:t>ролі</a:t>
            </a:r>
            <a:br>
              <a:rPr lang="ru-RU" dirty="0"/>
            </a:br>
            <a:r>
              <a:rPr lang="ru-RU" dirty="0" err="1"/>
              <a:t>Картографічний</a:t>
            </a:r>
            <a:r>
              <a:rPr lang="ru-RU" dirty="0"/>
              <a:t> метод ФЕЙР та КОРНЕЛІУС</a:t>
            </a:r>
            <a:br>
              <a:rPr lang="ru-RU" dirty="0"/>
            </a:b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слухання</a:t>
            </a:r>
            <a:br>
              <a:rPr lang="ru-RU" dirty="0"/>
            </a:br>
            <a:r>
              <a:rPr lang="ru-RU" dirty="0" err="1"/>
              <a:t>Директивний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тиск</a:t>
            </a:r>
            <a:r>
              <a:rPr lang="ru-RU" dirty="0"/>
              <a:t> на </a:t>
            </a:r>
            <a:r>
              <a:rPr lang="ru-RU" dirty="0" err="1"/>
              <a:t>опонента</a:t>
            </a:r>
            <a:br>
              <a:rPr lang="ru-RU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85119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71BCF7-0846-7786-8041-12A53D1EB164}"/>
              </a:ext>
            </a:extLst>
          </p:cNvPr>
          <p:cNvSpPr txBox="1"/>
          <p:nvPr/>
        </p:nvSpPr>
        <p:spPr>
          <a:xfrm>
            <a:off x="297872" y="224388"/>
            <a:ext cx="1159625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Метод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врівноваження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сил,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техніка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підтвердження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значимості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іншого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Метод «Ключ»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Комплексний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картографічний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метод В.   Н. КОВАЛЬОВА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Робота з установками «Я+,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Ти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+»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Повернення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до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попереднього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емоційного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досвіду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Метод «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Дев'ятиекранка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» у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соціальній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ситуації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Пауза,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локалізація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Метод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переконання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Метод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Даніеля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Дена.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Вирішіть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конфлікт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за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чотири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кроки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МАКС В. А.СМЕХОВА</a:t>
            </a:r>
            <a:b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Модель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поведінки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у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конфліктній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ru-RU" sz="3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ситуації</a:t>
            </a:r>
            <a:r>
              <a:rPr kumimoji="0" lang="ru-RU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ТОМАСА – КІЛМАНА</a:t>
            </a:r>
            <a:endParaRPr lang="ru-UA" sz="3100" dirty="0"/>
          </a:p>
        </p:txBody>
      </p:sp>
    </p:spTree>
    <p:extLst>
      <p:ext uri="{BB962C8B-B14F-4D97-AF65-F5344CB8AC3E}">
        <p14:creationId xmlns:p14="http://schemas.microsoft.com/office/powerpoint/2010/main" val="18119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029" y="1403441"/>
            <a:ext cx="8102600" cy="3631113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>
              <a:spcBef>
                <a:spcPts val="71"/>
              </a:spcBef>
            </a:pPr>
            <a:r>
              <a:rPr sz="2143" b="1" dirty="0">
                <a:latin typeface="Calibri"/>
                <a:cs typeface="Calibri"/>
              </a:rPr>
              <a:t>Види</a:t>
            </a:r>
            <a:r>
              <a:rPr sz="2143" b="1" spc="-14" dirty="0">
                <a:latin typeface="Calibri"/>
                <a:cs typeface="Calibri"/>
              </a:rPr>
              <a:t> </a:t>
            </a:r>
            <a:r>
              <a:rPr sz="2143" b="1" spc="-11" dirty="0">
                <a:latin typeface="Calibri"/>
                <a:cs typeface="Calibri"/>
              </a:rPr>
              <a:t>конфліктів:</a:t>
            </a:r>
            <a:endParaRPr sz="214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7">
              <a:latin typeface="Calibri"/>
              <a:cs typeface="Calibri"/>
            </a:endParaRPr>
          </a:p>
          <a:p>
            <a:pPr marL="9072" marR="55790">
              <a:buSzPct val="96666"/>
              <a:buAutoNum type="arabicPeriod"/>
              <a:tabLst>
                <a:tab pos="217265" algn="l"/>
              </a:tabLst>
            </a:pPr>
            <a:r>
              <a:rPr sz="2143" dirty="0">
                <a:latin typeface="Calibri"/>
                <a:cs typeface="Calibri"/>
              </a:rPr>
              <a:t>За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числом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учасників:</a:t>
            </a:r>
            <a:r>
              <a:rPr sz="2143" spc="-25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внутрішньоособистісні;</a:t>
            </a:r>
            <a:r>
              <a:rPr sz="2143" spc="-25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18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міжособистісні;</a:t>
            </a:r>
            <a:r>
              <a:rPr sz="2143" spc="-29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2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між </a:t>
            </a:r>
            <a:r>
              <a:rPr sz="2143" spc="-475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особистістю</a:t>
            </a:r>
            <a:r>
              <a:rPr sz="2143" spc="-2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та </a:t>
            </a:r>
            <a:r>
              <a:rPr sz="2143" spc="-7" dirty="0">
                <a:latin typeface="Calibri"/>
                <a:cs typeface="Calibri"/>
              </a:rPr>
              <a:t>групою;</a:t>
            </a:r>
            <a:r>
              <a:rPr sz="2143" spc="7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 </a:t>
            </a:r>
            <a:r>
              <a:rPr sz="2143" spc="-4" dirty="0">
                <a:latin typeface="Calibri"/>
                <a:cs typeface="Calibri"/>
              </a:rPr>
              <a:t>міжгрупові.</a:t>
            </a:r>
            <a:endParaRPr sz="2143">
              <a:latin typeface="Calibri"/>
              <a:cs typeface="Calibri"/>
            </a:endParaRPr>
          </a:p>
          <a:p>
            <a:pPr marL="216811" indent="-208193">
              <a:buSzPct val="96666"/>
              <a:buAutoNum type="arabicPeriod"/>
              <a:tabLst>
                <a:tab pos="217265" algn="l"/>
              </a:tabLst>
            </a:pPr>
            <a:r>
              <a:rPr sz="2143" dirty="0">
                <a:latin typeface="Calibri"/>
                <a:cs typeface="Calibri"/>
              </a:rPr>
              <a:t>За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формою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прояву:</a:t>
            </a:r>
            <a:r>
              <a:rPr sz="2143" spc="-2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видимий; -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прихований.</a:t>
            </a:r>
            <a:endParaRPr sz="2143">
              <a:latin typeface="Calibri"/>
              <a:cs typeface="Calibri"/>
            </a:endParaRPr>
          </a:p>
          <a:p>
            <a:pPr marL="9072" marR="1185659">
              <a:buSzPct val="96666"/>
              <a:buAutoNum type="arabicPeriod"/>
              <a:tabLst>
                <a:tab pos="217265" algn="l"/>
              </a:tabLst>
            </a:pPr>
            <a:r>
              <a:rPr sz="2143" dirty="0">
                <a:latin typeface="Calibri"/>
                <a:cs typeface="Calibri"/>
              </a:rPr>
              <a:t>За </a:t>
            </a:r>
            <a:r>
              <a:rPr sz="2143" spc="-4" dirty="0">
                <a:latin typeface="Calibri"/>
                <a:cs typeface="Calibri"/>
              </a:rPr>
              <a:t>тривалістю</a:t>
            </a:r>
            <a:r>
              <a:rPr sz="2143" spc="-18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протікання: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11" dirty="0">
                <a:latin typeface="Calibri"/>
                <a:cs typeface="Calibri"/>
              </a:rPr>
              <a:t> короткочасний;</a:t>
            </a:r>
            <a:r>
              <a:rPr sz="2143" spc="2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4" dirty="0">
                <a:latin typeface="Calibri"/>
                <a:cs typeface="Calibri"/>
              </a:rPr>
              <a:t> тривалий. </a:t>
            </a:r>
            <a:r>
              <a:rPr sz="2143" dirty="0">
                <a:latin typeface="Calibri"/>
                <a:cs typeface="Calibri"/>
              </a:rPr>
              <a:t> 4.За </a:t>
            </a:r>
            <a:r>
              <a:rPr sz="2143" spc="-7" dirty="0">
                <a:latin typeface="Calibri"/>
                <a:cs typeface="Calibri"/>
              </a:rPr>
              <a:t>характером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виникнення:</a:t>
            </a:r>
            <a:r>
              <a:rPr sz="2143" spc="-2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7" dirty="0">
                <a:latin typeface="Calibri"/>
                <a:cs typeface="Calibri"/>
              </a:rPr>
              <a:t> випадковий</a:t>
            </a:r>
            <a:r>
              <a:rPr sz="2143" spc="-4" dirty="0">
                <a:latin typeface="Calibri"/>
                <a:cs typeface="Calibri"/>
              </a:rPr>
              <a:t> (ситуативний);</a:t>
            </a:r>
            <a:r>
              <a:rPr sz="2143" spc="29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 </a:t>
            </a:r>
            <a:r>
              <a:rPr sz="2143" spc="-47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намірений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(спровокований).</a:t>
            </a:r>
            <a:endParaRPr sz="2143">
              <a:latin typeface="Calibri"/>
              <a:cs typeface="Calibri"/>
            </a:endParaRPr>
          </a:p>
          <a:p>
            <a:pPr marL="9072" marR="3629"/>
            <a:r>
              <a:rPr sz="2143" dirty="0">
                <a:latin typeface="Calibri"/>
                <a:cs typeface="Calibri"/>
              </a:rPr>
              <a:t>5.За </a:t>
            </a:r>
            <a:r>
              <a:rPr sz="2143" spc="-18" dirty="0">
                <a:latin typeface="Calibri"/>
                <a:cs typeface="Calibri"/>
              </a:rPr>
              <a:t>результатами: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7" dirty="0">
                <a:latin typeface="Calibri"/>
                <a:cs typeface="Calibri"/>
              </a:rPr>
              <a:t> конструктивний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(продуктивний);</a:t>
            </a:r>
            <a:r>
              <a:rPr sz="2143" dirty="0">
                <a:latin typeface="Calibri"/>
                <a:cs typeface="Calibri"/>
              </a:rPr>
              <a:t> -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деструктивний </a:t>
            </a:r>
            <a:r>
              <a:rPr sz="2143" spc="-47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(руйнівний).</a:t>
            </a:r>
            <a:endParaRPr sz="2143">
              <a:latin typeface="Calibri"/>
              <a:cs typeface="Calibri"/>
            </a:endParaRPr>
          </a:p>
          <a:p>
            <a:pPr marL="9072">
              <a:spcBef>
                <a:spcPts val="4"/>
              </a:spcBef>
            </a:pPr>
            <a:r>
              <a:rPr sz="2143" dirty="0">
                <a:latin typeface="Calibri"/>
                <a:cs typeface="Calibri"/>
              </a:rPr>
              <a:t>6.6.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За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сферою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виникнення:</a:t>
            </a:r>
            <a:r>
              <a:rPr sz="2143" spc="-29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службовий;</a:t>
            </a:r>
            <a:r>
              <a:rPr sz="2143" spc="-7" dirty="0">
                <a:latin typeface="Calibri"/>
                <a:cs typeface="Calibri"/>
              </a:rPr>
              <a:t> -побутовий.</a:t>
            </a:r>
            <a:endParaRPr sz="214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028" y="2041978"/>
            <a:ext cx="5559879" cy="2636225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>
              <a:spcBef>
                <a:spcPts val="71"/>
              </a:spcBef>
            </a:pPr>
            <a:r>
              <a:rPr sz="2143" dirty="0">
                <a:latin typeface="Calibri"/>
                <a:cs typeface="Calibri"/>
              </a:rPr>
              <a:t>У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конфлікті</a:t>
            </a:r>
            <a:r>
              <a:rPr sz="2143" spc="-21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розрізняють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6</a:t>
            </a:r>
            <a:r>
              <a:rPr sz="2143" spc="-4" dirty="0">
                <a:latin typeface="Calibri"/>
                <a:cs typeface="Calibri"/>
              </a:rPr>
              <a:t> стадій:</a:t>
            </a:r>
            <a:endParaRPr sz="2143">
              <a:latin typeface="Calibri"/>
              <a:cs typeface="Calibri"/>
            </a:endParaRPr>
          </a:p>
          <a:p>
            <a:pPr>
              <a:spcBef>
                <a:spcPts val="43"/>
              </a:spcBef>
            </a:pPr>
            <a:endParaRPr sz="2071">
              <a:latin typeface="Calibri"/>
              <a:cs typeface="Calibri"/>
            </a:endParaRPr>
          </a:p>
          <a:p>
            <a:pPr marL="216811" indent="-208193">
              <a:buSzPct val="96666"/>
              <a:buAutoNum type="arabicPeriod"/>
              <a:tabLst>
                <a:tab pos="217265" algn="l"/>
              </a:tabLst>
            </a:pPr>
            <a:r>
              <a:rPr sz="2143" spc="-11" dirty="0">
                <a:latin typeface="Calibri"/>
                <a:cs typeface="Calibri"/>
              </a:rPr>
              <a:t>передконфліктна</a:t>
            </a:r>
            <a:r>
              <a:rPr sz="2143" spc="-18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ситуація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(латентний</a:t>
            </a:r>
            <a:r>
              <a:rPr sz="2143" spc="-25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період);</a:t>
            </a:r>
            <a:endParaRPr sz="2143">
              <a:latin typeface="Calibri"/>
              <a:cs typeface="Calibri"/>
            </a:endParaRPr>
          </a:p>
          <a:p>
            <a:pPr marL="9072" marR="3897617">
              <a:buSzPct val="96666"/>
              <a:buAutoNum type="arabicPeriod"/>
              <a:tabLst>
                <a:tab pos="217265" algn="l"/>
              </a:tabLst>
            </a:pPr>
            <a:r>
              <a:rPr sz="2143" spc="-4" dirty="0">
                <a:latin typeface="Calibri"/>
                <a:cs typeface="Calibri"/>
              </a:rPr>
              <a:t>інцидент; 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3.ескалація; 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4.кульмінація;</a:t>
            </a:r>
            <a:endParaRPr sz="2143">
              <a:latin typeface="Calibri"/>
              <a:cs typeface="Calibri"/>
            </a:endParaRPr>
          </a:p>
          <a:p>
            <a:pPr marL="216811" indent="-208193">
              <a:buSzPct val="96666"/>
              <a:buAutoNum type="arabicPeriod" startAt="5"/>
              <a:tabLst>
                <a:tab pos="217265" algn="l"/>
              </a:tabLst>
            </a:pPr>
            <a:r>
              <a:rPr sz="2143" spc="-4" dirty="0">
                <a:latin typeface="Calibri"/>
                <a:cs typeface="Calibri"/>
              </a:rPr>
              <a:t>завершення</a:t>
            </a:r>
            <a:r>
              <a:rPr sz="2143" spc="-36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конфлікту;</a:t>
            </a:r>
            <a:endParaRPr sz="2143">
              <a:latin typeface="Calibri"/>
              <a:cs typeface="Calibri"/>
            </a:endParaRPr>
          </a:p>
          <a:p>
            <a:pPr marL="216811" indent="-208193">
              <a:spcBef>
                <a:spcPts val="4"/>
              </a:spcBef>
              <a:buSzPct val="96666"/>
              <a:buAutoNum type="arabicPeriod" startAt="5"/>
              <a:tabLst>
                <a:tab pos="217265" algn="l"/>
              </a:tabLst>
            </a:pPr>
            <a:r>
              <a:rPr sz="2143" spc="-7" dirty="0">
                <a:latin typeface="Calibri"/>
                <a:cs typeface="Calibri"/>
              </a:rPr>
              <a:t>постконфліктна</a:t>
            </a:r>
            <a:r>
              <a:rPr sz="2143" spc="-39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ситуація.</a:t>
            </a:r>
            <a:endParaRPr sz="214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029" y="1403441"/>
            <a:ext cx="8079014" cy="3960882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>
              <a:spcBef>
                <a:spcPts val="71"/>
              </a:spcBef>
            </a:pPr>
            <a:r>
              <a:rPr sz="2143" b="1" spc="-4" dirty="0">
                <a:latin typeface="Calibri"/>
                <a:cs typeface="Calibri"/>
              </a:rPr>
              <a:t>Основні</a:t>
            </a:r>
            <a:r>
              <a:rPr sz="2143" b="1" spc="-14" dirty="0">
                <a:latin typeface="Calibri"/>
                <a:cs typeface="Calibri"/>
              </a:rPr>
              <a:t> </a:t>
            </a:r>
            <a:r>
              <a:rPr sz="2143" b="1" spc="-7" dirty="0">
                <a:latin typeface="Calibri"/>
                <a:cs typeface="Calibri"/>
              </a:rPr>
              <a:t>структурні</a:t>
            </a:r>
            <a:r>
              <a:rPr sz="2143" b="1" spc="21" dirty="0">
                <a:latin typeface="Calibri"/>
                <a:cs typeface="Calibri"/>
              </a:rPr>
              <a:t> </a:t>
            </a:r>
            <a:r>
              <a:rPr sz="2143" b="1" spc="-11" dirty="0">
                <a:latin typeface="Calibri"/>
                <a:cs typeface="Calibri"/>
              </a:rPr>
              <a:t>елементи</a:t>
            </a:r>
            <a:r>
              <a:rPr sz="2143" b="1" spc="14" dirty="0">
                <a:latin typeface="Calibri"/>
                <a:cs typeface="Calibri"/>
              </a:rPr>
              <a:t> </a:t>
            </a:r>
            <a:r>
              <a:rPr sz="2143" b="1" spc="-11" dirty="0">
                <a:latin typeface="Calibri"/>
                <a:cs typeface="Calibri"/>
              </a:rPr>
              <a:t>конфлікту</a:t>
            </a:r>
            <a:endParaRPr sz="214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7">
              <a:latin typeface="Calibri"/>
              <a:cs typeface="Calibri"/>
            </a:endParaRPr>
          </a:p>
          <a:p>
            <a:pPr marL="9072" marR="1238728" indent="60780"/>
            <a:r>
              <a:rPr sz="2143" spc="-7" dirty="0">
                <a:latin typeface="Calibri"/>
                <a:cs typeface="Calibri"/>
              </a:rPr>
              <a:t>Сторони </a:t>
            </a:r>
            <a:r>
              <a:rPr sz="2143" spc="-11" dirty="0">
                <a:latin typeface="Calibri"/>
                <a:cs typeface="Calibri"/>
              </a:rPr>
              <a:t>конфлікту </a:t>
            </a:r>
            <a:r>
              <a:rPr sz="2143" dirty="0">
                <a:latin typeface="Calibri"/>
                <a:cs typeface="Calibri"/>
              </a:rPr>
              <a:t>- </a:t>
            </a:r>
            <a:r>
              <a:rPr sz="2143" spc="-11" dirty="0">
                <a:latin typeface="Calibri"/>
                <a:cs typeface="Calibri"/>
              </a:rPr>
              <a:t>це </a:t>
            </a:r>
            <a:r>
              <a:rPr sz="2143" spc="-4" dirty="0">
                <a:latin typeface="Calibri"/>
                <a:cs typeface="Calibri"/>
              </a:rPr>
              <a:t>ті суб'єкти </a:t>
            </a:r>
            <a:r>
              <a:rPr sz="2143" dirty="0">
                <a:latin typeface="Calibri"/>
                <a:cs typeface="Calibri"/>
              </a:rPr>
              <a:t>соціальної </a:t>
            </a:r>
            <a:r>
              <a:rPr sz="2143" spc="-7" dirty="0">
                <a:latin typeface="Calibri"/>
                <a:cs typeface="Calibri"/>
              </a:rPr>
              <a:t>взаємодії, </a:t>
            </a:r>
            <a:r>
              <a:rPr sz="2143" dirty="0">
                <a:latin typeface="Calibri"/>
                <a:cs typeface="Calibri"/>
              </a:rPr>
              <a:t>які </a:t>
            </a:r>
            <a:r>
              <a:rPr sz="2143" spc="-475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знаходяться</a:t>
            </a:r>
            <a:r>
              <a:rPr sz="2143" spc="-25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у відповідності</a:t>
            </a:r>
            <a:r>
              <a:rPr sz="2143" spc="-18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конфлікту</a:t>
            </a:r>
            <a:endParaRPr sz="2143">
              <a:latin typeface="Calibri"/>
              <a:cs typeface="Calibri"/>
            </a:endParaRPr>
          </a:p>
          <a:p>
            <a:pPr marL="69851"/>
            <a:r>
              <a:rPr sz="2143" spc="-11" dirty="0">
                <a:latin typeface="Calibri"/>
                <a:cs typeface="Calibri"/>
              </a:rPr>
              <a:t>Предмет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конфлікту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те,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через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що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виник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конфлікт</a:t>
            </a:r>
            <a:endParaRPr sz="2143">
              <a:latin typeface="Calibri"/>
              <a:cs typeface="Calibri"/>
            </a:endParaRPr>
          </a:p>
          <a:p>
            <a:pPr marL="9072" marR="335196" indent="60780"/>
            <a:r>
              <a:rPr sz="2143" spc="-7" dirty="0">
                <a:latin typeface="Calibri"/>
                <a:cs typeface="Calibri"/>
              </a:rPr>
              <a:t>Мотиви </a:t>
            </a:r>
            <a:r>
              <a:rPr sz="2143" dirty="0">
                <a:latin typeface="Calibri"/>
                <a:cs typeface="Calibri"/>
              </a:rPr>
              <a:t>- внутрішні і </a:t>
            </a:r>
            <a:r>
              <a:rPr sz="2143" spc="-4" dirty="0">
                <a:latin typeface="Calibri"/>
                <a:cs typeface="Calibri"/>
              </a:rPr>
              <a:t>спонукальні </a:t>
            </a:r>
            <a:r>
              <a:rPr sz="2143" dirty="0">
                <a:latin typeface="Calibri"/>
                <a:cs typeface="Calibri"/>
              </a:rPr>
              <a:t>сили, </a:t>
            </a:r>
            <a:r>
              <a:rPr sz="2143" spc="-7" dirty="0">
                <a:latin typeface="Calibri"/>
                <a:cs typeface="Calibri"/>
              </a:rPr>
              <a:t>підштовхують </a:t>
            </a:r>
            <a:r>
              <a:rPr sz="2143" dirty="0">
                <a:latin typeface="Calibri"/>
                <a:cs typeface="Calibri"/>
              </a:rPr>
              <a:t>учасників </a:t>
            </a:r>
            <a:r>
              <a:rPr sz="2143" spc="-7" dirty="0">
                <a:latin typeface="Calibri"/>
                <a:cs typeface="Calibri"/>
              </a:rPr>
              <a:t>до </a:t>
            </a:r>
            <a:r>
              <a:rPr sz="2143" spc="-475" dirty="0">
                <a:latin typeface="Calibri"/>
                <a:cs typeface="Calibri"/>
              </a:rPr>
              <a:t> </a:t>
            </a:r>
            <a:r>
              <a:rPr sz="2143" spc="-18" dirty="0">
                <a:latin typeface="Calibri"/>
                <a:cs typeface="Calibri"/>
              </a:rPr>
              <a:t>конфлікту.</a:t>
            </a:r>
            <a:endParaRPr sz="2143">
              <a:latin typeface="Calibri"/>
              <a:cs typeface="Calibri"/>
            </a:endParaRPr>
          </a:p>
          <a:p>
            <a:pPr marL="9072" marR="663134" indent="60780"/>
            <a:r>
              <a:rPr sz="2143" spc="-4" dirty="0">
                <a:latin typeface="Calibri"/>
                <a:cs typeface="Calibri"/>
              </a:rPr>
              <a:t>Позиції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конфліктуючих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сторін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-</a:t>
            </a:r>
            <a:r>
              <a:rPr sz="2143" spc="-7" dirty="0">
                <a:latin typeface="Calibri"/>
                <a:cs typeface="Calibri"/>
              </a:rPr>
              <a:t> те,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про</a:t>
            </a:r>
            <a:r>
              <a:rPr sz="2143" spc="7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що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вони </a:t>
            </a:r>
            <a:r>
              <a:rPr sz="2143" spc="-7" dirty="0">
                <a:latin typeface="Calibri"/>
                <a:cs typeface="Calibri"/>
              </a:rPr>
              <a:t>заявляють</a:t>
            </a:r>
            <a:r>
              <a:rPr sz="2143" spc="-18" dirty="0">
                <a:latin typeface="Calibri"/>
                <a:cs typeface="Calibri"/>
              </a:rPr>
              <a:t> один </a:t>
            </a:r>
            <a:r>
              <a:rPr sz="2143" spc="-471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одному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в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spc="-29" dirty="0">
                <a:latin typeface="Calibri"/>
                <a:cs typeface="Calibri"/>
              </a:rPr>
              <a:t>ході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spc="-18" dirty="0">
                <a:latin typeface="Calibri"/>
                <a:cs typeface="Calibri"/>
              </a:rPr>
              <a:t>конфлікту.</a:t>
            </a:r>
            <a:endParaRPr sz="2143">
              <a:latin typeface="Calibri"/>
              <a:cs typeface="Calibri"/>
            </a:endParaRPr>
          </a:p>
          <a:p>
            <a:pPr marL="9072" marR="3629"/>
            <a:r>
              <a:rPr sz="2143" spc="-43" dirty="0">
                <a:latin typeface="Calibri"/>
                <a:cs typeface="Calibri"/>
              </a:rPr>
              <a:t>Головну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роль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у виникненні</a:t>
            </a:r>
            <a:r>
              <a:rPr sz="2143" spc="-29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конфліктів </a:t>
            </a:r>
            <a:r>
              <a:rPr sz="2143" spc="-7" dirty="0">
                <a:latin typeface="Calibri"/>
                <a:cs typeface="Calibri"/>
              </a:rPr>
              <a:t>відіграють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так </a:t>
            </a:r>
            <a:r>
              <a:rPr sz="2143" dirty="0">
                <a:latin typeface="Calibri"/>
                <a:cs typeface="Calibri"/>
              </a:rPr>
              <a:t>звані 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конфліктогени </a:t>
            </a:r>
            <a:r>
              <a:rPr sz="2143" dirty="0">
                <a:latin typeface="Calibri"/>
                <a:cs typeface="Calibri"/>
              </a:rPr>
              <a:t>- слова, </a:t>
            </a:r>
            <a:r>
              <a:rPr sz="2143" spc="-4" dirty="0">
                <a:latin typeface="Calibri"/>
                <a:cs typeface="Calibri"/>
              </a:rPr>
              <a:t>дії (або бездіяльність), які </a:t>
            </a:r>
            <a:r>
              <a:rPr sz="2143" spc="-7" dirty="0">
                <a:latin typeface="Calibri"/>
                <a:cs typeface="Calibri"/>
              </a:rPr>
              <a:t>можуть </a:t>
            </a:r>
            <a:r>
              <a:rPr sz="2143" dirty="0">
                <a:latin typeface="Calibri"/>
                <a:cs typeface="Calibri"/>
              </a:rPr>
              <a:t>привести </a:t>
            </a:r>
            <a:r>
              <a:rPr sz="2143" spc="-11" dirty="0">
                <a:latin typeface="Calibri"/>
                <a:cs typeface="Calibri"/>
              </a:rPr>
              <a:t>до </a:t>
            </a:r>
            <a:r>
              <a:rPr sz="2143" spc="-475" dirty="0">
                <a:latin typeface="Calibri"/>
                <a:cs typeface="Calibri"/>
              </a:rPr>
              <a:t> </a:t>
            </a:r>
            <a:r>
              <a:rPr sz="2143" spc="-18" dirty="0">
                <a:latin typeface="Calibri"/>
                <a:cs typeface="Calibri"/>
              </a:rPr>
              <a:t>конфлікту.</a:t>
            </a:r>
            <a:endParaRPr sz="214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029" y="2062479"/>
            <a:ext cx="7625443" cy="2636225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>
              <a:spcBef>
                <a:spcPts val="71"/>
              </a:spcBef>
            </a:pPr>
            <a:r>
              <a:rPr sz="2143" b="1" spc="-4" dirty="0">
                <a:latin typeface="Calibri"/>
                <a:cs typeface="Calibri"/>
              </a:rPr>
              <a:t>Причини</a:t>
            </a:r>
            <a:r>
              <a:rPr sz="2143" b="1" spc="11" dirty="0">
                <a:latin typeface="Calibri"/>
                <a:cs typeface="Calibri"/>
              </a:rPr>
              <a:t> </a:t>
            </a:r>
            <a:r>
              <a:rPr sz="2143" b="1" spc="-4" dirty="0">
                <a:latin typeface="Calibri"/>
                <a:cs typeface="Calibri"/>
              </a:rPr>
              <a:t>виникнення</a:t>
            </a:r>
            <a:r>
              <a:rPr sz="2143" b="1" spc="18" dirty="0">
                <a:latin typeface="Calibri"/>
                <a:cs typeface="Calibri"/>
              </a:rPr>
              <a:t> </a:t>
            </a:r>
            <a:r>
              <a:rPr sz="2143" b="1" spc="-11" dirty="0">
                <a:latin typeface="Calibri"/>
                <a:cs typeface="Calibri"/>
              </a:rPr>
              <a:t>конфліктів</a:t>
            </a:r>
            <a:endParaRPr sz="2143" dirty="0">
              <a:latin typeface="Calibri"/>
              <a:cs typeface="Calibri"/>
            </a:endParaRPr>
          </a:p>
          <a:p>
            <a:pPr>
              <a:spcBef>
                <a:spcPts val="43"/>
              </a:spcBef>
            </a:pPr>
            <a:endParaRPr sz="2071" dirty="0">
              <a:latin typeface="Calibri"/>
              <a:cs typeface="Calibri"/>
            </a:endParaRPr>
          </a:p>
          <a:p>
            <a:pPr marL="216811" indent="-208193">
              <a:buSzPct val="96666"/>
              <a:buAutoNum type="arabicPeriod"/>
              <a:tabLst>
                <a:tab pos="217265" algn="l"/>
              </a:tabLst>
            </a:pPr>
            <a:r>
              <a:rPr sz="2143" spc="-7" dirty="0">
                <a:latin typeface="Calibri"/>
                <a:cs typeface="Calibri"/>
              </a:rPr>
              <a:t>протиріччя</a:t>
            </a:r>
            <a:r>
              <a:rPr sz="2143" spc="1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між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інтересами</a:t>
            </a:r>
            <a:r>
              <a:rPr sz="2143" spc="-2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та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поглядами.</a:t>
            </a:r>
            <a:endParaRPr sz="2143" dirty="0">
              <a:latin typeface="Calibri"/>
              <a:cs typeface="Calibri"/>
            </a:endParaRPr>
          </a:p>
          <a:p>
            <a:pPr marL="216811" indent="-208193">
              <a:buSzPct val="96666"/>
              <a:buAutoNum type="arabicPeriod"/>
              <a:tabLst>
                <a:tab pos="217265" algn="l"/>
              </a:tabLst>
            </a:pPr>
            <a:r>
              <a:rPr sz="2143" spc="-7" dirty="0">
                <a:latin typeface="Calibri"/>
                <a:cs typeface="Calibri"/>
              </a:rPr>
              <a:t>суперництво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між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лідерами,</a:t>
            </a:r>
            <a:r>
              <a:rPr sz="2143" spc="-25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між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окремими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групами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в </a:t>
            </a:r>
            <a:r>
              <a:rPr sz="2143" spc="-11" dirty="0">
                <a:latin typeface="Calibri"/>
                <a:cs typeface="Calibri"/>
              </a:rPr>
              <a:t>колективі.</a:t>
            </a:r>
            <a:endParaRPr sz="2143" dirty="0">
              <a:latin typeface="Calibri"/>
              <a:cs typeface="Calibri"/>
            </a:endParaRPr>
          </a:p>
          <a:p>
            <a:pPr marL="216811" indent="-208193">
              <a:buSzPct val="96666"/>
              <a:buAutoNum type="arabicPeriod"/>
              <a:tabLst>
                <a:tab pos="217265" algn="l"/>
                <a:tab pos="3508899" algn="l"/>
              </a:tabLst>
            </a:pPr>
            <a:r>
              <a:rPr sz="2143" spc="-7" dirty="0">
                <a:latin typeface="Calibri"/>
                <a:cs typeface="Calibri"/>
              </a:rPr>
              <a:t>особливості</a:t>
            </a:r>
            <a:r>
              <a:rPr sz="2143" spc="14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темпераменту,	</a:t>
            </a:r>
            <a:r>
              <a:rPr sz="2143" dirty="0">
                <a:latin typeface="Calibri"/>
                <a:cs typeface="Calibri"/>
              </a:rPr>
              <a:t>сприйняття,</a:t>
            </a:r>
            <a:r>
              <a:rPr sz="2143" spc="-46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переконань.</a:t>
            </a:r>
            <a:endParaRPr sz="2143" dirty="0">
              <a:latin typeface="Calibri"/>
              <a:cs typeface="Calibri"/>
            </a:endParaRPr>
          </a:p>
          <a:p>
            <a:pPr marL="9072" marR="326124">
              <a:buSzPct val="96666"/>
              <a:buAutoNum type="arabicPeriod"/>
              <a:tabLst>
                <a:tab pos="217265" algn="l"/>
              </a:tabLst>
            </a:pPr>
            <a:r>
              <a:rPr sz="2143" dirty="0">
                <a:latin typeface="Calibri"/>
                <a:cs typeface="Calibri"/>
              </a:rPr>
              <a:t>помилки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у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спілкуванні</a:t>
            </a:r>
            <a:r>
              <a:rPr sz="2143" spc="-29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(невміння</a:t>
            </a:r>
            <a:r>
              <a:rPr sz="2143" spc="-32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слухати,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правильно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ставити </a:t>
            </a:r>
            <a:r>
              <a:rPr sz="2143" spc="-475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питання,</a:t>
            </a:r>
            <a:r>
              <a:rPr sz="2143" spc="-2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проявляти </a:t>
            </a:r>
            <a:r>
              <a:rPr sz="2143" spc="-7" dirty="0">
                <a:latin typeface="Calibri"/>
                <a:cs typeface="Calibri"/>
              </a:rPr>
              <a:t>емпатію,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реагувати </a:t>
            </a:r>
            <a:r>
              <a:rPr sz="2143" dirty="0">
                <a:latin typeface="Calibri"/>
                <a:cs typeface="Calibri"/>
              </a:rPr>
              <a:t>на</a:t>
            </a:r>
            <a:r>
              <a:rPr sz="2143" spc="-18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критику).</a:t>
            </a:r>
            <a:endParaRPr sz="2143" dirty="0">
              <a:latin typeface="Calibri"/>
              <a:cs typeface="Calibri"/>
            </a:endParaRPr>
          </a:p>
          <a:p>
            <a:pPr marL="216811" indent="-208193">
              <a:buSzPct val="96666"/>
              <a:buAutoNum type="arabicPeriod"/>
              <a:tabLst>
                <a:tab pos="217265" algn="l"/>
                <a:tab pos="2007094" algn="l"/>
              </a:tabLst>
            </a:pPr>
            <a:r>
              <a:rPr sz="2143" spc="-14" dirty="0">
                <a:latin typeface="Calibri"/>
                <a:cs typeface="Calibri"/>
              </a:rPr>
              <a:t>конфліктогени	</a:t>
            </a:r>
            <a:r>
              <a:rPr sz="2143" spc="-7" dirty="0">
                <a:latin typeface="Calibri"/>
                <a:cs typeface="Calibri"/>
              </a:rPr>
              <a:t>поведінки.</a:t>
            </a:r>
            <a:endParaRPr sz="2143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2266" y="1044413"/>
            <a:ext cx="3620734" cy="2702205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>
              <a:spcBef>
                <a:spcPts val="71"/>
              </a:spcBef>
            </a:pPr>
            <a:r>
              <a:rPr sz="3500" b="1" spc="-29" dirty="0">
                <a:latin typeface="Calibri"/>
                <a:cs typeface="Calibri"/>
              </a:rPr>
              <a:t>Типи</a:t>
            </a:r>
            <a:r>
              <a:rPr sz="3500" b="1" spc="-43" dirty="0">
                <a:latin typeface="Calibri"/>
                <a:cs typeface="Calibri"/>
              </a:rPr>
              <a:t> </a:t>
            </a:r>
            <a:r>
              <a:rPr sz="3500" b="1" spc="-7" dirty="0">
                <a:latin typeface="Calibri"/>
                <a:cs typeface="Calibri"/>
              </a:rPr>
              <a:t>поведінки:</a:t>
            </a:r>
            <a:endParaRPr sz="3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00" dirty="0">
              <a:latin typeface="Calibri"/>
              <a:cs typeface="Calibri"/>
            </a:endParaRP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3500" spc="-4" dirty="0">
                <a:latin typeface="Calibri"/>
                <a:cs typeface="Calibri"/>
              </a:rPr>
              <a:t>агресивна</a:t>
            </a:r>
            <a:endParaRPr sz="3500" dirty="0">
              <a:latin typeface="Calibri"/>
              <a:cs typeface="Calibri"/>
            </a:endParaRP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3500" dirty="0">
                <a:latin typeface="Calibri"/>
                <a:cs typeface="Calibri"/>
              </a:rPr>
              <a:t>пасивна</a:t>
            </a: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3500" dirty="0">
                <a:latin typeface="Calibri"/>
                <a:cs typeface="Calibri"/>
              </a:rPr>
              <a:t>асертивна</a:t>
            </a:r>
          </a:p>
        </p:txBody>
      </p:sp>
      <p:pic>
        <p:nvPicPr>
          <p:cNvPr id="3" name="Picture 2" descr="C:\Users\MD\Downloads\images (2).jpg">
            <a:extLst>
              <a:ext uri="{FF2B5EF4-FFF2-40B4-BE49-F238E27FC236}">
                <a16:creationId xmlns:a16="http://schemas.microsoft.com/office/drawing/2014/main" id="{8641E2F2-EF72-79B9-3272-62D16A8DC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2396" y="1058168"/>
            <a:ext cx="5286380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3029" y="1697173"/>
            <a:ext cx="8050893" cy="3295765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 marR="485331">
              <a:spcBef>
                <a:spcPts val="71"/>
              </a:spcBef>
              <a:buFont typeface="Arial MT"/>
              <a:buChar char="•"/>
              <a:tabLst>
                <a:tab pos="166010" algn="l"/>
              </a:tabLst>
            </a:pPr>
            <a:r>
              <a:rPr sz="2143" spc="-11" dirty="0">
                <a:latin typeface="Calibri"/>
                <a:cs typeface="Calibri"/>
              </a:rPr>
              <a:t>ПСИХОФІЗІОЛОГІЧНА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САМОРЕГУЛЯЦІЯ</a:t>
            </a:r>
            <a:r>
              <a:rPr sz="2143" spc="-2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–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spc="-11" dirty="0">
                <a:latin typeface="Calibri"/>
                <a:cs typeface="Calibri"/>
              </a:rPr>
              <a:t>це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свідомий </a:t>
            </a:r>
            <a:r>
              <a:rPr sz="2143" dirty="0">
                <a:latin typeface="Calibri"/>
                <a:cs typeface="Calibri"/>
              </a:rPr>
              <a:t>вплив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spc="4" dirty="0">
                <a:latin typeface="Calibri"/>
                <a:cs typeface="Calibri"/>
              </a:rPr>
              <a:t>на </a:t>
            </a:r>
            <a:r>
              <a:rPr sz="2143" spc="7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психоемоційний </a:t>
            </a:r>
            <a:r>
              <a:rPr sz="2143" dirty="0">
                <a:latin typeface="Calibri"/>
                <a:cs typeface="Calibri"/>
              </a:rPr>
              <a:t>стан за </a:t>
            </a:r>
            <a:r>
              <a:rPr sz="2143" spc="-7" dirty="0">
                <a:latin typeface="Calibri"/>
                <a:cs typeface="Calibri"/>
              </a:rPr>
              <a:t>допомогою </a:t>
            </a:r>
            <a:r>
              <a:rPr sz="2143" dirty="0">
                <a:latin typeface="Calibri"/>
                <a:cs typeface="Calibri"/>
              </a:rPr>
              <a:t>слів, </a:t>
            </a:r>
            <a:r>
              <a:rPr sz="2143" spc="-4" dirty="0">
                <a:latin typeface="Calibri"/>
                <a:cs typeface="Calibri"/>
              </a:rPr>
              <a:t>уявних образів, </a:t>
            </a:r>
            <a:r>
              <a:rPr sz="2143" dirty="0">
                <a:latin typeface="Calibri"/>
                <a:cs typeface="Calibri"/>
              </a:rPr>
              <a:t>а </a:t>
            </a:r>
            <a:r>
              <a:rPr sz="2143" spc="-14" dirty="0">
                <a:latin typeface="Calibri"/>
                <a:cs typeface="Calibri"/>
              </a:rPr>
              <a:t>також </a:t>
            </a:r>
            <a:r>
              <a:rPr sz="2143" spc="-475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управління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м’язовим </a:t>
            </a:r>
            <a:r>
              <a:rPr sz="2143" spc="-7" dirty="0">
                <a:latin typeface="Calibri"/>
                <a:cs typeface="Calibri"/>
              </a:rPr>
              <a:t>тонусом</a:t>
            </a:r>
            <a:r>
              <a:rPr sz="2143" dirty="0">
                <a:latin typeface="Calibri"/>
                <a:cs typeface="Calibri"/>
              </a:rPr>
              <a:t> і</a:t>
            </a:r>
            <a:r>
              <a:rPr sz="2143" spc="-1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диханням.</a:t>
            </a:r>
            <a:endParaRPr sz="2143">
              <a:latin typeface="Calibri"/>
              <a:cs typeface="Calibri"/>
            </a:endParaRP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2143" spc="-4" dirty="0">
                <a:latin typeface="Calibri"/>
                <a:cs typeface="Calibri"/>
              </a:rPr>
              <a:t>Своєчасна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саморегуляція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є</a:t>
            </a:r>
            <a:r>
              <a:rPr sz="2143" spc="-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своєрідним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психогігієнічним</a:t>
            </a:r>
            <a:r>
              <a:rPr sz="2143" spc="11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засобом:</a:t>
            </a:r>
            <a:endParaRPr sz="2143">
              <a:latin typeface="Calibri"/>
              <a:cs typeface="Calibri"/>
            </a:endParaRPr>
          </a:p>
          <a:p>
            <a:pPr marL="9072" marR="3629"/>
            <a:r>
              <a:rPr sz="2143" spc="-4" dirty="0">
                <a:latin typeface="Calibri"/>
                <a:cs typeface="Calibri"/>
              </a:rPr>
              <a:t>запобігає</a:t>
            </a:r>
            <a:r>
              <a:rPr sz="2143" spc="4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накопиченню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7" dirty="0">
                <a:latin typeface="Calibri"/>
                <a:cs typeface="Calibri"/>
              </a:rPr>
              <a:t>перенапруження,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нормалізує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емоційний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фон </a:t>
            </a:r>
            <a:r>
              <a:rPr sz="2143" spc="-471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діяльності, </a:t>
            </a:r>
            <a:r>
              <a:rPr sz="2143" spc="-7" dirty="0">
                <a:latin typeface="Calibri"/>
                <a:cs typeface="Calibri"/>
              </a:rPr>
              <a:t>мобілізує </a:t>
            </a:r>
            <a:r>
              <a:rPr sz="2143" spc="-4" dirty="0">
                <a:latin typeface="Calibri"/>
                <a:cs typeface="Calibri"/>
              </a:rPr>
              <a:t>ресурси </a:t>
            </a:r>
            <a:r>
              <a:rPr sz="2143" spc="-11" dirty="0">
                <a:latin typeface="Calibri"/>
                <a:cs typeface="Calibri"/>
              </a:rPr>
              <a:t>організму, </a:t>
            </a:r>
            <a:r>
              <a:rPr sz="2143" spc="-4" dirty="0">
                <a:latin typeface="Calibri"/>
                <a:cs typeface="Calibri"/>
              </a:rPr>
              <a:t>сприяє відновленню </a:t>
            </a:r>
            <a:r>
              <a:rPr sz="2143" dirty="0">
                <a:latin typeface="Calibri"/>
                <a:cs typeface="Calibri"/>
              </a:rPr>
              <a:t>сил </a:t>
            </a:r>
            <a:r>
              <a:rPr sz="2143" spc="-4" dirty="0">
                <a:latin typeface="Calibri"/>
                <a:cs typeface="Calibri"/>
              </a:rPr>
              <a:t>та </a:t>
            </a:r>
            <a:r>
              <a:rPr sz="2143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цілісній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присутності</a:t>
            </a:r>
            <a:r>
              <a:rPr sz="2143" spc="-14" dirty="0">
                <a:latin typeface="Calibri"/>
                <a:cs typeface="Calibri"/>
              </a:rPr>
              <a:t> </a:t>
            </a:r>
            <a:r>
              <a:rPr sz="2143" dirty="0">
                <a:latin typeface="Calibri"/>
                <a:cs typeface="Calibri"/>
              </a:rPr>
              <a:t>у </a:t>
            </a:r>
            <a:r>
              <a:rPr sz="2143" spc="-4" dirty="0">
                <a:latin typeface="Calibri"/>
                <a:cs typeface="Calibri"/>
              </a:rPr>
              <a:t>своєму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4" dirty="0">
                <a:latin typeface="Calibri"/>
                <a:cs typeface="Calibri"/>
              </a:rPr>
              <a:t>тілі.</a:t>
            </a:r>
            <a:endParaRPr sz="214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43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71">
              <a:latin typeface="Calibri"/>
              <a:cs typeface="Calibri"/>
            </a:endParaRPr>
          </a:p>
          <a:p>
            <a:pPr marL="165557" indent="-156939">
              <a:spcBef>
                <a:spcPts val="4"/>
              </a:spcBef>
              <a:buFont typeface="Arial MT"/>
              <a:buChar char="•"/>
              <a:tabLst>
                <a:tab pos="166010" algn="l"/>
              </a:tabLst>
            </a:pPr>
            <a:r>
              <a:rPr sz="2143" spc="-4" dirty="0">
                <a:latin typeface="Calibri"/>
                <a:cs typeface="Calibri"/>
              </a:rPr>
              <a:t>ТЕХНІКИ</a:t>
            </a:r>
            <a:r>
              <a:rPr sz="2143" spc="-7" dirty="0">
                <a:latin typeface="Calibri"/>
                <a:cs typeface="Calibri"/>
              </a:rPr>
              <a:t> </a:t>
            </a:r>
            <a:r>
              <a:rPr sz="2143" spc="-14" dirty="0">
                <a:latin typeface="Calibri"/>
                <a:cs typeface="Calibri"/>
              </a:rPr>
              <a:t>САМОРЕГУЛЯЦІЇ</a:t>
            </a:r>
            <a:endParaRPr sz="2143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8929" y="659161"/>
            <a:ext cx="3346904" cy="3456257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marL="9072">
              <a:spcBef>
                <a:spcPts val="71"/>
              </a:spcBef>
              <a:tabLst>
                <a:tab pos="743418" algn="l"/>
              </a:tabLst>
            </a:pPr>
            <a:r>
              <a:rPr sz="2800" b="1" spc="-4" dirty="0">
                <a:latin typeface="Calibri"/>
                <a:cs typeface="Calibri"/>
              </a:rPr>
              <a:t>Стилі	</a:t>
            </a:r>
            <a:r>
              <a:rPr sz="2800" b="1" spc="-7" dirty="0">
                <a:latin typeface="Calibri"/>
                <a:cs typeface="Calibri"/>
              </a:rPr>
              <a:t>поведінки</a:t>
            </a:r>
            <a:r>
              <a:rPr sz="2800" b="1" spc="-11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у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-11" dirty="0">
                <a:latin typeface="Calibri"/>
                <a:cs typeface="Calibri"/>
              </a:rPr>
              <a:t>конфлікті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2800" spc="-4" dirty="0">
                <a:latin typeface="Calibri"/>
                <a:cs typeface="Calibri"/>
              </a:rPr>
              <a:t>Стиль</a:t>
            </a:r>
            <a:r>
              <a:rPr sz="2800" spc="-32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конкуренції</a:t>
            </a:r>
            <a:endParaRPr sz="2800" dirty="0">
              <a:latin typeface="Calibri"/>
              <a:cs typeface="Calibri"/>
            </a:endParaRP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2800" spc="-4" dirty="0">
                <a:latin typeface="Calibri"/>
                <a:cs typeface="Calibri"/>
              </a:rPr>
              <a:t>Стиль</a:t>
            </a:r>
            <a:r>
              <a:rPr sz="2800" spc="-2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пристосування</a:t>
            </a:r>
            <a:endParaRPr sz="2800" dirty="0">
              <a:latin typeface="Calibri"/>
              <a:cs typeface="Calibri"/>
            </a:endParaRP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2800" spc="-4" dirty="0">
                <a:latin typeface="Calibri"/>
                <a:cs typeface="Calibri"/>
              </a:rPr>
              <a:t>Стиль</a:t>
            </a:r>
            <a:r>
              <a:rPr sz="2800" spc="-29" dirty="0">
                <a:latin typeface="Calibri"/>
                <a:cs typeface="Calibri"/>
              </a:rPr>
              <a:t> </a:t>
            </a:r>
            <a:r>
              <a:rPr sz="2800" spc="-7" dirty="0">
                <a:latin typeface="Calibri"/>
                <a:cs typeface="Calibri"/>
              </a:rPr>
              <a:t>компромісу</a:t>
            </a:r>
            <a:endParaRPr sz="2800" dirty="0">
              <a:latin typeface="Calibri"/>
              <a:cs typeface="Calibri"/>
            </a:endParaRP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2800" spc="-4" dirty="0">
                <a:latin typeface="Calibri"/>
                <a:cs typeface="Calibri"/>
              </a:rPr>
              <a:t>Стиль</a:t>
            </a:r>
            <a:r>
              <a:rPr sz="2800" spc="-1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співпраці</a:t>
            </a:r>
            <a:endParaRPr sz="2800" dirty="0">
              <a:latin typeface="Calibri"/>
              <a:cs typeface="Calibri"/>
            </a:endParaRPr>
          </a:p>
          <a:p>
            <a:pPr marL="165557" indent="-156939">
              <a:buFont typeface="Arial MT"/>
              <a:buChar char="•"/>
              <a:tabLst>
                <a:tab pos="166010" algn="l"/>
              </a:tabLst>
            </a:pPr>
            <a:r>
              <a:rPr sz="2800" spc="-4" dirty="0">
                <a:latin typeface="Calibri"/>
                <a:cs typeface="Calibri"/>
              </a:rPr>
              <a:t>Стиль</a:t>
            </a:r>
            <a:r>
              <a:rPr sz="2800" spc="-32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уникнення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D2F3A-9D4B-ADA5-4D67-1BD926D9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3" y="454722"/>
            <a:ext cx="6236057" cy="3787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1671</Words>
  <Application>Microsoft Office PowerPoint</Application>
  <PresentationFormat>Широкоэкранный</PresentationFormat>
  <Paragraphs>131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Arial MT</vt:lpstr>
      <vt:lpstr>Calibri</vt:lpstr>
      <vt:lpstr>Calibri Light</vt:lpstr>
      <vt:lpstr>Verdana</vt:lpstr>
      <vt:lpstr>Wingdings</vt:lpstr>
      <vt:lpstr>Тема Office</vt:lpstr>
      <vt:lpstr>Презентация PowerPoint</vt:lpstr>
      <vt:lpstr>КОНФЛІКТ - зіткнення протилежних цілей, інтересів, позицій, думок.  Це процес загострення двох чи більше сторін – учасників конфлікту  під час розв'язання проблеми, що має особисту значимість для кожного.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 ефективного спілкування суб'єктів конфліктної взаємодії безпосередньо пов'язаний з їх раціональним поведінкою у конфлікті .  Відомо, що сплеск емоцій у процесі вирішення спору - поганий «союзник» і, як правило, призводить до загострення ситуації. Емоційне збудження заважає опонентам зрозуміти один одного, воно не дозволяє їм чітко викласти свої думки. Тому управління емоціями в конфліктній взаємодії є однією з необхідних умов конструктивного вирішення проблеми. Під технологіями раціональної поведінки в конфлікті ми будемо розуміти сукупність способів психологичес кой корекції, спрямованої на забезпечення конструктивної взаємодії конфликтантов, на основі самоконтролю емоцій. </vt:lpstr>
      <vt:lpstr>способи позбавлення від гніву:</vt:lpstr>
      <vt:lpstr>Презентация PowerPoint</vt:lpstr>
      <vt:lpstr>Презентация PowerPoint</vt:lpstr>
      <vt:lpstr>Профілактика конфліктів - це їх попередження в широкому сенсі слова. Мета профілактики конфліктів - створення таких умов діяльності і взаємодії людей, які б мінімізували імовірність виникнення або деструктивного розвитку протиріч між ними.</vt:lpstr>
      <vt:lpstr>      Медіація  як спосіб  врегулювання конфліктів </vt:lpstr>
      <vt:lpstr>Презентация PowerPoint</vt:lpstr>
      <vt:lpstr>Принципи медіації</vt:lpstr>
      <vt:lpstr>Презентация PowerPoint</vt:lpstr>
      <vt:lpstr>Презентация PowerPoint</vt:lpstr>
      <vt:lpstr>Добровільність  проявляється в тому, що:</vt:lpstr>
      <vt:lpstr>Медіація необхідна в таких випадках: </vt:lpstr>
      <vt:lpstr>Тактика дії медіатора:</vt:lpstr>
      <vt:lpstr>Стадії медіації</vt:lpstr>
      <vt:lpstr>Презентация PowerPoint</vt:lpstr>
      <vt:lpstr>Презентация PowerPoint</vt:lpstr>
      <vt:lpstr>Презентация PowerPoint</vt:lpstr>
      <vt:lpstr>Методики щодо врегулювання конфліктів Техніка «Вербалізація почуттів» Тактика послідовного вислуховування Конфліктогени Техніка SMART Техніка дисоціації особистості та ролі Картографічний метод ФЕЙР та КОРНЕЛІУС Активне слухання Директивний вплив, тиск на опонента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23</cp:revision>
  <dcterms:created xsi:type="dcterms:W3CDTF">2021-04-14T06:18:00Z</dcterms:created>
  <dcterms:modified xsi:type="dcterms:W3CDTF">2023-04-18T08:04:17Z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