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07.10.2016</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07.10.2016</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07.10.2016</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07.10.2016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07.10.2016</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07.10.2016</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07.10.2016</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07.10.2016</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4000" b="1" dirty="0" smtClean="0"/>
              <a:t/>
            </a:r>
            <a:br>
              <a:rPr lang="uk-UA" sz="4000" b="1" dirty="0" smtClean="0"/>
            </a:br>
            <a:r>
              <a:rPr lang="uk-UA" sz="3600" b="1" u="sng" dirty="0" smtClean="0">
                <a:solidFill>
                  <a:schemeClr val="accent6">
                    <a:lumMod val="50000"/>
                  </a:schemeClr>
                </a:solidFill>
                <a:latin typeface="Bookman Old Style" pitchFamily="18" charset="0"/>
              </a:rPr>
              <a:t>Структура </a:t>
            </a:r>
            <a:r>
              <a:rPr lang="uk-UA" sz="3600" b="1" u="sng" dirty="0" smtClean="0">
                <a:solidFill>
                  <a:schemeClr val="accent6">
                    <a:lumMod val="50000"/>
                  </a:schemeClr>
                </a:solidFill>
                <a:latin typeface="Bookman Old Style" pitchFamily="18" charset="0"/>
              </a:rPr>
              <a:t>і графоаналітична модель потенціалу </a:t>
            </a:r>
            <a:r>
              <a:rPr lang="uk-UA" sz="3600" b="1" u="sng" dirty="0" smtClean="0">
                <a:solidFill>
                  <a:schemeClr val="accent6">
                    <a:lumMod val="50000"/>
                  </a:schemeClr>
                </a:solidFill>
                <a:latin typeface="Bookman Old Style" pitchFamily="18" charset="0"/>
              </a:rPr>
              <a:t>підприємства</a:t>
            </a:r>
            <a:endParaRPr lang="ru-RU" u="sng" dirty="0">
              <a:solidFill>
                <a:schemeClr val="accent6">
                  <a:lumMod val="50000"/>
                </a:schemeClr>
              </a:solidFill>
            </a:endParaRPr>
          </a:p>
        </p:txBody>
      </p:sp>
      <p:sp>
        <p:nvSpPr>
          <p:cNvPr id="3" name="Содержимое 2"/>
          <p:cNvSpPr>
            <a:spLocks noGrp="1"/>
          </p:cNvSpPr>
          <p:nvPr>
            <p:ph sz="quarter" idx="1"/>
          </p:nvPr>
        </p:nvSpPr>
        <p:spPr/>
        <p:txBody>
          <a:bodyPr>
            <a:normAutofit fontScale="85000" lnSpcReduction="10000"/>
          </a:bodyPr>
          <a:lstStyle/>
          <a:p>
            <a:r>
              <a:rPr lang="uk-UA" b="1" dirty="0" smtClean="0"/>
              <a:t>1.</a:t>
            </a:r>
            <a:r>
              <a:rPr lang="uk-UA" dirty="0" smtClean="0"/>
              <a:t> Структура економічного потенціалу підприємства.</a:t>
            </a:r>
            <a:endParaRPr lang="ru-RU" dirty="0" smtClean="0"/>
          </a:p>
          <a:p>
            <a:r>
              <a:rPr lang="uk-UA" b="1" dirty="0" smtClean="0"/>
              <a:t>2.</a:t>
            </a:r>
            <a:r>
              <a:rPr lang="uk-UA" dirty="0" smtClean="0"/>
              <a:t> Структура потенціалу підприємства: потенціал землі та природно-кліматичні умови, потенціал основних фондів, потенціал оборотних фондів, потенціал нематеріальних активів, потенціал технологічного персоналу.</a:t>
            </a:r>
            <a:endParaRPr lang="ru-RU" dirty="0" smtClean="0"/>
          </a:p>
          <a:p>
            <a:r>
              <a:rPr lang="uk-UA" b="1" dirty="0" smtClean="0"/>
              <a:t>3.</a:t>
            </a:r>
            <a:r>
              <a:rPr lang="uk-UA" dirty="0" smtClean="0"/>
              <a:t> Суб'єктивні складові потенціалу підприємства: науково-технологічний потенціал, управлінський потенціал, </a:t>
            </a:r>
            <a:r>
              <a:rPr lang="uk-UA" dirty="0" err="1" smtClean="0"/>
              <a:t>потенціал</a:t>
            </a:r>
            <a:r>
              <a:rPr lang="uk-UA" dirty="0" smtClean="0"/>
              <a:t> організаційної структури управління, маркетинговий потенціал.</a:t>
            </a:r>
            <a:endParaRPr lang="ru-RU" dirty="0" smtClean="0"/>
          </a:p>
          <a:p>
            <a:r>
              <a:rPr lang="uk-UA" b="1" dirty="0" smtClean="0"/>
              <a:t>4.</a:t>
            </a:r>
            <a:r>
              <a:rPr lang="uk-UA" dirty="0" smtClean="0"/>
              <a:t> Трудовий, інфраструктурний </a:t>
            </a:r>
            <a:r>
              <a:rPr lang="ru-RU" dirty="0" smtClean="0"/>
              <a:t>та </a:t>
            </a:r>
            <a:r>
              <a:rPr lang="uk-UA" dirty="0" smtClean="0"/>
              <a:t>інформаційний потенціал.</a:t>
            </a:r>
            <a:endParaRPr lang="ru-RU" dirty="0" smtClean="0"/>
          </a:p>
          <a:p>
            <a:r>
              <a:rPr lang="uk-UA" b="1" dirty="0" smtClean="0"/>
              <a:t>5.</a:t>
            </a:r>
            <a:r>
              <a:rPr lang="uk-UA" dirty="0" smtClean="0"/>
              <a:t> Графоаналітична модель потенціалу підприємства. «Квадрат потенціалу».</a:t>
            </a:r>
            <a:endParaRPr lang="ru-RU" dirty="0" smtClean="0"/>
          </a:p>
          <a:p>
            <a:r>
              <a:rPr lang="uk-UA" b="1" dirty="0" smtClean="0"/>
              <a:t>6.</a:t>
            </a:r>
            <a:r>
              <a:rPr lang="uk-UA" dirty="0" smtClean="0"/>
              <a:t> Алгоритм графоаналітичного методу оцінки потенціалу підприємства «Квадрат потенціалу».</a:t>
            </a:r>
            <a:endParaRPr lang="ru-RU" dirty="0" smtClean="0"/>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11156"/>
          </a:xfrm>
        </p:spPr>
        <p:txBody>
          <a:bodyPr>
            <a:normAutofit/>
          </a:bodyPr>
          <a:lstStyle/>
          <a:p>
            <a:r>
              <a:rPr lang="uk-UA" sz="2000" b="1" dirty="0" smtClean="0">
                <a:solidFill>
                  <a:schemeClr val="accent6">
                    <a:lumMod val="50000"/>
                  </a:schemeClr>
                </a:solidFill>
              </a:rPr>
              <a:t>1.</a:t>
            </a:r>
            <a:r>
              <a:rPr lang="uk-UA" sz="2000" dirty="0" smtClean="0">
                <a:solidFill>
                  <a:schemeClr val="accent6">
                    <a:lumMod val="50000"/>
                  </a:schemeClr>
                </a:solidFill>
              </a:rPr>
              <a:t> Структура економічного потенціалу підприємства</a:t>
            </a:r>
            <a:r>
              <a:rPr lang="uk-UA" sz="2000" dirty="0" smtClean="0">
                <a:solidFill>
                  <a:schemeClr val="accent6">
                    <a:lumMod val="50000"/>
                  </a:schemeClr>
                </a:solidFill>
              </a:rPr>
              <a:t>.</a:t>
            </a:r>
            <a:endParaRPr lang="ru-RU" sz="2000" dirty="0">
              <a:solidFill>
                <a:schemeClr val="accent6">
                  <a:lumMod val="50000"/>
                </a:schemeClr>
              </a:solidFill>
            </a:endParaRPr>
          </a:p>
        </p:txBody>
      </p:sp>
      <p:sp>
        <p:nvSpPr>
          <p:cNvPr id="3" name="Содержимое 2"/>
          <p:cNvSpPr>
            <a:spLocks noGrp="1"/>
          </p:cNvSpPr>
          <p:nvPr>
            <p:ph sz="quarter" idx="1"/>
          </p:nvPr>
        </p:nvSpPr>
        <p:spPr>
          <a:xfrm>
            <a:off x="457200" y="1000108"/>
            <a:ext cx="7467600" cy="5473844"/>
          </a:xfrm>
        </p:spPr>
        <p:txBody>
          <a:bodyPr>
            <a:normAutofit/>
          </a:bodyPr>
          <a:lstStyle/>
          <a:p>
            <a:r>
              <a:rPr lang="uk-UA" sz="2000" dirty="0" smtClean="0"/>
              <a:t>Під структурою системи, якою є потенціал підприємства, розуміють мережу найсуттєвіших, стійких зв’язків між елементами</a:t>
            </a:r>
            <a:r>
              <a:rPr lang="uk-UA" sz="2000" dirty="0" smtClean="0"/>
              <a:t>.</a:t>
            </a:r>
          </a:p>
          <a:p>
            <a:pPr>
              <a:buNone/>
            </a:pPr>
            <a:endParaRPr lang="ru-RU" sz="2000" dirty="0" smtClean="0"/>
          </a:p>
          <a:p>
            <a:r>
              <a:rPr lang="uk-UA" sz="1800" dirty="0" smtClean="0"/>
              <a:t>Широко розповсюдженою є думка про те, що зміст економічного потенціалу підприємства складає два компоненти:</a:t>
            </a:r>
            <a:endParaRPr lang="ru-RU" sz="1800" dirty="0" smtClean="0"/>
          </a:p>
          <a:p>
            <a:pPr>
              <a:buNone/>
            </a:pPr>
            <a:r>
              <a:rPr lang="uk-UA" sz="1800" dirty="0" smtClean="0"/>
              <a:t>   1</a:t>
            </a:r>
            <a:r>
              <a:rPr lang="uk-UA" sz="1800" dirty="0" smtClean="0"/>
              <a:t>) </a:t>
            </a:r>
            <a:r>
              <a:rPr lang="uk-UA" sz="1800" u="sng" dirty="0" smtClean="0"/>
              <a:t>об'єктивний</a:t>
            </a:r>
            <a:r>
              <a:rPr lang="uk-UA" sz="1800" dirty="0" smtClean="0"/>
              <a:t> – це сукупність трудових, нематеріальних, матеріальних і природних ресурсів, залучених і не залучених за якимось причинами у виробництво й реальною можливістю брати участь у ньому;</a:t>
            </a:r>
            <a:endParaRPr lang="ru-RU" sz="1800" dirty="0" smtClean="0"/>
          </a:p>
          <a:p>
            <a:pPr>
              <a:buNone/>
            </a:pPr>
            <a:r>
              <a:rPr lang="uk-UA" sz="1800" dirty="0" smtClean="0"/>
              <a:t>   2</a:t>
            </a:r>
            <a:r>
              <a:rPr lang="uk-UA" sz="1800" dirty="0" smtClean="0"/>
              <a:t>) </a:t>
            </a:r>
            <a:r>
              <a:rPr lang="uk-UA" sz="1800" u="sng" dirty="0" smtClean="0"/>
              <a:t>суб'єктивний</a:t>
            </a:r>
            <a:r>
              <a:rPr lang="uk-UA" sz="1800" dirty="0" smtClean="0"/>
              <a:t> – здатності працівників, колективів до використання ресурсів і створення максимального обсягу матеріальних благ і послуг, і здатності управлінського апарата підприємства, організації, галузі, господарської системи в цілому до оптимального використання наявних ресурсів.</a:t>
            </a:r>
            <a:endParaRPr lang="ru-RU"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uk-UA" sz="1800" b="1" dirty="0" smtClean="0">
                <a:solidFill>
                  <a:schemeClr val="accent6">
                    <a:lumMod val="50000"/>
                  </a:schemeClr>
                </a:solidFill>
              </a:rPr>
              <a:t>2. Структура потенціалу підприємства: потенціал землі та природно-кліматичні умови, потенціал основних фондів, потенціал оборотних фондів, потенціал нематеріальних активів, потенціал технологічного персоналу</a:t>
            </a:r>
            <a:r>
              <a:rPr lang="uk-UA" sz="1800" b="1" dirty="0" smtClean="0">
                <a:solidFill>
                  <a:schemeClr val="accent6">
                    <a:lumMod val="50000"/>
                  </a:schemeClr>
                </a:solidFill>
              </a:rPr>
              <a:t>.</a:t>
            </a:r>
            <a:endParaRPr lang="ru-RU" sz="1800" dirty="0">
              <a:solidFill>
                <a:schemeClr val="accent6">
                  <a:lumMod val="50000"/>
                </a:schemeClr>
              </a:solidFill>
            </a:endParaRPr>
          </a:p>
        </p:txBody>
      </p:sp>
      <p:sp>
        <p:nvSpPr>
          <p:cNvPr id="3" name="Содержимое 2"/>
          <p:cNvSpPr>
            <a:spLocks noGrp="1"/>
          </p:cNvSpPr>
          <p:nvPr>
            <p:ph sz="quarter" idx="1"/>
          </p:nvPr>
        </p:nvSpPr>
        <p:spPr/>
        <p:txBody>
          <a:bodyPr>
            <a:normAutofit/>
          </a:bodyPr>
          <a:lstStyle/>
          <a:p>
            <a:r>
              <a:rPr lang="uk-UA" sz="1400" u="sng" dirty="0" smtClean="0"/>
              <a:t>Потенціал землі та природно-кліматичні умови </a:t>
            </a:r>
            <a:r>
              <a:rPr lang="uk-UA" sz="1400" dirty="0" smtClean="0"/>
              <a:t>– можливості підприємства використовувати сукупні природні багатства у господарський діяльності. </a:t>
            </a:r>
            <a:endParaRPr lang="uk-UA" sz="1400" dirty="0" smtClean="0"/>
          </a:p>
          <a:p>
            <a:r>
              <a:rPr lang="uk-UA" sz="1400" dirty="0" smtClean="0"/>
              <a:t> </a:t>
            </a:r>
            <a:r>
              <a:rPr lang="uk-UA" sz="1400" u="sng" dirty="0" smtClean="0"/>
              <a:t>Фондовий потенціал </a:t>
            </a:r>
            <a:r>
              <a:rPr lang="uk-UA" sz="1400" dirty="0" smtClean="0"/>
              <a:t>– наявні та скриті можливості основних фондів, які формують техніко-технологічний базис виробничої </a:t>
            </a:r>
            <a:r>
              <a:rPr lang="uk-UA" sz="1400" dirty="0" smtClean="0"/>
              <a:t>потужності </a:t>
            </a:r>
            <a:r>
              <a:rPr lang="uk-UA" sz="1400" dirty="0" smtClean="0"/>
              <a:t>підприємства. </a:t>
            </a:r>
            <a:endParaRPr lang="uk-UA" sz="1400" dirty="0" smtClean="0"/>
          </a:p>
          <a:p>
            <a:r>
              <a:rPr lang="uk-UA" sz="1400" u="sng" dirty="0" smtClean="0"/>
              <a:t>Потенціал оборотних фондів </a:t>
            </a:r>
            <a:r>
              <a:rPr lang="uk-UA" sz="1400" dirty="0" smtClean="0"/>
              <a:t>– це частина виробничого капіталу підприємства у вигляді певної сукупності предметів праці (сировини,конструкційних матеріалів,палива,енергії та різних допоміжних матеріалів ), які перебувають у виробничих запасах, незавершеному виробництві, напівфабрикатах власного виготовлення і </a:t>
            </a:r>
            <a:r>
              <a:rPr lang="uk-UA" sz="1400" dirty="0" smtClean="0"/>
              <a:t>витратах</a:t>
            </a:r>
            <a:r>
              <a:rPr lang="uk-UA" sz="1400" dirty="0" smtClean="0"/>
              <a:t> майбутніх періодів</a:t>
            </a:r>
            <a:r>
              <a:rPr lang="uk-UA" sz="1400" dirty="0" smtClean="0"/>
              <a:t>.</a:t>
            </a:r>
          </a:p>
          <a:p>
            <a:r>
              <a:rPr lang="uk-UA" sz="1400" u="sng" dirty="0" smtClean="0"/>
              <a:t>Потенціал нематеріальних активів </a:t>
            </a:r>
            <a:r>
              <a:rPr lang="uk-UA" sz="1400" dirty="0" smtClean="0"/>
              <a:t>– сукупність можливостей підприємства використовувати права на нові чи наявні продукти інтелектуальної праці в господарському процесі з метою реалізації корпоративних інтересів на засаді задоволення суспільних потреб.</a:t>
            </a:r>
            <a:endParaRPr lang="ru-RU" sz="1400" dirty="0" smtClean="0"/>
          </a:p>
          <a:p>
            <a:r>
              <a:rPr lang="uk-UA" sz="1400" u="sng" dirty="0" smtClean="0"/>
              <a:t>Трудовий потенціал</a:t>
            </a:r>
            <a:r>
              <a:rPr lang="uk-UA" sz="1400" dirty="0" smtClean="0"/>
              <a:t> - це сукупна суспільна здібність до праці, потенційна дієздатність суспільства, його ресурси праці. Але поняття "трудовий потенціал" значно ширше поняття "трудові ресурси". Якщо до складу останнього входять тільки люди працездатні по певних формальних ознаках, то поняття "трудовий потенціал" охоплює і тих, хто ще тільки готується до ефективної трудової діяльності (діти), і тих, хто вже вийшов з сфери зайнятості (пенсіонери).</a:t>
            </a:r>
            <a:endParaRPr lang="ru-RU" sz="1400" dirty="0" smtClean="0"/>
          </a:p>
          <a:p>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uk-UA" sz="1800" b="1" dirty="0" smtClean="0">
                <a:solidFill>
                  <a:schemeClr val="accent6">
                    <a:lumMod val="50000"/>
                  </a:schemeClr>
                </a:solidFill>
              </a:rPr>
              <a:t>3. Суб'єктивні складові потенціалу підприємства: науково-технологічний потенціал, управлінський потенціал, </a:t>
            </a:r>
            <a:r>
              <a:rPr lang="uk-UA" sz="1800" b="1" dirty="0" err="1" smtClean="0">
                <a:solidFill>
                  <a:schemeClr val="accent6">
                    <a:lumMod val="50000"/>
                  </a:schemeClr>
                </a:solidFill>
              </a:rPr>
              <a:t>потенціал</a:t>
            </a:r>
            <a:r>
              <a:rPr lang="uk-UA" sz="1800" b="1" dirty="0" smtClean="0">
                <a:solidFill>
                  <a:schemeClr val="accent6">
                    <a:lumMod val="50000"/>
                  </a:schemeClr>
                </a:solidFill>
              </a:rPr>
              <a:t> організаційної структури управління, маркетинговий потенціал</a:t>
            </a:r>
            <a:r>
              <a:rPr lang="uk-UA" sz="1800" b="1" dirty="0" smtClean="0">
                <a:solidFill>
                  <a:schemeClr val="accent6">
                    <a:lumMod val="50000"/>
                  </a:schemeClr>
                </a:solidFill>
              </a:rPr>
              <a:t>.</a:t>
            </a:r>
            <a:endParaRPr lang="ru-RU" sz="1800" dirty="0">
              <a:solidFill>
                <a:schemeClr val="accent6">
                  <a:lumMod val="50000"/>
                </a:schemeClr>
              </a:solidFill>
            </a:endParaRPr>
          </a:p>
        </p:txBody>
      </p:sp>
      <p:sp>
        <p:nvSpPr>
          <p:cNvPr id="3" name="Содержимое 2"/>
          <p:cNvSpPr>
            <a:spLocks noGrp="1"/>
          </p:cNvSpPr>
          <p:nvPr>
            <p:ph sz="quarter" idx="1"/>
          </p:nvPr>
        </p:nvSpPr>
        <p:spPr/>
        <p:txBody>
          <a:bodyPr>
            <a:normAutofit lnSpcReduction="10000"/>
          </a:bodyPr>
          <a:lstStyle/>
          <a:p>
            <a:pPr algn="just"/>
            <a:r>
              <a:rPr lang="uk-UA" sz="1500" u="sng" dirty="0" smtClean="0"/>
              <a:t>Науково-технічний </a:t>
            </a:r>
            <a:r>
              <a:rPr lang="uk-UA" sz="1500" u="sng" dirty="0" smtClean="0"/>
              <a:t>потенціал</a:t>
            </a:r>
            <a:r>
              <a:rPr lang="uk-UA" sz="1500" dirty="0" smtClean="0"/>
              <a:t> - узагальнююча характеристика рівня наукового забезпечення виробництва (наука, техніка, технологія, інженерна справа, виробничий досвід, можливості і ресурси, у тому числі науково-технічні кадри, які наявні у розпорядженні підприємства для вирішення науково-технічних проблем).</a:t>
            </a:r>
            <a:endParaRPr lang="ru-RU" sz="1500" dirty="0" smtClean="0"/>
          </a:p>
          <a:p>
            <a:pPr algn="just"/>
            <a:r>
              <a:rPr lang="uk-UA" sz="1500" u="sng" dirty="0" smtClean="0"/>
              <a:t>Управлінський потенціал</a:t>
            </a:r>
            <a:r>
              <a:rPr lang="uk-UA" sz="1500" dirty="0" smtClean="0"/>
              <a:t> - це навички й властивості керівників усіх рівнів управління з формування, організації, створення належних умов для функціонування і розвитку соціально-економічної системи підприємства. У загальному вигляді він є інтеграцією функціонально-структурних і нематеріальних елементів.</a:t>
            </a:r>
            <a:endParaRPr lang="ru-RU" sz="1500" dirty="0" smtClean="0"/>
          </a:p>
          <a:p>
            <a:pPr algn="just"/>
            <a:r>
              <a:rPr lang="uk-UA" sz="1500" u="sng" dirty="0" smtClean="0"/>
              <a:t>Потенціал організаційної структури управління</a:t>
            </a:r>
            <a:r>
              <a:rPr lang="uk-UA" sz="1500" dirty="0" smtClean="0"/>
              <a:t> - це </a:t>
            </a:r>
            <a:r>
              <a:rPr lang="uk-UA" sz="1500" dirty="0" err="1" smtClean="0"/>
              <a:t>загальнокорпоративний</a:t>
            </a:r>
            <a:r>
              <a:rPr lang="uk-UA" sz="1500" dirty="0" smtClean="0"/>
              <a:t> управлінський (формальний і неформальний) механізм функціонування підприємства, який втілює в собі рівень організації функціональних елементів системи і характер взаємозв'язків між ними.</a:t>
            </a:r>
            <a:endParaRPr lang="ru-RU" sz="1500" dirty="0" smtClean="0"/>
          </a:p>
          <a:p>
            <a:pPr algn="just"/>
            <a:r>
              <a:rPr lang="uk-UA" sz="1500" u="sng" dirty="0" smtClean="0"/>
              <a:t>Маркетинговий потенціал</a:t>
            </a:r>
            <a:r>
              <a:rPr lang="uk-UA" sz="1500" dirty="0" smtClean="0"/>
              <a:t> - це властивість підприємства систематизовано і планомірно спрямовувати усі свої функції (визначення потреб та попиту, організація виробництва, продаж і </a:t>
            </a:r>
            <a:r>
              <a:rPr lang="uk-UA" sz="1500" dirty="0" err="1" smtClean="0"/>
              <a:t>післяпродажне</a:t>
            </a:r>
            <a:r>
              <a:rPr lang="uk-UA" sz="1500" dirty="0" smtClean="0"/>
              <a:t> обслуговування) на задоволення потреб споживачів та використання потенційних ринків збуту. У структурі маркетингового потенціалу окремо виділяють логістичний потенціал.</a:t>
            </a:r>
            <a:endParaRPr lang="ru-RU" sz="1500" dirty="0" smtClean="0"/>
          </a:p>
          <a:p>
            <a:pPr algn="just"/>
            <a:endParaRPr lang="uk-UA" sz="1800" dirty="0" smtClean="0"/>
          </a:p>
          <a:p>
            <a:pPr algn="just"/>
            <a:endParaRPr lang="uk-UA" sz="1800" dirty="0" smtClean="0"/>
          </a:p>
          <a:p>
            <a:pPr algn="just">
              <a:buNone/>
            </a:pPr>
            <a:endParaRPr lang="uk-UA" sz="1800" dirty="0" smtClean="0"/>
          </a:p>
          <a:p>
            <a:pPr algn="just">
              <a:buNone/>
            </a:pPr>
            <a:endParaRPr lang="ru-RU" sz="1800" dirty="0" smtClean="0"/>
          </a:p>
          <a:p>
            <a:endParaRPr lang="ru-RU"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just"/>
            <a:r>
              <a:rPr lang="uk-UA" sz="2000" b="1" dirty="0" smtClean="0"/>
              <a:t>4. Трудовий, інфраструктурний </a:t>
            </a:r>
            <a:r>
              <a:rPr lang="ru-RU" sz="2000" b="1" dirty="0" smtClean="0"/>
              <a:t>та </a:t>
            </a:r>
            <a:r>
              <a:rPr lang="uk-UA" sz="2000" b="1" dirty="0" smtClean="0"/>
              <a:t>інформаційний потенціал</a:t>
            </a:r>
            <a:r>
              <a:rPr lang="uk-UA" sz="2000" b="1" dirty="0" smtClean="0"/>
              <a:t>.</a:t>
            </a:r>
            <a:endParaRPr lang="ru-RU" sz="2000" dirty="0"/>
          </a:p>
        </p:txBody>
      </p:sp>
      <p:sp>
        <p:nvSpPr>
          <p:cNvPr id="3" name="Содержимое 2"/>
          <p:cNvSpPr>
            <a:spLocks noGrp="1"/>
          </p:cNvSpPr>
          <p:nvPr>
            <p:ph sz="quarter" idx="1"/>
          </p:nvPr>
        </p:nvSpPr>
        <p:spPr/>
        <p:txBody>
          <a:bodyPr>
            <a:normAutofit/>
          </a:bodyPr>
          <a:lstStyle/>
          <a:p>
            <a:r>
              <a:rPr lang="uk-UA" sz="1400" u="sng" dirty="0" smtClean="0"/>
              <a:t>Трудовий потенціал</a:t>
            </a:r>
            <a:r>
              <a:rPr lang="uk-UA" sz="1400" dirty="0" smtClean="0"/>
              <a:t> – це персоніфікована робоча сила, яка розглядається в сукупності своїх якісних характеристик. Це поняття дає змогу, по-перше, оцінити рівень використання потенційних можливостей як окремо взятого працівника, так і сукупності працівників у цілому, що е необхідним для активізації людського фактора, та, по-друге, забезпечити якісну (структурну) збалансованість у розвитку особистого й уречевленого факторів виробництва</a:t>
            </a:r>
            <a:r>
              <a:rPr lang="uk-UA" sz="1400" dirty="0" smtClean="0"/>
              <a:t>.</a:t>
            </a:r>
          </a:p>
          <a:p>
            <a:endParaRPr lang="ru-RU" sz="1400" dirty="0" smtClean="0"/>
          </a:p>
          <a:p>
            <a:r>
              <a:rPr lang="uk-UA" sz="1400" u="sng" dirty="0" smtClean="0"/>
              <a:t>Інфраструктурний потенціал</a:t>
            </a:r>
            <a:r>
              <a:rPr lang="uk-UA" sz="1400" dirty="0" smtClean="0"/>
              <a:t> – збалансовані з вимогами виробництва можливості цехів, господарств і служб забезпечити необхідні умови для діяльності основних підрозділів підприємства та задоволення соціальних потреб його персоналу. </a:t>
            </a:r>
            <a:endParaRPr lang="uk-UA" sz="1400" dirty="0" smtClean="0"/>
          </a:p>
          <a:p>
            <a:endParaRPr lang="ru-RU" sz="1400" dirty="0" smtClean="0"/>
          </a:p>
          <a:p>
            <a:r>
              <a:rPr lang="uk-UA" sz="1400" u="sng" dirty="0" smtClean="0"/>
              <a:t>Інформаційний потенціал</a:t>
            </a:r>
            <a:r>
              <a:rPr lang="uk-UA" sz="1400" dirty="0" smtClean="0"/>
              <a:t> – це єдність організаційно-технічних та інформаційних можливостей, які забезпечують підготовку й прийняття управлінських рішень та впливають на характер (специфіку) виробництва через збирання, зберігання (нагромадження), обробку та поширення інформаційних ресурсів. </a:t>
            </a:r>
            <a:endParaRPr lang="ru-RU"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just"/>
            <a:r>
              <a:rPr lang="uk-UA" sz="2000" b="1" dirty="0" smtClean="0">
                <a:solidFill>
                  <a:schemeClr val="accent6">
                    <a:lumMod val="50000"/>
                  </a:schemeClr>
                </a:solidFill>
              </a:rPr>
              <a:t>5. Графоаналітична модель потенціалу підприємства. «Квадрат потенціалу</a:t>
            </a:r>
            <a:r>
              <a:rPr lang="uk-UA" sz="2000" b="1" dirty="0" smtClean="0">
                <a:solidFill>
                  <a:schemeClr val="accent6">
                    <a:lumMod val="50000"/>
                  </a:schemeClr>
                </a:solidFill>
              </a:rPr>
              <a:t>».</a:t>
            </a:r>
            <a:endParaRPr lang="ru-RU" sz="2000" dirty="0">
              <a:solidFill>
                <a:schemeClr val="accent6">
                  <a:lumMod val="50000"/>
                </a:schemeClr>
              </a:solidFill>
            </a:endParaRPr>
          </a:p>
        </p:txBody>
      </p:sp>
      <p:sp>
        <p:nvSpPr>
          <p:cNvPr id="3" name="Содержимое 2"/>
          <p:cNvSpPr>
            <a:spLocks noGrp="1"/>
          </p:cNvSpPr>
          <p:nvPr>
            <p:ph sz="quarter" idx="1"/>
          </p:nvPr>
        </p:nvSpPr>
        <p:spPr/>
        <p:txBody>
          <a:bodyPr>
            <a:normAutofit/>
          </a:bodyPr>
          <a:lstStyle/>
          <a:p>
            <a:r>
              <a:rPr lang="uk-UA" sz="1600" dirty="0" smtClean="0"/>
              <a:t>У 1998 році в наукових працях І.М. Рєпіної вперше запропоновано графоаналітичний метод діагностики підприємницького потенціалу підприємства, названий автором «Квадрат потенціалу». Такий метод дає можливість системно встановити кількісні та якісні зв'язки між окремими елементами потенціалу, рівень його розвитку та конкурентоспроможності і на підставі цього обґрунтувати та своєчасно реалізувати управлінські рішення щодо підвищення ефективності </a:t>
            </a:r>
            <a:r>
              <a:rPr lang="uk-UA" sz="1600" dirty="0" smtClean="0"/>
              <a:t>функціонування </a:t>
            </a:r>
            <a:r>
              <a:rPr lang="uk-UA" sz="1600" dirty="0" smtClean="0"/>
              <a:t>підприємства</a:t>
            </a:r>
            <a:r>
              <a:rPr lang="uk-UA" sz="1600" dirty="0" smtClean="0"/>
              <a:t>.</a:t>
            </a:r>
          </a:p>
          <a:p>
            <a:r>
              <a:rPr lang="uk-UA" sz="1600" dirty="0" smtClean="0"/>
              <a:t>Узагальнюючи наявний досвід у практиці діагностики, приходимо до висновку, що діагностику потенціалу підприємства доцільно проводити методом порівняльної комплексної рейтингової оцінки за допомогою системи показників за такими функціональними блоками:</a:t>
            </a:r>
            <a:endParaRPr lang="ru-RU" sz="1600" dirty="0" smtClean="0"/>
          </a:p>
          <a:p>
            <a:pPr lvl="0">
              <a:buNone/>
            </a:pPr>
            <a:r>
              <a:rPr lang="uk-UA" sz="1600" dirty="0" smtClean="0"/>
              <a:t>   - Виробництво</a:t>
            </a:r>
            <a:r>
              <a:rPr lang="uk-UA" sz="1600" dirty="0" smtClean="0"/>
              <a:t>, розподіл та збут продукції.</a:t>
            </a:r>
            <a:endParaRPr lang="ru-RU" sz="1600" dirty="0" smtClean="0"/>
          </a:p>
          <a:p>
            <a:pPr lvl="0">
              <a:buNone/>
            </a:pPr>
            <a:r>
              <a:rPr lang="uk-UA" sz="1600" dirty="0" smtClean="0"/>
              <a:t>   - Організаційна </a:t>
            </a:r>
            <a:r>
              <a:rPr lang="uk-UA" sz="1600" dirty="0" smtClean="0"/>
              <a:t>структура та </a:t>
            </a:r>
            <a:r>
              <a:rPr lang="uk-UA" sz="1600" dirty="0" smtClean="0"/>
              <a:t>менеджмент.</a:t>
            </a:r>
            <a:endParaRPr lang="ru-RU" sz="1600" dirty="0" smtClean="0"/>
          </a:p>
          <a:p>
            <a:pPr lvl="0">
              <a:buNone/>
            </a:pPr>
            <a:r>
              <a:rPr lang="ru-RU" sz="1600" dirty="0" smtClean="0"/>
              <a:t> </a:t>
            </a:r>
            <a:r>
              <a:rPr lang="ru-RU" sz="1600" dirty="0" smtClean="0"/>
              <a:t>  - </a:t>
            </a:r>
            <a:r>
              <a:rPr lang="uk-UA" sz="1600" dirty="0" smtClean="0"/>
              <a:t>Маркетинг</a:t>
            </a:r>
            <a:r>
              <a:rPr lang="uk-UA" sz="1600" dirty="0" smtClean="0"/>
              <a:t>.</a:t>
            </a:r>
            <a:endParaRPr lang="ru-RU" sz="1600" dirty="0" smtClean="0"/>
          </a:p>
          <a:p>
            <a:pPr lvl="0">
              <a:buNone/>
            </a:pPr>
            <a:r>
              <a:rPr lang="uk-UA" sz="1600" dirty="0" smtClean="0"/>
              <a:t>   - Фінанси</a:t>
            </a:r>
            <a:r>
              <a:rPr lang="uk-UA" sz="1600" dirty="0" smtClean="0"/>
              <a:t>.</a:t>
            </a:r>
            <a:endParaRPr lang="ru-RU" sz="1600" dirty="0" smtClean="0"/>
          </a:p>
          <a:p>
            <a:endParaRPr lang="ru-RU" sz="1600" dirty="0"/>
          </a:p>
        </p:txBody>
      </p:sp>
      <p:pic>
        <p:nvPicPr>
          <p:cNvPr id="4" name="Рисунок 3" descr="image005.jpg"/>
          <p:cNvPicPr>
            <a:picLocks noChangeAspect="1"/>
          </p:cNvPicPr>
          <p:nvPr/>
        </p:nvPicPr>
        <p:blipFill>
          <a:blip r:embed="rId2" cstate="print"/>
          <a:stretch>
            <a:fillRect/>
          </a:stretch>
        </p:blipFill>
        <p:spPr>
          <a:xfrm>
            <a:off x="6000760" y="4929198"/>
            <a:ext cx="1676400" cy="16002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uk-UA" sz="2400" b="1" dirty="0" smtClean="0">
                <a:solidFill>
                  <a:schemeClr val="accent6">
                    <a:lumMod val="50000"/>
                  </a:schemeClr>
                </a:solidFill>
              </a:rPr>
              <a:t>6. Алгоритм графоаналітичного методу оцінки потенціалу підприємства «Квадрат потенціалу</a:t>
            </a:r>
            <a:r>
              <a:rPr lang="uk-UA" sz="2400" b="1" dirty="0" smtClean="0">
                <a:solidFill>
                  <a:schemeClr val="accent6">
                    <a:lumMod val="50000"/>
                  </a:schemeClr>
                </a:solidFill>
              </a:rPr>
              <a:t>».</a:t>
            </a:r>
            <a:endParaRPr lang="ru-RU" sz="2400" dirty="0">
              <a:solidFill>
                <a:schemeClr val="accent6">
                  <a:lumMod val="50000"/>
                </a:schemeClr>
              </a:solidFill>
            </a:endParaRPr>
          </a:p>
        </p:txBody>
      </p:sp>
      <p:sp>
        <p:nvSpPr>
          <p:cNvPr id="3" name="Содержимое 2"/>
          <p:cNvSpPr>
            <a:spLocks noGrp="1"/>
          </p:cNvSpPr>
          <p:nvPr>
            <p:ph sz="quarter" idx="1"/>
          </p:nvPr>
        </p:nvSpPr>
        <p:spPr/>
        <p:txBody>
          <a:bodyPr>
            <a:normAutofit fontScale="77500" lnSpcReduction="20000"/>
          </a:bodyPr>
          <a:lstStyle/>
          <a:p>
            <a:pPr algn="just"/>
            <a:r>
              <a:rPr lang="uk-UA" sz="2300" dirty="0" smtClean="0"/>
              <a:t>Алгоритм графоаналітичною методу оцінки потенціалу підприємства «Квадрат потенціалу»:</a:t>
            </a:r>
            <a:endParaRPr lang="ru-RU" sz="2300" dirty="0" smtClean="0"/>
          </a:p>
          <a:p>
            <a:pPr marL="457200" lvl="0" indent="-457200" algn="just">
              <a:buAutoNum type="arabicParenR"/>
            </a:pPr>
            <a:r>
              <a:rPr lang="uk-UA" sz="2300" dirty="0" smtClean="0"/>
              <a:t>Вихідні </a:t>
            </a:r>
            <a:r>
              <a:rPr lang="uk-UA" sz="2300" dirty="0" smtClean="0"/>
              <a:t>дані подаються у вигляді матриці, тобто таблиці, де в рядках записані номери показників, а в стовпцях – назви підприємств, потенціал яких </a:t>
            </a:r>
            <a:r>
              <a:rPr lang="uk-UA" sz="2300" dirty="0" smtClean="0"/>
              <a:t>аналізують.</a:t>
            </a:r>
            <a:endParaRPr lang="ru-RU" sz="2300" dirty="0" smtClean="0"/>
          </a:p>
          <a:p>
            <a:pPr marL="457200" lvl="0" indent="-457200" algn="just">
              <a:buAutoNum type="arabicParenR"/>
            </a:pPr>
            <a:r>
              <a:rPr lang="uk-UA" sz="2300" dirty="0" smtClean="0"/>
              <a:t>Для </a:t>
            </a:r>
            <a:r>
              <a:rPr lang="uk-UA" sz="2300" dirty="0" smtClean="0"/>
              <a:t>кожного показника знаходять його найліпше значення з урахуванням коефіцієнта чутливості і проводять ранжирування підприємств з визначенням відповідного </a:t>
            </a:r>
            <a:r>
              <a:rPr lang="uk-UA" sz="2300" dirty="0" smtClean="0"/>
              <a:t>місця.</a:t>
            </a:r>
            <a:endParaRPr lang="ru-RU" sz="2300" dirty="0" smtClean="0"/>
          </a:p>
          <a:p>
            <a:pPr marL="457200" lvl="0" indent="-457200" algn="just">
              <a:buAutoNum type="arabicParenR"/>
            </a:pPr>
            <a:r>
              <a:rPr lang="uk-UA" sz="2300" dirty="0" smtClean="0"/>
              <a:t>Для </a:t>
            </a:r>
            <a:r>
              <a:rPr lang="uk-UA" sz="2300" dirty="0" smtClean="0"/>
              <a:t>кожного підприємства знаходять суму </a:t>
            </a:r>
            <a:r>
              <a:rPr lang="uk-UA" sz="2300" dirty="0" smtClean="0"/>
              <a:t>місць.</a:t>
            </a:r>
            <a:endParaRPr lang="ru-RU" sz="2300" dirty="0" smtClean="0"/>
          </a:p>
          <a:p>
            <a:pPr marL="457200" lvl="0" indent="-457200" algn="just">
              <a:buAutoNum type="arabicParenR"/>
            </a:pPr>
            <a:r>
              <a:rPr lang="uk-UA" sz="2300" smtClean="0"/>
              <a:t>Трансформуємо </a:t>
            </a:r>
            <a:r>
              <a:rPr lang="uk-UA" sz="2300" dirty="0" smtClean="0"/>
              <a:t>отриману в ході ранжирування суму місць у довжину вектора, що створює квадрат потенціалу підприємства. Квадрат потенціалу підприємства має чотири зони відповідно до розділів, які застосовані у розглянутій системі показників, та чотири вектори, що створюють його.</a:t>
            </a:r>
            <a:endParaRPr lang="ru-RU" sz="2300" dirty="0" smtClean="0"/>
          </a:p>
          <a:p>
            <a:pPr algn="just"/>
            <a:r>
              <a:rPr lang="uk-UA" sz="2300" dirty="0" smtClean="0"/>
              <a:t>Визначивши довжину всіх векторів, накреслюємо квадрат потенціалу підприємства і робимо відповідні висновки</a:t>
            </a:r>
            <a:r>
              <a:rPr lang="uk-UA" dirty="0" smtClean="0"/>
              <a:t>.</a:t>
            </a:r>
            <a:endParaRPr lang="ru-RU" dirty="0" smtClean="0"/>
          </a:p>
          <a:p>
            <a:pPr>
              <a:buNone/>
            </a:pP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58</TotalTime>
  <Words>749</Words>
  <Application>Microsoft Office PowerPoint</Application>
  <PresentationFormat>Экран (4:3)</PresentationFormat>
  <Paragraphs>47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Эркер</vt:lpstr>
      <vt:lpstr>           Структура і графоаналітична модель потенціалу підприємства</vt:lpstr>
      <vt:lpstr>1. Структура економічного потенціалу підприємства.</vt:lpstr>
      <vt:lpstr>2. Структура потенціалу підприємства: потенціал землі та природно-кліматичні умови, потенціал основних фондів, потенціал оборотних фондів, потенціал нематеріальних активів, потенціал технологічного персоналу.</vt:lpstr>
      <vt:lpstr>3. Суб'єктивні складові потенціалу підприємства: науково-технологічний потенціал, управлінський потенціал, потенціал організаційної структури управління, маркетинговий потенціал.</vt:lpstr>
      <vt:lpstr>4. Трудовий, інфраструктурний та інформаційний потенціал.</vt:lpstr>
      <vt:lpstr>5. Графоаналітична модель потенціалу підприємства. «Квадрат потенціалу».</vt:lpstr>
      <vt:lpstr>6. Алгоритм графоаналітичного методу оцінки потенціалу підприємства «Квадрат потенціалу».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Структура і графоаналітична модель потенціалу підприємства </dc:title>
  <dc:creator>Анна</dc:creator>
  <cp:lastModifiedBy>Анна</cp:lastModifiedBy>
  <cp:revision>7</cp:revision>
  <dcterms:created xsi:type="dcterms:W3CDTF">2016-10-06T08:07:01Z</dcterms:created>
  <dcterms:modified xsi:type="dcterms:W3CDTF">2016-10-07T08:11:52Z</dcterms:modified>
</cp:coreProperties>
</file>