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7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62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9DBBC2-2132-487D-9689-8B28E5E49AE1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3FCFF752-245C-443F-B645-EF2636A1EBDA}">
      <dgm:prSet custT="1"/>
      <dgm:spPr/>
      <dgm:t>
        <a:bodyPr/>
        <a:lstStyle/>
        <a:p>
          <a:pPr rtl="0"/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До </a:t>
          </a:r>
          <a:r>
            <a:rPr lang="en-US" sz="1200" baseline="0" dirty="0" smtClean="0">
              <a:latin typeface="Times New Roman" pitchFamily="18" charset="0"/>
              <a:cs typeface="Times New Roman" pitchFamily="18" charset="0"/>
            </a:rPr>
            <a:t>XIX 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банками не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існувало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розподілу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функцій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Одні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й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ті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самі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банки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займались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кредитно-розрахунковим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обслуговуванням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суб'єктів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, так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емісією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векселів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(банкнот). У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спеціальних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емісійних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банках не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потреби, тому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банкноти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у грошовому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займали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відносно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незначне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Швидкий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кредитної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en-US" sz="1200" baseline="0" dirty="0" smtClean="0">
              <a:latin typeface="Times New Roman" pitchFamily="18" charset="0"/>
              <a:cs typeface="Times New Roman" pitchFamily="18" charset="0"/>
            </a:rPr>
            <a:t>XIX 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супроводжувався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ростом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банкнотної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aseline="0" dirty="0" err="1" smtClean="0">
              <a:latin typeface="Times New Roman" pitchFamily="18" charset="0"/>
              <a:cs typeface="Times New Roman" pitchFamily="18" charset="0"/>
            </a:rPr>
            <a:t>емісії</a:t>
          </a:r>
          <a:r>
            <a:rPr lang="ru-RU" sz="1200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200" dirty="0">
            <a:latin typeface="Times New Roman" pitchFamily="18" charset="0"/>
            <a:cs typeface="Times New Roman" pitchFamily="18" charset="0"/>
          </a:endParaRPr>
        </a:p>
      </dgm:t>
    </dgm:pt>
    <dgm:pt modelId="{C8B6759F-BD81-4EF0-B8C4-802BBE9441D2}" type="parTrans" cxnId="{B246BDB2-8FD3-44EA-95A6-003EA8FA4696}">
      <dgm:prSet/>
      <dgm:spPr/>
      <dgm:t>
        <a:bodyPr/>
        <a:lstStyle/>
        <a:p>
          <a:endParaRPr lang="ru-RU"/>
        </a:p>
      </dgm:t>
    </dgm:pt>
    <dgm:pt modelId="{350BB38A-A8C2-4435-8B5B-48FC41F94BEB}" type="sibTrans" cxnId="{B246BDB2-8FD3-44EA-95A6-003EA8FA4696}">
      <dgm:prSet/>
      <dgm:spPr/>
      <dgm:t>
        <a:bodyPr/>
        <a:lstStyle/>
        <a:p>
          <a:endParaRPr lang="ru-RU"/>
        </a:p>
      </dgm:t>
    </dgm:pt>
    <dgm:pt modelId="{BC5A7228-41CF-4F02-BA75-CBFA7AA0D6ED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зростання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об'єктивно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вимагав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централізації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монополізації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емісії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банкнот. 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ході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грошово-кредитної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монопольне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право на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емісію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банкнот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поступово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закріплено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за одним банком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0D724902-F693-4382-A43A-566EEC2BD454}" type="parTrans" cxnId="{729007BC-1749-400B-A583-2BEA82351AE1}">
      <dgm:prSet/>
      <dgm:spPr/>
      <dgm:t>
        <a:bodyPr/>
        <a:lstStyle/>
        <a:p>
          <a:endParaRPr lang="ru-RU"/>
        </a:p>
      </dgm:t>
    </dgm:pt>
    <dgm:pt modelId="{D2F9EB77-BB15-45B1-A74D-2E53C8FA8CE8}" type="sibTrans" cxnId="{729007BC-1749-400B-A583-2BEA82351AE1}">
      <dgm:prSet/>
      <dgm:spPr/>
      <dgm:t>
        <a:bodyPr/>
        <a:lstStyle/>
        <a:p>
          <a:endParaRPr lang="ru-RU"/>
        </a:p>
      </dgm:t>
    </dgm:pt>
    <dgm:pt modelId="{CC6F5B29-21AE-43D6-A70D-EE7EEC0FFA5F}" type="pres">
      <dgm:prSet presAssocID="{E29DBBC2-2132-487D-9689-8B28E5E49AE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E3CCFF6-BF5C-481A-9847-B1D7F33E67DA}" type="pres">
      <dgm:prSet presAssocID="{3FCFF752-245C-443F-B645-EF2636A1EBDA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168C448-9209-4EEF-B9A0-4727218BCFE4}" type="pres">
      <dgm:prSet presAssocID="{350BB38A-A8C2-4435-8B5B-48FC41F94BEB}" presName="sibTrans" presStyleLbl="sibTrans2D1" presStyleIdx="0" presStyleCnt="2"/>
      <dgm:spPr/>
      <dgm:t>
        <a:bodyPr/>
        <a:lstStyle/>
        <a:p>
          <a:endParaRPr lang="uk-UA"/>
        </a:p>
      </dgm:t>
    </dgm:pt>
    <dgm:pt modelId="{1D0216D5-1305-4B10-A95E-C522820BC9E9}" type="pres">
      <dgm:prSet presAssocID="{350BB38A-A8C2-4435-8B5B-48FC41F94BEB}" presName="connectorText" presStyleLbl="sibTrans2D1" presStyleIdx="0" presStyleCnt="2"/>
      <dgm:spPr/>
      <dgm:t>
        <a:bodyPr/>
        <a:lstStyle/>
        <a:p>
          <a:endParaRPr lang="uk-UA"/>
        </a:p>
      </dgm:t>
    </dgm:pt>
    <dgm:pt modelId="{E3F13D17-1961-40E7-A869-B3826AB551AD}" type="pres">
      <dgm:prSet presAssocID="{BC5A7228-41CF-4F02-BA75-CBFA7AA0D6ED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98BC133-33A0-4BE4-B5CB-E067A1B9F56C}" type="pres">
      <dgm:prSet presAssocID="{D2F9EB77-BB15-45B1-A74D-2E53C8FA8CE8}" presName="sibTrans" presStyleLbl="sibTrans2D1" presStyleIdx="1" presStyleCnt="2"/>
      <dgm:spPr/>
      <dgm:t>
        <a:bodyPr/>
        <a:lstStyle/>
        <a:p>
          <a:endParaRPr lang="uk-UA"/>
        </a:p>
      </dgm:t>
    </dgm:pt>
    <dgm:pt modelId="{CD62CD15-BD3B-4026-871D-9A2E8BCCC6E7}" type="pres">
      <dgm:prSet presAssocID="{D2F9EB77-BB15-45B1-A74D-2E53C8FA8CE8}" presName="connectorText" presStyleLbl="sibTrans2D1" presStyleIdx="1" presStyleCnt="2"/>
      <dgm:spPr/>
      <dgm:t>
        <a:bodyPr/>
        <a:lstStyle/>
        <a:p>
          <a:endParaRPr lang="uk-UA"/>
        </a:p>
      </dgm:t>
    </dgm:pt>
  </dgm:ptLst>
  <dgm:cxnLst>
    <dgm:cxn modelId="{729007BC-1749-400B-A583-2BEA82351AE1}" srcId="{E29DBBC2-2132-487D-9689-8B28E5E49AE1}" destId="{BC5A7228-41CF-4F02-BA75-CBFA7AA0D6ED}" srcOrd="1" destOrd="0" parTransId="{0D724902-F693-4382-A43A-566EEC2BD454}" sibTransId="{D2F9EB77-BB15-45B1-A74D-2E53C8FA8CE8}"/>
    <dgm:cxn modelId="{FC54C9C0-5B90-4F6D-B0B2-F54C4B03CA43}" type="presOf" srcId="{3FCFF752-245C-443F-B645-EF2636A1EBDA}" destId="{DE3CCFF6-BF5C-481A-9847-B1D7F33E67DA}" srcOrd="0" destOrd="0" presId="urn:microsoft.com/office/officeart/2005/8/layout/cycle2"/>
    <dgm:cxn modelId="{CF9CCC7A-DCE5-4C6B-B113-E73E819F92BF}" type="presOf" srcId="{E29DBBC2-2132-487D-9689-8B28E5E49AE1}" destId="{CC6F5B29-21AE-43D6-A70D-EE7EEC0FFA5F}" srcOrd="0" destOrd="0" presId="urn:microsoft.com/office/officeart/2005/8/layout/cycle2"/>
    <dgm:cxn modelId="{51804BEC-59CD-4040-9B8D-C55686A5BBB0}" type="presOf" srcId="{D2F9EB77-BB15-45B1-A74D-2E53C8FA8CE8}" destId="{CD62CD15-BD3B-4026-871D-9A2E8BCCC6E7}" srcOrd="1" destOrd="0" presId="urn:microsoft.com/office/officeart/2005/8/layout/cycle2"/>
    <dgm:cxn modelId="{FB024906-287C-433E-8B4A-D7C5B8960CD6}" type="presOf" srcId="{D2F9EB77-BB15-45B1-A74D-2E53C8FA8CE8}" destId="{B98BC133-33A0-4BE4-B5CB-E067A1B9F56C}" srcOrd="0" destOrd="0" presId="urn:microsoft.com/office/officeart/2005/8/layout/cycle2"/>
    <dgm:cxn modelId="{29A065C4-4CEA-4F05-9961-3587FB9950C9}" type="presOf" srcId="{350BB38A-A8C2-4435-8B5B-48FC41F94BEB}" destId="{6168C448-9209-4EEF-B9A0-4727218BCFE4}" srcOrd="0" destOrd="0" presId="urn:microsoft.com/office/officeart/2005/8/layout/cycle2"/>
    <dgm:cxn modelId="{B246BDB2-8FD3-44EA-95A6-003EA8FA4696}" srcId="{E29DBBC2-2132-487D-9689-8B28E5E49AE1}" destId="{3FCFF752-245C-443F-B645-EF2636A1EBDA}" srcOrd="0" destOrd="0" parTransId="{C8B6759F-BD81-4EF0-B8C4-802BBE9441D2}" sibTransId="{350BB38A-A8C2-4435-8B5B-48FC41F94BEB}"/>
    <dgm:cxn modelId="{F54D15EA-D01D-4807-975D-00D256F19933}" type="presOf" srcId="{BC5A7228-41CF-4F02-BA75-CBFA7AA0D6ED}" destId="{E3F13D17-1961-40E7-A869-B3826AB551AD}" srcOrd="0" destOrd="0" presId="urn:microsoft.com/office/officeart/2005/8/layout/cycle2"/>
    <dgm:cxn modelId="{E2A71220-63DE-4664-9461-6CE47F94BBC3}" type="presOf" srcId="{350BB38A-A8C2-4435-8B5B-48FC41F94BEB}" destId="{1D0216D5-1305-4B10-A95E-C522820BC9E9}" srcOrd="1" destOrd="0" presId="urn:microsoft.com/office/officeart/2005/8/layout/cycle2"/>
    <dgm:cxn modelId="{CB00A52B-F3C4-4B7A-AAB5-E2F4183AA9C2}" type="presParOf" srcId="{CC6F5B29-21AE-43D6-A70D-EE7EEC0FFA5F}" destId="{DE3CCFF6-BF5C-481A-9847-B1D7F33E67DA}" srcOrd="0" destOrd="0" presId="urn:microsoft.com/office/officeart/2005/8/layout/cycle2"/>
    <dgm:cxn modelId="{49F5FEC7-EC2F-4B86-A950-4EC443A6F3C0}" type="presParOf" srcId="{CC6F5B29-21AE-43D6-A70D-EE7EEC0FFA5F}" destId="{6168C448-9209-4EEF-B9A0-4727218BCFE4}" srcOrd="1" destOrd="0" presId="urn:microsoft.com/office/officeart/2005/8/layout/cycle2"/>
    <dgm:cxn modelId="{E682287E-3C9B-406B-9628-231AD62A5382}" type="presParOf" srcId="{6168C448-9209-4EEF-B9A0-4727218BCFE4}" destId="{1D0216D5-1305-4B10-A95E-C522820BC9E9}" srcOrd="0" destOrd="0" presId="urn:microsoft.com/office/officeart/2005/8/layout/cycle2"/>
    <dgm:cxn modelId="{7D021B01-DE97-44E0-BA96-FE7D7171C745}" type="presParOf" srcId="{CC6F5B29-21AE-43D6-A70D-EE7EEC0FFA5F}" destId="{E3F13D17-1961-40E7-A869-B3826AB551AD}" srcOrd="2" destOrd="0" presId="urn:microsoft.com/office/officeart/2005/8/layout/cycle2"/>
    <dgm:cxn modelId="{51581A02-8FEA-4AB6-94A4-4B2031EC1AE3}" type="presParOf" srcId="{CC6F5B29-21AE-43D6-A70D-EE7EEC0FFA5F}" destId="{B98BC133-33A0-4BE4-B5CB-E067A1B9F56C}" srcOrd="3" destOrd="0" presId="urn:microsoft.com/office/officeart/2005/8/layout/cycle2"/>
    <dgm:cxn modelId="{7C41CE5D-47EC-464A-BEC1-087DD0923247}" type="presParOf" srcId="{B98BC133-33A0-4BE4-B5CB-E067A1B9F56C}" destId="{CD62CD15-BD3B-4026-871D-9A2E8BCCC6E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E1CA3D-7BBC-484D-B8C1-07DC7B9A0822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5B0135-8893-4A89-A13E-5BCD592BE6CF}">
      <dgm:prSet custT="1"/>
      <dgm:spPr/>
      <dgm:t>
        <a:bodyPr/>
        <a:lstStyle/>
        <a:p>
          <a:pPr rtl="0"/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Еволюційний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— на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базі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крупних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(Банк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, Банк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7A904FC-2C33-4A70-AAD0-E647A408BA86}" type="parTrans" cxnId="{446B2C90-57FE-4C6C-AF88-EE6D6DC81AA9}">
      <dgm:prSet/>
      <dgm:spPr/>
      <dgm:t>
        <a:bodyPr/>
        <a:lstStyle/>
        <a:p>
          <a:endParaRPr lang="ru-RU"/>
        </a:p>
      </dgm:t>
    </dgm:pt>
    <dgm:pt modelId="{2DE20BC9-5E83-4F1B-8BF9-C4D2B486FC31}" type="sibTrans" cxnId="{446B2C90-57FE-4C6C-AF88-EE6D6DC81AA9}">
      <dgm:prSet/>
      <dgm:spPr/>
      <dgm:t>
        <a:bodyPr/>
        <a:lstStyle/>
        <a:p>
          <a:endParaRPr lang="ru-RU"/>
        </a:p>
      </dgm:t>
    </dgm:pt>
    <dgm:pt modelId="{8DC154B2-3C96-4D43-9133-A6EE9B7E0B1F}">
      <dgm:prSet custT="1"/>
      <dgm:spPr/>
      <dgm:t>
        <a:bodyPr/>
        <a:lstStyle/>
        <a:p>
          <a:pPr rtl="0"/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Створення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центрального банку державою — система центрального банку в США,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федеральний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банк.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4BB925D5-8E78-47A9-951E-E5544EFA5834}" type="parTrans" cxnId="{770D5D35-2C03-469A-8077-4272B5D48B9F}">
      <dgm:prSet/>
      <dgm:spPr/>
      <dgm:t>
        <a:bodyPr/>
        <a:lstStyle/>
        <a:p>
          <a:endParaRPr lang="ru-RU"/>
        </a:p>
      </dgm:t>
    </dgm:pt>
    <dgm:pt modelId="{5B54C0CB-34F4-4D8A-A49C-818C69C0F5D3}" type="sibTrans" cxnId="{770D5D35-2C03-469A-8077-4272B5D48B9F}">
      <dgm:prSet/>
      <dgm:spPr/>
      <dgm:t>
        <a:bodyPr/>
        <a:lstStyle/>
        <a:p>
          <a:endParaRPr lang="ru-RU"/>
        </a:p>
      </dgm:t>
    </dgm:pt>
    <dgm:pt modelId="{1FD6D051-9E50-43F0-A2FE-027499464978}" type="pres">
      <dgm:prSet presAssocID="{95E1CA3D-7BBC-484D-B8C1-07DC7B9A0822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uk-UA"/>
        </a:p>
      </dgm:t>
    </dgm:pt>
    <dgm:pt modelId="{EEDA21AF-5E48-4598-B87C-E21CB7C1E10E}" type="pres">
      <dgm:prSet presAssocID="{95E1CA3D-7BBC-484D-B8C1-07DC7B9A0822}" presName="pyramid" presStyleLbl="node1" presStyleIdx="0" presStyleCnt="1"/>
      <dgm:spPr/>
    </dgm:pt>
    <dgm:pt modelId="{65F50A75-5780-47C9-BBE6-F0E86B44CDA8}" type="pres">
      <dgm:prSet presAssocID="{95E1CA3D-7BBC-484D-B8C1-07DC7B9A0822}" presName="theList" presStyleCnt="0"/>
      <dgm:spPr/>
    </dgm:pt>
    <dgm:pt modelId="{9666ABFB-3D08-427B-ABDD-DFC2A0C90F74}" type="pres">
      <dgm:prSet presAssocID="{CE5B0135-8893-4A89-A13E-5BCD592BE6CF}" presName="a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2E46220-924D-4219-AC2B-857358AEA651}" type="pres">
      <dgm:prSet presAssocID="{CE5B0135-8893-4A89-A13E-5BCD592BE6CF}" presName="aSpace" presStyleCnt="0"/>
      <dgm:spPr/>
    </dgm:pt>
    <dgm:pt modelId="{CFF9C1F2-82A4-4726-B4F3-EA1C6EB446B1}" type="pres">
      <dgm:prSet presAssocID="{8DC154B2-3C96-4D43-9133-A6EE9B7E0B1F}" presName="a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FDE47BC-B374-4D91-B65A-5156F90D4F7B}" type="pres">
      <dgm:prSet presAssocID="{8DC154B2-3C96-4D43-9133-A6EE9B7E0B1F}" presName="aSpace" presStyleCnt="0"/>
      <dgm:spPr/>
    </dgm:pt>
  </dgm:ptLst>
  <dgm:cxnLst>
    <dgm:cxn modelId="{88A320E5-BFEB-4345-B80A-611DA75151A6}" type="presOf" srcId="{CE5B0135-8893-4A89-A13E-5BCD592BE6CF}" destId="{9666ABFB-3D08-427B-ABDD-DFC2A0C90F74}" srcOrd="0" destOrd="0" presId="urn:microsoft.com/office/officeart/2005/8/layout/pyramid2"/>
    <dgm:cxn modelId="{446B2C90-57FE-4C6C-AF88-EE6D6DC81AA9}" srcId="{95E1CA3D-7BBC-484D-B8C1-07DC7B9A0822}" destId="{CE5B0135-8893-4A89-A13E-5BCD592BE6CF}" srcOrd="0" destOrd="0" parTransId="{77A904FC-2C33-4A70-AAD0-E647A408BA86}" sibTransId="{2DE20BC9-5E83-4F1B-8BF9-C4D2B486FC31}"/>
    <dgm:cxn modelId="{D1A0F471-D4C6-481C-B90E-7E803F257A4C}" type="presOf" srcId="{95E1CA3D-7BBC-484D-B8C1-07DC7B9A0822}" destId="{1FD6D051-9E50-43F0-A2FE-027499464978}" srcOrd="0" destOrd="0" presId="urn:microsoft.com/office/officeart/2005/8/layout/pyramid2"/>
    <dgm:cxn modelId="{CE03496B-5A0E-4554-A2D5-92FB9C13EF46}" type="presOf" srcId="{8DC154B2-3C96-4D43-9133-A6EE9B7E0B1F}" destId="{CFF9C1F2-82A4-4726-B4F3-EA1C6EB446B1}" srcOrd="0" destOrd="0" presId="urn:microsoft.com/office/officeart/2005/8/layout/pyramid2"/>
    <dgm:cxn modelId="{770D5D35-2C03-469A-8077-4272B5D48B9F}" srcId="{95E1CA3D-7BBC-484D-B8C1-07DC7B9A0822}" destId="{8DC154B2-3C96-4D43-9133-A6EE9B7E0B1F}" srcOrd="1" destOrd="0" parTransId="{4BB925D5-8E78-47A9-951E-E5544EFA5834}" sibTransId="{5B54C0CB-34F4-4D8A-A49C-818C69C0F5D3}"/>
    <dgm:cxn modelId="{6B32A1C7-B7EF-40B5-B6B2-2983215C8A51}" type="presParOf" srcId="{1FD6D051-9E50-43F0-A2FE-027499464978}" destId="{EEDA21AF-5E48-4598-B87C-E21CB7C1E10E}" srcOrd="0" destOrd="0" presId="urn:microsoft.com/office/officeart/2005/8/layout/pyramid2"/>
    <dgm:cxn modelId="{C337A451-C1FF-4C14-B9FB-DEC85B24F1AB}" type="presParOf" srcId="{1FD6D051-9E50-43F0-A2FE-027499464978}" destId="{65F50A75-5780-47C9-BBE6-F0E86B44CDA8}" srcOrd="1" destOrd="0" presId="urn:microsoft.com/office/officeart/2005/8/layout/pyramid2"/>
    <dgm:cxn modelId="{2535FAA4-D492-4591-AAFA-862F3D1A0CEF}" type="presParOf" srcId="{65F50A75-5780-47C9-BBE6-F0E86B44CDA8}" destId="{9666ABFB-3D08-427B-ABDD-DFC2A0C90F74}" srcOrd="0" destOrd="0" presId="urn:microsoft.com/office/officeart/2005/8/layout/pyramid2"/>
    <dgm:cxn modelId="{33E5780E-2232-4B90-8EA3-4A5381FA102C}" type="presParOf" srcId="{65F50A75-5780-47C9-BBE6-F0E86B44CDA8}" destId="{D2E46220-924D-4219-AC2B-857358AEA651}" srcOrd="1" destOrd="0" presId="urn:microsoft.com/office/officeart/2005/8/layout/pyramid2"/>
    <dgm:cxn modelId="{E823B429-B320-4E26-9941-E09C7B462E26}" type="presParOf" srcId="{65F50A75-5780-47C9-BBE6-F0E86B44CDA8}" destId="{CFF9C1F2-82A4-4726-B4F3-EA1C6EB446B1}" srcOrd="2" destOrd="0" presId="urn:microsoft.com/office/officeart/2005/8/layout/pyramid2"/>
    <dgm:cxn modelId="{78DE091D-8C2B-41FE-BAB1-15C82A2FC6DA}" type="presParOf" srcId="{65F50A75-5780-47C9-BBE6-F0E86B44CDA8}" destId="{2FDE47BC-B374-4D91-B65A-5156F90D4F7B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73E6CE-11B3-452A-8290-73EDBFE03D0E}" type="doc">
      <dgm:prSet loTypeId="urn:microsoft.com/office/officeart/2005/8/layout/vList3#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6B6E60D-C9C8-4E4E-8564-112746A78151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Державні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державі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(Банк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Банк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федеральний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банк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2F0D62E-E923-4E08-8D73-647C70BBABFC}" type="parTrans" cxnId="{68C3C7C0-3B43-4E01-A64B-CC5D31B4C38D}">
      <dgm:prSet/>
      <dgm:spPr/>
      <dgm:t>
        <a:bodyPr/>
        <a:lstStyle/>
        <a:p>
          <a:endParaRPr lang="ru-RU"/>
        </a:p>
      </dgm:t>
    </dgm:pt>
    <dgm:pt modelId="{D288288C-B1AA-4D30-B30A-E063B7391F7B}" type="sibTrans" cxnId="{68C3C7C0-3B43-4E01-A64B-CC5D31B4C38D}">
      <dgm:prSet/>
      <dgm:spPr/>
      <dgm:t>
        <a:bodyPr/>
        <a:lstStyle/>
        <a:p>
          <a:endParaRPr lang="ru-RU"/>
        </a:p>
      </dgm:t>
    </dgm:pt>
    <dgm:pt modelId="{4FCABBEF-4529-4DA6-8EAE-5F60C8864664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Змішані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коли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банку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частково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державі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частково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приватним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акціонерам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(Банк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Японії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Австрійський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національний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банк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3D0738D-DC83-46BB-8BCC-37F102B370BD}" type="parTrans" cxnId="{0E2F0FF6-0FAE-4A91-8851-AD06CC8D4453}">
      <dgm:prSet/>
      <dgm:spPr/>
      <dgm:t>
        <a:bodyPr/>
        <a:lstStyle/>
        <a:p>
          <a:endParaRPr lang="ru-RU"/>
        </a:p>
      </dgm:t>
    </dgm:pt>
    <dgm:pt modelId="{9AF267F9-F7C6-4CB0-B2BC-E74C76BAC75C}" type="sibTrans" cxnId="{0E2F0FF6-0FAE-4A91-8851-AD06CC8D4453}">
      <dgm:prSet/>
      <dgm:spPr/>
      <dgm:t>
        <a:bodyPr/>
        <a:lstStyle/>
        <a:p>
          <a:endParaRPr lang="ru-RU"/>
        </a:p>
      </dgm:t>
    </dgm:pt>
    <dgm:pt modelId="{2EF1CAE8-4A8F-422B-A9CE-B954117D6374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Акціонерні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(у США — 100%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федеральних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резервних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членів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ФРС).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6A155F0-AE10-496E-A63E-FE8E643BF0BD}" type="parTrans" cxnId="{F948B605-E3A6-443A-8ACE-2FB5E5C201CB}">
      <dgm:prSet/>
      <dgm:spPr/>
      <dgm:t>
        <a:bodyPr/>
        <a:lstStyle/>
        <a:p>
          <a:endParaRPr lang="ru-RU"/>
        </a:p>
      </dgm:t>
    </dgm:pt>
    <dgm:pt modelId="{1A81D120-172A-4700-A6A8-05E619B5DDE4}" type="sibTrans" cxnId="{F948B605-E3A6-443A-8ACE-2FB5E5C201CB}">
      <dgm:prSet/>
      <dgm:spPr/>
      <dgm:t>
        <a:bodyPr/>
        <a:lstStyle/>
        <a:p>
          <a:endParaRPr lang="ru-RU"/>
        </a:p>
      </dgm:t>
    </dgm:pt>
    <dgm:pt modelId="{1E0FD763-4E87-4A38-9C76-3CD80CD05C52}" type="pres">
      <dgm:prSet presAssocID="{9B73E6CE-11B3-452A-8290-73EDBFE03D0E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1B8687D-5758-40D3-85B6-9668596E4B67}" type="pres">
      <dgm:prSet presAssocID="{96B6E60D-C9C8-4E4E-8564-112746A78151}" presName="composite" presStyleCnt="0"/>
      <dgm:spPr/>
    </dgm:pt>
    <dgm:pt modelId="{13FFD710-D7BC-4612-882C-31AC95113486}" type="pres">
      <dgm:prSet presAssocID="{96B6E60D-C9C8-4E4E-8564-112746A78151}" presName="imgShp" presStyleLbl="fgImgPlace1" presStyleIdx="0" presStyleCnt="3"/>
      <dgm:spPr/>
    </dgm:pt>
    <dgm:pt modelId="{C8C32EDA-E249-4B97-AAE7-147D964795FF}" type="pres">
      <dgm:prSet presAssocID="{96B6E60D-C9C8-4E4E-8564-112746A78151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89DA6-8E6C-474B-B868-5D4D8FE77ACC}" type="pres">
      <dgm:prSet presAssocID="{D288288C-B1AA-4D30-B30A-E063B7391F7B}" presName="spacing" presStyleCnt="0"/>
      <dgm:spPr/>
    </dgm:pt>
    <dgm:pt modelId="{861C46C0-0F23-45A7-8694-6B1BB0818405}" type="pres">
      <dgm:prSet presAssocID="{4FCABBEF-4529-4DA6-8EAE-5F60C8864664}" presName="composite" presStyleCnt="0"/>
      <dgm:spPr/>
    </dgm:pt>
    <dgm:pt modelId="{CEF2D778-1886-4BAB-A8E3-E45093437977}" type="pres">
      <dgm:prSet presAssocID="{4FCABBEF-4529-4DA6-8EAE-5F60C8864664}" presName="imgShp" presStyleLbl="fgImgPlace1" presStyleIdx="1" presStyleCnt="3"/>
      <dgm:spPr/>
    </dgm:pt>
    <dgm:pt modelId="{7BD67E37-2E8A-494B-B3CC-4118AD13D356}" type="pres">
      <dgm:prSet presAssocID="{4FCABBEF-4529-4DA6-8EAE-5F60C8864664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9648AD-EB16-40C3-B9D2-88B30A7F8E60}" type="pres">
      <dgm:prSet presAssocID="{9AF267F9-F7C6-4CB0-B2BC-E74C76BAC75C}" presName="spacing" presStyleCnt="0"/>
      <dgm:spPr/>
    </dgm:pt>
    <dgm:pt modelId="{2EE25B61-DFEE-4914-AB86-9D44000AF05D}" type="pres">
      <dgm:prSet presAssocID="{2EF1CAE8-4A8F-422B-A9CE-B954117D6374}" presName="composite" presStyleCnt="0"/>
      <dgm:spPr/>
    </dgm:pt>
    <dgm:pt modelId="{61EAF203-CA61-41B4-9680-457B5481EAF3}" type="pres">
      <dgm:prSet presAssocID="{2EF1CAE8-4A8F-422B-A9CE-B954117D6374}" presName="imgShp" presStyleLbl="fgImgPlace1" presStyleIdx="2" presStyleCnt="3"/>
      <dgm:spPr/>
    </dgm:pt>
    <dgm:pt modelId="{81B49EC2-8E1A-406C-9792-FA29D5C2112C}" type="pres">
      <dgm:prSet presAssocID="{2EF1CAE8-4A8F-422B-A9CE-B954117D6374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9ECA89-4115-4B8E-960A-345F86AE14A3}" type="presOf" srcId="{96B6E60D-C9C8-4E4E-8564-112746A78151}" destId="{C8C32EDA-E249-4B97-AAE7-147D964795FF}" srcOrd="0" destOrd="0" presId="urn:microsoft.com/office/officeart/2005/8/layout/vList3#1"/>
    <dgm:cxn modelId="{0E2F0FF6-0FAE-4A91-8851-AD06CC8D4453}" srcId="{9B73E6CE-11B3-452A-8290-73EDBFE03D0E}" destId="{4FCABBEF-4529-4DA6-8EAE-5F60C8864664}" srcOrd="1" destOrd="0" parTransId="{83D0738D-DC83-46BB-8BCC-37F102B370BD}" sibTransId="{9AF267F9-F7C6-4CB0-B2BC-E74C76BAC75C}"/>
    <dgm:cxn modelId="{68C3C7C0-3B43-4E01-A64B-CC5D31B4C38D}" srcId="{9B73E6CE-11B3-452A-8290-73EDBFE03D0E}" destId="{96B6E60D-C9C8-4E4E-8564-112746A78151}" srcOrd="0" destOrd="0" parTransId="{62F0D62E-E923-4E08-8D73-647C70BBABFC}" sibTransId="{D288288C-B1AA-4D30-B30A-E063B7391F7B}"/>
    <dgm:cxn modelId="{0E8C6A7A-FEF6-4975-B868-D65E49600EEF}" type="presOf" srcId="{2EF1CAE8-4A8F-422B-A9CE-B954117D6374}" destId="{81B49EC2-8E1A-406C-9792-FA29D5C2112C}" srcOrd="0" destOrd="0" presId="urn:microsoft.com/office/officeart/2005/8/layout/vList3#1"/>
    <dgm:cxn modelId="{AFE14AF4-8996-4017-AAAF-37FF20A86061}" type="presOf" srcId="{9B73E6CE-11B3-452A-8290-73EDBFE03D0E}" destId="{1E0FD763-4E87-4A38-9C76-3CD80CD05C52}" srcOrd="0" destOrd="0" presId="urn:microsoft.com/office/officeart/2005/8/layout/vList3#1"/>
    <dgm:cxn modelId="{F948B605-E3A6-443A-8ACE-2FB5E5C201CB}" srcId="{9B73E6CE-11B3-452A-8290-73EDBFE03D0E}" destId="{2EF1CAE8-4A8F-422B-A9CE-B954117D6374}" srcOrd="2" destOrd="0" parTransId="{26A155F0-AE10-496E-A63E-FE8E643BF0BD}" sibTransId="{1A81D120-172A-4700-A6A8-05E619B5DDE4}"/>
    <dgm:cxn modelId="{2DC285D7-17F6-4B3B-A295-E8FE35D221BA}" type="presOf" srcId="{4FCABBEF-4529-4DA6-8EAE-5F60C8864664}" destId="{7BD67E37-2E8A-494B-B3CC-4118AD13D356}" srcOrd="0" destOrd="0" presId="urn:microsoft.com/office/officeart/2005/8/layout/vList3#1"/>
    <dgm:cxn modelId="{ED770198-B885-43FE-B2E9-CBC728CDAE02}" type="presParOf" srcId="{1E0FD763-4E87-4A38-9C76-3CD80CD05C52}" destId="{81B8687D-5758-40D3-85B6-9668596E4B67}" srcOrd="0" destOrd="0" presId="urn:microsoft.com/office/officeart/2005/8/layout/vList3#1"/>
    <dgm:cxn modelId="{66B2C4F7-4526-4D33-9635-3370DF8A2072}" type="presParOf" srcId="{81B8687D-5758-40D3-85B6-9668596E4B67}" destId="{13FFD710-D7BC-4612-882C-31AC95113486}" srcOrd="0" destOrd="0" presId="urn:microsoft.com/office/officeart/2005/8/layout/vList3#1"/>
    <dgm:cxn modelId="{89264364-BA6C-4C75-8694-225A9EC6C9E4}" type="presParOf" srcId="{81B8687D-5758-40D3-85B6-9668596E4B67}" destId="{C8C32EDA-E249-4B97-AAE7-147D964795FF}" srcOrd="1" destOrd="0" presId="urn:microsoft.com/office/officeart/2005/8/layout/vList3#1"/>
    <dgm:cxn modelId="{2CAB1E82-984B-4D22-80E4-F71F65664CD3}" type="presParOf" srcId="{1E0FD763-4E87-4A38-9C76-3CD80CD05C52}" destId="{67689DA6-8E6C-474B-B868-5D4D8FE77ACC}" srcOrd="1" destOrd="0" presId="urn:microsoft.com/office/officeart/2005/8/layout/vList3#1"/>
    <dgm:cxn modelId="{F08D53F4-07B2-4325-AD9E-8EB94CEE9D78}" type="presParOf" srcId="{1E0FD763-4E87-4A38-9C76-3CD80CD05C52}" destId="{861C46C0-0F23-45A7-8694-6B1BB0818405}" srcOrd="2" destOrd="0" presId="urn:microsoft.com/office/officeart/2005/8/layout/vList3#1"/>
    <dgm:cxn modelId="{E3741623-90BF-43B4-A8C3-5B66C7945273}" type="presParOf" srcId="{861C46C0-0F23-45A7-8694-6B1BB0818405}" destId="{CEF2D778-1886-4BAB-A8E3-E45093437977}" srcOrd="0" destOrd="0" presId="urn:microsoft.com/office/officeart/2005/8/layout/vList3#1"/>
    <dgm:cxn modelId="{66764A4A-E114-4ACF-9393-C9C8A4169C0B}" type="presParOf" srcId="{861C46C0-0F23-45A7-8694-6B1BB0818405}" destId="{7BD67E37-2E8A-494B-B3CC-4118AD13D356}" srcOrd="1" destOrd="0" presId="urn:microsoft.com/office/officeart/2005/8/layout/vList3#1"/>
    <dgm:cxn modelId="{DE598940-1D58-47C2-A16F-62C49504997A}" type="presParOf" srcId="{1E0FD763-4E87-4A38-9C76-3CD80CD05C52}" destId="{049648AD-EB16-40C3-B9D2-88B30A7F8E60}" srcOrd="3" destOrd="0" presId="urn:microsoft.com/office/officeart/2005/8/layout/vList3#1"/>
    <dgm:cxn modelId="{16772BDE-1180-4B3D-9A30-5250FC6BB232}" type="presParOf" srcId="{1E0FD763-4E87-4A38-9C76-3CD80CD05C52}" destId="{2EE25B61-DFEE-4914-AB86-9D44000AF05D}" srcOrd="4" destOrd="0" presId="urn:microsoft.com/office/officeart/2005/8/layout/vList3#1"/>
    <dgm:cxn modelId="{7DB63F63-2969-4EBD-9B02-066C157E982B}" type="presParOf" srcId="{2EE25B61-DFEE-4914-AB86-9D44000AF05D}" destId="{61EAF203-CA61-41B4-9680-457B5481EAF3}" srcOrd="0" destOrd="0" presId="urn:microsoft.com/office/officeart/2005/8/layout/vList3#1"/>
    <dgm:cxn modelId="{D172857F-CE9F-4E4D-B099-4B0AC74FD45E}" type="presParOf" srcId="{2EE25B61-DFEE-4914-AB86-9D44000AF05D}" destId="{81B49EC2-8E1A-406C-9792-FA29D5C2112C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64E278-7E37-44E1-B772-BB3EA562C34A}" type="doc">
      <dgm:prSet loTypeId="urn:microsoft.com/office/officeart/2005/8/layout/matrix3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969728-69B7-4FEC-9ABB-016B322B9496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Рада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керуючих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ФРС;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D9220DE-B0F8-499F-9790-95744C9181CA}" type="parTrans" cxnId="{A1707CC8-5D32-47F7-A6EE-FDA95DD2C42C}">
      <dgm:prSet/>
      <dgm:spPr/>
      <dgm:t>
        <a:bodyPr/>
        <a:lstStyle/>
        <a:p>
          <a:endParaRPr lang="ru-RU"/>
        </a:p>
      </dgm:t>
    </dgm:pt>
    <dgm:pt modelId="{A308E7E6-238D-4A06-B84B-18E306703A19}" type="sibTrans" cxnId="{A1707CC8-5D32-47F7-A6EE-FDA95DD2C42C}">
      <dgm:prSet/>
      <dgm:spPr/>
      <dgm:t>
        <a:bodyPr/>
        <a:lstStyle/>
        <a:p>
          <a:endParaRPr lang="ru-RU"/>
        </a:p>
      </dgm:t>
    </dgm:pt>
    <dgm:pt modelId="{A0234580-3B21-409D-9C29-25D569001F75}">
      <dgm:prSet/>
      <dgm:spPr/>
      <dgm:t>
        <a:bodyPr/>
        <a:lstStyle/>
        <a:p>
          <a:pPr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12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федеральних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резервних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2DD600C-748E-464F-B31F-EB1678F177C9}" type="parTrans" cxnId="{E07B05C8-6D41-48A7-8DE4-8115A9172B30}">
      <dgm:prSet/>
      <dgm:spPr/>
      <dgm:t>
        <a:bodyPr/>
        <a:lstStyle/>
        <a:p>
          <a:endParaRPr lang="ru-RU"/>
        </a:p>
      </dgm:t>
    </dgm:pt>
    <dgm:pt modelId="{3BE4FF12-C43E-462D-9948-2E96F53C15C9}" type="sibTrans" cxnId="{E07B05C8-6D41-48A7-8DE4-8115A9172B30}">
      <dgm:prSet/>
      <dgm:spPr/>
      <dgm:t>
        <a:bodyPr/>
        <a:lstStyle/>
        <a:p>
          <a:endParaRPr lang="ru-RU"/>
        </a:p>
      </dgm:t>
    </dgm:pt>
    <dgm:pt modelId="{C7D6443F-FBD5-4FE7-AB70-98EA5D0912CD}">
      <dgm:prSet/>
      <dgm:spPr/>
      <dgm:t>
        <a:bodyPr/>
        <a:lstStyle/>
        <a:p>
          <a:pPr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Федеральний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комітет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відкритому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ринку;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B5BA568-784C-4993-AE3D-AD1F089B4D64}" type="parTrans" cxnId="{1AE5A6E9-890D-4115-B20E-771FC725BF4A}">
      <dgm:prSet/>
      <dgm:spPr/>
      <dgm:t>
        <a:bodyPr/>
        <a:lstStyle/>
        <a:p>
          <a:endParaRPr lang="ru-RU"/>
        </a:p>
      </dgm:t>
    </dgm:pt>
    <dgm:pt modelId="{42354CC6-B8DD-4420-8360-D383BF2C1BE3}" type="sibTrans" cxnId="{1AE5A6E9-890D-4115-B20E-771FC725BF4A}">
      <dgm:prSet/>
      <dgm:spPr/>
      <dgm:t>
        <a:bodyPr/>
        <a:lstStyle/>
        <a:p>
          <a:endParaRPr lang="ru-RU"/>
        </a:p>
      </dgm:t>
    </dgm:pt>
    <dgm:pt modelId="{CAFFDC6C-D4E0-43F7-9333-D9B6BB7764B0}">
      <dgm:prSet/>
      <dgm:spPr/>
      <dgm:t>
        <a:bodyPr/>
        <a:lstStyle/>
        <a:p>
          <a:pPr algn="ctr" rtl="0"/>
          <a:endParaRPr lang="ru-RU" dirty="0" smtClean="0">
            <a:latin typeface="Times New Roman" pitchFamily="18" charset="0"/>
            <a:cs typeface="Times New Roman" pitchFamily="18" charset="0"/>
          </a:endParaRPr>
        </a:p>
        <a:p>
          <a:pPr algn="ctr" rtl="0"/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Федеральна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консультативна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рада.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EE4F448-B2ED-4937-BDE5-378375737D1F}" type="parTrans" cxnId="{3ED0BA3D-167A-48E0-927C-0E490A9BC18B}">
      <dgm:prSet/>
      <dgm:spPr/>
      <dgm:t>
        <a:bodyPr/>
        <a:lstStyle/>
        <a:p>
          <a:endParaRPr lang="ru-RU"/>
        </a:p>
      </dgm:t>
    </dgm:pt>
    <dgm:pt modelId="{84A2DF17-F1EB-4FED-AB48-09A842699BA5}" type="sibTrans" cxnId="{3ED0BA3D-167A-48E0-927C-0E490A9BC18B}">
      <dgm:prSet/>
      <dgm:spPr/>
      <dgm:t>
        <a:bodyPr/>
        <a:lstStyle/>
        <a:p>
          <a:endParaRPr lang="ru-RU"/>
        </a:p>
      </dgm:t>
    </dgm:pt>
    <dgm:pt modelId="{204A1B4B-3964-46F8-9361-4F2BD79CD288}">
      <dgm:prSet/>
      <dgm:spPr/>
      <dgm:t>
        <a:bodyPr/>
        <a:lstStyle/>
        <a:p>
          <a:pPr algn="l" rtl="0"/>
          <a:endParaRPr lang="ru-RU" b="0" i="0" baseline="0" dirty="0"/>
        </a:p>
      </dgm:t>
    </dgm:pt>
    <dgm:pt modelId="{BC37A8B1-343E-4A06-8ABF-D64256A7B5B9}" type="parTrans" cxnId="{5B4642F7-3744-44FB-93D3-C8CCCDC20D9D}">
      <dgm:prSet/>
      <dgm:spPr/>
      <dgm:t>
        <a:bodyPr/>
        <a:lstStyle/>
        <a:p>
          <a:endParaRPr lang="ru-RU"/>
        </a:p>
      </dgm:t>
    </dgm:pt>
    <dgm:pt modelId="{A1B117ED-995B-4C14-9714-95355560FCE8}" type="sibTrans" cxnId="{5B4642F7-3744-44FB-93D3-C8CCCDC20D9D}">
      <dgm:prSet/>
      <dgm:spPr/>
      <dgm:t>
        <a:bodyPr/>
        <a:lstStyle/>
        <a:p>
          <a:endParaRPr lang="ru-RU"/>
        </a:p>
      </dgm:t>
    </dgm:pt>
    <dgm:pt modelId="{062AE795-B613-4346-A5A0-DE249D9BDDBF}" type="pres">
      <dgm:prSet presAssocID="{2E64E278-7E37-44E1-B772-BB3EA562C34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1D1CA50-FC20-4483-95ED-597495EC127B}" type="pres">
      <dgm:prSet presAssocID="{2E64E278-7E37-44E1-B772-BB3EA562C34A}" presName="diamond" presStyleLbl="bgShp" presStyleIdx="0" presStyleCnt="1"/>
      <dgm:spPr/>
    </dgm:pt>
    <dgm:pt modelId="{3BFDA68F-36D8-49C9-AFC8-4379AC85EB34}" type="pres">
      <dgm:prSet presAssocID="{2E64E278-7E37-44E1-B772-BB3EA562C34A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191408-D743-4406-90DB-7BACBB014389}" type="pres">
      <dgm:prSet presAssocID="{2E64E278-7E37-44E1-B772-BB3EA562C34A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1BA6506-0369-44B7-A603-5ED2A8E4C59C}" type="pres">
      <dgm:prSet presAssocID="{2E64E278-7E37-44E1-B772-BB3EA562C34A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6CDC8E8-5BED-41A3-A5F0-606E94B2CBE7}" type="pres">
      <dgm:prSet presAssocID="{2E64E278-7E37-44E1-B772-BB3EA562C34A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DD8A9B7-7225-455A-83B3-6242FEF3EEEE}" type="presOf" srcId="{A0234580-3B21-409D-9C29-25D569001F75}" destId="{CA191408-D743-4406-90DB-7BACBB014389}" srcOrd="0" destOrd="0" presId="urn:microsoft.com/office/officeart/2005/8/layout/matrix3"/>
    <dgm:cxn modelId="{1AE5A6E9-890D-4115-B20E-771FC725BF4A}" srcId="{2E64E278-7E37-44E1-B772-BB3EA562C34A}" destId="{C7D6443F-FBD5-4FE7-AB70-98EA5D0912CD}" srcOrd="2" destOrd="0" parTransId="{BB5BA568-784C-4993-AE3D-AD1F089B4D64}" sibTransId="{42354CC6-B8DD-4420-8360-D383BF2C1BE3}"/>
    <dgm:cxn modelId="{E07B05C8-6D41-48A7-8DE4-8115A9172B30}" srcId="{2E64E278-7E37-44E1-B772-BB3EA562C34A}" destId="{A0234580-3B21-409D-9C29-25D569001F75}" srcOrd="1" destOrd="0" parTransId="{02DD600C-748E-464F-B31F-EB1678F177C9}" sibTransId="{3BE4FF12-C43E-462D-9948-2E96F53C15C9}"/>
    <dgm:cxn modelId="{11B13BF3-DB47-4D77-A5AC-6D0196D62FF3}" type="presOf" srcId="{C7D6443F-FBD5-4FE7-AB70-98EA5D0912CD}" destId="{D1BA6506-0369-44B7-A603-5ED2A8E4C59C}" srcOrd="0" destOrd="0" presId="urn:microsoft.com/office/officeart/2005/8/layout/matrix3"/>
    <dgm:cxn modelId="{5B4642F7-3744-44FB-93D3-C8CCCDC20D9D}" srcId="{CAFFDC6C-D4E0-43F7-9333-D9B6BB7764B0}" destId="{204A1B4B-3964-46F8-9361-4F2BD79CD288}" srcOrd="0" destOrd="0" parTransId="{BC37A8B1-343E-4A06-8ABF-D64256A7B5B9}" sibTransId="{A1B117ED-995B-4C14-9714-95355560FCE8}"/>
    <dgm:cxn modelId="{A1707CC8-5D32-47F7-A6EE-FDA95DD2C42C}" srcId="{2E64E278-7E37-44E1-B772-BB3EA562C34A}" destId="{DC969728-69B7-4FEC-9ABB-016B322B9496}" srcOrd="0" destOrd="0" parTransId="{6D9220DE-B0F8-499F-9790-95744C9181CA}" sibTransId="{A308E7E6-238D-4A06-B84B-18E306703A19}"/>
    <dgm:cxn modelId="{F815B7DF-D1DE-427A-AA99-26FCF28BF94F}" type="presOf" srcId="{204A1B4B-3964-46F8-9361-4F2BD79CD288}" destId="{B6CDC8E8-5BED-41A3-A5F0-606E94B2CBE7}" srcOrd="0" destOrd="1" presId="urn:microsoft.com/office/officeart/2005/8/layout/matrix3"/>
    <dgm:cxn modelId="{261F6DF9-0F90-4732-AE13-3AFF1B177FD5}" type="presOf" srcId="{2E64E278-7E37-44E1-B772-BB3EA562C34A}" destId="{062AE795-B613-4346-A5A0-DE249D9BDDBF}" srcOrd="0" destOrd="0" presId="urn:microsoft.com/office/officeart/2005/8/layout/matrix3"/>
    <dgm:cxn modelId="{3ED0BA3D-167A-48E0-927C-0E490A9BC18B}" srcId="{2E64E278-7E37-44E1-B772-BB3EA562C34A}" destId="{CAFFDC6C-D4E0-43F7-9333-D9B6BB7764B0}" srcOrd="3" destOrd="0" parTransId="{9EE4F448-B2ED-4937-BDE5-378375737D1F}" sibTransId="{84A2DF17-F1EB-4FED-AB48-09A842699BA5}"/>
    <dgm:cxn modelId="{BA9A3169-26AC-45A1-B5E1-F2DF0785FCF0}" type="presOf" srcId="{CAFFDC6C-D4E0-43F7-9333-D9B6BB7764B0}" destId="{B6CDC8E8-5BED-41A3-A5F0-606E94B2CBE7}" srcOrd="0" destOrd="0" presId="urn:microsoft.com/office/officeart/2005/8/layout/matrix3"/>
    <dgm:cxn modelId="{88898D02-D48D-4999-8FFF-74F155CF178A}" type="presOf" srcId="{DC969728-69B7-4FEC-9ABB-016B322B9496}" destId="{3BFDA68F-36D8-49C9-AFC8-4379AC85EB34}" srcOrd="0" destOrd="0" presId="urn:microsoft.com/office/officeart/2005/8/layout/matrix3"/>
    <dgm:cxn modelId="{A326A405-032F-4CAA-8594-1F8DB1182B3D}" type="presParOf" srcId="{062AE795-B613-4346-A5A0-DE249D9BDDBF}" destId="{81D1CA50-FC20-4483-95ED-597495EC127B}" srcOrd="0" destOrd="0" presId="urn:microsoft.com/office/officeart/2005/8/layout/matrix3"/>
    <dgm:cxn modelId="{6FCFC7E1-2338-4627-ABBC-3AA28FCA4DBA}" type="presParOf" srcId="{062AE795-B613-4346-A5A0-DE249D9BDDBF}" destId="{3BFDA68F-36D8-49C9-AFC8-4379AC85EB34}" srcOrd="1" destOrd="0" presId="urn:microsoft.com/office/officeart/2005/8/layout/matrix3"/>
    <dgm:cxn modelId="{63C36032-70E2-49AF-B05D-AF2AFA341CBD}" type="presParOf" srcId="{062AE795-B613-4346-A5A0-DE249D9BDDBF}" destId="{CA191408-D743-4406-90DB-7BACBB014389}" srcOrd="2" destOrd="0" presId="urn:microsoft.com/office/officeart/2005/8/layout/matrix3"/>
    <dgm:cxn modelId="{AFFA5760-C11C-43FF-A999-7E9ABA47CECA}" type="presParOf" srcId="{062AE795-B613-4346-A5A0-DE249D9BDDBF}" destId="{D1BA6506-0369-44B7-A603-5ED2A8E4C59C}" srcOrd="3" destOrd="0" presId="urn:microsoft.com/office/officeart/2005/8/layout/matrix3"/>
    <dgm:cxn modelId="{1C962EA7-FCEA-40C8-ADF6-DA0E705458C1}" type="presParOf" srcId="{062AE795-B613-4346-A5A0-DE249D9BDDBF}" destId="{B6CDC8E8-5BED-41A3-A5F0-606E94B2CBE7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DAA900-C58E-4AE9-9C8D-DAD5DAD169FB}" type="doc">
      <dgm:prSet loTypeId="urn:microsoft.com/office/officeart/2005/8/layout/lProcess3" loCatId="process" qsTypeId="urn:microsoft.com/office/officeart/2005/8/quickstyle/3d1" qsCatId="3D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4D41719D-1BAD-409B-B9CC-F93377B4D463}">
      <dgm:prSet/>
      <dgm:spPr/>
      <dgm:t>
        <a:bodyPr/>
        <a:lstStyle/>
        <a:p>
          <a:pPr rtl="0"/>
          <a:r>
            <a:rPr lang="uk-UA" baseline="0" dirty="0" smtClean="0">
              <a:latin typeface="Times New Roman" pitchFamily="18" charset="0"/>
              <a:cs typeface="Times New Roman" pitchFamily="18" charset="0"/>
            </a:rPr>
            <a:t>Порядок визначення основних завдань Ц.Б.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6F98646-B1CD-41D8-B3C9-D5AFA7E25BD5}" type="parTrans" cxnId="{96276FAA-F45C-4B3D-9962-1A5D9B3B89BC}">
      <dgm:prSet/>
      <dgm:spPr/>
      <dgm:t>
        <a:bodyPr/>
        <a:lstStyle/>
        <a:p>
          <a:endParaRPr lang="ru-RU"/>
        </a:p>
      </dgm:t>
    </dgm:pt>
    <dgm:pt modelId="{9F459578-64BC-406D-A97E-DDC37A2D7D59}" type="sibTrans" cxnId="{96276FAA-F45C-4B3D-9962-1A5D9B3B89BC}">
      <dgm:prSet/>
      <dgm:spPr/>
      <dgm:t>
        <a:bodyPr/>
        <a:lstStyle/>
        <a:p>
          <a:endParaRPr lang="ru-RU"/>
        </a:p>
      </dgm:t>
    </dgm:pt>
    <dgm:pt modelId="{4FD0629D-A1C2-4625-A475-60D1C56ECE2B}">
      <dgm:prSet/>
      <dgm:spPr/>
      <dgm:t>
        <a:bodyPr/>
        <a:lstStyle/>
        <a:p>
          <a:pPr rtl="0"/>
          <a:r>
            <a:rPr lang="uk-UA" baseline="0" dirty="0" smtClean="0">
              <a:latin typeface="Times New Roman" pitchFamily="18" charset="0"/>
              <a:cs typeface="Times New Roman" pitchFamily="18" charset="0"/>
            </a:rPr>
            <a:t>Характер взаємовідносин банку з органами державної влади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C14C03C-94EC-4034-8BEA-9303BE7C4224}" type="parTrans" cxnId="{72877FA5-CE98-4F12-8625-987A42AEC723}">
      <dgm:prSet/>
      <dgm:spPr/>
      <dgm:t>
        <a:bodyPr/>
        <a:lstStyle/>
        <a:p>
          <a:endParaRPr lang="ru-RU"/>
        </a:p>
      </dgm:t>
    </dgm:pt>
    <dgm:pt modelId="{0F1B8AEF-018C-497D-BDE8-DFCAE2C48ABD}" type="sibTrans" cxnId="{72877FA5-CE98-4F12-8625-987A42AEC723}">
      <dgm:prSet/>
      <dgm:spPr/>
      <dgm:t>
        <a:bodyPr/>
        <a:lstStyle/>
        <a:p>
          <a:endParaRPr lang="ru-RU"/>
        </a:p>
      </dgm:t>
    </dgm:pt>
    <dgm:pt modelId="{25122E96-E932-4D64-94C9-3246C9F8A560}">
      <dgm:prSet/>
      <dgm:spPr/>
      <dgm:t>
        <a:bodyPr/>
        <a:lstStyle/>
        <a:p>
          <a:pPr rtl="0"/>
          <a:r>
            <a:rPr lang="uk-UA" baseline="0" dirty="0" smtClean="0">
              <a:latin typeface="Times New Roman" pitchFamily="18" charset="0"/>
              <a:cs typeface="Times New Roman" pitchFamily="18" charset="0"/>
            </a:rPr>
            <a:t>Рівень економічної незалежності Ц.Б.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BABD842-8D6C-4568-928B-77B5894E32D8}" type="parTrans" cxnId="{1EA23494-147E-4DCA-ADA3-0C2701F44654}">
      <dgm:prSet/>
      <dgm:spPr/>
      <dgm:t>
        <a:bodyPr/>
        <a:lstStyle/>
        <a:p>
          <a:endParaRPr lang="ru-RU"/>
        </a:p>
      </dgm:t>
    </dgm:pt>
    <dgm:pt modelId="{60956D5F-9F96-4B52-9C31-1CEE6A8D7BE9}" type="sibTrans" cxnId="{1EA23494-147E-4DCA-ADA3-0C2701F44654}">
      <dgm:prSet/>
      <dgm:spPr/>
      <dgm:t>
        <a:bodyPr/>
        <a:lstStyle/>
        <a:p>
          <a:endParaRPr lang="ru-RU"/>
        </a:p>
      </dgm:t>
    </dgm:pt>
    <dgm:pt modelId="{FB55F41B-B3CA-472B-9124-443C8AD4F0FA}">
      <dgm:prSet/>
      <dgm:spPr/>
      <dgm:t>
        <a:bodyPr/>
        <a:lstStyle/>
        <a:p>
          <a:pPr rtl="0"/>
          <a:r>
            <a:rPr lang="uk-UA" baseline="0" dirty="0" smtClean="0">
              <a:latin typeface="Times New Roman" pitchFamily="18" charset="0"/>
              <a:cs typeface="Times New Roman" pitchFamily="18" charset="0"/>
            </a:rPr>
            <a:t>Порядок призначення керівництва Ц.Б.</a:t>
          </a: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0922E97A-D7C4-4ECC-9D2D-FB446F7F20D3}" type="parTrans" cxnId="{49230C80-8937-4A27-BB3A-88D80931B129}">
      <dgm:prSet/>
      <dgm:spPr/>
      <dgm:t>
        <a:bodyPr/>
        <a:lstStyle/>
        <a:p>
          <a:endParaRPr lang="ru-RU"/>
        </a:p>
      </dgm:t>
    </dgm:pt>
    <dgm:pt modelId="{E020729A-21D7-4EBC-ABDC-7B0F75EA6E1E}" type="sibTrans" cxnId="{49230C80-8937-4A27-BB3A-88D80931B129}">
      <dgm:prSet/>
      <dgm:spPr/>
      <dgm:t>
        <a:bodyPr/>
        <a:lstStyle/>
        <a:p>
          <a:endParaRPr lang="ru-RU"/>
        </a:p>
      </dgm:t>
    </dgm:pt>
    <dgm:pt modelId="{B5472BA3-5E6A-436E-A1FB-856D260832F4}" type="pres">
      <dgm:prSet presAssocID="{0CDAA900-C58E-4AE9-9C8D-DAD5DAD169F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A16610C5-EDE0-41DB-9B0F-7918EF31DD43}" type="pres">
      <dgm:prSet presAssocID="{4D41719D-1BAD-409B-B9CC-F93377B4D463}" presName="horFlow" presStyleCnt="0"/>
      <dgm:spPr/>
    </dgm:pt>
    <dgm:pt modelId="{09275A66-D6C4-47C3-ACFC-72D73CA0E685}" type="pres">
      <dgm:prSet presAssocID="{4D41719D-1BAD-409B-B9CC-F93377B4D463}" presName="bigChev" presStyleLbl="node1" presStyleIdx="0" presStyleCnt="4"/>
      <dgm:spPr/>
      <dgm:t>
        <a:bodyPr/>
        <a:lstStyle/>
        <a:p>
          <a:endParaRPr lang="uk-UA"/>
        </a:p>
      </dgm:t>
    </dgm:pt>
    <dgm:pt modelId="{386C59BB-08AF-425B-9B61-2177F33DFD8B}" type="pres">
      <dgm:prSet presAssocID="{4D41719D-1BAD-409B-B9CC-F93377B4D463}" presName="vSp" presStyleCnt="0"/>
      <dgm:spPr/>
    </dgm:pt>
    <dgm:pt modelId="{8808252D-2E22-4077-B15F-8E09F73BA3C2}" type="pres">
      <dgm:prSet presAssocID="{4FD0629D-A1C2-4625-A475-60D1C56ECE2B}" presName="horFlow" presStyleCnt="0"/>
      <dgm:spPr/>
    </dgm:pt>
    <dgm:pt modelId="{8C270B50-FBD5-4E53-92CD-659860881638}" type="pres">
      <dgm:prSet presAssocID="{4FD0629D-A1C2-4625-A475-60D1C56ECE2B}" presName="bigChev" presStyleLbl="node1" presStyleIdx="1" presStyleCnt="4"/>
      <dgm:spPr/>
      <dgm:t>
        <a:bodyPr/>
        <a:lstStyle/>
        <a:p>
          <a:endParaRPr lang="uk-UA"/>
        </a:p>
      </dgm:t>
    </dgm:pt>
    <dgm:pt modelId="{7085A2BA-8B7F-4A28-8B69-B810A9771045}" type="pres">
      <dgm:prSet presAssocID="{4FD0629D-A1C2-4625-A475-60D1C56ECE2B}" presName="vSp" presStyleCnt="0"/>
      <dgm:spPr/>
    </dgm:pt>
    <dgm:pt modelId="{598141E1-FDCE-4B13-A933-9A4A69715738}" type="pres">
      <dgm:prSet presAssocID="{25122E96-E932-4D64-94C9-3246C9F8A560}" presName="horFlow" presStyleCnt="0"/>
      <dgm:spPr/>
    </dgm:pt>
    <dgm:pt modelId="{81F6742B-AB16-41FD-97DA-6F933BD486D2}" type="pres">
      <dgm:prSet presAssocID="{25122E96-E932-4D64-94C9-3246C9F8A560}" presName="bigChev" presStyleLbl="node1" presStyleIdx="2" presStyleCnt="4"/>
      <dgm:spPr/>
      <dgm:t>
        <a:bodyPr/>
        <a:lstStyle/>
        <a:p>
          <a:endParaRPr lang="uk-UA"/>
        </a:p>
      </dgm:t>
    </dgm:pt>
    <dgm:pt modelId="{DC2F136F-BE3F-4448-8D50-840A55885FC2}" type="pres">
      <dgm:prSet presAssocID="{25122E96-E932-4D64-94C9-3246C9F8A560}" presName="vSp" presStyleCnt="0"/>
      <dgm:spPr/>
    </dgm:pt>
    <dgm:pt modelId="{9497CEBE-1CF8-487A-9BCE-BC524A5468B9}" type="pres">
      <dgm:prSet presAssocID="{FB55F41B-B3CA-472B-9124-443C8AD4F0FA}" presName="horFlow" presStyleCnt="0"/>
      <dgm:spPr/>
    </dgm:pt>
    <dgm:pt modelId="{43096E4A-03A4-47BE-BBA6-A2CC2F46D457}" type="pres">
      <dgm:prSet presAssocID="{FB55F41B-B3CA-472B-9124-443C8AD4F0FA}" presName="bigChev" presStyleLbl="node1" presStyleIdx="3" presStyleCnt="4"/>
      <dgm:spPr/>
      <dgm:t>
        <a:bodyPr/>
        <a:lstStyle/>
        <a:p>
          <a:endParaRPr lang="uk-UA"/>
        </a:p>
      </dgm:t>
    </dgm:pt>
  </dgm:ptLst>
  <dgm:cxnLst>
    <dgm:cxn modelId="{E2FABCF7-2C2A-4964-BC00-9313BF09E1E4}" type="presOf" srcId="{25122E96-E932-4D64-94C9-3246C9F8A560}" destId="{81F6742B-AB16-41FD-97DA-6F933BD486D2}" srcOrd="0" destOrd="0" presId="urn:microsoft.com/office/officeart/2005/8/layout/lProcess3"/>
    <dgm:cxn modelId="{2A158340-58A2-4D43-BFE2-4C0DCDFF12B6}" type="presOf" srcId="{0CDAA900-C58E-4AE9-9C8D-DAD5DAD169FB}" destId="{B5472BA3-5E6A-436E-A1FB-856D260832F4}" srcOrd="0" destOrd="0" presId="urn:microsoft.com/office/officeart/2005/8/layout/lProcess3"/>
    <dgm:cxn modelId="{4FC61C09-55F4-421D-913E-E56B5807E8CC}" type="presOf" srcId="{4FD0629D-A1C2-4625-A475-60D1C56ECE2B}" destId="{8C270B50-FBD5-4E53-92CD-659860881638}" srcOrd="0" destOrd="0" presId="urn:microsoft.com/office/officeart/2005/8/layout/lProcess3"/>
    <dgm:cxn modelId="{B16DBC7E-9C94-4751-AF9E-9F3D3D20D8D8}" type="presOf" srcId="{4D41719D-1BAD-409B-B9CC-F93377B4D463}" destId="{09275A66-D6C4-47C3-ACFC-72D73CA0E685}" srcOrd="0" destOrd="0" presId="urn:microsoft.com/office/officeart/2005/8/layout/lProcess3"/>
    <dgm:cxn modelId="{3291D8B8-45FE-4CBD-BF8E-CE6BA5DACAD9}" type="presOf" srcId="{FB55F41B-B3CA-472B-9124-443C8AD4F0FA}" destId="{43096E4A-03A4-47BE-BBA6-A2CC2F46D457}" srcOrd="0" destOrd="0" presId="urn:microsoft.com/office/officeart/2005/8/layout/lProcess3"/>
    <dgm:cxn modelId="{96276FAA-F45C-4B3D-9962-1A5D9B3B89BC}" srcId="{0CDAA900-C58E-4AE9-9C8D-DAD5DAD169FB}" destId="{4D41719D-1BAD-409B-B9CC-F93377B4D463}" srcOrd="0" destOrd="0" parTransId="{B6F98646-B1CD-41D8-B3C9-D5AFA7E25BD5}" sibTransId="{9F459578-64BC-406D-A97E-DDC37A2D7D59}"/>
    <dgm:cxn modelId="{49230C80-8937-4A27-BB3A-88D80931B129}" srcId="{0CDAA900-C58E-4AE9-9C8D-DAD5DAD169FB}" destId="{FB55F41B-B3CA-472B-9124-443C8AD4F0FA}" srcOrd="3" destOrd="0" parTransId="{0922E97A-D7C4-4ECC-9D2D-FB446F7F20D3}" sibTransId="{E020729A-21D7-4EBC-ABDC-7B0F75EA6E1E}"/>
    <dgm:cxn modelId="{72877FA5-CE98-4F12-8625-987A42AEC723}" srcId="{0CDAA900-C58E-4AE9-9C8D-DAD5DAD169FB}" destId="{4FD0629D-A1C2-4625-A475-60D1C56ECE2B}" srcOrd="1" destOrd="0" parTransId="{8C14C03C-94EC-4034-8BEA-9303BE7C4224}" sibTransId="{0F1B8AEF-018C-497D-BDE8-DFCAE2C48ABD}"/>
    <dgm:cxn modelId="{1EA23494-147E-4DCA-ADA3-0C2701F44654}" srcId="{0CDAA900-C58E-4AE9-9C8D-DAD5DAD169FB}" destId="{25122E96-E932-4D64-94C9-3246C9F8A560}" srcOrd="2" destOrd="0" parTransId="{7BABD842-8D6C-4568-928B-77B5894E32D8}" sibTransId="{60956D5F-9F96-4B52-9C31-1CEE6A8D7BE9}"/>
    <dgm:cxn modelId="{EB2D674B-5392-4B76-BAF3-959FE11D1B01}" type="presParOf" srcId="{B5472BA3-5E6A-436E-A1FB-856D260832F4}" destId="{A16610C5-EDE0-41DB-9B0F-7918EF31DD43}" srcOrd="0" destOrd="0" presId="urn:microsoft.com/office/officeart/2005/8/layout/lProcess3"/>
    <dgm:cxn modelId="{652B1371-924C-4041-A263-BBFE8C309FE5}" type="presParOf" srcId="{A16610C5-EDE0-41DB-9B0F-7918EF31DD43}" destId="{09275A66-D6C4-47C3-ACFC-72D73CA0E685}" srcOrd="0" destOrd="0" presId="urn:microsoft.com/office/officeart/2005/8/layout/lProcess3"/>
    <dgm:cxn modelId="{10810D1A-724D-4929-875E-66E27343ED8D}" type="presParOf" srcId="{B5472BA3-5E6A-436E-A1FB-856D260832F4}" destId="{386C59BB-08AF-425B-9B61-2177F33DFD8B}" srcOrd="1" destOrd="0" presId="urn:microsoft.com/office/officeart/2005/8/layout/lProcess3"/>
    <dgm:cxn modelId="{96B4FAB3-BFF2-4DF0-BE00-766C7A352B49}" type="presParOf" srcId="{B5472BA3-5E6A-436E-A1FB-856D260832F4}" destId="{8808252D-2E22-4077-B15F-8E09F73BA3C2}" srcOrd="2" destOrd="0" presId="urn:microsoft.com/office/officeart/2005/8/layout/lProcess3"/>
    <dgm:cxn modelId="{E7B62A08-7BE6-49A2-8D68-D30856529623}" type="presParOf" srcId="{8808252D-2E22-4077-B15F-8E09F73BA3C2}" destId="{8C270B50-FBD5-4E53-92CD-659860881638}" srcOrd="0" destOrd="0" presId="urn:microsoft.com/office/officeart/2005/8/layout/lProcess3"/>
    <dgm:cxn modelId="{A9596A79-B170-445D-82AE-983AC7943B00}" type="presParOf" srcId="{B5472BA3-5E6A-436E-A1FB-856D260832F4}" destId="{7085A2BA-8B7F-4A28-8B69-B810A9771045}" srcOrd="3" destOrd="0" presId="urn:microsoft.com/office/officeart/2005/8/layout/lProcess3"/>
    <dgm:cxn modelId="{D3E5AD95-3B9E-4AAC-AAD1-7ED15C7B3251}" type="presParOf" srcId="{B5472BA3-5E6A-436E-A1FB-856D260832F4}" destId="{598141E1-FDCE-4B13-A933-9A4A69715738}" srcOrd="4" destOrd="0" presId="urn:microsoft.com/office/officeart/2005/8/layout/lProcess3"/>
    <dgm:cxn modelId="{40F83D09-1ECD-4CFD-A226-2796F96F1979}" type="presParOf" srcId="{598141E1-FDCE-4B13-A933-9A4A69715738}" destId="{81F6742B-AB16-41FD-97DA-6F933BD486D2}" srcOrd="0" destOrd="0" presId="urn:microsoft.com/office/officeart/2005/8/layout/lProcess3"/>
    <dgm:cxn modelId="{E82C9019-CECE-4797-B719-F0671F1E30EC}" type="presParOf" srcId="{B5472BA3-5E6A-436E-A1FB-856D260832F4}" destId="{DC2F136F-BE3F-4448-8D50-840A55885FC2}" srcOrd="5" destOrd="0" presId="urn:microsoft.com/office/officeart/2005/8/layout/lProcess3"/>
    <dgm:cxn modelId="{418A6650-184A-4D48-9E82-93975030BD8A}" type="presParOf" srcId="{B5472BA3-5E6A-436E-A1FB-856D260832F4}" destId="{9497CEBE-1CF8-487A-9BCE-BC524A5468B9}" srcOrd="6" destOrd="0" presId="urn:microsoft.com/office/officeart/2005/8/layout/lProcess3"/>
    <dgm:cxn modelId="{FB1A3CBD-F1A2-40DC-AA59-3EA65456B186}" type="presParOf" srcId="{9497CEBE-1CF8-487A-9BCE-BC524A5468B9}" destId="{43096E4A-03A4-47BE-BBA6-A2CC2F46D457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FC61C06-B93D-44FB-B5F9-4E01A5D6119C}" type="doc">
      <dgm:prSet loTypeId="urn:microsoft.com/office/officeart/2005/8/layout/hProcess9" loCatId="process" qsTypeId="urn:microsoft.com/office/officeart/2005/8/quickstyle/3d1" qsCatId="3D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2FBABDA3-81A8-474F-A6B5-A15C87F890AF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сталості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національної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грошової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одиниці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13B6B0A-3EAC-45DA-BEAF-8C15F2C8F7F8}" type="parTrans" cxnId="{CBCEEB84-E257-43A5-A305-982887EFAD9B}">
      <dgm:prSet/>
      <dgm:spPr/>
      <dgm:t>
        <a:bodyPr/>
        <a:lstStyle/>
        <a:p>
          <a:endParaRPr lang="ru-RU"/>
        </a:p>
      </dgm:t>
    </dgm:pt>
    <dgm:pt modelId="{41CCFD86-729D-428C-B238-98DAB917844E}" type="sibTrans" cxnId="{CBCEEB84-E257-43A5-A305-982887EFAD9B}">
      <dgm:prSet/>
      <dgm:spPr/>
      <dgm:t>
        <a:bodyPr/>
        <a:lstStyle/>
        <a:p>
          <a:endParaRPr lang="ru-RU"/>
        </a:p>
      </dgm:t>
    </dgm:pt>
    <dgm:pt modelId="{FDCF4BE4-3296-4257-930C-0C0AD2B8FF16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надійності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грошово-кредитної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440422F-E0B4-410A-B2EB-63C5CAE3A775}" type="parTrans" cxnId="{64C7A8BB-E57C-4E30-89C3-0F9242B90514}">
      <dgm:prSet/>
      <dgm:spPr/>
      <dgm:t>
        <a:bodyPr/>
        <a:lstStyle/>
        <a:p>
          <a:endParaRPr lang="ru-RU"/>
        </a:p>
      </dgm:t>
    </dgm:pt>
    <dgm:pt modelId="{F09D2F5B-5AA6-4FAD-BB04-AE02D9EB0475}" type="sibTrans" cxnId="{64C7A8BB-E57C-4E30-89C3-0F9242B90514}">
      <dgm:prSet/>
      <dgm:spPr/>
      <dgm:t>
        <a:bodyPr/>
        <a:lstStyle/>
        <a:p>
          <a:endParaRPr lang="ru-RU"/>
        </a:p>
      </dgm:t>
    </dgm:pt>
    <dgm:pt modelId="{5FB940D1-DB8A-414B-AF59-8B325B9FB394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ефективного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функціонування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платіжної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32F63CF-2FBF-4833-B007-352EA29DD616}" type="parTrans" cxnId="{230942C0-3FA3-43F2-BA1F-D80E45136438}">
      <dgm:prSet/>
      <dgm:spPr/>
      <dgm:t>
        <a:bodyPr/>
        <a:lstStyle/>
        <a:p>
          <a:endParaRPr lang="ru-RU"/>
        </a:p>
      </dgm:t>
    </dgm:pt>
    <dgm:pt modelId="{7BC10716-E413-4300-B99F-8AD18791F146}" type="sibTrans" cxnId="{230942C0-3FA3-43F2-BA1F-D80E45136438}">
      <dgm:prSet/>
      <dgm:spPr/>
      <dgm:t>
        <a:bodyPr/>
        <a:lstStyle/>
        <a:p>
          <a:endParaRPr lang="ru-RU"/>
        </a:p>
      </dgm:t>
    </dgm:pt>
    <dgm:pt modelId="{31B32FDE-04C4-46E4-93B6-E8C378F0C6AA}" type="pres">
      <dgm:prSet presAssocID="{1FC61C06-B93D-44FB-B5F9-4E01A5D6119C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65357A0-FAD5-4B4E-AD4A-3AE43577C75E}" type="pres">
      <dgm:prSet presAssocID="{1FC61C06-B93D-44FB-B5F9-4E01A5D6119C}" presName="arrow" presStyleLbl="bgShp" presStyleIdx="0" presStyleCnt="1"/>
      <dgm:spPr/>
    </dgm:pt>
    <dgm:pt modelId="{79B0944E-3B0C-4EE3-A538-BB337F522AA5}" type="pres">
      <dgm:prSet presAssocID="{1FC61C06-B93D-44FB-B5F9-4E01A5D6119C}" presName="linearProcess" presStyleCnt="0"/>
      <dgm:spPr/>
    </dgm:pt>
    <dgm:pt modelId="{C7A880F2-1FB9-4BB7-A92E-D6CBBDBDE7F2}" type="pres">
      <dgm:prSet presAssocID="{2FBABDA3-81A8-474F-A6B5-A15C87F890A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F5892A-5EE9-480A-BEA6-745A3A96AB41}" type="pres">
      <dgm:prSet presAssocID="{41CCFD86-729D-428C-B238-98DAB917844E}" presName="sibTrans" presStyleCnt="0"/>
      <dgm:spPr/>
    </dgm:pt>
    <dgm:pt modelId="{ACAF0AC4-1A29-4867-A267-6561CEBAE3F3}" type="pres">
      <dgm:prSet presAssocID="{FDCF4BE4-3296-4257-930C-0C0AD2B8FF1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54B6AEB-D7D0-4A87-A886-5251686F4E44}" type="pres">
      <dgm:prSet presAssocID="{F09D2F5B-5AA6-4FAD-BB04-AE02D9EB0475}" presName="sibTrans" presStyleCnt="0"/>
      <dgm:spPr/>
    </dgm:pt>
    <dgm:pt modelId="{DA72663E-D2CB-42AB-B44F-EBDE16BEA2EA}" type="pres">
      <dgm:prSet presAssocID="{5FB940D1-DB8A-414B-AF59-8B325B9FB39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4C7A8BB-E57C-4E30-89C3-0F9242B90514}" srcId="{1FC61C06-B93D-44FB-B5F9-4E01A5D6119C}" destId="{FDCF4BE4-3296-4257-930C-0C0AD2B8FF16}" srcOrd="1" destOrd="0" parTransId="{9440422F-E0B4-410A-B2EB-63C5CAE3A775}" sibTransId="{F09D2F5B-5AA6-4FAD-BB04-AE02D9EB0475}"/>
    <dgm:cxn modelId="{230942C0-3FA3-43F2-BA1F-D80E45136438}" srcId="{1FC61C06-B93D-44FB-B5F9-4E01A5D6119C}" destId="{5FB940D1-DB8A-414B-AF59-8B325B9FB394}" srcOrd="2" destOrd="0" parTransId="{E32F63CF-2FBF-4833-B007-352EA29DD616}" sibTransId="{7BC10716-E413-4300-B99F-8AD18791F146}"/>
    <dgm:cxn modelId="{3F4A2974-5209-4EFB-A05A-1C43D380ED87}" type="presOf" srcId="{1FC61C06-B93D-44FB-B5F9-4E01A5D6119C}" destId="{31B32FDE-04C4-46E4-93B6-E8C378F0C6AA}" srcOrd="0" destOrd="0" presId="urn:microsoft.com/office/officeart/2005/8/layout/hProcess9"/>
    <dgm:cxn modelId="{662995B8-33EC-4828-830F-4C32B70D7B4E}" type="presOf" srcId="{FDCF4BE4-3296-4257-930C-0C0AD2B8FF16}" destId="{ACAF0AC4-1A29-4867-A267-6561CEBAE3F3}" srcOrd="0" destOrd="0" presId="urn:microsoft.com/office/officeart/2005/8/layout/hProcess9"/>
    <dgm:cxn modelId="{CBCEEB84-E257-43A5-A305-982887EFAD9B}" srcId="{1FC61C06-B93D-44FB-B5F9-4E01A5D6119C}" destId="{2FBABDA3-81A8-474F-A6B5-A15C87F890AF}" srcOrd="0" destOrd="0" parTransId="{013B6B0A-3EAC-45DA-BEAF-8C15F2C8F7F8}" sibTransId="{41CCFD86-729D-428C-B238-98DAB917844E}"/>
    <dgm:cxn modelId="{B12FA069-6E47-4CA4-9BF7-79242A8F3EEC}" type="presOf" srcId="{2FBABDA3-81A8-474F-A6B5-A15C87F890AF}" destId="{C7A880F2-1FB9-4BB7-A92E-D6CBBDBDE7F2}" srcOrd="0" destOrd="0" presId="urn:microsoft.com/office/officeart/2005/8/layout/hProcess9"/>
    <dgm:cxn modelId="{40D64AC7-D536-48E7-A5BD-B8758F6B6DBB}" type="presOf" srcId="{5FB940D1-DB8A-414B-AF59-8B325B9FB394}" destId="{DA72663E-D2CB-42AB-B44F-EBDE16BEA2EA}" srcOrd="0" destOrd="0" presId="urn:microsoft.com/office/officeart/2005/8/layout/hProcess9"/>
    <dgm:cxn modelId="{49661CF8-52A3-4661-B92B-8874801EBBF3}" type="presParOf" srcId="{31B32FDE-04C4-46E4-93B6-E8C378F0C6AA}" destId="{F65357A0-FAD5-4B4E-AD4A-3AE43577C75E}" srcOrd="0" destOrd="0" presId="urn:microsoft.com/office/officeart/2005/8/layout/hProcess9"/>
    <dgm:cxn modelId="{1A3BFD68-FA5A-4BF6-98C4-7B19023DBA8B}" type="presParOf" srcId="{31B32FDE-04C4-46E4-93B6-E8C378F0C6AA}" destId="{79B0944E-3B0C-4EE3-A538-BB337F522AA5}" srcOrd="1" destOrd="0" presId="urn:microsoft.com/office/officeart/2005/8/layout/hProcess9"/>
    <dgm:cxn modelId="{AFD804C2-025E-4DCF-B88A-531ADBF66DD5}" type="presParOf" srcId="{79B0944E-3B0C-4EE3-A538-BB337F522AA5}" destId="{C7A880F2-1FB9-4BB7-A92E-D6CBBDBDE7F2}" srcOrd="0" destOrd="0" presId="urn:microsoft.com/office/officeart/2005/8/layout/hProcess9"/>
    <dgm:cxn modelId="{2643421F-CFB7-49E8-9E5A-52BEA29A3F50}" type="presParOf" srcId="{79B0944E-3B0C-4EE3-A538-BB337F522AA5}" destId="{A5F5892A-5EE9-480A-BEA6-745A3A96AB41}" srcOrd="1" destOrd="0" presId="urn:microsoft.com/office/officeart/2005/8/layout/hProcess9"/>
    <dgm:cxn modelId="{67C65221-1B9E-41E2-AF7B-5A17395416A3}" type="presParOf" srcId="{79B0944E-3B0C-4EE3-A538-BB337F522AA5}" destId="{ACAF0AC4-1A29-4867-A267-6561CEBAE3F3}" srcOrd="2" destOrd="0" presId="urn:microsoft.com/office/officeart/2005/8/layout/hProcess9"/>
    <dgm:cxn modelId="{DD063427-D66B-48BD-909D-294FC815CD5E}" type="presParOf" srcId="{79B0944E-3B0C-4EE3-A538-BB337F522AA5}" destId="{154B6AEB-D7D0-4A87-A886-5251686F4E44}" srcOrd="3" destOrd="0" presId="urn:microsoft.com/office/officeart/2005/8/layout/hProcess9"/>
    <dgm:cxn modelId="{3C14334F-C0FA-404B-BC17-90F4170CC3AA}" type="presParOf" srcId="{79B0944E-3B0C-4EE3-A538-BB337F522AA5}" destId="{DA72663E-D2CB-42AB-B44F-EBDE16BEA2E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41678AA-48DB-4849-A4A0-298C717C7D94}" type="doc">
      <dgm:prSet loTypeId="urn:microsoft.com/office/officeart/2005/8/layout/venn1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D3EC9E7-5EF3-47FD-AEB1-853DF70B52D1}">
      <dgm:prSet custT="1"/>
      <dgm:spPr/>
      <dgm:t>
        <a:bodyPr/>
        <a:lstStyle/>
        <a:p>
          <a:pPr rtl="0"/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Підзвітність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ЦБ.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2FA5C4E-C011-4F99-8E9B-993E60094C37}" type="parTrans" cxnId="{3846C0BE-587C-4BCC-9006-B9E697A0411E}">
      <dgm:prSet/>
      <dgm:spPr/>
      <dgm:t>
        <a:bodyPr/>
        <a:lstStyle/>
        <a:p>
          <a:endParaRPr lang="ru-RU"/>
        </a:p>
      </dgm:t>
    </dgm:pt>
    <dgm:pt modelId="{FA7296D0-995F-428B-A867-C6FE390219FF}" type="sibTrans" cxnId="{3846C0BE-587C-4BCC-9006-B9E697A0411E}">
      <dgm:prSet/>
      <dgm:spPr/>
      <dgm:t>
        <a:bodyPr/>
        <a:lstStyle/>
        <a:p>
          <a:endParaRPr lang="ru-RU"/>
        </a:p>
      </dgm:t>
    </dgm:pt>
    <dgm:pt modelId="{13C3BE9B-E223-487B-93A1-D11900E3CC6F}">
      <dgm:prSet custT="1"/>
      <dgm:spPr/>
      <dgm:t>
        <a:bodyPr/>
        <a:lstStyle/>
        <a:p>
          <a:pPr rtl="0"/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Самостійність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ЦБ.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489BE1E-5004-4F3D-9187-0F81C42B6577}" type="parTrans" cxnId="{5307514B-FE83-4E3A-B341-3B9D9CCC1F6F}">
      <dgm:prSet/>
      <dgm:spPr/>
      <dgm:t>
        <a:bodyPr/>
        <a:lstStyle/>
        <a:p>
          <a:endParaRPr lang="ru-RU"/>
        </a:p>
      </dgm:t>
    </dgm:pt>
    <dgm:pt modelId="{342CF460-9EB4-43F8-B556-5AAD0E38A088}" type="sibTrans" cxnId="{5307514B-FE83-4E3A-B341-3B9D9CCC1F6F}">
      <dgm:prSet/>
      <dgm:spPr/>
      <dgm:t>
        <a:bodyPr/>
        <a:lstStyle/>
        <a:p>
          <a:endParaRPr lang="ru-RU"/>
        </a:p>
      </dgm:t>
    </dgm:pt>
    <dgm:pt modelId="{99078DA7-0293-4DD6-9A9C-9B1F1334F763}">
      <dgm:prSet custT="1"/>
      <dgm:spPr/>
      <dgm:t>
        <a:bodyPr/>
        <a:lstStyle/>
        <a:p>
          <a:pPr rtl="0"/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Взаємовідносини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урядом.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2342472-5703-4BF3-B536-E8BE2162337B}" type="parTrans" cxnId="{2B5BC1F0-10B1-4349-8C5F-6235EBB5A8E1}">
      <dgm:prSet/>
      <dgm:spPr/>
      <dgm:t>
        <a:bodyPr/>
        <a:lstStyle/>
        <a:p>
          <a:endParaRPr lang="ru-RU"/>
        </a:p>
      </dgm:t>
    </dgm:pt>
    <dgm:pt modelId="{58630444-FF4C-4F77-B83C-B7171C321A46}" type="sibTrans" cxnId="{2B5BC1F0-10B1-4349-8C5F-6235EBB5A8E1}">
      <dgm:prSet/>
      <dgm:spPr/>
      <dgm:t>
        <a:bodyPr/>
        <a:lstStyle/>
        <a:p>
          <a:endParaRPr lang="ru-RU"/>
        </a:p>
      </dgm:t>
    </dgm:pt>
    <dgm:pt modelId="{53012E9B-CCB6-46D8-96BA-2988B557D05B}">
      <dgm:prSet custT="1"/>
      <dgm:spPr/>
      <dgm:t>
        <a:bodyPr/>
        <a:lstStyle/>
        <a:p>
          <a:pPr rtl="0"/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Законі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функцій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BA834B2-5B37-45F9-AA11-402FEBE27F2F}" type="parTrans" cxnId="{4DCD7065-3C53-4427-8B65-1DB310CBBE93}">
      <dgm:prSet/>
      <dgm:spPr/>
      <dgm:t>
        <a:bodyPr/>
        <a:lstStyle/>
        <a:p>
          <a:endParaRPr lang="ru-RU"/>
        </a:p>
      </dgm:t>
    </dgm:pt>
    <dgm:pt modelId="{A56BA9D6-64A8-4D73-A029-1A3AC83651CD}" type="sibTrans" cxnId="{4DCD7065-3C53-4427-8B65-1DB310CBBE93}">
      <dgm:prSet/>
      <dgm:spPr/>
      <dgm:t>
        <a:bodyPr/>
        <a:lstStyle/>
        <a:p>
          <a:endParaRPr lang="ru-RU"/>
        </a:p>
      </dgm:t>
    </dgm:pt>
    <dgm:pt modelId="{6F8FAA2D-56C2-4613-9ABE-8C590C4ED809}">
      <dgm:prSet custT="1"/>
      <dgm:spPr/>
      <dgm:t>
        <a:bodyPr/>
        <a:lstStyle/>
        <a:p>
          <a:pPr rtl="0"/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Порядок </a:t>
          </a:r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назначення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Голови</a:t>
          </a:r>
          <a:r>
            <a:rPr lang="ru-RU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  <a:endParaRPr lang="ru-RU" sz="16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0F594ED-FF2C-46EB-98F6-245E9DA3D98E}" type="parTrans" cxnId="{E001AA6E-5C77-448B-8904-11A11EB4EEF4}">
      <dgm:prSet/>
      <dgm:spPr/>
      <dgm:t>
        <a:bodyPr/>
        <a:lstStyle/>
        <a:p>
          <a:endParaRPr lang="ru-RU"/>
        </a:p>
      </dgm:t>
    </dgm:pt>
    <dgm:pt modelId="{833DC049-8A4D-4E33-9967-B36A3EE16CCA}" type="sibTrans" cxnId="{E001AA6E-5C77-448B-8904-11A11EB4EEF4}">
      <dgm:prSet/>
      <dgm:spPr/>
      <dgm:t>
        <a:bodyPr/>
        <a:lstStyle/>
        <a:p>
          <a:endParaRPr lang="ru-RU"/>
        </a:p>
      </dgm:t>
    </dgm:pt>
    <dgm:pt modelId="{005022C3-A021-4FFD-A3D7-C98207B5413C}" type="pres">
      <dgm:prSet presAssocID="{E41678AA-48DB-4849-A4A0-298C717C7D9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7C35AD6-3536-4614-99E8-D498E0CAAF5F}" type="pres">
      <dgm:prSet presAssocID="{9D3EC9E7-5EF3-47FD-AEB1-853DF70B52D1}" presName="circ1" presStyleLbl="vennNode1" presStyleIdx="0" presStyleCnt="5"/>
      <dgm:spPr/>
    </dgm:pt>
    <dgm:pt modelId="{F7D96FD6-054A-4B28-8448-7F788C7A7D51}" type="pres">
      <dgm:prSet presAssocID="{9D3EC9E7-5EF3-47FD-AEB1-853DF70B52D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669CEE-B793-49B8-88A4-02FAA5FF64D4}" type="pres">
      <dgm:prSet presAssocID="{13C3BE9B-E223-487B-93A1-D11900E3CC6F}" presName="circ2" presStyleLbl="vennNode1" presStyleIdx="1" presStyleCnt="5"/>
      <dgm:spPr/>
    </dgm:pt>
    <dgm:pt modelId="{471EE705-8735-49C8-8DA6-5BDBEE4C431C}" type="pres">
      <dgm:prSet presAssocID="{13C3BE9B-E223-487B-93A1-D11900E3CC6F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B7F58DD-16E3-4A40-AF4C-E38859FE849F}" type="pres">
      <dgm:prSet presAssocID="{99078DA7-0293-4DD6-9A9C-9B1F1334F763}" presName="circ3" presStyleLbl="vennNode1" presStyleIdx="2" presStyleCnt="5"/>
      <dgm:spPr/>
    </dgm:pt>
    <dgm:pt modelId="{CD4ACCB9-0594-42C2-8DBB-3063F9087F69}" type="pres">
      <dgm:prSet presAssocID="{99078DA7-0293-4DD6-9A9C-9B1F1334F763}" presName="circ3Tx" presStyleLbl="revTx" presStyleIdx="0" presStyleCnt="0" custScaleX="1237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D4AE74-4D87-448B-8A1E-DAD7154F5BD0}" type="pres">
      <dgm:prSet presAssocID="{53012E9B-CCB6-46D8-96BA-2988B557D05B}" presName="circ4" presStyleLbl="vennNode1" presStyleIdx="3" presStyleCnt="5"/>
      <dgm:spPr/>
    </dgm:pt>
    <dgm:pt modelId="{13E7C779-E28C-4426-BC4D-1A3D82D5BC78}" type="pres">
      <dgm:prSet presAssocID="{53012E9B-CCB6-46D8-96BA-2988B557D05B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C7BEF06-718E-4653-B7C2-6B7F0C2A22A9}" type="pres">
      <dgm:prSet presAssocID="{6F8FAA2D-56C2-4613-9ABE-8C590C4ED809}" presName="circ5" presStyleLbl="vennNode1" presStyleIdx="4" presStyleCnt="5"/>
      <dgm:spPr/>
    </dgm:pt>
    <dgm:pt modelId="{7939EABB-4219-459A-823C-DD79105CC049}" type="pres">
      <dgm:prSet presAssocID="{6F8FAA2D-56C2-4613-9ABE-8C590C4ED809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9A7BAE-46B8-48B0-95D5-239D57B03767}" type="presOf" srcId="{53012E9B-CCB6-46D8-96BA-2988B557D05B}" destId="{13E7C779-E28C-4426-BC4D-1A3D82D5BC78}" srcOrd="0" destOrd="0" presId="urn:microsoft.com/office/officeart/2005/8/layout/venn1"/>
    <dgm:cxn modelId="{2B5BC1F0-10B1-4349-8C5F-6235EBB5A8E1}" srcId="{E41678AA-48DB-4849-A4A0-298C717C7D94}" destId="{99078DA7-0293-4DD6-9A9C-9B1F1334F763}" srcOrd="2" destOrd="0" parTransId="{72342472-5703-4BF3-B536-E8BE2162337B}" sibTransId="{58630444-FF4C-4F77-B83C-B7171C321A46}"/>
    <dgm:cxn modelId="{E001AA6E-5C77-448B-8904-11A11EB4EEF4}" srcId="{E41678AA-48DB-4849-A4A0-298C717C7D94}" destId="{6F8FAA2D-56C2-4613-9ABE-8C590C4ED809}" srcOrd="4" destOrd="0" parTransId="{C0F594ED-FF2C-46EB-98F6-245E9DA3D98E}" sibTransId="{833DC049-8A4D-4E33-9967-B36A3EE16CCA}"/>
    <dgm:cxn modelId="{94F74E38-16F5-4634-B2EB-601768F544BD}" type="presOf" srcId="{6F8FAA2D-56C2-4613-9ABE-8C590C4ED809}" destId="{7939EABB-4219-459A-823C-DD79105CC049}" srcOrd="0" destOrd="0" presId="urn:microsoft.com/office/officeart/2005/8/layout/venn1"/>
    <dgm:cxn modelId="{FAE10CE5-C2BA-4D76-94A2-3AFBE946EC31}" type="presOf" srcId="{E41678AA-48DB-4849-A4A0-298C717C7D94}" destId="{005022C3-A021-4FFD-A3D7-C98207B5413C}" srcOrd="0" destOrd="0" presId="urn:microsoft.com/office/officeart/2005/8/layout/venn1"/>
    <dgm:cxn modelId="{5307514B-FE83-4E3A-B341-3B9D9CCC1F6F}" srcId="{E41678AA-48DB-4849-A4A0-298C717C7D94}" destId="{13C3BE9B-E223-487B-93A1-D11900E3CC6F}" srcOrd="1" destOrd="0" parTransId="{0489BE1E-5004-4F3D-9187-0F81C42B6577}" sibTransId="{342CF460-9EB4-43F8-B556-5AAD0E38A088}"/>
    <dgm:cxn modelId="{FAA652BF-1344-4898-9B5F-275355EC6ECB}" type="presOf" srcId="{9D3EC9E7-5EF3-47FD-AEB1-853DF70B52D1}" destId="{F7D96FD6-054A-4B28-8448-7F788C7A7D51}" srcOrd="0" destOrd="0" presId="urn:microsoft.com/office/officeart/2005/8/layout/venn1"/>
    <dgm:cxn modelId="{3846C0BE-587C-4BCC-9006-B9E697A0411E}" srcId="{E41678AA-48DB-4849-A4A0-298C717C7D94}" destId="{9D3EC9E7-5EF3-47FD-AEB1-853DF70B52D1}" srcOrd="0" destOrd="0" parTransId="{22FA5C4E-C011-4F99-8E9B-993E60094C37}" sibTransId="{FA7296D0-995F-428B-A867-C6FE390219FF}"/>
    <dgm:cxn modelId="{AA357FE5-834E-4B16-BDE8-10222AAA1268}" type="presOf" srcId="{99078DA7-0293-4DD6-9A9C-9B1F1334F763}" destId="{CD4ACCB9-0594-42C2-8DBB-3063F9087F69}" srcOrd="0" destOrd="0" presId="urn:microsoft.com/office/officeart/2005/8/layout/venn1"/>
    <dgm:cxn modelId="{30EFC922-3E9E-4F2A-B507-4D4214A7155A}" type="presOf" srcId="{13C3BE9B-E223-487B-93A1-D11900E3CC6F}" destId="{471EE705-8735-49C8-8DA6-5BDBEE4C431C}" srcOrd="0" destOrd="0" presId="urn:microsoft.com/office/officeart/2005/8/layout/venn1"/>
    <dgm:cxn modelId="{4DCD7065-3C53-4427-8B65-1DB310CBBE93}" srcId="{E41678AA-48DB-4849-A4A0-298C717C7D94}" destId="{53012E9B-CCB6-46D8-96BA-2988B557D05B}" srcOrd="3" destOrd="0" parTransId="{4BA834B2-5B37-45F9-AA11-402FEBE27F2F}" sibTransId="{A56BA9D6-64A8-4D73-A029-1A3AC83651CD}"/>
    <dgm:cxn modelId="{0F83426F-08FC-4000-BF89-B4F8F78A4C1E}" type="presParOf" srcId="{005022C3-A021-4FFD-A3D7-C98207B5413C}" destId="{D7C35AD6-3536-4614-99E8-D498E0CAAF5F}" srcOrd="0" destOrd="0" presId="urn:microsoft.com/office/officeart/2005/8/layout/venn1"/>
    <dgm:cxn modelId="{FFC22A5B-61CF-46C1-9917-F277FE6F18F8}" type="presParOf" srcId="{005022C3-A021-4FFD-A3D7-C98207B5413C}" destId="{F7D96FD6-054A-4B28-8448-7F788C7A7D51}" srcOrd="1" destOrd="0" presId="urn:microsoft.com/office/officeart/2005/8/layout/venn1"/>
    <dgm:cxn modelId="{91BB031B-5CDA-40F8-9855-C71B3154AC32}" type="presParOf" srcId="{005022C3-A021-4FFD-A3D7-C98207B5413C}" destId="{FA669CEE-B793-49B8-88A4-02FAA5FF64D4}" srcOrd="2" destOrd="0" presId="urn:microsoft.com/office/officeart/2005/8/layout/venn1"/>
    <dgm:cxn modelId="{BB95D79A-A4B5-40D8-9B05-E7F5A64D6235}" type="presParOf" srcId="{005022C3-A021-4FFD-A3D7-C98207B5413C}" destId="{471EE705-8735-49C8-8DA6-5BDBEE4C431C}" srcOrd="3" destOrd="0" presId="urn:microsoft.com/office/officeart/2005/8/layout/venn1"/>
    <dgm:cxn modelId="{4C3CA873-B630-4E79-8418-7500FAD4D491}" type="presParOf" srcId="{005022C3-A021-4FFD-A3D7-C98207B5413C}" destId="{0B7F58DD-16E3-4A40-AF4C-E38859FE849F}" srcOrd="4" destOrd="0" presId="urn:microsoft.com/office/officeart/2005/8/layout/venn1"/>
    <dgm:cxn modelId="{71A9782F-F52D-4762-8A09-ECB413562E1E}" type="presParOf" srcId="{005022C3-A021-4FFD-A3D7-C98207B5413C}" destId="{CD4ACCB9-0594-42C2-8DBB-3063F9087F69}" srcOrd="5" destOrd="0" presId="urn:microsoft.com/office/officeart/2005/8/layout/venn1"/>
    <dgm:cxn modelId="{7A8421C2-31BE-4613-8BA4-4F2F85F3A339}" type="presParOf" srcId="{005022C3-A021-4FFD-A3D7-C98207B5413C}" destId="{09D4AE74-4D87-448B-8A1E-DAD7154F5BD0}" srcOrd="6" destOrd="0" presId="urn:microsoft.com/office/officeart/2005/8/layout/venn1"/>
    <dgm:cxn modelId="{66376DBD-98CA-44E7-BF2F-A47666D7B92D}" type="presParOf" srcId="{005022C3-A021-4FFD-A3D7-C98207B5413C}" destId="{13E7C779-E28C-4426-BC4D-1A3D82D5BC78}" srcOrd="7" destOrd="0" presId="urn:microsoft.com/office/officeart/2005/8/layout/venn1"/>
    <dgm:cxn modelId="{B4FDB063-B744-4F14-9319-C3CEEB690D88}" type="presParOf" srcId="{005022C3-A021-4FFD-A3D7-C98207B5413C}" destId="{5C7BEF06-718E-4653-B7C2-6B7F0C2A22A9}" srcOrd="8" destOrd="0" presId="urn:microsoft.com/office/officeart/2005/8/layout/venn1"/>
    <dgm:cxn modelId="{90DC8F74-0440-493B-A1B5-916353D2B9D5}" type="presParOf" srcId="{005022C3-A021-4FFD-A3D7-C98207B5413C}" destId="{7939EABB-4219-459A-823C-DD79105CC049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99683C7-0AA5-4171-8CEA-7D9D3BE4C712}" type="doc">
      <dgm:prSet loTypeId="urn:microsoft.com/office/officeart/2005/8/layout/cycle2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96378155-0072-4A6A-B0C7-B7765F0F607B}">
      <dgm:prSet custT="1"/>
      <dgm:spPr/>
      <dgm:t>
        <a:bodyPr/>
        <a:lstStyle/>
        <a:p>
          <a:pPr rtl="0"/>
          <a:r>
            <a:rPr lang="uk-UA" sz="1400" baseline="0" dirty="0" smtClean="0">
              <a:latin typeface="Times New Roman" pitchFamily="18" charset="0"/>
              <a:cs typeface="Times New Roman" pitchFamily="18" charset="0"/>
            </a:rPr>
            <a:t>По-перше, центральні банки мають монопольне право емісії грошових знаків;</a:t>
          </a:r>
          <a:endParaRPr lang="ru-RU" sz="1400" baseline="0" dirty="0">
            <a:latin typeface="Times New Roman" pitchFamily="18" charset="0"/>
            <a:cs typeface="Times New Roman" pitchFamily="18" charset="0"/>
          </a:endParaRPr>
        </a:p>
      </dgm:t>
    </dgm:pt>
    <dgm:pt modelId="{9C55AB35-D6D7-4D34-8067-5C1098BA593B}" type="parTrans" cxnId="{D5682FA3-FBC0-4297-B5C2-0B702D24557A}">
      <dgm:prSet/>
      <dgm:spPr/>
      <dgm:t>
        <a:bodyPr/>
        <a:lstStyle/>
        <a:p>
          <a:endParaRPr lang="ru-RU"/>
        </a:p>
      </dgm:t>
    </dgm:pt>
    <dgm:pt modelId="{1057728E-A8F7-4400-935D-E5382C4172C7}" type="sibTrans" cxnId="{D5682FA3-FBC0-4297-B5C2-0B702D24557A}">
      <dgm:prSet/>
      <dgm:spPr/>
      <dgm:t>
        <a:bodyPr/>
        <a:lstStyle/>
        <a:p>
          <a:endParaRPr lang="ru-RU"/>
        </a:p>
      </dgm:t>
    </dgm:pt>
    <dgm:pt modelId="{4BE58F0E-9FED-4554-A97A-78DFFB2ACA21}">
      <dgm:prSet custT="1"/>
      <dgm:spPr/>
      <dgm:t>
        <a:bodyPr/>
        <a:lstStyle/>
        <a:p>
          <a:pPr rtl="0"/>
          <a:r>
            <a:rPr lang="uk-UA" sz="1400" baseline="0" dirty="0" smtClean="0">
              <a:latin typeface="Times New Roman" pitchFamily="18" charset="0"/>
              <a:cs typeface="Times New Roman" pitchFamily="18" charset="0"/>
            </a:rPr>
            <a:t>По-друге, центральні банки обслуговують специфічну клієн­туру.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D9D7F91-9D25-4C9D-97AC-6D9717DC9888}" type="parTrans" cxnId="{9EE1E153-6E30-4C65-B640-9083EAEA67C7}">
      <dgm:prSet/>
      <dgm:spPr/>
      <dgm:t>
        <a:bodyPr/>
        <a:lstStyle/>
        <a:p>
          <a:endParaRPr lang="ru-RU"/>
        </a:p>
      </dgm:t>
    </dgm:pt>
    <dgm:pt modelId="{EE5D23A5-3DBC-41B4-8C4A-A744A375A159}" type="sibTrans" cxnId="{9EE1E153-6E30-4C65-B640-9083EAEA67C7}">
      <dgm:prSet/>
      <dgm:spPr/>
      <dgm:t>
        <a:bodyPr/>
        <a:lstStyle/>
        <a:p>
          <a:endParaRPr lang="ru-RU"/>
        </a:p>
      </dgm:t>
    </dgm:pt>
    <dgm:pt modelId="{812CDA93-C906-47B3-819B-FBA32A0CC166}">
      <dgm:prSet custT="1"/>
      <dgm:spPr/>
      <dgm:t>
        <a:bodyPr/>
        <a:lstStyle/>
        <a:p>
          <a:pPr rtl="0"/>
          <a:r>
            <a:rPr lang="uk-UA" sz="1400" baseline="0" dirty="0" smtClean="0">
              <a:latin typeface="Times New Roman" pitchFamily="18" charset="0"/>
              <a:cs typeface="Times New Roman" pitchFamily="18" charset="0"/>
            </a:rPr>
            <a:t>По-третє, для центральних банків, на відміну від комерційних, отримання прибутку не є метою проведення операцій.</a:t>
          </a:r>
          <a:endParaRPr lang="ru-RU" sz="1400" baseline="0" dirty="0">
            <a:latin typeface="Times New Roman" pitchFamily="18" charset="0"/>
            <a:cs typeface="Times New Roman" pitchFamily="18" charset="0"/>
          </a:endParaRPr>
        </a:p>
      </dgm:t>
    </dgm:pt>
    <dgm:pt modelId="{9387C738-55EB-46A2-834D-D66F093A6AE8}" type="parTrans" cxnId="{7B8A6E92-BA2F-4A77-8447-AF9C7E727864}">
      <dgm:prSet/>
      <dgm:spPr/>
      <dgm:t>
        <a:bodyPr/>
        <a:lstStyle/>
        <a:p>
          <a:endParaRPr lang="ru-RU"/>
        </a:p>
      </dgm:t>
    </dgm:pt>
    <dgm:pt modelId="{1EAC1A2B-3AB3-4DA6-811B-EB4584426DBA}" type="sibTrans" cxnId="{7B8A6E92-BA2F-4A77-8447-AF9C7E727864}">
      <dgm:prSet/>
      <dgm:spPr/>
      <dgm:t>
        <a:bodyPr/>
        <a:lstStyle/>
        <a:p>
          <a:endParaRPr lang="ru-RU"/>
        </a:p>
      </dgm:t>
    </dgm:pt>
    <dgm:pt modelId="{D0D3578D-09FE-42F6-BA2A-67D90F3039A9}" type="pres">
      <dgm:prSet presAssocID="{499683C7-0AA5-4171-8CEA-7D9D3BE4C71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ACB8E2C7-AA66-4F90-BE65-C035B2D326C7}" type="pres">
      <dgm:prSet presAssocID="{96378155-0072-4A6A-B0C7-B7765F0F607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779E13-7A33-4541-B837-614F5132E5F2}" type="pres">
      <dgm:prSet presAssocID="{1057728E-A8F7-4400-935D-E5382C4172C7}" presName="sibTrans" presStyleLbl="sibTrans2D1" presStyleIdx="0" presStyleCnt="3"/>
      <dgm:spPr/>
      <dgm:t>
        <a:bodyPr/>
        <a:lstStyle/>
        <a:p>
          <a:endParaRPr lang="uk-UA"/>
        </a:p>
      </dgm:t>
    </dgm:pt>
    <dgm:pt modelId="{A225AA77-3B56-419C-BEEE-772679BE0651}" type="pres">
      <dgm:prSet presAssocID="{1057728E-A8F7-4400-935D-E5382C4172C7}" presName="connectorText" presStyleLbl="sibTrans2D1" presStyleIdx="0" presStyleCnt="3"/>
      <dgm:spPr/>
      <dgm:t>
        <a:bodyPr/>
        <a:lstStyle/>
        <a:p>
          <a:endParaRPr lang="uk-UA"/>
        </a:p>
      </dgm:t>
    </dgm:pt>
    <dgm:pt modelId="{B8835BF9-C3A0-4830-816E-747CD587B1D2}" type="pres">
      <dgm:prSet presAssocID="{4BE58F0E-9FED-4554-A97A-78DFFB2ACA2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7150B0-A7C3-4AB6-AE5A-710AE072EFBC}" type="pres">
      <dgm:prSet presAssocID="{EE5D23A5-3DBC-41B4-8C4A-A744A375A159}" presName="sibTrans" presStyleLbl="sibTrans2D1" presStyleIdx="1" presStyleCnt="3"/>
      <dgm:spPr/>
      <dgm:t>
        <a:bodyPr/>
        <a:lstStyle/>
        <a:p>
          <a:endParaRPr lang="uk-UA"/>
        </a:p>
      </dgm:t>
    </dgm:pt>
    <dgm:pt modelId="{15FF0DC8-C8BC-44BF-B252-E980DB5C9343}" type="pres">
      <dgm:prSet presAssocID="{EE5D23A5-3DBC-41B4-8C4A-A744A375A159}" presName="connectorText" presStyleLbl="sibTrans2D1" presStyleIdx="1" presStyleCnt="3"/>
      <dgm:spPr/>
      <dgm:t>
        <a:bodyPr/>
        <a:lstStyle/>
        <a:p>
          <a:endParaRPr lang="uk-UA"/>
        </a:p>
      </dgm:t>
    </dgm:pt>
    <dgm:pt modelId="{815852A9-4D59-4A4F-9CC4-55F7AA5582BC}" type="pres">
      <dgm:prSet presAssocID="{812CDA93-C906-47B3-819B-FBA32A0CC16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E81EB0-2BE1-4D7E-B36D-64923F1B3887}" type="pres">
      <dgm:prSet presAssocID="{1EAC1A2B-3AB3-4DA6-811B-EB4584426DBA}" presName="sibTrans" presStyleLbl="sibTrans2D1" presStyleIdx="2" presStyleCnt="3"/>
      <dgm:spPr/>
      <dgm:t>
        <a:bodyPr/>
        <a:lstStyle/>
        <a:p>
          <a:endParaRPr lang="uk-UA"/>
        </a:p>
      </dgm:t>
    </dgm:pt>
    <dgm:pt modelId="{9E9FFA8D-8E0A-4ED8-9114-052216E26E8A}" type="pres">
      <dgm:prSet presAssocID="{1EAC1A2B-3AB3-4DA6-811B-EB4584426DBA}" presName="connectorText" presStyleLbl="sibTrans2D1" presStyleIdx="2" presStyleCnt="3"/>
      <dgm:spPr/>
      <dgm:t>
        <a:bodyPr/>
        <a:lstStyle/>
        <a:p>
          <a:endParaRPr lang="uk-UA"/>
        </a:p>
      </dgm:t>
    </dgm:pt>
  </dgm:ptLst>
  <dgm:cxnLst>
    <dgm:cxn modelId="{9EE1E153-6E30-4C65-B640-9083EAEA67C7}" srcId="{499683C7-0AA5-4171-8CEA-7D9D3BE4C712}" destId="{4BE58F0E-9FED-4554-A97A-78DFFB2ACA21}" srcOrd="1" destOrd="0" parTransId="{CD9D7F91-9D25-4C9D-97AC-6D9717DC9888}" sibTransId="{EE5D23A5-3DBC-41B4-8C4A-A744A375A159}"/>
    <dgm:cxn modelId="{1A556CD7-B1AF-45F2-AC68-391CA20A8A44}" type="presOf" srcId="{EE5D23A5-3DBC-41B4-8C4A-A744A375A159}" destId="{15FF0DC8-C8BC-44BF-B252-E980DB5C9343}" srcOrd="1" destOrd="0" presId="urn:microsoft.com/office/officeart/2005/8/layout/cycle2"/>
    <dgm:cxn modelId="{054C6F33-902B-4FDA-AC30-77CD5E3D7BE1}" type="presOf" srcId="{1EAC1A2B-3AB3-4DA6-811B-EB4584426DBA}" destId="{9E9FFA8D-8E0A-4ED8-9114-052216E26E8A}" srcOrd="1" destOrd="0" presId="urn:microsoft.com/office/officeart/2005/8/layout/cycle2"/>
    <dgm:cxn modelId="{7B8A6E92-BA2F-4A77-8447-AF9C7E727864}" srcId="{499683C7-0AA5-4171-8CEA-7D9D3BE4C712}" destId="{812CDA93-C906-47B3-819B-FBA32A0CC166}" srcOrd="2" destOrd="0" parTransId="{9387C738-55EB-46A2-834D-D66F093A6AE8}" sibTransId="{1EAC1A2B-3AB3-4DA6-811B-EB4584426DBA}"/>
    <dgm:cxn modelId="{FA281DBE-9FAE-48A8-9500-2B1684A9EDCA}" type="presOf" srcId="{EE5D23A5-3DBC-41B4-8C4A-A744A375A159}" destId="{747150B0-A7C3-4AB6-AE5A-710AE072EFBC}" srcOrd="0" destOrd="0" presId="urn:microsoft.com/office/officeart/2005/8/layout/cycle2"/>
    <dgm:cxn modelId="{6EB07859-DBAC-4D11-A9D8-2F8FAE954687}" type="presOf" srcId="{1057728E-A8F7-4400-935D-E5382C4172C7}" destId="{A225AA77-3B56-419C-BEEE-772679BE0651}" srcOrd="1" destOrd="0" presId="urn:microsoft.com/office/officeart/2005/8/layout/cycle2"/>
    <dgm:cxn modelId="{501915AD-B5E4-4DDF-974E-059C2DEAC6EA}" type="presOf" srcId="{1EAC1A2B-3AB3-4DA6-811B-EB4584426DBA}" destId="{99E81EB0-2BE1-4D7E-B36D-64923F1B3887}" srcOrd="0" destOrd="0" presId="urn:microsoft.com/office/officeart/2005/8/layout/cycle2"/>
    <dgm:cxn modelId="{C7F7FBB7-51D3-4145-850E-AB08AA91278D}" type="presOf" srcId="{812CDA93-C906-47B3-819B-FBA32A0CC166}" destId="{815852A9-4D59-4A4F-9CC4-55F7AA5582BC}" srcOrd="0" destOrd="0" presId="urn:microsoft.com/office/officeart/2005/8/layout/cycle2"/>
    <dgm:cxn modelId="{7D93323F-BE55-4590-895C-1A6867BD14BC}" type="presOf" srcId="{1057728E-A8F7-4400-935D-E5382C4172C7}" destId="{7D779E13-7A33-4541-B837-614F5132E5F2}" srcOrd="0" destOrd="0" presId="urn:microsoft.com/office/officeart/2005/8/layout/cycle2"/>
    <dgm:cxn modelId="{1A8BB0F5-A07F-4AF4-95DA-11D51E9C04E7}" type="presOf" srcId="{499683C7-0AA5-4171-8CEA-7D9D3BE4C712}" destId="{D0D3578D-09FE-42F6-BA2A-67D90F3039A9}" srcOrd="0" destOrd="0" presId="urn:microsoft.com/office/officeart/2005/8/layout/cycle2"/>
    <dgm:cxn modelId="{D5682FA3-FBC0-4297-B5C2-0B702D24557A}" srcId="{499683C7-0AA5-4171-8CEA-7D9D3BE4C712}" destId="{96378155-0072-4A6A-B0C7-B7765F0F607B}" srcOrd="0" destOrd="0" parTransId="{9C55AB35-D6D7-4D34-8067-5C1098BA593B}" sibTransId="{1057728E-A8F7-4400-935D-E5382C4172C7}"/>
    <dgm:cxn modelId="{472F85A1-E00D-4368-A3F2-ED0D6E450A95}" type="presOf" srcId="{96378155-0072-4A6A-B0C7-B7765F0F607B}" destId="{ACB8E2C7-AA66-4F90-BE65-C035B2D326C7}" srcOrd="0" destOrd="0" presId="urn:microsoft.com/office/officeart/2005/8/layout/cycle2"/>
    <dgm:cxn modelId="{165010DE-9280-4676-BB26-49463814CD82}" type="presOf" srcId="{4BE58F0E-9FED-4554-A97A-78DFFB2ACA21}" destId="{B8835BF9-C3A0-4830-816E-747CD587B1D2}" srcOrd="0" destOrd="0" presId="urn:microsoft.com/office/officeart/2005/8/layout/cycle2"/>
    <dgm:cxn modelId="{E29CC9BC-3D80-425A-AF08-6036309DC8B9}" type="presParOf" srcId="{D0D3578D-09FE-42F6-BA2A-67D90F3039A9}" destId="{ACB8E2C7-AA66-4F90-BE65-C035B2D326C7}" srcOrd="0" destOrd="0" presId="urn:microsoft.com/office/officeart/2005/8/layout/cycle2"/>
    <dgm:cxn modelId="{680F129B-206A-4E00-9C93-FE515ED21E4C}" type="presParOf" srcId="{D0D3578D-09FE-42F6-BA2A-67D90F3039A9}" destId="{7D779E13-7A33-4541-B837-614F5132E5F2}" srcOrd="1" destOrd="0" presId="urn:microsoft.com/office/officeart/2005/8/layout/cycle2"/>
    <dgm:cxn modelId="{0AED68D3-E59E-445A-BB27-07FBE25CFA98}" type="presParOf" srcId="{7D779E13-7A33-4541-B837-614F5132E5F2}" destId="{A225AA77-3B56-419C-BEEE-772679BE0651}" srcOrd="0" destOrd="0" presId="urn:microsoft.com/office/officeart/2005/8/layout/cycle2"/>
    <dgm:cxn modelId="{5178F6EE-C6BF-4442-927B-55D15DB8F12F}" type="presParOf" srcId="{D0D3578D-09FE-42F6-BA2A-67D90F3039A9}" destId="{B8835BF9-C3A0-4830-816E-747CD587B1D2}" srcOrd="2" destOrd="0" presId="urn:microsoft.com/office/officeart/2005/8/layout/cycle2"/>
    <dgm:cxn modelId="{63C36AAF-786D-4D33-97DF-8DE1E2EF88F6}" type="presParOf" srcId="{D0D3578D-09FE-42F6-BA2A-67D90F3039A9}" destId="{747150B0-A7C3-4AB6-AE5A-710AE072EFBC}" srcOrd="3" destOrd="0" presId="urn:microsoft.com/office/officeart/2005/8/layout/cycle2"/>
    <dgm:cxn modelId="{6E3E2CA6-AE55-473D-B522-463D1F16797A}" type="presParOf" srcId="{747150B0-A7C3-4AB6-AE5A-710AE072EFBC}" destId="{15FF0DC8-C8BC-44BF-B252-E980DB5C9343}" srcOrd="0" destOrd="0" presId="urn:microsoft.com/office/officeart/2005/8/layout/cycle2"/>
    <dgm:cxn modelId="{B8C06650-4E2F-48B5-AEA1-53C2FFA89586}" type="presParOf" srcId="{D0D3578D-09FE-42F6-BA2A-67D90F3039A9}" destId="{815852A9-4D59-4A4F-9CC4-55F7AA5582BC}" srcOrd="4" destOrd="0" presId="urn:microsoft.com/office/officeart/2005/8/layout/cycle2"/>
    <dgm:cxn modelId="{9D9B90AF-ABB2-4DF7-850E-A88913D07EEA}" type="presParOf" srcId="{D0D3578D-09FE-42F6-BA2A-67D90F3039A9}" destId="{99E81EB0-2BE1-4D7E-B36D-64923F1B3887}" srcOrd="5" destOrd="0" presId="urn:microsoft.com/office/officeart/2005/8/layout/cycle2"/>
    <dgm:cxn modelId="{588FBE44-149B-49BD-80B7-455F8F53B234}" type="presParOf" srcId="{99E81EB0-2BE1-4D7E-B36D-64923F1B3887}" destId="{9E9FFA8D-8E0A-4ED8-9114-052216E26E8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A00882-DA23-4396-B5E2-7448DE22646C}" type="doc">
      <dgm:prSet loTypeId="urn:microsoft.com/office/officeart/2005/8/layout/matrix3" loCatId="matrix" qsTypeId="urn:microsoft.com/office/officeart/2005/8/quickstyle/3d1" qsCatId="3D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37FE9D7-09A1-458A-B3D5-C0A8747D5AF5}">
      <dgm:prSet/>
      <dgm:spPr/>
      <dgm:t>
        <a:bodyPr/>
        <a:lstStyle/>
        <a:p>
          <a:pPr rtl="0"/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цінними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паперами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на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відкритому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ринку.</a:t>
          </a:r>
          <a:endParaRPr lang="ru-RU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342C744-2656-4DC3-B328-C7843287E646}" type="parTrans" cxnId="{2DA41F69-AE5A-4FEC-BED0-E1A3601BFBB0}">
      <dgm:prSet/>
      <dgm:spPr/>
      <dgm:t>
        <a:bodyPr/>
        <a:lstStyle/>
        <a:p>
          <a:endParaRPr lang="ru-RU"/>
        </a:p>
      </dgm:t>
    </dgm:pt>
    <dgm:pt modelId="{D0B18FE4-AD03-4CC4-9184-064720E862E4}" type="sibTrans" cxnId="{2DA41F69-AE5A-4FEC-BED0-E1A3601BFBB0}">
      <dgm:prSet/>
      <dgm:spPr/>
      <dgm:t>
        <a:bodyPr/>
        <a:lstStyle/>
        <a:p>
          <a:endParaRPr lang="ru-RU"/>
        </a:p>
      </dgm:t>
    </dgm:pt>
    <dgm:pt modelId="{4C681DFF-994D-4B1B-A487-B0AEAF138ED2}">
      <dgm:prSet/>
      <dgm:spPr/>
      <dgm:t>
        <a:bodyPr/>
        <a:lstStyle/>
        <a:p>
          <a:pPr rtl="0"/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рефінансування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(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кредитування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)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комерційних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  <a:endParaRPr lang="ru-RU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971CB24-0117-44F1-87DB-50C15CD0984D}" type="parTrans" cxnId="{AB41F4A7-3A23-491B-B57D-2AE7B9B41ED1}">
      <dgm:prSet/>
      <dgm:spPr/>
      <dgm:t>
        <a:bodyPr/>
        <a:lstStyle/>
        <a:p>
          <a:endParaRPr lang="ru-RU"/>
        </a:p>
      </dgm:t>
    </dgm:pt>
    <dgm:pt modelId="{D16153B7-2264-4FEB-9E82-566757231295}" type="sibTrans" cxnId="{AB41F4A7-3A23-491B-B57D-2AE7B9B41ED1}">
      <dgm:prSet/>
      <dgm:spPr/>
      <dgm:t>
        <a:bodyPr/>
        <a:lstStyle/>
        <a:p>
          <a:endParaRPr lang="ru-RU"/>
        </a:p>
      </dgm:t>
    </dgm:pt>
    <dgm:pt modelId="{D1A694F9-3A61-4061-9904-1ACC65BDAC7B}">
      <dgm:prSet/>
      <dgm:spPr/>
      <dgm:t>
        <a:bodyPr/>
        <a:lstStyle/>
        <a:p>
          <a:pPr rtl="0"/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міжнародними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ліквідними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резервами (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золотовалютними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резервами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).</a:t>
          </a:r>
          <a:endParaRPr lang="ru-RU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95FBCD1-6932-43BF-8C1C-D9C7976A4616}" type="parTrans" cxnId="{6CA3A4D6-2DC5-4866-8613-D5654D496231}">
      <dgm:prSet/>
      <dgm:spPr/>
      <dgm:t>
        <a:bodyPr/>
        <a:lstStyle/>
        <a:p>
          <a:endParaRPr lang="ru-RU"/>
        </a:p>
      </dgm:t>
    </dgm:pt>
    <dgm:pt modelId="{32B37DAD-ECD2-4D70-A6C0-25270C005350}" type="sibTrans" cxnId="{6CA3A4D6-2DC5-4866-8613-D5654D496231}">
      <dgm:prSet/>
      <dgm:spPr/>
      <dgm:t>
        <a:bodyPr/>
        <a:lstStyle/>
        <a:p>
          <a:endParaRPr lang="ru-RU"/>
        </a:p>
      </dgm:t>
    </dgm:pt>
    <dgm:pt modelId="{1781543F-1B66-4D41-8A43-3EA4040E50AA}">
      <dgm:prSet/>
      <dgm:spPr/>
      <dgm:t>
        <a:bodyPr/>
        <a:lstStyle/>
        <a:p>
          <a:pPr rtl="0"/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Надавання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кредитів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уряду на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покриття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дефіциту</a:t>
          </a:r>
          <a:r>
            <a:rPr lang="ru-RU" i="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державного бюджету.</a:t>
          </a:r>
          <a:endParaRPr lang="ru-RU" i="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FD9CD9C-283A-449D-B7F7-B015C2BE7C9B}" type="parTrans" cxnId="{851EC12E-A179-40C7-AD99-F0F8DAFD0994}">
      <dgm:prSet/>
      <dgm:spPr/>
      <dgm:t>
        <a:bodyPr/>
        <a:lstStyle/>
        <a:p>
          <a:endParaRPr lang="ru-RU"/>
        </a:p>
      </dgm:t>
    </dgm:pt>
    <dgm:pt modelId="{EFE6D22C-4398-4D82-B07E-D8A9379DE581}" type="sibTrans" cxnId="{851EC12E-A179-40C7-AD99-F0F8DAFD0994}">
      <dgm:prSet/>
      <dgm:spPr/>
      <dgm:t>
        <a:bodyPr/>
        <a:lstStyle/>
        <a:p>
          <a:endParaRPr lang="ru-RU"/>
        </a:p>
      </dgm:t>
    </dgm:pt>
    <dgm:pt modelId="{F5BCC9CB-96C2-4991-B318-527081758CA9}" type="pres">
      <dgm:prSet presAssocID="{85A00882-DA23-4396-B5E2-7448DE22646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F5F0C34-B6A5-4959-8EB0-6A20224D4E9D}" type="pres">
      <dgm:prSet presAssocID="{85A00882-DA23-4396-B5E2-7448DE22646C}" presName="diamond" presStyleLbl="bgShp" presStyleIdx="0" presStyleCnt="1"/>
      <dgm:spPr/>
    </dgm:pt>
    <dgm:pt modelId="{B70D9DA3-02E5-4817-9C00-8587FFF8CCBF}" type="pres">
      <dgm:prSet presAssocID="{85A00882-DA23-4396-B5E2-7448DE22646C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E9A7E96-5A88-422E-A6A1-E78B4AE31EC2}" type="pres">
      <dgm:prSet presAssocID="{85A00882-DA23-4396-B5E2-7448DE22646C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7787B9F-DAE7-4CFF-B375-FAD26267C4BF}" type="pres">
      <dgm:prSet presAssocID="{85A00882-DA23-4396-B5E2-7448DE22646C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34A8C54-3575-4AE8-BC1D-94956997095A}" type="pres">
      <dgm:prSet presAssocID="{85A00882-DA23-4396-B5E2-7448DE22646C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CA3A4D6-2DC5-4866-8613-D5654D496231}" srcId="{85A00882-DA23-4396-B5E2-7448DE22646C}" destId="{D1A694F9-3A61-4061-9904-1ACC65BDAC7B}" srcOrd="2" destOrd="0" parTransId="{E95FBCD1-6932-43BF-8C1C-D9C7976A4616}" sibTransId="{32B37DAD-ECD2-4D70-A6C0-25270C005350}"/>
    <dgm:cxn modelId="{FA2E1F6C-BBFF-4850-9CDA-96CDB9120D46}" type="presOf" srcId="{D1A694F9-3A61-4061-9904-1ACC65BDAC7B}" destId="{47787B9F-DAE7-4CFF-B375-FAD26267C4BF}" srcOrd="0" destOrd="0" presId="urn:microsoft.com/office/officeart/2005/8/layout/matrix3"/>
    <dgm:cxn modelId="{DA8F042D-C5E0-447F-89D7-53690898EE44}" type="presOf" srcId="{037FE9D7-09A1-458A-B3D5-C0A8747D5AF5}" destId="{B70D9DA3-02E5-4817-9C00-8587FFF8CCBF}" srcOrd="0" destOrd="0" presId="urn:microsoft.com/office/officeart/2005/8/layout/matrix3"/>
    <dgm:cxn modelId="{AB41F4A7-3A23-491B-B57D-2AE7B9B41ED1}" srcId="{85A00882-DA23-4396-B5E2-7448DE22646C}" destId="{4C681DFF-994D-4B1B-A487-B0AEAF138ED2}" srcOrd="1" destOrd="0" parTransId="{1971CB24-0117-44F1-87DB-50C15CD0984D}" sibTransId="{D16153B7-2264-4FEB-9E82-566757231295}"/>
    <dgm:cxn modelId="{2DA41F69-AE5A-4FEC-BED0-E1A3601BFBB0}" srcId="{85A00882-DA23-4396-B5E2-7448DE22646C}" destId="{037FE9D7-09A1-458A-B3D5-C0A8747D5AF5}" srcOrd="0" destOrd="0" parTransId="{D342C744-2656-4DC3-B328-C7843287E646}" sibTransId="{D0B18FE4-AD03-4CC4-9184-064720E862E4}"/>
    <dgm:cxn modelId="{3EF2548D-6C98-4DEF-8247-AAF69DAAE61D}" type="presOf" srcId="{1781543F-1B66-4D41-8A43-3EA4040E50AA}" destId="{D34A8C54-3575-4AE8-BC1D-94956997095A}" srcOrd="0" destOrd="0" presId="urn:microsoft.com/office/officeart/2005/8/layout/matrix3"/>
    <dgm:cxn modelId="{7744185E-A488-4C00-8339-2BE7C1EAB0F7}" type="presOf" srcId="{4C681DFF-994D-4B1B-A487-B0AEAF138ED2}" destId="{2E9A7E96-5A88-422E-A6A1-E78B4AE31EC2}" srcOrd="0" destOrd="0" presId="urn:microsoft.com/office/officeart/2005/8/layout/matrix3"/>
    <dgm:cxn modelId="{02703AAB-5F36-4428-BB17-11D1FDB9DAF0}" type="presOf" srcId="{85A00882-DA23-4396-B5E2-7448DE22646C}" destId="{F5BCC9CB-96C2-4991-B318-527081758CA9}" srcOrd="0" destOrd="0" presId="urn:microsoft.com/office/officeart/2005/8/layout/matrix3"/>
    <dgm:cxn modelId="{851EC12E-A179-40C7-AD99-F0F8DAFD0994}" srcId="{85A00882-DA23-4396-B5E2-7448DE22646C}" destId="{1781543F-1B66-4D41-8A43-3EA4040E50AA}" srcOrd="3" destOrd="0" parTransId="{7FD9CD9C-283A-449D-B7F7-B015C2BE7C9B}" sibTransId="{EFE6D22C-4398-4D82-B07E-D8A9379DE581}"/>
    <dgm:cxn modelId="{C5AA4D31-EFAB-46E9-821F-523F766B250A}" type="presParOf" srcId="{F5BCC9CB-96C2-4991-B318-527081758CA9}" destId="{1F5F0C34-B6A5-4959-8EB0-6A20224D4E9D}" srcOrd="0" destOrd="0" presId="urn:microsoft.com/office/officeart/2005/8/layout/matrix3"/>
    <dgm:cxn modelId="{CD2BBF37-6D2F-4C69-B24A-0D733BFFD43F}" type="presParOf" srcId="{F5BCC9CB-96C2-4991-B318-527081758CA9}" destId="{B70D9DA3-02E5-4817-9C00-8587FFF8CCBF}" srcOrd="1" destOrd="0" presId="urn:microsoft.com/office/officeart/2005/8/layout/matrix3"/>
    <dgm:cxn modelId="{7123E1A9-5E1B-48ED-8594-A24EC385F065}" type="presParOf" srcId="{F5BCC9CB-96C2-4991-B318-527081758CA9}" destId="{2E9A7E96-5A88-422E-A6A1-E78B4AE31EC2}" srcOrd="2" destOrd="0" presId="urn:microsoft.com/office/officeart/2005/8/layout/matrix3"/>
    <dgm:cxn modelId="{3FD4546D-7326-402A-9FA3-9206A56F2042}" type="presParOf" srcId="{F5BCC9CB-96C2-4991-B318-527081758CA9}" destId="{47787B9F-DAE7-4CFF-B375-FAD26267C4BF}" srcOrd="3" destOrd="0" presId="urn:microsoft.com/office/officeart/2005/8/layout/matrix3"/>
    <dgm:cxn modelId="{ECD9D256-0DCF-431D-940D-5BF774CAE85A}" type="presParOf" srcId="{F5BCC9CB-96C2-4991-B318-527081758CA9}" destId="{D34A8C54-3575-4AE8-BC1D-94956997095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CCFF6-BF5C-481A-9847-B1D7F33E67DA}">
      <dsp:nvSpPr>
        <dsp:cNvPr id="0" name=""/>
        <dsp:cNvSpPr/>
      </dsp:nvSpPr>
      <dsp:spPr>
        <a:xfrm>
          <a:off x="796" y="43996"/>
          <a:ext cx="3027734" cy="302773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До </a:t>
          </a:r>
          <a:r>
            <a:rPr lang="en-US" sz="1200" kern="1200" baseline="0" dirty="0" smtClean="0">
              <a:latin typeface="Times New Roman" pitchFamily="18" charset="0"/>
              <a:cs typeface="Times New Roman" pitchFamily="18" charset="0"/>
            </a:rPr>
            <a:t>XIX 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банками не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існувало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розподілу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функцій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Одні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й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ті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самі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банки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займались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кредитно-розрахунковим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обслуговуванням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суб'єктів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, так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емісією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векселів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(банкнот). У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спеціальних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емісійних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банках не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потреби, тому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банкноти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у грошовому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займали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відносно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незначне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Швидкий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кредитної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en-US" sz="1200" kern="1200" baseline="0" dirty="0" smtClean="0">
              <a:latin typeface="Times New Roman" pitchFamily="18" charset="0"/>
              <a:cs typeface="Times New Roman" pitchFamily="18" charset="0"/>
            </a:rPr>
            <a:t>XIX 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супроводжувався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ростом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банкнотної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baseline="0" dirty="0" err="1" smtClean="0">
              <a:latin typeface="Times New Roman" pitchFamily="18" charset="0"/>
              <a:cs typeface="Times New Roman" pitchFamily="18" charset="0"/>
            </a:rPr>
            <a:t>емісії</a:t>
          </a:r>
          <a:r>
            <a:rPr lang="ru-RU" sz="1200" kern="1200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4197" y="487397"/>
        <a:ext cx="2140932" cy="2140932"/>
      </dsp:txXfrm>
    </dsp:sp>
    <dsp:sp modelId="{6168C448-9209-4EEF-B9A0-4727218BCFE4}">
      <dsp:nvSpPr>
        <dsp:cNvPr id="0" name=""/>
        <dsp:cNvSpPr/>
      </dsp:nvSpPr>
      <dsp:spPr>
        <a:xfrm>
          <a:off x="2791241" y="-383614"/>
          <a:ext cx="1882163" cy="1021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2791241" y="-179242"/>
        <a:ext cx="1575605" cy="613116"/>
      </dsp:txXfrm>
    </dsp:sp>
    <dsp:sp modelId="{E3F13D17-1961-40E7-A869-B3826AB551AD}">
      <dsp:nvSpPr>
        <dsp:cNvPr id="0" name=""/>
        <dsp:cNvSpPr/>
      </dsp:nvSpPr>
      <dsp:spPr>
        <a:xfrm>
          <a:off x="4542653" y="43996"/>
          <a:ext cx="3027734" cy="3027734"/>
        </a:xfrm>
        <a:prstGeom prst="ellips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зростання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об'єктивно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вимагав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централізації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державної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монополізації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емісії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банкнот. У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ході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грошово-кредитної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монопольне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право на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емісію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банкнот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поступово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закріплено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за одним банком </a:t>
          </a:r>
          <a:r>
            <a:rPr lang="ru-RU" sz="1400" kern="1200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endParaRPr lang="ru-RU" sz="1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4986054" y="487397"/>
        <a:ext cx="2140932" cy="2140932"/>
      </dsp:txXfrm>
    </dsp:sp>
    <dsp:sp modelId="{B98BC133-33A0-4BE4-B5CB-E067A1B9F56C}">
      <dsp:nvSpPr>
        <dsp:cNvPr id="0" name=""/>
        <dsp:cNvSpPr/>
      </dsp:nvSpPr>
      <dsp:spPr>
        <a:xfrm rot="10800000">
          <a:off x="2897779" y="2477482"/>
          <a:ext cx="1882163" cy="10218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3204337" y="2681854"/>
        <a:ext cx="1575605" cy="6131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DA21AF-5E48-4598-B87C-E21CB7C1E10E}">
      <dsp:nvSpPr>
        <dsp:cNvPr id="0" name=""/>
        <dsp:cNvSpPr/>
      </dsp:nvSpPr>
      <dsp:spPr>
        <a:xfrm>
          <a:off x="1123156" y="0"/>
          <a:ext cx="3778250" cy="377825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66ABFB-3D08-427B-ABDD-DFC2A0C90F74}">
      <dsp:nvSpPr>
        <dsp:cNvPr id="0" name=""/>
        <dsp:cNvSpPr/>
      </dsp:nvSpPr>
      <dsp:spPr>
        <a:xfrm>
          <a:off x="3012281" y="378193"/>
          <a:ext cx="2455862" cy="13430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Еволюційний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— на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базі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крупних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(Банк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, Банк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77843" y="443755"/>
        <a:ext cx="2324738" cy="1211925"/>
      </dsp:txXfrm>
    </dsp:sp>
    <dsp:sp modelId="{CFF9C1F2-82A4-4726-B4F3-EA1C6EB446B1}">
      <dsp:nvSpPr>
        <dsp:cNvPr id="0" name=""/>
        <dsp:cNvSpPr/>
      </dsp:nvSpPr>
      <dsp:spPr>
        <a:xfrm>
          <a:off x="3012281" y="1889125"/>
          <a:ext cx="2455862" cy="13430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Створення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центрального банку державою — система центрального банку в США,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федеральний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банк.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77843" y="1954687"/>
        <a:ext cx="2324738" cy="12119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32EDA-E249-4B97-AAE7-147D964795FF}">
      <dsp:nvSpPr>
        <dsp:cNvPr id="0" name=""/>
        <dsp:cNvSpPr/>
      </dsp:nvSpPr>
      <dsp:spPr>
        <a:xfrm rot="10800000">
          <a:off x="1366576" y="450"/>
          <a:ext cx="4383214" cy="1050134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080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Державні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державі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(Банк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, Банк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федеральний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банк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629109" y="450"/>
        <a:ext cx="4120681" cy="1050134"/>
      </dsp:txXfrm>
    </dsp:sp>
    <dsp:sp modelId="{13FFD710-D7BC-4612-882C-31AC95113486}">
      <dsp:nvSpPr>
        <dsp:cNvPr id="0" name=""/>
        <dsp:cNvSpPr/>
      </dsp:nvSpPr>
      <dsp:spPr>
        <a:xfrm>
          <a:off x="841509" y="450"/>
          <a:ext cx="1050134" cy="105013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D67E37-2E8A-494B-B3CC-4118AD13D356}">
      <dsp:nvSpPr>
        <dsp:cNvPr id="0" name=""/>
        <dsp:cNvSpPr/>
      </dsp:nvSpPr>
      <dsp:spPr>
        <a:xfrm rot="10800000">
          <a:off x="1366576" y="1364057"/>
          <a:ext cx="4383214" cy="1050134"/>
        </a:xfrm>
        <a:prstGeom prst="homePlate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080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Змішані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, коли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банку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частково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державі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частково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приватним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акціонерам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(Банк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Японії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Австрійський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національний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банк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);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629109" y="1364057"/>
        <a:ext cx="4120681" cy="1050134"/>
      </dsp:txXfrm>
    </dsp:sp>
    <dsp:sp modelId="{CEF2D778-1886-4BAB-A8E3-E45093437977}">
      <dsp:nvSpPr>
        <dsp:cNvPr id="0" name=""/>
        <dsp:cNvSpPr/>
      </dsp:nvSpPr>
      <dsp:spPr>
        <a:xfrm>
          <a:off x="841509" y="1364057"/>
          <a:ext cx="1050134" cy="1050134"/>
        </a:xfrm>
        <a:prstGeom prst="ellipse">
          <a:avLst/>
        </a:prstGeom>
        <a:solidFill>
          <a:schemeClr val="accent2">
            <a:tint val="50000"/>
            <a:hueOff val="-910617"/>
            <a:satOff val="6123"/>
            <a:lumOff val="72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B49EC2-8E1A-406C-9792-FA29D5C2112C}">
      <dsp:nvSpPr>
        <dsp:cNvPr id="0" name=""/>
        <dsp:cNvSpPr/>
      </dsp:nvSpPr>
      <dsp:spPr>
        <a:xfrm rot="10800000">
          <a:off x="1366576" y="2727665"/>
          <a:ext cx="4383214" cy="1050134"/>
        </a:xfrm>
        <a:prstGeom prst="homePlat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3080" tIns="64770" rIns="120904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Акціонерні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(у США — 100%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федеральних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резервних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700" kern="1200" baseline="0" dirty="0" err="1" smtClean="0">
              <a:latin typeface="Times New Roman" pitchFamily="18" charset="0"/>
              <a:cs typeface="Times New Roman" pitchFamily="18" charset="0"/>
            </a:rPr>
            <a:t>членів</a:t>
          </a:r>
          <a:r>
            <a:rPr lang="ru-RU" sz="1700" kern="1200" baseline="0" dirty="0" smtClean="0">
              <a:latin typeface="Times New Roman" pitchFamily="18" charset="0"/>
              <a:cs typeface="Times New Roman" pitchFamily="18" charset="0"/>
            </a:rPr>
            <a:t> ФРС).</a:t>
          </a:r>
          <a:endParaRPr lang="ru-RU" sz="17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629109" y="2727665"/>
        <a:ext cx="4120681" cy="1050134"/>
      </dsp:txXfrm>
    </dsp:sp>
    <dsp:sp modelId="{61EAF203-CA61-41B4-9680-457B5481EAF3}">
      <dsp:nvSpPr>
        <dsp:cNvPr id="0" name=""/>
        <dsp:cNvSpPr/>
      </dsp:nvSpPr>
      <dsp:spPr>
        <a:xfrm>
          <a:off x="841509" y="2727665"/>
          <a:ext cx="1050134" cy="1050134"/>
        </a:xfrm>
        <a:prstGeom prst="ellipse">
          <a:avLst/>
        </a:prstGeom>
        <a:solidFill>
          <a:schemeClr val="accent2">
            <a:tint val="50000"/>
            <a:hueOff val="-1821234"/>
            <a:satOff val="12246"/>
            <a:lumOff val="144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1CA50-FC20-4483-95ED-597495EC127B}">
      <dsp:nvSpPr>
        <dsp:cNvPr id="0" name=""/>
        <dsp:cNvSpPr/>
      </dsp:nvSpPr>
      <dsp:spPr>
        <a:xfrm>
          <a:off x="2052228" y="0"/>
          <a:ext cx="3456384" cy="3456384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BFDA68F-36D8-49C9-AFC8-4379AC85EB34}">
      <dsp:nvSpPr>
        <dsp:cNvPr id="0" name=""/>
        <dsp:cNvSpPr/>
      </dsp:nvSpPr>
      <dsp:spPr>
        <a:xfrm>
          <a:off x="2380584" y="328356"/>
          <a:ext cx="1347989" cy="13479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Рада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керуючих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ФРС;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46387" y="394159"/>
        <a:ext cx="1216383" cy="1216383"/>
      </dsp:txXfrm>
    </dsp:sp>
    <dsp:sp modelId="{CA191408-D743-4406-90DB-7BACBB014389}">
      <dsp:nvSpPr>
        <dsp:cNvPr id="0" name=""/>
        <dsp:cNvSpPr/>
      </dsp:nvSpPr>
      <dsp:spPr>
        <a:xfrm>
          <a:off x="3832265" y="328356"/>
          <a:ext cx="1347989" cy="13479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12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федеральних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резервних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98068" y="394159"/>
        <a:ext cx="1216383" cy="1216383"/>
      </dsp:txXfrm>
    </dsp:sp>
    <dsp:sp modelId="{D1BA6506-0369-44B7-A603-5ED2A8E4C59C}">
      <dsp:nvSpPr>
        <dsp:cNvPr id="0" name=""/>
        <dsp:cNvSpPr/>
      </dsp:nvSpPr>
      <dsp:spPr>
        <a:xfrm>
          <a:off x="2380584" y="1780037"/>
          <a:ext cx="1347989" cy="13479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Федеральний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комітет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відкритому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ринку;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46387" y="1845840"/>
        <a:ext cx="1216383" cy="1216383"/>
      </dsp:txXfrm>
    </dsp:sp>
    <dsp:sp modelId="{B6CDC8E8-5BED-41A3-A5F0-606E94B2CBE7}">
      <dsp:nvSpPr>
        <dsp:cNvPr id="0" name=""/>
        <dsp:cNvSpPr/>
      </dsp:nvSpPr>
      <dsp:spPr>
        <a:xfrm>
          <a:off x="3832265" y="1780037"/>
          <a:ext cx="1347989" cy="134798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Федеральна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консультативна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рада.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b="0" i="0" kern="1200" baseline="0" dirty="0"/>
        </a:p>
      </dsp:txBody>
      <dsp:txXfrm>
        <a:off x="3898068" y="1845840"/>
        <a:ext cx="1216383" cy="12163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275A66-D6C4-47C3-ACFC-72D73CA0E685}">
      <dsp:nvSpPr>
        <dsp:cNvPr id="0" name=""/>
        <dsp:cNvSpPr/>
      </dsp:nvSpPr>
      <dsp:spPr>
        <a:xfrm>
          <a:off x="2228747" y="2841"/>
          <a:ext cx="2133804" cy="853521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baseline="0" dirty="0" smtClean="0">
              <a:latin typeface="Times New Roman" pitchFamily="18" charset="0"/>
              <a:cs typeface="Times New Roman" pitchFamily="18" charset="0"/>
            </a:rPr>
            <a:t>Порядок визначення основних завдань Ц.Б.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5508" y="2841"/>
        <a:ext cx="1280283" cy="853521"/>
      </dsp:txXfrm>
    </dsp:sp>
    <dsp:sp modelId="{8C270B50-FBD5-4E53-92CD-659860881638}">
      <dsp:nvSpPr>
        <dsp:cNvPr id="0" name=""/>
        <dsp:cNvSpPr/>
      </dsp:nvSpPr>
      <dsp:spPr>
        <a:xfrm>
          <a:off x="2228747" y="975856"/>
          <a:ext cx="2133804" cy="853521"/>
        </a:xfrm>
        <a:prstGeom prst="chevron">
          <a:avLst/>
        </a:prstGeom>
        <a:gradFill rotWithShape="0">
          <a:gsLst>
            <a:gs pos="0">
              <a:schemeClr val="accent2">
                <a:hueOff val="-441124"/>
                <a:satOff val="497"/>
                <a:lumOff val="1177"/>
                <a:alphaOff val="0"/>
                <a:tint val="96000"/>
                <a:lumMod val="104000"/>
              </a:schemeClr>
            </a:gs>
            <a:gs pos="100000">
              <a:schemeClr val="accent2">
                <a:hueOff val="-441124"/>
                <a:satOff val="497"/>
                <a:lumOff val="117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baseline="0" dirty="0" smtClean="0">
              <a:latin typeface="Times New Roman" pitchFamily="18" charset="0"/>
              <a:cs typeface="Times New Roman" pitchFamily="18" charset="0"/>
            </a:rPr>
            <a:t>Характер взаємовідносин банку з органами державної влади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5508" y="975856"/>
        <a:ext cx="1280283" cy="853521"/>
      </dsp:txXfrm>
    </dsp:sp>
    <dsp:sp modelId="{81F6742B-AB16-41FD-97DA-6F933BD486D2}">
      <dsp:nvSpPr>
        <dsp:cNvPr id="0" name=""/>
        <dsp:cNvSpPr/>
      </dsp:nvSpPr>
      <dsp:spPr>
        <a:xfrm>
          <a:off x="2228747" y="1948871"/>
          <a:ext cx="2133804" cy="853521"/>
        </a:xfrm>
        <a:prstGeom prst="chevron">
          <a:avLst/>
        </a:prstGeom>
        <a:gradFill rotWithShape="0">
          <a:gsLst>
            <a:gs pos="0">
              <a:schemeClr val="accent2">
                <a:hueOff val="-882249"/>
                <a:satOff val="995"/>
                <a:lumOff val="2353"/>
                <a:alphaOff val="0"/>
                <a:tint val="96000"/>
                <a:lumMod val="104000"/>
              </a:schemeClr>
            </a:gs>
            <a:gs pos="100000">
              <a:schemeClr val="accent2">
                <a:hueOff val="-882249"/>
                <a:satOff val="995"/>
                <a:lumOff val="235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baseline="0" dirty="0" smtClean="0">
              <a:latin typeface="Times New Roman" pitchFamily="18" charset="0"/>
              <a:cs typeface="Times New Roman" pitchFamily="18" charset="0"/>
            </a:rPr>
            <a:t>Рівень економічної незалежності Ц.Б.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5508" y="1948871"/>
        <a:ext cx="1280283" cy="853521"/>
      </dsp:txXfrm>
    </dsp:sp>
    <dsp:sp modelId="{43096E4A-03A4-47BE-BBA6-A2CC2F46D457}">
      <dsp:nvSpPr>
        <dsp:cNvPr id="0" name=""/>
        <dsp:cNvSpPr/>
      </dsp:nvSpPr>
      <dsp:spPr>
        <a:xfrm>
          <a:off x="2228747" y="2921886"/>
          <a:ext cx="2133804" cy="853521"/>
        </a:xfrm>
        <a:prstGeom prst="chevron">
          <a:avLst/>
        </a:prstGeom>
        <a:gradFill rotWithShape="0">
          <a:gsLst>
            <a:gs pos="0">
              <a:schemeClr val="accent2">
                <a:hueOff val="-1323373"/>
                <a:satOff val="1492"/>
                <a:lumOff val="3530"/>
                <a:alphaOff val="0"/>
                <a:tint val="96000"/>
                <a:lumMod val="104000"/>
              </a:schemeClr>
            </a:gs>
            <a:gs pos="100000">
              <a:schemeClr val="accent2">
                <a:hueOff val="-1323373"/>
                <a:satOff val="1492"/>
                <a:lumOff val="353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baseline="0" dirty="0" smtClean="0">
              <a:latin typeface="Times New Roman" pitchFamily="18" charset="0"/>
              <a:cs typeface="Times New Roman" pitchFamily="18" charset="0"/>
            </a:rPr>
            <a:t>Порядок призначення керівництва Ц.Б.</a:t>
          </a:r>
          <a:endParaRPr lang="ru-RU" sz="13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2655508" y="2921886"/>
        <a:ext cx="1280283" cy="8535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357A0-FAD5-4B4E-AD4A-3AE43577C75E}">
      <dsp:nvSpPr>
        <dsp:cNvPr id="0" name=""/>
        <dsp:cNvSpPr/>
      </dsp:nvSpPr>
      <dsp:spPr>
        <a:xfrm>
          <a:off x="494347" y="0"/>
          <a:ext cx="5602605" cy="3778250"/>
        </a:xfrm>
        <a:prstGeom prst="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C7A880F2-1FB9-4BB7-A92E-D6CBBDBDE7F2}">
      <dsp:nvSpPr>
        <dsp:cNvPr id="0" name=""/>
        <dsp:cNvSpPr/>
      </dsp:nvSpPr>
      <dsp:spPr>
        <a:xfrm>
          <a:off x="223357" y="1133475"/>
          <a:ext cx="1977390" cy="15113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сталості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національної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грошової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одиниці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7133" y="1207251"/>
        <a:ext cx="1829838" cy="1363748"/>
      </dsp:txXfrm>
    </dsp:sp>
    <dsp:sp modelId="{ACAF0AC4-1A29-4867-A267-6561CEBAE3F3}">
      <dsp:nvSpPr>
        <dsp:cNvPr id="0" name=""/>
        <dsp:cNvSpPr/>
      </dsp:nvSpPr>
      <dsp:spPr>
        <a:xfrm>
          <a:off x="2306955" y="1133475"/>
          <a:ext cx="1977390" cy="1511300"/>
        </a:xfrm>
        <a:prstGeom prst="roundRect">
          <a:avLst/>
        </a:prstGeom>
        <a:gradFill rotWithShape="0">
          <a:gsLst>
            <a:gs pos="0">
              <a:schemeClr val="accent5">
                <a:hueOff val="1178392"/>
                <a:satOff val="-5635"/>
                <a:lumOff val="6177"/>
                <a:alphaOff val="0"/>
                <a:tint val="96000"/>
                <a:lumMod val="104000"/>
              </a:schemeClr>
            </a:gs>
            <a:gs pos="100000">
              <a:schemeClr val="accent5">
                <a:hueOff val="1178392"/>
                <a:satOff val="-5635"/>
                <a:lumOff val="617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надійності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грошово-кредитної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80731" y="1207251"/>
        <a:ext cx="1829838" cy="1363748"/>
      </dsp:txXfrm>
    </dsp:sp>
    <dsp:sp modelId="{DA72663E-D2CB-42AB-B44F-EBDE16BEA2EA}">
      <dsp:nvSpPr>
        <dsp:cNvPr id="0" name=""/>
        <dsp:cNvSpPr/>
      </dsp:nvSpPr>
      <dsp:spPr>
        <a:xfrm>
          <a:off x="4390552" y="1133475"/>
          <a:ext cx="1977390" cy="1511300"/>
        </a:xfrm>
        <a:prstGeom prst="roundRect">
          <a:avLst/>
        </a:prstGeom>
        <a:gradFill rotWithShape="0">
          <a:gsLst>
            <a:gs pos="0">
              <a:schemeClr val="accent5">
                <a:hueOff val="2356783"/>
                <a:satOff val="-11270"/>
                <a:lumOff val="12353"/>
                <a:alphaOff val="0"/>
                <a:tint val="96000"/>
                <a:lumMod val="104000"/>
              </a:schemeClr>
            </a:gs>
            <a:gs pos="100000">
              <a:schemeClr val="accent5">
                <a:hueOff val="2356783"/>
                <a:satOff val="-11270"/>
                <a:lumOff val="1235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ефективного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функціонування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платіжної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baseline="0" dirty="0" err="1" smtClean="0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sz="1800" kern="1200" baseline="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64328" y="1207251"/>
        <a:ext cx="1829838" cy="13637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35AD6-3536-4614-99E8-D498E0CAAF5F}">
      <dsp:nvSpPr>
        <dsp:cNvPr id="0" name=""/>
        <dsp:cNvSpPr/>
      </dsp:nvSpPr>
      <dsp:spPr>
        <a:xfrm>
          <a:off x="2964227" y="1067158"/>
          <a:ext cx="1310545" cy="131054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F7D96FD6-054A-4B28-8448-7F788C7A7D51}">
      <dsp:nvSpPr>
        <dsp:cNvPr id="0" name=""/>
        <dsp:cNvSpPr/>
      </dsp:nvSpPr>
      <dsp:spPr>
        <a:xfrm>
          <a:off x="2859383" y="0"/>
          <a:ext cx="1520232" cy="879937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Підзвітність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ЦБ.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859383" y="0"/>
        <a:ext cx="1520232" cy="879937"/>
      </dsp:txXfrm>
    </dsp:sp>
    <dsp:sp modelId="{FA669CEE-B793-49B8-88A4-02FAA5FF64D4}">
      <dsp:nvSpPr>
        <dsp:cNvPr id="0" name=""/>
        <dsp:cNvSpPr/>
      </dsp:nvSpPr>
      <dsp:spPr>
        <a:xfrm>
          <a:off x="3462758" y="1429243"/>
          <a:ext cx="1310545" cy="1310545"/>
        </a:xfrm>
        <a:prstGeom prst="ellipse">
          <a:avLst/>
        </a:prstGeom>
        <a:solidFill>
          <a:schemeClr val="accent2">
            <a:alpha val="50000"/>
            <a:hueOff val="-330843"/>
            <a:satOff val="373"/>
            <a:lumOff val="882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471EE705-8735-49C8-8DA6-5BDBEE4C431C}">
      <dsp:nvSpPr>
        <dsp:cNvPr id="0" name=""/>
        <dsp:cNvSpPr/>
      </dsp:nvSpPr>
      <dsp:spPr>
        <a:xfrm>
          <a:off x="4877623" y="1160768"/>
          <a:ext cx="1362967" cy="9548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Самостійність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ЦБ.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877623" y="1160768"/>
        <a:ext cx="1362967" cy="954826"/>
      </dsp:txXfrm>
    </dsp:sp>
    <dsp:sp modelId="{0B7F58DD-16E3-4A40-AF4C-E38859FE849F}">
      <dsp:nvSpPr>
        <dsp:cNvPr id="0" name=""/>
        <dsp:cNvSpPr/>
      </dsp:nvSpPr>
      <dsp:spPr>
        <a:xfrm>
          <a:off x="3272467" y="2015619"/>
          <a:ext cx="1310545" cy="1310545"/>
        </a:xfrm>
        <a:prstGeom prst="ellipse">
          <a:avLst/>
        </a:prstGeom>
        <a:solidFill>
          <a:schemeClr val="accent2">
            <a:alpha val="50000"/>
            <a:hueOff val="-661686"/>
            <a:satOff val="746"/>
            <a:lumOff val="1765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CD4ACCB9-0594-42C2-8DBB-3063F9087F69}">
      <dsp:nvSpPr>
        <dsp:cNvPr id="0" name=""/>
        <dsp:cNvSpPr/>
      </dsp:nvSpPr>
      <dsp:spPr>
        <a:xfrm>
          <a:off x="4506152" y="2789589"/>
          <a:ext cx="1686535" cy="9548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Взаємовідносини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урядом.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506152" y="2789589"/>
        <a:ext cx="1686535" cy="954826"/>
      </dsp:txXfrm>
    </dsp:sp>
    <dsp:sp modelId="{09D4AE74-4D87-448B-8A1E-DAD7154F5BD0}">
      <dsp:nvSpPr>
        <dsp:cNvPr id="0" name=""/>
        <dsp:cNvSpPr/>
      </dsp:nvSpPr>
      <dsp:spPr>
        <a:xfrm>
          <a:off x="2655986" y="2015619"/>
          <a:ext cx="1310545" cy="1310545"/>
        </a:xfrm>
        <a:prstGeom prst="ellipse">
          <a:avLst/>
        </a:prstGeom>
        <a:solidFill>
          <a:schemeClr val="accent2">
            <a:alpha val="50000"/>
            <a:hueOff val="-992530"/>
            <a:satOff val="1119"/>
            <a:lumOff val="2647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13E7C779-E28C-4426-BC4D-1A3D82D5BC78}">
      <dsp:nvSpPr>
        <dsp:cNvPr id="0" name=""/>
        <dsp:cNvSpPr/>
      </dsp:nvSpPr>
      <dsp:spPr>
        <a:xfrm>
          <a:off x="1208096" y="2789589"/>
          <a:ext cx="1362967" cy="9548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Законі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функцій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208096" y="2789589"/>
        <a:ext cx="1362967" cy="954826"/>
      </dsp:txXfrm>
    </dsp:sp>
    <dsp:sp modelId="{5C7BEF06-718E-4653-B7C2-6B7F0C2A22A9}">
      <dsp:nvSpPr>
        <dsp:cNvPr id="0" name=""/>
        <dsp:cNvSpPr/>
      </dsp:nvSpPr>
      <dsp:spPr>
        <a:xfrm>
          <a:off x="2465695" y="1429243"/>
          <a:ext cx="1310545" cy="1310545"/>
        </a:xfrm>
        <a:prstGeom prst="ellipse">
          <a:avLst/>
        </a:prstGeom>
        <a:solidFill>
          <a:schemeClr val="accent2">
            <a:alpha val="50000"/>
            <a:hueOff val="-1323373"/>
            <a:satOff val="1492"/>
            <a:lumOff val="353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7939EABB-4219-459A-823C-DD79105CC049}">
      <dsp:nvSpPr>
        <dsp:cNvPr id="0" name=""/>
        <dsp:cNvSpPr/>
      </dsp:nvSpPr>
      <dsp:spPr>
        <a:xfrm>
          <a:off x="998408" y="1160768"/>
          <a:ext cx="1362967" cy="95482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Порядок </a:t>
          </a: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назначення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Голови</a:t>
          </a:r>
          <a:r>
            <a:rPr lang="ru-RU" sz="16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  <a:endParaRPr lang="ru-RU" sz="16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998408" y="1160768"/>
        <a:ext cx="1362967" cy="95482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B8E2C7-AA66-4F90-BE65-C035B2D326C7}">
      <dsp:nvSpPr>
        <dsp:cNvPr id="0" name=""/>
        <dsp:cNvSpPr/>
      </dsp:nvSpPr>
      <dsp:spPr>
        <a:xfrm>
          <a:off x="2474955" y="754"/>
          <a:ext cx="1641388" cy="164138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baseline="0" dirty="0" smtClean="0">
              <a:latin typeface="Times New Roman" pitchFamily="18" charset="0"/>
              <a:cs typeface="Times New Roman" pitchFamily="18" charset="0"/>
            </a:rPr>
            <a:t>По-перше, центральні банки мають монопольне право емісії грошових знаків;</a:t>
          </a:r>
          <a:endParaRPr lang="ru-RU" sz="1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2715331" y="241130"/>
        <a:ext cx="1160636" cy="1160636"/>
      </dsp:txXfrm>
    </dsp:sp>
    <dsp:sp modelId="{7D779E13-7A33-4541-B837-614F5132E5F2}">
      <dsp:nvSpPr>
        <dsp:cNvPr id="0" name=""/>
        <dsp:cNvSpPr/>
      </dsp:nvSpPr>
      <dsp:spPr>
        <a:xfrm rot="3600000">
          <a:off x="3687450" y="1601432"/>
          <a:ext cx="436882" cy="553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3720216" y="1655473"/>
        <a:ext cx="305817" cy="332380"/>
      </dsp:txXfrm>
    </dsp:sp>
    <dsp:sp modelId="{B8835BF9-C3A0-4830-816E-747CD587B1D2}">
      <dsp:nvSpPr>
        <dsp:cNvPr id="0" name=""/>
        <dsp:cNvSpPr/>
      </dsp:nvSpPr>
      <dsp:spPr>
        <a:xfrm>
          <a:off x="3707802" y="2136107"/>
          <a:ext cx="1641388" cy="16413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baseline="0" dirty="0" smtClean="0">
              <a:latin typeface="Times New Roman" pitchFamily="18" charset="0"/>
              <a:cs typeface="Times New Roman" pitchFamily="18" charset="0"/>
            </a:rPr>
            <a:t>По-друге, центральні банки обслуговують специфічну клієн­туру.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48178" y="2376483"/>
        <a:ext cx="1160636" cy="1160636"/>
      </dsp:txXfrm>
    </dsp:sp>
    <dsp:sp modelId="{747150B0-A7C3-4AB6-AE5A-710AE072EFBC}">
      <dsp:nvSpPr>
        <dsp:cNvPr id="0" name=""/>
        <dsp:cNvSpPr/>
      </dsp:nvSpPr>
      <dsp:spPr>
        <a:xfrm rot="10800000">
          <a:off x="3089573" y="2679817"/>
          <a:ext cx="436882" cy="553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0800000">
        <a:off x="3220638" y="2790611"/>
        <a:ext cx="305817" cy="332380"/>
      </dsp:txXfrm>
    </dsp:sp>
    <dsp:sp modelId="{815852A9-4D59-4A4F-9CC4-55F7AA5582BC}">
      <dsp:nvSpPr>
        <dsp:cNvPr id="0" name=""/>
        <dsp:cNvSpPr/>
      </dsp:nvSpPr>
      <dsp:spPr>
        <a:xfrm>
          <a:off x="1242108" y="2136107"/>
          <a:ext cx="1641388" cy="16413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baseline="0" dirty="0" smtClean="0">
              <a:latin typeface="Times New Roman" pitchFamily="18" charset="0"/>
              <a:cs typeface="Times New Roman" pitchFamily="18" charset="0"/>
            </a:rPr>
            <a:t>По-третє, для центральних банків, на відміну від комерційних, отримання прибутку не є метою проведення операцій.</a:t>
          </a:r>
          <a:endParaRPr lang="ru-RU" sz="1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482484" y="2376483"/>
        <a:ext cx="1160636" cy="1160636"/>
      </dsp:txXfrm>
    </dsp:sp>
    <dsp:sp modelId="{99E81EB0-2BE1-4D7E-B36D-64923F1B3887}">
      <dsp:nvSpPr>
        <dsp:cNvPr id="0" name=""/>
        <dsp:cNvSpPr/>
      </dsp:nvSpPr>
      <dsp:spPr>
        <a:xfrm rot="18000000">
          <a:off x="2454603" y="1622848"/>
          <a:ext cx="436882" cy="5539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>
        <a:off x="2487369" y="1790395"/>
        <a:ext cx="305817" cy="3323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F0C34-B6A5-4959-8EB0-6A20224D4E9D}">
      <dsp:nvSpPr>
        <dsp:cNvPr id="0" name=""/>
        <dsp:cNvSpPr/>
      </dsp:nvSpPr>
      <dsp:spPr>
        <a:xfrm>
          <a:off x="1314044" y="0"/>
          <a:ext cx="4610912" cy="4610912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70D9DA3-02E5-4817-9C00-8587FFF8CCBF}">
      <dsp:nvSpPr>
        <dsp:cNvPr id="0" name=""/>
        <dsp:cNvSpPr/>
      </dsp:nvSpPr>
      <dsp:spPr>
        <a:xfrm>
          <a:off x="1752080" y="438036"/>
          <a:ext cx="1798255" cy="179825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цінними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паперами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відкритому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ринку.</a:t>
          </a:r>
          <a:endParaRPr lang="ru-RU" sz="14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839864" y="525820"/>
        <a:ext cx="1622687" cy="1622687"/>
      </dsp:txXfrm>
    </dsp:sp>
    <dsp:sp modelId="{2E9A7E96-5A88-422E-A6A1-E78B4AE31EC2}">
      <dsp:nvSpPr>
        <dsp:cNvPr id="0" name=""/>
        <dsp:cNvSpPr/>
      </dsp:nvSpPr>
      <dsp:spPr>
        <a:xfrm>
          <a:off x="3688663" y="438036"/>
          <a:ext cx="1798255" cy="1798255"/>
        </a:xfrm>
        <a:prstGeom prst="roundRect">
          <a:avLst/>
        </a:prstGeom>
        <a:gradFill rotWithShape="0">
          <a:gsLst>
            <a:gs pos="0">
              <a:schemeClr val="accent2">
                <a:hueOff val="-441124"/>
                <a:satOff val="497"/>
                <a:lumOff val="1177"/>
                <a:alphaOff val="0"/>
                <a:tint val="96000"/>
                <a:lumMod val="104000"/>
              </a:schemeClr>
            </a:gs>
            <a:gs pos="100000">
              <a:schemeClr val="accent2">
                <a:hueOff val="-441124"/>
                <a:satOff val="497"/>
                <a:lumOff val="117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рефінансування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(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кредитування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)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комерційних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банків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.</a:t>
          </a:r>
          <a:endParaRPr lang="ru-RU" sz="14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776447" y="525820"/>
        <a:ext cx="1622687" cy="1622687"/>
      </dsp:txXfrm>
    </dsp:sp>
    <dsp:sp modelId="{47787B9F-DAE7-4CFF-B375-FAD26267C4BF}">
      <dsp:nvSpPr>
        <dsp:cNvPr id="0" name=""/>
        <dsp:cNvSpPr/>
      </dsp:nvSpPr>
      <dsp:spPr>
        <a:xfrm>
          <a:off x="1752080" y="2374619"/>
          <a:ext cx="1798255" cy="1798255"/>
        </a:xfrm>
        <a:prstGeom prst="roundRect">
          <a:avLst/>
        </a:prstGeom>
        <a:gradFill rotWithShape="0">
          <a:gsLst>
            <a:gs pos="0">
              <a:schemeClr val="accent2">
                <a:hueOff val="-882249"/>
                <a:satOff val="995"/>
                <a:lumOff val="2353"/>
                <a:alphaOff val="0"/>
                <a:tint val="96000"/>
                <a:lumMod val="104000"/>
              </a:schemeClr>
            </a:gs>
            <a:gs pos="100000">
              <a:schemeClr val="accent2">
                <a:hueOff val="-882249"/>
                <a:satOff val="995"/>
                <a:lumOff val="2353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міжнародними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ліквідними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резервами (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золотовалютними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резервами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).</a:t>
          </a:r>
          <a:endParaRPr lang="ru-RU" sz="1400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839864" y="2462403"/>
        <a:ext cx="1622687" cy="1622687"/>
      </dsp:txXfrm>
    </dsp:sp>
    <dsp:sp modelId="{D34A8C54-3575-4AE8-BC1D-94956997095A}">
      <dsp:nvSpPr>
        <dsp:cNvPr id="0" name=""/>
        <dsp:cNvSpPr/>
      </dsp:nvSpPr>
      <dsp:spPr>
        <a:xfrm>
          <a:off x="3688663" y="2374619"/>
          <a:ext cx="1798255" cy="1798255"/>
        </a:xfrm>
        <a:prstGeom prst="roundRect">
          <a:avLst/>
        </a:prstGeom>
        <a:gradFill rotWithShape="0">
          <a:gsLst>
            <a:gs pos="0">
              <a:schemeClr val="accent2">
                <a:hueOff val="-1323373"/>
                <a:satOff val="1492"/>
                <a:lumOff val="3530"/>
                <a:alphaOff val="0"/>
                <a:tint val="96000"/>
                <a:lumMod val="104000"/>
              </a:schemeClr>
            </a:gs>
            <a:gs pos="100000">
              <a:schemeClr val="accent2">
                <a:hueOff val="-1323373"/>
                <a:satOff val="1492"/>
                <a:lumOff val="353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Надавання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кредитів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уряду на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покриття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i="0" kern="1200" baseline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дефіциту</a:t>
          </a:r>
          <a:r>
            <a:rPr lang="ru-RU" sz="1400" i="0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 державного бюджету.</a:t>
          </a:r>
          <a:endParaRPr lang="ru-RU" sz="1400" i="0" kern="1200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776447" y="2462403"/>
        <a:ext cx="1622687" cy="1622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85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79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509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091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2792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52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786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17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669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752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337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0603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6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39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46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90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37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5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3096344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effectLst/>
                <a:latin typeface="Times New Roman" pitchFamily="18" charset="0"/>
                <a:cs typeface="Times New Roman" pitchFamily="18" charset="0"/>
              </a:rPr>
              <a:t>ЦЕНТРАЛЬНІ БАНКИ І ГРОШОВО –КРЕДИТНІ СИСТЕМИ</a:t>
            </a:r>
            <a:endParaRPr lang="ru-RU" sz="27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центрального банку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Основні положення, що визначають статус Центрального банку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571184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/>
              <a:t>Основні Задачі центрального банку</a:t>
            </a:r>
            <a:endParaRPr lang="ru-RU" sz="32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незалежності</a:t>
            </a:r>
            <a:r>
              <a:rPr lang="ru-RU" dirty="0" smtClean="0"/>
              <a:t> Центрального Банку: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88348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монетарної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стабільності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незалежність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центрального банку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уряду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проведенні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одного боку,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узгодженість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державного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другого.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467544" y="2492896"/>
          <a:ext cx="7239000" cy="3744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8868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Функції</a:t>
            </a:r>
            <a:r>
              <a:rPr lang="ru-RU" dirty="0" smtClean="0"/>
              <a:t> центрального банку: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7239000" cy="4824536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Емісія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грошей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Центральному банку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як правило,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монопольне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емісії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готівки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(банкнот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монет).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стосується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депозитних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грошей,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емітують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випускають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як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банк, так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комерційні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банки.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випускає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депозитні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комерційних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уряду,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відкритому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валютному ринку.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грошового ринку шляхом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інструментів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найважливіша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центрального банку.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займається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розробкою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реалізацією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кінцевому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стійкого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цінову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стабільність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реального сектора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мікроекономічний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sz="1700" b="1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кредитно-розрахункове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касове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комерційних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кредитором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останньої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інстанції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надійне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ефективне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банківської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нагляд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Банк уряду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Виконуючи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функцію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кредитно-розрахункове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платіжного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агента уряду по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обслуговуванню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державного боргу, 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радника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консультанта.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золотовалютними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резервами. </a:t>
            </a:r>
          </a:p>
          <a:p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інформаційно-аналітичний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статистичний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центр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Представницька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взаємовідносинах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центральними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банками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держав,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міжнародними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банками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валютно-фінансовими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організаціями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4.Операції центральних банків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60688"/>
          </a:xfrm>
        </p:spPr>
        <p:txBody>
          <a:bodyPr>
            <a:noAutofit/>
          </a:bodyPr>
          <a:lstStyle/>
          <a:p>
            <a:r>
              <a:rPr lang="uk-UA" sz="2400" dirty="0" smtClean="0"/>
              <a:t>Характерні риси операцій центральних банків проявляються у трьох напрямах: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239000" cy="876712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/>
              <a:t>Центральні банки в процесі своєї діяльності </a:t>
            </a:r>
            <a:r>
              <a:rPr lang="uk-UA" sz="2000" dirty="0" err="1" smtClean="0"/>
              <a:t>здійс-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err="1" smtClean="0"/>
              <a:t>нюють</a:t>
            </a:r>
            <a:r>
              <a:rPr lang="uk-UA" sz="2000" dirty="0" smtClean="0"/>
              <a:t> операції — активні та пасивні, надають послуги своїм клієнтам. </a:t>
            </a:r>
            <a:endParaRPr lang="ru-RU" sz="20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844824"/>
          <a:ext cx="7239000" cy="4610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1259632" y="1268760"/>
            <a:ext cx="7239000" cy="432048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активні операції центральних банків </a:t>
            </a:r>
            <a:r>
              <a:rPr kumimoji="0" lang="uk-UA" sz="2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20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43192" cy="4846320"/>
          </a:xfrm>
        </p:spPr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Емітують на монопольних засадах готівкові кошти в оборот.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Зберігають резерви комерційних банків.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Залучають кошти урядових структур.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Відкривають рахунки, на яких розміщуються іноземні депозити, тобто депозити, якими володіють іноземні уряди, іноземні центральні банки, міжнародні валютно-фінансові і кредитні організації.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Можуть одержувати кредити, зокрема від міжнародних валютно-фінансових і кредитних організацій.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Можуть емітувати та розміщувати, найчастіше серед комерційних банків, власні боргові зобов’язання.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Формують власний капітал.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332656"/>
            <a:ext cx="7239000" cy="576064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Пасивні операції центральних банків </a:t>
            </a:r>
            <a:r>
              <a:rPr kumimoji="0" lang="uk-UA" sz="24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ru-RU" sz="24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r>
              <a:rPr lang="uk-UA" dirty="0" smtClean="0"/>
              <a:t>1. Вступ</a:t>
            </a:r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dirty="0" smtClean="0"/>
              <a:t>В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країні</a:t>
            </a:r>
            <a:r>
              <a:rPr lang="ru-RU" dirty="0" smtClean="0"/>
              <a:t>, як правило, </a:t>
            </a:r>
            <a:r>
              <a:rPr lang="ru-RU" dirty="0" err="1" smtClean="0"/>
              <a:t>функціонує</a:t>
            </a:r>
            <a:r>
              <a:rPr lang="ru-RU" dirty="0" smtClean="0"/>
              <a:t> </a:t>
            </a:r>
            <a:r>
              <a:rPr lang="ru-RU" dirty="0" err="1" smtClean="0"/>
              <a:t>центральний</a:t>
            </a:r>
            <a:r>
              <a:rPr lang="ru-RU" dirty="0" smtClean="0"/>
              <a:t> </a:t>
            </a:r>
            <a:r>
              <a:rPr lang="ru-RU" dirty="0" err="1" smtClean="0"/>
              <a:t>емісійний</a:t>
            </a:r>
            <a:r>
              <a:rPr lang="ru-RU" dirty="0" smtClean="0"/>
              <a:t> банк.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відрізняють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ланок </a:t>
            </a:r>
            <a:r>
              <a:rPr lang="ru-RU" dirty="0" err="1" smtClean="0"/>
              <a:t>грошово-кредитної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особливу</a:t>
            </a:r>
            <a:r>
              <a:rPr lang="ru-RU" dirty="0" smtClean="0"/>
              <a:t> роль в </a:t>
            </a:r>
            <a:r>
              <a:rPr lang="ru-RU" dirty="0" err="1" smtClean="0"/>
              <a:t>економіці</a:t>
            </a:r>
            <a:r>
              <a:rPr lang="ru-RU" dirty="0" smtClean="0"/>
              <a:t>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 Висновки</a:t>
            </a:r>
            <a:b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643192" cy="40518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банк 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координування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У ході роботи було виявлено, що центральні банки могли створюватись двома шляхами : еволюційним та завдяки державі.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4968552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Кожний центральний банк будь-якої країни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спрямовує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сталості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надійності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ряд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притаманих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uk-UA" sz="2800" b="1" dirty="0" smtClean="0">
                <a:cs typeface="Times New Roman" pitchFamily="18" charset="0"/>
              </a:rPr>
              <a:t>Метою дослідження  - </a:t>
            </a:r>
            <a:r>
              <a:rPr lang="uk-UA" sz="2800" dirty="0" smtClean="0">
                <a:cs typeface="Times New Roman" pitchFamily="18" charset="0"/>
              </a:rPr>
              <a:t>є саме виникнення центральних банків, визначення їх основних задача та функцій, а також дослідження виконуваних центральними банками операцій.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200800" cy="1143000"/>
          </a:xfrm>
        </p:spPr>
        <p:txBody>
          <a:bodyPr>
            <a:noAutofit/>
          </a:bodyPr>
          <a:lstStyle/>
          <a:p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банк —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орган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координування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грошово-кредитної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0" dirty="0" err="1" smtClean="0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4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571184" cy="3115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571184" cy="87671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939082"/>
              </p:ext>
            </p:extLst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516688" cy="1020728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Організаційно-правові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центральних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провідних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неоднорідні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Центральні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банки за характером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поділяються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на: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27168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Демонетизація золота спричинила: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9712" y="1268760"/>
            <a:ext cx="6591985" cy="3777622"/>
          </a:xfrm>
        </p:spPr>
        <p:txBody>
          <a:bodyPr>
            <a:noAutofit/>
          </a:bodyPr>
          <a:lstStyle/>
          <a:p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, перехід від системи обігу повноцінних грошей до системи обігу неповноцінних грошей, які повноцінних грошей був високий рівень стихійної саморегуляції грошового обороту, тобто забезпечення національної економіки необхідною та достатньою масою грошей.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, створення спеціального органу державного управ­ління — центрального банку, основним призначенням якого стала не тільки емісія грошових знаків, а й забезпечення регулювання їх обігу;</a:t>
            </a:r>
          </a:p>
          <a:p>
            <a:pPr lvl="0"/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По-третє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, запровадження особливого емісійного механізму (грошово-кредитної політики), який дає можливість узгоджувати емісію грошей зі зміною потреб економіки в платіжних засобах і завдяки якому держава в особі центрального банку має можливість активно впливати не тільки на грошово-кредитну сферу, а й на реальний сектор економіки.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239000" cy="1728192"/>
          </a:xfrm>
        </p:spPr>
        <p:txBody>
          <a:bodyPr>
            <a:noAutofit/>
          </a:bodyPr>
          <a:lstStyle/>
          <a:p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Центральний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функціонувати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регіональними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управліннями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ж бути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побудованим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федеративним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принципом.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Німецький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федеральний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банк (Бундесбанк) —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банк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регіональними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управліннями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центральними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банками земель)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розгалуженою</a:t>
            </a:r>
            <a:r>
              <a:rPr lang="ru-RU" sz="1600" b="0" dirty="0" smtClean="0">
                <a:latin typeface="Times New Roman" pitchFamily="18" charset="0"/>
                <a:cs typeface="Times New Roman" pitchFamily="18" charset="0"/>
              </a:rPr>
              <a:t> мережею </a:t>
            </a:r>
            <a:r>
              <a:rPr lang="ru-RU" sz="1600" b="0" dirty="0" err="1" smtClean="0">
                <a:latin typeface="Times New Roman" pitchFamily="18" charset="0"/>
                <a:cs typeface="Times New Roman" pitchFamily="18" charset="0"/>
              </a:rPr>
              <a:t>відділень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988840"/>
            <a:ext cx="7239000" cy="936104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центрального банку США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таких ланок: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95536" y="2924944"/>
          <a:ext cx="7560840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Пасмо">
  <a:themeElements>
    <a:clrScheme name="Синя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Пасмо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92</TotalTime>
  <Words>1032</Words>
  <Application>Microsoft Office PowerPoint</Application>
  <PresentationFormat>Екран (4:3)</PresentationFormat>
  <Paragraphs>85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7" baseType="lpstr">
      <vt:lpstr>Arial</vt:lpstr>
      <vt:lpstr>Century Gothic</vt:lpstr>
      <vt:lpstr>Times New Roman</vt:lpstr>
      <vt:lpstr>Wingdings 3</vt:lpstr>
      <vt:lpstr>Пасмо</vt:lpstr>
      <vt:lpstr>        ЦЕНТРАЛЬНІ БАНКИ І ГРОШОВО –КРЕДИТНІ СИСТЕМИ</vt:lpstr>
      <vt:lpstr>1. Вступ</vt:lpstr>
      <vt:lpstr>Презентація PowerPoint</vt:lpstr>
      <vt:lpstr>2. Виникнення центральних банків </vt:lpstr>
      <vt:lpstr>Центральний банк — це орган координування і регулювання грошово-кредитної системи країни.</vt:lpstr>
      <vt:lpstr>Шляхи створення центральних банків:</vt:lpstr>
      <vt:lpstr>Організаційно-правові основи центральних банків провідних країн світу неоднорідні. Центральні банки за характером власності поділяються на:</vt:lpstr>
      <vt:lpstr>Демонетизація золота спричинила:</vt:lpstr>
      <vt:lpstr>Центральний банк може функціонувати як єдиний банк з регіональними управліннями або ж бути побудованим за федеративним принципом. Наприклад, Німецький федеральний банк (Бундесбанк) — це єдиний банк з регіональними управліннями (центральними банками земель) і розгалуженою мережею відділень</vt:lpstr>
      <vt:lpstr>3. Задачі та функції центрального банку</vt:lpstr>
      <vt:lpstr>Основні положення, що визначають статус Центрального банку</vt:lpstr>
      <vt:lpstr>Основні Задачі центрального банку</vt:lpstr>
      <vt:lpstr>Критерії незалежності Центрального Банку:</vt:lpstr>
      <vt:lpstr>Функції центрального банку:</vt:lpstr>
      <vt:lpstr>Презентація PowerPoint</vt:lpstr>
      <vt:lpstr>4.Операції центральних банків</vt:lpstr>
      <vt:lpstr>Характерні риси операцій центральних банків проявляються у трьох напрямах:</vt:lpstr>
      <vt:lpstr>Центральні банки в процесі своєї діяльності здійс- нюють операції — активні та пасивні, надають послуги своїм клієнтам. </vt:lpstr>
      <vt:lpstr>Презентація PowerPoint</vt:lpstr>
      <vt:lpstr>5. Висновки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: ВИНИКНЕННЯ, ЗАДАЧІ ТА ФУНКЦІЇ ЦЕНТРАЛЬНИХ БАНКІВ</dc:title>
  <dc:creator>Сонечко</dc:creator>
  <cp:lastModifiedBy>User</cp:lastModifiedBy>
  <cp:revision>16</cp:revision>
  <dcterms:modified xsi:type="dcterms:W3CDTF">2025-04-12T09:08:19Z</dcterms:modified>
</cp:coreProperties>
</file>