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9" r:id="rId3"/>
    <p:sldId id="257" r:id="rId4"/>
    <p:sldId id="312" r:id="rId5"/>
    <p:sldId id="259" r:id="rId6"/>
    <p:sldId id="362" r:id="rId7"/>
    <p:sldId id="363" r:id="rId8"/>
    <p:sldId id="261" r:id="rId9"/>
    <p:sldId id="268" r:id="rId10"/>
    <p:sldId id="308" r:id="rId11"/>
    <p:sldId id="262" r:id="rId12"/>
    <p:sldId id="385" r:id="rId13"/>
    <p:sldId id="310" r:id="rId14"/>
    <p:sldId id="260" r:id="rId15"/>
    <p:sldId id="277" r:id="rId16"/>
    <p:sldId id="311" r:id="rId17"/>
    <p:sldId id="320" r:id="rId18"/>
    <p:sldId id="321" r:id="rId19"/>
    <p:sldId id="278" r:id="rId20"/>
    <p:sldId id="353" r:id="rId21"/>
    <p:sldId id="368" r:id="rId22"/>
    <p:sldId id="354" r:id="rId23"/>
    <p:sldId id="279" r:id="rId24"/>
    <p:sldId id="366" r:id="rId25"/>
    <p:sldId id="367" r:id="rId26"/>
    <p:sldId id="280" r:id="rId27"/>
    <p:sldId id="364" r:id="rId28"/>
    <p:sldId id="360" r:id="rId29"/>
    <p:sldId id="361" r:id="rId30"/>
    <p:sldId id="275" r:id="rId31"/>
    <p:sldId id="387" r:id="rId32"/>
    <p:sldId id="286" r:id="rId33"/>
    <p:sldId id="282" r:id="rId34"/>
    <p:sldId id="283" r:id="rId35"/>
    <p:sldId id="284" r:id="rId36"/>
    <p:sldId id="285" r:id="rId37"/>
    <p:sldId id="294" r:id="rId38"/>
    <p:sldId id="289" r:id="rId39"/>
    <p:sldId id="290" r:id="rId40"/>
    <p:sldId id="287" r:id="rId41"/>
    <p:sldId id="288" r:id="rId42"/>
    <p:sldId id="263" r:id="rId43"/>
    <p:sldId id="264" r:id="rId44"/>
    <p:sldId id="292" r:id="rId45"/>
    <p:sldId id="291" r:id="rId46"/>
    <p:sldId id="273" r:id="rId47"/>
    <p:sldId id="297" r:id="rId48"/>
    <p:sldId id="306" r:id="rId49"/>
    <p:sldId id="307" r:id="rId50"/>
    <p:sldId id="298" r:id="rId51"/>
    <p:sldId id="392" r:id="rId52"/>
    <p:sldId id="305" r:id="rId53"/>
    <p:sldId id="293" r:id="rId54"/>
    <p:sldId id="296" r:id="rId55"/>
    <p:sldId id="295" r:id="rId56"/>
    <p:sldId id="358" r:id="rId57"/>
    <p:sldId id="378" r:id="rId58"/>
    <p:sldId id="381" r:id="rId59"/>
    <p:sldId id="377" r:id="rId60"/>
    <p:sldId id="396" r:id="rId61"/>
    <p:sldId id="393" r:id="rId62"/>
    <p:sldId id="394" r:id="rId63"/>
    <p:sldId id="395" r:id="rId64"/>
    <p:sldId id="356" r:id="rId65"/>
    <p:sldId id="357" r:id="rId66"/>
    <p:sldId id="359" r:id="rId67"/>
    <p:sldId id="355" r:id="rId68"/>
    <p:sldId id="369" r:id="rId69"/>
    <p:sldId id="319" r:id="rId70"/>
    <p:sldId id="313" r:id="rId71"/>
    <p:sldId id="314" r:id="rId72"/>
    <p:sldId id="315" r:id="rId73"/>
    <p:sldId id="316" r:id="rId74"/>
    <p:sldId id="317" r:id="rId75"/>
    <p:sldId id="318" r:id="rId76"/>
    <p:sldId id="276" r:id="rId77"/>
    <p:sldId id="382" r:id="rId78"/>
    <p:sldId id="322" r:id="rId79"/>
    <p:sldId id="337" r:id="rId80"/>
    <p:sldId id="323" r:id="rId81"/>
    <p:sldId id="324" r:id="rId82"/>
    <p:sldId id="325" r:id="rId83"/>
    <p:sldId id="326" r:id="rId84"/>
    <p:sldId id="327" r:id="rId85"/>
    <p:sldId id="328" r:id="rId86"/>
    <p:sldId id="329" r:id="rId87"/>
    <p:sldId id="338" r:id="rId88"/>
    <p:sldId id="374" r:id="rId89"/>
    <p:sldId id="375" r:id="rId90"/>
    <p:sldId id="379" r:id="rId91"/>
    <p:sldId id="376" r:id="rId92"/>
    <p:sldId id="388" r:id="rId93"/>
    <p:sldId id="389" r:id="rId94"/>
    <p:sldId id="390" r:id="rId95"/>
    <p:sldId id="391" r:id="rId96"/>
    <p:sldId id="347" r:id="rId97"/>
    <p:sldId id="348" r:id="rId98"/>
    <p:sldId id="349" r:id="rId99"/>
    <p:sldId id="380" r:id="rId100"/>
    <p:sldId id="386" r:id="rId101"/>
    <p:sldId id="384" r:id="rId102"/>
    <p:sldId id="383" r:id="rId103"/>
    <p:sldId id="331" r:id="rId104"/>
    <p:sldId id="330" r:id="rId105"/>
    <p:sldId id="332" r:id="rId106"/>
    <p:sldId id="333" r:id="rId107"/>
    <p:sldId id="334" r:id="rId108"/>
    <p:sldId id="335" r:id="rId109"/>
    <p:sldId id="336" r:id="rId110"/>
    <p:sldId id="352" r:id="rId111"/>
    <p:sldId id="339" r:id="rId112"/>
    <p:sldId id="340" r:id="rId113"/>
    <p:sldId id="341" r:id="rId114"/>
    <p:sldId id="342" r:id="rId115"/>
    <p:sldId id="343" r:id="rId116"/>
    <p:sldId id="344" r:id="rId117"/>
    <p:sldId id="345" r:id="rId118"/>
    <p:sldId id="346" r:id="rId119"/>
    <p:sldId id="350" r:id="rId120"/>
    <p:sldId id="351" r:id="rId121"/>
    <p:sldId id="304" r:id="rId122"/>
    <p:sldId id="258" r:id="rId123"/>
    <p:sldId id="267" r:id="rId124"/>
    <p:sldId id="300" r:id="rId12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Styl s motivem 2 – zvýraznění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p:scale>
          <a:sx n="84" d="100"/>
          <a:sy n="84" d="100"/>
        </p:scale>
        <p:origin x="132"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Documents\Propaganda\tsdgo310.t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List1!$A$4</c:f>
              <c:strCache>
                <c:ptCount val="1"/>
                <c:pt idx="0">
                  <c:v>NAT_VOTE,DE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trendline>
            <c:spPr>
              <a:ln w="76200" cap="rnd">
                <a:solidFill>
                  <a:schemeClr val="accent1"/>
                </a:solidFill>
                <a:prstDash val="sysDot"/>
              </a:ln>
              <a:effectLst/>
            </c:spPr>
            <c:trendlineType val="linear"/>
            <c:dispRSqr val="0"/>
            <c:dispEq val="0"/>
          </c:trendline>
          <c:cat>
            <c:numRef>
              <c:f>List1!$B$1:$Z$1</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List1!$B$4:$Z$4</c:f>
              <c:numCache>
                <c:formatCode>General</c:formatCode>
                <c:ptCount val="25"/>
                <c:pt idx="0" formatCode="0.00">
                  <c:v>77.8</c:v>
                </c:pt>
                <c:pt idx="4" formatCode="0.00">
                  <c:v>79</c:v>
                </c:pt>
                <c:pt idx="8" formatCode="0.00">
                  <c:v>82.2</c:v>
                </c:pt>
                <c:pt idx="12" formatCode="0.00">
                  <c:v>79.099999999999994</c:v>
                </c:pt>
                <c:pt idx="15" formatCode="0.00">
                  <c:v>77.7</c:v>
                </c:pt>
                <c:pt idx="19" formatCode="0.00">
                  <c:v>70.8</c:v>
                </c:pt>
                <c:pt idx="23" formatCode="0.00">
                  <c:v>71.5</c:v>
                </c:pt>
              </c:numCache>
            </c:numRef>
          </c:val>
          <c:smooth val="0"/>
        </c:ser>
        <c:ser>
          <c:idx val="1"/>
          <c:order val="1"/>
          <c:tx>
            <c:strRef>
              <c:f>List1!$A$3</c:f>
              <c:strCache>
                <c:ptCount val="1"/>
                <c:pt idx="0">
                  <c:v>NAT_VOTE,CZ</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trendline>
            <c:spPr>
              <a:ln w="76200" cap="rnd">
                <a:solidFill>
                  <a:schemeClr val="accent2"/>
                </a:solidFill>
                <a:prstDash val="sysDot"/>
              </a:ln>
              <a:effectLst/>
            </c:spPr>
            <c:trendlineType val="linear"/>
            <c:dispRSqr val="0"/>
            <c:dispEq val="0"/>
          </c:trendline>
          <c:cat>
            <c:numRef>
              <c:f>List1!$B$1:$Z$1</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List1!$B$3:$Z$3</c:f>
              <c:numCache>
                <c:formatCode>General</c:formatCode>
                <c:ptCount val="25"/>
                <c:pt idx="0" formatCode="0.00">
                  <c:v>96.3</c:v>
                </c:pt>
                <c:pt idx="2" formatCode="0.00">
                  <c:v>84.7</c:v>
                </c:pt>
                <c:pt idx="6" formatCode="0.00">
                  <c:v>76.3</c:v>
                </c:pt>
                <c:pt idx="8" formatCode="0.00">
                  <c:v>74</c:v>
                </c:pt>
                <c:pt idx="12" formatCode="0.00">
                  <c:v>57.9</c:v>
                </c:pt>
                <c:pt idx="16" formatCode="0.00">
                  <c:v>64.5</c:v>
                </c:pt>
                <c:pt idx="20" formatCode="0.00">
                  <c:v>62.6</c:v>
                </c:pt>
                <c:pt idx="23" formatCode="0.00">
                  <c:v>59.5</c:v>
                </c:pt>
              </c:numCache>
            </c:numRef>
          </c:val>
          <c:smooth val="1"/>
        </c:ser>
        <c:ser>
          <c:idx val="2"/>
          <c:order val="2"/>
          <c:tx>
            <c:strRef>
              <c:f>List1!$A$2</c:f>
              <c:strCache>
                <c:ptCount val="1"/>
                <c:pt idx="0">
                  <c:v>NAT_VOTE,EU28</c:v>
                </c:pt>
              </c:strCache>
            </c:strRef>
          </c:tx>
          <c:spPr>
            <a:ln w="76200" cap="rnd">
              <a:solidFill>
                <a:schemeClr val="accent3"/>
              </a:solidFill>
              <a:round/>
            </a:ln>
            <a:effectLst/>
          </c:spPr>
          <c:marker>
            <c:symbol val="circle"/>
            <c:size val="5"/>
            <c:spPr>
              <a:solidFill>
                <a:schemeClr val="accent3"/>
              </a:solidFill>
              <a:ln w="76200">
                <a:solidFill>
                  <a:schemeClr val="accent3"/>
                </a:solidFill>
              </a:ln>
              <a:effectLst/>
            </c:spPr>
          </c:marker>
          <c:cat>
            <c:numRef>
              <c:f>List1!$B$1:$Z$1</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List1!$B$2:$Z$2</c:f>
              <c:numCache>
                <c:formatCode>0.00</c:formatCode>
                <c:ptCount val="25"/>
                <c:pt idx="0">
                  <c:v>77.7</c:v>
                </c:pt>
                <c:pt idx="1">
                  <c:v>76.5</c:v>
                </c:pt>
                <c:pt idx="2">
                  <c:v>76.400000000000006</c:v>
                </c:pt>
                <c:pt idx="3">
                  <c:v>76.3</c:v>
                </c:pt>
                <c:pt idx="4">
                  <c:v>76.2</c:v>
                </c:pt>
                <c:pt idx="5">
                  <c:v>76.099999999999994</c:v>
                </c:pt>
                <c:pt idx="6">
                  <c:v>74.8</c:v>
                </c:pt>
                <c:pt idx="7">
                  <c:v>73.3</c:v>
                </c:pt>
                <c:pt idx="8">
                  <c:v>72.8</c:v>
                </c:pt>
                <c:pt idx="9">
                  <c:v>72.099999999999994</c:v>
                </c:pt>
                <c:pt idx="10">
                  <c:v>71.400000000000006</c:v>
                </c:pt>
                <c:pt idx="11">
                  <c:v>71</c:v>
                </c:pt>
                <c:pt idx="12">
                  <c:v>71.400000000000006</c:v>
                </c:pt>
                <c:pt idx="13">
                  <c:v>71.3</c:v>
                </c:pt>
                <c:pt idx="14">
                  <c:v>71.3</c:v>
                </c:pt>
                <c:pt idx="15">
                  <c:v>71</c:v>
                </c:pt>
                <c:pt idx="16">
                  <c:v>71.099999999999994</c:v>
                </c:pt>
                <c:pt idx="17">
                  <c:v>71.099999999999994</c:v>
                </c:pt>
                <c:pt idx="18">
                  <c:v>70.3</c:v>
                </c:pt>
                <c:pt idx="19">
                  <c:v>70.400000000000006</c:v>
                </c:pt>
                <c:pt idx="20">
                  <c:v>69.599999999999994</c:v>
                </c:pt>
                <c:pt idx="21">
                  <c:v>68.8</c:v>
                </c:pt>
                <c:pt idx="22">
                  <c:v>68</c:v>
                </c:pt>
                <c:pt idx="23">
                  <c:v>68</c:v>
                </c:pt>
                <c:pt idx="24">
                  <c:v>68</c:v>
                </c:pt>
              </c:numCache>
            </c:numRef>
          </c:val>
          <c:smooth val="0"/>
        </c:ser>
        <c:ser>
          <c:idx val="3"/>
          <c:order val="3"/>
          <c:tx>
            <c:strRef>
              <c:f>List1!$A$5</c:f>
              <c:strCache>
                <c:ptCount val="1"/>
                <c:pt idx="0">
                  <c:v>EU_VOTE,EU</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List1!$B$5:$Z$5</c:f>
              <c:numCache>
                <c:formatCode>General</c:formatCode>
                <c:ptCount val="25"/>
                <c:pt idx="4" formatCode="0.00">
                  <c:v>56.7</c:v>
                </c:pt>
                <c:pt idx="9" formatCode="0.00">
                  <c:v>0</c:v>
                </c:pt>
                <c:pt idx="14" formatCode="0.00">
                  <c:v>45.5</c:v>
                </c:pt>
                <c:pt idx="19" formatCode="0.00">
                  <c:v>43</c:v>
                </c:pt>
                <c:pt idx="24" formatCode="0.00">
                  <c:v>42.5</c:v>
                </c:pt>
              </c:numCache>
            </c:numRef>
          </c:val>
          <c:smooth val="0"/>
        </c:ser>
        <c:dLbls>
          <c:showLegendKey val="0"/>
          <c:showVal val="0"/>
          <c:showCatName val="0"/>
          <c:showSerName val="0"/>
          <c:showPercent val="0"/>
          <c:showBubbleSize val="0"/>
        </c:dLbls>
        <c:marker val="1"/>
        <c:smooth val="0"/>
        <c:axId val="295642944"/>
        <c:axId val="295644120"/>
      </c:lineChart>
      <c:catAx>
        <c:axId val="29564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crossAx val="295644120"/>
        <c:crosses val="autoZero"/>
        <c:auto val="1"/>
        <c:lblAlgn val="ctr"/>
        <c:lblOffset val="100"/>
        <c:noMultiLvlLbl val="0"/>
      </c:catAx>
      <c:valAx>
        <c:axId val="295644120"/>
        <c:scaling>
          <c:orientation val="minMax"/>
          <c:max val="100"/>
          <c:min val="3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95642944"/>
        <c:crosses val="autoZero"/>
        <c:crossBetween val="between"/>
      </c:valAx>
      <c:spPr>
        <a:noFill/>
        <a:ln>
          <a:noFill/>
        </a:ln>
        <a:effectLst/>
      </c:spPr>
    </c:plotArea>
    <c:legend>
      <c:legendPos val="b"/>
      <c:layout>
        <c:manualLayout>
          <c:xMode val="edge"/>
          <c:yMode val="edge"/>
          <c:x val="0"/>
          <c:y val="0.79095012389691233"/>
          <c:w val="0.98988755437334885"/>
          <c:h val="0.1947584066474463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634B0E-01D9-43FA-9C8F-134798E40DF4}"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cs-CZ"/>
        </a:p>
      </dgm:t>
    </dgm:pt>
    <dgm:pt modelId="{8E09A483-623C-4880-AC95-F9DF9FC6ABF0}">
      <dgm:prSet phldrT="[Text]"/>
      <dgm:spPr/>
      <dgm:t>
        <a:bodyPr/>
        <a:lstStyle/>
        <a:p>
          <a:r>
            <a:rPr lang="cs-CZ" dirty="0" err="1" smtClean="0"/>
            <a:t>Product</a:t>
          </a:r>
          <a:endParaRPr lang="cs-CZ" dirty="0"/>
        </a:p>
      </dgm:t>
    </dgm:pt>
    <dgm:pt modelId="{6BE8CAD0-D932-48DF-A6F1-0CEBDC9F1BCC}" type="parTrans" cxnId="{0D3B4C5A-C377-4A2B-B1E7-5F00F0783C21}">
      <dgm:prSet/>
      <dgm:spPr/>
      <dgm:t>
        <a:bodyPr/>
        <a:lstStyle/>
        <a:p>
          <a:endParaRPr lang="cs-CZ"/>
        </a:p>
      </dgm:t>
    </dgm:pt>
    <dgm:pt modelId="{B4969D6B-082C-4AC0-AD44-C502B8C23AF6}" type="sibTrans" cxnId="{0D3B4C5A-C377-4A2B-B1E7-5F00F0783C21}">
      <dgm:prSet/>
      <dgm:spPr/>
      <dgm:t>
        <a:bodyPr/>
        <a:lstStyle/>
        <a:p>
          <a:endParaRPr lang="cs-CZ"/>
        </a:p>
      </dgm:t>
    </dgm:pt>
    <dgm:pt modelId="{0968B85B-7F62-4571-9A2F-D5DAB33900A2}">
      <dgm:prSet phldrT="[Text]"/>
      <dgm:spPr/>
      <dgm:t>
        <a:bodyPr/>
        <a:lstStyle/>
        <a:p>
          <a:r>
            <a:rPr lang="cs-CZ" dirty="0" err="1" smtClean="0"/>
            <a:t>Price</a:t>
          </a:r>
          <a:endParaRPr lang="cs-CZ" dirty="0"/>
        </a:p>
      </dgm:t>
    </dgm:pt>
    <dgm:pt modelId="{647E4C12-31AA-4818-A95D-4B83BF07C5B1}" type="parTrans" cxnId="{17435265-01C1-480F-8AEF-E9EC686A59B1}">
      <dgm:prSet/>
      <dgm:spPr/>
      <dgm:t>
        <a:bodyPr/>
        <a:lstStyle/>
        <a:p>
          <a:endParaRPr lang="cs-CZ"/>
        </a:p>
      </dgm:t>
    </dgm:pt>
    <dgm:pt modelId="{539ADC1A-0038-4B5D-93AE-967DCC5E1BD2}" type="sibTrans" cxnId="{17435265-01C1-480F-8AEF-E9EC686A59B1}">
      <dgm:prSet/>
      <dgm:spPr/>
      <dgm:t>
        <a:bodyPr/>
        <a:lstStyle/>
        <a:p>
          <a:endParaRPr lang="cs-CZ"/>
        </a:p>
      </dgm:t>
    </dgm:pt>
    <dgm:pt modelId="{B3A89DD4-2038-4AEE-91A1-4F8716B34E23}">
      <dgm:prSet phldrT="[Text]"/>
      <dgm:spPr/>
      <dgm:t>
        <a:bodyPr/>
        <a:lstStyle/>
        <a:p>
          <a:r>
            <a:rPr lang="cs-CZ" dirty="0" smtClean="0"/>
            <a:t>Place</a:t>
          </a:r>
          <a:endParaRPr lang="cs-CZ" dirty="0"/>
        </a:p>
      </dgm:t>
    </dgm:pt>
    <dgm:pt modelId="{7C093375-BB88-4E69-A5E6-21A52ABA80CD}" type="parTrans" cxnId="{DCD371A5-E41B-4A3C-9145-C4165338703D}">
      <dgm:prSet/>
      <dgm:spPr/>
      <dgm:t>
        <a:bodyPr/>
        <a:lstStyle/>
        <a:p>
          <a:endParaRPr lang="cs-CZ"/>
        </a:p>
      </dgm:t>
    </dgm:pt>
    <dgm:pt modelId="{E1D12509-2695-4D6A-8526-4D1747B48B74}" type="sibTrans" cxnId="{DCD371A5-E41B-4A3C-9145-C4165338703D}">
      <dgm:prSet/>
      <dgm:spPr/>
      <dgm:t>
        <a:bodyPr/>
        <a:lstStyle/>
        <a:p>
          <a:endParaRPr lang="cs-CZ"/>
        </a:p>
      </dgm:t>
    </dgm:pt>
    <dgm:pt modelId="{CE5103A4-171B-4889-8C57-73C3BA5C706D}">
      <dgm:prSet phldrT="[Text]"/>
      <dgm:spPr/>
      <dgm:t>
        <a:bodyPr/>
        <a:lstStyle/>
        <a:p>
          <a:r>
            <a:rPr lang="cs-CZ" dirty="0" err="1" smtClean="0"/>
            <a:t>Promotion</a:t>
          </a:r>
          <a:endParaRPr lang="cs-CZ" dirty="0"/>
        </a:p>
      </dgm:t>
    </dgm:pt>
    <dgm:pt modelId="{3CA6EDB3-EEF7-4E6B-B9F5-B1B05873EF26}" type="parTrans" cxnId="{82AC268A-02F3-46A1-AAFA-27528261BF93}">
      <dgm:prSet/>
      <dgm:spPr/>
      <dgm:t>
        <a:bodyPr/>
        <a:lstStyle/>
        <a:p>
          <a:endParaRPr lang="cs-CZ"/>
        </a:p>
      </dgm:t>
    </dgm:pt>
    <dgm:pt modelId="{7918F80D-FC6C-4981-B4DD-D59831C545F2}" type="sibTrans" cxnId="{82AC268A-02F3-46A1-AAFA-27528261BF93}">
      <dgm:prSet/>
      <dgm:spPr/>
      <dgm:t>
        <a:bodyPr/>
        <a:lstStyle/>
        <a:p>
          <a:endParaRPr lang="cs-CZ"/>
        </a:p>
      </dgm:t>
    </dgm:pt>
    <dgm:pt modelId="{4F7F6B93-14A3-4C18-9100-AC99D7344AD0}" type="pres">
      <dgm:prSet presAssocID="{94634B0E-01D9-43FA-9C8F-134798E40DF4}" presName="Name0" presStyleCnt="0">
        <dgm:presLayoutVars>
          <dgm:dir/>
          <dgm:resizeHandles val="exact"/>
        </dgm:presLayoutVars>
      </dgm:prSet>
      <dgm:spPr/>
      <dgm:t>
        <a:bodyPr/>
        <a:lstStyle/>
        <a:p>
          <a:endParaRPr lang="cs-CZ"/>
        </a:p>
      </dgm:t>
    </dgm:pt>
    <dgm:pt modelId="{7739CDEB-E24D-4192-8B5A-A2655547076D}" type="pres">
      <dgm:prSet presAssocID="{8E09A483-623C-4880-AC95-F9DF9FC6ABF0}" presName="compNode" presStyleCnt="0"/>
      <dgm:spPr/>
    </dgm:pt>
    <dgm:pt modelId="{D11C1BB3-3EF9-43C1-8C48-86CF9357C0F2}" type="pres">
      <dgm:prSet presAssocID="{8E09A483-623C-4880-AC95-F9DF9FC6ABF0}" presName="pictRect" presStyleLbl="node1" presStyleIdx="0" presStyleCnt="4" custLinFactX="10004" custLinFactNeighborX="100000" custLinFactNeighborY="1532"/>
      <dgm:spPr/>
    </dgm:pt>
    <dgm:pt modelId="{C82D4377-AD6E-4948-81C1-B6BE8F885CB1}" type="pres">
      <dgm:prSet presAssocID="{8E09A483-623C-4880-AC95-F9DF9FC6ABF0}" presName="textRect" presStyleLbl="revTx" presStyleIdx="0" presStyleCnt="4" custLinFactX="10004" custLinFactNeighborX="100000" custLinFactNeighborY="12806">
        <dgm:presLayoutVars>
          <dgm:bulletEnabled val="1"/>
        </dgm:presLayoutVars>
      </dgm:prSet>
      <dgm:spPr/>
      <dgm:t>
        <a:bodyPr/>
        <a:lstStyle/>
        <a:p>
          <a:endParaRPr lang="cs-CZ"/>
        </a:p>
      </dgm:t>
    </dgm:pt>
    <dgm:pt modelId="{933EB41B-F96D-49B9-87C0-0346116A26BE}" type="pres">
      <dgm:prSet presAssocID="{B4969D6B-082C-4AC0-AD44-C502B8C23AF6}" presName="sibTrans" presStyleLbl="sibTrans2D1" presStyleIdx="0" presStyleCnt="0"/>
      <dgm:spPr/>
      <dgm:t>
        <a:bodyPr/>
        <a:lstStyle/>
        <a:p>
          <a:endParaRPr lang="cs-CZ"/>
        </a:p>
      </dgm:t>
    </dgm:pt>
    <dgm:pt modelId="{9FC0E59D-4C49-4B79-A3E5-6AD3E76A65FF}" type="pres">
      <dgm:prSet presAssocID="{0968B85B-7F62-4571-9A2F-D5DAB33900A2}" presName="compNode" presStyleCnt="0"/>
      <dgm:spPr/>
    </dgm:pt>
    <dgm:pt modelId="{9DBC0570-7192-455C-BB7F-EA46436B9CCC}" type="pres">
      <dgm:prSet presAssocID="{0968B85B-7F62-4571-9A2F-D5DAB33900A2}" presName="pictRect" presStyleLbl="node1" presStyleIdx="1" presStyleCnt="4" custLinFactX="11382" custLinFactNeighborX="100000" custLinFactNeighborY="-766"/>
      <dgm:spPr/>
    </dgm:pt>
    <dgm:pt modelId="{D20333CA-88CA-42EE-9A9B-C0FB21F4EFDF}" type="pres">
      <dgm:prSet presAssocID="{0968B85B-7F62-4571-9A2F-D5DAB33900A2}" presName="textRect" presStyleLbl="revTx" presStyleIdx="1" presStyleCnt="4" custLinFactX="10854" custLinFactNeighborX="100000" custLinFactNeighborY="1423">
        <dgm:presLayoutVars>
          <dgm:bulletEnabled val="1"/>
        </dgm:presLayoutVars>
      </dgm:prSet>
      <dgm:spPr/>
      <dgm:t>
        <a:bodyPr/>
        <a:lstStyle/>
        <a:p>
          <a:endParaRPr lang="cs-CZ"/>
        </a:p>
      </dgm:t>
    </dgm:pt>
    <dgm:pt modelId="{81D80A64-D41A-4DA1-A3CC-C8FD9A0BFC0E}" type="pres">
      <dgm:prSet presAssocID="{539ADC1A-0038-4B5D-93AE-967DCC5E1BD2}" presName="sibTrans" presStyleLbl="sibTrans2D1" presStyleIdx="0" presStyleCnt="0"/>
      <dgm:spPr/>
      <dgm:t>
        <a:bodyPr/>
        <a:lstStyle/>
        <a:p>
          <a:endParaRPr lang="cs-CZ"/>
        </a:p>
      </dgm:t>
    </dgm:pt>
    <dgm:pt modelId="{01402BF2-58BA-4159-BE9C-B3A6499764A4}" type="pres">
      <dgm:prSet presAssocID="{B3A89DD4-2038-4AEE-91A1-4F8716B34E23}" presName="compNode" presStyleCnt="0"/>
      <dgm:spPr/>
    </dgm:pt>
    <dgm:pt modelId="{82DD9C46-0079-4462-9EE5-28357CDDA114}" type="pres">
      <dgm:prSet presAssocID="{B3A89DD4-2038-4AEE-91A1-4F8716B34E23}" presName="pictRect" presStyleLbl="node1" presStyleIdx="2" presStyleCnt="4" custLinFactY="67020" custLinFactNeighborX="-1584" custLinFactNeighborY="100000"/>
      <dgm:spPr/>
    </dgm:pt>
    <dgm:pt modelId="{849E04D5-0929-4EF6-8C2A-6C91EAEFC54C}" type="pres">
      <dgm:prSet presAssocID="{B3A89DD4-2038-4AEE-91A1-4F8716B34E23}" presName="textRect" presStyleLbl="revTx" presStyleIdx="2" presStyleCnt="4" custLinFactY="104489" custLinFactNeighborX="-1056" custLinFactNeighborY="200000">
        <dgm:presLayoutVars>
          <dgm:bulletEnabled val="1"/>
        </dgm:presLayoutVars>
      </dgm:prSet>
      <dgm:spPr/>
      <dgm:t>
        <a:bodyPr/>
        <a:lstStyle/>
        <a:p>
          <a:endParaRPr lang="cs-CZ"/>
        </a:p>
      </dgm:t>
    </dgm:pt>
    <dgm:pt modelId="{89BC4588-F026-4E95-A31A-1C02C141765E}" type="pres">
      <dgm:prSet presAssocID="{E1D12509-2695-4D6A-8526-4D1747B48B74}" presName="sibTrans" presStyleLbl="sibTrans2D1" presStyleIdx="0" presStyleCnt="0"/>
      <dgm:spPr/>
      <dgm:t>
        <a:bodyPr/>
        <a:lstStyle/>
        <a:p>
          <a:endParaRPr lang="cs-CZ"/>
        </a:p>
      </dgm:t>
    </dgm:pt>
    <dgm:pt modelId="{46580441-4506-455E-8772-8CBC7D2BE971}" type="pres">
      <dgm:prSet presAssocID="{CE5103A4-171B-4889-8C57-73C3BA5C706D}" presName="compNode" presStyleCnt="0"/>
      <dgm:spPr/>
    </dgm:pt>
    <dgm:pt modelId="{E7B7B833-D01C-44A6-9FEC-3A7E5B822B4F}" type="pres">
      <dgm:prSet presAssocID="{CE5103A4-171B-4889-8C57-73C3BA5C706D}" presName="pictRect" presStyleLbl="node1" presStyleIdx="3" presStyleCnt="4"/>
      <dgm:spPr/>
    </dgm:pt>
    <dgm:pt modelId="{1EC31AF9-D314-469F-B461-68D68BF8F9DC}" type="pres">
      <dgm:prSet presAssocID="{CE5103A4-171B-4889-8C57-73C3BA5C706D}" presName="textRect" presStyleLbl="revTx" presStyleIdx="3" presStyleCnt="4">
        <dgm:presLayoutVars>
          <dgm:bulletEnabled val="1"/>
        </dgm:presLayoutVars>
      </dgm:prSet>
      <dgm:spPr/>
      <dgm:t>
        <a:bodyPr/>
        <a:lstStyle/>
        <a:p>
          <a:endParaRPr lang="cs-CZ"/>
        </a:p>
      </dgm:t>
    </dgm:pt>
  </dgm:ptLst>
  <dgm:cxnLst>
    <dgm:cxn modelId="{17435265-01C1-480F-8AEF-E9EC686A59B1}" srcId="{94634B0E-01D9-43FA-9C8F-134798E40DF4}" destId="{0968B85B-7F62-4571-9A2F-D5DAB33900A2}" srcOrd="1" destOrd="0" parTransId="{647E4C12-31AA-4818-A95D-4B83BF07C5B1}" sibTransId="{539ADC1A-0038-4B5D-93AE-967DCC5E1BD2}"/>
    <dgm:cxn modelId="{FA853C5A-BE85-468C-90E3-6F2FE9FB50B7}" type="presOf" srcId="{0968B85B-7F62-4571-9A2F-D5DAB33900A2}" destId="{D20333CA-88CA-42EE-9A9B-C0FB21F4EFDF}" srcOrd="0" destOrd="0" presId="urn:microsoft.com/office/officeart/2005/8/layout/pList1"/>
    <dgm:cxn modelId="{0D3B4C5A-C377-4A2B-B1E7-5F00F0783C21}" srcId="{94634B0E-01D9-43FA-9C8F-134798E40DF4}" destId="{8E09A483-623C-4880-AC95-F9DF9FC6ABF0}" srcOrd="0" destOrd="0" parTransId="{6BE8CAD0-D932-48DF-A6F1-0CEBDC9F1BCC}" sibTransId="{B4969D6B-082C-4AC0-AD44-C502B8C23AF6}"/>
    <dgm:cxn modelId="{60F9DBE7-49C6-43A2-8C80-011AC0A6CAD2}" type="presOf" srcId="{B3A89DD4-2038-4AEE-91A1-4F8716B34E23}" destId="{849E04D5-0929-4EF6-8C2A-6C91EAEFC54C}" srcOrd="0" destOrd="0" presId="urn:microsoft.com/office/officeart/2005/8/layout/pList1"/>
    <dgm:cxn modelId="{DCD371A5-E41B-4A3C-9145-C4165338703D}" srcId="{94634B0E-01D9-43FA-9C8F-134798E40DF4}" destId="{B3A89DD4-2038-4AEE-91A1-4F8716B34E23}" srcOrd="2" destOrd="0" parTransId="{7C093375-BB88-4E69-A5E6-21A52ABA80CD}" sibTransId="{E1D12509-2695-4D6A-8526-4D1747B48B74}"/>
    <dgm:cxn modelId="{D3B08365-EAFA-43EA-81E5-C57326C8CB3A}" type="presOf" srcId="{94634B0E-01D9-43FA-9C8F-134798E40DF4}" destId="{4F7F6B93-14A3-4C18-9100-AC99D7344AD0}" srcOrd="0" destOrd="0" presId="urn:microsoft.com/office/officeart/2005/8/layout/pList1"/>
    <dgm:cxn modelId="{A7269099-56BE-4EA7-B5C4-8F06A8466354}" type="presOf" srcId="{B4969D6B-082C-4AC0-AD44-C502B8C23AF6}" destId="{933EB41B-F96D-49B9-87C0-0346116A26BE}" srcOrd="0" destOrd="0" presId="urn:microsoft.com/office/officeart/2005/8/layout/pList1"/>
    <dgm:cxn modelId="{39308CD1-DDD4-45A3-BC3B-D46AC13C1AC1}" type="presOf" srcId="{CE5103A4-171B-4889-8C57-73C3BA5C706D}" destId="{1EC31AF9-D314-469F-B461-68D68BF8F9DC}" srcOrd="0" destOrd="0" presId="urn:microsoft.com/office/officeart/2005/8/layout/pList1"/>
    <dgm:cxn modelId="{E1C37080-5E20-4C44-B1EC-64276092679B}" type="presOf" srcId="{E1D12509-2695-4D6A-8526-4D1747B48B74}" destId="{89BC4588-F026-4E95-A31A-1C02C141765E}" srcOrd="0" destOrd="0" presId="urn:microsoft.com/office/officeart/2005/8/layout/pList1"/>
    <dgm:cxn modelId="{82AC268A-02F3-46A1-AAFA-27528261BF93}" srcId="{94634B0E-01D9-43FA-9C8F-134798E40DF4}" destId="{CE5103A4-171B-4889-8C57-73C3BA5C706D}" srcOrd="3" destOrd="0" parTransId="{3CA6EDB3-EEF7-4E6B-B9F5-B1B05873EF26}" sibTransId="{7918F80D-FC6C-4981-B4DD-D59831C545F2}"/>
    <dgm:cxn modelId="{F8D68E3D-1865-4EE6-9DD4-06EA4D2BB5B9}" type="presOf" srcId="{539ADC1A-0038-4B5D-93AE-967DCC5E1BD2}" destId="{81D80A64-D41A-4DA1-A3CC-C8FD9A0BFC0E}" srcOrd="0" destOrd="0" presId="urn:microsoft.com/office/officeart/2005/8/layout/pList1"/>
    <dgm:cxn modelId="{05577206-F74C-4807-950B-3650D2DE4FD3}" type="presOf" srcId="{8E09A483-623C-4880-AC95-F9DF9FC6ABF0}" destId="{C82D4377-AD6E-4948-81C1-B6BE8F885CB1}" srcOrd="0" destOrd="0" presId="urn:microsoft.com/office/officeart/2005/8/layout/pList1"/>
    <dgm:cxn modelId="{CF07C87D-7800-408A-BA92-EF8B0A9F914D}" type="presParOf" srcId="{4F7F6B93-14A3-4C18-9100-AC99D7344AD0}" destId="{7739CDEB-E24D-4192-8B5A-A2655547076D}" srcOrd="0" destOrd="0" presId="urn:microsoft.com/office/officeart/2005/8/layout/pList1"/>
    <dgm:cxn modelId="{AD1B0177-A366-44C5-95DD-AFB432E7030D}" type="presParOf" srcId="{7739CDEB-E24D-4192-8B5A-A2655547076D}" destId="{D11C1BB3-3EF9-43C1-8C48-86CF9357C0F2}" srcOrd="0" destOrd="0" presId="urn:microsoft.com/office/officeart/2005/8/layout/pList1"/>
    <dgm:cxn modelId="{EF9D8040-5B6E-4358-921A-5810BAE095B3}" type="presParOf" srcId="{7739CDEB-E24D-4192-8B5A-A2655547076D}" destId="{C82D4377-AD6E-4948-81C1-B6BE8F885CB1}" srcOrd="1" destOrd="0" presId="urn:microsoft.com/office/officeart/2005/8/layout/pList1"/>
    <dgm:cxn modelId="{E4F13E94-9CB7-421D-A113-8B6BCEB9B274}" type="presParOf" srcId="{4F7F6B93-14A3-4C18-9100-AC99D7344AD0}" destId="{933EB41B-F96D-49B9-87C0-0346116A26BE}" srcOrd="1" destOrd="0" presId="urn:microsoft.com/office/officeart/2005/8/layout/pList1"/>
    <dgm:cxn modelId="{34C6AF3B-6ED6-4575-833E-6E74EBD987D4}" type="presParOf" srcId="{4F7F6B93-14A3-4C18-9100-AC99D7344AD0}" destId="{9FC0E59D-4C49-4B79-A3E5-6AD3E76A65FF}" srcOrd="2" destOrd="0" presId="urn:microsoft.com/office/officeart/2005/8/layout/pList1"/>
    <dgm:cxn modelId="{7FB32BE2-2172-4604-956C-61A9A7F0A8AE}" type="presParOf" srcId="{9FC0E59D-4C49-4B79-A3E5-6AD3E76A65FF}" destId="{9DBC0570-7192-455C-BB7F-EA46436B9CCC}" srcOrd="0" destOrd="0" presId="urn:microsoft.com/office/officeart/2005/8/layout/pList1"/>
    <dgm:cxn modelId="{EF234AF9-7108-4E87-99B6-AD25E73CB261}" type="presParOf" srcId="{9FC0E59D-4C49-4B79-A3E5-6AD3E76A65FF}" destId="{D20333CA-88CA-42EE-9A9B-C0FB21F4EFDF}" srcOrd="1" destOrd="0" presId="urn:microsoft.com/office/officeart/2005/8/layout/pList1"/>
    <dgm:cxn modelId="{2E9A62EF-6A20-42A1-8020-4864D0F2FC3C}" type="presParOf" srcId="{4F7F6B93-14A3-4C18-9100-AC99D7344AD0}" destId="{81D80A64-D41A-4DA1-A3CC-C8FD9A0BFC0E}" srcOrd="3" destOrd="0" presId="urn:microsoft.com/office/officeart/2005/8/layout/pList1"/>
    <dgm:cxn modelId="{2DCBBB53-822F-401C-BDEC-319C7B545D9A}" type="presParOf" srcId="{4F7F6B93-14A3-4C18-9100-AC99D7344AD0}" destId="{01402BF2-58BA-4159-BE9C-B3A6499764A4}" srcOrd="4" destOrd="0" presId="urn:microsoft.com/office/officeart/2005/8/layout/pList1"/>
    <dgm:cxn modelId="{418D9372-FADA-4E9A-990B-D3896A05D923}" type="presParOf" srcId="{01402BF2-58BA-4159-BE9C-B3A6499764A4}" destId="{82DD9C46-0079-4462-9EE5-28357CDDA114}" srcOrd="0" destOrd="0" presId="urn:microsoft.com/office/officeart/2005/8/layout/pList1"/>
    <dgm:cxn modelId="{0CEACB8A-BC9E-4552-A9C1-4D9098FC14BE}" type="presParOf" srcId="{01402BF2-58BA-4159-BE9C-B3A6499764A4}" destId="{849E04D5-0929-4EF6-8C2A-6C91EAEFC54C}" srcOrd="1" destOrd="0" presId="urn:microsoft.com/office/officeart/2005/8/layout/pList1"/>
    <dgm:cxn modelId="{7E2863D1-743C-4157-BD62-B7A23B6BC8A4}" type="presParOf" srcId="{4F7F6B93-14A3-4C18-9100-AC99D7344AD0}" destId="{89BC4588-F026-4E95-A31A-1C02C141765E}" srcOrd="5" destOrd="0" presId="urn:microsoft.com/office/officeart/2005/8/layout/pList1"/>
    <dgm:cxn modelId="{BE8FBECD-F5DE-4211-B00C-EDD87BCF5717}" type="presParOf" srcId="{4F7F6B93-14A3-4C18-9100-AC99D7344AD0}" destId="{46580441-4506-455E-8772-8CBC7D2BE971}" srcOrd="6" destOrd="0" presId="urn:microsoft.com/office/officeart/2005/8/layout/pList1"/>
    <dgm:cxn modelId="{8936FEFE-AC3B-4DE0-8C06-B04F35A19C58}" type="presParOf" srcId="{46580441-4506-455E-8772-8CBC7D2BE971}" destId="{E7B7B833-D01C-44A6-9FEC-3A7E5B822B4F}" srcOrd="0" destOrd="0" presId="urn:microsoft.com/office/officeart/2005/8/layout/pList1"/>
    <dgm:cxn modelId="{F579C4EE-7692-40CE-A697-035BF1024E96}" type="presParOf" srcId="{46580441-4506-455E-8772-8CBC7D2BE971}" destId="{1EC31AF9-D314-469F-B461-68D68BF8F9D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634B0E-01D9-43FA-9C8F-134798E40DF4}"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cs-CZ"/>
        </a:p>
      </dgm:t>
    </dgm:pt>
    <dgm:pt modelId="{8E09A483-623C-4880-AC95-F9DF9FC6ABF0}">
      <dgm:prSet phldrT="[Text]"/>
      <dgm:spPr/>
      <dgm:t>
        <a:bodyPr/>
        <a:lstStyle/>
        <a:p>
          <a:r>
            <a:rPr lang="cs-CZ" dirty="0" err="1" smtClean="0"/>
            <a:t>Product</a:t>
          </a:r>
          <a:endParaRPr lang="cs-CZ" dirty="0"/>
        </a:p>
      </dgm:t>
    </dgm:pt>
    <dgm:pt modelId="{6BE8CAD0-D932-48DF-A6F1-0CEBDC9F1BCC}" type="parTrans" cxnId="{0D3B4C5A-C377-4A2B-B1E7-5F00F0783C21}">
      <dgm:prSet/>
      <dgm:spPr/>
      <dgm:t>
        <a:bodyPr/>
        <a:lstStyle/>
        <a:p>
          <a:endParaRPr lang="cs-CZ"/>
        </a:p>
      </dgm:t>
    </dgm:pt>
    <dgm:pt modelId="{B4969D6B-082C-4AC0-AD44-C502B8C23AF6}" type="sibTrans" cxnId="{0D3B4C5A-C377-4A2B-B1E7-5F00F0783C21}">
      <dgm:prSet/>
      <dgm:spPr/>
      <dgm:t>
        <a:bodyPr/>
        <a:lstStyle/>
        <a:p>
          <a:endParaRPr lang="cs-CZ"/>
        </a:p>
      </dgm:t>
    </dgm:pt>
    <dgm:pt modelId="{CE5103A4-171B-4889-8C57-73C3BA5C706D}">
      <dgm:prSet phldrT="[Text]"/>
      <dgm:spPr/>
      <dgm:t>
        <a:bodyPr/>
        <a:lstStyle/>
        <a:p>
          <a:r>
            <a:rPr lang="cs-CZ" dirty="0" err="1" smtClean="0">
              <a:solidFill>
                <a:schemeClr val="bg1">
                  <a:lumMod val="85000"/>
                </a:schemeClr>
              </a:solidFill>
            </a:rPr>
            <a:t>Promotion</a:t>
          </a:r>
          <a:endParaRPr lang="cs-CZ" dirty="0">
            <a:solidFill>
              <a:schemeClr val="bg1">
                <a:lumMod val="85000"/>
              </a:schemeClr>
            </a:solidFill>
          </a:endParaRPr>
        </a:p>
      </dgm:t>
    </dgm:pt>
    <dgm:pt modelId="{3CA6EDB3-EEF7-4E6B-B9F5-B1B05873EF26}" type="parTrans" cxnId="{82AC268A-02F3-46A1-AAFA-27528261BF93}">
      <dgm:prSet/>
      <dgm:spPr/>
      <dgm:t>
        <a:bodyPr/>
        <a:lstStyle/>
        <a:p>
          <a:endParaRPr lang="cs-CZ"/>
        </a:p>
      </dgm:t>
    </dgm:pt>
    <dgm:pt modelId="{7918F80D-FC6C-4981-B4DD-D59831C545F2}" type="sibTrans" cxnId="{82AC268A-02F3-46A1-AAFA-27528261BF93}">
      <dgm:prSet/>
      <dgm:spPr/>
      <dgm:t>
        <a:bodyPr/>
        <a:lstStyle/>
        <a:p>
          <a:endParaRPr lang="cs-CZ"/>
        </a:p>
      </dgm:t>
    </dgm:pt>
    <dgm:pt modelId="{B3A89DD4-2038-4AEE-91A1-4F8716B34E23}">
      <dgm:prSet phldrT="[Text]"/>
      <dgm:spPr/>
      <dgm:t>
        <a:bodyPr/>
        <a:lstStyle/>
        <a:p>
          <a:r>
            <a:rPr lang="cs-CZ" dirty="0" smtClean="0">
              <a:solidFill>
                <a:schemeClr val="bg1">
                  <a:lumMod val="85000"/>
                </a:schemeClr>
              </a:solidFill>
            </a:rPr>
            <a:t>Place</a:t>
          </a:r>
          <a:endParaRPr lang="cs-CZ" dirty="0">
            <a:solidFill>
              <a:schemeClr val="bg1">
                <a:lumMod val="85000"/>
              </a:schemeClr>
            </a:solidFill>
          </a:endParaRPr>
        </a:p>
      </dgm:t>
    </dgm:pt>
    <dgm:pt modelId="{E1D12509-2695-4D6A-8526-4D1747B48B74}" type="sibTrans" cxnId="{DCD371A5-E41B-4A3C-9145-C4165338703D}">
      <dgm:prSet/>
      <dgm:spPr/>
      <dgm:t>
        <a:bodyPr/>
        <a:lstStyle/>
        <a:p>
          <a:endParaRPr lang="cs-CZ"/>
        </a:p>
      </dgm:t>
    </dgm:pt>
    <dgm:pt modelId="{7C093375-BB88-4E69-A5E6-21A52ABA80CD}" type="parTrans" cxnId="{DCD371A5-E41B-4A3C-9145-C4165338703D}">
      <dgm:prSet/>
      <dgm:spPr/>
      <dgm:t>
        <a:bodyPr/>
        <a:lstStyle/>
        <a:p>
          <a:endParaRPr lang="cs-CZ"/>
        </a:p>
      </dgm:t>
    </dgm:pt>
    <dgm:pt modelId="{0968B85B-7F62-4571-9A2F-D5DAB33900A2}">
      <dgm:prSet phldrT="[Text]"/>
      <dgm:spPr/>
      <dgm:t>
        <a:bodyPr/>
        <a:lstStyle/>
        <a:p>
          <a:r>
            <a:rPr lang="cs-CZ" dirty="0" err="1" smtClean="0">
              <a:solidFill>
                <a:schemeClr val="bg1">
                  <a:lumMod val="85000"/>
                </a:schemeClr>
              </a:solidFill>
            </a:rPr>
            <a:t>Price</a:t>
          </a:r>
          <a:endParaRPr lang="cs-CZ" dirty="0">
            <a:solidFill>
              <a:schemeClr val="bg1">
                <a:lumMod val="85000"/>
              </a:schemeClr>
            </a:solidFill>
          </a:endParaRPr>
        </a:p>
      </dgm:t>
    </dgm:pt>
    <dgm:pt modelId="{539ADC1A-0038-4B5D-93AE-967DCC5E1BD2}" type="sibTrans" cxnId="{17435265-01C1-480F-8AEF-E9EC686A59B1}">
      <dgm:prSet/>
      <dgm:spPr/>
      <dgm:t>
        <a:bodyPr/>
        <a:lstStyle/>
        <a:p>
          <a:endParaRPr lang="cs-CZ"/>
        </a:p>
      </dgm:t>
    </dgm:pt>
    <dgm:pt modelId="{647E4C12-31AA-4818-A95D-4B83BF07C5B1}" type="parTrans" cxnId="{17435265-01C1-480F-8AEF-E9EC686A59B1}">
      <dgm:prSet/>
      <dgm:spPr/>
      <dgm:t>
        <a:bodyPr/>
        <a:lstStyle/>
        <a:p>
          <a:endParaRPr lang="cs-CZ"/>
        </a:p>
      </dgm:t>
    </dgm:pt>
    <dgm:pt modelId="{4F7F6B93-14A3-4C18-9100-AC99D7344AD0}" type="pres">
      <dgm:prSet presAssocID="{94634B0E-01D9-43FA-9C8F-134798E40DF4}" presName="Name0" presStyleCnt="0">
        <dgm:presLayoutVars>
          <dgm:dir/>
          <dgm:resizeHandles val="exact"/>
        </dgm:presLayoutVars>
      </dgm:prSet>
      <dgm:spPr/>
      <dgm:t>
        <a:bodyPr/>
        <a:lstStyle/>
        <a:p>
          <a:endParaRPr lang="cs-CZ"/>
        </a:p>
      </dgm:t>
    </dgm:pt>
    <dgm:pt modelId="{7739CDEB-E24D-4192-8B5A-A2655547076D}" type="pres">
      <dgm:prSet presAssocID="{8E09A483-623C-4880-AC95-F9DF9FC6ABF0}" presName="compNode" presStyleCnt="0"/>
      <dgm:spPr/>
    </dgm:pt>
    <dgm:pt modelId="{D11C1BB3-3EF9-43C1-8C48-86CF9357C0F2}" type="pres">
      <dgm:prSet presAssocID="{8E09A483-623C-4880-AC95-F9DF9FC6ABF0}" presName="pictRect" presStyleLbl="node1" presStyleIdx="0" presStyleCnt="4" custLinFactX="10004" custLinFactNeighborX="100000" custLinFactNeighborY="1532"/>
      <dgm:spPr/>
    </dgm:pt>
    <dgm:pt modelId="{C82D4377-AD6E-4948-81C1-B6BE8F885CB1}" type="pres">
      <dgm:prSet presAssocID="{8E09A483-623C-4880-AC95-F9DF9FC6ABF0}" presName="textRect" presStyleLbl="revTx" presStyleIdx="0" presStyleCnt="4" custLinFactX="10004" custLinFactNeighborX="100000" custLinFactNeighborY="12806">
        <dgm:presLayoutVars>
          <dgm:bulletEnabled val="1"/>
        </dgm:presLayoutVars>
      </dgm:prSet>
      <dgm:spPr/>
      <dgm:t>
        <a:bodyPr/>
        <a:lstStyle/>
        <a:p>
          <a:endParaRPr lang="cs-CZ"/>
        </a:p>
      </dgm:t>
    </dgm:pt>
    <dgm:pt modelId="{933EB41B-F96D-49B9-87C0-0346116A26BE}" type="pres">
      <dgm:prSet presAssocID="{B4969D6B-082C-4AC0-AD44-C502B8C23AF6}" presName="sibTrans" presStyleLbl="sibTrans2D1" presStyleIdx="0" presStyleCnt="0"/>
      <dgm:spPr/>
      <dgm:t>
        <a:bodyPr/>
        <a:lstStyle/>
        <a:p>
          <a:endParaRPr lang="cs-CZ"/>
        </a:p>
      </dgm:t>
    </dgm:pt>
    <dgm:pt modelId="{9FC0E59D-4C49-4B79-A3E5-6AD3E76A65FF}" type="pres">
      <dgm:prSet presAssocID="{0968B85B-7F62-4571-9A2F-D5DAB33900A2}" presName="compNode" presStyleCnt="0"/>
      <dgm:spPr/>
    </dgm:pt>
    <dgm:pt modelId="{9DBC0570-7192-455C-BB7F-EA46436B9CCC}" type="pres">
      <dgm:prSet presAssocID="{0968B85B-7F62-4571-9A2F-D5DAB33900A2}" presName="pictRect" presStyleLbl="node1" presStyleIdx="1" presStyleCnt="4" custLinFactX="11382" custLinFactNeighborX="100000" custLinFactNeighborY="-766"/>
      <dgm:spPr>
        <a:solidFill>
          <a:schemeClr val="accent3">
            <a:hueOff val="0"/>
            <a:satOff val="0"/>
            <a:lumOff val="0"/>
            <a:alpha val="16000"/>
          </a:schemeClr>
        </a:solidFill>
      </dgm:spPr>
    </dgm:pt>
    <dgm:pt modelId="{D20333CA-88CA-42EE-9A9B-C0FB21F4EFDF}" type="pres">
      <dgm:prSet presAssocID="{0968B85B-7F62-4571-9A2F-D5DAB33900A2}" presName="textRect" presStyleLbl="revTx" presStyleIdx="1" presStyleCnt="4" custLinFactX="10854" custLinFactNeighborX="100000" custLinFactNeighborY="1423">
        <dgm:presLayoutVars>
          <dgm:bulletEnabled val="1"/>
        </dgm:presLayoutVars>
      </dgm:prSet>
      <dgm:spPr/>
      <dgm:t>
        <a:bodyPr/>
        <a:lstStyle/>
        <a:p>
          <a:endParaRPr lang="cs-CZ"/>
        </a:p>
      </dgm:t>
    </dgm:pt>
    <dgm:pt modelId="{81D80A64-D41A-4DA1-A3CC-C8FD9A0BFC0E}" type="pres">
      <dgm:prSet presAssocID="{539ADC1A-0038-4B5D-93AE-967DCC5E1BD2}" presName="sibTrans" presStyleLbl="sibTrans2D1" presStyleIdx="0" presStyleCnt="0"/>
      <dgm:spPr/>
      <dgm:t>
        <a:bodyPr/>
        <a:lstStyle/>
        <a:p>
          <a:endParaRPr lang="cs-CZ"/>
        </a:p>
      </dgm:t>
    </dgm:pt>
    <dgm:pt modelId="{01402BF2-58BA-4159-BE9C-B3A6499764A4}" type="pres">
      <dgm:prSet presAssocID="{B3A89DD4-2038-4AEE-91A1-4F8716B34E23}" presName="compNode" presStyleCnt="0"/>
      <dgm:spPr/>
    </dgm:pt>
    <dgm:pt modelId="{82DD9C46-0079-4462-9EE5-28357CDDA114}" type="pres">
      <dgm:prSet presAssocID="{B3A89DD4-2038-4AEE-91A1-4F8716B34E23}" presName="pictRect" presStyleLbl="node1" presStyleIdx="2" presStyleCnt="4" custLinFactY="67020" custLinFactNeighborX="-1584" custLinFactNeighborY="100000"/>
      <dgm:spPr>
        <a:solidFill>
          <a:schemeClr val="accent4">
            <a:hueOff val="0"/>
            <a:satOff val="0"/>
            <a:lumOff val="0"/>
            <a:alpha val="16000"/>
          </a:schemeClr>
        </a:solidFill>
      </dgm:spPr>
    </dgm:pt>
    <dgm:pt modelId="{849E04D5-0929-4EF6-8C2A-6C91EAEFC54C}" type="pres">
      <dgm:prSet presAssocID="{B3A89DD4-2038-4AEE-91A1-4F8716B34E23}" presName="textRect" presStyleLbl="revTx" presStyleIdx="2" presStyleCnt="4" custLinFactY="104489" custLinFactNeighborX="-1056" custLinFactNeighborY="200000">
        <dgm:presLayoutVars>
          <dgm:bulletEnabled val="1"/>
        </dgm:presLayoutVars>
      </dgm:prSet>
      <dgm:spPr/>
      <dgm:t>
        <a:bodyPr/>
        <a:lstStyle/>
        <a:p>
          <a:endParaRPr lang="cs-CZ"/>
        </a:p>
      </dgm:t>
    </dgm:pt>
    <dgm:pt modelId="{89BC4588-F026-4E95-A31A-1C02C141765E}" type="pres">
      <dgm:prSet presAssocID="{E1D12509-2695-4D6A-8526-4D1747B48B74}" presName="sibTrans" presStyleLbl="sibTrans2D1" presStyleIdx="0" presStyleCnt="0"/>
      <dgm:spPr/>
      <dgm:t>
        <a:bodyPr/>
        <a:lstStyle/>
        <a:p>
          <a:endParaRPr lang="cs-CZ"/>
        </a:p>
      </dgm:t>
    </dgm:pt>
    <dgm:pt modelId="{46580441-4506-455E-8772-8CBC7D2BE971}" type="pres">
      <dgm:prSet presAssocID="{CE5103A4-171B-4889-8C57-73C3BA5C706D}" presName="compNode" presStyleCnt="0"/>
      <dgm:spPr/>
    </dgm:pt>
    <dgm:pt modelId="{E7B7B833-D01C-44A6-9FEC-3A7E5B822B4F}" type="pres">
      <dgm:prSet presAssocID="{CE5103A4-171B-4889-8C57-73C3BA5C706D}" presName="pictRect" presStyleLbl="node1" presStyleIdx="3" presStyleCnt="4"/>
      <dgm:spPr>
        <a:solidFill>
          <a:schemeClr val="accent5">
            <a:hueOff val="0"/>
            <a:satOff val="0"/>
            <a:lumOff val="0"/>
            <a:alpha val="18000"/>
          </a:schemeClr>
        </a:solidFill>
      </dgm:spPr>
    </dgm:pt>
    <dgm:pt modelId="{1EC31AF9-D314-469F-B461-68D68BF8F9DC}" type="pres">
      <dgm:prSet presAssocID="{CE5103A4-171B-4889-8C57-73C3BA5C706D}" presName="textRect" presStyleLbl="revTx" presStyleIdx="3" presStyleCnt="4">
        <dgm:presLayoutVars>
          <dgm:bulletEnabled val="1"/>
        </dgm:presLayoutVars>
      </dgm:prSet>
      <dgm:spPr/>
      <dgm:t>
        <a:bodyPr/>
        <a:lstStyle/>
        <a:p>
          <a:endParaRPr lang="cs-CZ"/>
        </a:p>
      </dgm:t>
    </dgm:pt>
  </dgm:ptLst>
  <dgm:cxnLst>
    <dgm:cxn modelId="{E3972F3D-4482-4A7C-8EDF-129D4653DF6D}" type="presOf" srcId="{539ADC1A-0038-4B5D-93AE-967DCC5E1BD2}" destId="{81D80A64-D41A-4DA1-A3CC-C8FD9A0BFC0E}" srcOrd="0" destOrd="0" presId="urn:microsoft.com/office/officeart/2005/8/layout/pList1"/>
    <dgm:cxn modelId="{82AC268A-02F3-46A1-AAFA-27528261BF93}" srcId="{94634B0E-01D9-43FA-9C8F-134798E40DF4}" destId="{CE5103A4-171B-4889-8C57-73C3BA5C706D}" srcOrd="3" destOrd="0" parTransId="{3CA6EDB3-EEF7-4E6B-B9F5-B1B05873EF26}" sibTransId="{7918F80D-FC6C-4981-B4DD-D59831C545F2}"/>
    <dgm:cxn modelId="{DCD371A5-E41B-4A3C-9145-C4165338703D}" srcId="{94634B0E-01D9-43FA-9C8F-134798E40DF4}" destId="{B3A89DD4-2038-4AEE-91A1-4F8716B34E23}" srcOrd="2" destOrd="0" parTransId="{7C093375-BB88-4E69-A5E6-21A52ABA80CD}" sibTransId="{E1D12509-2695-4D6A-8526-4D1747B48B74}"/>
    <dgm:cxn modelId="{BE8A7893-9009-46BC-BD80-2A4AB8F3D31A}" type="presOf" srcId="{8E09A483-623C-4880-AC95-F9DF9FC6ABF0}" destId="{C82D4377-AD6E-4948-81C1-B6BE8F885CB1}" srcOrd="0" destOrd="0" presId="urn:microsoft.com/office/officeart/2005/8/layout/pList1"/>
    <dgm:cxn modelId="{DF078E21-6D55-40FD-9CB3-D8E40A32DDBA}" type="presOf" srcId="{0968B85B-7F62-4571-9A2F-D5DAB33900A2}" destId="{D20333CA-88CA-42EE-9A9B-C0FB21F4EFDF}" srcOrd="0" destOrd="0" presId="urn:microsoft.com/office/officeart/2005/8/layout/pList1"/>
    <dgm:cxn modelId="{BE9EC0D9-1725-4348-8949-D5B7A5E3DB2D}" type="presOf" srcId="{B4969D6B-082C-4AC0-AD44-C502B8C23AF6}" destId="{933EB41B-F96D-49B9-87C0-0346116A26BE}" srcOrd="0" destOrd="0" presId="urn:microsoft.com/office/officeart/2005/8/layout/pList1"/>
    <dgm:cxn modelId="{ECBCD39F-29DC-464E-B205-72725F509CD6}" type="presOf" srcId="{B3A89DD4-2038-4AEE-91A1-4F8716B34E23}" destId="{849E04D5-0929-4EF6-8C2A-6C91EAEFC54C}" srcOrd="0" destOrd="0" presId="urn:microsoft.com/office/officeart/2005/8/layout/pList1"/>
    <dgm:cxn modelId="{17435265-01C1-480F-8AEF-E9EC686A59B1}" srcId="{94634B0E-01D9-43FA-9C8F-134798E40DF4}" destId="{0968B85B-7F62-4571-9A2F-D5DAB33900A2}" srcOrd="1" destOrd="0" parTransId="{647E4C12-31AA-4818-A95D-4B83BF07C5B1}" sibTransId="{539ADC1A-0038-4B5D-93AE-967DCC5E1BD2}"/>
    <dgm:cxn modelId="{C2CFA889-ACD8-41AB-AC88-B38E87F9755C}" type="presOf" srcId="{94634B0E-01D9-43FA-9C8F-134798E40DF4}" destId="{4F7F6B93-14A3-4C18-9100-AC99D7344AD0}" srcOrd="0" destOrd="0" presId="urn:microsoft.com/office/officeart/2005/8/layout/pList1"/>
    <dgm:cxn modelId="{1DD1D99E-249C-478C-961B-117999893EE0}" type="presOf" srcId="{E1D12509-2695-4D6A-8526-4D1747B48B74}" destId="{89BC4588-F026-4E95-A31A-1C02C141765E}" srcOrd="0" destOrd="0" presId="urn:microsoft.com/office/officeart/2005/8/layout/pList1"/>
    <dgm:cxn modelId="{0D3B4C5A-C377-4A2B-B1E7-5F00F0783C21}" srcId="{94634B0E-01D9-43FA-9C8F-134798E40DF4}" destId="{8E09A483-623C-4880-AC95-F9DF9FC6ABF0}" srcOrd="0" destOrd="0" parTransId="{6BE8CAD0-D932-48DF-A6F1-0CEBDC9F1BCC}" sibTransId="{B4969D6B-082C-4AC0-AD44-C502B8C23AF6}"/>
    <dgm:cxn modelId="{3DF60CF8-8605-4B22-8DFE-C9808A93682C}" type="presOf" srcId="{CE5103A4-171B-4889-8C57-73C3BA5C706D}" destId="{1EC31AF9-D314-469F-B461-68D68BF8F9DC}" srcOrd="0" destOrd="0" presId="urn:microsoft.com/office/officeart/2005/8/layout/pList1"/>
    <dgm:cxn modelId="{8CABA10D-05E9-4421-BA74-EB3CE0730E57}" type="presParOf" srcId="{4F7F6B93-14A3-4C18-9100-AC99D7344AD0}" destId="{7739CDEB-E24D-4192-8B5A-A2655547076D}" srcOrd="0" destOrd="0" presId="urn:microsoft.com/office/officeart/2005/8/layout/pList1"/>
    <dgm:cxn modelId="{7E62E3F7-5888-46D7-84FD-9AF69FF6CF65}" type="presParOf" srcId="{7739CDEB-E24D-4192-8B5A-A2655547076D}" destId="{D11C1BB3-3EF9-43C1-8C48-86CF9357C0F2}" srcOrd="0" destOrd="0" presId="urn:microsoft.com/office/officeart/2005/8/layout/pList1"/>
    <dgm:cxn modelId="{64F0AFBB-9B2E-42A9-AF8A-4E18F11D53D7}" type="presParOf" srcId="{7739CDEB-E24D-4192-8B5A-A2655547076D}" destId="{C82D4377-AD6E-4948-81C1-B6BE8F885CB1}" srcOrd="1" destOrd="0" presId="urn:microsoft.com/office/officeart/2005/8/layout/pList1"/>
    <dgm:cxn modelId="{E56BF7A6-A74D-4772-AD71-6344CA3FE86D}" type="presParOf" srcId="{4F7F6B93-14A3-4C18-9100-AC99D7344AD0}" destId="{933EB41B-F96D-49B9-87C0-0346116A26BE}" srcOrd="1" destOrd="0" presId="urn:microsoft.com/office/officeart/2005/8/layout/pList1"/>
    <dgm:cxn modelId="{F163B10C-5425-48E0-8C3E-157C2E992ACD}" type="presParOf" srcId="{4F7F6B93-14A3-4C18-9100-AC99D7344AD0}" destId="{9FC0E59D-4C49-4B79-A3E5-6AD3E76A65FF}" srcOrd="2" destOrd="0" presId="urn:microsoft.com/office/officeart/2005/8/layout/pList1"/>
    <dgm:cxn modelId="{9FE87EB6-FEC6-4FA1-BCFF-8932FDF08A8E}" type="presParOf" srcId="{9FC0E59D-4C49-4B79-A3E5-6AD3E76A65FF}" destId="{9DBC0570-7192-455C-BB7F-EA46436B9CCC}" srcOrd="0" destOrd="0" presId="urn:microsoft.com/office/officeart/2005/8/layout/pList1"/>
    <dgm:cxn modelId="{8FEE3FBA-6D41-4BD0-ACA3-B870DAEC8512}" type="presParOf" srcId="{9FC0E59D-4C49-4B79-A3E5-6AD3E76A65FF}" destId="{D20333CA-88CA-42EE-9A9B-C0FB21F4EFDF}" srcOrd="1" destOrd="0" presId="urn:microsoft.com/office/officeart/2005/8/layout/pList1"/>
    <dgm:cxn modelId="{D738A683-72EC-4F96-825B-3233328DC094}" type="presParOf" srcId="{4F7F6B93-14A3-4C18-9100-AC99D7344AD0}" destId="{81D80A64-D41A-4DA1-A3CC-C8FD9A0BFC0E}" srcOrd="3" destOrd="0" presId="urn:microsoft.com/office/officeart/2005/8/layout/pList1"/>
    <dgm:cxn modelId="{CE262B98-A6AE-4FEC-9F83-A214F0540C5D}" type="presParOf" srcId="{4F7F6B93-14A3-4C18-9100-AC99D7344AD0}" destId="{01402BF2-58BA-4159-BE9C-B3A6499764A4}" srcOrd="4" destOrd="0" presId="urn:microsoft.com/office/officeart/2005/8/layout/pList1"/>
    <dgm:cxn modelId="{A07A7E85-FD6C-4FF4-B5F2-4B5919656E4E}" type="presParOf" srcId="{01402BF2-58BA-4159-BE9C-B3A6499764A4}" destId="{82DD9C46-0079-4462-9EE5-28357CDDA114}" srcOrd="0" destOrd="0" presId="urn:microsoft.com/office/officeart/2005/8/layout/pList1"/>
    <dgm:cxn modelId="{48EE0316-020E-47BC-BD2A-1133B7B4E824}" type="presParOf" srcId="{01402BF2-58BA-4159-BE9C-B3A6499764A4}" destId="{849E04D5-0929-4EF6-8C2A-6C91EAEFC54C}" srcOrd="1" destOrd="0" presId="urn:microsoft.com/office/officeart/2005/8/layout/pList1"/>
    <dgm:cxn modelId="{4A35C943-FB6E-437B-ADBE-AF1BE6C85D39}" type="presParOf" srcId="{4F7F6B93-14A3-4C18-9100-AC99D7344AD0}" destId="{89BC4588-F026-4E95-A31A-1C02C141765E}" srcOrd="5" destOrd="0" presId="urn:microsoft.com/office/officeart/2005/8/layout/pList1"/>
    <dgm:cxn modelId="{CCDC9A24-A2C4-4E6F-B78A-3DC9069627B1}" type="presParOf" srcId="{4F7F6B93-14A3-4C18-9100-AC99D7344AD0}" destId="{46580441-4506-455E-8772-8CBC7D2BE971}" srcOrd="6" destOrd="0" presId="urn:microsoft.com/office/officeart/2005/8/layout/pList1"/>
    <dgm:cxn modelId="{ADCF98B8-E926-4249-B272-A02B308E6F5F}" type="presParOf" srcId="{46580441-4506-455E-8772-8CBC7D2BE971}" destId="{E7B7B833-D01C-44A6-9FEC-3A7E5B822B4F}" srcOrd="0" destOrd="0" presId="urn:microsoft.com/office/officeart/2005/8/layout/pList1"/>
    <dgm:cxn modelId="{98395E61-2DE4-4575-9148-37A7EC6CCB97}" type="presParOf" srcId="{46580441-4506-455E-8772-8CBC7D2BE971}" destId="{1EC31AF9-D314-469F-B461-68D68BF8F9D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634B0E-01D9-43FA-9C8F-134798E40DF4}"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cs-CZ"/>
        </a:p>
      </dgm:t>
    </dgm:pt>
    <dgm:pt modelId="{8E09A483-623C-4880-AC95-F9DF9FC6ABF0}">
      <dgm:prSet phldrT="[Text]"/>
      <dgm:spPr/>
      <dgm:t>
        <a:bodyPr/>
        <a:lstStyle/>
        <a:p>
          <a:r>
            <a:rPr lang="cs-CZ" dirty="0" err="1" smtClean="0">
              <a:solidFill>
                <a:schemeClr val="bg1">
                  <a:lumMod val="85000"/>
                </a:schemeClr>
              </a:solidFill>
            </a:rPr>
            <a:t>Product</a:t>
          </a:r>
          <a:endParaRPr lang="cs-CZ" dirty="0">
            <a:solidFill>
              <a:schemeClr val="bg1">
                <a:lumMod val="85000"/>
              </a:schemeClr>
            </a:solidFill>
          </a:endParaRPr>
        </a:p>
      </dgm:t>
    </dgm:pt>
    <dgm:pt modelId="{6BE8CAD0-D932-48DF-A6F1-0CEBDC9F1BCC}" type="parTrans" cxnId="{0D3B4C5A-C377-4A2B-B1E7-5F00F0783C21}">
      <dgm:prSet/>
      <dgm:spPr/>
      <dgm:t>
        <a:bodyPr/>
        <a:lstStyle/>
        <a:p>
          <a:endParaRPr lang="cs-CZ"/>
        </a:p>
      </dgm:t>
    </dgm:pt>
    <dgm:pt modelId="{B4969D6B-082C-4AC0-AD44-C502B8C23AF6}" type="sibTrans" cxnId="{0D3B4C5A-C377-4A2B-B1E7-5F00F0783C21}">
      <dgm:prSet/>
      <dgm:spPr/>
      <dgm:t>
        <a:bodyPr/>
        <a:lstStyle/>
        <a:p>
          <a:endParaRPr lang="cs-CZ"/>
        </a:p>
      </dgm:t>
    </dgm:pt>
    <dgm:pt modelId="{CE5103A4-171B-4889-8C57-73C3BA5C706D}">
      <dgm:prSet phldrT="[Text]"/>
      <dgm:spPr/>
      <dgm:t>
        <a:bodyPr/>
        <a:lstStyle/>
        <a:p>
          <a:r>
            <a:rPr lang="cs-CZ" dirty="0" err="1" smtClean="0">
              <a:solidFill>
                <a:schemeClr val="bg1">
                  <a:lumMod val="85000"/>
                </a:schemeClr>
              </a:solidFill>
            </a:rPr>
            <a:t>Promotion</a:t>
          </a:r>
          <a:endParaRPr lang="cs-CZ" dirty="0">
            <a:solidFill>
              <a:schemeClr val="bg1">
                <a:lumMod val="85000"/>
              </a:schemeClr>
            </a:solidFill>
          </a:endParaRPr>
        </a:p>
      </dgm:t>
    </dgm:pt>
    <dgm:pt modelId="{3CA6EDB3-EEF7-4E6B-B9F5-B1B05873EF26}" type="parTrans" cxnId="{82AC268A-02F3-46A1-AAFA-27528261BF93}">
      <dgm:prSet/>
      <dgm:spPr/>
      <dgm:t>
        <a:bodyPr/>
        <a:lstStyle/>
        <a:p>
          <a:endParaRPr lang="cs-CZ"/>
        </a:p>
      </dgm:t>
    </dgm:pt>
    <dgm:pt modelId="{7918F80D-FC6C-4981-B4DD-D59831C545F2}" type="sibTrans" cxnId="{82AC268A-02F3-46A1-AAFA-27528261BF93}">
      <dgm:prSet/>
      <dgm:spPr/>
      <dgm:t>
        <a:bodyPr/>
        <a:lstStyle/>
        <a:p>
          <a:endParaRPr lang="cs-CZ"/>
        </a:p>
      </dgm:t>
    </dgm:pt>
    <dgm:pt modelId="{B3A89DD4-2038-4AEE-91A1-4F8716B34E23}">
      <dgm:prSet phldrT="[Text]"/>
      <dgm:spPr/>
      <dgm:t>
        <a:bodyPr/>
        <a:lstStyle/>
        <a:p>
          <a:r>
            <a:rPr lang="cs-CZ" dirty="0" smtClean="0">
              <a:solidFill>
                <a:schemeClr val="bg1">
                  <a:lumMod val="85000"/>
                </a:schemeClr>
              </a:solidFill>
            </a:rPr>
            <a:t>Place</a:t>
          </a:r>
          <a:endParaRPr lang="cs-CZ" dirty="0">
            <a:solidFill>
              <a:schemeClr val="bg1">
                <a:lumMod val="85000"/>
              </a:schemeClr>
            </a:solidFill>
          </a:endParaRPr>
        </a:p>
      </dgm:t>
    </dgm:pt>
    <dgm:pt modelId="{E1D12509-2695-4D6A-8526-4D1747B48B74}" type="sibTrans" cxnId="{DCD371A5-E41B-4A3C-9145-C4165338703D}">
      <dgm:prSet/>
      <dgm:spPr/>
      <dgm:t>
        <a:bodyPr/>
        <a:lstStyle/>
        <a:p>
          <a:endParaRPr lang="cs-CZ"/>
        </a:p>
      </dgm:t>
    </dgm:pt>
    <dgm:pt modelId="{7C093375-BB88-4E69-A5E6-21A52ABA80CD}" type="parTrans" cxnId="{DCD371A5-E41B-4A3C-9145-C4165338703D}">
      <dgm:prSet/>
      <dgm:spPr/>
      <dgm:t>
        <a:bodyPr/>
        <a:lstStyle/>
        <a:p>
          <a:endParaRPr lang="cs-CZ"/>
        </a:p>
      </dgm:t>
    </dgm:pt>
    <dgm:pt modelId="{0968B85B-7F62-4571-9A2F-D5DAB33900A2}">
      <dgm:prSet phldrT="[Text]"/>
      <dgm:spPr/>
      <dgm:t>
        <a:bodyPr/>
        <a:lstStyle/>
        <a:p>
          <a:r>
            <a:rPr lang="cs-CZ" dirty="0" err="1" smtClean="0">
              <a:solidFill>
                <a:schemeClr val="tx1"/>
              </a:solidFill>
            </a:rPr>
            <a:t>Price</a:t>
          </a:r>
          <a:endParaRPr lang="cs-CZ" dirty="0">
            <a:solidFill>
              <a:schemeClr val="tx1"/>
            </a:solidFill>
          </a:endParaRPr>
        </a:p>
      </dgm:t>
    </dgm:pt>
    <dgm:pt modelId="{539ADC1A-0038-4B5D-93AE-967DCC5E1BD2}" type="sibTrans" cxnId="{17435265-01C1-480F-8AEF-E9EC686A59B1}">
      <dgm:prSet/>
      <dgm:spPr/>
      <dgm:t>
        <a:bodyPr/>
        <a:lstStyle/>
        <a:p>
          <a:endParaRPr lang="cs-CZ"/>
        </a:p>
      </dgm:t>
    </dgm:pt>
    <dgm:pt modelId="{647E4C12-31AA-4818-A95D-4B83BF07C5B1}" type="parTrans" cxnId="{17435265-01C1-480F-8AEF-E9EC686A59B1}">
      <dgm:prSet/>
      <dgm:spPr/>
      <dgm:t>
        <a:bodyPr/>
        <a:lstStyle/>
        <a:p>
          <a:endParaRPr lang="cs-CZ"/>
        </a:p>
      </dgm:t>
    </dgm:pt>
    <dgm:pt modelId="{4F7F6B93-14A3-4C18-9100-AC99D7344AD0}" type="pres">
      <dgm:prSet presAssocID="{94634B0E-01D9-43FA-9C8F-134798E40DF4}" presName="Name0" presStyleCnt="0">
        <dgm:presLayoutVars>
          <dgm:dir/>
          <dgm:resizeHandles val="exact"/>
        </dgm:presLayoutVars>
      </dgm:prSet>
      <dgm:spPr/>
      <dgm:t>
        <a:bodyPr/>
        <a:lstStyle/>
        <a:p>
          <a:endParaRPr lang="cs-CZ"/>
        </a:p>
      </dgm:t>
    </dgm:pt>
    <dgm:pt modelId="{7739CDEB-E24D-4192-8B5A-A2655547076D}" type="pres">
      <dgm:prSet presAssocID="{8E09A483-623C-4880-AC95-F9DF9FC6ABF0}" presName="compNode" presStyleCnt="0"/>
      <dgm:spPr/>
    </dgm:pt>
    <dgm:pt modelId="{D11C1BB3-3EF9-43C1-8C48-86CF9357C0F2}" type="pres">
      <dgm:prSet presAssocID="{8E09A483-623C-4880-AC95-F9DF9FC6ABF0}" presName="pictRect" presStyleLbl="node1" presStyleIdx="0" presStyleCnt="4" custLinFactX="10004" custLinFactNeighborX="100000" custLinFactNeighborY="1532"/>
      <dgm:spPr>
        <a:solidFill>
          <a:schemeClr val="accent2">
            <a:hueOff val="0"/>
            <a:satOff val="0"/>
            <a:lumOff val="0"/>
            <a:alpha val="14000"/>
          </a:schemeClr>
        </a:solidFill>
      </dgm:spPr>
    </dgm:pt>
    <dgm:pt modelId="{C82D4377-AD6E-4948-81C1-B6BE8F885CB1}" type="pres">
      <dgm:prSet presAssocID="{8E09A483-623C-4880-AC95-F9DF9FC6ABF0}" presName="textRect" presStyleLbl="revTx" presStyleIdx="0" presStyleCnt="4" custLinFactX="10004" custLinFactNeighborX="100000" custLinFactNeighborY="12806">
        <dgm:presLayoutVars>
          <dgm:bulletEnabled val="1"/>
        </dgm:presLayoutVars>
      </dgm:prSet>
      <dgm:spPr/>
      <dgm:t>
        <a:bodyPr/>
        <a:lstStyle/>
        <a:p>
          <a:endParaRPr lang="cs-CZ"/>
        </a:p>
      </dgm:t>
    </dgm:pt>
    <dgm:pt modelId="{933EB41B-F96D-49B9-87C0-0346116A26BE}" type="pres">
      <dgm:prSet presAssocID="{B4969D6B-082C-4AC0-AD44-C502B8C23AF6}" presName="sibTrans" presStyleLbl="sibTrans2D1" presStyleIdx="0" presStyleCnt="0"/>
      <dgm:spPr/>
      <dgm:t>
        <a:bodyPr/>
        <a:lstStyle/>
        <a:p>
          <a:endParaRPr lang="cs-CZ"/>
        </a:p>
      </dgm:t>
    </dgm:pt>
    <dgm:pt modelId="{9FC0E59D-4C49-4B79-A3E5-6AD3E76A65FF}" type="pres">
      <dgm:prSet presAssocID="{0968B85B-7F62-4571-9A2F-D5DAB33900A2}" presName="compNode" presStyleCnt="0"/>
      <dgm:spPr/>
    </dgm:pt>
    <dgm:pt modelId="{9DBC0570-7192-455C-BB7F-EA46436B9CCC}" type="pres">
      <dgm:prSet presAssocID="{0968B85B-7F62-4571-9A2F-D5DAB33900A2}" presName="pictRect" presStyleLbl="node1" presStyleIdx="1" presStyleCnt="4" custLinFactX="11382" custLinFactNeighborX="100000" custLinFactNeighborY="-766"/>
      <dgm:spPr>
        <a:solidFill>
          <a:schemeClr val="accent3">
            <a:hueOff val="0"/>
            <a:satOff val="0"/>
            <a:lumOff val="0"/>
          </a:schemeClr>
        </a:solidFill>
      </dgm:spPr>
    </dgm:pt>
    <dgm:pt modelId="{D20333CA-88CA-42EE-9A9B-C0FB21F4EFDF}" type="pres">
      <dgm:prSet presAssocID="{0968B85B-7F62-4571-9A2F-D5DAB33900A2}" presName="textRect" presStyleLbl="revTx" presStyleIdx="1" presStyleCnt="4" custLinFactX="10854" custLinFactNeighborX="100000" custLinFactNeighborY="1423">
        <dgm:presLayoutVars>
          <dgm:bulletEnabled val="1"/>
        </dgm:presLayoutVars>
      </dgm:prSet>
      <dgm:spPr/>
      <dgm:t>
        <a:bodyPr/>
        <a:lstStyle/>
        <a:p>
          <a:endParaRPr lang="cs-CZ"/>
        </a:p>
      </dgm:t>
    </dgm:pt>
    <dgm:pt modelId="{81D80A64-D41A-4DA1-A3CC-C8FD9A0BFC0E}" type="pres">
      <dgm:prSet presAssocID="{539ADC1A-0038-4B5D-93AE-967DCC5E1BD2}" presName="sibTrans" presStyleLbl="sibTrans2D1" presStyleIdx="0" presStyleCnt="0"/>
      <dgm:spPr/>
      <dgm:t>
        <a:bodyPr/>
        <a:lstStyle/>
        <a:p>
          <a:endParaRPr lang="cs-CZ"/>
        </a:p>
      </dgm:t>
    </dgm:pt>
    <dgm:pt modelId="{01402BF2-58BA-4159-BE9C-B3A6499764A4}" type="pres">
      <dgm:prSet presAssocID="{B3A89DD4-2038-4AEE-91A1-4F8716B34E23}" presName="compNode" presStyleCnt="0"/>
      <dgm:spPr/>
    </dgm:pt>
    <dgm:pt modelId="{82DD9C46-0079-4462-9EE5-28357CDDA114}" type="pres">
      <dgm:prSet presAssocID="{B3A89DD4-2038-4AEE-91A1-4F8716B34E23}" presName="pictRect" presStyleLbl="node1" presStyleIdx="2" presStyleCnt="4" custLinFactY="67020" custLinFactNeighborX="-1584" custLinFactNeighborY="100000"/>
      <dgm:spPr>
        <a:solidFill>
          <a:schemeClr val="accent4">
            <a:hueOff val="0"/>
            <a:satOff val="0"/>
            <a:lumOff val="0"/>
            <a:alpha val="16000"/>
          </a:schemeClr>
        </a:solidFill>
      </dgm:spPr>
    </dgm:pt>
    <dgm:pt modelId="{849E04D5-0929-4EF6-8C2A-6C91EAEFC54C}" type="pres">
      <dgm:prSet presAssocID="{B3A89DD4-2038-4AEE-91A1-4F8716B34E23}" presName="textRect" presStyleLbl="revTx" presStyleIdx="2" presStyleCnt="4" custLinFactY="104489" custLinFactNeighborX="-1056" custLinFactNeighborY="200000">
        <dgm:presLayoutVars>
          <dgm:bulletEnabled val="1"/>
        </dgm:presLayoutVars>
      </dgm:prSet>
      <dgm:spPr/>
      <dgm:t>
        <a:bodyPr/>
        <a:lstStyle/>
        <a:p>
          <a:endParaRPr lang="cs-CZ"/>
        </a:p>
      </dgm:t>
    </dgm:pt>
    <dgm:pt modelId="{89BC4588-F026-4E95-A31A-1C02C141765E}" type="pres">
      <dgm:prSet presAssocID="{E1D12509-2695-4D6A-8526-4D1747B48B74}" presName="sibTrans" presStyleLbl="sibTrans2D1" presStyleIdx="0" presStyleCnt="0"/>
      <dgm:spPr/>
      <dgm:t>
        <a:bodyPr/>
        <a:lstStyle/>
        <a:p>
          <a:endParaRPr lang="cs-CZ"/>
        </a:p>
      </dgm:t>
    </dgm:pt>
    <dgm:pt modelId="{46580441-4506-455E-8772-8CBC7D2BE971}" type="pres">
      <dgm:prSet presAssocID="{CE5103A4-171B-4889-8C57-73C3BA5C706D}" presName="compNode" presStyleCnt="0"/>
      <dgm:spPr/>
    </dgm:pt>
    <dgm:pt modelId="{E7B7B833-D01C-44A6-9FEC-3A7E5B822B4F}" type="pres">
      <dgm:prSet presAssocID="{CE5103A4-171B-4889-8C57-73C3BA5C706D}" presName="pictRect" presStyleLbl="node1" presStyleIdx="3" presStyleCnt="4"/>
      <dgm:spPr>
        <a:solidFill>
          <a:schemeClr val="accent5">
            <a:hueOff val="0"/>
            <a:satOff val="0"/>
            <a:lumOff val="0"/>
            <a:alpha val="18000"/>
          </a:schemeClr>
        </a:solidFill>
      </dgm:spPr>
    </dgm:pt>
    <dgm:pt modelId="{1EC31AF9-D314-469F-B461-68D68BF8F9DC}" type="pres">
      <dgm:prSet presAssocID="{CE5103A4-171B-4889-8C57-73C3BA5C706D}" presName="textRect" presStyleLbl="revTx" presStyleIdx="3" presStyleCnt="4">
        <dgm:presLayoutVars>
          <dgm:bulletEnabled val="1"/>
        </dgm:presLayoutVars>
      </dgm:prSet>
      <dgm:spPr/>
      <dgm:t>
        <a:bodyPr/>
        <a:lstStyle/>
        <a:p>
          <a:endParaRPr lang="cs-CZ"/>
        </a:p>
      </dgm:t>
    </dgm:pt>
  </dgm:ptLst>
  <dgm:cxnLst>
    <dgm:cxn modelId="{FE300B0E-9A19-40CC-B6AA-CFD1277ACE1B}" type="presOf" srcId="{0968B85B-7F62-4571-9A2F-D5DAB33900A2}" destId="{D20333CA-88CA-42EE-9A9B-C0FB21F4EFDF}" srcOrd="0" destOrd="0" presId="urn:microsoft.com/office/officeart/2005/8/layout/pList1"/>
    <dgm:cxn modelId="{F171E965-A125-48E9-898E-EF254920FDE4}" type="presOf" srcId="{B3A89DD4-2038-4AEE-91A1-4F8716B34E23}" destId="{849E04D5-0929-4EF6-8C2A-6C91EAEFC54C}" srcOrd="0" destOrd="0" presId="urn:microsoft.com/office/officeart/2005/8/layout/pList1"/>
    <dgm:cxn modelId="{82AC268A-02F3-46A1-AAFA-27528261BF93}" srcId="{94634B0E-01D9-43FA-9C8F-134798E40DF4}" destId="{CE5103A4-171B-4889-8C57-73C3BA5C706D}" srcOrd="3" destOrd="0" parTransId="{3CA6EDB3-EEF7-4E6B-B9F5-B1B05873EF26}" sibTransId="{7918F80D-FC6C-4981-B4DD-D59831C545F2}"/>
    <dgm:cxn modelId="{DCD371A5-E41B-4A3C-9145-C4165338703D}" srcId="{94634B0E-01D9-43FA-9C8F-134798E40DF4}" destId="{B3A89DD4-2038-4AEE-91A1-4F8716B34E23}" srcOrd="2" destOrd="0" parTransId="{7C093375-BB88-4E69-A5E6-21A52ABA80CD}" sibTransId="{E1D12509-2695-4D6A-8526-4D1747B48B74}"/>
    <dgm:cxn modelId="{C7D04FA5-9F8B-45FB-992E-D06048C4B850}" type="presOf" srcId="{CE5103A4-171B-4889-8C57-73C3BA5C706D}" destId="{1EC31AF9-D314-469F-B461-68D68BF8F9DC}" srcOrd="0" destOrd="0" presId="urn:microsoft.com/office/officeart/2005/8/layout/pList1"/>
    <dgm:cxn modelId="{17435265-01C1-480F-8AEF-E9EC686A59B1}" srcId="{94634B0E-01D9-43FA-9C8F-134798E40DF4}" destId="{0968B85B-7F62-4571-9A2F-D5DAB33900A2}" srcOrd="1" destOrd="0" parTransId="{647E4C12-31AA-4818-A95D-4B83BF07C5B1}" sibTransId="{539ADC1A-0038-4B5D-93AE-967DCC5E1BD2}"/>
    <dgm:cxn modelId="{0D3B4C5A-C377-4A2B-B1E7-5F00F0783C21}" srcId="{94634B0E-01D9-43FA-9C8F-134798E40DF4}" destId="{8E09A483-623C-4880-AC95-F9DF9FC6ABF0}" srcOrd="0" destOrd="0" parTransId="{6BE8CAD0-D932-48DF-A6F1-0CEBDC9F1BCC}" sibTransId="{B4969D6B-082C-4AC0-AD44-C502B8C23AF6}"/>
    <dgm:cxn modelId="{9816C505-4A24-4228-8965-2011F7844F85}" type="presOf" srcId="{E1D12509-2695-4D6A-8526-4D1747B48B74}" destId="{89BC4588-F026-4E95-A31A-1C02C141765E}" srcOrd="0" destOrd="0" presId="urn:microsoft.com/office/officeart/2005/8/layout/pList1"/>
    <dgm:cxn modelId="{06390B5B-EC98-460B-863E-AC7A512A4676}" type="presOf" srcId="{94634B0E-01D9-43FA-9C8F-134798E40DF4}" destId="{4F7F6B93-14A3-4C18-9100-AC99D7344AD0}" srcOrd="0" destOrd="0" presId="urn:microsoft.com/office/officeart/2005/8/layout/pList1"/>
    <dgm:cxn modelId="{3BF8D79F-71A0-4B2F-B7C4-5ACEB7EB6CC0}" type="presOf" srcId="{539ADC1A-0038-4B5D-93AE-967DCC5E1BD2}" destId="{81D80A64-D41A-4DA1-A3CC-C8FD9A0BFC0E}" srcOrd="0" destOrd="0" presId="urn:microsoft.com/office/officeart/2005/8/layout/pList1"/>
    <dgm:cxn modelId="{E29A7805-CDA7-4EF8-92C5-EAB2A7785CA3}" type="presOf" srcId="{B4969D6B-082C-4AC0-AD44-C502B8C23AF6}" destId="{933EB41B-F96D-49B9-87C0-0346116A26BE}" srcOrd="0" destOrd="0" presId="urn:microsoft.com/office/officeart/2005/8/layout/pList1"/>
    <dgm:cxn modelId="{EF960CFF-B0F2-4539-875F-2BD4DD0EF03B}" type="presOf" srcId="{8E09A483-623C-4880-AC95-F9DF9FC6ABF0}" destId="{C82D4377-AD6E-4948-81C1-B6BE8F885CB1}" srcOrd="0" destOrd="0" presId="urn:microsoft.com/office/officeart/2005/8/layout/pList1"/>
    <dgm:cxn modelId="{6322ED68-5284-42F0-8BF3-A7D29423F2F3}" type="presParOf" srcId="{4F7F6B93-14A3-4C18-9100-AC99D7344AD0}" destId="{7739CDEB-E24D-4192-8B5A-A2655547076D}" srcOrd="0" destOrd="0" presId="urn:microsoft.com/office/officeart/2005/8/layout/pList1"/>
    <dgm:cxn modelId="{3D3069F8-C152-4BD3-BA70-355BC1AFF19B}" type="presParOf" srcId="{7739CDEB-E24D-4192-8B5A-A2655547076D}" destId="{D11C1BB3-3EF9-43C1-8C48-86CF9357C0F2}" srcOrd="0" destOrd="0" presId="urn:microsoft.com/office/officeart/2005/8/layout/pList1"/>
    <dgm:cxn modelId="{061CADE5-0C0D-46F3-B00B-F9B520FA27B8}" type="presParOf" srcId="{7739CDEB-E24D-4192-8B5A-A2655547076D}" destId="{C82D4377-AD6E-4948-81C1-B6BE8F885CB1}" srcOrd="1" destOrd="0" presId="urn:microsoft.com/office/officeart/2005/8/layout/pList1"/>
    <dgm:cxn modelId="{E6B1A7E9-EFAA-405A-9288-DC483D8D09AF}" type="presParOf" srcId="{4F7F6B93-14A3-4C18-9100-AC99D7344AD0}" destId="{933EB41B-F96D-49B9-87C0-0346116A26BE}" srcOrd="1" destOrd="0" presId="urn:microsoft.com/office/officeart/2005/8/layout/pList1"/>
    <dgm:cxn modelId="{625DDA63-302E-4812-98F7-E2428638DABF}" type="presParOf" srcId="{4F7F6B93-14A3-4C18-9100-AC99D7344AD0}" destId="{9FC0E59D-4C49-4B79-A3E5-6AD3E76A65FF}" srcOrd="2" destOrd="0" presId="urn:microsoft.com/office/officeart/2005/8/layout/pList1"/>
    <dgm:cxn modelId="{932CE00B-E394-4C60-A919-2E9AB4516DE8}" type="presParOf" srcId="{9FC0E59D-4C49-4B79-A3E5-6AD3E76A65FF}" destId="{9DBC0570-7192-455C-BB7F-EA46436B9CCC}" srcOrd="0" destOrd="0" presId="urn:microsoft.com/office/officeart/2005/8/layout/pList1"/>
    <dgm:cxn modelId="{8035B7DB-3E66-4D07-A990-C1267F354ECC}" type="presParOf" srcId="{9FC0E59D-4C49-4B79-A3E5-6AD3E76A65FF}" destId="{D20333CA-88CA-42EE-9A9B-C0FB21F4EFDF}" srcOrd="1" destOrd="0" presId="urn:microsoft.com/office/officeart/2005/8/layout/pList1"/>
    <dgm:cxn modelId="{5BC8FB85-D6B2-466E-BB89-17AE5A45C928}" type="presParOf" srcId="{4F7F6B93-14A3-4C18-9100-AC99D7344AD0}" destId="{81D80A64-D41A-4DA1-A3CC-C8FD9A0BFC0E}" srcOrd="3" destOrd="0" presId="urn:microsoft.com/office/officeart/2005/8/layout/pList1"/>
    <dgm:cxn modelId="{E24C7D20-E99A-401E-8560-33509054AB66}" type="presParOf" srcId="{4F7F6B93-14A3-4C18-9100-AC99D7344AD0}" destId="{01402BF2-58BA-4159-BE9C-B3A6499764A4}" srcOrd="4" destOrd="0" presId="urn:microsoft.com/office/officeart/2005/8/layout/pList1"/>
    <dgm:cxn modelId="{4CDDA93F-9D8F-49B1-8954-BF9901E553F9}" type="presParOf" srcId="{01402BF2-58BA-4159-BE9C-B3A6499764A4}" destId="{82DD9C46-0079-4462-9EE5-28357CDDA114}" srcOrd="0" destOrd="0" presId="urn:microsoft.com/office/officeart/2005/8/layout/pList1"/>
    <dgm:cxn modelId="{5B6F746D-0958-47D7-90C3-AABC63EA042B}" type="presParOf" srcId="{01402BF2-58BA-4159-BE9C-B3A6499764A4}" destId="{849E04D5-0929-4EF6-8C2A-6C91EAEFC54C}" srcOrd="1" destOrd="0" presId="urn:microsoft.com/office/officeart/2005/8/layout/pList1"/>
    <dgm:cxn modelId="{BC47C327-1BD0-404A-8378-D4DC2FDD637C}" type="presParOf" srcId="{4F7F6B93-14A3-4C18-9100-AC99D7344AD0}" destId="{89BC4588-F026-4E95-A31A-1C02C141765E}" srcOrd="5" destOrd="0" presId="urn:microsoft.com/office/officeart/2005/8/layout/pList1"/>
    <dgm:cxn modelId="{321426F7-A94C-4B47-A088-569D8D718B55}" type="presParOf" srcId="{4F7F6B93-14A3-4C18-9100-AC99D7344AD0}" destId="{46580441-4506-455E-8772-8CBC7D2BE971}" srcOrd="6" destOrd="0" presId="urn:microsoft.com/office/officeart/2005/8/layout/pList1"/>
    <dgm:cxn modelId="{A4C8B79C-B997-41D0-B5A3-8D2523B0B0E4}" type="presParOf" srcId="{46580441-4506-455E-8772-8CBC7D2BE971}" destId="{E7B7B833-D01C-44A6-9FEC-3A7E5B822B4F}" srcOrd="0" destOrd="0" presId="urn:microsoft.com/office/officeart/2005/8/layout/pList1"/>
    <dgm:cxn modelId="{C581994B-B373-4F32-BE5F-65CD72FA54CE}" type="presParOf" srcId="{46580441-4506-455E-8772-8CBC7D2BE971}" destId="{1EC31AF9-D314-469F-B461-68D68BF8F9D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634B0E-01D9-43FA-9C8F-134798E40DF4}"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cs-CZ"/>
        </a:p>
      </dgm:t>
    </dgm:pt>
    <dgm:pt modelId="{8E09A483-623C-4880-AC95-F9DF9FC6ABF0}">
      <dgm:prSet phldrT="[Text]"/>
      <dgm:spPr/>
      <dgm:t>
        <a:bodyPr/>
        <a:lstStyle/>
        <a:p>
          <a:r>
            <a:rPr lang="cs-CZ" dirty="0" err="1" smtClean="0">
              <a:solidFill>
                <a:schemeClr val="bg1">
                  <a:lumMod val="85000"/>
                </a:schemeClr>
              </a:solidFill>
            </a:rPr>
            <a:t>Product</a:t>
          </a:r>
          <a:endParaRPr lang="cs-CZ" dirty="0">
            <a:solidFill>
              <a:schemeClr val="bg1">
                <a:lumMod val="85000"/>
              </a:schemeClr>
            </a:solidFill>
          </a:endParaRPr>
        </a:p>
      </dgm:t>
    </dgm:pt>
    <dgm:pt modelId="{6BE8CAD0-D932-48DF-A6F1-0CEBDC9F1BCC}" type="parTrans" cxnId="{0D3B4C5A-C377-4A2B-B1E7-5F00F0783C21}">
      <dgm:prSet/>
      <dgm:spPr/>
      <dgm:t>
        <a:bodyPr/>
        <a:lstStyle/>
        <a:p>
          <a:endParaRPr lang="cs-CZ"/>
        </a:p>
      </dgm:t>
    </dgm:pt>
    <dgm:pt modelId="{B4969D6B-082C-4AC0-AD44-C502B8C23AF6}" type="sibTrans" cxnId="{0D3B4C5A-C377-4A2B-B1E7-5F00F0783C21}">
      <dgm:prSet/>
      <dgm:spPr/>
      <dgm:t>
        <a:bodyPr/>
        <a:lstStyle/>
        <a:p>
          <a:endParaRPr lang="cs-CZ"/>
        </a:p>
      </dgm:t>
    </dgm:pt>
    <dgm:pt modelId="{CE5103A4-171B-4889-8C57-73C3BA5C706D}">
      <dgm:prSet phldrT="[Text]"/>
      <dgm:spPr/>
      <dgm:t>
        <a:bodyPr/>
        <a:lstStyle/>
        <a:p>
          <a:r>
            <a:rPr lang="cs-CZ" b="0" dirty="0" err="1" smtClean="0">
              <a:solidFill>
                <a:schemeClr val="tx1"/>
              </a:solidFill>
            </a:rPr>
            <a:t>Promotion</a:t>
          </a:r>
          <a:endParaRPr lang="cs-CZ" b="0" dirty="0">
            <a:solidFill>
              <a:schemeClr val="tx1"/>
            </a:solidFill>
          </a:endParaRPr>
        </a:p>
      </dgm:t>
    </dgm:pt>
    <dgm:pt modelId="{3CA6EDB3-EEF7-4E6B-B9F5-B1B05873EF26}" type="parTrans" cxnId="{82AC268A-02F3-46A1-AAFA-27528261BF93}">
      <dgm:prSet/>
      <dgm:spPr/>
      <dgm:t>
        <a:bodyPr/>
        <a:lstStyle/>
        <a:p>
          <a:endParaRPr lang="cs-CZ"/>
        </a:p>
      </dgm:t>
    </dgm:pt>
    <dgm:pt modelId="{7918F80D-FC6C-4981-B4DD-D59831C545F2}" type="sibTrans" cxnId="{82AC268A-02F3-46A1-AAFA-27528261BF93}">
      <dgm:prSet/>
      <dgm:spPr/>
      <dgm:t>
        <a:bodyPr/>
        <a:lstStyle/>
        <a:p>
          <a:endParaRPr lang="cs-CZ"/>
        </a:p>
      </dgm:t>
    </dgm:pt>
    <dgm:pt modelId="{B3A89DD4-2038-4AEE-91A1-4F8716B34E23}">
      <dgm:prSet phldrT="[Text]"/>
      <dgm:spPr/>
      <dgm:t>
        <a:bodyPr/>
        <a:lstStyle/>
        <a:p>
          <a:r>
            <a:rPr lang="cs-CZ" dirty="0" smtClean="0">
              <a:solidFill>
                <a:schemeClr val="bg1">
                  <a:lumMod val="85000"/>
                </a:schemeClr>
              </a:solidFill>
            </a:rPr>
            <a:t>Place</a:t>
          </a:r>
          <a:endParaRPr lang="cs-CZ" dirty="0">
            <a:solidFill>
              <a:schemeClr val="bg1">
                <a:lumMod val="85000"/>
              </a:schemeClr>
            </a:solidFill>
          </a:endParaRPr>
        </a:p>
      </dgm:t>
    </dgm:pt>
    <dgm:pt modelId="{E1D12509-2695-4D6A-8526-4D1747B48B74}" type="sibTrans" cxnId="{DCD371A5-E41B-4A3C-9145-C4165338703D}">
      <dgm:prSet/>
      <dgm:spPr/>
      <dgm:t>
        <a:bodyPr/>
        <a:lstStyle/>
        <a:p>
          <a:endParaRPr lang="cs-CZ"/>
        </a:p>
      </dgm:t>
    </dgm:pt>
    <dgm:pt modelId="{7C093375-BB88-4E69-A5E6-21A52ABA80CD}" type="parTrans" cxnId="{DCD371A5-E41B-4A3C-9145-C4165338703D}">
      <dgm:prSet/>
      <dgm:spPr/>
      <dgm:t>
        <a:bodyPr/>
        <a:lstStyle/>
        <a:p>
          <a:endParaRPr lang="cs-CZ"/>
        </a:p>
      </dgm:t>
    </dgm:pt>
    <dgm:pt modelId="{0968B85B-7F62-4571-9A2F-D5DAB33900A2}">
      <dgm:prSet phldrT="[Text]"/>
      <dgm:spPr/>
      <dgm:t>
        <a:bodyPr/>
        <a:lstStyle/>
        <a:p>
          <a:r>
            <a:rPr lang="cs-CZ" dirty="0" err="1" smtClean="0">
              <a:solidFill>
                <a:schemeClr val="bg1">
                  <a:lumMod val="85000"/>
                </a:schemeClr>
              </a:solidFill>
            </a:rPr>
            <a:t>Price</a:t>
          </a:r>
          <a:endParaRPr lang="cs-CZ" dirty="0">
            <a:solidFill>
              <a:schemeClr val="bg1">
                <a:lumMod val="85000"/>
              </a:schemeClr>
            </a:solidFill>
          </a:endParaRPr>
        </a:p>
      </dgm:t>
    </dgm:pt>
    <dgm:pt modelId="{539ADC1A-0038-4B5D-93AE-967DCC5E1BD2}" type="sibTrans" cxnId="{17435265-01C1-480F-8AEF-E9EC686A59B1}">
      <dgm:prSet/>
      <dgm:spPr/>
      <dgm:t>
        <a:bodyPr/>
        <a:lstStyle/>
        <a:p>
          <a:endParaRPr lang="cs-CZ"/>
        </a:p>
      </dgm:t>
    </dgm:pt>
    <dgm:pt modelId="{647E4C12-31AA-4818-A95D-4B83BF07C5B1}" type="parTrans" cxnId="{17435265-01C1-480F-8AEF-E9EC686A59B1}">
      <dgm:prSet/>
      <dgm:spPr/>
      <dgm:t>
        <a:bodyPr/>
        <a:lstStyle/>
        <a:p>
          <a:endParaRPr lang="cs-CZ"/>
        </a:p>
      </dgm:t>
    </dgm:pt>
    <dgm:pt modelId="{4F7F6B93-14A3-4C18-9100-AC99D7344AD0}" type="pres">
      <dgm:prSet presAssocID="{94634B0E-01D9-43FA-9C8F-134798E40DF4}" presName="Name0" presStyleCnt="0">
        <dgm:presLayoutVars>
          <dgm:dir/>
          <dgm:resizeHandles val="exact"/>
        </dgm:presLayoutVars>
      </dgm:prSet>
      <dgm:spPr/>
      <dgm:t>
        <a:bodyPr/>
        <a:lstStyle/>
        <a:p>
          <a:endParaRPr lang="cs-CZ"/>
        </a:p>
      </dgm:t>
    </dgm:pt>
    <dgm:pt modelId="{7739CDEB-E24D-4192-8B5A-A2655547076D}" type="pres">
      <dgm:prSet presAssocID="{8E09A483-623C-4880-AC95-F9DF9FC6ABF0}" presName="compNode" presStyleCnt="0"/>
      <dgm:spPr/>
    </dgm:pt>
    <dgm:pt modelId="{D11C1BB3-3EF9-43C1-8C48-86CF9357C0F2}" type="pres">
      <dgm:prSet presAssocID="{8E09A483-623C-4880-AC95-F9DF9FC6ABF0}" presName="pictRect" presStyleLbl="node1" presStyleIdx="0" presStyleCnt="4" custLinFactX="10004" custLinFactNeighborX="100000" custLinFactNeighborY="1532"/>
      <dgm:spPr>
        <a:solidFill>
          <a:schemeClr val="accent2">
            <a:hueOff val="0"/>
            <a:satOff val="0"/>
            <a:lumOff val="0"/>
            <a:alpha val="25000"/>
          </a:schemeClr>
        </a:solidFill>
      </dgm:spPr>
    </dgm:pt>
    <dgm:pt modelId="{C82D4377-AD6E-4948-81C1-B6BE8F885CB1}" type="pres">
      <dgm:prSet presAssocID="{8E09A483-623C-4880-AC95-F9DF9FC6ABF0}" presName="textRect" presStyleLbl="revTx" presStyleIdx="0" presStyleCnt="4" custLinFactX="10004" custLinFactNeighborX="100000" custLinFactNeighborY="12806">
        <dgm:presLayoutVars>
          <dgm:bulletEnabled val="1"/>
        </dgm:presLayoutVars>
      </dgm:prSet>
      <dgm:spPr/>
      <dgm:t>
        <a:bodyPr/>
        <a:lstStyle/>
        <a:p>
          <a:endParaRPr lang="cs-CZ"/>
        </a:p>
      </dgm:t>
    </dgm:pt>
    <dgm:pt modelId="{933EB41B-F96D-49B9-87C0-0346116A26BE}" type="pres">
      <dgm:prSet presAssocID="{B4969D6B-082C-4AC0-AD44-C502B8C23AF6}" presName="sibTrans" presStyleLbl="sibTrans2D1" presStyleIdx="0" presStyleCnt="0"/>
      <dgm:spPr/>
      <dgm:t>
        <a:bodyPr/>
        <a:lstStyle/>
        <a:p>
          <a:endParaRPr lang="cs-CZ"/>
        </a:p>
      </dgm:t>
    </dgm:pt>
    <dgm:pt modelId="{9FC0E59D-4C49-4B79-A3E5-6AD3E76A65FF}" type="pres">
      <dgm:prSet presAssocID="{0968B85B-7F62-4571-9A2F-D5DAB33900A2}" presName="compNode" presStyleCnt="0"/>
      <dgm:spPr/>
    </dgm:pt>
    <dgm:pt modelId="{9DBC0570-7192-455C-BB7F-EA46436B9CCC}" type="pres">
      <dgm:prSet presAssocID="{0968B85B-7F62-4571-9A2F-D5DAB33900A2}" presName="pictRect" presStyleLbl="node1" presStyleIdx="1" presStyleCnt="4" custLinFactX="11382" custLinFactNeighborX="100000" custLinFactNeighborY="-766"/>
      <dgm:spPr>
        <a:solidFill>
          <a:schemeClr val="accent3">
            <a:hueOff val="0"/>
            <a:satOff val="0"/>
            <a:lumOff val="0"/>
            <a:alpha val="16000"/>
          </a:schemeClr>
        </a:solidFill>
      </dgm:spPr>
    </dgm:pt>
    <dgm:pt modelId="{D20333CA-88CA-42EE-9A9B-C0FB21F4EFDF}" type="pres">
      <dgm:prSet presAssocID="{0968B85B-7F62-4571-9A2F-D5DAB33900A2}" presName="textRect" presStyleLbl="revTx" presStyleIdx="1" presStyleCnt="4" custLinFactX="10854" custLinFactNeighborX="100000" custLinFactNeighborY="1423">
        <dgm:presLayoutVars>
          <dgm:bulletEnabled val="1"/>
        </dgm:presLayoutVars>
      </dgm:prSet>
      <dgm:spPr/>
      <dgm:t>
        <a:bodyPr/>
        <a:lstStyle/>
        <a:p>
          <a:endParaRPr lang="cs-CZ"/>
        </a:p>
      </dgm:t>
    </dgm:pt>
    <dgm:pt modelId="{81D80A64-D41A-4DA1-A3CC-C8FD9A0BFC0E}" type="pres">
      <dgm:prSet presAssocID="{539ADC1A-0038-4B5D-93AE-967DCC5E1BD2}" presName="sibTrans" presStyleLbl="sibTrans2D1" presStyleIdx="0" presStyleCnt="0"/>
      <dgm:spPr/>
      <dgm:t>
        <a:bodyPr/>
        <a:lstStyle/>
        <a:p>
          <a:endParaRPr lang="cs-CZ"/>
        </a:p>
      </dgm:t>
    </dgm:pt>
    <dgm:pt modelId="{01402BF2-58BA-4159-BE9C-B3A6499764A4}" type="pres">
      <dgm:prSet presAssocID="{B3A89DD4-2038-4AEE-91A1-4F8716B34E23}" presName="compNode" presStyleCnt="0"/>
      <dgm:spPr/>
    </dgm:pt>
    <dgm:pt modelId="{82DD9C46-0079-4462-9EE5-28357CDDA114}" type="pres">
      <dgm:prSet presAssocID="{B3A89DD4-2038-4AEE-91A1-4F8716B34E23}" presName="pictRect" presStyleLbl="node1" presStyleIdx="2" presStyleCnt="4" custLinFactY="67020" custLinFactNeighborX="-1584" custLinFactNeighborY="100000"/>
      <dgm:spPr>
        <a:solidFill>
          <a:schemeClr val="accent4">
            <a:hueOff val="0"/>
            <a:satOff val="0"/>
            <a:lumOff val="0"/>
            <a:alpha val="16000"/>
          </a:schemeClr>
        </a:solidFill>
      </dgm:spPr>
    </dgm:pt>
    <dgm:pt modelId="{849E04D5-0929-4EF6-8C2A-6C91EAEFC54C}" type="pres">
      <dgm:prSet presAssocID="{B3A89DD4-2038-4AEE-91A1-4F8716B34E23}" presName="textRect" presStyleLbl="revTx" presStyleIdx="2" presStyleCnt="4" custLinFactY="104489" custLinFactNeighborX="-1056" custLinFactNeighborY="200000">
        <dgm:presLayoutVars>
          <dgm:bulletEnabled val="1"/>
        </dgm:presLayoutVars>
      </dgm:prSet>
      <dgm:spPr/>
      <dgm:t>
        <a:bodyPr/>
        <a:lstStyle/>
        <a:p>
          <a:endParaRPr lang="cs-CZ"/>
        </a:p>
      </dgm:t>
    </dgm:pt>
    <dgm:pt modelId="{89BC4588-F026-4E95-A31A-1C02C141765E}" type="pres">
      <dgm:prSet presAssocID="{E1D12509-2695-4D6A-8526-4D1747B48B74}" presName="sibTrans" presStyleLbl="sibTrans2D1" presStyleIdx="0" presStyleCnt="0"/>
      <dgm:spPr/>
      <dgm:t>
        <a:bodyPr/>
        <a:lstStyle/>
        <a:p>
          <a:endParaRPr lang="cs-CZ"/>
        </a:p>
      </dgm:t>
    </dgm:pt>
    <dgm:pt modelId="{46580441-4506-455E-8772-8CBC7D2BE971}" type="pres">
      <dgm:prSet presAssocID="{CE5103A4-171B-4889-8C57-73C3BA5C706D}" presName="compNode" presStyleCnt="0"/>
      <dgm:spPr/>
    </dgm:pt>
    <dgm:pt modelId="{E7B7B833-D01C-44A6-9FEC-3A7E5B822B4F}" type="pres">
      <dgm:prSet presAssocID="{CE5103A4-171B-4889-8C57-73C3BA5C706D}" presName="pictRect" presStyleLbl="node1" presStyleIdx="3" presStyleCnt="4"/>
      <dgm:spPr>
        <a:solidFill>
          <a:schemeClr val="accent5">
            <a:hueOff val="0"/>
            <a:satOff val="0"/>
            <a:lumOff val="0"/>
          </a:schemeClr>
        </a:solidFill>
      </dgm:spPr>
    </dgm:pt>
    <dgm:pt modelId="{1EC31AF9-D314-469F-B461-68D68BF8F9DC}" type="pres">
      <dgm:prSet presAssocID="{CE5103A4-171B-4889-8C57-73C3BA5C706D}" presName="textRect" presStyleLbl="revTx" presStyleIdx="3" presStyleCnt="4">
        <dgm:presLayoutVars>
          <dgm:bulletEnabled val="1"/>
        </dgm:presLayoutVars>
      </dgm:prSet>
      <dgm:spPr/>
      <dgm:t>
        <a:bodyPr/>
        <a:lstStyle/>
        <a:p>
          <a:endParaRPr lang="cs-CZ"/>
        </a:p>
      </dgm:t>
    </dgm:pt>
  </dgm:ptLst>
  <dgm:cxnLst>
    <dgm:cxn modelId="{64B62378-3C0C-47AE-B6F1-3BF1BCE7AA1E}" type="presOf" srcId="{539ADC1A-0038-4B5D-93AE-967DCC5E1BD2}" destId="{81D80A64-D41A-4DA1-A3CC-C8FD9A0BFC0E}" srcOrd="0" destOrd="0" presId="urn:microsoft.com/office/officeart/2005/8/layout/pList1"/>
    <dgm:cxn modelId="{609F7861-6DC2-48EA-AE20-F84C482838DD}" type="presOf" srcId="{E1D12509-2695-4D6A-8526-4D1747B48B74}" destId="{89BC4588-F026-4E95-A31A-1C02C141765E}" srcOrd="0" destOrd="0" presId="urn:microsoft.com/office/officeart/2005/8/layout/pList1"/>
    <dgm:cxn modelId="{17435265-01C1-480F-8AEF-E9EC686A59B1}" srcId="{94634B0E-01D9-43FA-9C8F-134798E40DF4}" destId="{0968B85B-7F62-4571-9A2F-D5DAB33900A2}" srcOrd="1" destOrd="0" parTransId="{647E4C12-31AA-4818-A95D-4B83BF07C5B1}" sibTransId="{539ADC1A-0038-4B5D-93AE-967DCC5E1BD2}"/>
    <dgm:cxn modelId="{B1365EA6-6907-4895-B15B-821E9A6BD866}" type="presOf" srcId="{94634B0E-01D9-43FA-9C8F-134798E40DF4}" destId="{4F7F6B93-14A3-4C18-9100-AC99D7344AD0}" srcOrd="0" destOrd="0" presId="urn:microsoft.com/office/officeart/2005/8/layout/pList1"/>
    <dgm:cxn modelId="{0D3B4C5A-C377-4A2B-B1E7-5F00F0783C21}" srcId="{94634B0E-01D9-43FA-9C8F-134798E40DF4}" destId="{8E09A483-623C-4880-AC95-F9DF9FC6ABF0}" srcOrd="0" destOrd="0" parTransId="{6BE8CAD0-D932-48DF-A6F1-0CEBDC9F1BCC}" sibTransId="{B4969D6B-082C-4AC0-AD44-C502B8C23AF6}"/>
    <dgm:cxn modelId="{97830243-06DC-46CC-B414-94EE49E38067}" type="presOf" srcId="{B4969D6B-082C-4AC0-AD44-C502B8C23AF6}" destId="{933EB41B-F96D-49B9-87C0-0346116A26BE}" srcOrd="0" destOrd="0" presId="urn:microsoft.com/office/officeart/2005/8/layout/pList1"/>
    <dgm:cxn modelId="{DCD371A5-E41B-4A3C-9145-C4165338703D}" srcId="{94634B0E-01D9-43FA-9C8F-134798E40DF4}" destId="{B3A89DD4-2038-4AEE-91A1-4F8716B34E23}" srcOrd="2" destOrd="0" parTransId="{7C093375-BB88-4E69-A5E6-21A52ABA80CD}" sibTransId="{E1D12509-2695-4D6A-8526-4D1747B48B74}"/>
    <dgm:cxn modelId="{45E5BC17-7BA3-4CBF-855D-5112DE38247B}" type="presOf" srcId="{0968B85B-7F62-4571-9A2F-D5DAB33900A2}" destId="{D20333CA-88CA-42EE-9A9B-C0FB21F4EFDF}" srcOrd="0" destOrd="0" presId="urn:microsoft.com/office/officeart/2005/8/layout/pList1"/>
    <dgm:cxn modelId="{91B687F8-E44E-45E4-9258-AF408C2D53CD}" type="presOf" srcId="{8E09A483-623C-4880-AC95-F9DF9FC6ABF0}" destId="{C82D4377-AD6E-4948-81C1-B6BE8F885CB1}" srcOrd="0" destOrd="0" presId="urn:microsoft.com/office/officeart/2005/8/layout/pList1"/>
    <dgm:cxn modelId="{D7643B33-BDE6-49A9-8A5E-488AEFAAED7E}" type="presOf" srcId="{CE5103A4-171B-4889-8C57-73C3BA5C706D}" destId="{1EC31AF9-D314-469F-B461-68D68BF8F9DC}" srcOrd="0" destOrd="0" presId="urn:microsoft.com/office/officeart/2005/8/layout/pList1"/>
    <dgm:cxn modelId="{30D88AD7-379F-4340-BE73-665B15FB706C}" type="presOf" srcId="{B3A89DD4-2038-4AEE-91A1-4F8716B34E23}" destId="{849E04D5-0929-4EF6-8C2A-6C91EAEFC54C}" srcOrd="0" destOrd="0" presId="urn:microsoft.com/office/officeart/2005/8/layout/pList1"/>
    <dgm:cxn modelId="{82AC268A-02F3-46A1-AAFA-27528261BF93}" srcId="{94634B0E-01D9-43FA-9C8F-134798E40DF4}" destId="{CE5103A4-171B-4889-8C57-73C3BA5C706D}" srcOrd="3" destOrd="0" parTransId="{3CA6EDB3-EEF7-4E6B-B9F5-B1B05873EF26}" sibTransId="{7918F80D-FC6C-4981-B4DD-D59831C545F2}"/>
    <dgm:cxn modelId="{37239F51-5632-4A9E-A7AA-B500E01F10EF}" type="presParOf" srcId="{4F7F6B93-14A3-4C18-9100-AC99D7344AD0}" destId="{7739CDEB-E24D-4192-8B5A-A2655547076D}" srcOrd="0" destOrd="0" presId="urn:microsoft.com/office/officeart/2005/8/layout/pList1"/>
    <dgm:cxn modelId="{5EF94D4E-1CCD-40FF-A47F-BF118A8EFD4F}" type="presParOf" srcId="{7739CDEB-E24D-4192-8B5A-A2655547076D}" destId="{D11C1BB3-3EF9-43C1-8C48-86CF9357C0F2}" srcOrd="0" destOrd="0" presId="urn:microsoft.com/office/officeart/2005/8/layout/pList1"/>
    <dgm:cxn modelId="{0F124F5B-E583-4264-9787-1DF7C59C41FD}" type="presParOf" srcId="{7739CDEB-E24D-4192-8B5A-A2655547076D}" destId="{C82D4377-AD6E-4948-81C1-B6BE8F885CB1}" srcOrd="1" destOrd="0" presId="urn:microsoft.com/office/officeart/2005/8/layout/pList1"/>
    <dgm:cxn modelId="{D2BFA97C-A5A9-4447-9F2A-19D6AA23B2E3}" type="presParOf" srcId="{4F7F6B93-14A3-4C18-9100-AC99D7344AD0}" destId="{933EB41B-F96D-49B9-87C0-0346116A26BE}" srcOrd="1" destOrd="0" presId="urn:microsoft.com/office/officeart/2005/8/layout/pList1"/>
    <dgm:cxn modelId="{E7267BDB-193B-4F5E-A935-EA09937FB5CA}" type="presParOf" srcId="{4F7F6B93-14A3-4C18-9100-AC99D7344AD0}" destId="{9FC0E59D-4C49-4B79-A3E5-6AD3E76A65FF}" srcOrd="2" destOrd="0" presId="urn:microsoft.com/office/officeart/2005/8/layout/pList1"/>
    <dgm:cxn modelId="{6B27AE84-4689-4887-BBC7-393739938707}" type="presParOf" srcId="{9FC0E59D-4C49-4B79-A3E5-6AD3E76A65FF}" destId="{9DBC0570-7192-455C-BB7F-EA46436B9CCC}" srcOrd="0" destOrd="0" presId="urn:microsoft.com/office/officeart/2005/8/layout/pList1"/>
    <dgm:cxn modelId="{071B3956-CA36-40DF-B495-280D7C2503F3}" type="presParOf" srcId="{9FC0E59D-4C49-4B79-A3E5-6AD3E76A65FF}" destId="{D20333CA-88CA-42EE-9A9B-C0FB21F4EFDF}" srcOrd="1" destOrd="0" presId="urn:microsoft.com/office/officeart/2005/8/layout/pList1"/>
    <dgm:cxn modelId="{4031A4DC-B934-4D5D-842D-60CA1F0F8304}" type="presParOf" srcId="{4F7F6B93-14A3-4C18-9100-AC99D7344AD0}" destId="{81D80A64-D41A-4DA1-A3CC-C8FD9A0BFC0E}" srcOrd="3" destOrd="0" presId="urn:microsoft.com/office/officeart/2005/8/layout/pList1"/>
    <dgm:cxn modelId="{A0A4D67F-3C34-4E1F-9845-BD0DA04C27BD}" type="presParOf" srcId="{4F7F6B93-14A3-4C18-9100-AC99D7344AD0}" destId="{01402BF2-58BA-4159-BE9C-B3A6499764A4}" srcOrd="4" destOrd="0" presId="urn:microsoft.com/office/officeart/2005/8/layout/pList1"/>
    <dgm:cxn modelId="{BE9C16F9-45C6-4201-9CE4-20F48C3DC9A2}" type="presParOf" srcId="{01402BF2-58BA-4159-BE9C-B3A6499764A4}" destId="{82DD9C46-0079-4462-9EE5-28357CDDA114}" srcOrd="0" destOrd="0" presId="urn:microsoft.com/office/officeart/2005/8/layout/pList1"/>
    <dgm:cxn modelId="{764CC132-7DE5-4E18-B08C-A6E1C5A275B3}" type="presParOf" srcId="{01402BF2-58BA-4159-BE9C-B3A6499764A4}" destId="{849E04D5-0929-4EF6-8C2A-6C91EAEFC54C}" srcOrd="1" destOrd="0" presId="urn:microsoft.com/office/officeart/2005/8/layout/pList1"/>
    <dgm:cxn modelId="{51318C2A-5A73-4875-A902-BBA4EE9DA090}" type="presParOf" srcId="{4F7F6B93-14A3-4C18-9100-AC99D7344AD0}" destId="{89BC4588-F026-4E95-A31A-1C02C141765E}" srcOrd="5" destOrd="0" presId="urn:microsoft.com/office/officeart/2005/8/layout/pList1"/>
    <dgm:cxn modelId="{156864C0-1AF1-4ADB-B222-11BC509957F3}" type="presParOf" srcId="{4F7F6B93-14A3-4C18-9100-AC99D7344AD0}" destId="{46580441-4506-455E-8772-8CBC7D2BE971}" srcOrd="6" destOrd="0" presId="urn:microsoft.com/office/officeart/2005/8/layout/pList1"/>
    <dgm:cxn modelId="{9EA64669-2354-4C7C-9F58-F08399F7E1D4}" type="presParOf" srcId="{46580441-4506-455E-8772-8CBC7D2BE971}" destId="{E7B7B833-D01C-44A6-9FEC-3A7E5B822B4F}" srcOrd="0" destOrd="0" presId="urn:microsoft.com/office/officeart/2005/8/layout/pList1"/>
    <dgm:cxn modelId="{E857293C-B522-47DD-B0A4-021A550E674D}" type="presParOf" srcId="{46580441-4506-455E-8772-8CBC7D2BE971}" destId="{1EC31AF9-D314-469F-B461-68D68BF8F9D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634B0E-01D9-43FA-9C8F-134798E40DF4}"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cs-CZ"/>
        </a:p>
      </dgm:t>
    </dgm:pt>
    <dgm:pt modelId="{8E09A483-623C-4880-AC95-F9DF9FC6ABF0}">
      <dgm:prSet phldrT="[Text]"/>
      <dgm:spPr/>
      <dgm:t>
        <a:bodyPr/>
        <a:lstStyle/>
        <a:p>
          <a:r>
            <a:rPr lang="cs-CZ" dirty="0" err="1" smtClean="0">
              <a:solidFill>
                <a:schemeClr val="bg1">
                  <a:lumMod val="85000"/>
                </a:schemeClr>
              </a:solidFill>
            </a:rPr>
            <a:t>Product</a:t>
          </a:r>
          <a:endParaRPr lang="cs-CZ" dirty="0">
            <a:solidFill>
              <a:schemeClr val="bg1">
                <a:lumMod val="85000"/>
              </a:schemeClr>
            </a:solidFill>
          </a:endParaRPr>
        </a:p>
      </dgm:t>
    </dgm:pt>
    <dgm:pt modelId="{6BE8CAD0-D932-48DF-A6F1-0CEBDC9F1BCC}" type="parTrans" cxnId="{0D3B4C5A-C377-4A2B-B1E7-5F00F0783C21}">
      <dgm:prSet/>
      <dgm:spPr/>
      <dgm:t>
        <a:bodyPr/>
        <a:lstStyle/>
        <a:p>
          <a:endParaRPr lang="cs-CZ"/>
        </a:p>
      </dgm:t>
    </dgm:pt>
    <dgm:pt modelId="{B4969D6B-082C-4AC0-AD44-C502B8C23AF6}" type="sibTrans" cxnId="{0D3B4C5A-C377-4A2B-B1E7-5F00F0783C21}">
      <dgm:prSet/>
      <dgm:spPr/>
      <dgm:t>
        <a:bodyPr/>
        <a:lstStyle/>
        <a:p>
          <a:endParaRPr lang="cs-CZ"/>
        </a:p>
      </dgm:t>
    </dgm:pt>
    <dgm:pt modelId="{CE5103A4-171B-4889-8C57-73C3BA5C706D}">
      <dgm:prSet phldrT="[Text]"/>
      <dgm:spPr/>
      <dgm:t>
        <a:bodyPr/>
        <a:lstStyle/>
        <a:p>
          <a:r>
            <a:rPr lang="cs-CZ" b="0" dirty="0" err="1" smtClean="0">
              <a:solidFill>
                <a:schemeClr val="bg1">
                  <a:lumMod val="85000"/>
                </a:schemeClr>
              </a:solidFill>
            </a:rPr>
            <a:t>Promotion</a:t>
          </a:r>
          <a:endParaRPr lang="cs-CZ" b="0" dirty="0">
            <a:solidFill>
              <a:schemeClr val="bg1">
                <a:lumMod val="85000"/>
              </a:schemeClr>
            </a:solidFill>
          </a:endParaRPr>
        </a:p>
      </dgm:t>
    </dgm:pt>
    <dgm:pt modelId="{3CA6EDB3-EEF7-4E6B-B9F5-B1B05873EF26}" type="parTrans" cxnId="{82AC268A-02F3-46A1-AAFA-27528261BF93}">
      <dgm:prSet/>
      <dgm:spPr/>
      <dgm:t>
        <a:bodyPr/>
        <a:lstStyle/>
        <a:p>
          <a:endParaRPr lang="cs-CZ"/>
        </a:p>
      </dgm:t>
    </dgm:pt>
    <dgm:pt modelId="{7918F80D-FC6C-4981-B4DD-D59831C545F2}" type="sibTrans" cxnId="{82AC268A-02F3-46A1-AAFA-27528261BF93}">
      <dgm:prSet/>
      <dgm:spPr/>
      <dgm:t>
        <a:bodyPr/>
        <a:lstStyle/>
        <a:p>
          <a:endParaRPr lang="cs-CZ"/>
        </a:p>
      </dgm:t>
    </dgm:pt>
    <dgm:pt modelId="{B3A89DD4-2038-4AEE-91A1-4F8716B34E23}">
      <dgm:prSet phldrT="[Text]"/>
      <dgm:spPr/>
      <dgm:t>
        <a:bodyPr/>
        <a:lstStyle/>
        <a:p>
          <a:r>
            <a:rPr lang="cs-CZ" dirty="0" smtClean="0">
              <a:solidFill>
                <a:schemeClr val="tx1"/>
              </a:solidFill>
            </a:rPr>
            <a:t>Place</a:t>
          </a:r>
          <a:endParaRPr lang="cs-CZ" dirty="0">
            <a:solidFill>
              <a:schemeClr val="tx1"/>
            </a:solidFill>
          </a:endParaRPr>
        </a:p>
      </dgm:t>
    </dgm:pt>
    <dgm:pt modelId="{E1D12509-2695-4D6A-8526-4D1747B48B74}" type="sibTrans" cxnId="{DCD371A5-E41B-4A3C-9145-C4165338703D}">
      <dgm:prSet/>
      <dgm:spPr/>
      <dgm:t>
        <a:bodyPr/>
        <a:lstStyle/>
        <a:p>
          <a:endParaRPr lang="cs-CZ"/>
        </a:p>
      </dgm:t>
    </dgm:pt>
    <dgm:pt modelId="{7C093375-BB88-4E69-A5E6-21A52ABA80CD}" type="parTrans" cxnId="{DCD371A5-E41B-4A3C-9145-C4165338703D}">
      <dgm:prSet/>
      <dgm:spPr/>
      <dgm:t>
        <a:bodyPr/>
        <a:lstStyle/>
        <a:p>
          <a:endParaRPr lang="cs-CZ"/>
        </a:p>
      </dgm:t>
    </dgm:pt>
    <dgm:pt modelId="{0968B85B-7F62-4571-9A2F-D5DAB33900A2}">
      <dgm:prSet phldrT="[Text]"/>
      <dgm:spPr/>
      <dgm:t>
        <a:bodyPr/>
        <a:lstStyle/>
        <a:p>
          <a:r>
            <a:rPr lang="cs-CZ" dirty="0" err="1" smtClean="0">
              <a:solidFill>
                <a:schemeClr val="bg1">
                  <a:lumMod val="85000"/>
                </a:schemeClr>
              </a:solidFill>
            </a:rPr>
            <a:t>Price</a:t>
          </a:r>
          <a:endParaRPr lang="cs-CZ" dirty="0">
            <a:solidFill>
              <a:schemeClr val="bg1">
                <a:lumMod val="85000"/>
              </a:schemeClr>
            </a:solidFill>
          </a:endParaRPr>
        </a:p>
      </dgm:t>
    </dgm:pt>
    <dgm:pt modelId="{539ADC1A-0038-4B5D-93AE-967DCC5E1BD2}" type="sibTrans" cxnId="{17435265-01C1-480F-8AEF-E9EC686A59B1}">
      <dgm:prSet/>
      <dgm:spPr/>
      <dgm:t>
        <a:bodyPr/>
        <a:lstStyle/>
        <a:p>
          <a:endParaRPr lang="cs-CZ"/>
        </a:p>
      </dgm:t>
    </dgm:pt>
    <dgm:pt modelId="{647E4C12-31AA-4818-A95D-4B83BF07C5B1}" type="parTrans" cxnId="{17435265-01C1-480F-8AEF-E9EC686A59B1}">
      <dgm:prSet/>
      <dgm:spPr/>
      <dgm:t>
        <a:bodyPr/>
        <a:lstStyle/>
        <a:p>
          <a:endParaRPr lang="cs-CZ"/>
        </a:p>
      </dgm:t>
    </dgm:pt>
    <dgm:pt modelId="{4F7F6B93-14A3-4C18-9100-AC99D7344AD0}" type="pres">
      <dgm:prSet presAssocID="{94634B0E-01D9-43FA-9C8F-134798E40DF4}" presName="Name0" presStyleCnt="0">
        <dgm:presLayoutVars>
          <dgm:dir/>
          <dgm:resizeHandles val="exact"/>
        </dgm:presLayoutVars>
      </dgm:prSet>
      <dgm:spPr/>
      <dgm:t>
        <a:bodyPr/>
        <a:lstStyle/>
        <a:p>
          <a:endParaRPr lang="cs-CZ"/>
        </a:p>
      </dgm:t>
    </dgm:pt>
    <dgm:pt modelId="{7739CDEB-E24D-4192-8B5A-A2655547076D}" type="pres">
      <dgm:prSet presAssocID="{8E09A483-623C-4880-AC95-F9DF9FC6ABF0}" presName="compNode" presStyleCnt="0"/>
      <dgm:spPr/>
    </dgm:pt>
    <dgm:pt modelId="{D11C1BB3-3EF9-43C1-8C48-86CF9357C0F2}" type="pres">
      <dgm:prSet presAssocID="{8E09A483-623C-4880-AC95-F9DF9FC6ABF0}" presName="pictRect" presStyleLbl="node1" presStyleIdx="0" presStyleCnt="4" custLinFactX="10004" custLinFactNeighborX="100000" custLinFactNeighborY="1532"/>
      <dgm:spPr>
        <a:solidFill>
          <a:schemeClr val="accent2">
            <a:hueOff val="0"/>
            <a:satOff val="0"/>
            <a:lumOff val="0"/>
            <a:alpha val="25000"/>
          </a:schemeClr>
        </a:solidFill>
      </dgm:spPr>
    </dgm:pt>
    <dgm:pt modelId="{C82D4377-AD6E-4948-81C1-B6BE8F885CB1}" type="pres">
      <dgm:prSet presAssocID="{8E09A483-623C-4880-AC95-F9DF9FC6ABF0}" presName="textRect" presStyleLbl="revTx" presStyleIdx="0" presStyleCnt="4" custLinFactX="10004" custLinFactNeighborX="100000" custLinFactNeighborY="12806">
        <dgm:presLayoutVars>
          <dgm:bulletEnabled val="1"/>
        </dgm:presLayoutVars>
      </dgm:prSet>
      <dgm:spPr/>
      <dgm:t>
        <a:bodyPr/>
        <a:lstStyle/>
        <a:p>
          <a:endParaRPr lang="cs-CZ"/>
        </a:p>
      </dgm:t>
    </dgm:pt>
    <dgm:pt modelId="{933EB41B-F96D-49B9-87C0-0346116A26BE}" type="pres">
      <dgm:prSet presAssocID="{B4969D6B-082C-4AC0-AD44-C502B8C23AF6}" presName="sibTrans" presStyleLbl="sibTrans2D1" presStyleIdx="0" presStyleCnt="0"/>
      <dgm:spPr/>
      <dgm:t>
        <a:bodyPr/>
        <a:lstStyle/>
        <a:p>
          <a:endParaRPr lang="cs-CZ"/>
        </a:p>
      </dgm:t>
    </dgm:pt>
    <dgm:pt modelId="{9FC0E59D-4C49-4B79-A3E5-6AD3E76A65FF}" type="pres">
      <dgm:prSet presAssocID="{0968B85B-7F62-4571-9A2F-D5DAB33900A2}" presName="compNode" presStyleCnt="0"/>
      <dgm:spPr/>
    </dgm:pt>
    <dgm:pt modelId="{9DBC0570-7192-455C-BB7F-EA46436B9CCC}" type="pres">
      <dgm:prSet presAssocID="{0968B85B-7F62-4571-9A2F-D5DAB33900A2}" presName="pictRect" presStyleLbl="node1" presStyleIdx="1" presStyleCnt="4" custLinFactX="11382" custLinFactNeighborX="100000" custLinFactNeighborY="-766"/>
      <dgm:spPr>
        <a:solidFill>
          <a:schemeClr val="accent3">
            <a:hueOff val="0"/>
            <a:satOff val="0"/>
            <a:lumOff val="0"/>
            <a:alpha val="16000"/>
          </a:schemeClr>
        </a:solidFill>
      </dgm:spPr>
    </dgm:pt>
    <dgm:pt modelId="{D20333CA-88CA-42EE-9A9B-C0FB21F4EFDF}" type="pres">
      <dgm:prSet presAssocID="{0968B85B-7F62-4571-9A2F-D5DAB33900A2}" presName="textRect" presStyleLbl="revTx" presStyleIdx="1" presStyleCnt="4" custLinFactX="10854" custLinFactNeighborX="100000" custLinFactNeighborY="1423">
        <dgm:presLayoutVars>
          <dgm:bulletEnabled val="1"/>
        </dgm:presLayoutVars>
      </dgm:prSet>
      <dgm:spPr/>
      <dgm:t>
        <a:bodyPr/>
        <a:lstStyle/>
        <a:p>
          <a:endParaRPr lang="cs-CZ"/>
        </a:p>
      </dgm:t>
    </dgm:pt>
    <dgm:pt modelId="{81D80A64-D41A-4DA1-A3CC-C8FD9A0BFC0E}" type="pres">
      <dgm:prSet presAssocID="{539ADC1A-0038-4B5D-93AE-967DCC5E1BD2}" presName="sibTrans" presStyleLbl="sibTrans2D1" presStyleIdx="0" presStyleCnt="0"/>
      <dgm:spPr/>
      <dgm:t>
        <a:bodyPr/>
        <a:lstStyle/>
        <a:p>
          <a:endParaRPr lang="cs-CZ"/>
        </a:p>
      </dgm:t>
    </dgm:pt>
    <dgm:pt modelId="{01402BF2-58BA-4159-BE9C-B3A6499764A4}" type="pres">
      <dgm:prSet presAssocID="{B3A89DD4-2038-4AEE-91A1-4F8716B34E23}" presName="compNode" presStyleCnt="0"/>
      <dgm:spPr/>
    </dgm:pt>
    <dgm:pt modelId="{82DD9C46-0079-4462-9EE5-28357CDDA114}" type="pres">
      <dgm:prSet presAssocID="{B3A89DD4-2038-4AEE-91A1-4F8716B34E23}" presName="pictRect" presStyleLbl="node1" presStyleIdx="2" presStyleCnt="4" custLinFactY="67020" custLinFactNeighborX="-1584" custLinFactNeighborY="100000"/>
      <dgm:spPr>
        <a:solidFill>
          <a:schemeClr val="accent4">
            <a:hueOff val="0"/>
            <a:satOff val="0"/>
            <a:lumOff val="0"/>
          </a:schemeClr>
        </a:solidFill>
      </dgm:spPr>
    </dgm:pt>
    <dgm:pt modelId="{849E04D5-0929-4EF6-8C2A-6C91EAEFC54C}" type="pres">
      <dgm:prSet presAssocID="{B3A89DD4-2038-4AEE-91A1-4F8716B34E23}" presName="textRect" presStyleLbl="revTx" presStyleIdx="2" presStyleCnt="4" custLinFactY="104489" custLinFactNeighborX="-1056" custLinFactNeighborY="200000">
        <dgm:presLayoutVars>
          <dgm:bulletEnabled val="1"/>
        </dgm:presLayoutVars>
      </dgm:prSet>
      <dgm:spPr/>
      <dgm:t>
        <a:bodyPr/>
        <a:lstStyle/>
        <a:p>
          <a:endParaRPr lang="cs-CZ"/>
        </a:p>
      </dgm:t>
    </dgm:pt>
    <dgm:pt modelId="{89BC4588-F026-4E95-A31A-1C02C141765E}" type="pres">
      <dgm:prSet presAssocID="{E1D12509-2695-4D6A-8526-4D1747B48B74}" presName="sibTrans" presStyleLbl="sibTrans2D1" presStyleIdx="0" presStyleCnt="0"/>
      <dgm:spPr/>
      <dgm:t>
        <a:bodyPr/>
        <a:lstStyle/>
        <a:p>
          <a:endParaRPr lang="cs-CZ"/>
        </a:p>
      </dgm:t>
    </dgm:pt>
    <dgm:pt modelId="{46580441-4506-455E-8772-8CBC7D2BE971}" type="pres">
      <dgm:prSet presAssocID="{CE5103A4-171B-4889-8C57-73C3BA5C706D}" presName="compNode" presStyleCnt="0"/>
      <dgm:spPr/>
    </dgm:pt>
    <dgm:pt modelId="{E7B7B833-D01C-44A6-9FEC-3A7E5B822B4F}" type="pres">
      <dgm:prSet presAssocID="{CE5103A4-171B-4889-8C57-73C3BA5C706D}" presName="pictRect" presStyleLbl="node1" presStyleIdx="3" presStyleCnt="4"/>
      <dgm:spPr>
        <a:solidFill>
          <a:schemeClr val="accent5">
            <a:hueOff val="0"/>
            <a:satOff val="0"/>
            <a:lumOff val="0"/>
            <a:alpha val="18000"/>
          </a:schemeClr>
        </a:solidFill>
      </dgm:spPr>
    </dgm:pt>
    <dgm:pt modelId="{1EC31AF9-D314-469F-B461-68D68BF8F9DC}" type="pres">
      <dgm:prSet presAssocID="{CE5103A4-171B-4889-8C57-73C3BA5C706D}" presName="textRect" presStyleLbl="revTx" presStyleIdx="3" presStyleCnt="4">
        <dgm:presLayoutVars>
          <dgm:bulletEnabled val="1"/>
        </dgm:presLayoutVars>
      </dgm:prSet>
      <dgm:spPr/>
      <dgm:t>
        <a:bodyPr/>
        <a:lstStyle/>
        <a:p>
          <a:endParaRPr lang="cs-CZ"/>
        </a:p>
      </dgm:t>
    </dgm:pt>
  </dgm:ptLst>
  <dgm:cxnLst>
    <dgm:cxn modelId="{17435265-01C1-480F-8AEF-E9EC686A59B1}" srcId="{94634B0E-01D9-43FA-9C8F-134798E40DF4}" destId="{0968B85B-7F62-4571-9A2F-D5DAB33900A2}" srcOrd="1" destOrd="0" parTransId="{647E4C12-31AA-4818-A95D-4B83BF07C5B1}" sibTransId="{539ADC1A-0038-4B5D-93AE-967DCC5E1BD2}"/>
    <dgm:cxn modelId="{8BE66F45-3438-4BB6-A8D3-77964AEC6449}" type="presOf" srcId="{CE5103A4-171B-4889-8C57-73C3BA5C706D}" destId="{1EC31AF9-D314-469F-B461-68D68BF8F9DC}" srcOrd="0" destOrd="0" presId="urn:microsoft.com/office/officeart/2005/8/layout/pList1"/>
    <dgm:cxn modelId="{0D3B4C5A-C377-4A2B-B1E7-5F00F0783C21}" srcId="{94634B0E-01D9-43FA-9C8F-134798E40DF4}" destId="{8E09A483-623C-4880-AC95-F9DF9FC6ABF0}" srcOrd="0" destOrd="0" parTransId="{6BE8CAD0-D932-48DF-A6F1-0CEBDC9F1BCC}" sibTransId="{B4969D6B-082C-4AC0-AD44-C502B8C23AF6}"/>
    <dgm:cxn modelId="{4E54FA78-8CFA-41BB-B214-D15C04167812}" type="presOf" srcId="{E1D12509-2695-4D6A-8526-4D1747B48B74}" destId="{89BC4588-F026-4E95-A31A-1C02C141765E}" srcOrd="0" destOrd="0" presId="urn:microsoft.com/office/officeart/2005/8/layout/pList1"/>
    <dgm:cxn modelId="{DCD371A5-E41B-4A3C-9145-C4165338703D}" srcId="{94634B0E-01D9-43FA-9C8F-134798E40DF4}" destId="{B3A89DD4-2038-4AEE-91A1-4F8716B34E23}" srcOrd="2" destOrd="0" parTransId="{7C093375-BB88-4E69-A5E6-21A52ABA80CD}" sibTransId="{E1D12509-2695-4D6A-8526-4D1747B48B74}"/>
    <dgm:cxn modelId="{5657A688-B2B8-4C97-87CA-2C31662EF58E}" type="presOf" srcId="{B4969D6B-082C-4AC0-AD44-C502B8C23AF6}" destId="{933EB41B-F96D-49B9-87C0-0346116A26BE}" srcOrd="0" destOrd="0" presId="urn:microsoft.com/office/officeart/2005/8/layout/pList1"/>
    <dgm:cxn modelId="{4F7B6C81-FE9A-4C8D-BB70-66130CF9F110}" type="presOf" srcId="{539ADC1A-0038-4B5D-93AE-967DCC5E1BD2}" destId="{81D80A64-D41A-4DA1-A3CC-C8FD9A0BFC0E}" srcOrd="0" destOrd="0" presId="urn:microsoft.com/office/officeart/2005/8/layout/pList1"/>
    <dgm:cxn modelId="{3FA36611-F69F-46CD-9C6A-6570FC1DDA8A}" type="presOf" srcId="{0968B85B-7F62-4571-9A2F-D5DAB33900A2}" destId="{D20333CA-88CA-42EE-9A9B-C0FB21F4EFDF}" srcOrd="0" destOrd="0" presId="urn:microsoft.com/office/officeart/2005/8/layout/pList1"/>
    <dgm:cxn modelId="{B02FDDA6-06D2-4AFF-857D-B6C8219993C6}" type="presOf" srcId="{B3A89DD4-2038-4AEE-91A1-4F8716B34E23}" destId="{849E04D5-0929-4EF6-8C2A-6C91EAEFC54C}" srcOrd="0" destOrd="0" presId="urn:microsoft.com/office/officeart/2005/8/layout/pList1"/>
    <dgm:cxn modelId="{E88A43B0-737F-435E-9494-826AB8055CAC}" type="presOf" srcId="{94634B0E-01D9-43FA-9C8F-134798E40DF4}" destId="{4F7F6B93-14A3-4C18-9100-AC99D7344AD0}" srcOrd="0" destOrd="0" presId="urn:microsoft.com/office/officeart/2005/8/layout/pList1"/>
    <dgm:cxn modelId="{0ADD02CF-746A-440B-93E6-3FE7419F7BF9}" type="presOf" srcId="{8E09A483-623C-4880-AC95-F9DF9FC6ABF0}" destId="{C82D4377-AD6E-4948-81C1-B6BE8F885CB1}" srcOrd="0" destOrd="0" presId="urn:microsoft.com/office/officeart/2005/8/layout/pList1"/>
    <dgm:cxn modelId="{82AC268A-02F3-46A1-AAFA-27528261BF93}" srcId="{94634B0E-01D9-43FA-9C8F-134798E40DF4}" destId="{CE5103A4-171B-4889-8C57-73C3BA5C706D}" srcOrd="3" destOrd="0" parTransId="{3CA6EDB3-EEF7-4E6B-B9F5-B1B05873EF26}" sibTransId="{7918F80D-FC6C-4981-B4DD-D59831C545F2}"/>
    <dgm:cxn modelId="{F0D599AC-24CE-4241-A5EE-F0B6D711E617}" type="presParOf" srcId="{4F7F6B93-14A3-4C18-9100-AC99D7344AD0}" destId="{7739CDEB-E24D-4192-8B5A-A2655547076D}" srcOrd="0" destOrd="0" presId="urn:microsoft.com/office/officeart/2005/8/layout/pList1"/>
    <dgm:cxn modelId="{C1B49A2A-355F-4C58-A5CB-C537E62AD987}" type="presParOf" srcId="{7739CDEB-E24D-4192-8B5A-A2655547076D}" destId="{D11C1BB3-3EF9-43C1-8C48-86CF9357C0F2}" srcOrd="0" destOrd="0" presId="urn:microsoft.com/office/officeart/2005/8/layout/pList1"/>
    <dgm:cxn modelId="{0A06304F-9AD6-4310-A4F3-03CCF2BAA305}" type="presParOf" srcId="{7739CDEB-E24D-4192-8B5A-A2655547076D}" destId="{C82D4377-AD6E-4948-81C1-B6BE8F885CB1}" srcOrd="1" destOrd="0" presId="urn:microsoft.com/office/officeart/2005/8/layout/pList1"/>
    <dgm:cxn modelId="{E45706B4-76AF-4B24-85C9-8005B8E8EEF8}" type="presParOf" srcId="{4F7F6B93-14A3-4C18-9100-AC99D7344AD0}" destId="{933EB41B-F96D-49B9-87C0-0346116A26BE}" srcOrd="1" destOrd="0" presId="urn:microsoft.com/office/officeart/2005/8/layout/pList1"/>
    <dgm:cxn modelId="{E238441C-7C8F-4D8F-BEBA-D03D2C776F88}" type="presParOf" srcId="{4F7F6B93-14A3-4C18-9100-AC99D7344AD0}" destId="{9FC0E59D-4C49-4B79-A3E5-6AD3E76A65FF}" srcOrd="2" destOrd="0" presId="urn:microsoft.com/office/officeart/2005/8/layout/pList1"/>
    <dgm:cxn modelId="{23D94D8A-01B4-4716-B0C4-5A091E53A021}" type="presParOf" srcId="{9FC0E59D-4C49-4B79-A3E5-6AD3E76A65FF}" destId="{9DBC0570-7192-455C-BB7F-EA46436B9CCC}" srcOrd="0" destOrd="0" presId="urn:microsoft.com/office/officeart/2005/8/layout/pList1"/>
    <dgm:cxn modelId="{C11B636F-3BCA-44DC-8B3C-069648120BC2}" type="presParOf" srcId="{9FC0E59D-4C49-4B79-A3E5-6AD3E76A65FF}" destId="{D20333CA-88CA-42EE-9A9B-C0FB21F4EFDF}" srcOrd="1" destOrd="0" presId="urn:microsoft.com/office/officeart/2005/8/layout/pList1"/>
    <dgm:cxn modelId="{05DC0239-9692-453E-8F39-B221738163A3}" type="presParOf" srcId="{4F7F6B93-14A3-4C18-9100-AC99D7344AD0}" destId="{81D80A64-D41A-4DA1-A3CC-C8FD9A0BFC0E}" srcOrd="3" destOrd="0" presId="urn:microsoft.com/office/officeart/2005/8/layout/pList1"/>
    <dgm:cxn modelId="{D6EF98C5-CFC6-4791-9E8A-4ADECCD87204}" type="presParOf" srcId="{4F7F6B93-14A3-4C18-9100-AC99D7344AD0}" destId="{01402BF2-58BA-4159-BE9C-B3A6499764A4}" srcOrd="4" destOrd="0" presId="urn:microsoft.com/office/officeart/2005/8/layout/pList1"/>
    <dgm:cxn modelId="{B31E73AF-DCF2-4CF0-8893-516BA99FAABE}" type="presParOf" srcId="{01402BF2-58BA-4159-BE9C-B3A6499764A4}" destId="{82DD9C46-0079-4462-9EE5-28357CDDA114}" srcOrd="0" destOrd="0" presId="urn:microsoft.com/office/officeart/2005/8/layout/pList1"/>
    <dgm:cxn modelId="{2999FA87-A2D1-4A27-B9AA-CF80BCF7D5BC}" type="presParOf" srcId="{01402BF2-58BA-4159-BE9C-B3A6499764A4}" destId="{849E04D5-0929-4EF6-8C2A-6C91EAEFC54C}" srcOrd="1" destOrd="0" presId="urn:microsoft.com/office/officeart/2005/8/layout/pList1"/>
    <dgm:cxn modelId="{F21445F6-0540-4209-9C7C-C52E6232EBB2}" type="presParOf" srcId="{4F7F6B93-14A3-4C18-9100-AC99D7344AD0}" destId="{89BC4588-F026-4E95-A31A-1C02C141765E}" srcOrd="5" destOrd="0" presId="urn:microsoft.com/office/officeart/2005/8/layout/pList1"/>
    <dgm:cxn modelId="{2DF948C1-9D12-4D6D-87FA-E7F7246F6B29}" type="presParOf" srcId="{4F7F6B93-14A3-4C18-9100-AC99D7344AD0}" destId="{46580441-4506-455E-8772-8CBC7D2BE971}" srcOrd="6" destOrd="0" presId="urn:microsoft.com/office/officeart/2005/8/layout/pList1"/>
    <dgm:cxn modelId="{27AA5082-D601-468D-8BFB-C7EC66512A66}" type="presParOf" srcId="{46580441-4506-455E-8772-8CBC7D2BE971}" destId="{E7B7B833-D01C-44A6-9FEC-3A7E5B822B4F}" srcOrd="0" destOrd="0" presId="urn:microsoft.com/office/officeart/2005/8/layout/pList1"/>
    <dgm:cxn modelId="{43CB54D1-6D67-4808-ACE1-56935B489803}" type="presParOf" srcId="{46580441-4506-455E-8772-8CBC7D2BE971}" destId="{1EC31AF9-D314-469F-B461-68D68BF8F9D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634B0E-01D9-43FA-9C8F-134798E40DF4}"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cs-CZ"/>
        </a:p>
      </dgm:t>
    </dgm:pt>
    <dgm:pt modelId="{8E09A483-623C-4880-AC95-F9DF9FC6ABF0}">
      <dgm:prSet phldrT="[Text]"/>
      <dgm:spPr/>
      <dgm:t>
        <a:bodyPr/>
        <a:lstStyle/>
        <a:p>
          <a:r>
            <a:rPr lang="cs-CZ" dirty="0" err="1" smtClean="0"/>
            <a:t>Product</a:t>
          </a:r>
          <a:endParaRPr lang="cs-CZ" dirty="0"/>
        </a:p>
      </dgm:t>
    </dgm:pt>
    <dgm:pt modelId="{6BE8CAD0-D932-48DF-A6F1-0CEBDC9F1BCC}" type="parTrans" cxnId="{0D3B4C5A-C377-4A2B-B1E7-5F00F0783C21}">
      <dgm:prSet/>
      <dgm:spPr/>
      <dgm:t>
        <a:bodyPr/>
        <a:lstStyle/>
        <a:p>
          <a:endParaRPr lang="cs-CZ"/>
        </a:p>
      </dgm:t>
    </dgm:pt>
    <dgm:pt modelId="{B4969D6B-082C-4AC0-AD44-C502B8C23AF6}" type="sibTrans" cxnId="{0D3B4C5A-C377-4A2B-B1E7-5F00F0783C21}">
      <dgm:prSet/>
      <dgm:spPr/>
      <dgm:t>
        <a:bodyPr/>
        <a:lstStyle/>
        <a:p>
          <a:endParaRPr lang="cs-CZ"/>
        </a:p>
      </dgm:t>
    </dgm:pt>
    <dgm:pt modelId="{CE5103A4-171B-4889-8C57-73C3BA5C706D}">
      <dgm:prSet phldrT="[Text]"/>
      <dgm:spPr/>
      <dgm:t>
        <a:bodyPr/>
        <a:lstStyle/>
        <a:p>
          <a:r>
            <a:rPr lang="cs-CZ" dirty="0" err="1" smtClean="0">
              <a:solidFill>
                <a:schemeClr val="bg1">
                  <a:lumMod val="85000"/>
                </a:schemeClr>
              </a:solidFill>
            </a:rPr>
            <a:t>Promotion</a:t>
          </a:r>
          <a:endParaRPr lang="cs-CZ" dirty="0">
            <a:solidFill>
              <a:schemeClr val="bg1">
                <a:lumMod val="85000"/>
              </a:schemeClr>
            </a:solidFill>
          </a:endParaRPr>
        </a:p>
      </dgm:t>
    </dgm:pt>
    <dgm:pt modelId="{3CA6EDB3-EEF7-4E6B-B9F5-B1B05873EF26}" type="parTrans" cxnId="{82AC268A-02F3-46A1-AAFA-27528261BF93}">
      <dgm:prSet/>
      <dgm:spPr/>
      <dgm:t>
        <a:bodyPr/>
        <a:lstStyle/>
        <a:p>
          <a:endParaRPr lang="cs-CZ"/>
        </a:p>
      </dgm:t>
    </dgm:pt>
    <dgm:pt modelId="{7918F80D-FC6C-4981-B4DD-D59831C545F2}" type="sibTrans" cxnId="{82AC268A-02F3-46A1-AAFA-27528261BF93}">
      <dgm:prSet/>
      <dgm:spPr/>
      <dgm:t>
        <a:bodyPr/>
        <a:lstStyle/>
        <a:p>
          <a:endParaRPr lang="cs-CZ"/>
        </a:p>
      </dgm:t>
    </dgm:pt>
    <dgm:pt modelId="{B3A89DD4-2038-4AEE-91A1-4F8716B34E23}">
      <dgm:prSet phldrT="[Text]"/>
      <dgm:spPr/>
      <dgm:t>
        <a:bodyPr/>
        <a:lstStyle/>
        <a:p>
          <a:r>
            <a:rPr lang="cs-CZ" dirty="0" smtClean="0">
              <a:solidFill>
                <a:schemeClr val="bg1">
                  <a:lumMod val="85000"/>
                </a:schemeClr>
              </a:solidFill>
            </a:rPr>
            <a:t>Place</a:t>
          </a:r>
          <a:endParaRPr lang="cs-CZ" dirty="0">
            <a:solidFill>
              <a:schemeClr val="bg1">
                <a:lumMod val="85000"/>
              </a:schemeClr>
            </a:solidFill>
          </a:endParaRPr>
        </a:p>
      </dgm:t>
    </dgm:pt>
    <dgm:pt modelId="{E1D12509-2695-4D6A-8526-4D1747B48B74}" type="sibTrans" cxnId="{DCD371A5-E41B-4A3C-9145-C4165338703D}">
      <dgm:prSet/>
      <dgm:spPr/>
      <dgm:t>
        <a:bodyPr/>
        <a:lstStyle/>
        <a:p>
          <a:endParaRPr lang="cs-CZ"/>
        </a:p>
      </dgm:t>
    </dgm:pt>
    <dgm:pt modelId="{7C093375-BB88-4E69-A5E6-21A52ABA80CD}" type="parTrans" cxnId="{DCD371A5-E41B-4A3C-9145-C4165338703D}">
      <dgm:prSet/>
      <dgm:spPr/>
      <dgm:t>
        <a:bodyPr/>
        <a:lstStyle/>
        <a:p>
          <a:endParaRPr lang="cs-CZ"/>
        </a:p>
      </dgm:t>
    </dgm:pt>
    <dgm:pt modelId="{0968B85B-7F62-4571-9A2F-D5DAB33900A2}">
      <dgm:prSet phldrT="[Text]"/>
      <dgm:spPr/>
      <dgm:t>
        <a:bodyPr/>
        <a:lstStyle/>
        <a:p>
          <a:r>
            <a:rPr lang="cs-CZ" dirty="0" err="1" smtClean="0">
              <a:solidFill>
                <a:schemeClr val="bg1">
                  <a:lumMod val="85000"/>
                </a:schemeClr>
              </a:solidFill>
            </a:rPr>
            <a:t>Price</a:t>
          </a:r>
          <a:endParaRPr lang="cs-CZ" dirty="0">
            <a:solidFill>
              <a:schemeClr val="bg1">
                <a:lumMod val="85000"/>
              </a:schemeClr>
            </a:solidFill>
          </a:endParaRPr>
        </a:p>
      </dgm:t>
    </dgm:pt>
    <dgm:pt modelId="{539ADC1A-0038-4B5D-93AE-967DCC5E1BD2}" type="sibTrans" cxnId="{17435265-01C1-480F-8AEF-E9EC686A59B1}">
      <dgm:prSet/>
      <dgm:spPr/>
      <dgm:t>
        <a:bodyPr/>
        <a:lstStyle/>
        <a:p>
          <a:endParaRPr lang="cs-CZ"/>
        </a:p>
      </dgm:t>
    </dgm:pt>
    <dgm:pt modelId="{647E4C12-31AA-4818-A95D-4B83BF07C5B1}" type="parTrans" cxnId="{17435265-01C1-480F-8AEF-E9EC686A59B1}">
      <dgm:prSet/>
      <dgm:spPr/>
      <dgm:t>
        <a:bodyPr/>
        <a:lstStyle/>
        <a:p>
          <a:endParaRPr lang="cs-CZ"/>
        </a:p>
      </dgm:t>
    </dgm:pt>
    <dgm:pt modelId="{4F7F6B93-14A3-4C18-9100-AC99D7344AD0}" type="pres">
      <dgm:prSet presAssocID="{94634B0E-01D9-43FA-9C8F-134798E40DF4}" presName="Name0" presStyleCnt="0">
        <dgm:presLayoutVars>
          <dgm:dir/>
          <dgm:resizeHandles val="exact"/>
        </dgm:presLayoutVars>
      </dgm:prSet>
      <dgm:spPr/>
      <dgm:t>
        <a:bodyPr/>
        <a:lstStyle/>
        <a:p>
          <a:endParaRPr lang="cs-CZ"/>
        </a:p>
      </dgm:t>
    </dgm:pt>
    <dgm:pt modelId="{7739CDEB-E24D-4192-8B5A-A2655547076D}" type="pres">
      <dgm:prSet presAssocID="{8E09A483-623C-4880-AC95-F9DF9FC6ABF0}" presName="compNode" presStyleCnt="0"/>
      <dgm:spPr/>
    </dgm:pt>
    <dgm:pt modelId="{D11C1BB3-3EF9-43C1-8C48-86CF9357C0F2}" type="pres">
      <dgm:prSet presAssocID="{8E09A483-623C-4880-AC95-F9DF9FC6ABF0}" presName="pictRect" presStyleLbl="node1" presStyleIdx="0" presStyleCnt="4" custLinFactX="10004" custLinFactNeighborX="100000" custLinFactNeighborY="1532"/>
      <dgm:spPr/>
    </dgm:pt>
    <dgm:pt modelId="{C82D4377-AD6E-4948-81C1-B6BE8F885CB1}" type="pres">
      <dgm:prSet presAssocID="{8E09A483-623C-4880-AC95-F9DF9FC6ABF0}" presName="textRect" presStyleLbl="revTx" presStyleIdx="0" presStyleCnt="4" custLinFactX="10004" custLinFactNeighborX="100000" custLinFactNeighborY="12806">
        <dgm:presLayoutVars>
          <dgm:bulletEnabled val="1"/>
        </dgm:presLayoutVars>
      </dgm:prSet>
      <dgm:spPr/>
      <dgm:t>
        <a:bodyPr/>
        <a:lstStyle/>
        <a:p>
          <a:endParaRPr lang="cs-CZ"/>
        </a:p>
      </dgm:t>
    </dgm:pt>
    <dgm:pt modelId="{933EB41B-F96D-49B9-87C0-0346116A26BE}" type="pres">
      <dgm:prSet presAssocID="{B4969D6B-082C-4AC0-AD44-C502B8C23AF6}" presName="sibTrans" presStyleLbl="sibTrans2D1" presStyleIdx="0" presStyleCnt="0"/>
      <dgm:spPr/>
      <dgm:t>
        <a:bodyPr/>
        <a:lstStyle/>
        <a:p>
          <a:endParaRPr lang="cs-CZ"/>
        </a:p>
      </dgm:t>
    </dgm:pt>
    <dgm:pt modelId="{9FC0E59D-4C49-4B79-A3E5-6AD3E76A65FF}" type="pres">
      <dgm:prSet presAssocID="{0968B85B-7F62-4571-9A2F-D5DAB33900A2}" presName="compNode" presStyleCnt="0"/>
      <dgm:spPr/>
    </dgm:pt>
    <dgm:pt modelId="{9DBC0570-7192-455C-BB7F-EA46436B9CCC}" type="pres">
      <dgm:prSet presAssocID="{0968B85B-7F62-4571-9A2F-D5DAB33900A2}" presName="pictRect" presStyleLbl="node1" presStyleIdx="1" presStyleCnt="4" custLinFactX="11382" custLinFactNeighborX="100000" custLinFactNeighborY="-766"/>
      <dgm:spPr>
        <a:solidFill>
          <a:schemeClr val="accent3">
            <a:hueOff val="0"/>
            <a:satOff val="0"/>
            <a:lumOff val="0"/>
            <a:alpha val="16000"/>
          </a:schemeClr>
        </a:solidFill>
      </dgm:spPr>
    </dgm:pt>
    <dgm:pt modelId="{D20333CA-88CA-42EE-9A9B-C0FB21F4EFDF}" type="pres">
      <dgm:prSet presAssocID="{0968B85B-7F62-4571-9A2F-D5DAB33900A2}" presName="textRect" presStyleLbl="revTx" presStyleIdx="1" presStyleCnt="4" custLinFactX="10854" custLinFactNeighborX="100000" custLinFactNeighborY="1423">
        <dgm:presLayoutVars>
          <dgm:bulletEnabled val="1"/>
        </dgm:presLayoutVars>
      </dgm:prSet>
      <dgm:spPr/>
      <dgm:t>
        <a:bodyPr/>
        <a:lstStyle/>
        <a:p>
          <a:endParaRPr lang="cs-CZ"/>
        </a:p>
      </dgm:t>
    </dgm:pt>
    <dgm:pt modelId="{81D80A64-D41A-4DA1-A3CC-C8FD9A0BFC0E}" type="pres">
      <dgm:prSet presAssocID="{539ADC1A-0038-4B5D-93AE-967DCC5E1BD2}" presName="sibTrans" presStyleLbl="sibTrans2D1" presStyleIdx="0" presStyleCnt="0"/>
      <dgm:spPr/>
      <dgm:t>
        <a:bodyPr/>
        <a:lstStyle/>
        <a:p>
          <a:endParaRPr lang="cs-CZ"/>
        </a:p>
      </dgm:t>
    </dgm:pt>
    <dgm:pt modelId="{01402BF2-58BA-4159-BE9C-B3A6499764A4}" type="pres">
      <dgm:prSet presAssocID="{B3A89DD4-2038-4AEE-91A1-4F8716B34E23}" presName="compNode" presStyleCnt="0"/>
      <dgm:spPr/>
    </dgm:pt>
    <dgm:pt modelId="{82DD9C46-0079-4462-9EE5-28357CDDA114}" type="pres">
      <dgm:prSet presAssocID="{B3A89DD4-2038-4AEE-91A1-4F8716B34E23}" presName="pictRect" presStyleLbl="node1" presStyleIdx="2" presStyleCnt="4" custLinFactY="67020" custLinFactNeighborX="-1584" custLinFactNeighborY="100000"/>
      <dgm:spPr>
        <a:solidFill>
          <a:schemeClr val="accent4">
            <a:hueOff val="0"/>
            <a:satOff val="0"/>
            <a:lumOff val="0"/>
            <a:alpha val="16000"/>
          </a:schemeClr>
        </a:solidFill>
      </dgm:spPr>
    </dgm:pt>
    <dgm:pt modelId="{849E04D5-0929-4EF6-8C2A-6C91EAEFC54C}" type="pres">
      <dgm:prSet presAssocID="{B3A89DD4-2038-4AEE-91A1-4F8716B34E23}" presName="textRect" presStyleLbl="revTx" presStyleIdx="2" presStyleCnt="4" custLinFactY="104489" custLinFactNeighborX="-1056" custLinFactNeighborY="200000">
        <dgm:presLayoutVars>
          <dgm:bulletEnabled val="1"/>
        </dgm:presLayoutVars>
      </dgm:prSet>
      <dgm:spPr/>
      <dgm:t>
        <a:bodyPr/>
        <a:lstStyle/>
        <a:p>
          <a:endParaRPr lang="cs-CZ"/>
        </a:p>
      </dgm:t>
    </dgm:pt>
    <dgm:pt modelId="{89BC4588-F026-4E95-A31A-1C02C141765E}" type="pres">
      <dgm:prSet presAssocID="{E1D12509-2695-4D6A-8526-4D1747B48B74}" presName="sibTrans" presStyleLbl="sibTrans2D1" presStyleIdx="0" presStyleCnt="0"/>
      <dgm:spPr/>
      <dgm:t>
        <a:bodyPr/>
        <a:lstStyle/>
        <a:p>
          <a:endParaRPr lang="cs-CZ"/>
        </a:p>
      </dgm:t>
    </dgm:pt>
    <dgm:pt modelId="{46580441-4506-455E-8772-8CBC7D2BE971}" type="pres">
      <dgm:prSet presAssocID="{CE5103A4-171B-4889-8C57-73C3BA5C706D}" presName="compNode" presStyleCnt="0"/>
      <dgm:spPr/>
    </dgm:pt>
    <dgm:pt modelId="{E7B7B833-D01C-44A6-9FEC-3A7E5B822B4F}" type="pres">
      <dgm:prSet presAssocID="{CE5103A4-171B-4889-8C57-73C3BA5C706D}" presName="pictRect" presStyleLbl="node1" presStyleIdx="3" presStyleCnt="4"/>
      <dgm:spPr>
        <a:solidFill>
          <a:schemeClr val="accent5">
            <a:hueOff val="0"/>
            <a:satOff val="0"/>
            <a:lumOff val="0"/>
            <a:alpha val="18000"/>
          </a:schemeClr>
        </a:solidFill>
      </dgm:spPr>
    </dgm:pt>
    <dgm:pt modelId="{1EC31AF9-D314-469F-B461-68D68BF8F9DC}" type="pres">
      <dgm:prSet presAssocID="{CE5103A4-171B-4889-8C57-73C3BA5C706D}" presName="textRect" presStyleLbl="revTx" presStyleIdx="3" presStyleCnt="4">
        <dgm:presLayoutVars>
          <dgm:bulletEnabled val="1"/>
        </dgm:presLayoutVars>
      </dgm:prSet>
      <dgm:spPr/>
      <dgm:t>
        <a:bodyPr/>
        <a:lstStyle/>
        <a:p>
          <a:endParaRPr lang="cs-CZ"/>
        </a:p>
      </dgm:t>
    </dgm:pt>
  </dgm:ptLst>
  <dgm:cxnLst>
    <dgm:cxn modelId="{17435265-01C1-480F-8AEF-E9EC686A59B1}" srcId="{94634B0E-01D9-43FA-9C8F-134798E40DF4}" destId="{0968B85B-7F62-4571-9A2F-D5DAB33900A2}" srcOrd="1" destOrd="0" parTransId="{647E4C12-31AA-4818-A95D-4B83BF07C5B1}" sibTransId="{539ADC1A-0038-4B5D-93AE-967DCC5E1BD2}"/>
    <dgm:cxn modelId="{0EC8515A-AF1A-4DC0-974B-8C6576EB8B07}" type="presOf" srcId="{94634B0E-01D9-43FA-9C8F-134798E40DF4}" destId="{4F7F6B93-14A3-4C18-9100-AC99D7344AD0}" srcOrd="0" destOrd="0" presId="urn:microsoft.com/office/officeart/2005/8/layout/pList1"/>
    <dgm:cxn modelId="{468AFB89-6674-48A4-871F-88C8764AB856}" type="presOf" srcId="{B3A89DD4-2038-4AEE-91A1-4F8716B34E23}" destId="{849E04D5-0929-4EF6-8C2A-6C91EAEFC54C}" srcOrd="0" destOrd="0" presId="urn:microsoft.com/office/officeart/2005/8/layout/pList1"/>
    <dgm:cxn modelId="{908CB4B3-D140-4246-9AEE-156AFE3B857B}" type="presOf" srcId="{0968B85B-7F62-4571-9A2F-D5DAB33900A2}" destId="{D20333CA-88CA-42EE-9A9B-C0FB21F4EFDF}" srcOrd="0" destOrd="0" presId="urn:microsoft.com/office/officeart/2005/8/layout/pList1"/>
    <dgm:cxn modelId="{61D4810B-8D68-4515-949A-C826667EEE90}" type="presOf" srcId="{E1D12509-2695-4D6A-8526-4D1747B48B74}" destId="{89BC4588-F026-4E95-A31A-1C02C141765E}" srcOrd="0" destOrd="0" presId="urn:microsoft.com/office/officeart/2005/8/layout/pList1"/>
    <dgm:cxn modelId="{0D3B4C5A-C377-4A2B-B1E7-5F00F0783C21}" srcId="{94634B0E-01D9-43FA-9C8F-134798E40DF4}" destId="{8E09A483-623C-4880-AC95-F9DF9FC6ABF0}" srcOrd="0" destOrd="0" parTransId="{6BE8CAD0-D932-48DF-A6F1-0CEBDC9F1BCC}" sibTransId="{B4969D6B-082C-4AC0-AD44-C502B8C23AF6}"/>
    <dgm:cxn modelId="{DCD371A5-E41B-4A3C-9145-C4165338703D}" srcId="{94634B0E-01D9-43FA-9C8F-134798E40DF4}" destId="{B3A89DD4-2038-4AEE-91A1-4F8716B34E23}" srcOrd="2" destOrd="0" parTransId="{7C093375-BB88-4E69-A5E6-21A52ABA80CD}" sibTransId="{E1D12509-2695-4D6A-8526-4D1747B48B74}"/>
    <dgm:cxn modelId="{8DA72A2A-726D-4E1F-91D4-0FE4A711DF80}" type="presOf" srcId="{539ADC1A-0038-4B5D-93AE-967DCC5E1BD2}" destId="{81D80A64-D41A-4DA1-A3CC-C8FD9A0BFC0E}" srcOrd="0" destOrd="0" presId="urn:microsoft.com/office/officeart/2005/8/layout/pList1"/>
    <dgm:cxn modelId="{338A6DC0-AD64-4546-B9C7-9CC059EA7779}" type="presOf" srcId="{8E09A483-623C-4880-AC95-F9DF9FC6ABF0}" destId="{C82D4377-AD6E-4948-81C1-B6BE8F885CB1}" srcOrd="0" destOrd="0" presId="urn:microsoft.com/office/officeart/2005/8/layout/pList1"/>
    <dgm:cxn modelId="{6F3BF1DC-DED0-4AE5-80FD-AD96ABFBC3C6}" type="presOf" srcId="{CE5103A4-171B-4889-8C57-73C3BA5C706D}" destId="{1EC31AF9-D314-469F-B461-68D68BF8F9DC}" srcOrd="0" destOrd="0" presId="urn:microsoft.com/office/officeart/2005/8/layout/pList1"/>
    <dgm:cxn modelId="{F7EFDAFF-9869-4ADC-A519-FBC285E425A9}" type="presOf" srcId="{B4969D6B-082C-4AC0-AD44-C502B8C23AF6}" destId="{933EB41B-F96D-49B9-87C0-0346116A26BE}" srcOrd="0" destOrd="0" presId="urn:microsoft.com/office/officeart/2005/8/layout/pList1"/>
    <dgm:cxn modelId="{82AC268A-02F3-46A1-AAFA-27528261BF93}" srcId="{94634B0E-01D9-43FA-9C8F-134798E40DF4}" destId="{CE5103A4-171B-4889-8C57-73C3BA5C706D}" srcOrd="3" destOrd="0" parTransId="{3CA6EDB3-EEF7-4E6B-B9F5-B1B05873EF26}" sibTransId="{7918F80D-FC6C-4981-B4DD-D59831C545F2}"/>
    <dgm:cxn modelId="{A34AE39D-4F3A-49CE-AAFD-E265F4BBA683}" type="presParOf" srcId="{4F7F6B93-14A3-4C18-9100-AC99D7344AD0}" destId="{7739CDEB-E24D-4192-8B5A-A2655547076D}" srcOrd="0" destOrd="0" presId="urn:microsoft.com/office/officeart/2005/8/layout/pList1"/>
    <dgm:cxn modelId="{C29BA41B-5F06-4B37-A479-69F82320025F}" type="presParOf" srcId="{7739CDEB-E24D-4192-8B5A-A2655547076D}" destId="{D11C1BB3-3EF9-43C1-8C48-86CF9357C0F2}" srcOrd="0" destOrd="0" presId="urn:microsoft.com/office/officeart/2005/8/layout/pList1"/>
    <dgm:cxn modelId="{4E60D7E6-E654-43CE-A77A-210D599E5068}" type="presParOf" srcId="{7739CDEB-E24D-4192-8B5A-A2655547076D}" destId="{C82D4377-AD6E-4948-81C1-B6BE8F885CB1}" srcOrd="1" destOrd="0" presId="urn:microsoft.com/office/officeart/2005/8/layout/pList1"/>
    <dgm:cxn modelId="{D89E2F8C-69AE-44A7-8B70-C4D83DAEDAC5}" type="presParOf" srcId="{4F7F6B93-14A3-4C18-9100-AC99D7344AD0}" destId="{933EB41B-F96D-49B9-87C0-0346116A26BE}" srcOrd="1" destOrd="0" presId="urn:microsoft.com/office/officeart/2005/8/layout/pList1"/>
    <dgm:cxn modelId="{D2A66528-5F1E-4EE7-8320-86FF1FFB7976}" type="presParOf" srcId="{4F7F6B93-14A3-4C18-9100-AC99D7344AD0}" destId="{9FC0E59D-4C49-4B79-A3E5-6AD3E76A65FF}" srcOrd="2" destOrd="0" presId="urn:microsoft.com/office/officeart/2005/8/layout/pList1"/>
    <dgm:cxn modelId="{6B84A057-78E3-4B25-8021-E9C179D87FD4}" type="presParOf" srcId="{9FC0E59D-4C49-4B79-A3E5-6AD3E76A65FF}" destId="{9DBC0570-7192-455C-BB7F-EA46436B9CCC}" srcOrd="0" destOrd="0" presId="urn:microsoft.com/office/officeart/2005/8/layout/pList1"/>
    <dgm:cxn modelId="{E5E570BD-D432-4AE8-9AF7-799FBCCCD976}" type="presParOf" srcId="{9FC0E59D-4C49-4B79-A3E5-6AD3E76A65FF}" destId="{D20333CA-88CA-42EE-9A9B-C0FB21F4EFDF}" srcOrd="1" destOrd="0" presId="urn:microsoft.com/office/officeart/2005/8/layout/pList1"/>
    <dgm:cxn modelId="{48DE7477-3389-4C3A-B8FE-F8B329531678}" type="presParOf" srcId="{4F7F6B93-14A3-4C18-9100-AC99D7344AD0}" destId="{81D80A64-D41A-4DA1-A3CC-C8FD9A0BFC0E}" srcOrd="3" destOrd="0" presId="urn:microsoft.com/office/officeart/2005/8/layout/pList1"/>
    <dgm:cxn modelId="{8E9AB306-9DD7-4902-9670-A77094D1E71D}" type="presParOf" srcId="{4F7F6B93-14A3-4C18-9100-AC99D7344AD0}" destId="{01402BF2-58BA-4159-BE9C-B3A6499764A4}" srcOrd="4" destOrd="0" presId="urn:microsoft.com/office/officeart/2005/8/layout/pList1"/>
    <dgm:cxn modelId="{ADF7B328-F471-4C65-8E7E-11E3D156D523}" type="presParOf" srcId="{01402BF2-58BA-4159-BE9C-B3A6499764A4}" destId="{82DD9C46-0079-4462-9EE5-28357CDDA114}" srcOrd="0" destOrd="0" presId="urn:microsoft.com/office/officeart/2005/8/layout/pList1"/>
    <dgm:cxn modelId="{79CD508A-03C4-41FB-857C-41926945E318}" type="presParOf" srcId="{01402BF2-58BA-4159-BE9C-B3A6499764A4}" destId="{849E04D5-0929-4EF6-8C2A-6C91EAEFC54C}" srcOrd="1" destOrd="0" presId="urn:microsoft.com/office/officeart/2005/8/layout/pList1"/>
    <dgm:cxn modelId="{2B798284-FF11-4FD7-8C2D-C4D7518813B7}" type="presParOf" srcId="{4F7F6B93-14A3-4C18-9100-AC99D7344AD0}" destId="{89BC4588-F026-4E95-A31A-1C02C141765E}" srcOrd="5" destOrd="0" presId="urn:microsoft.com/office/officeart/2005/8/layout/pList1"/>
    <dgm:cxn modelId="{4E25015C-3131-4BB6-B39E-511A749B64EC}" type="presParOf" srcId="{4F7F6B93-14A3-4C18-9100-AC99D7344AD0}" destId="{46580441-4506-455E-8772-8CBC7D2BE971}" srcOrd="6" destOrd="0" presId="urn:microsoft.com/office/officeart/2005/8/layout/pList1"/>
    <dgm:cxn modelId="{04436305-BC30-4557-A021-BB4CEF74D6B0}" type="presParOf" srcId="{46580441-4506-455E-8772-8CBC7D2BE971}" destId="{E7B7B833-D01C-44A6-9FEC-3A7E5B822B4F}" srcOrd="0" destOrd="0" presId="urn:microsoft.com/office/officeart/2005/8/layout/pList1"/>
    <dgm:cxn modelId="{5FA4756C-A9CB-4781-94C9-E8281512C6CF}" type="presParOf" srcId="{46580441-4506-455E-8772-8CBC7D2BE971}" destId="{1EC31AF9-D314-469F-B461-68D68BF8F9D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634B0E-01D9-43FA-9C8F-134798E40DF4}"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cs-CZ"/>
        </a:p>
      </dgm:t>
    </dgm:pt>
    <dgm:pt modelId="{8E09A483-623C-4880-AC95-F9DF9FC6ABF0}">
      <dgm:prSet phldrT="[Text]"/>
      <dgm:spPr/>
      <dgm:t>
        <a:bodyPr/>
        <a:lstStyle/>
        <a:p>
          <a:r>
            <a:rPr lang="cs-CZ" dirty="0" err="1" smtClean="0">
              <a:solidFill>
                <a:schemeClr val="bg1">
                  <a:lumMod val="85000"/>
                </a:schemeClr>
              </a:solidFill>
            </a:rPr>
            <a:t>Product</a:t>
          </a:r>
          <a:endParaRPr lang="cs-CZ" dirty="0">
            <a:solidFill>
              <a:schemeClr val="bg1">
                <a:lumMod val="85000"/>
              </a:schemeClr>
            </a:solidFill>
          </a:endParaRPr>
        </a:p>
      </dgm:t>
    </dgm:pt>
    <dgm:pt modelId="{6BE8CAD0-D932-48DF-A6F1-0CEBDC9F1BCC}" type="parTrans" cxnId="{0D3B4C5A-C377-4A2B-B1E7-5F00F0783C21}">
      <dgm:prSet/>
      <dgm:spPr/>
      <dgm:t>
        <a:bodyPr/>
        <a:lstStyle/>
        <a:p>
          <a:endParaRPr lang="cs-CZ"/>
        </a:p>
      </dgm:t>
    </dgm:pt>
    <dgm:pt modelId="{B4969D6B-082C-4AC0-AD44-C502B8C23AF6}" type="sibTrans" cxnId="{0D3B4C5A-C377-4A2B-B1E7-5F00F0783C21}">
      <dgm:prSet/>
      <dgm:spPr/>
      <dgm:t>
        <a:bodyPr/>
        <a:lstStyle/>
        <a:p>
          <a:endParaRPr lang="cs-CZ"/>
        </a:p>
      </dgm:t>
    </dgm:pt>
    <dgm:pt modelId="{CE5103A4-171B-4889-8C57-73C3BA5C706D}">
      <dgm:prSet phldrT="[Text]"/>
      <dgm:spPr/>
      <dgm:t>
        <a:bodyPr/>
        <a:lstStyle/>
        <a:p>
          <a:r>
            <a:rPr lang="cs-CZ" b="0" dirty="0" err="1" smtClean="0">
              <a:solidFill>
                <a:schemeClr val="bg1">
                  <a:lumMod val="85000"/>
                </a:schemeClr>
              </a:solidFill>
            </a:rPr>
            <a:t>Promotion</a:t>
          </a:r>
          <a:endParaRPr lang="cs-CZ" b="0" dirty="0">
            <a:solidFill>
              <a:schemeClr val="bg1">
                <a:lumMod val="85000"/>
              </a:schemeClr>
            </a:solidFill>
          </a:endParaRPr>
        </a:p>
      </dgm:t>
    </dgm:pt>
    <dgm:pt modelId="{3CA6EDB3-EEF7-4E6B-B9F5-B1B05873EF26}" type="parTrans" cxnId="{82AC268A-02F3-46A1-AAFA-27528261BF93}">
      <dgm:prSet/>
      <dgm:spPr/>
      <dgm:t>
        <a:bodyPr/>
        <a:lstStyle/>
        <a:p>
          <a:endParaRPr lang="cs-CZ"/>
        </a:p>
      </dgm:t>
    </dgm:pt>
    <dgm:pt modelId="{7918F80D-FC6C-4981-B4DD-D59831C545F2}" type="sibTrans" cxnId="{82AC268A-02F3-46A1-AAFA-27528261BF93}">
      <dgm:prSet/>
      <dgm:spPr/>
      <dgm:t>
        <a:bodyPr/>
        <a:lstStyle/>
        <a:p>
          <a:endParaRPr lang="cs-CZ"/>
        </a:p>
      </dgm:t>
    </dgm:pt>
    <dgm:pt modelId="{B3A89DD4-2038-4AEE-91A1-4F8716B34E23}">
      <dgm:prSet phldrT="[Text]"/>
      <dgm:spPr/>
      <dgm:t>
        <a:bodyPr/>
        <a:lstStyle/>
        <a:p>
          <a:r>
            <a:rPr lang="cs-CZ" dirty="0" smtClean="0">
              <a:solidFill>
                <a:schemeClr val="tx1"/>
              </a:solidFill>
            </a:rPr>
            <a:t>Place</a:t>
          </a:r>
          <a:endParaRPr lang="cs-CZ" dirty="0">
            <a:solidFill>
              <a:schemeClr val="tx1"/>
            </a:solidFill>
          </a:endParaRPr>
        </a:p>
      </dgm:t>
    </dgm:pt>
    <dgm:pt modelId="{E1D12509-2695-4D6A-8526-4D1747B48B74}" type="sibTrans" cxnId="{DCD371A5-E41B-4A3C-9145-C4165338703D}">
      <dgm:prSet/>
      <dgm:spPr/>
      <dgm:t>
        <a:bodyPr/>
        <a:lstStyle/>
        <a:p>
          <a:endParaRPr lang="cs-CZ"/>
        </a:p>
      </dgm:t>
    </dgm:pt>
    <dgm:pt modelId="{7C093375-BB88-4E69-A5E6-21A52ABA80CD}" type="parTrans" cxnId="{DCD371A5-E41B-4A3C-9145-C4165338703D}">
      <dgm:prSet/>
      <dgm:spPr/>
      <dgm:t>
        <a:bodyPr/>
        <a:lstStyle/>
        <a:p>
          <a:endParaRPr lang="cs-CZ"/>
        </a:p>
      </dgm:t>
    </dgm:pt>
    <dgm:pt modelId="{0968B85B-7F62-4571-9A2F-D5DAB33900A2}">
      <dgm:prSet phldrT="[Text]"/>
      <dgm:spPr/>
      <dgm:t>
        <a:bodyPr/>
        <a:lstStyle/>
        <a:p>
          <a:r>
            <a:rPr lang="cs-CZ" dirty="0" err="1" smtClean="0">
              <a:solidFill>
                <a:schemeClr val="bg1">
                  <a:lumMod val="85000"/>
                </a:schemeClr>
              </a:solidFill>
            </a:rPr>
            <a:t>Price</a:t>
          </a:r>
          <a:endParaRPr lang="cs-CZ" dirty="0">
            <a:solidFill>
              <a:schemeClr val="bg1">
                <a:lumMod val="85000"/>
              </a:schemeClr>
            </a:solidFill>
          </a:endParaRPr>
        </a:p>
      </dgm:t>
    </dgm:pt>
    <dgm:pt modelId="{539ADC1A-0038-4B5D-93AE-967DCC5E1BD2}" type="sibTrans" cxnId="{17435265-01C1-480F-8AEF-E9EC686A59B1}">
      <dgm:prSet/>
      <dgm:spPr/>
      <dgm:t>
        <a:bodyPr/>
        <a:lstStyle/>
        <a:p>
          <a:endParaRPr lang="cs-CZ"/>
        </a:p>
      </dgm:t>
    </dgm:pt>
    <dgm:pt modelId="{647E4C12-31AA-4818-A95D-4B83BF07C5B1}" type="parTrans" cxnId="{17435265-01C1-480F-8AEF-E9EC686A59B1}">
      <dgm:prSet/>
      <dgm:spPr/>
      <dgm:t>
        <a:bodyPr/>
        <a:lstStyle/>
        <a:p>
          <a:endParaRPr lang="cs-CZ"/>
        </a:p>
      </dgm:t>
    </dgm:pt>
    <dgm:pt modelId="{4F7F6B93-14A3-4C18-9100-AC99D7344AD0}" type="pres">
      <dgm:prSet presAssocID="{94634B0E-01D9-43FA-9C8F-134798E40DF4}" presName="Name0" presStyleCnt="0">
        <dgm:presLayoutVars>
          <dgm:dir/>
          <dgm:resizeHandles val="exact"/>
        </dgm:presLayoutVars>
      </dgm:prSet>
      <dgm:spPr/>
      <dgm:t>
        <a:bodyPr/>
        <a:lstStyle/>
        <a:p>
          <a:endParaRPr lang="cs-CZ"/>
        </a:p>
      </dgm:t>
    </dgm:pt>
    <dgm:pt modelId="{7739CDEB-E24D-4192-8B5A-A2655547076D}" type="pres">
      <dgm:prSet presAssocID="{8E09A483-623C-4880-AC95-F9DF9FC6ABF0}" presName="compNode" presStyleCnt="0"/>
      <dgm:spPr/>
    </dgm:pt>
    <dgm:pt modelId="{D11C1BB3-3EF9-43C1-8C48-86CF9357C0F2}" type="pres">
      <dgm:prSet presAssocID="{8E09A483-623C-4880-AC95-F9DF9FC6ABF0}" presName="pictRect" presStyleLbl="node1" presStyleIdx="0" presStyleCnt="4" custLinFactX="10004" custLinFactNeighborX="100000" custLinFactNeighborY="1532"/>
      <dgm:spPr>
        <a:solidFill>
          <a:schemeClr val="accent2">
            <a:hueOff val="0"/>
            <a:satOff val="0"/>
            <a:lumOff val="0"/>
            <a:alpha val="25000"/>
          </a:schemeClr>
        </a:solidFill>
      </dgm:spPr>
    </dgm:pt>
    <dgm:pt modelId="{C82D4377-AD6E-4948-81C1-B6BE8F885CB1}" type="pres">
      <dgm:prSet presAssocID="{8E09A483-623C-4880-AC95-F9DF9FC6ABF0}" presName="textRect" presStyleLbl="revTx" presStyleIdx="0" presStyleCnt="4" custLinFactX="10004" custLinFactNeighborX="100000" custLinFactNeighborY="12806">
        <dgm:presLayoutVars>
          <dgm:bulletEnabled val="1"/>
        </dgm:presLayoutVars>
      </dgm:prSet>
      <dgm:spPr/>
      <dgm:t>
        <a:bodyPr/>
        <a:lstStyle/>
        <a:p>
          <a:endParaRPr lang="cs-CZ"/>
        </a:p>
      </dgm:t>
    </dgm:pt>
    <dgm:pt modelId="{933EB41B-F96D-49B9-87C0-0346116A26BE}" type="pres">
      <dgm:prSet presAssocID="{B4969D6B-082C-4AC0-AD44-C502B8C23AF6}" presName="sibTrans" presStyleLbl="sibTrans2D1" presStyleIdx="0" presStyleCnt="0"/>
      <dgm:spPr/>
      <dgm:t>
        <a:bodyPr/>
        <a:lstStyle/>
        <a:p>
          <a:endParaRPr lang="cs-CZ"/>
        </a:p>
      </dgm:t>
    </dgm:pt>
    <dgm:pt modelId="{9FC0E59D-4C49-4B79-A3E5-6AD3E76A65FF}" type="pres">
      <dgm:prSet presAssocID="{0968B85B-7F62-4571-9A2F-D5DAB33900A2}" presName="compNode" presStyleCnt="0"/>
      <dgm:spPr/>
    </dgm:pt>
    <dgm:pt modelId="{9DBC0570-7192-455C-BB7F-EA46436B9CCC}" type="pres">
      <dgm:prSet presAssocID="{0968B85B-7F62-4571-9A2F-D5DAB33900A2}" presName="pictRect" presStyleLbl="node1" presStyleIdx="1" presStyleCnt="4" custLinFactX="11382" custLinFactNeighborX="100000" custLinFactNeighborY="-766"/>
      <dgm:spPr>
        <a:solidFill>
          <a:schemeClr val="accent3">
            <a:hueOff val="0"/>
            <a:satOff val="0"/>
            <a:lumOff val="0"/>
            <a:alpha val="16000"/>
          </a:schemeClr>
        </a:solidFill>
      </dgm:spPr>
    </dgm:pt>
    <dgm:pt modelId="{D20333CA-88CA-42EE-9A9B-C0FB21F4EFDF}" type="pres">
      <dgm:prSet presAssocID="{0968B85B-7F62-4571-9A2F-D5DAB33900A2}" presName="textRect" presStyleLbl="revTx" presStyleIdx="1" presStyleCnt="4" custLinFactX="10854" custLinFactNeighborX="100000" custLinFactNeighborY="1423">
        <dgm:presLayoutVars>
          <dgm:bulletEnabled val="1"/>
        </dgm:presLayoutVars>
      </dgm:prSet>
      <dgm:spPr/>
      <dgm:t>
        <a:bodyPr/>
        <a:lstStyle/>
        <a:p>
          <a:endParaRPr lang="cs-CZ"/>
        </a:p>
      </dgm:t>
    </dgm:pt>
    <dgm:pt modelId="{81D80A64-D41A-4DA1-A3CC-C8FD9A0BFC0E}" type="pres">
      <dgm:prSet presAssocID="{539ADC1A-0038-4B5D-93AE-967DCC5E1BD2}" presName="sibTrans" presStyleLbl="sibTrans2D1" presStyleIdx="0" presStyleCnt="0"/>
      <dgm:spPr/>
      <dgm:t>
        <a:bodyPr/>
        <a:lstStyle/>
        <a:p>
          <a:endParaRPr lang="cs-CZ"/>
        </a:p>
      </dgm:t>
    </dgm:pt>
    <dgm:pt modelId="{01402BF2-58BA-4159-BE9C-B3A6499764A4}" type="pres">
      <dgm:prSet presAssocID="{B3A89DD4-2038-4AEE-91A1-4F8716B34E23}" presName="compNode" presStyleCnt="0"/>
      <dgm:spPr/>
    </dgm:pt>
    <dgm:pt modelId="{82DD9C46-0079-4462-9EE5-28357CDDA114}" type="pres">
      <dgm:prSet presAssocID="{B3A89DD4-2038-4AEE-91A1-4F8716B34E23}" presName="pictRect" presStyleLbl="node1" presStyleIdx="2" presStyleCnt="4" custLinFactY="67020" custLinFactNeighborX="-1584" custLinFactNeighborY="100000"/>
      <dgm:spPr>
        <a:solidFill>
          <a:schemeClr val="accent4">
            <a:hueOff val="0"/>
            <a:satOff val="0"/>
            <a:lumOff val="0"/>
          </a:schemeClr>
        </a:solidFill>
      </dgm:spPr>
    </dgm:pt>
    <dgm:pt modelId="{849E04D5-0929-4EF6-8C2A-6C91EAEFC54C}" type="pres">
      <dgm:prSet presAssocID="{B3A89DD4-2038-4AEE-91A1-4F8716B34E23}" presName="textRect" presStyleLbl="revTx" presStyleIdx="2" presStyleCnt="4" custLinFactY="104489" custLinFactNeighborX="-1056" custLinFactNeighborY="200000">
        <dgm:presLayoutVars>
          <dgm:bulletEnabled val="1"/>
        </dgm:presLayoutVars>
      </dgm:prSet>
      <dgm:spPr/>
      <dgm:t>
        <a:bodyPr/>
        <a:lstStyle/>
        <a:p>
          <a:endParaRPr lang="cs-CZ"/>
        </a:p>
      </dgm:t>
    </dgm:pt>
    <dgm:pt modelId="{89BC4588-F026-4E95-A31A-1C02C141765E}" type="pres">
      <dgm:prSet presAssocID="{E1D12509-2695-4D6A-8526-4D1747B48B74}" presName="sibTrans" presStyleLbl="sibTrans2D1" presStyleIdx="0" presStyleCnt="0"/>
      <dgm:spPr/>
      <dgm:t>
        <a:bodyPr/>
        <a:lstStyle/>
        <a:p>
          <a:endParaRPr lang="cs-CZ"/>
        </a:p>
      </dgm:t>
    </dgm:pt>
    <dgm:pt modelId="{46580441-4506-455E-8772-8CBC7D2BE971}" type="pres">
      <dgm:prSet presAssocID="{CE5103A4-171B-4889-8C57-73C3BA5C706D}" presName="compNode" presStyleCnt="0"/>
      <dgm:spPr/>
    </dgm:pt>
    <dgm:pt modelId="{E7B7B833-D01C-44A6-9FEC-3A7E5B822B4F}" type="pres">
      <dgm:prSet presAssocID="{CE5103A4-171B-4889-8C57-73C3BA5C706D}" presName="pictRect" presStyleLbl="node1" presStyleIdx="3" presStyleCnt="4"/>
      <dgm:spPr>
        <a:solidFill>
          <a:schemeClr val="accent5">
            <a:hueOff val="0"/>
            <a:satOff val="0"/>
            <a:lumOff val="0"/>
            <a:alpha val="18000"/>
          </a:schemeClr>
        </a:solidFill>
      </dgm:spPr>
    </dgm:pt>
    <dgm:pt modelId="{1EC31AF9-D314-469F-B461-68D68BF8F9DC}" type="pres">
      <dgm:prSet presAssocID="{CE5103A4-171B-4889-8C57-73C3BA5C706D}" presName="textRect" presStyleLbl="revTx" presStyleIdx="3" presStyleCnt="4">
        <dgm:presLayoutVars>
          <dgm:bulletEnabled val="1"/>
        </dgm:presLayoutVars>
      </dgm:prSet>
      <dgm:spPr/>
      <dgm:t>
        <a:bodyPr/>
        <a:lstStyle/>
        <a:p>
          <a:endParaRPr lang="cs-CZ"/>
        </a:p>
      </dgm:t>
    </dgm:pt>
  </dgm:ptLst>
  <dgm:cxnLst>
    <dgm:cxn modelId="{FD780C20-EB38-48CC-B919-A7AFEB415777}" type="presOf" srcId="{539ADC1A-0038-4B5D-93AE-967DCC5E1BD2}" destId="{81D80A64-D41A-4DA1-A3CC-C8FD9A0BFC0E}" srcOrd="0" destOrd="0" presId="urn:microsoft.com/office/officeart/2005/8/layout/pList1"/>
    <dgm:cxn modelId="{17435265-01C1-480F-8AEF-E9EC686A59B1}" srcId="{94634B0E-01D9-43FA-9C8F-134798E40DF4}" destId="{0968B85B-7F62-4571-9A2F-D5DAB33900A2}" srcOrd="1" destOrd="0" parTransId="{647E4C12-31AA-4818-A95D-4B83BF07C5B1}" sibTransId="{539ADC1A-0038-4B5D-93AE-967DCC5E1BD2}"/>
    <dgm:cxn modelId="{C7C90741-8BB6-400D-9215-0C21459A1D44}" type="presOf" srcId="{0968B85B-7F62-4571-9A2F-D5DAB33900A2}" destId="{D20333CA-88CA-42EE-9A9B-C0FB21F4EFDF}" srcOrd="0" destOrd="0" presId="urn:microsoft.com/office/officeart/2005/8/layout/pList1"/>
    <dgm:cxn modelId="{0D3B4C5A-C377-4A2B-B1E7-5F00F0783C21}" srcId="{94634B0E-01D9-43FA-9C8F-134798E40DF4}" destId="{8E09A483-623C-4880-AC95-F9DF9FC6ABF0}" srcOrd="0" destOrd="0" parTransId="{6BE8CAD0-D932-48DF-A6F1-0CEBDC9F1BCC}" sibTransId="{B4969D6B-082C-4AC0-AD44-C502B8C23AF6}"/>
    <dgm:cxn modelId="{4DF1A8F8-3914-4E41-BD3C-5A0801F95AD6}" type="presOf" srcId="{94634B0E-01D9-43FA-9C8F-134798E40DF4}" destId="{4F7F6B93-14A3-4C18-9100-AC99D7344AD0}" srcOrd="0" destOrd="0" presId="urn:microsoft.com/office/officeart/2005/8/layout/pList1"/>
    <dgm:cxn modelId="{DCD371A5-E41B-4A3C-9145-C4165338703D}" srcId="{94634B0E-01D9-43FA-9C8F-134798E40DF4}" destId="{B3A89DD4-2038-4AEE-91A1-4F8716B34E23}" srcOrd="2" destOrd="0" parTransId="{7C093375-BB88-4E69-A5E6-21A52ABA80CD}" sibTransId="{E1D12509-2695-4D6A-8526-4D1747B48B74}"/>
    <dgm:cxn modelId="{5A69235D-5C43-413C-8780-F5DA2DC5307E}" type="presOf" srcId="{E1D12509-2695-4D6A-8526-4D1747B48B74}" destId="{89BC4588-F026-4E95-A31A-1C02C141765E}" srcOrd="0" destOrd="0" presId="urn:microsoft.com/office/officeart/2005/8/layout/pList1"/>
    <dgm:cxn modelId="{50F3835A-8298-4ACE-AF7E-D54E34E5F54A}" type="presOf" srcId="{8E09A483-623C-4880-AC95-F9DF9FC6ABF0}" destId="{C82D4377-AD6E-4948-81C1-B6BE8F885CB1}" srcOrd="0" destOrd="0" presId="urn:microsoft.com/office/officeart/2005/8/layout/pList1"/>
    <dgm:cxn modelId="{9F2A1216-2D94-4E35-A389-4626350534E9}" type="presOf" srcId="{B4969D6B-082C-4AC0-AD44-C502B8C23AF6}" destId="{933EB41B-F96D-49B9-87C0-0346116A26BE}" srcOrd="0" destOrd="0" presId="urn:microsoft.com/office/officeart/2005/8/layout/pList1"/>
    <dgm:cxn modelId="{D1858BC3-FD4E-48CC-A950-77482A351074}" type="presOf" srcId="{B3A89DD4-2038-4AEE-91A1-4F8716B34E23}" destId="{849E04D5-0929-4EF6-8C2A-6C91EAEFC54C}" srcOrd="0" destOrd="0" presId="urn:microsoft.com/office/officeart/2005/8/layout/pList1"/>
    <dgm:cxn modelId="{E5EF2B4F-717A-4239-9EC2-B82DD027759D}" type="presOf" srcId="{CE5103A4-171B-4889-8C57-73C3BA5C706D}" destId="{1EC31AF9-D314-469F-B461-68D68BF8F9DC}" srcOrd="0" destOrd="0" presId="urn:microsoft.com/office/officeart/2005/8/layout/pList1"/>
    <dgm:cxn modelId="{82AC268A-02F3-46A1-AAFA-27528261BF93}" srcId="{94634B0E-01D9-43FA-9C8F-134798E40DF4}" destId="{CE5103A4-171B-4889-8C57-73C3BA5C706D}" srcOrd="3" destOrd="0" parTransId="{3CA6EDB3-EEF7-4E6B-B9F5-B1B05873EF26}" sibTransId="{7918F80D-FC6C-4981-B4DD-D59831C545F2}"/>
    <dgm:cxn modelId="{E528D710-BD91-43D7-BC01-E6B33162525E}" type="presParOf" srcId="{4F7F6B93-14A3-4C18-9100-AC99D7344AD0}" destId="{7739CDEB-E24D-4192-8B5A-A2655547076D}" srcOrd="0" destOrd="0" presId="urn:microsoft.com/office/officeart/2005/8/layout/pList1"/>
    <dgm:cxn modelId="{1FCFDCB0-8896-43C8-A58D-1C4915CBECBE}" type="presParOf" srcId="{7739CDEB-E24D-4192-8B5A-A2655547076D}" destId="{D11C1BB3-3EF9-43C1-8C48-86CF9357C0F2}" srcOrd="0" destOrd="0" presId="urn:microsoft.com/office/officeart/2005/8/layout/pList1"/>
    <dgm:cxn modelId="{96501B86-91F8-48FB-9767-E7978F64DD90}" type="presParOf" srcId="{7739CDEB-E24D-4192-8B5A-A2655547076D}" destId="{C82D4377-AD6E-4948-81C1-B6BE8F885CB1}" srcOrd="1" destOrd="0" presId="urn:microsoft.com/office/officeart/2005/8/layout/pList1"/>
    <dgm:cxn modelId="{ADE40670-E534-41A1-9086-B57B499F3105}" type="presParOf" srcId="{4F7F6B93-14A3-4C18-9100-AC99D7344AD0}" destId="{933EB41B-F96D-49B9-87C0-0346116A26BE}" srcOrd="1" destOrd="0" presId="urn:microsoft.com/office/officeart/2005/8/layout/pList1"/>
    <dgm:cxn modelId="{C7AB8346-A098-4825-AD96-0A743F457E75}" type="presParOf" srcId="{4F7F6B93-14A3-4C18-9100-AC99D7344AD0}" destId="{9FC0E59D-4C49-4B79-A3E5-6AD3E76A65FF}" srcOrd="2" destOrd="0" presId="urn:microsoft.com/office/officeart/2005/8/layout/pList1"/>
    <dgm:cxn modelId="{54CFA9B5-8C56-44D5-8983-5EF1524E1955}" type="presParOf" srcId="{9FC0E59D-4C49-4B79-A3E5-6AD3E76A65FF}" destId="{9DBC0570-7192-455C-BB7F-EA46436B9CCC}" srcOrd="0" destOrd="0" presId="urn:microsoft.com/office/officeart/2005/8/layout/pList1"/>
    <dgm:cxn modelId="{4C9211D7-00DE-4FFC-8505-16F9CF09F1F7}" type="presParOf" srcId="{9FC0E59D-4C49-4B79-A3E5-6AD3E76A65FF}" destId="{D20333CA-88CA-42EE-9A9B-C0FB21F4EFDF}" srcOrd="1" destOrd="0" presId="urn:microsoft.com/office/officeart/2005/8/layout/pList1"/>
    <dgm:cxn modelId="{CBB17A57-39F3-4881-BB54-65AD13647B40}" type="presParOf" srcId="{4F7F6B93-14A3-4C18-9100-AC99D7344AD0}" destId="{81D80A64-D41A-4DA1-A3CC-C8FD9A0BFC0E}" srcOrd="3" destOrd="0" presId="urn:microsoft.com/office/officeart/2005/8/layout/pList1"/>
    <dgm:cxn modelId="{C539F35D-4690-4A63-81DC-D2309AD37247}" type="presParOf" srcId="{4F7F6B93-14A3-4C18-9100-AC99D7344AD0}" destId="{01402BF2-58BA-4159-BE9C-B3A6499764A4}" srcOrd="4" destOrd="0" presId="urn:microsoft.com/office/officeart/2005/8/layout/pList1"/>
    <dgm:cxn modelId="{718DD110-26A4-4A28-B813-54573459463D}" type="presParOf" srcId="{01402BF2-58BA-4159-BE9C-B3A6499764A4}" destId="{82DD9C46-0079-4462-9EE5-28357CDDA114}" srcOrd="0" destOrd="0" presId="urn:microsoft.com/office/officeart/2005/8/layout/pList1"/>
    <dgm:cxn modelId="{99B3BC5C-048A-4AD7-BC4F-F558C0FD5854}" type="presParOf" srcId="{01402BF2-58BA-4159-BE9C-B3A6499764A4}" destId="{849E04D5-0929-4EF6-8C2A-6C91EAEFC54C}" srcOrd="1" destOrd="0" presId="urn:microsoft.com/office/officeart/2005/8/layout/pList1"/>
    <dgm:cxn modelId="{8DA28D3F-8E24-4BD1-8447-8A1065A602C4}" type="presParOf" srcId="{4F7F6B93-14A3-4C18-9100-AC99D7344AD0}" destId="{89BC4588-F026-4E95-A31A-1C02C141765E}" srcOrd="5" destOrd="0" presId="urn:microsoft.com/office/officeart/2005/8/layout/pList1"/>
    <dgm:cxn modelId="{8161A9C7-185E-49B2-B09F-641CC186EF47}" type="presParOf" srcId="{4F7F6B93-14A3-4C18-9100-AC99D7344AD0}" destId="{46580441-4506-455E-8772-8CBC7D2BE971}" srcOrd="6" destOrd="0" presId="urn:microsoft.com/office/officeart/2005/8/layout/pList1"/>
    <dgm:cxn modelId="{38D05D6E-3167-4112-9512-FEB62B3307A1}" type="presParOf" srcId="{46580441-4506-455E-8772-8CBC7D2BE971}" destId="{E7B7B833-D01C-44A6-9FEC-3A7E5B822B4F}" srcOrd="0" destOrd="0" presId="urn:microsoft.com/office/officeart/2005/8/layout/pList1"/>
    <dgm:cxn modelId="{ADFDCED1-E61C-4DBF-A488-B37F3FE05634}" type="presParOf" srcId="{46580441-4506-455E-8772-8CBC7D2BE971}" destId="{1EC31AF9-D314-469F-B461-68D68BF8F9D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634B0E-01D9-43FA-9C8F-134798E40DF4}"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cs-CZ"/>
        </a:p>
      </dgm:t>
    </dgm:pt>
    <dgm:pt modelId="{8E09A483-623C-4880-AC95-F9DF9FC6ABF0}">
      <dgm:prSet phldrT="[Text]"/>
      <dgm:spPr/>
      <dgm:t>
        <a:bodyPr/>
        <a:lstStyle/>
        <a:p>
          <a:r>
            <a:rPr lang="cs-CZ" dirty="0" err="1" smtClean="0">
              <a:solidFill>
                <a:schemeClr val="bg1">
                  <a:lumMod val="85000"/>
                </a:schemeClr>
              </a:solidFill>
            </a:rPr>
            <a:t>Product</a:t>
          </a:r>
          <a:endParaRPr lang="cs-CZ" dirty="0">
            <a:solidFill>
              <a:schemeClr val="bg1">
                <a:lumMod val="85000"/>
              </a:schemeClr>
            </a:solidFill>
          </a:endParaRPr>
        </a:p>
      </dgm:t>
    </dgm:pt>
    <dgm:pt modelId="{6BE8CAD0-D932-48DF-A6F1-0CEBDC9F1BCC}" type="parTrans" cxnId="{0D3B4C5A-C377-4A2B-B1E7-5F00F0783C21}">
      <dgm:prSet/>
      <dgm:spPr/>
      <dgm:t>
        <a:bodyPr/>
        <a:lstStyle/>
        <a:p>
          <a:endParaRPr lang="cs-CZ"/>
        </a:p>
      </dgm:t>
    </dgm:pt>
    <dgm:pt modelId="{B4969D6B-082C-4AC0-AD44-C502B8C23AF6}" type="sibTrans" cxnId="{0D3B4C5A-C377-4A2B-B1E7-5F00F0783C21}">
      <dgm:prSet/>
      <dgm:spPr/>
      <dgm:t>
        <a:bodyPr/>
        <a:lstStyle/>
        <a:p>
          <a:endParaRPr lang="cs-CZ"/>
        </a:p>
      </dgm:t>
    </dgm:pt>
    <dgm:pt modelId="{CE5103A4-171B-4889-8C57-73C3BA5C706D}">
      <dgm:prSet phldrT="[Text]"/>
      <dgm:spPr/>
      <dgm:t>
        <a:bodyPr/>
        <a:lstStyle/>
        <a:p>
          <a:r>
            <a:rPr lang="cs-CZ" b="0" dirty="0" err="1" smtClean="0">
              <a:solidFill>
                <a:schemeClr val="tx1"/>
              </a:solidFill>
            </a:rPr>
            <a:t>Promotion</a:t>
          </a:r>
          <a:endParaRPr lang="cs-CZ" b="0" dirty="0">
            <a:solidFill>
              <a:schemeClr val="tx1"/>
            </a:solidFill>
          </a:endParaRPr>
        </a:p>
      </dgm:t>
    </dgm:pt>
    <dgm:pt modelId="{3CA6EDB3-EEF7-4E6B-B9F5-B1B05873EF26}" type="parTrans" cxnId="{82AC268A-02F3-46A1-AAFA-27528261BF93}">
      <dgm:prSet/>
      <dgm:spPr/>
      <dgm:t>
        <a:bodyPr/>
        <a:lstStyle/>
        <a:p>
          <a:endParaRPr lang="cs-CZ"/>
        </a:p>
      </dgm:t>
    </dgm:pt>
    <dgm:pt modelId="{7918F80D-FC6C-4981-B4DD-D59831C545F2}" type="sibTrans" cxnId="{82AC268A-02F3-46A1-AAFA-27528261BF93}">
      <dgm:prSet/>
      <dgm:spPr/>
      <dgm:t>
        <a:bodyPr/>
        <a:lstStyle/>
        <a:p>
          <a:endParaRPr lang="cs-CZ"/>
        </a:p>
      </dgm:t>
    </dgm:pt>
    <dgm:pt modelId="{B3A89DD4-2038-4AEE-91A1-4F8716B34E23}">
      <dgm:prSet phldrT="[Text]"/>
      <dgm:spPr/>
      <dgm:t>
        <a:bodyPr/>
        <a:lstStyle/>
        <a:p>
          <a:r>
            <a:rPr lang="cs-CZ" dirty="0" smtClean="0">
              <a:solidFill>
                <a:schemeClr val="bg1">
                  <a:lumMod val="75000"/>
                </a:schemeClr>
              </a:solidFill>
            </a:rPr>
            <a:t>Place</a:t>
          </a:r>
          <a:endParaRPr lang="cs-CZ" dirty="0">
            <a:solidFill>
              <a:schemeClr val="bg1">
                <a:lumMod val="75000"/>
              </a:schemeClr>
            </a:solidFill>
          </a:endParaRPr>
        </a:p>
      </dgm:t>
    </dgm:pt>
    <dgm:pt modelId="{E1D12509-2695-4D6A-8526-4D1747B48B74}" type="sibTrans" cxnId="{DCD371A5-E41B-4A3C-9145-C4165338703D}">
      <dgm:prSet/>
      <dgm:spPr/>
      <dgm:t>
        <a:bodyPr/>
        <a:lstStyle/>
        <a:p>
          <a:endParaRPr lang="cs-CZ"/>
        </a:p>
      </dgm:t>
    </dgm:pt>
    <dgm:pt modelId="{7C093375-BB88-4E69-A5E6-21A52ABA80CD}" type="parTrans" cxnId="{DCD371A5-E41B-4A3C-9145-C4165338703D}">
      <dgm:prSet/>
      <dgm:spPr/>
      <dgm:t>
        <a:bodyPr/>
        <a:lstStyle/>
        <a:p>
          <a:endParaRPr lang="cs-CZ"/>
        </a:p>
      </dgm:t>
    </dgm:pt>
    <dgm:pt modelId="{0968B85B-7F62-4571-9A2F-D5DAB33900A2}">
      <dgm:prSet phldrT="[Text]"/>
      <dgm:spPr/>
      <dgm:t>
        <a:bodyPr/>
        <a:lstStyle/>
        <a:p>
          <a:r>
            <a:rPr lang="cs-CZ" dirty="0" err="1" smtClean="0">
              <a:solidFill>
                <a:schemeClr val="bg1">
                  <a:lumMod val="85000"/>
                </a:schemeClr>
              </a:solidFill>
            </a:rPr>
            <a:t>Price</a:t>
          </a:r>
          <a:endParaRPr lang="cs-CZ" dirty="0">
            <a:solidFill>
              <a:schemeClr val="bg1">
                <a:lumMod val="85000"/>
              </a:schemeClr>
            </a:solidFill>
          </a:endParaRPr>
        </a:p>
      </dgm:t>
    </dgm:pt>
    <dgm:pt modelId="{539ADC1A-0038-4B5D-93AE-967DCC5E1BD2}" type="sibTrans" cxnId="{17435265-01C1-480F-8AEF-E9EC686A59B1}">
      <dgm:prSet/>
      <dgm:spPr/>
      <dgm:t>
        <a:bodyPr/>
        <a:lstStyle/>
        <a:p>
          <a:endParaRPr lang="cs-CZ"/>
        </a:p>
      </dgm:t>
    </dgm:pt>
    <dgm:pt modelId="{647E4C12-31AA-4818-A95D-4B83BF07C5B1}" type="parTrans" cxnId="{17435265-01C1-480F-8AEF-E9EC686A59B1}">
      <dgm:prSet/>
      <dgm:spPr/>
      <dgm:t>
        <a:bodyPr/>
        <a:lstStyle/>
        <a:p>
          <a:endParaRPr lang="cs-CZ"/>
        </a:p>
      </dgm:t>
    </dgm:pt>
    <dgm:pt modelId="{4F7F6B93-14A3-4C18-9100-AC99D7344AD0}" type="pres">
      <dgm:prSet presAssocID="{94634B0E-01D9-43FA-9C8F-134798E40DF4}" presName="Name0" presStyleCnt="0">
        <dgm:presLayoutVars>
          <dgm:dir/>
          <dgm:resizeHandles val="exact"/>
        </dgm:presLayoutVars>
      </dgm:prSet>
      <dgm:spPr/>
      <dgm:t>
        <a:bodyPr/>
        <a:lstStyle/>
        <a:p>
          <a:endParaRPr lang="cs-CZ"/>
        </a:p>
      </dgm:t>
    </dgm:pt>
    <dgm:pt modelId="{7739CDEB-E24D-4192-8B5A-A2655547076D}" type="pres">
      <dgm:prSet presAssocID="{8E09A483-623C-4880-AC95-F9DF9FC6ABF0}" presName="compNode" presStyleCnt="0"/>
      <dgm:spPr/>
    </dgm:pt>
    <dgm:pt modelId="{D11C1BB3-3EF9-43C1-8C48-86CF9357C0F2}" type="pres">
      <dgm:prSet presAssocID="{8E09A483-623C-4880-AC95-F9DF9FC6ABF0}" presName="pictRect" presStyleLbl="node1" presStyleIdx="0" presStyleCnt="4" custLinFactX="10004" custLinFactNeighborX="100000" custLinFactNeighborY="1532"/>
      <dgm:spPr>
        <a:solidFill>
          <a:schemeClr val="accent2">
            <a:hueOff val="0"/>
            <a:satOff val="0"/>
            <a:lumOff val="0"/>
            <a:alpha val="25000"/>
          </a:schemeClr>
        </a:solidFill>
      </dgm:spPr>
    </dgm:pt>
    <dgm:pt modelId="{C82D4377-AD6E-4948-81C1-B6BE8F885CB1}" type="pres">
      <dgm:prSet presAssocID="{8E09A483-623C-4880-AC95-F9DF9FC6ABF0}" presName="textRect" presStyleLbl="revTx" presStyleIdx="0" presStyleCnt="4" custLinFactX="10004" custLinFactNeighborX="100000" custLinFactNeighborY="12806">
        <dgm:presLayoutVars>
          <dgm:bulletEnabled val="1"/>
        </dgm:presLayoutVars>
      </dgm:prSet>
      <dgm:spPr/>
      <dgm:t>
        <a:bodyPr/>
        <a:lstStyle/>
        <a:p>
          <a:endParaRPr lang="cs-CZ"/>
        </a:p>
      </dgm:t>
    </dgm:pt>
    <dgm:pt modelId="{933EB41B-F96D-49B9-87C0-0346116A26BE}" type="pres">
      <dgm:prSet presAssocID="{B4969D6B-082C-4AC0-AD44-C502B8C23AF6}" presName="sibTrans" presStyleLbl="sibTrans2D1" presStyleIdx="0" presStyleCnt="0"/>
      <dgm:spPr/>
      <dgm:t>
        <a:bodyPr/>
        <a:lstStyle/>
        <a:p>
          <a:endParaRPr lang="cs-CZ"/>
        </a:p>
      </dgm:t>
    </dgm:pt>
    <dgm:pt modelId="{9FC0E59D-4C49-4B79-A3E5-6AD3E76A65FF}" type="pres">
      <dgm:prSet presAssocID="{0968B85B-7F62-4571-9A2F-D5DAB33900A2}" presName="compNode" presStyleCnt="0"/>
      <dgm:spPr/>
    </dgm:pt>
    <dgm:pt modelId="{9DBC0570-7192-455C-BB7F-EA46436B9CCC}" type="pres">
      <dgm:prSet presAssocID="{0968B85B-7F62-4571-9A2F-D5DAB33900A2}" presName="pictRect" presStyleLbl="node1" presStyleIdx="1" presStyleCnt="4" custLinFactX="11382" custLinFactNeighborX="100000" custLinFactNeighborY="-766"/>
      <dgm:spPr>
        <a:solidFill>
          <a:schemeClr val="accent3">
            <a:hueOff val="0"/>
            <a:satOff val="0"/>
            <a:lumOff val="0"/>
            <a:alpha val="16000"/>
          </a:schemeClr>
        </a:solidFill>
      </dgm:spPr>
    </dgm:pt>
    <dgm:pt modelId="{D20333CA-88CA-42EE-9A9B-C0FB21F4EFDF}" type="pres">
      <dgm:prSet presAssocID="{0968B85B-7F62-4571-9A2F-D5DAB33900A2}" presName="textRect" presStyleLbl="revTx" presStyleIdx="1" presStyleCnt="4" custLinFactX="10854" custLinFactNeighborX="100000" custLinFactNeighborY="1423">
        <dgm:presLayoutVars>
          <dgm:bulletEnabled val="1"/>
        </dgm:presLayoutVars>
      </dgm:prSet>
      <dgm:spPr/>
      <dgm:t>
        <a:bodyPr/>
        <a:lstStyle/>
        <a:p>
          <a:endParaRPr lang="cs-CZ"/>
        </a:p>
      </dgm:t>
    </dgm:pt>
    <dgm:pt modelId="{81D80A64-D41A-4DA1-A3CC-C8FD9A0BFC0E}" type="pres">
      <dgm:prSet presAssocID="{539ADC1A-0038-4B5D-93AE-967DCC5E1BD2}" presName="sibTrans" presStyleLbl="sibTrans2D1" presStyleIdx="0" presStyleCnt="0"/>
      <dgm:spPr/>
      <dgm:t>
        <a:bodyPr/>
        <a:lstStyle/>
        <a:p>
          <a:endParaRPr lang="cs-CZ"/>
        </a:p>
      </dgm:t>
    </dgm:pt>
    <dgm:pt modelId="{01402BF2-58BA-4159-BE9C-B3A6499764A4}" type="pres">
      <dgm:prSet presAssocID="{B3A89DD4-2038-4AEE-91A1-4F8716B34E23}" presName="compNode" presStyleCnt="0"/>
      <dgm:spPr/>
    </dgm:pt>
    <dgm:pt modelId="{82DD9C46-0079-4462-9EE5-28357CDDA114}" type="pres">
      <dgm:prSet presAssocID="{B3A89DD4-2038-4AEE-91A1-4F8716B34E23}" presName="pictRect" presStyleLbl="node1" presStyleIdx="2" presStyleCnt="4" custLinFactY="67020" custLinFactNeighborX="-1584" custLinFactNeighborY="100000"/>
      <dgm:spPr>
        <a:solidFill>
          <a:schemeClr val="accent4">
            <a:hueOff val="0"/>
            <a:satOff val="0"/>
            <a:lumOff val="0"/>
          </a:schemeClr>
        </a:solidFill>
      </dgm:spPr>
    </dgm:pt>
    <dgm:pt modelId="{849E04D5-0929-4EF6-8C2A-6C91EAEFC54C}" type="pres">
      <dgm:prSet presAssocID="{B3A89DD4-2038-4AEE-91A1-4F8716B34E23}" presName="textRect" presStyleLbl="revTx" presStyleIdx="2" presStyleCnt="4" custLinFactY="104489" custLinFactNeighborX="-1056" custLinFactNeighborY="200000">
        <dgm:presLayoutVars>
          <dgm:bulletEnabled val="1"/>
        </dgm:presLayoutVars>
      </dgm:prSet>
      <dgm:spPr/>
      <dgm:t>
        <a:bodyPr/>
        <a:lstStyle/>
        <a:p>
          <a:endParaRPr lang="cs-CZ"/>
        </a:p>
      </dgm:t>
    </dgm:pt>
    <dgm:pt modelId="{89BC4588-F026-4E95-A31A-1C02C141765E}" type="pres">
      <dgm:prSet presAssocID="{E1D12509-2695-4D6A-8526-4D1747B48B74}" presName="sibTrans" presStyleLbl="sibTrans2D1" presStyleIdx="0" presStyleCnt="0"/>
      <dgm:spPr/>
      <dgm:t>
        <a:bodyPr/>
        <a:lstStyle/>
        <a:p>
          <a:endParaRPr lang="cs-CZ"/>
        </a:p>
      </dgm:t>
    </dgm:pt>
    <dgm:pt modelId="{46580441-4506-455E-8772-8CBC7D2BE971}" type="pres">
      <dgm:prSet presAssocID="{CE5103A4-171B-4889-8C57-73C3BA5C706D}" presName="compNode" presStyleCnt="0"/>
      <dgm:spPr/>
    </dgm:pt>
    <dgm:pt modelId="{E7B7B833-D01C-44A6-9FEC-3A7E5B822B4F}" type="pres">
      <dgm:prSet presAssocID="{CE5103A4-171B-4889-8C57-73C3BA5C706D}" presName="pictRect" presStyleLbl="node1" presStyleIdx="3" presStyleCnt="4"/>
      <dgm:spPr>
        <a:solidFill>
          <a:schemeClr val="accent5">
            <a:hueOff val="0"/>
            <a:satOff val="0"/>
            <a:lumOff val="0"/>
          </a:schemeClr>
        </a:solidFill>
      </dgm:spPr>
      <dgm:t>
        <a:bodyPr/>
        <a:lstStyle/>
        <a:p>
          <a:endParaRPr lang="cs-CZ"/>
        </a:p>
      </dgm:t>
    </dgm:pt>
    <dgm:pt modelId="{1EC31AF9-D314-469F-B461-68D68BF8F9DC}" type="pres">
      <dgm:prSet presAssocID="{CE5103A4-171B-4889-8C57-73C3BA5C706D}" presName="textRect" presStyleLbl="revTx" presStyleIdx="3" presStyleCnt="4">
        <dgm:presLayoutVars>
          <dgm:bulletEnabled val="1"/>
        </dgm:presLayoutVars>
      </dgm:prSet>
      <dgm:spPr/>
      <dgm:t>
        <a:bodyPr/>
        <a:lstStyle/>
        <a:p>
          <a:endParaRPr lang="cs-CZ"/>
        </a:p>
      </dgm:t>
    </dgm:pt>
  </dgm:ptLst>
  <dgm:cxnLst>
    <dgm:cxn modelId="{393FACD1-8251-41E7-9FD0-6BF0B7CCD2F0}" type="presOf" srcId="{CE5103A4-171B-4889-8C57-73C3BA5C706D}" destId="{1EC31AF9-D314-469F-B461-68D68BF8F9DC}" srcOrd="0" destOrd="0" presId="urn:microsoft.com/office/officeart/2005/8/layout/pList1"/>
    <dgm:cxn modelId="{82AC268A-02F3-46A1-AAFA-27528261BF93}" srcId="{94634B0E-01D9-43FA-9C8F-134798E40DF4}" destId="{CE5103A4-171B-4889-8C57-73C3BA5C706D}" srcOrd="3" destOrd="0" parTransId="{3CA6EDB3-EEF7-4E6B-B9F5-B1B05873EF26}" sibTransId="{7918F80D-FC6C-4981-B4DD-D59831C545F2}"/>
    <dgm:cxn modelId="{DCD371A5-E41B-4A3C-9145-C4165338703D}" srcId="{94634B0E-01D9-43FA-9C8F-134798E40DF4}" destId="{B3A89DD4-2038-4AEE-91A1-4F8716B34E23}" srcOrd="2" destOrd="0" parTransId="{7C093375-BB88-4E69-A5E6-21A52ABA80CD}" sibTransId="{E1D12509-2695-4D6A-8526-4D1747B48B74}"/>
    <dgm:cxn modelId="{6A993941-D8AA-4600-82EC-81054BAAF76C}" type="presOf" srcId="{B3A89DD4-2038-4AEE-91A1-4F8716B34E23}" destId="{849E04D5-0929-4EF6-8C2A-6C91EAEFC54C}" srcOrd="0" destOrd="0" presId="urn:microsoft.com/office/officeart/2005/8/layout/pList1"/>
    <dgm:cxn modelId="{072E207D-67DE-4F19-ACD0-C4212FF8A005}" type="presOf" srcId="{E1D12509-2695-4D6A-8526-4D1747B48B74}" destId="{89BC4588-F026-4E95-A31A-1C02C141765E}" srcOrd="0" destOrd="0" presId="urn:microsoft.com/office/officeart/2005/8/layout/pList1"/>
    <dgm:cxn modelId="{17435265-01C1-480F-8AEF-E9EC686A59B1}" srcId="{94634B0E-01D9-43FA-9C8F-134798E40DF4}" destId="{0968B85B-7F62-4571-9A2F-D5DAB33900A2}" srcOrd="1" destOrd="0" parTransId="{647E4C12-31AA-4818-A95D-4B83BF07C5B1}" sibTransId="{539ADC1A-0038-4B5D-93AE-967DCC5E1BD2}"/>
    <dgm:cxn modelId="{8F48DA45-4A61-4455-96AF-8FC0EE305E7E}" type="presOf" srcId="{539ADC1A-0038-4B5D-93AE-967DCC5E1BD2}" destId="{81D80A64-D41A-4DA1-A3CC-C8FD9A0BFC0E}" srcOrd="0" destOrd="0" presId="urn:microsoft.com/office/officeart/2005/8/layout/pList1"/>
    <dgm:cxn modelId="{0D3B4C5A-C377-4A2B-B1E7-5F00F0783C21}" srcId="{94634B0E-01D9-43FA-9C8F-134798E40DF4}" destId="{8E09A483-623C-4880-AC95-F9DF9FC6ABF0}" srcOrd="0" destOrd="0" parTransId="{6BE8CAD0-D932-48DF-A6F1-0CEBDC9F1BCC}" sibTransId="{B4969D6B-082C-4AC0-AD44-C502B8C23AF6}"/>
    <dgm:cxn modelId="{8451F300-E002-4349-BF5F-055CD4240720}" type="presOf" srcId="{B4969D6B-082C-4AC0-AD44-C502B8C23AF6}" destId="{933EB41B-F96D-49B9-87C0-0346116A26BE}" srcOrd="0" destOrd="0" presId="urn:microsoft.com/office/officeart/2005/8/layout/pList1"/>
    <dgm:cxn modelId="{06D9F835-1857-4B34-B52C-E08A8E872293}" type="presOf" srcId="{94634B0E-01D9-43FA-9C8F-134798E40DF4}" destId="{4F7F6B93-14A3-4C18-9100-AC99D7344AD0}" srcOrd="0" destOrd="0" presId="urn:microsoft.com/office/officeart/2005/8/layout/pList1"/>
    <dgm:cxn modelId="{18587037-6836-4045-B805-CD91710D8CC9}" type="presOf" srcId="{0968B85B-7F62-4571-9A2F-D5DAB33900A2}" destId="{D20333CA-88CA-42EE-9A9B-C0FB21F4EFDF}" srcOrd="0" destOrd="0" presId="urn:microsoft.com/office/officeart/2005/8/layout/pList1"/>
    <dgm:cxn modelId="{BEE032F7-E8A8-408D-AA3B-A0A776CBFB56}" type="presOf" srcId="{8E09A483-623C-4880-AC95-F9DF9FC6ABF0}" destId="{C82D4377-AD6E-4948-81C1-B6BE8F885CB1}" srcOrd="0" destOrd="0" presId="urn:microsoft.com/office/officeart/2005/8/layout/pList1"/>
    <dgm:cxn modelId="{6DAF3E00-2902-454A-A1BE-BC16200D704C}" type="presParOf" srcId="{4F7F6B93-14A3-4C18-9100-AC99D7344AD0}" destId="{7739CDEB-E24D-4192-8B5A-A2655547076D}" srcOrd="0" destOrd="0" presId="urn:microsoft.com/office/officeart/2005/8/layout/pList1"/>
    <dgm:cxn modelId="{80B01929-B41F-4E39-880F-0489CAEE2D74}" type="presParOf" srcId="{7739CDEB-E24D-4192-8B5A-A2655547076D}" destId="{D11C1BB3-3EF9-43C1-8C48-86CF9357C0F2}" srcOrd="0" destOrd="0" presId="urn:microsoft.com/office/officeart/2005/8/layout/pList1"/>
    <dgm:cxn modelId="{994C80A6-6B95-46FB-98F0-D8DCA9A31A4B}" type="presParOf" srcId="{7739CDEB-E24D-4192-8B5A-A2655547076D}" destId="{C82D4377-AD6E-4948-81C1-B6BE8F885CB1}" srcOrd="1" destOrd="0" presId="urn:microsoft.com/office/officeart/2005/8/layout/pList1"/>
    <dgm:cxn modelId="{EF8F7B4B-81EB-422C-AF1D-E7A9DF05DBC1}" type="presParOf" srcId="{4F7F6B93-14A3-4C18-9100-AC99D7344AD0}" destId="{933EB41B-F96D-49B9-87C0-0346116A26BE}" srcOrd="1" destOrd="0" presId="urn:microsoft.com/office/officeart/2005/8/layout/pList1"/>
    <dgm:cxn modelId="{D3E9D818-868B-4795-B950-94E4737AA9B9}" type="presParOf" srcId="{4F7F6B93-14A3-4C18-9100-AC99D7344AD0}" destId="{9FC0E59D-4C49-4B79-A3E5-6AD3E76A65FF}" srcOrd="2" destOrd="0" presId="urn:microsoft.com/office/officeart/2005/8/layout/pList1"/>
    <dgm:cxn modelId="{AB285D9C-0AA7-44CC-B23B-5DEADA4B5B0C}" type="presParOf" srcId="{9FC0E59D-4C49-4B79-A3E5-6AD3E76A65FF}" destId="{9DBC0570-7192-455C-BB7F-EA46436B9CCC}" srcOrd="0" destOrd="0" presId="urn:microsoft.com/office/officeart/2005/8/layout/pList1"/>
    <dgm:cxn modelId="{604EB935-6085-4A46-AF0B-43D7EF755C1D}" type="presParOf" srcId="{9FC0E59D-4C49-4B79-A3E5-6AD3E76A65FF}" destId="{D20333CA-88CA-42EE-9A9B-C0FB21F4EFDF}" srcOrd="1" destOrd="0" presId="urn:microsoft.com/office/officeart/2005/8/layout/pList1"/>
    <dgm:cxn modelId="{51A16E58-44F1-441D-8126-188858987054}" type="presParOf" srcId="{4F7F6B93-14A3-4C18-9100-AC99D7344AD0}" destId="{81D80A64-D41A-4DA1-A3CC-C8FD9A0BFC0E}" srcOrd="3" destOrd="0" presId="urn:microsoft.com/office/officeart/2005/8/layout/pList1"/>
    <dgm:cxn modelId="{F3DF6DE1-DBA8-40E1-B09F-54408FDF6AA3}" type="presParOf" srcId="{4F7F6B93-14A3-4C18-9100-AC99D7344AD0}" destId="{01402BF2-58BA-4159-BE9C-B3A6499764A4}" srcOrd="4" destOrd="0" presId="urn:microsoft.com/office/officeart/2005/8/layout/pList1"/>
    <dgm:cxn modelId="{1BDF05D3-8A4C-4E27-9702-FED2A7F9DA2B}" type="presParOf" srcId="{01402BF2-58BA-4159-BE9C-B3A6499764A4}" destId="{82DD9C46-0079-4462-9EE5-28357CDDA114}" srcOrd="0" destOrd="0" presId="urn:microsoft.com/office/officeart/2005/8/layout/pList1"/>
    <dgm:cxn modelId="{C51E2028-865F-46DB-BD4A-958400EF6C91}" type="presParOf" srcId="{01402BF2-58BA-4159-BE9C-B3A6499764A4}" destId="{849E04D5-0929-4EF6-8C2A-6C91EAEFC54C}" srcOrd="1" destOrd="0" presId="urn:microsoft.com/office/officeart/2005/8/layout/pList1"/>
    <dgm:cxn modelId="{B4431135-243C-4D59-AAE6-DC03E81C0138}" type="presParOf" srcId="{4F7F6B93-14A3-4C18-9100-AC99D7344AD0}" destId="{89BC4588-F026-4E95-A31A-1C02C141765E}" srcOrd="5" destOrd="0" presId="urn:microsoft.com/office/officeart/2005/8/layout/pList1"/>
    <dgm:cxn modelId="{AFFC57E3-49E7-47BA-B547-D632DD6C1E34}" type="presParOf" srcId="{4F7F6B93-14A3-4C18-9100-AC99D7344AD0}" destId="{46580441-4506-455E-8772-8CBC7D2BE971}" srcOrd="6" destOrd="0" presId="urn:microsoft.com/office/officeart/2005/8/layout/pList1"/>
    <dgm:cxn modelId="{7953C277-4462-4E2B-97B4-4625C6B5640A}" type="presParOf" srcId="{46580441-4506-455E-8772-8CBC7D2BE971}" destId="{E7B7B833-D01C-44A6-9FEC-3A7E5B822B4F}" srcOrd="0" destOrd="0" presId="urn:microsoft.com/office/officeart/2005/8/layout/pList1"/>
    <dgm:cxn modelId="{2164A073-C77A-414C-8D25-8F9A162252EF}" type="presParOf" srcId="{46580441-4506-455E-8772-8CBC7D2BE971}" destId="{1EC31AF9-D314-469F-B461-68D68BF8F9D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4634B0E-01D9-43FA-9C8F-134798E40DF4}"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cs-CZ"/>
        </a:p>
      </dgm:t>
    </dgm:pt>
    <dgm:pt modelId="{8E09A483-623C-4880-AC95-F9DF9FC6ABF0}">
      <dgm:prSet phldrT="[Text]"/>
      <dgm:spPr/>
      <dgm:t>
        <a:bodyPr/>
        <a:lstStyle/>
        <a:p>
          <a:r>
            <a:rPr lang="cs-CZ" dirty="0" err="1" smtClean="0">
              <a:solidFill>
                <a:schemeClr val="bg1">
                  <a:lumMod val="85000"/>
                </a:schemeClr>
              </a:solidFill>
            </a:rPr>
            <a:t>Product</a:t>
          </a:r>
          <a:endParaRPr lang="cs-CZ" dirty="0">
            <a:solidFill>
              <a:schemeClr val="bg1">
                <a:lumMod val="85000"/>
              </a:schemeClr>
            </a:solidFill>
          </a:endParaRPr>
        </a:p>
      </dgm:t>
    </dgm:pt>
    <dgm:pt modelId="{6BE8CAD0-D932-48DF-A6F1-0CEBDC9F1BCC}" type="parTrans" cxnId="{0D3B4C5A-C377-4A2B-B1E7-5F00F0783C21}">
      <dgm:prSet/>
      <dgm:spPr/>
      <dgm:t>
        <a:bodyPr/>
        <a:lstStyle/>
        <a:p>
          <a:endParaRPr lang="cs-CZ"/>
        </a:p>
      </dgm:t>
    </dgm:pt>
    <dgm:pt modelId="{B4969D6B-082C-4AC0-AD44-C502B8C23AF6}" type="sibTrans" cxnId="{0D3B4C5A-C377-4A2B-B1E7-5F00F0783C21}">
      <dgm:prSet/>
      <dgm:spPr/>
      <dgm:t>
        <a:bodyPr/>
        <a:lstStyle/>
        <a:p>
          <a:endParaRPr lang="cs-CZ"/>
        </a:p>
      </dgm:t>
    </dgm:pt>
    <dgm:pt modelId="{CE5103A4-171B-4889-8C57-73C3BA5C706D}">
      <dgm:prSet phldrT="[Text]"/>
      <dgm:spPr/>
      <dgm:t>
        <a:bodyPr/>
        <a:lstStyle/>
        <a:p>
          <a:r>
            <a:rPr lang="cs-CZ" b="0" dirty="0" err="1" smtClean="0">
              <a:solidFill>
                <a:schemeClr val="bg1">
                  <a:lumMod val="75000"/>
                </a:schemeClr>
              </a:solidFill>
            </a:rPr>
            <a:t>Promotion</a:t>
          </a:r>
          <a:endParaRPr lang="cs-CZ" b="0" dirty="0">
            <a:solidFill>
              <a:schemeClr val="bg1">
                <a:lumMod val="75000"/>
              </a:schemeClr>
            </a:solidFill>
          </a:endParaRPr>
        </a:p>
      </dgm:t>
    </dgm:pt>
    <dgm:pt modelId="{3CA6EDB3-EEF7-4E6B-B9F5-B1B05873EF26}" type="parTrans" cxnId="{82AC268A-02F3-46A1-AAFA-27528261BF93}">
      <dgm:prSet/>
      <dgm:spPr/>
      <dgm:t>
        <a:bodyPr/>
        <a:lstStyle/>
        <a:p>
          <a:endParaRPr lang="cs-CZ"/>
        </a:p>
      </dgm:t>
    </dgm:pt>
    <dgm:pt modelId="{7918F80D-FC6C-4981-B4DD-D59831C545F2}" type="sibTrans" cxnId="{82AC268A-02F3-46A1-AAFA-27528261BF93}">
      <dgm:prSet/>
      <dgm:spPr/>
      <dgm:t>
        <a:bodyPr/>
        <a:lstStyle/>
        <a:p>
          <a:endParaRPr lang="cs-CZ"/>
        </a:p>
      </dgm:t>
    </dgm:pt>
    <dgm:pt modelId="{B3A89DD4-2038-4AEE-91A1-4F8716B34E23}">
      <dgm:prSet phldrT="[Text]"/>
      <dgm:spPr/>
      <dgm:t>
        <a:bodyPr/>
        <a:lstStyle/>
        <a:p>
          <a:r>
            <a:rPr lang="cs-CZ" dirty="0" smtClean="0">
              <a:solidFill>
                <a:schemeClr val="bg1">
                  <a:lumMod val="75000"/>
                </a:schemeClr>
              </a:solidFill>
            </a:rPr>
            <a:t>Place</a:t>
          </a:r>
          <a:endParaRPr lang="cs-CZ" dirty="0">
            <a:solidFill>
              <a:schemeClr val="bg1">
                <a:lumMod val="75000"/>
              </a:schemeClr>
            </a:solidFill>
          </a:endParaRPr>
        </a:p>
      </dgm:t>
    </dgm:pt>
    <dgm:pt modelId="{E1D12509-2695-4D6A-8526-4D1747B48B74}" type="sibTrans" cxnId="{DCD371A5-E41B-4A3C-9145-C4165338703D}">
      <dgm:prSet/>
      <dgm:spPr/>
      <dgm:t>
        <a:bodyPr/>
        <a:lstStyle/>
        <a:p>
          <a:endParaRPr lang="cs-CZ"/>
        </a:p>
      </dgm:t>
    </dgm:pt>
    <dgm:pt modelId="{7C093375-BB88-4E69-A5E6-21A52ABA80CD}" type="parTrans" cxnId="{DCD371A5-E41B-4A3C-9145-C4165338703D}">
      <dgm:prSet/>
      <dgm:spPr/>
      <dgm:t>
        <a:bodyPr/>
        <a:lstStyle/>
        <a:p>
          <a:endParaRPr lang="cs-CZ"/>
        </a:p>
      </dgm:t>
    </dgm:pt>
    <dgm:pt modelId="{0968B85B-7F62-4571-9A2F-D5DAB33900A2}">
      <dgm:prSet phldrT="[Text]"/>
      <dgm:spPr/>
      <dgm:t>
        <a:bodyPr/>
        <a:lstStyle/>
        <a:p>
          <a:r>
            <a:rPr lang="cs-CZ" dirty="0" err="1" smtClean="0">
              <a:solidFill>
                <a:schemeClr val="tx1"/>
              </a:solidFill>
            </a:rPr>
            <a:t>Price</a:t>
          </a:r>
          <a:endParaRPr lang="cs-CZ" dirty="0">
            <a:solidFill>
              <a:schemeClr val="tx1"/>
            </a:solidFill>
          </a:endParaRPr>
        </a:p>
      </dgm:t>
    </dgm:pt>
    <dgm:pt modelId="{539ADC1A-0038-4B5D-93AE-967DCC5E1BD2}" type="sibTrans" cxnId="{17435265-01C1-480F-8AEF-E9EC686A59B1}">
      <dgm:prSet/>
      <dgm:spPr/>
      <dgm:t>
        <a:bodyPr/>
        <a:lstStyle/>
        <a:p>
          <a:endParaRPr lang="cs-CZ"/>
        </a:p>
      </dgm:t>
    </dgm:pt>
    <dgm:pt modelId="{647E4C12-31AA-4818-A95D-4B83BF07C5B1}" type="parTrans" cxnId="{17435265-01C1-480F-8AEF-E9EC686A59B1}">
      <dgm:prSet/>
      <dgm:spPr/>
      <dgm:t>
        <a:bodyPr/>
        <a:lstStyle/>
        <a:p>
          <a:endParaRPr lang="cs-CZ"/>
        </a:p>
      </dgm:t>
    </dgm:pt>
    <dgm:pt modelId="{4F7F6B93-14A3-4C18-9100-AC99D7344AD0}" type="pres">
      <dgm:prSet presAssocID="{94634B0E-01D9-43FA-9C8F-134798E40DF4}" presName="Name0" presStyleCnt="0">
        <dgm:presLayoutVars>
          <dgm:dir/>
          <dgm:resizeHandles val="exact"/>
        </dgm:presLayoutVars>
      </dgm:prSet>
      <dgm:spPr/>
      <dgm:t>
        <a:bodyPr/>
        <a:lstStyle/>
        <a:p>
          <a:endParaRPr lang="cs-CZ"/>
        </a:p>
      </dgm:t>
    </dgm:pt>
    <dgm:pt modelId="{7739CDEB-E24D-4192-8B5A-A2655547076D}" type="pres">
      <dgm:prSet presAssocID="{8E09A483-623C-4880-AC95-F9DF9FC6ABF0}" presName="compNode" presStyleCnt="0"/>
      <dgm:spPr/>
    </dgm:pt>
    <dgm:pt modelId="{D11C1BB3-3EF9-43C1-8C48-86CF9357C0F2}" type="pres">
      <dgm:prSet presAssocID="{8E09A483-623C-4880-AC95-F9DF9FC6ABF0}" presName="pictRect" presStyleLbl="node1" presStyleIdx="0" presStyleCnt="4" custLinFactX="10004" custLinFactNeighborX="100000" custLinFactNeighborY="1532"/>
      <dgm:spPr>
        <a:solidFill>
          <a:schemeClr val="accent2">
            <a:hueOff val="0"/>
            <a:satOff val="0"/>
            <a:lumOff val="0"/>
            <a:alpha val="25000"/>
          </a:schemeClr>
        </a:solidFill>
      </dgm:spPr>
    </dgm:pt>
    <dgm:pt modelId="{C82D4377-AD6E-4948-81C1-B6BE8F885CB1}" type="pres">
      <dgm:prSet presAssocID="{8E09A483-623C-4880-AC95-F9DF9FC6ABF0}" presName="textRect" presStyleLbl="revTx" presStyleIdx="0" presStyleCnt="4" custLinFactX="10004" custLinFactNeighborX="100000" custLinFactNeighborY="12806">
        <dgm:presLayoutVars>
          <dgm:bulletEnabled val="1"/>
        </dgm:presLayoutVars>
      </dgm:prSet>
      <dgm:spPr/>
      <dgm:t>
        <a:bodyPr/>
        <a:lstStyle/>
        <a:p>
          <a:endParaRPr lang="cs-CZ"/>
        </a:p>
      </dgm:t>
    </dgm:pt>
    <dgm:pt modelId="{933EB41B-F96D-49B9-87C0-0346116A26BE}" type="pres">
      <dgm:prSet presAssocID="{B4969D6B-082C-4AC0-AD44-C502B8C23AF6}" presName="sibTrans" presStyleLbl="sibTrans2D1" presStyleIdx="0" presStyleCnt="0"/>
      <dgm:spPr/>
      <dgm:t>
        <a:bodyPr/>
        <a:lstStyle/>
        <a:p>
          <a:endParaRPr lang="cs-CZ"/>
        </a:p>
      </dgm:t>
    </dgm:pt>
    <dgm:pt modelId="{9FC0E59D-4C49-4B79-A3E5-6AD3E76A65FF}" type="pres">
      <dgm:prSet presAssocID="{0968B85B-7F62-4571-9A2F-D5DAB33900A2}" presName="compNode" presStyleCnt="0"/>
      <dgm:spPr/>
    </dgm:pt>
    <dgm:pt modelId="{9DBC0570-7192-455C-BB7F-EA46436B9CCC}" type="pres">
      <dgm:prSet presAssocID="{0968B85B-7F62-4571-9A2F-D5DAB33900A2}" presName="pictRect" presStyleLbl="node1" presStyleIdx="1" presStyleCnt="4" custLinFactX="11382" custLinFactNeighborX="100000" custLinFactNeighborY="-766"/>
      <dgm:spPr>
        <a:solidFill>
          <a:schemeClr val="accent3">
            <a:hueOff val="0"/>
            <a:satOff val="0"/>
            <a:lumOff val="0"/>
          </a:schemeClr>
        </a:solidFill>
      </dgm:spPr>
      <dgm:t>
        <a:bodyPr/>
        <a:lstStyle/>
        <a:p>
          <a:endParaRPr lang="cs-CZ"/>
        </a:p>
      </dgm:t>
    </dgm:pt>
    <dgm:pt modelId="{D20333CA-88CA-42EE-9A9B-C0FB21F4EFDF}" type="pres">
      <dgm:prSet presAssocID="{0968B85B-7F62-4571-9A2F-D5DAB33900A2}" presName="textRect" presStyleLbl="revTx" presStyleIdx="1" presStyleCnt="4" custLinFactX="10854" custLinFactNeighborX="100000" custLinFactNeighborY="1423">
        <dgm:presLayoutVars>
          <dgm:bulletEnabled val="1"/>
        </dgm:presLayoutVars>
      </dgm:prSet>
      <dgm:spPr/>
      <dgm:t>
        <a:bodyPr/>
        <a:lstStyle/>
        <a:p>
          <a:endParaRPr lang="cs-CZ"/>
        </a:p>
      </dgm:t>
    </dgm:pt>
    <dgm:pt modelId="{81D80A64-D41A-4DA1-A3CC-C8FD9A0BFC0E}" type="pres">
      <dgm:prSet presAssocID="{539ADC1A-0038-4B5D-93AE-967DCC5E1BD2}" presName="sibTrans" presStyleLbl="sibTrans2D1" presStyleIdx="0" presStyleCnt="0"/>
      <dgm:spPr/>
      <dgm:t>
        <a:bodyPr/>
        <a:lstStyle/>
        <a:p>
          <a:endParaRPr lang="cs-CZ"/>
        </a:p>
      </dgm:t>
    </dgm:pt>
    <dgm:pt modelId="{01402BF2-58BA-4159-BE9C-B3A6499764A4}" type="pres">
      <dgm:prSet presAssocID="{B3A89DD4-2038-4AEE-91A1-4F8716B34E23}" presName="compNode" presStyleCnt="0"/>
      <dgm:spPr/>
    </dgm:pt>
    <dgm:pt modelId="{82DD9C46-0079-4462-9EE5-28357CDDA114}" type="pres">
      <dgm:prSet presAssocID="{B3A89DD4-2038-4AEE-91A1-4F8716B34E23}" presName="pictRect" presStyleLbl="node1" presStyleIdx="2" presStyleCnt="4" custLinFactY="67020" custLinFactNeighborX="-1584" custLinFactNeighborY="100000"/>
      <dgm:spPr>
        <a:solidFill>
          <a:schemeClr val="accent4">
            <a:hueOff val="0"/>
            <a:satOff val="0"/>
            <a:lumOff val="0"/>
            <a:alpha val="17000"/>
          </a:schemeClr>
        </a:solidFill>
      </dgm:spPr>
      <dgm:t>
        <a:bodyPr/>
        <a:lstStyle/>
        <a:p>
          <a:endParaRPr lang="cs-CZ"/>
        </a:p>
      </dgm:t>
    </dgm:pt>
    <dgm:pt modelId="{849E04D5-0929-4EF6-8C2A-6C91EAEFC54C}" type="pres">
      <dgm:prSet presAssocID="{B3A89DD4-2038-4AEE-91A1-4F8716B34E23}" presName="textRect" presStyleLbl="revTx" presStyleIdx="2" presStyleCnt="4" custLinFactY="104489" custLinFactNeighborX="-1056" custLinFactNeighborY="200000">
        <dgm:presLayoutVars>
          <dgm:bulletEnabled val="1"/>
        </dgm:presLayoutVars>
      </dgm:prSet>
      <dgm:spPr/>
      <dgm:t>
        <a:bodyPr/>
        <a:lstStyle/>
        <a:p>
          <a:endParaRPr lang="cs-CZ"/>
        </a:p>
      </dgm:t>
    </dgm:pt>
    <dgm:pt modelId="{89BC4588-F026-4E95-A31A-1C02C141765E}" type="pres">
      <dgm:prSet presAssocID="{E1D12509-2695-4D6A-8526-4D1747B48B74}" presName="sibTrans" presStyleLbl="sibTrans2D1" presStyleIdx="0" presStyleCnt="0"/>
      <dgm:spPr/>
      <dgm:t>
        <a:bodyPr/>
        <a:lstStyle/>
        <a:p>
          <a:endParaRPr lang="cs-CZ"/>
        </a:p>
      </dgm:t>
    </dgm:pt>
    <dgm:pt modelId="{46580441-4506-455E-8772-8CBC7D2BE971}" type="pres">
      <dgm:prSet presAssocID="{CE5103A4-171B-4889-8C57-73C3BA5C706D}" presName="compNode" presStyleCnt="0"/>
      <dgm:spPr/>
    </dgm:pt>
    <dgm:pt modelId="{E7B7B833-D01C-44A6-9FEC-3A7E5B822B4F}" type="pres">
      <dgm:prSet presAssocID="{CE5103A4-171B-4889-8C57-73C3BA5C706D}" presName="pictRect" presStyleLbl="node1" presStyleIdx="3" presStyleCnt="4"/>
      <dgm:spPr>
        <a:solidFill>
          <a:schemeClr val="accent5">
            <a:hueOff val="0"/>
            <a:satOff val="0"/>
            <a:lumOff val="0"/>
            <a:alpha val="17000"/>
          </a:schemeClr>
        </a:solidFill>
      </dgm:spPr>
      <dgm:t>
        <a:bodyPr/>
        <a:lstStyle/>
        <a:p>
          <a:endParaRPr lang="cs-CZ"/>
        </a:p>
      </dgm:t>
    </dgm:pt>
    <dgm:pt modelId="{1EC31AF9-D314-469F-B461-68D68BF8F9DC}" type="pres">
      <dgm:prSet presAssocID="{CE5103A4-171B-4889-8C57-73C3BA5C706D}" presName="textRect" presStyleLbl="revTx" presStyleIdx="3" presStyleCnt="4">
        <dgm:presLayoutVars>
          <dgm:bulletEnabled val="1"/>
        </dgm:presLayoutVars>
      </dgm:prSet>
      <dgm:spPr/>
      <dgm:t>
        <a:bodyPr/>
        <a:lstStyle/>
        <a:p>
          <a:endParaRPr lang="cs-CZ"/>
        </a:p>
      </dgm:t>
    </dgm:pt>
  </dgm:ptLst>
  <dgm:cxnLst>
    <dgm:cxn modelId="{BEE2D058-0BFE-4AC6-A0D4-AF7F6D112C4E}" type="presOf" srcId="{0968B85B-7F62-4571-9A2F-D5DAB33900A2}" destId="{D20333CA-88CA-42EE-9A9B-C0FB21F4EFDF}" srcOrd="0" destOrd="0" presId="urn:microsoft.com/office/officeart/2005/8/layout/pList1"/>
    <dgm:cxn modelId="{095991E2-D1D5-480C-8B0D-C95C7E46B218}" type="presOf" srcId="{E1D12509-2695-4D6A-8526-4D1747B48B74}" destId="{89BC4588-F026-4E95-A31A-1C02C141765E}" srcOrd="0" destOrd="0" presId="urn:microsoft.com/office/officeart/2005/8/layout/pList1"/>
    <dgm:cxn modelId="{82AC268A-02F3-46A1-AAFA-27528261BF93}" srcId="{94634B0E-01D9-43FA-9C8F-134798E40DF4}" destId="{CE5103A4-171B-4889-8C57-73C3BA5C706D}" srcOrd="3" destOrd="0" parTransId="{3CA6EDB3-EEF7-4E6B-B9F5-B1B05873EF26}" sibTransId="{7918F80D-FC6C-4981-B4DD-D59831C545F2}"/>
    <dgm:cxn modelId="{DCD371A5-E41B-4A3C-9145-C4165338703D}" srcId="{94634B0E-01D9-43FA-9C8F-134798E40DF4}" destId="{B3A89DD4-2038-4AEE-91A1-4F8716B34E23}" srcOrd="2" destOrd="0" parTransId="{7C093375-BB88-4E69-A5E6-21A52ABA80CD}" sibTransId="{E1D12509-2695-4D6A-8526-4D1747B48B74}"/>
    <dgm:cxn modelId="{0B9759F2-2832-4035-AECB-FB92DE4D7AE1}" type="presOf" srcId="{94634B0E-01D9-43FA-9C8F-134798E40DF4}" destId="{4F7F6B93-14A3-4C18-9100-AC99D7344AD0}" srcOrd="0" destOrd="0" presId="urn:microsoft.com/office/officeart/2005/8/layout/pList1"/>
    <dgm:cxn modelId="{17435265-01C1-480F-8AEF-E9EC686A59B1}" srcId="{94634B0E-01D9-43FA-9C8F-134798E40DF4}" destId="{0968B85B-7F62-4571-9A2F-D5DAB33900A2}" srcOrd="1" destOrd="0" parTransId="{647E4C12-31AA-4818-A95D-4B83BF07C5B1}" sibTransId="{539ADC1A-0038-4B5D-93AE-967DCC5E1BD2}"/>
    <dgm:cxn modelId="{0D3B4C5A-C377-4A2B-B1E7-5F00F0783C21}" srcId="{94634B0E-01D9-43FA-9C8F-134798E40DF4}" destId="{8E09A483-623C-4880-AC95-F9DF9FC6ABF0}" srcOrd="0" destOrd="0" parTransId="{6BE8CAD0-D932-48DF-A6F1-0CEBDC9F1BCC}" sibTransId="{B4969D6B-082C-4AC0-AD44-C502B8C23AF6}"/>
    <dgm:cxn modelId="{2F28EEA6-7815-4E03-9EFC-EFBF561E6F57}" type="presOf" srcId="{539ADC1A-0038-4B5D-93AE-967DCC5E1BD2}" destId="{81D80A64-D41A-4DA1-A3CC-C8FD9A0BFC0E}" srcOrd="0" destOrd="0" presId="urn:microsoft.com/office/officeart/2005/8/layout/pList1"/>
    <dgm:cxn modelId="{D7A4146B-4444-4954-9BE7-CA2CF06FBA13}" type="presOf" srcId="{8E09A483-623C-4880-AC95-F9DF9FC6ABF0}" destId="{C82D4377-AD6E-4948-81C1-B6BE8F885CB1}" srcOrd="0" destOrd="0" presId="urn:microsoft.com/office/officeart/2005/8/layout/pList1"/>
    <dgm:cxn modelId="{D954B044-FDE8-4B8C-96FD-AF0DE5E05604}" type="presOf" srcId="{B3A89DD4-2038-4AEE-91A1-4F8716B34E23}" destId="{849E04D5-0929-4EF6-8C2A-6C91EAEFC54C}" srcOrd="0" destOrd="0" presId="urn:microsoft.com/office/officeart/2005/8/layout/pList1"/>
    <dgm:cxn modelId="{24BB66FF-A9B3-41D8-A8C0-A8FD36F1F846}" type="presOf" srcId="{B4969D6B-082C-4AC0-AD44-C502B8C23AF6}" destId="{933EB41B-F96D-49B9-87C0-0346116A26BE}" srcOrd="0" destOrd="0" presId="urn:microsoft.com/office/officeart/2005/8/layout/pList1"/>
    <dgm:cxn modelId="{35BDCE79-9534-47BE-96B3-09D1953B4E34}" type="presOf" srcId="{CE5103A4-171B-4889-8C57-73C3BA5C706D}" destId="{1EC31AF9-D314-469F-B461-68D68BF8F9DC}" srcOrd="0" destOrd="0" presId="urn:microsoft.com/office/officeart/2005/8/layout/pList1"/>
    <dgm:cxn modelId="{D17D9820-2125-4919-BF2A-F3DAAEFEE290}" type="presParOf" srcId="{4F7F6B93-14A3-4C18-9100-AC99D7344AD0}" destId="{7739CDEB-E24D-4192-8B5A-A2655547076D}" srcOrd="0" destOrd="0" presId="urn:microsoft.com/office/officeart/2005/8/layout/pList1"/>
    <dgm:cxn modelId="{3FBED7A8-CFDE-429F-8DC5-78A5FDD1562F}" type="presParOf" srcId="{7739CDEB-E24D-4192-8B5A-A2655547076D}" destId="{D11C1BB3-3EF9-43C1-8C48-86CF9357C0F2}" srcOrd="0" destOrd="0" presId="urn:microsoft.com/office/officeart/2005/8/layout/pList1"/>
    <dgm:cxn modelId="{7C95A809-8DA5-4A26-B01A-75B610FB2C4B}" type="presParOf" srcId="{7739CDEB-E24D-4192-8B5A-A2655547076D}" destId="{C82D4377-AD6E-4948-81C1-B6BE8F885CB1}" srcOrd="1" destOrd="0" presId="urn:microsoft.com/office/officeart/2005/8/layout/pList1"/>
    <dgm:cxn modelId="{133531CC-AD85-4686-86BD-399276656F84}" type="presParOf" srcId="{4F7F6B93-14A3-4C18-9100-AC99D7344AD0}" destId="{933EB41B-F96D-49B9-87C0-0346116A26BE}" srcOrd="1" destOrd="0" presId="urn:microsoft.com/office/officeart/2005/8/layout/pList1"/>
    <dgm:cxn modelId="{086F0AE6-7028-4F6D-9124-2D75BB3495DC}" type="presParOf" srcId="{4F7F6B93-14A3-4C18-9100-AC99D7344AD0}" destId="{9FC0E59D-4C49-4B79-A3E5-6AD3E76A65FF}" srcOrd="2" destOrd="0" presId="urn:microsoft.com/office/officeart/2005/8/layout/pList1"/>
    <dgm:cxn modelId="{5C60F476-10FE-47D5-B476-9BFB3E5FE89D}" type="presParOf" srcId="{9FC0E59D-4C49-4B79-A3E5-6AD3E76A65FF}" destId="{9DBC0570-7192-455C-BB7F-EA46436B9CCC}" srcOrd="0" destOrd="0" presId="urn:microsoft.com/office/officeart/2005/8/layout/pList1"/>
    <dgm:cxn modelId="{DC7FCCC3-628F-4478-B7E8-35ECB359DA33}" type="presParOf" srcId="{9FC0E59D-4C49-4B79-A3E5-6AD3E76A65FF}" destId="{D20333CA-88CA-42EE-9A9B-C0FB21F4EFDF}" srcOrd="1" destOrd="0" presId="urn:microsoft.com/office/officeart/2005/8/layout/pList1"/>
    <dgm:cxn modelId="{2ABE53C7-62B9-40F8-AF20-FE307D74C7DC}" type="presParOf" srcId="{4F7F6B93-14A3-4C18-9100-AC99D7344AD0}" destId="{81D80A64-D41A-4DA1-A3CC-C8FD9A0BFC0E}" srcOrd="3" destOrd="0" presId="urn:microsoft.com/office/officeart/2005/8/layout/pList1"/>
    <dgm:cxn modelId="{6E7D12D8-E8AA-4895-A42A-2A85FE719879}" type="presParOf" srcId="{4F7F6B93-14A3-4C18-9100-AC99D7344AD0}" destId="{01402BF2-58BA-4159-BE9C-B3A6499764A4}" srcOrd="4" destOrd="0" presId="urn:microsoft.com/office/officeart/2005/8/layout/pList1"/>
    <dgm:cxn modelId="{9597C418-CE0B-4996-B3A4-AC54BF725E54}" type="presParOf" srcId="{01402BF2-58BA-4159-BE9C-B3A6499764A4}" destId="{82DD9C46-0079-4462-9EE5-28357CDDA114}" srcOrd="0" destOrd="0" presId="urn:microsoft.com/office/officeart/2005/8/layout/pList1"/>
    <dgm:cxn modelId="{DB587471-178F-43FB-B1BF-46B95E0481EC}" type="presParOf" srcId="{01402BF2-58BA-4159-BE9C-B3A6499764A4}" destId="{849E04D5-0929-4EF6-8C2A-6C91EAEFC54C}" srcOrd="1" destOrd="0" presId="urn:microsoft.com/office/officeart/2005/8/layout/pList1"/>
    <dgm:cxn modelId="{3EE2FC5F-0C17-47B9-9C1D-30A1D551381C}" type="presParOf" srcId="{4F7F6B93-14A3-4C18-9100-AC99D7344AD0}" destId="{89BC4588-F026-4E95-A31A-1C02C141765E}" srcOrd="5" destOrd="0" presId="urn:microsoft.com/office/officeart/2005/8/layout/pList1"/>
    <dgm:cxn modelId="{9A04F6BD-774D-423A-9C36-4CE09BF87268}" type="presParOf" srcId="{4F7F6B93-14A3-4C18-9100-AC99D7344AD0}" destId="{46580441-4506-455E-8772-8CBC7D2BE971}" srcOrd="6" destOrd="0" presId="urn:microsoft.com/office/officeart/2005/8/layout/pList1"/>
    <dgm:cxn modelId="{E0CBD02F-5975-498F-9038-30581E39F776}" type="presParOf" srcId="{46580441-4506-455E-8772-8CBC7D2BE971}" destId="{E7B7B833-D01C-44A6-9FEC-3A7E5B822B4F}" srcOrd="0" destOrd="0" presId="urn:microsoft.com/office/officeart/2005/8/layout/pList1"/>
    <dgm:cxn modelId="{1E86342A-AB97-4E95-AF14-0EC516BBD6A5}" type="presParOf" srcId="{46580441-4506-455E-8772-8CBC7D2BE971}" destId="{1EC31AF9-D314-469F-B461-68D68BF8F9D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C1BB3-3EF9-43C1-8C48-86CF9357C0F2}">
      <dsp:nvSpPr>
        <dsp:cNvPr id="0" name=""/>
        <dsp:cNvSpPr/>
      </dsp:nvSpPr>
      <dsp:spPr>
        <a:xfrm>
          <a:off x="2844117" y="26957"/>
          <a:ext cx="2439756" cy="1680991"/>
        </a:xfrm>
        <a:prstGeom prst="roundRect">
          <a:avLst/>
        </a:prstGeom>
        <a:solidFill>
          <a:schemeClr val="accent2">
            <a:hueOff val="0"/>
            <a:satOff val="0"/>
            <a:lumOff val="0"/>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D4377-AD6E-4948-81C1-B6BE8F885CB1}">
      <dsp:nvSpPr>
        <dsp:cNvPr id="0" name=""/>
        <dsp:cNvSpPr/>
      </dsp:nvSpPr>
      <dsp:spPr>
        <a:xfrm>
          <a:off x="2844117" y="1798109"/>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lvl="0" algn="ctr" defTabSz="1555750">
            <a:lnSpc>
              <a:spcPct val="90000"/>
            </a:lnSpc>
            <a:spcBef>
              <a:spcPct val="0"/>
            </a:spcBef>
            <a:spcAft>
              <a:spcPct val="35000"/>
            </a:spcAft>
          </a:pPr>
          <a:r>
            <a:rPr lang="cs-CZ" sz="3500" kern="1200" dirty="0" err="1" smtClean="0">
              <a:solidFill>
                <a:schemeClr val="bg1">
                  <a:lumMod val="85000"/>
                </a:schemeClr>
              </a:solidFill>
            </a:rPr>
            <a:t>Product</a:t>
          </a:r>
          <a:endParaRPr lang="cs-CZ" sz="3500" kern="1200" dirty="0">
            <a:solidFill>
              <a:schemeClr val="bg1">
                <a:lumMod val="85000"/>
              </a:schemeClr>
            </a:solidFill>
          </a:endParaRPr>
        </a:p>
      </dsp:txBody>
      <dsp:txXfrm>
        <a:off x="2844117" y="1798109"/>
        <a:ext cx="2439756" cy="905149"/>
      </dsp:txXfrm>
    </dsp:sp>
    <dsp:sp modelId="{9DBC0570-7192-455C-BB7F-EA46436B9CCC}">
      <dsp:nvSpPr>
        <dsp:cNvPr id="0" name=""/>
        <dsp:cNvSpPr/>
      </dsp:nvSpPr>
      <dsp:spPr>
        <a:xfrm>
          <a:off x="5561571" y="0"/>
          <a:ext cx="2439756" cy="1680991"/>
        </a:xfrm>
        <a:prstGeom prst="roundRect">
          <a:avLst/>
        </a:prstGeom>
        <a:solidFill>
          <a:schemeClr val="accent3">
            <a:hueOff val="0"/>
            <a:satOff val="0"/>
            <a:lumOff val="0"/>
            <a:alpha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0333CA-88CA-42EE-9A9B-C0FB21F4EFDF}">
      <dsp:nvSpPr>
        <dsp:cNvPr id="0" name=""/>
        <dsp:cNvSpPr/>
      </dsp:nvSpPr>
      <dsp:spPr>
        <a:xfrm>
          <a:off x="5548689" y="1695076"/>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lvl="0" algn="ctr" defTabSz="1555750">
            <a:lnSpc>
              <a:spcPct val="90000"/>
            </a:lnSpc>
            <a:spcBef>
              <a:spcPct val="0"/>
            </a:spcBef>
            <a:spcAft>
              <a:spcPct val="35000"/>
            </a:spcAft>
          </a:pPr>
          <a:r>
            <a:rPr lang="cs-CZ" sz="3500" kern="1200" dirty="0" err="1" smtClean="0">
              <a:solidFill>
                <a:schemeClr val="bg1">
                  <a:lumMod val="85000"/>
                </a:schemeClr>
              </a:solidFill>
            </a:rPr>
            <a:t>Price</a:t>
          </a:r>
          <a:endParaRPr lang="cs-CZ" sz="3500" kern="1200" dirty="0">
            <a:solidFill>
              <a:schemeClr val="bg1">
                <a:lumMod val="85000"/>
              </a:schemeClr>
            </a:solidFill>
          </a:endParaRPr>
        </a:p>
      </dsp:txBody>
      <dsp:txXfrm>
        <a:off x="5548689" y="1695076"/>
        <a:ext cx="2439756" cy="905149"/>
      </dsp:txXfrm>
    </dsp:sp>
    <dsp:sp modelId="{82DD9C46-0079-4462-9EE5-28357CDDA114}">
      <dsp:nvSpPr>
        <dsp:cNvPr id="0" name=""/>
        <dsp:cNvSpPr/>
      </dsp:nvSpPr>
      <dsp:spPr>
        <a:xfrm>
          <a:off x="5489310" y="2808796"/>
          <a:ext cx="2439756" cy="1680991"/>
        </a:xfrm>
        <a:prstGeom prst="roundRect">
          <a:avLst/>
        </a:prstGeom>
        <a:solidFill>
          <a:schemeClr val="accent4">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E04D5-0929-4EF6-8C2A-6C91EAEFC54C}">
      <dsp:nvSpPr>
        <dsp:cNvPr id="0" name=""/>
        <dsp:cNvSpPr/>
      </dsp:nvSpPr>
      <dsp:spPr>
        <a:xfrm>
          <a:off x="5502192" y="4438276"/>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lvl="0" algn="ctr" defTabSz="1555750">
            <a:lnSpc>
              <a:spcPct val="90000"/>
            </a:lnSpc>
            <a:spcBef>
              <a:spcPct val="0"/>
            </a:spcBef>
            <a:spcAft>
              <a:spcPct val="35000"/>
            </a:spcAft>
          </a:pPr>
          <a:r>
            <a:rPr lang="cs-CZ" sz="3500" kern="1200" dirty="0" smtClean="0">
              <a:solidFill>
                <a:schemeClr val="bg1">
                  <a:lumMod val="75000"/>
                </a:schemeClr>
              </a:solidFill>
            </a:rPr>
            <a:t>Place</a:t>
          </a:r>
          <a:endParaRPr lang="cs-CZ" sz="3500" kern="1200" dirty="0">
            <a:solidFill>
              <a:schemeClr val="bg1">
                <a:lumMod val="75000"/>
              </a:schemeClr>
            </a:solidFill>
          </a:endParaRPr>
        </a:p>
      </dsp:txBody>
      <dsp:txXfrm>
        <a:off x="5502192" y="4438276"/>
        <a:ext cx="2439756" cy="905149"/>
      </dsp:txXfrm>
    </dsp:sp>
    <dsp:sp modelId="{E7B7B833-D01C-44A6-9FEC-3A7E5B822B4F}">
      <dsp:nvSpPr>
        <dsp:cNvPr id="0" name=""/>
        <dsp:cNvSpPr/>
      </dsp:nvSpPr>
      <dsp:spPr>
        <a:xfrm>
          <a:off x="2844121" y="2831321"/>
          <a:ext cx="2439756" cy="1680991"/>
        </a:xfrm>
        <a:prstGeom prst="roundRect">
          <a:avLst/>
        </a:prstGeom>
        <a:solidFill>
          <a:schemeClr val="accent5">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31AF9-D314-469F-B461-68D68BF8F9DC}">
      <dsp:nvSpPr>
        <dsp:cNvPr id="0" name=""/>
        <dsp:cNvSpPr/>
      </dsp:nvSpPr>
      <dsp:spPr>
        <a:xfrm>
          <a:off x="2844121" y="4512313"/>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lvl="0" algn="ctr" defTabSz="1555750">
            <a:lnSpc>
              <a:spcPct val="90000"/>
            </a:lnSpc>
            <a:spcBef>
              <a:spcPct val="0"/>
            </a:spcBef>
            <a:spcAft>
              <a:spcPct val="35000"/>
            </a:spcAft>
          </a:pPr>
          <a:r>
            <a:rPr lang="cs-CZ" sz="3500" b="0" kern="1200" dirty="0" err="1" smtClean="0">
              <a:solidFill>
                <a:schemeClr val="tx1"/>
              </a:solidFill>
            </a:rPr>
            <a:t>Promotion</a:t>
          </a:r>
          <a:endParaRPr lang="cs-CZ" sz="3500" b="0" kern="1200" dirty="0">
            <a:solidFill>
              <a:schemeClr val="tx1"/>
            </a:solidFill>
          </a:endParaRPr>
        </a:p>
      </dsp:txBody>
      <dsp:txXfrm>
        <a:off x="2844121" y="4512313"/>
        <a:ext cx="2439756" cy="9051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C1BB3-3EF9-43C1-8C48-86CF9357C0F2}">
      <dsp:nvSpPr>
        <dsp:cNvPr id="0" name=""/>
        <dsp:cNvSpPr/>
      </dsp:nvSpPr>
      <dsp:spPr>
        <a:xfrm>
          <a:off x="2844117" y="26957"/>
          <a:ext cx="2439756" cy="1680991"/>
        </a:xfrm>
        <a:prstGeom prst="roundRect">
          <a:avLst/>
        </a:prstGeom>
        <a:solidFill>
          <a:schemeClr val="accent2">
            <a:hueOff val="0"/>
            <a:satOff val="0"/>
            <a:lumOff val="0"/>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D4377-AD6E-4948-81C1-B6BE8F885CB1}">
      <dsp:nvSpPr>
        <dsp:cNvPr id="0" name=""/>
        <dsp:cNvSpPr/>
      </dsp:nvSpPr>
      <dsp:spPr>
        <a:xfrm>
          <a:off x="2844117" y="1798109"/>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lvl="0" algn="ctr" defTabSz="1555750">
            <a:lnSpc>
              <a:spcPct val="90000"/>
            </a:lnSpc>
            <a:spcBef>
              <a:spcPct val="0"/>
            </a:spcBef>
            <a:spcAft>
              <a:spcPct val="35000"/>
            </a:spcAft>
          </a:pPr>
          <a:r>
            <a:rPr lang="cs-CZ" sz="3500" kern="1200" dirty="0" err="1" smtClean="0">
              <a:solidFill>
                <a:schemeClr val="bg1">
                  <a:lumMod val="85000"/>
                </a:schemeClr>
              </a:solidFill>
            </a:rPr>
            <a:t>Product</a:t>
          </a:r>
          <a:endParaRPr lang="cs-CZ" sz="3500" kern="1200" dirty="0">
            <a:solidFill>
              <a:schemeClr val="bg1">
                <a:lumMod val="85000"/>
              </a:schemeClr>
            </a:solidFill>
          </a:endParaRPr>
        </a:p>
      </dsp:txBody>
      <dsp:txXfrm>
        <a:off x="2844117" y="1798109"/>
        <a:ext cx="2439756" cy="905149"/>
      </dsp:txXfrm>
    </dsp:sp>
    <dsp:sp modelId="{9DBC0570-7192-455C-BB7F-EA46436B9CCC}">
      <dsp:nvSpPr>
        <dsp:cNvPr id="0" name=""/>
        <dsp:cNvSpPr/>
      </dsp:nvSpPr>
      <dsp:spPr>
        <a:xfrm>
          <a:off x="5561571" y="0"/>
          <a:ext cx="2439756" cy="1680991"/>
        </a:xfrm>
        <a:prstGeom prst="roundRect">
          <a:avLst/>
        </a:prstGeom>
        <a:solidFill>
          <a:schemeClr val="accent3">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0333CA-88CA-42EE-9A9B-C0FB21F4EFDF}">
      <dsp:nvSpPr>
        <dsp:cNvPr id="0" name=""/>
        <dsp:cNvSpPr/>
      </dsp:nvSpPr>
      <dsp:spPr>
        <a:xfrm>
          <a:off x="5548689" y="1695076"/>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lvl="0" algn="ctr" defTabSz="1555750">
            <a:lnSpc>
              <a:spcPct val="90000"/>
            </a:lnSpc>
            <a:spcBef>
              <a:spcPct val="0"/>
            </a:spcBef>
            <a:spcAft>
              <a:spcPct val="35000"/>
            </a:spcAft>
          </a:pPr>
          <a:r>
            <a:rPr lang="cs-CZ" sz="3500" kern="1200" dirty="0" err="1" smtClean="0">
              <a:solidFill>
                <a:schemeClr val="tx1"/>
              </a:solidFill>
            </a:rPr>
            <a:t>Price</a:t>
          </a:r>
          <a:endParaRPr lang="cs-CZ" sz="3500" kern="1200" dirty="0">
            <a:solidFill>
              <a:schemeClr val="tx1"/>
            </a:solidFill>
          </a:endParaRPr>
        </a:p>
      </dsp:txBody>
      <dsp:txXfrm>
        <a:off x="5548689" y="1695076"/>
        <a:ext cx="2439756" cy="905149"/>
      </dsp:txXfrm>
    </dsp:sp>
    <dsp:sp modelId="{82DD9C46-0079-4462-9EE5-28357CDDA114}">
      <dsp:nvSpPr>
        <dsp:cNvPr id="0" name=""/>
        <dsp:cNvSpPr/>
      </dsp:nvSpPr>
      <dsp:spPr>
        <a:xfrm>
          <a:off x="5489310" y="2808796"/>
          <a:ext cx="2439756" cy="1680991"/>
        </a:xfrm>
        <a:prstGeom prst="roundRect">
          <a:avLst/>
        </a:prstGeom>
        <a:solidFill>
          <a:schemeClr val="accent4">
            <a:hueOff val="0"/>
            <a:satOff val="0"/>
            <a:lumOff val="0"/>
            <a:alpha val="1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E04D5-0929-4EF6-8C2A-6C91EAEFC54C}">
      <dsp:nvSpPr>
        <dsp:cNvPr id="0" name=""/>
        <dsp:cNvSpPr/>
      </dsp:nvSpPr>
      <dsp:spPr>
        <a:xfrm>
          <a:off x="5502192" y="4438276"/>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lvl="0" algn="ctr" defTabSz="1555750">
            <a:lnSpc>
              <a:spcPct val="90000"/>
            </a:lnSpc>
            <a:spcBef>
              <a:spcPct val="0"/>
            </a:spcBef>
            <a:spcAft>
              <a:spcPct val="35000"/>
            </a:spcAft>
          </a:pPr>
          <a:r>
            <a:rPr lang="cs-CZ" sz="3500" kern="1200" dirty="0" smtClean="0">
              <a:solidFill>
                <a:schemeClr val="bg1">
                  <a:lumMod val="75000"/>
                </a:schemeClr>
              </a:solidFill>
            </a:rPr>
            <a:t>Place</a:t>
          </a:r>
          <a:endParaRPr lang="cs-CZ" sz="3500" kern="1200" dirty="0">
            <a:solidFill>
              <a:schemeClr val="bg1">
                <a:lumMod val="75000"/>
              </a:schemeClr>
            </a:solidFill>
          </a:endParaRPr>
        </a:p>
      </dsp:txBody>
      <dsp:txXfrm>
        <a:off x="5502192" y="4438276"/>
        <a:ext cx="2439756" cy="905149"/>
      </dsp:txXfrm>
    </dsp:sp>
    <dsp:sp modelId="{E7B7B833-D01C-44A6-9FEC-3A7E5B822B4F}">
      <dsp:nvSpPr>
        <dsp:cNvPr id="0" name=""/>
        <dsp:cNvSpPr/>
      </dsp:nvSpPr>
      <dsp:spPr>
        <a:xfrm>
          <a:off x="2844121" y="2831321"/>
          <a:ext cx="2439756" cy="1680991"/>
        </a:xfrm>
        <a:prstGeom prst="roundRect">
          <a:avLst/>
        </a:prstGeom>
        <a:solidFill>
          <a:schemeClr val="accent5">
            <a:hueOff val="0"/>
            <a:satOff val="0"/>
            <a:lumOff val="0"/>
            <a:alpha val="1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31AF9-D314-469F-B461-68D68BF8F9DC}">
      <dsp:nvSpPr>
        <dsp:cNvPr id="0" name=""/>
        <dsp:cNvSpPr/>
      </dsp:nvSpPr>
      <dsp:spPr>
        <a:xfrm>
          <a:off x="2844121" y="4512313"/>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lvl="0" algn="ctr" defTabSz="1555750">
            <a:lnSpc>
              <a:spcPct val="90000"/>
            </a:lnSpc>
            <a:spcBef>
              <a:spcPct val="0"/>
            </a:spcBef>
            <a:spcAft>
              <a:spcPct val="35000"/>
            </a:spcAft>
          </a:pPr>
          <a:r>
            <a:rPr lang="cs-CZ" sz="3500" b="0" kern="1200" dirty="0" err="1" smtClean="0">
              <a:solidFill>
                <a:schemeClr val="bg1">
                  <a:lumMod val="75000"/>
                </a:schemeClr>
              </a:solidFill>
            </a:rPr>
            <a:t>Promotion</a:t>
          </a:r>
          <a:endParaRPr lang="cs-CZ" sz="3500" b="0" kern="1200" dirty="0">
            <a:solidFill>
              <a:schemeClr val="bg1">
                <a:lumMod val="75000"/>
              </a:schemeClr>
            </a:solidFill>
          </a:endParaRPr>
        </a:p>
      </dsp:txBody>
      <dsp:txXfrm>
        <a:off x="2844121" y="4512313"/>
        <a:ext cx="2439756" cy="905149"/>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D21DC734-4B2F-4C81-987C-7DE1052674F7}" type="datetimeFigureOut">
              <a:rPr lang="cs-CZ" smtClean="0"/>
              <a:t>1. 4. 2019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3721CF8-2F7E-4678-81C0-72E2FEEB0EB6}" type="slidenum">
              <a:rPr lang="cs-CZ" smtClean="0"/>
              <a:t>‹#›</a:t>
            </a:fld>
            <a:endParaRPr lang="cs-CZ"/>
          </a:p>
        </p:txBody>
      </p:sp>
    </p:spTree>
    <p:extLst>
      <p:ext uri="{BB962C8B-B14F-4D97-AF65-F5344CB8AC3E}">
        <p14:creationId xmlns:p14="http://schemas.microsoft.com/office/powerpoint/2010/main" val="4143357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21DC734-4B2F-4C81-987C-7DE1052674F7}" type="datetimeFigureOut">
              <a:rPr lang="cs-CZ" smtClean="0"/>
              <a:t>1. 4. 2019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3721CF8-2F7E-4678-81C0-72E2FEEB0EB6}" type="slidenum">
              <a:rPr lang="cs-CZ" smtClean="0"/>
              <a:t>‹#›</a:t>
            </a:fld>
            <a:endParaRPr lang="cs-CZ"/>
          </a:p>
        </p:txBody>
      </p:sp>
    </p:spTree>
    <p:extLst>
      <p:ext uri="{BB962C8B-B14F-4D97-AF65-F5344CB8AC3E}">
        <p14:creationId xmlns:p14="http://schemas.microsoft.com/office/powerpoint/2010/main" val="1205037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21DC734-4B2F-4C81-987C-7DE1052674F7}" type="datetimeFigureOut">
              <a:rPr lang="cs-CZ" smtClean="0"/>
              <a:t>1. 4. 2019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3721CF8-2F7E-4678-81C0-72E2FEEB0EB6}" type="slidenum">
              <a:rPr lang="cs-CZ" smtClean="0"/>
              <a:t>‹#›</a:t>
            </a:fld>
            <a:endParaRPr lang="cs-CZ"/>
          </a:p>
        </p:txBody>
      </p:sp>
    </p:spTree>
    <p:extLst>
      <p:ext uri="{BB962C8B-B14F-4D97-AF65-F5344CB8AC3E}">
        <p14:creationId xmlns:p14="http://schemas.microsoft.com/office/powerpoint/2010/main" val="3694049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Nadpis a diagram nebo organizační schéma">
    <p:spTree>
      <p:nvGrpSpPr>
        <p:cNvPr id="1" name=""/>
        <p:cNvGrpSpPr/>
        <p:nvPr/>
      </p:nvGrpSpPr>
      <p:grpSpPr>
        <a:xfrm>
          <a:off x="0" y="0"/>
          <a:ext cx="0" cy="0"/>
          <a:chOff x="0" y="0"/>
          <a:chExt cx="0" cy="0"/>
        </a:xfrm>
      </p:grpSpPr>
      <p:sp>
        <p:nvSpPr>
          <p:cNvPr id="2" name="Nadpis 1"/>
          <p:cNvSpPr>
            <a:spLocks noGrp="1"/>
          </p:cNvSpPr>
          <p:nvPr>
            <p:ph type="title"/>
          </p:nvPr>
        </p:nvSpPr>
        <p:spPr>
          <a:xfrm>
            <a:off x="1534585" y="214314"/>
            <a:ext cx="10390716" cy="1462087"/>
          </a:xfrm>
        </p:spPr>
        <p:txBody>
          <a:bodyPr/>
          <a:lstStyle/>
          <a:p>
            <a:r>
              <a:rPr lang="cs-CZ" smtClean="0"/>
              <a:t>Klepnutím lze upravit styl předlohy nadpisů.</a:t>
            </a:r>
            <a:endParaRPr lang="cs-CZ"/>
          </a:p>
        </p:txBody>
      </p:sp>
      <p:sp>
        <p:nvSpPr>
          <p:cNvPr id="3" name="Zástupný symbol pro objekt SmartArt 2"/>
          <p:cNvSpPr>
            <a:spLocks noGrp="1"/>
          </p:cNvSpPr>
          <p:nvPr>
            <p:ph type="dgm" idx="1"/>
          </p:nvPr>
        </p:nvSpPr>
        <p:spPr>
          <a:xfrm>
            <a:off x="1576917" y="2017713"/>
            <a:ext cx="10363200" cy="4114800"/>
          </a:xfrm>
        </p:spPr>
        <p:txBody>
          <a:bodyPr/>
          <a:lstStyle/>
          <a:p>
            <a:pPr lvl="0"/>
            <a:endParaRPr lang="cs-CZ" noProof="0" smtClean="0"/>
          </a:p>
        </p:txBody>
      </p:sp>
      <p:sp>
        <p:nvSpPr>
          <p:cNvPr id="4" name="Rectangle 11"/>
          <p:cNvSpPr>
            <a:spLocks noGrp="1" noChangeArrowheads="1"/>
          </p:cNvSpPr>
          <p:nvPr>
            <p:ph type="dt" sz="half" idx="10"/>
          </p:nvPr>
        </p:nvSpPr>
        <p:spPr/>
        <p:txBody>
          <a:bodyPr/>
          <a:lstStyle>
            <a:lvl1pPr>
              <a:defRPr/>
            </a:lvl1pPr>
          </a:lstStyle>
          <a:p>
            <a:pPr>
              <a:defRPr/>
            </a:pPr>
            <a:endParaRPr lang="cs-CZ"/>
          </a:p>
        </p:txBody>
      </p:sp>
      <p:sp>
        <p:nvSpPr>
          <p:cNvPr id="5" name="Rectangle 12"/>
          <p:cNvSpPr>
            <a:spLocks noGrp="1" noChangeArrowheads="1"/>
          </p:cNvSpPr>
          <p:nvPr>
            <p:ph type="ftr" sz="quarter" idx="11"/>
          </p:nvPr>
        </p:nvSpPr>
        <p:spPr/>
        <p:txBody>
          <a:bodyPr/>
          <a:lstStyle>
            <a:lvl1pPr>
              <a:defRPr/>
            </a:lvl1pPr>
          </a:lstStyle>
          <a:p>
            <a:pPr>
              <a:defRPr/>
            </a:pPr>
            <a:endParaRPr lang="cs-CZ"/>
          </a:p>
        </p:txBody>
      </p:sp>
      <p:sp>
        <p:nvSpPr>
          <p:cNvPr id="6" name="Rectangle 13"/>
          <p:cNvSpPr>
            <a:spLocks noGrp="1" noChangeArrowheads="1"/>
          </p:cNvSpPr>
          <p:nvPr>
            <p:ph type="sldNum" sz="quarter" idx="12"/>
          </p:nvPr>
        </p:nvSpPr>
        <p:spPr/>
        <p:txBody>
          <a:bodyPr/>
          <a:lstStyle>
            <a:lvl1pPr>
              <a:defRPr smtClean="0"/>
            </a:lvl1pPr>
          </a:lstStyle>
          <a:p>
            <a:pPr>
              <a:defRPr/>
            </a:pPr>
            <a:fld id="{A3B467DA-91B4-4699-81A8-EAAEC79C721B}" type="slidenum">
              <a:rPr lang="cs-CZ" altLang="cs-CZ"/>
              <a:pPr>
                <a:defRPr/>
              </a:pPr>
              <a:t>‹#›</a:t>
            </a:fld>
            <a:endParaRPr lang="cs-CZ" altLang="cs-CZ"/>
          </a:p>
        </p:txBody>
      </p:sp>
    </p:spTree>
    <p:extLst>
      <p:ext uri="{BB962C8B-B14F-4D97-AF65-F5344CB8AC3E}">
        <p14:creationId xmlns:p14="http://schemas.microsoft.com/office/powerpoint/2010/main" val="136646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1534585" y="214314"/>
            <a:ext cx="10390716" cy="1462087"/>
          </a:xfrm>
        </p:spPr>
        <p:txBody>
          <a:bodyPr/>
          <a:lstStyle/>
          <a:p>
            <a:r>
              <a:rPr lang="cs-CZ" smtClean="0"/>
              <a:t>Klepnutím lze upravit styl předlohy nadpisů.</a:t>
            </a:r>
            <a:endParaRPr lang="cs-CZ"/>
          </a:p>
        </p:txBody>
      </p:sp>
      <p:sp>
        <p:nvSpPr>
          <p:cNvPr id="3" name="Zástupný symbol pro graf 2"/>
          <p:cNvSpPr>
            <a:spLocks noGrp="1"/>
          </p:cNvSpPr>
          <p:nvPr>
            <p:ph type="chart" idx="1"/>
          </p:nvPr>
        </p:nvSpPr>
        <p:spPr>
          <a:xfrm>
            <a:off x="1576917" y="2017713"/>
            <a:ext cx="10363200" cy="4114800"/>
          </a:xfrm>
        </p:spPr>
        <p:txBody>
          <a:bodyPr/>
          <a:lstStyle/>
          <a:p>
            <a:pPr lvl="0"/>
            <a:endParaRPr lang="cs-CZ" noProof="0" smtClean="0"/>
          </a:p>
        </p:txBody>
      </p:sp>
      <p:sp>
        <p:nvSpPr>
          <p:cNvPr id="4" name="Rectangle 11"/>
          <p:cNvSpPr>
            <a:spLocks noGrp="1" noChangeArrowheads="1"/>
          </p:cNvSpPr>
          <p:nvPr>
            <p:ph type="dt" sz="half" idx="10"/>
          </p:nvPr>
        </p:nvSpPr>
        <p:spPr/>
        <p:txBody>
          <a:bodyPr/>
          <a:lstStyle>
            <a:lvl1pPr>
              <a:defRPr/>
            </a:lvl1pPr>
          </a:lstStyle>
          <a:p>
            <a:pPr>
              <a:defRPr/>
            </a:pPr>
            <a:endParaRPr lang="cs-CZ"/>
          </a:p>
        </p:txBody>
      </p:sp>
      <p:sp>
        <p:nvSpPr>
          <p:cNvPr id="5" name="Rectangle 12"/>
          <p:cNvSpPr>
            <a:spLocks noGrp="1" noChangeArrowheads="1"/>
          </p:cNvSpPr>
          <p:nvPr>
            <p:ph type="ftr" sz="quarter" idx="11"/>
          </p:nvPr>
        </p:nvSpPr>
        <p:spPr/>
        <p:txBody>
          <a:bodyPr/>
          <a:lstStyle>
            <a:lvl1pPr>
              <a:defRPr/>
            </a:lvl1pPr>
          </a:lstStyle>
          <a:p>
            <a:pPr>
              <a:defRPr/>
            </a:pPr>
            <a:endParaRPr lang="cs-CZ"/>
          </a:p>
        </p:txBody>
      </p:sp>
      <p:sp>
        <p:nvSpPr>
          <p:cNvPr id="6" name="Rectangle 13"/>
          <p:cNvSpPr>
            <a:spLocks noGrp="1" noChangeArrowheads="1"/>
          </p:cNvSpPr>
          <p:nvPr>
            <p:ph type="sldNum" sz="quarter" idx="12"/>
          </p:nvPr>
        </p:nvSpPr>
        <p:spPr/>
        <p:txBody>
          <a:bodyPr/>
          <a:lstStyle>
            <a:lvl1pPr>
              <a:defRPr smtClean="0"/>
            </a:lvl1pPr>
          </a:lstStyle>
          <a:p>
            <a:pPr>
              <a:defRPr/>
            </a:pPr>
            <a:fld id="{393524D7-2365-485D-AB6B-85A5F1338471}" type="slidenum">
              <a:rPr lang="cs-CZ" altLang="cs-CZ"/>
              <a:pPr>
                <a:defRPr/>
              </a:pPr>
              <a:t>‹#›</a:t>
            </a:fld>
            <a:endParaRPr lang="cs-CZ" altLang="cs-CZ"/>
          </a:p>
        </p:txBody>
      </p:sp>
    </p:spTree>
    <p:extLst>
      <p:ext uri="{BB962C8B-B14F-4D97-AF65-F5344CB8AC3E}">
        <p14:creationId xmlns:p14="http://schemas.microsoft.com/office/powerpoint/2010/main" val="56413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21DC734-4B2F-4C81-987C-7DE1052674F7}" type="datetimeFigureOut">
              <a:rPr lang="cs-CZ" smtClean="0"/>
              <a:t>1. 4. 2019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3721CF8-2F7E-4678-81C0-72E2FEEB0EB6}" type="slidenum">
              <a:rPr lang="cs-CZ" smtClean="0"/>
              <a:t>‹#›</a:t>
            </a:fld>
            <a:endParaRPr lang="cs-CZ"/>
          </a:p>
        </p:txBody>
      </p:sp>
    </p:spTree>
    <p:extLst>
      <p:ext uri="{BB962C8B-B14F-4D97-AF65-F5344CB8AC3E}">
        <p14:creationId xmlns:p14="http://schemas.microsoft.com/office/powerpoint/2010/main" val="80965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D21DC734-4B2F-4C81-987C-7DE1052674F7}" type="datetimeFigureOut">
              <a:rPr lang="cs-CZ" smtClean="0"/>
              <a:t>1. 4. 2019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3721CF8-2F7E-4678-81C0-72E2FEEB0EB6}" type="slidenum">
              <a:rPr lang="cs-CZ" smtClean="0"/>
              <a:t>‹#›</a:t>
            </a:fld>
            <a:endParaRPr lang="cs-CZ"/>
          </a:p>
        </p:txBody>
      </p:sp>
    </p:spTree>
    <p:extLst>
      <p:ext uri="{BB962C8B-B14F-4D97-AF65-F5344CB8AC3E}">
        <p14:creationId xmlns:p14="http://schemas.microsoft.com/office/powerpoint/2010/main" val="1775283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21DC734-4B2F-4C81-987C-7DE1052674F7}" type="datetimeFigureOut">
              <a:rPr lang="cs-CZ" smtClean="0"/>
              <a:t>1. 4. 2019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3721CF8-2F7E-4678-81C0-72E2FEEB0EB6}" type="slidenum">
              <a:rPr lang="cs-CZ" smtClean="0"/>
              <a:t>‹#›</a:t>
            </a:fld>
            <a:endParaRPr lang="cs-CZ"/>
          </a:p>
        </p:txBody>
      </p:sp>
    </p:spTree>
    <p:extLst>
      <p:ext uri="{BB962C8B-B14F-4D97-AF65-F5344CB8AC3E}">
        <p14:creationId xmlns:p14="http://schemas.microsoft.com/office/powerpoint/2010/main" val="1558375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21DC734-4B2F-4C81-987C-7DE1052674F7}" type="datetimeFigureOut">
              <a:rPr lang="cs-CZ" smtClean="0"/>
              <a:t>1. 4. 2019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3721CF8-2F7E-4678-81C0-72E2FEEB0EB6}" type="slidenum">
              <a:rPr lang="cs-CZ" smtClean="0"/>
              <a:t>‹#›</a:t>
            </a:fld>
            <a:endParaRPr lang="cs-CZ"/>
          </a:p>
        </p:txBody>
      </p:sp>
    </p:spTree>
    <p:extLst>
      <p:ext uri="{BB962C8B-B14F-4D97-AF65-F5344CB8AC3E}">
        <p14:creationId xmlns:p14="http://schemas.microsoft.com/office/powerpoint/2010/main" val="1659724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21DC734-4B2F-4C81-987C-7DE1052674F7}" type="datetimeFigureOut">
              <a:rPr lang="cs-CZ" smtClean="0"/>
              <a:t>1. 4. 2019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3721CF8-2F7E-4678-81C0-72E2FEEB0EB6}" type="slidenum">
              <a:rPr lang="cs-CZ" smtClean="0"/>
              <a:t>‹#›</a:t>
            </a:fld>
            <a:endParaRPr lang="cs-CZ"/>
          </a:p>
        </p:txBody>
      </p:sp>
    </p:spTree>
    <p:extLst>
      <p:ext uri="{BB962C8B-B14F-4D97-AF65-F5344CB8AC3E}">
        <p14:creationId xmlns:p14="http://schemas.microsoft.com/office/powerpoint/2010/main" val="13176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21DC734-4B2F-4C81-987C-7DE1052674F7}" type="datetimeFigureOut">
              <a:rPr lang="cs-CZ" smtClean="0"/>
              <a:t>1. 4. 2019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3721CF8-2F7E-4678-81C0-72E2FEEB0EB6}" type="slidenum">
              <a:rPr lang="cs-CZ" smtClean="0"/>
              <a:t>‹#›</a:t>
            </a:fld>
            <a:endParaRPr lang="cs-CZ"/>
          </a:p>
        </p:txBody>
      </p:sp>
    </p:spTree>
    <p:extLst>
      <p:ext uri="{BB962C8B-B14F-4D97-AF65-F5344CB8AC3E}">
        <p14:creationId xmlns:p14="http://schemas.microsoft.com/office/powerpoint/2010/main" val="80882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21DC734-4B2F-4C81-987C-7DE1052674F7}" type="datetimeFigureOut">
              <a:rPr lang="cs-CZ" smtClean="0"/>
              <a:t>1. 4. 2019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3721CF8-2F7E-4678-81C0-72E2FEEB0EB6}" type="slidenum">
              <a:rPr lang="cs-CZ" smtClean="0"/>
              <a:t>‹#›</a:t>
            </a:fld>
            <a:endParaRPr lang="cs-CZ"/>
          </a:p>
        </p:txBody>
      </p:sp>
    </p:spTree>
    <p:extLst>
      <p:ext uri="{BB962C8B-B14F-4D97-AF65-F5344CB8AC3E}">
        <p14:creationId xmlns:p14="http://schemas.microsoft.com/office/powerpoint/2010/main" val="4070264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21DC734-4B2F-4C81-987C-7DE1052674F7}" type="datetimeFigureOut">
              <a:rPr lang="cs-CZ" smtClean="0"/>
              <a:t>1. 4. 2019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3721CF8-2F7E-4678-81C0-72E2FEEB0EB6}" type="slidenum">
              <a:rPr lang="cs-CZ" smtClean="0"/>
              <a:t>‹#›</a:t>
            </a:fld>
            <a:endParaRPr lang="cs-CZ"/>
          </a:p>
        </p:txBody>
      </p:sp>
    </p:spTree>
    <p:extLst>
      <p:ext uri="{BB962C8B-B14F-4D97-AF65-F5344CB8AC3E}">
        <p14:creationId xmlns:p14="http://schemas.microsoft.com/office/powerpoint/2010/main" val="408179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DC734-4B2F-4C81-987C-7DE1052674F7}" type="datetimeFigureOut">
              <a:rPr lang="cs-CZ" smtClean="0"/>
              <a:t>1. 4. 2019</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21CF8-2F7E-4678-81C0-72E2FEEB0EB6}" type="slidenum">
              <a:rPr lang="cs-CZ" smtClean="0"/>
              <a:t>‹#›</a:t>
            </a:fld>
            <a:endParaRPr lang="cs-CZ"/>
          </a:p>
        </p:txBody>
      </p:sp>
    </p:spTree>
    <p:extLst>
      <p:ext uri="{BB962C8B-B14F-4D97-AF65-F5344CB8AC3E}">
        <p14:creationId xmlns:p14="http://schemas.microsoft.com/office/powerpoint/2010/main" val="3114332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10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www.orwell.ru/library/books/htm_file/se"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www.scimagojr.com/journalrank.php?area=1400" TargetMode="External"/><Relationship Id="rId7" Type="http://schemas.openxmlformats.org/officeDocument/2006/relationships/hyperlink" Target="http://www.scimagojr.com/journalsearch.php?q=Haworth%20Press%20Inc.&amp;tip=pub" TargetMode="External"/><Relationship Id="rId2" Type="http://schemas.openxmlformats.org/officeDocument/2006/relationships/hyperlink" Target="http://www.scimagojr.com/journalrank.php?country=US" TargetMode="External"/><Relationship Id="rId1" Type="http://schemas.openxmlformats.org/officeDocument/2006/relationships/slideLayout" Target="../slideLayouts/slideLayout2.xml"/><Relationship Id="rId6" Type="http://schemas.openxmlformats.org/officeDocument/2006/relationships/hyperlink" Target="http://www.scimagojr.com/journalrank.php?category=3312" TargetMode="External"/><Relationship Id="rId5" Type="http://schemas.openxmlformats.org/officeDocument/2006/relationships/hyperlink" Target="http://www.scimagojr.com/journalrank.php?category=1406" TargetMode="External"/><Relationship Id="rId4" Type="http://schemas.openxmlformats.org/officeDocument/2006/relationships/hyperlink" Target="http://www.scimagojr.com/journalrank.php?area=3300" TargetMode="External"/></Relationships>
</file>

<file path=ppt/slides/_rels/slide124.xml.rels><?xml version="1.0" encoding="UTF-8" standalone="yes"?>
<Relationships xmlns="http://schemas.openxmlformats.org/package/2006/relationships"><Relationship Id="rId2" Type="http://schemas.openxmlformats.org/officeDocument/2006/relationships/hyperlink" Target="https://blog.udemy.com/author/nick-gibso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image" Target="../media/image18.jpeg"/><Relationship Id="rId16" Type="http://schemas.openxmlformats.org/officeDocument/2006/relationships/image" Target="../media/image32.jpeg"/><Relationship Id="rId20"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udemy.com/branding-public-relations-social-media-cc/?tc=blog.politicalmarketing&amp;couponCode=half-off-for-blog&amp;utm_source=blog&amp;utm_medium=udemyads&amp;utm_content=post126230&amp;utm_campaign=content-marketing-blog&amp;xref=blo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9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9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hyperlink" Target="https://blog.udemy.com/author/nick-gibson/"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dirty="0" smtClean="0"/>
              <a:t>Political marketing</a:t>
            </a:r>
            <a:endParaRPr lang="en-US" dirty="0"/>
          </a:p>
        </p:txBody>
      </p:sp>
      <p:sp>
        <p:nvSpPr>
          <p:cNvPr id="3" name="Podnadpis 2"/>
          <p:cNvSpPr>
            <a:spLocks noGrp="1"/>
          </p:cNvSpPr>
          <p:nvPr>
            <p:ph type="subTitle" idx="1"/>
          </p:nvPr>
        </p:nvSpPr>
        <p:spPr>
          <a:xfrm>
            <a:off x="1341120" y="3509963"/>
            <a:ext cx="9144000" cy="1655762"/>
          </a:xfrm>
        </p:spPr>
        <p:txBody>
          <a:bodyPr/>
          <a:lstStyle/>
          <a:p>
            <a:r>
              <a:rPr lang="en-US" dirty="0" smtClean="0"/>
              <a:t>Theory and practice of politics</a:t>
            </a:r>
            <a:endParaRPr lang="en-US" dirty="0"/>
          </a:p>
        </p:txBody>
      </p:sp>
    </p:spTree>
    <p:extLst>
      <p:ext uri="{BB962C8B-B14F-4D97-AF65-F5344CB8AC3E}">
        <p14:creationId xmlns:p14="http://schemas.microsoft.com/office/powerpoint/2010/main" val="1693415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Introduction: Political Marketing</a:t>
            </a:r>
            <a:endParaRPr lang="en-US" dirty="0"/>
          </a:p>
        </p:txBody>
      </p:sp>
      <p:sp>
        <p:nvSpPr>
          <p:cNvPr id="3" name="Zástupný symbol pro obsah 2"/>
          <p:cNvSpPr>
            <a:spLocks noGrp="1"/>
          </p:cNvSpPr>
          <p:nvPr>
            <p:ph idx="1"/>
          </p:nvPr>
        </p:nvSpPr>
        <p:spPr>
          <a:xfrm>
            <a:off x="632138" y="1498897"/>
            <a:ext cx="10515600" cy="4351338"/>
          </a:xfrm>
        </p:spPr>
        <p:txBody>
          <a:bodyPr>
            <a:normAutofit/>
          </a:bodyPr>
          <a:lstStyle/>
          <a:p>
            <a:pPr>
              <a:lnSpc>
                <a:spcPct val="150000"/>
              </a:lnSpc>
            </a:pPr>
            <a:r>
              <a:rPr lang="en-US" dirty="0" smtClean="0"/>
              <a:t>Democracies </a:t>
            </a:r>
            <a:r>
              <a:rPr lang="en-US" dirty="0"/>
              <a:t>involve "enlightened" citizens participating in the political process and making their choices from among the available candidates. </a:t>
            </a:r>
            <a:endParaRPr lang="cs-CZ" dirty="0" smtClean="0"/>
          </a:p>
          <a:p>
            <a:pPr>
              <a:lnSpc>
                <a:spcPct val="150000"/>
              </a:lnSpc>
            </a:pPr>
            <a:endParaRPr lang="cs-CZ" dirty="0" smtClean="0"/>
          </a:p>
        </p:txBody>
      </p:sp>
      <p:sp>
        <p:nvSpPr>
          <p:cNvPr id="4" name="Obdélník 3"/>
          <p:cNvSpPr/>
          <p:nvPr/>
        </p:nvSpPr>
        <p:spPr>
          <a:xfrm>
            <a:off x="4851042" y="5850235"/>
            <a:ext cx="6096000" cy="923330"/>
          </a:xfrm>
          <a:prstGeom prst="rect">
            <a:avLst/>
          </a:prstGeom>
        </p:spPr>
        <p:txBody>
          <a:bodyPr>
            <a:spAutoFit/>
          </a:bodyPr>
          <a:lstStyle/>
          <a:p>
            <a:r>
              <a:rPr lang="cs-CZ" smtClean="0">
                <a:solidFill>
                  <a:srgbClr val="000000"/>
                </a:solidFill>
                <a:latin typeface="verdana" panose="020B0604030504040204" pitchFamily="34" charset="0"/>
              </a:rPr>
              <a:t>M</a:t>
            </a:r>
            <a:r>
              <a:rPr lang="en-US" smtClean="0">
                <a:solidFill>
                  <a:srgbClr val="000000"/>
                </a:solidFill>
                <a:latin typeface="verdana" panose="020B0604030504040204" pitchFamily="34" charset="0"/>
              </a:rPr>
              <a:t>one</a:t>
            </a:r>
            <a:r>
              <a:rPr lang="en-US" dirty="0">
                <a:solidFill>
                  <a:srgbClr val="000000"/>
                </a:solidFill>
                <a:latin typeface="verdana" panose="020B0604030504040204" pitchFamily="34" charset="0"/>
              </a:rPr>
              <a:t>, K. &amp; </a:t>
            </a:r>
            <a:r>
              <a:rPr lang="en-US" dirty="0" err="1">
                <a:solidFill>
                  <a:srgbClr val="000000"/>
                </a:solidFill>
                <a:latin typeface="verdana" panose="020B0604030504040204" pitchFamily="34" charset="0"/>
              </a:rPr>
              <a:t>Bazini</a:t>
            </a:r>
            <a:r>
              <a:rPr lang="en-US" dirty="0">
                <a:solidFill>
                  <a:srgbClr val="000000"/>
                </a:solidFill>
                <a:latin typeface="verdana" panose="020B0604030504040204" pitchFamily="34" charset="0"/>
              </a:rPr>
              <a:t>, E. 2013, "Political marketing application by political parties: A framework for understanding its impact in democracy"</a:t>
            </a:r>
            <a:endParaRPr lang="cs-CZ" dirty="0"/>
          </a:p>
        </p:txBody>
      </p:sp>
    </p:spTree>
    <p:extLst>
      <p:ext uri="{BB962C8B-B14F-4D97-AF65-F5344CB8AC3E}">
        <p14:creationId xmlns:p14="http://schemas.microsoft.com/office/powerpoint/2010/main" val="16453391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12579" y="3752193"/>
            <a:ext cx="3609834" cy="646331"/>
          </a:xfrm>
          <a:prstGeom prst="rect">
            <a:avLst/>
          </a:prstGeom>
          <a:noFill/>
        </p:spPr>
        <p:txBody>
          <a:bodyPr wrap="none" rtlCol="0">
            <a:spAutoFit/>
          </a:bodyPr>
          <a:lstStyle/>
          <a:p>
            <a:r>
              <a:rPr lang="en-US" sz="3600" dirty="0" smtClean="0"/>
              <a:t>belief in fairy tales</a:t>
            </a:r>
          </a:p>
        </p:txBody>
      </p:sp>
      <p:pic>
        <p:nvPicPr>
          <p:cNvPr id="25602" name="Picture 2" descr="http://img00.deviantart.net/311d/i/2012/114/9/c/a__tuin___world_turtle_by_loulin-d4xesq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360045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657600" y="5192110"/>
            <a:ext cx="3281668" cy="584775"/>
          </a:xfrm>
          <a:prstGeom prst="rect">
            <a:avLst/>
          </a:prstGeom>
          <a:noFill/>
        </p:spPr>
        <p:txBody>
          <a:bodyPr wrap="none" rtlCol="0">
            <a:spAutoFit/>
          </a:bodyPr>
          <a:lstStyle/>
          <a:p>
            <a:r>
              <a:rPr lang="cs-CZ" sz="3200" dirty="0" smtClean="0">
                <a:solidFill>
                  <a:srgbClr val="FF0000"/>
                </a:solidFill>
                <a:latin typeface="Stencil" panose="040409050D0802020404" pitchFamily="82" charset="0"/>
              </a:rPr>
              <a:t>BIG NARRATION</a:t>
            </a:r>
            <a:endParaRPr lang="cs-CZ" sz="3200" dirty="0">
              <a:solidFill>
                <a:srgbClr val="FF0000"/>
              </a:solidFill>
              <a:latin typeface="Stencil" panose="040409050D0802020404" pitchFamily="82" charset="0"/>
            </a:endParaRPr>
          </a:p>
        </p:txBody>
      </p:sp>
    </p:spTree>
    <p:extLst>
      <p:ext uri="{BB962C8B-B14F-4D97-AF65-F5344CB8AC3E}">
        <p14:creationId xmlns:p14="http://schemas.microsoft.com/office/powerpoint/2010/main" val="68315987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70784" y="3046876"/>
            <a:ext cx="1975669" cy="400110"/>
          </a:xfrm>
          <a:prstGeom prst="rect">
            <a:avLst/>
          </a:prstGeom>
          <a:noFill/>
        </p:spPr>
        <p:txBody>
          <a:bodyPr wrap="none" rtlCol="0">
            <a:spAutoFit/>
          </a:bodyPr>
          <a:lstStyle/>
          <a:p>
            <a:r>
              <a:rPr lang="en-US" sz="2000" b="1" dirty="0" smtClean="0"/>
              <a:t>American Dream</a:t>
            </a:r>
            <a:endParaRPr lang="en-US" sz="2000" b="1" dirty="0"/>
          </a:p>
        </p:txBody>
      </p:sp>
      <p:sp>
        <p:nvSpPr>
          <p:cNvPr id="3" name="TextovéPole 2"/>
          <p:cNvSpPr txBox="1"/>
          <p:nvPr/>
        </p:nvSpPr>
        <p:spPr>
          <a:xfrm>
            <a:off x="9843966" y="6111268"/>
            <a:ext cx="702500" cy="400110"/>
          </a:xfrm>
          <a:prstGeom prst="rect">
            <a:avLst/>
          </a:prstGeom>
          <a:noFill/>
        </p:spPr>
        <p:txBody>
          <a:bodyPr wrap="none" rtlCol="0">
            <a:spAutoFit/>
          </a:bodyPr>
          <a:lstStyle/>
          <a:p>
            <a:r>
              <a:rPr lang="en-US" sz="2000" b="1" dirty="0" smtClean="0"/>
              <a:t>Hero</a:t>
            </a:r>
            <a:endParaRPr lang="en-US" sz="2000" b="1" dirty="0"/>
          </a:p>
        </p:txBody>
      </p:sp>
      <p:sp>
        <p:nvSpPr>
          <p:cNvPr id="4" name="TextovéPole 3"/>
          <p:cNvSpPr txBox="1"/>
          <p:nvPr/>
        </p:nvSpPr>
        <p:spPr>
          <a:xfrm>
            <a:off x="1618256" y="5988742"/>
            <a:ext cx="843051" cy="400110"/>
          </a:xfrm>
          <a:prstGeom prst="rect">
            <a:avLst/>
          </a:prstGeom>
          <a:noFill/>
        </p:spPr>
        <p:txBody>
          <a:bodyPr wrap="none" rtlCol="0">
            <a:spAutoFit/>
          </a:bodyPr>
          <a:lstStyle/>
          <a:p>
            <a:r>
              <a:rPr lang="en-US" sz="2000" b="1" dirty="0" smtClean="0"/>
              <a:t>Savior</a:t>
            </a:r>
            <a:endParaRPr lang="en-US" sz="2000" b="1" dirty="0"/>
          </a:p>
        </p:txBody>
      </p:sp>
      <p:sp>
        <p:nvSpPr>
          <p:cNvPr id="5" name="TextovéPole 4"/>
          <p:cNvSpPr txBox="1"/>
          <p:nvPr/>
        </p:nvSpPr>
        <p:spPr>
          <a:xfrm>
            <a:off x="9379784" y="2754488"/>
            <a:ext cx="1372492" cy="400110"/>
          </a:xfrm>
          <a:prstGeom prst="rect">
            <a:avLst/>
          </a:prstGeom>
          <a:noFill/>
        </p:spPr>
        <p:txBody>
          <a:bodyPr wrap="none" rtlCol="0">
            <a:spAutoFit/>
          </a:bodyPr>
          <a:lstStyle/>
          <a:p>
            <a:r>
              <a:rPr lang="en-US" sz="2000" b="1" dirty="0" smtClean="0"/>
              <a:t>Commoner</a:t>
            </a:r>
            <a:endParaRPr lang="en-US" sz="2000" b="1" dirty="0"/>
          </a:p>
        </p:txBody>
      </p:sp>
      <p:sp>
        <p:nvSpPr>
          <p:cNvPr id="6" name="Nadpis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Political narrative</a:t>
            </a:r>
            <a:endParaRPr lang="en-US" dirty="0"/>
          </a:p>
        </p:txBody>
      </p:sp>
      <p:sp>
        <p:nvSpPr>
          <p:cNvPr id="7" name="TextovéPole 6"/>
          <p:cNvSpPr txBox="1"/>
          <p:nvPr/>
        </p:nvSpPr>
        <p:spPr>
          <a:xfrm>
            <a:off x="3754515" y="2870198"/>
            <a:ext cx="4317207" cy="923330"/>
          </a:xfrm>
          <a:prstGeom prst="rect">
            <a:avLst/>
          </a:prstGeom>
          <a:noFill/>
        </p:spPr>
        <p:txBody>
          <a:bodyPr wrap="none" rtlCol="0">
            <a:spAutoFit/>
          </a:bodyPr>
          <a:lstStyle/>
          <a:p>
            <a:r>
              <a:rPr lang="cs-CZ" sz="5400" dirty="0" smtClean="0">
                <a:solidFill>
                  <a:srgbClr val="FF0000"/>
                </a:solidFill>
                <a:latin typeface="Stencil" panose="040409050D0802020404" pitchFamily="82" charset="0"/>
              </a:rPr>
              <a:t>BIG STORIES</a:t>
            </a:r>
            <a:endParaRPr lang="cs-CZ" sz="5400" dirty="0">
              <a:solidFill>
                <a:srgbClr val="FF0000"/>
              </a:solidFill>
              <a:latin typeface="Stencil" panose="040409050D0802020404" pitchFamily="82" charset="0"/>
            </a:endParaRPr>
          </a:p>
        </p:txBody>
      </p:sp>
      <p:sp>
        <p:nvSpPr>
          <p:cNvPr id="8" name="TextovéPole 7"/>
          <p:cNvSpPr txBox="1"/>
          <p:nvPr/>
        </p:nvSpPr>
        <p:spPr>
          <a:xfrm>
            <a:off x="5448888" y="6413613"/>
            <a:ext cx="928459" cy="400110"/>
          </a:xfrm>
          <a:prstGeom prst="rect">
            <a:avLst/>
          </a:prstGeom>
          <a:noFill/>
        </p:spPr>
        <p:txBody>
          <a:bodyPr wrap="none" rtlCol="0">
            <a:spAutoFit/>
          </a:bodyPr>
          <a:lstStyle/>
          <a:p>
            <a:r>
              <a:rPr lang="en-US" sz="2000" b="1" dirty="0" smtClean="0"/>
              <a:t>Martyr</a:t>
            </a:r>
            <a:endParaRPr lang="en-US" sz="2000" b="1" dirty="0"/>
          </a:p>
        </p:txBody>
      </p:sp>
      <p:pic>
        <p:nvPicPr>
          <p:cNvPr id="22532" name="Picture 4" descr="http://www.easyenglishreading.net/liftboy.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81" y="1182038"/>
            <a:ext cx="1819985" cy="1819985"/>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www.calldrmatt.com/Savior_Redeem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026" y="3688637"/>
            <a:ext cx="1797512" cy="2229073"/>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http://images-cdn.moviepilot.com/images/c_fill,h_1080,w_1920/t_mp_quality/npzsagpys0oligopitq8/why-superman-is-the-greatest-superhero-ever-10248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204" y="4201061"/>
            <a:ext cx="3106023" cy="1747138"/>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http://www.arthermitage.org/Gabriel-Cornelius-von-Max/Christian-Martyr-on-the-Cros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7767" y="4218399"/>
            <a:ext cx="1611088" cy="2170453"/>
          </a:xfrm>
          <a:prstGeom prst="rect">
            <a:avLst/>
          </a:prstGeom>
          <a:noFill/>
          <a:extLst>
            <a:ext uri="{909E8E84-426E-40DD-AFC4-6F175D3DCCD1}">
              <a14:hiddenFill xmlns:a14="http://schemas.microsoft.com/office/drawing/2010/main">
                <a:solidFill>
                  <a:srgbClr val="FFFFFF"/>
                </a:solidFill>
              </a14:hiddenFill>
            </a:ext>
          </a:extLst>
        </p:spPr>
      </p:pic>
      <p:pic>
        <p:nvPicPr>
          <p:cNvPr id="22542" name="Picture 14" descr="http://www.motherjones.com/files/images/blog_wisdom_crowd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7763" y="371766"/>
            <a:ext cx="3219894" cy="2382722"/>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https://1in6.org/wp-content/uploads/2010/03/menlandingpphoto_common-questio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9667" y="1272868"/>
            <a:ext cx="1427953" cy="1320856"/>
          </a:xfrm>
          <a:prstGeom prst="rect">
            <a:avLst/>
          </a:prstGeom>
          <a:noFill/>
          <a:extLst>
            <a:ext uri="{909E8E84-426E-40DD-AFC4-6F175D3DCCD1}">
              <a14:hiddenFill xmlns:a14="http://schemas.microsoft.com/office/drawing/2010/main">
                <a:solidFill>
                  <a:srgbClr val="FFFFFF"/>
                </a:solidFill>
              </a14:hiddenFill>
            </a:ext>
          </a:extLst>
        </p:spPr>
      </p:pic>
      <p:pic>
        <p:nvPicPr>
          <p:cNvPr id="22544" name="Picture 16" descr="http://blog.idnes.cz/blog/3911/158898/ch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8894" y="155785"/>
            <a:ext cx="1680530" cy="2020637"/>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p:cNvSpPr txBox="1"/>
          <p:nvPr/>
        </p:nvSpPr>
        <p:spPr>
          <a:xfrm>
            <a:off x="5492913" y="2146300"/>
            <a:ext cx="1337802" cy="400110"/>
          </a:xfrm>
          <a:prstGeom prst="rect">
            <a:avLst/>
          </a:prstGeom>
          <a:noFill/>
        </p:spPr>
        <p:txBody>
          <a:bodyPr wrap="none" rtlCol="0">
            <a:spAutoFit/>
          </a:bodyPr>
          <a:lstStyle/>
          <a:p>
            <a:r>
              <a:rPr lang="en-US" sz="2000" b="1" dirty="0" smtClean="0"/>
              <a:t>Revolution</a:t>
            </a:r>
            <a:endParaRPr lang="en-US" sz="2000" b="1" dirty="0"/>
          </a:p>
        </p:txBody>
      </p:sp>
    </p:spTree>
    <p:extLst>
      <p:ext uri="{BB962C8B-B14F-4D97-AF65-F5344CB8AC3E}">
        <p14:creationId xmlns:p14="http://schemas.microsoft.com/office/powerpoint/2010/main" val="10778620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Text Analysis</a:t>
            </a:r>
            <a:endParaRPr lang="en-US" dirty="0"/>
          </a:p>
        </p:txBody>
      </p:sp>
      <p:sp>
        <p:nvSpPr>
          <p:cNvPr id="3" name="Zástupný symbol pro text 2"/>
          <p:cNvSpPr>
            <a:spLocks noGrp="1"/>
          </p:cNvSpPr>
          <p:nvPr>
            <p:ph type="body" idx="1"/>
          </p:nvPr>
        </p:nvSpPr>
        <p:spPr/>
        <p:txBody>
          <a:bodyPr/>
          <a:lstStyle/>
          <a:p>
            <a:r>
              <a:rPr lang="en-US" dirty="0" smtClean="0"/>
              <a:t>Political Marketing</a:t>
            </a:r>
            <a:endParaRPr lang="en-US" dirty="0"/>
          </a:p>
        </p:txBody>
      </p:sp>
    </p:spTree>
    <p:extLst>
      <p:ext uri="{BB962C8B-B14F-4D97-AF65-F5344CB8AC3E}">
        <p14:creationId xmlns:p14="http://schemas.microsoft.com/office/powerpoint/2010/main" val="411265834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cs-CZ" dirty="0"/>
              <a:t> </a:t>
            </a:r>
            <a:r>
              <a:rPr lang="cs-CZ" dirty="0" smtClean="0"/>
              <a:t>ČSSR</a:t>
            </a:r>
            <a:endParaRPr lang="cs-CZ" dirty="0"/>
          </a:p>
        </p:txBody>
      </p:sp>
      <p:sp>
        <p:nvSpPr>
          <p:cNvPr id="3" name="Zástupný symbol pro obsah 2"/>
          <p:cNvSpPr>
            <a:spLocks noGrp="1"/>
          </p:cNvSpPr>
          <p:nvPr>
            <p:ph idx="1"/>
          </p:nvPr>
        </p:nvSpPr>
        <p:spPr>
          <a:xfrm>
            <a:off x="551645" y="3320523"/>
            <a:ext cx="8229600" cy="4525963"/>
          </a:xfrm>
        </p:spPr>
        <p:txBody>
          <a:bodyPr>
            <a:normAutofit/>
          </a:bodyPr>
          <a:lstStyle/>
          <a:p>
            <a:pPr>
              <a:buNone/>
            </a:pPr>
            <a:r>
              <a:rPr lang="en-US" dirty="0" smtClean="0"/>
              <a:t>Political metaphor.</a:t>
            </a:r>
          </a:p>
          <a:p>
            <a:pPr>
              <a:buNone/>
            </a:pPr>
            <a:r>
              <a:rPr lang="en-US" dirty="0" smtClean="0"/>
              <a:t>Conclusions of XXVII. congress KSČ, 1987</a:t>
            </a:r>
          </a:p>
          <a:p>
            <a:pPr>
              <a:buNone/>
            </a:pPr>
            <a:r>
              <a:rPr lang="en-US" dirty="0" smtClean="0"/>
              <a:t>Address of general secretary ÚV KSČ </a:t>
            </a:r>
          </a:p>
          <a:p>
            <a:pPr>
              <a:buNone/>
            </a:pPr>
            <a:r>
              <a:rPr lang="en-US" dirty="0" smtClean="0"/>
              <a:t>s. </a:t>
            </a:r>
            <a:r>
              <a:rPr lang="en-US" dirty="0" err="1" smtClean="0"/>
              <a:t>Gustáv</a:t>
            </a:r>
            <a:r>
              <a:rPr lang="en-US" dirty="0" smtClean="0"/>
              <a:t> </a:t>
            </a:r>
            <a:r>
              <a:rPr lang="en-US" dirty="0" err="1" smtClean="0"/>
              <a:t>Husák</a:t>
            </a:r>
            <a:endParaRPr lang="en-US" dirty="0" smtClean="0"/>
          </a:p>
          <a:p>
            <a:pPr>
              <a:buNone/>
            </a:pPr>
            <a:r>
              <a:rPr lang="en-US" dirty="0" smtClean="0"/>
              <a:t>Use of  metaphorical  means in the phrases</a:t>
            </a:r>
          </a:p>
          <a:p>
            <a:endParaRPr lang="en-US" dirty="0" smtClean="0"/>
          </a:p>
          <a:p>
            <a:endParaRPr lang="en-US" dirty="0"/>
          </a:p>
        </p:txBody>
      </p:sp>
      <p:pic>
        <p:nvPicPr>
          <p:cNvPr id="25602" name="Picture 2" descr="http://upload.wikimedia.org/wikipedia/commons/b/b0/Gust%C3%A1v_Hus%C3%A1k_-_o%C5%99%C3%ADznuto.JPG"/>
          <p:cNvPicPr>
            <a:picLocks noChangeAspect="1" noChangeArrowheads="1"/>
          </p:cNvPicPr>
          <p:nvPr/>
        </p:nvPicPr>
        <p:blipFill>
          <a:blip r:embed="rId2"/>
          <a:srcRect/>
          <a:stretch>
            <a:fillRect/>
          </a:stretch>
        </p:blipFill>
        <p:spPr bwMode="auto">
          <a:xfrm>
            <a:off x="8373184" y="1214422"/>
            <a:ext cx="2294817" cy="2990842"/>
          </a:xfrm>
          <a:prstGeom prst="rect">
            <a:avLst/>
          </a:prstGeom>
          <a:noFill/>
        </p:spPr>
      </p:pic>
      <p:pic>
        <p:nvPicPr>
          <p:cNvPr id="4098" name="Picture 2" descr="https://upload.wikimedia.org/wikipedia/commons/c/c1/Czechoslovaki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8173" y="1027906"/>
            <a:ext cx="4107332" cy="21932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mages.delcampe.com/img_large/auction/000/168/093/043_001.jpg?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225" y="4304612"/>
            <a:ext cx="4912797" cy="259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9712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srcRect/>
          <a:stretch>
            <a:fillRect/>
          </a:stretch>
        </p:blipFill>
        <p:spPr bwMode="auto">
          <a:xfrm>
            <a:off x="1881158" y="1142985"/>
            <a:ext cx="8358214" cy="4897391"/>
          </a:xfrm>
          <a:prstGeom prst="rect">
            <a:avLst/>
          </a:prstGeom>
          <a:noFill/>
          <a:ln w="9525">
            <a:noFill/>
            <a:miter lim="800000"/>
            <a:headEnd/>
            <a:tailEnd/>
          </a:ln>
          <a:effectLst/>
        </p:spPr>
      </p:pic>
      <p:sp>
        <p:nvSpPr>
          <p:cNvPr id="3" name="TextovéPole 2"/>
          <p:cNvSpPr txBox="1"/>
          <p:nvPr/>
        </p:nvSpPr>
        <p:spPr>
          <a:xfrm>
            <a:off x="3107726" y="32928"/>
            <a:ext cx="5868594" cy="954107"/>
          </a:xfrm>
          <a:prstGeom prst="rect">
            <a:avLst/>
          </a:prstGeom>
          <a:noFill/>
        </p:spPr>
        <p:txBody>
          <a:bodyPr wrap="none" rtlCol="0">
            <a:spAutoFit/>
          </a:bodyPr>
          <a:lstStyle/>
          <a:p>
            <a:pPr algn="ctr"/>
            <a:r>
              <a:rPr lang="en-US" sz="2800" dirty="0"/>
              <a:t>Software of the Text analysis : </a:t>
            </a:r>
          </a:p>
          <a:p>
            <a:pPr algn="ctr"/>
            <a:r>
              <a:rPr lang="en-US" sz="2800" dirty="0"/>
              <a:t>ČNK: Dictionary of communist totality</a:t>
            </a:r>
          </a:p>
        </p:txBody>
      </p:sp>
      <p:sp>
        <p:nvSpPr>
          <p:cNvPr id="4" name="TextovéPole 3"/>
          <p:cNvSpPr txBox="1"/>
          <p:nvPr/>
        </p:nvSpPr>
        <p:spPr>
          <a:xfrm>
            <a:off x="1809720" y="6215082"/>
            <a:ext cx="2163734" cy="369332"/>
          </a:xfrm>
          <a:prstGeom prst="rect">
            <a:avLst/>
          </a:prstGeom>
          <a:noFill/>
        </p:spPr>
        <p:txBody>
          <a:bodyPr wrap="none" rtlCol="0">
            <a:spAutoFit/>
          </a:bodyPr>
          <a:lstStyle/>
          <a:p>
            <a:r>
              <a:rPr lang="cs-CZ" dirty="0"/>
              <a:t>F. Čermák a kol, 2010</a:t>
            </a:r>
          </a:p>
        </p:txBody>
      </p:sp>
    </p:spTree>
    <p:extLst>
      <p:ext uri="{BB962C8B-B14F-4D97-AF65-F5344CB8AC3E}">
        <p14:creationId xmlns:p14="http://schemas.microsoft.com/office/powerpoint/2010/main" val="392774821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cs-CZ" dirty="0"/>
              <a:t> </a:t>
            </a:r>
            <a:r>
              <a:rPr lang="en-US" dirty="0"/>
              <a:t>Text reproduction of ideology</a:t>
            </a:r>
            <a:endParaRPr lang="cs-CZ" dirty="0"/>
          </a:p>
        </p:txBody>
      </p:sp>
      <p:sp>
        <p:nvSpPr>
          <p:cNvPr id="3" name="Zástupný symbol pro obsah 2"/>
          <p:cNvSpPr>
            <a:spLocks noGrp="1"/>
          </p:cNvSpPr>
          <p:nvPr>
            <p:ph idx="1"/>
          </p:nvPr>
        </p:nvSpPr>
        <p:spPr/>
        <p:txBody>
          <a:bodyPr>
            <a:normAutofit/>
          </a:bodyPr>
          <a:lstStyle/>
          <a:p>
            <a:pPr>
              <a:buNone/>
            </a:pPr>
            <a:r>
              <a:rPr lang="en-US" b="1" dirty="0" smtClean="0"/>
              <a:t>Politic metaphor.</a:t>
            </a:r>
          </a:p>
          <a:p>
            <a:pPr>
              <a:buNone/>
            </a:pPr>
            <a:r>
              <a:rPr lang="en-US" dirty="0" smtClean="0"/>
              <a:t>Conclusions of XXVII. congress KSČ, 1987</a:t>
            </a:r>
          </a:p>
          <a:p>
            <a:pPr>
              <a:buNone/>
            </a:pPr>
            <a:r>
              <a:rPr lang="en-US" dirty="0" smtClean="0"/>
              <a:t>Area of metaphor: </a:t>
            </a:r>
            <a:r>
              <a:rPr lang="en-US" b="1" dirty="0" smtClean="0"/>
              <a:t>militarism</a:t>
            </a:r>
          </a:p>
          <a:p>
            <a:pPr>
              <a:buNone/>
            </a:pPr>
            <a:r>
              <a:rPr lang="en-US" b="1" i="1" dirty="0" smtClean="0"/>
              <a:t>Match </a:t>
            </a:r>
            <a:r>
              <a:rPr lang="en-US" dirty="0" smtClean="0"/>
              <a:t>– peacemaking action, revolutionary action</a:t>
            </a:r>
          </a:p>
          <a:p>
            <a:pPr>
              <a:buNone/>
            </a:pPr>
            <a:r>
              <a:rPr lang="en-US" b="1" i="1" dirty="0" smtClean="0"/>
              <a:t>Front</a:t>
            </a:r>
            <a:r>
              <a:rPr lang="en-US" dirty="0" smtClean="0"/>
              <a:t> – ideological area, social, propagandistic,  journalistic, cultural, educational, artistically, work area</a:t>
            </a:r>
          </a:p>
          <a:p>
            <a:endParaRPr lang="en-US" dirty="0" smtClean="0"/>
          </a:p>
          <a:p>
            <a:endParaRPr lang="en-US" dirty="0"/>
          </a:p>
        </p:txBody>
      </p:sp>
    </p:spTree>
    <p:extLst>
      <p:ext uri="{BB962C8B-B14F-4D97-AF65-F5344CB8AC3E}">
        <p14:creationId xmlns:p14="http://schemas.microsoft.com/office/powerpoint/2010/main" val="31180838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cs-CZ" dirty="0"/>
              <a:t> </a:t>
            </a:r>
            <a:r>
              <a:rPr lang="en-US" dirty="0"/>
              <a:t>Text reproduction of ideology</a:t>
            </a:r>
            <a:endParaRPr lang="cs-CZ" dirty="0"/>
          </a:p>
        </p:txBody>
      </p:sp>
      <p:sp>
        <p:nvSpPr>
          <p:cNvPr id="3" name="Zástupný symbol pro obsah 2"/>
          <p:cNvSpPr>
            <a:spLocks noGrp="1"/>
          </p:cNvSpPr>
          <p:nvPr>
            <p:ph idx="1"/>
          </p:nvPr>
        </p:nvSpPr>
        <p:spPr/>
        <p:txBody>
          <a:bodyPr>
            <a:normAutofit/>
          </a:bodyPr>
          <a:lstStyle/>
          <a:p>
            <a:pPr>
              <a:buNone/>
            </a:pPr>
            <a:r>
              <a:rPr lang="en-US" b="1" dirty="0" smtClean="0"/>
              <a:t>Politic metaphor.</a:t>
            </a:r>
          </a:p>
          <a:p>
            <a:pPr>
              <a:buNone/>
            </a:pPr>
            <a:r>
              <a:rPr lang="en-US" dirty="0" smtClean="0"/>
              <a:t>Conclusion of XXVII. congress KSČ, 1987</a:t>
            </a:r>
          </a:p>
          <a:p>
            <a:pPr>
              <a:buNone/>
            </a:pPr>
            <a:r>
              <a:rPr lang="en-US" dirty="0" smtClean="0"/>
              <a:t>Area of metaphor: </a:t>
            </a:r>
            <a:r>
              <a:rPr lang="en-US" b="1" dirty="0" smtClean="0"/>
              <a:t>militarism</a:t>
            </a:r>
          </a:p>
          <a:p>
            <a:pPr>
              <a:buNone/>
            </a:pPr>
            <a:r>
              <a:rPr lang="en-US" b="1" i="1" dirty="0" smtClean="0"/>
              <a:t>Mobilization – </a:t>
            </a:r>
            <a:r>
              <a:rPr lang="en-US" dirty="0" smtClean="0"/>
              <a:t>force for overcome the shortcomings, the use of reserves, getting people</a:t>
            </a:r>
          </a:p>
          <a:p>
            <a:pPr>
              <a:buNone/>
            </a:pPr>
            <a:r>
              <a:rPr lang="en-US" b="1" i="1" dirty="0" smtClean="0"/>
              <a:t>Faith</a:t>
            </a:r>
            <a:r>
              <a:rPr lang="en-US" dirty="0" smtClean="0"/>
              <a:t>-ideological action, communist party action</a:t>
            </a:r>
          </a:p>
          <a:p>
            <a:endParaRPr lang="en-US" dirty="0" smtClean="0"/>
          </a:p>
          <a:p>
            <a:endParaRPr lang="en-US" dirty="0"/>
          </a:p>
        </p:txBody>
      </p:sp>
    </p:spTree>
    <p:extLst>
      <p:ext uri="{BB962C8B-B14F-4D97-AF65-F5344CB8AC3E}">
        <p14:creationId xmlns:p14="http://schemas.microsoft.com/office/powerpoint/2010/main" val="390831093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cs-CZ" dirty="0"/>
              <a:t> </a:t>
            </a:r>
            <a:r>
              <a:rPr lang="en-US" dirty="0"/>
              <a:t>Text reproduction of ideology</a:t>
            </a:r>
            <a:endParaRPr lang="cs-CZ" dirty="0"/>
          </a:p>
        </p:txBody>
      </p:sp>
      <p:sp>
        <p:nvSpPr>
          <p:cNvPr id="3" name="Zástupný symbol pro obsah 2"/>
          <p:cNvSpPr>
            <a:spLocks noGrp="1"/>
          </p:cNvSpPr>
          <p:nvPr>
            <p:ph idx="1"/>
          </p:nvPr>
        </p:nvSpPr>
        <p:spPr/>
        <p:txBody>
          <a:bodyPr>
            <a:normAutofit/>
          </a:bodyPr>
          <a:lstStyle/>
          <a:p>
            <a:pPr>
              <a:buNone/>
            </a:pPr>
            <a:r>
              <a:rPr lang="en-US" b="1" dirty="0" smtClean="0"/>
              <a:t>Political metaphor.</a:t>
            </a:r>
          </a:p>
          <a:p>
            <a:pPr>
              <a:buNone/>
            </a:pPr>
            <a:r>
              <a:rPr lang="en-US" dirty="0" smtClean="0"/>
              <a:t>Conclusion of XXVII. Congress of KSČ, 1987</a:t>
            </a:r>
          </a:p>
          <a:p>
            <a:pPr>
              <a:buNone/>
            </a:pPr>
            <a:r>
              <a:rPr lang="en-US" dirty="0" smtClean="0"/>
              <a:t>Area of metaphors: </a:t>
            </a:r>
            <a:r>
              <a:rPr lang="en-US" b="1" dirty="0" smtClean="0"/>
              <a:t>gardening</a:t>
            </a:r>
          </a:p>
          <a:p>
            <a:r>
              <a:rPr lang="en-US" b="1" i="1" dirty="0" smtClean="0"/>
              <a:t>Roots </a:t>
            </a:r>
            <a:r>
              <a:rPr lang="en-US" dirty="0" smtClean="0"/>
              <a:t>–social conventions, sources of deformation in society</a:t>
            </a:r>
          </a:p>
          <a:p>
            <a:r>
              <a:rPr lang="en-US" b="1" i="1" dirty="0" smtClean="0"/>
              <a:t>Root out</a:t>
            </a:r>
            <a:r>
              <a:rPr lang="en-US" dirty="0" smtClean="0"/>
              <a:t> – eradicate deformation</a:t>
            </a:r>
          </a:p>
          <a:p>
            <a:r>
              <a:rPr lang="en-US" b="1" i="1" dirty="0" smtClean="0"/>
              <a:t>thicket of regulations</a:t>
            </a:r>
            <a:endParaRPr lang="en-US" b="1" i="1" dirty="0"/>
          </a:p>
        </p:txBody>
      </p:sp>
    </p:spTree>
    <p:extLst>
      <p:ext uri="{BB962C8B-B14F-4D97-AF65-F5344CB8AC3E}">
        <p14:creationId xmlns:p14="http://schemas.microsoft.com/office/powerpoint/2010/main" val="139766964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en-US" dirty="0"/>
              <a:t> Text reproduction of ideology</a:t>
            </a:r>
            <a:endParaRPr lang="cs-CZ" dirty="0"/>
          </a:p>
        </p:txBody>
      </p:sp>
      <p:sp>
        <p:nvSpPr>
          <p:cNvPr id="3" name="Zástupný symbol pro obsah 2"/>
          <p:cNvSpPr>
            <a:spLocks noGrp="1"/>
          </p:cNvSpPr>
          <p:nvPr>
            <p:ph idx="1"/>
          </p:nvPr>
        </p:nvSpPr>
        <p:spPr/>
        <p:txBody>
          <a:bodyPr>
            <a:normAutofit/>
          </a:bodyPr>
          <a:lstStyle/>
          <a:p>
            <a:pPr>
              <a:buNone/>
            </a:pPr>
            <a:r>
              <a:rPr lang="en-US" b="1" dirty="0" smtClean="0"/>
              <a:t>Political metaphor</a:t>
            </a:r>
          </a:p>
          <a:p>
            <a:pPr>
              <a:buNone/>
            </a:pPr>
            <a:r>
              <a:rPr lang="en-US" dirty="0" smtClean="0"/>
              <a:t>Conclusions of XXVII. congress KSČ, 1987</a:t>
            </a:r>
          </a:p>
          <a:p>
            <a:pPr>
              <a:buNone/>
            </a:pPr>
            <a:r>
              <a:rPr lang="en-US" dirty="0" smtClean="0"/>
              <a:t>Area of metaphors: </a:t>
            </a:r>
            <a:r>
              <a:rPr lang="en-US" b="1" dirty="0" smtClean="0"/>
              <a:t>theatre</a:t>
            </a:r>
          </a:p>
          <a:p>
            <a:pPr>
              <a:buNone/>
            </a:pPr>
            <a:r>
              <a:rPr lang="en-US" b="1" i="1" dirty="0" smtClean="0"/>
              <a:t>Play role – </a:t>
            </a:r>
            <a:r>
              <a:rPr lang="en-US" dirty="0" smtClean="0"/>
              <a:t>perform the function, in society, in </a:t>
            </a:r>
            <a:r>
              <a:rPr lang="en-US" dirty="0" err="1" smtClean="0"/>
              <a:t>perestrojka</a:t>
            </a:r>
            <a:r>
              <a:rPr lang="en-US" dirty="0" smtClean="0"/>
              <a:t> (more active role)</a:t>
            </a:r>
          </a:p>
          <a:p>
            <a:pPr>
              <a:buNone/>
            </a:pPr>
            <a:r>
              <a:rPr lang="en-US" b="1" i="1" dirty="0" smtClean="0"/>
              <a:t>Overture</a:t>
            </a:r>
            <a:r>
              <a:rPr lang="en-US" dirty="0" smtClean="0"/>
              <a:t> – beginning of working of ideological system</a:t>
            </a:r>
          </a:p>
          <a:p>
            <a:pPr>
              <a:buNone/>
            </a:pPr>
            <a:endParaRPr lang="en-US" dirty="0" smtClean="0"/>
          </a:p>
          <a:p>
            <a:endParaRPr lang="en-US" dirty="0" smtClean="0"/>
          </a:p>
          <a:p>
            <a:endParaRPr lang="en-US" dirty="0"/>
          </a:p>
        </p:txBody>
      </p:sp>
    </p:spTree>
    <p:extLst>
      <p:ext uri="{BB962C8B-B14F-4D97-AF65-F5344CB8AC3E}">
        <p14:creationId xmlns:p14="http://schemas.microsoft.com/office/powerpoint/2010/main" val="391887308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en-US" dirty="0"/>
              <a:t>Text reproduction of ideology</a:t>
            </a:r>
            <a:endParaRPr lang="cs-CZ" dirty="0"/>
          </a:p>
        </p:txBody>
      </p:sp>
      <p:sp>
        <p:nvSpPr>
          <p:cNvPr id="3" name="Zástupný symbol pro obsah 2"/>
          <p:cNvSpPr>
            <a:spLocks noGrp="1"/>
          </p:cNvSpPr>
          <p:nvPr>
            <p:ph idx="1"/>
          </p:nvPr>
        </p:nvSpPr>
        <p:spPr/>
        <p:txBody>
          <a:bodyPr>
            <a:normAutofit/>
          </a:bodyPr>
          <a:lstStyle/>
          <a:p>
            <a:pPr>
              <a:buNone/>
            </a:pPr>
            <a:r>
              <a:rPr lang="en-US" b="1" dirty="0" smtClean="0"/>
              <a:t>Political metaphor.</a:t>
            </a:r>
          </a:p>
          <a:p>
            <a:pPr>
              <a:buNone/>
            </a:pPr>
            <a:r>
              <a:rPr lang="en-US" dirty="0" smtClean="0"/>
              <a:t>Conclusions of XXVII. congress KSČ, 1987</a:t>
            </a:r>
          </a:p>
          <a:p>
            <a:pPr>
              <a:buNone/>
            </a:pPr>
            <a:r>
              <a:rPr lang="en-US" dirty="0" smtClean="0"/>
              <a:t>Next areas of metaphor: </a:t>
            </a:r>
            <a:r>
              <a:rPr lang="en-US" b="1" dirty="0" smtClean="0"/>
              <a:t>movement (steps, stalling, barriers..)  </a:t>
            </a:r>
          </a:p>
          <a:p>
            <a:pPr>
              <a:buNone/>
            </a:pPr>
            <a:r>
              <a:rPr lang="en-US" b="1" dirty="0" smtClean="0"/>
              <a:t>   instruments (tools,..) , mechanism</a:t>
            </a:r>
          </a:p>
          <a:p>
            <a:pPr>
              <a:buNone/>
            </a:pPr>
            <a:endParaRPr lang="en-US" dirty="0" smtClean="0"/>
          </a:p>
          <a:p>
            <a:endParaRPr lang="en-US" dirty="0" smtClean="0"/>
          </a:p>
          <a:p>
            <a:endParaRPr lang="en-US" dirty="0"/>
          </a:p>
        </p:txBody>
      </p:sp>
    </p:spTree>
    <p:extLst>
      <p:ext uri="{BB962C8B-B14F-4D97-AF65-F5344CB8AC3E}">
        <p14:creationId xmlns:p14="http://schemas.microsoft.com/office/powerpoint/2010/main" val="795831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4223" y="324327"/>
            <a:ext cx="11104193" cy="1325563"/>
          </a:xfrm>
        </p:spPr>
        <p:txBody>
          <a:bodyPr/>
          <a:lstStyle/>
          <a:p>
            <a:r>
              <a:rPr lang="en-US" dirty="0" smtClean="0"/>
              <a:t>Introduction</a:t>
            </a:r>
            <a:r>
              <a:rPr lang="cs-CZ" dirty="0" smtClean="0"/>
              <a:t>: Marketing and </a:t>
            </a:r>
            <a:r>
              <a:rPr lang="cs-CZ" dirty="0" err="1" smtClean="0"/>
              <a:t>Political</a:t>
            </a:r>
            <a:r>
              <a:rPr lang="cs-CZ" dirty="0" smtClean="0"/>
              <a:t> Marketing</a:t>
            </a:r>
            <a:endParaRPr lang="en-US" dirty="0"/>
          </a:p>
        </p:txBody>
      </p:sp>
      <p:sp>
        <p:nvSpPr>
          <p:cNvPr id="4" name="Rectangle 17"/>
          <p:cNvSpPr>
            <a:spLocks noChangeArrowheads="1"/>
          </p:cNvSpPr>
          <p:nvPr/>
        </p:nvSpPr>
        <p:spPr bwMode="auto">
          <a:xfrm flipV="1">
            <a:off x="2226271" y="3261247"/>
            <a:ext cx="196218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pSp>
        <p:nvGrpSpPr>
          <p:cNvPr id="5" name="Group 1"/>
          <p:cNvGrpSpPr>
            <a:grpSpLocks noChangeAspect="1"/>
          </p:cNvGrpSpPr>
          <p:nvPr/>
        </p:nvGrpSpPr>
        <p:grpSpPr bwMode="auto">
          <a:xfrm>
            <a:off x="712036" y="1649890"/>
            <a:ext cx="10737841" cy="4857595"/>
            <a:chOff x="2535" y="5853"/>
            <a:chExt cx="7560" cy="3420"/>
          </a:xfrm>
        </p:grpSpPr>
        <p:sp>
          <p:nvSpPr>
            <p:cNvPr id="6" name="AutoShape 16"/>
            <p:cNvSpPr>
              <a:spLocks noChangeArrowheads="1" noTextEdit="1"/>
            </p:cNvSpPr>
            <p:nvPr/>
          </p:nvSpPr>
          <p:spPr bwMode="auto">
            <a:xfrm>
              <a:off x="2535" y="5853"/>
              <a:ext cx="7560" cy="3420"/>
            </a:xfrm>
            <a:prstGeom prst="roundRect">
              <a:avLst>
                <a:gd name="adj" fmla="val 16667"/>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4800"/>
            </a:p>
          </p:txBody>
        </p:sp>
        <p:sp>
          <p:nvSpPr>
            <p:cNvPr id="7" name="Text Box 15"/>
            <p:cNvSpPr txBox="1">
              <a:spLocks noChangeArrowheads="1"/>
            </p:cNvSpPr>
            <p:nvPr/>
          </p:nvSpPr>
          <p:spPr bwMode="auto">
            <a:xfrm>
              <a:off x="3615" y="6934"/>
              <a:ext cx="1620" cy="1079"/>
            </a:xfrm>
            <a:prstGeom prst="rect">
              <a:avLst/>
            </a:prstGeom>
            <a:solidFill>
              <a:srgbClr val="FFFFFF"/>
            </a:solidFill>
            <a:ln w="76200" cmpd="tri">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cs-CZ" sz="20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Industry</a:t>
              </a:r>
              <a:endParaRPr kumimoji="0" lang="en-US" altLang="cs-CZ" sz="3200" b="0" i="0" u="none" strike="noStrike" cap="none" normalizeH="0" baseline="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cs-CZ" sz="20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 collection</a:t>
              </a:r>
              <a:endParaRPr kumimoji="0" lang="en-US" altLang="cs-CZ" sz="3200" b="0" i="0" u="none" strike="noStrike" cap="none" normalizeH="0" baseline="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cs-CZ" sz="20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of  politicians)</a:t>
              </a:r>
              <a:endParaRPr kumimoji="0" lang="en-US" altLang="cs-CZ" sz="4800" b="0" i="0" u="none" strike="noStrike" cap="none" normalizeH="0" baseline="0" smtClean="0">
                <a:ln>
                  <a:noFill/>
                </a:ln>
                <a:solidFill>
                  <a:schemeClr val="tx1"/>
                </a:solidFill>
                <a:effectLst/>
                <a:latin typeface="Arial" panose="020B0604020202020204" pitchFamily="34" charset="0"/>
              </a:endParaRPr>
            </a:p>
          </p:txBody>
        </p:sp>
        <p:sp>
          <p:nvSpPr>
            <p:cNvPr id="8" name="Text Box 14"/>
            <p:cNvSpPr txBox="1">
              <a:spLocks noChangeArrowheads="1"/>
            </p:cNvSpPr>
            <p:nvPr/>
          </p:nvSpPr>
          <p:spPr bwMode="auto">
            <a:xfrm>
              <a:off x="7395" y="6919"/>
              <a:ext cx="1440" cy="1079"/>
            </a:xfrm>
            <a:prstGeom prst="rect">
              <a:avLst/>
            </a:prstGeom>
            <a:solidFill>
              <a:srgbClr val="FFFFFF"/>
            </a:solidFill>
            <a:ln w="76200" cmpd="tri">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cs-CZ" sz="20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Market</a:t>
              </a:r>
              <a:endParaRPr kumimoji="0" lang="en-US" altLang="cs-CZ" sz="3200" b="0" i="0" u="none" strike="noStrike" cap="none" normalizeH="0" baseline="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cs-CZ" sz="20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 collection</a:t>
              </a:r>
              <a:endParaRPr kumimoji="0" lang="en-US" altLang="cs-CZ" sz="3200" b="0" i="0" u="none" strike="noStrike" cap="none" normalizeH="0" baseline="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cs-CZ" sz="20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of  voters)</a:t>
              </a:r>
              <a:endParaRPr kumimoji="0" lang="en-US" altLang="cs-CZ" sz="4800" b="0" i="0" u="none" strike="noStrike" cap="none" normalizeH="0" baseline="0" smtClean="0">
                <a:ln>
                  <a:noFill/>
                </a:ln>
                <a:solidFill>
                  <a:schemeClr val="tx1"/>
                </a:solidFill>
                <a:effectLst/>
                <a:latin typeface="Arial" panose="020B0604020202020204" pitchFamily="34" charset="0"/>
              </a:endParaRPr>
            </a:p>
          </p:txBody>
        </p:sp>
        <p:sp>
          <p:nvSpPr>
            <p:cNvPr id="9" name="Line 13"/>
            <p:cNvSpPr>
              <a:spLocks noChangeShapeType="1"/>
            </p:cNvSpPr>
            <p:nvPr/>
          </p:nvSpPr>
          <p:spPr bwMode="auto">
            <a:xfrm>
              <a:off x="5235" y="7293"/>
              <a:ext cx="2160" cy="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sz="4800"/>
            </a:p>
          </p:txBody>
        </p:sp>
        <p:sp>
          <p:nvSpPr>
            <p:cNvPr id="10" name="Line 12"/>
            <p:cNvSpPr>
              <a:spLocks noChangeShapeType="1"/>
            </p:cNvSpPr>
            <p:nvPr/>
          </p:nvSpPr>
          <p:spPr bwMode="auto">
            <a:xfrm flipH="1">
              <a:off x="5235" y="7653"/>
              <a:ext cx="2160" cy="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sz="4800"/>
            </a:p>
          </p:txBody>
        </p:sp>
        <p:sp>
          <p:nvSpPr>
            <p:cNvPr id="11" name="Line 11"/>
            <p:cNvSpPr>
              <a:spLocks noChangeShapeType="1"/>
            </p:cNvSpPr>
            <p:nvPr/>
          </p:nvSpPr>
          <p:spPr bwMode="auto">
            <a:xfrm flipV="1">
              <a:off x="4319" y="6393"/>
              <a:ext cx="1" cy="54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sz="4800"/>
            </a:p>
          </p:txBody>
        </p:sp>
        <p:sp>
          <p:nvSpPr>
            <p:cNvPr id="12" name="Line 10"/>
            <p:cNvSpPr>
              <a:spLocks noChangeShapeType="1"/>
            </p:cNvSpPr>
            <p:nvPr/>
          </p:nvSpPr>
          <p:spPr bwMode="auto">
            <a:xfrm flipV="1">
              <a:off x="8204" y="8013"/>
              <a:ext cx="1" cy="54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sz="4800"/>
            </a:p>
          </p:txBody>
        </p:sp>
        <p:sp>
          <p:nvSpPr>
            <p:cNvPr id="13" name="Line 9"/>
            <p:cNvSpPr>
              <a:spLocks noChangeShapeType="1"/>
            </p:cNvSpPr>
            <p:nvPr/>
          </p:nvSpPr>
          <p:spPr bwMode="auto">
            <a:xfrm>
              <a:off x="4290" y="6393"/>
              <a:ext cx="3960" cy="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sz="4800"/>
            </a:p>
          </p:txBody>
        </p:sp>
        <p:sp>
          <p:nvSpPr>
            <p:cNvPr id="14" name="Line 8"/>
            <p:cNvSpPr>
              <a:spLocks noChangeShapeType="1"/>
            </p:cNvSpPr>
            <p:nvPr/>
          </p:nvSpPr>
          <p:spPr bwMode="auto">
            <a:xfrm>
              <a:off x="8220" y="6393"/>
              <a:ext cx="1" cy="54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sz="4800"/>
            </a:p>
          </p:txBody>
        </p:sp>
        <p:sp>
          <p:nvSpPr>
            <p:cNvPr id="15" name="Line 7"/>
            <p:cNvSpPr>
              <a:spLocks noChangeShapeType="1"/>
            </p:cNvSpPr>
            <p:nvPr/>
          </p:nvSpPr>
          <p:spPr bwMode="auto">
            <a:xfrm flipH="1">
              <a:off x="4275" y="8553"/>
              <a:ext cx="3960" cy="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sz="4800"/>
            </a:p>
          </p:txBody>
        </p:sp>
        <p:sp>
          <p:nvSpPr>
            <p:cNvPr id="16" name="Line 6"/>
            <p:cNvSpPr>
              <a:spLocks noChangeShapeType="1"/>
            </p:cNvSpPr>
            <p:nvPr/>
          </p:nvSpPr>
          <p:spPr bwMode="auto">
            <a:xfrm flipV="1">
              <a:off x="4304" y="8013"/>
              <a:ext cx="1" cy="54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sz="4800"/>
            </a:p>
          </p:txBody>
        </p:sp>
        <p:sp>
          <p:nvSpPr>
            <p:cNvPr id="17" name="Text Box 5"/>
            <p:cNvSpPr txBox="1">
              <a:spLocks noChangeArrowheads="1"/>
            </p:cNvSpPr>
            <p:nvPr/>
          </p:nvSpPr>
          <p:spPr bwMode="auto">
            <a:xfrm>
              <a:off x="5415" y="5883"/>
              <a:ext cx="1620"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20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Communications</a:t>
              </a:r>
              <a:endParaRPr kumimoji="0" lang="en-US" altLang="cs-CZ" sz="4800" b="0" i="0" u="none" strike="noStrike" cap="none" normalizeH="0" baseline="0" smtClean="0">
                <a:ln>
                  <a:noFill/>
                </a:ln>
                <a:solidFill>
                  <a:schemeClr val="tx1"/>
                </a:solidFill>
                <a:effectLst/>
                <a:latin typeface="Arial" panose="020B0604020202020204" pitchFamily="34" charset="0"/>
              </a:endParaRPr>
            </a:p>
          </p:txBody>
        </p:sp>
        <p:sp>
          <p:nvSpPr>
            <p:cNvPr id="18" name="Text Box 4"/>
            <p:cNvSpPr txBox="1">
              <a:spLocks noChangeArrowheads="1"/>
            </p:cNvSpPr>
            <p:nvPr/>
          </p:nvSpPr>
          <p:spPr bwMode="auto">
            <a:xfrm>
              <a:off x="5565" y="8688"/>
              <a:ext cx="1620"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20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Information</a:t>
              </a:r>
              <a:endParaRPr kumimoji="0" lang="en-US" altLang="cs-CZ" sz="4800" b="0" i="0" u="none" strike="noStrike" cap="none" normalizeH="0" baseline="0" smtClean="0">
                <a:ln>
                  <a:noFill/>
                </a:ln>
                <a:solidFill>
                  <a:schemeClr val="tx1"/>
                </a:solidFill>
                <a:effectLst/>
                <a:latin typeface="Arial" panose="020B0604020202020204" pitchFamily="34" charset="0"/>
              </a:endParaRPr>
            </a:p>
          </p:txBody>
        </p:sp>
        <p:sp>
          <p:nvSpPr>
            <p:cNvPr id="19" name="Text Box 3"/>
            <p:cNvSpPr txBox="1">
              <a:spLocks noChangeArrowheads="1"/>
            </p:cNvSpPr>
            <p:nvPr/>
          </p:nvSpPr>
          <p:spPr bwMode="auto">
            <a:xfrm>
              <a:off x="5955" y="6903"/>
              <a:ext cx="900"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20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Ideas</a:t>
              </a:r>
              <a:endParaRPr kumimoji="0" lang="en-US" altLang="cs-CZ" sz="4800" b="0" i="0" u="none" strike="noStrike" cap="none" normalizeH="0" baseline="0" smtClean="0">
                <a:ln>
                  <a:noFill/>
                </a:ln>
                <a:solidFill>
                  <a:schemeClr val="tx1"/>
                </a:solidFill>
                <a:effectLst/>
                <a:latin typeface="Arial" panose="020B0604020202020204" pitchFamily="34" charset="0"/>
              </a:endParaRPr>
            </a:p>
          </p:txBody>
        </p:sp>
        <p:sp>
          <p:nvSpPr>
            <p:cNvPr id="20" name="Text Box 2"/>
            <p:cNvSpPr txBox="1">
              <a:spLocks noChangeArrowheads="1"/>
            </p:cNvSpPr>
            <p:nvPr/>
          </p:nvSpPr>
          <p:spPr bwMode="auto">
            <a:xfrm>
              <a:off x="5940" y="7788"/>
              <a:ext cx="1065"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20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Votes</a:t>
              </a:r>
              <a:endParaRPr kumimoji="0" lang="en-US" altLang="cs-CZ" sz="4800" b="0" i="0" u="none" strike="noStrike" cap="none" normalizeH="0" baseline="0" smtClean="0">
                <a:ln>
                  <a:noFill/>
                </a:ln>
                <a:solidFill>
                  <a:schemeClr val="tx1"/>
                </a:solidFill>
                <a:effectLst/>
                <a:latin typeface="Arial" panose="020B0604020202020204" pitchFamily="34" charset="0"/>
              </a:endParaRPr>
            </a:p>
          </p:txBody>
        </p:sp>
      </p:grpSp>
      <p:sp>
        <p:nvSpPr>
          <p:cNvPr id="21" name="Obdélník 20"/>
          <p:cNvSpPr/>
          <p:nvPr/>
        </p:nvSpPr>
        <p:spPr>
          <a:xfrm>
            <a:off x="7160518" y="6516932"/>
            <a:ext cx="4417171" cy="369332"/>
          </a:xfrm>
          <a:prstGeom prst="rect">
            <a:avLst/>
          </a:prstGeom>
        </p:spPr>
        <p:txBody>
          <a:bodyPr wrap="none">
            <a:spAutoFit/>
          </a:bodyPr>
          <a:lstStyle/>
          <a:p>
            <a:r>
              <a:rPr lang="cs-CZ" dirty="0" err="1" smtClean="0"/>
              <a:t>Political</a:t>
            </a:r>
            <a:r>
              <a:rPr lang="cs-CZ" dirty="0" smtClean="0"/>
              <a:t> Marketing vs. </a:t>
            </a:r>
            <a:r>
              <a:rPr lang="cs-CZ" dirty="0" err="1" smtClean="0"/>
              <a:t>Commercial</a:t>
            </a:r>
            <a:r>
              <a:rPr lang="cs-CZ" dirty="0" smtClean="0"/>
              <a:t> Marketing</a:t>
            </a:r>
            <a:endParaRPr lang="cs-CZ" dirty="0"/>
          </a:p>
        </p:txBody>
      </p:sp>
    </p:spTree>
    <p:extLst>
      <p:ext uri="{BB962C8B-B14F-4D97-AF65-F5344CB8AC3E}">
        <p14:creationId xmlns:p14="http://schemas.microsoft.com/office/powerpoint/2010/main" val="10335012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Symbols</a:t>
            </a:r>
            <a:r>
              <a:rPr lang="cs-CZ" dirty="0" smtClean="0"/>
              <a:t> in </a:t>
            </a:r>
            <a:r>
              <a:rPr lang="cs-CZ" dirty="0" err="1" smtClean="0"/>
              <a:t>time</a:t>
            </a:r>
            <a:endParaRPr lang="cs-CZ" dirty="0"/>
          </a:p>
        </p:txBody>
      </p:sp>
      <p:sp>
        <p:nvSpPr>
          <p:cNvPr id="3" name="Zástupný symbol pro obsah 2"/>
          <p:cNvSpPr>
            <a:spLocks noGrp="1"/>
          </p:cNvSpPr>
          <p:nvPr>
            <p:ph idx="1"/>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picture</a:t>
            </a:r>
            <a:r>
              <a:rPr lang="cs-CZ" dirty="0" smtClean="0"/>
              <a:t> </a:t>
            </a:r>
            <a:r>
              <a:rPr lang="cs-CZ" dirty="0" err="1" smtClean="0"/>
              <a:t>of</a:t>
            </a:r>
            <a:r>
              <a:rPr lang="cs-CZ" dirty="0" smtClean="0"/>
              <a:t> </a:t>
            </a:r>
            <a:r>
              <a:rPr lang="cs-CZ" dirty="0" err="1" smtClean="0"/>
              <a:t>Czechoslovakia</a:t>
            </a:r>
            <a:r>
              <a:rPr lang="cs-CZ" dirty="0" smtClean="0"/>
              <a:t> </a:t>
            </a:r>
            <a:r>
              <a:rPr lang="cs-CZ" dirty="0" err="1" smtClean="0"/>
              <a:t>history</a:t>
            </a:r>
            <a:r>
              <a:rPr lang="cs-CZ" dirty="0" smtClean="0"/>
              <a:t> in </a:t>
            </a:r>
            <a:r>
              <a:rPr lang="cs-CZ" dirty="0" err="1" smtClean="0"/>
              <a:t>politics</a:t>
            </a:r>
            <a:r>
              <a:rPr lang="cs-CZ" dirty="0" smtClean="0"/>
              <a:t> </a:t>
            </a:r>
            <a:r>
              <a:rPr lang="cs-CZ" dirty="0" err="1" smtClean="0"/>
              <a:t>symbols</a:t>
            </a:r>
            <a:r>
              <a:rPr lang="cs-CZ" dirty="0" smtClean="0"/>
              <a:t> 50-80´s</a:t>
            </a:r>
            <a:endParaRPr lang="cs-CZ" dirty="0"/>
          </a:p>
        </p:txBody>
      </p:sp>
    </p:spTree>
    <p:extLst>
      <p:ext uri="{BB962C8B-B14F-4D97-AF65-F5344CB8AC3E}">
        <p14:creationId xmlns:p14="http://schemas.microsoft.com/office/powerpoint/2010/main" val="1999240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err="1" smtClean="0"/>
              <a:t>keyword</a:t>
            </a:r>
            <a:r>
              <a:rPr lang="cs-CZ" dirty="0" smtClean="0"/>
              <a:t> </a:t>
            </a:r>
            <a:br>
              <a:rPr lang="cs-CZ" dirty="0" smtClean="0"/>
            </a:br>
            <a:r>
              <a:rPr lang="cs-CZ" b="1" dirty="0" smtClean="0"/>
              <a:t>„padesátá léta v ČSR“  </a:t>
            </a:r>
            <a:br>
              <a:rPr lang="cs-CZ" b="1" dirty="0" smtClean="0"/>
            </a:br>
            <a:r>
              <a:rPr lang="cs-CZ" b="1" dirty="0" smtClean="0"/>
              <a:t>(</a:t>
            </a:r>
            <a:r>
              <a:rPr lang="cs-CZ" b="1" dirty="0" err="1" smtClean="0"/>
              <a:t>fifties</a:t>
            </a:r>
            <a:r>
              <a:rPr lang="cs-CZ" b="1" dirty="0" smtClean="0"/>
              <a:t> in CS)</a:t>
            </a:r>
            <a:br>
              <a:rPr lang="cs-CZ" b="1" dirty="0" smtClean="0"/>
            </a:br>
            <a:r>
              <a:rPr lang="cs-CZ" dirty="0" smtClean="0"/>
              <a:t>– Google 7.1.2016</a:t>
            </a:r>
            <a:endParaRPr lang="cs-CZ" dirty="0"/>
          </a:p>
        </p:txBody>
      </p:sp>
    </p:spTree>
    <p:extLst>
      <p:ext uri="{BB962C8B-B14F-4D97-AF65-F5344CB8AC3E}">
        <p14:creationId xmlns:p14="http://schemas.microsoft.com/office/powerpoint/2010/main" val="18798849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001" y="618186"/>
            <a:ext cx="12157999" cy="5901676"/>
          </a:xfrm>
          <a:prstGeom prst="rect">
            <a:avLst/>
          </a:prstGeom>
        </p:spPr>
      </p:pic>
    </p:spTree>
    <p:extLst>
      <p:ext uri="{BB962C8B-B14F-4D97-AF65-F5344CB8AC3E}">
        <p14:creationId xmlns:p14="http://schemas.microsoft.com/office/powerpoint/2010/main" val="13398378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err="1" smtClean="0"/>
              <a:t>keyword</a:t>
            </a:r>
            <a:r>
              <a:rPr lang="cs-CZ" dirty="0" smtClean="0"/>
              <a:t> </a:t>
            </a:r>
            <a:br>
              <a:rPr lang="cs-CZ" dirty="0" smtClean="0"/>
            </a:br>
            <a:r>
              <a:rPr lang="cs-CZ" b="1" dirty="0" smtClean="0"/>
              <a:t>„šedesátá léta v ČSR“ </a:t>
            </a:r>
            <a:br>
              <a:rPr lang="cs-CZ" b="1" dirty="0" smtClean="0"/>
            </a:br>
            <a:r>
              <a:rPr lang="cs-CZ" b="1" dirty="0" smtClean="0"/>
              <a:t>(</a:t>
            </a:r>
            <a:r>
              <a:rPr lang="cs-CZ" b="1" dirty="0" err="1" smtClean="0"/>
              <a:t>sixties</a:t>
            </a:r>
            <a:r>
              <a:rPr lang="cs-CZ" b="1" dirty="0" smtClean="0"/>
              <a:t> in CS)</a:t>
            </a:r>
            <a:br>
              <a:rPr lang="cs-CZ" b="1" dirty="0" smtClean="0"/>
            </a:br>
            <a:r>
              <a:rPr lang="cs-CZ" dirty="0" smtClean="0"/>
              <a:t>– Google 7.1.2016</a:t>
            </a:r>
            <a:endParaRPr lang="cs-CZ" dirty="0"/>
          </a:p>
        </p:txBody>
      </p:sp>
    </p:spTree>
    <p:extLst>
      <p:ext uri="{BB962C8B-B14F-4D97-AF65-F5344CB8AC3E}">
        <p14:creationId xmlns:p14="http://schemas.microsoft.com/office/powerpoint/2010/main" val="28439952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99940"/>
            <a:ext cx="12052815" cy="5967547"/>
          </a:xfrm>
          <a:prstGeom prst="rect">
            <a:avLst/>
          </a:prstGeom>
        </p:spPr>
      </p:pic>
    </p:spTree>
    <p:extLst>
      <p:ext uri="{BB962C8B-B14F-4D97-AF65-F5344CB8AC3E}">
        <p14:creationId xmlns:p14="http://schemas.microsoft.com/office/powerpoint/2010/main" val="21530530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smtClean="0"/>
              <a:t>KEYWORD </a:t>
            </a:r>
            <a:br>
              <a:rPr lang="cs-CZ" dirty="0" smtClean="0"/>
            </a:br>
            <a:r>
              <a:rPr lang="cs-CZ" b="1" dirty="0" smtClean="0"/>
              <a:t>„sedmdesátá léta v ČSR“ (</a:t>
            </a:r>
            <a:r>
              <a:rPr lang="cs-CZ" b="1" dirty="0" err="1" smtClean="0"/>
              <a:t>seventies</a:t>
            </a:r>
            <a:r>
              <a:rPr lang="cs-CZ" b="1" dirty="0" smtClean="0"/>
              <a:t> in CS)</a:t>
            </a:r>
            <a:br>
              <a:rPr lang="cs-CZ" b="1" dirty="0" smtClean="0"/>
            </a:br>
            <a:r>
              <a:rPr lang="cs-CZ" dirty="0" smtClean="0"/>
              <a:t>– Google 7.1.2016</a:t>
            </a:r>
            <a:endParaRPr lang="cs-CZ" dirty="0"/>
          </a:p>
        </p:txBody>
      </p:sp>
    </p:spTree>
    <p:extLst>
      <p:ext uri="{BB962C8B-B14F-4D97-AF65-F5344CB8AC3E}">
        <p14:creationId xmlns:p14="http://schemas.microsoft.com/office/powerpoint/2010/main" val="30691736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4015" y="493533"/>
            <a:ext cx="11952797" cy="5739842"/>
          </a:xfrm>
          <a:prstGeom prst="rect">
            <a:avLst/>
          </a:prstGeom>
        </p:spPr>
      </p:pic>
    </p:spTree>
    <p:extLst>
      <p:ext uri="{BB962C8B-B14F-4D97-AF65-F5344CB8AC3E}">
        <p14:creationId xmlns:p14="http://schemas.microsoft.com/office/powerpoint/2010/main" val="32330523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smtClean="0"/>
              <a:t>KEYWORD </a:t>
            </a:r>
            <a:br>
              <a:rPr lang="cs-CZ" dirty="0" smtClean="0"/>
            </a:br>
            <a:r>
              <a:rPr lang="cs-CZ" b="1" dirty="0" smtClean="0"/>
              <a:t>„osmdesátá léta v ČSR“ (</a:t>
            </a:r>
            <a:r>
              <a:rPr lang="cs-CZ" b="1" dirty="0" err="1" smtClean="0"/>
              <a:t>eighties</a:t>
            </a:r>
            <a:r>
              <a:rPr lang="cs-CZ" b="1" dirty="0" smtClean="0"/>
              <a:t> in CS)</a:t>
            </a:r>
            <a:br>
              <a:rPr lang="cs-CZ" b="1" dirty="0" smtClean="0"/>
            </a:br>
            <a:r>
              <a:rPr lang="cs-CZ" dirty="0" smtClean="0"/>
              <a:t>– Google 7.1.2016</a:t>
            </a:r>
            <a:endParaRPr lang="cs-CZ" dirty="0"/>
          </a:p>
        </p:txBody>
      </p:sp>
    </p:spTree>
    <p:extLst>
      <p:ext uri="{BB962C8B-B14F-4D97-AF65-F5344CB8AC3E}">
        <p14:creationId xmlns:p14="http://schemas.microsoft.com/office/powerpoint/2010/main" val="26471349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71819"/>
            <a:ext cx="12068511" cy="5966556"/>
          </a:xfrm>
          <a:prstGeom prst="rect">
            <a:avLst/>
          </a:prstGeom>
        </p:spPr>
      </p:pic>
    </p:spTree>
    <p:extLst>
      <p:ext uri="{BB962C8B-B14F-4D97-AF65-F5344CB8AC3E}">
        <p14:creationId xmlns:p14="http://schemas.microsoft.com/office/powerpoint/2010/main" val="42173826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smtClean="0"/>
              <a:t>KEYWORD </a:t>
            </a:r>
            <a:r>
              <a:rPr lang="cs-CZ" b="1" dirty="0" smtClean="0"/>
              <a:t>„KSČ“ (COMMUNIST PARTY OF CS)</a:t>
            </a:r>
            <a:r>
              <a:rPr lang="cs-CZ" dirty="0" smtClean="0"/>
              <a:t/>
            </a:r>
            <a:br>
              <a:rPr lang="cs-CZ" dirty="0" smtClean="0"/>
            </a:br>
            <a:r>
              <a:rPr lang="cs-CZ" dirty="0" smtClean="0"/>
              <a:t>– Google 14.12.2015</a:t>
            </a:r>
            <a:endParaRPr lang="cs-CZ" dirty="0"/>
          </a:p>
        </p:txBody>
      </p:sp>
    </p:spTree>
    <p:extLst>
      <p:ext uri="{BB962C8B-B14F-4D97-AF65-F5344CB8AC3E}">
        <p14:creationId xmlns:p14="http://schemas.microsoft.com/office/powerpoint/2010/main" val="664797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Customer</a:t>
            </a:r>
            <a:r>
              <a:rPr lang="cs-CZ" dirty="0" smtClean="0"/>
              <a:t> </a:t>
            </a:r>
            <a:r>
              <a:rPr lang="cs-CZ" dirty="0" err="1" smtClean="0"/>
              <a:t>needs</a:t>
            </a:r>
            <a:endParaRPr lang="cs-CZ" dirty="0"/>
          </a:p>
        </p:txBody>
      </p:sp>
      <p:pic>
        <p:nvPicPr>
          <p:cNvPr id="24578" name="Picture 2" descr="https://upload.wikimedia.org/wikipedia/commons/thumb/3/33/MaslowsHierarchyOfNeeds.svg/2000px-MaslowsHierarchyOfNeed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8507" y="1106566"/>
            <a:ext cx="8134985" cy="5751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2060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196" y="772732"/>
            <a:ext cx="11928519" cy="5843453"/>
          </a:xfrm>
          <a:prstGeom prst="rect">
            <a:avLst/>
          </a:prstGeom>
        </p:spPr>
      </p:pic>
    </p:spTree>
    <p:extLst>
      <p:ext uri="{BB962C8B-B14F-4D97-AF65-F5344CB8AC3E}">
        <p14:creationId xmlns:p14="http://schemas.microsoft.com/office/powerpoint/2010/main" val="33270001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1050" y="2836862"/>
            <a:ext cx="10515600" cy="1325563"/>
          </a:xfrm>
        </p:spPr>
        <p:txBody>
          <a:bodyPr/>
          <a:lstStyle/>
          <a:p>
            <a:r>
              <a:rPr lang="cs-CZ" dirty="0" err="1" smtClean="0"/>
              <a:t>Thanks</a:t>
            </a:r>
            <a:r>
              <a:rPr lang="cs-CZ" dirty="0" smtClean="0"/>
              <a:t> </a:t>
            </a:r>
            <a:r>
              <a:rPr lang="cs-CZ" dirty="0" err="1" smtClean="0"/>
              <a:t>for</a:t>
            </a:r>
            <a:r>
              <a:rPr lang="cs-CZ" dirty="0" smtClean="0"/>
              <a:t> </a:t>
            </a:r>
            <a:r>
              <a:rPr lang="cs-CZ" dirty="0" err="1" smtClean="0"/>
              <a:t>attention</a:t>
            </a:r>
            <a:endParaRPr lang="cs-CZ" dirty="0"/>
          </a:p>
        </p:txBody>
      </p:sp>
      <p:sp>
        <p:nvSpPr>
          <p:cNvPr id="3" name="Obdélník 2"/>
          <p:cNvSpPr/>
          <p:nvPr/>
        </p:nvSpPr>
        <p:spPr>
          <a:xfrm>
            <a:off x="579550" y="887089"/>
            <a:ext cx="11333408" cy="1200329"/>
          </a:xfrm>
          <a:prstGeom prst="rect">
            <a:avLst/>
          </a:prstGeom>
        </p:spPr>
        <p:txBody>
          <a:bodyPr wrap="square">
            <a:spAutoFit/>
          </a:bodyPr>
          <a:lstStyle/>
          <a:p>
            <a:r>
              <a:rPr lang="ru-RU" b="1" dirty="0">
                <a:solidFill>
                  <a:srgbClr val="000000"/>
                </a:solidFill>
                <a:latin typeface="Verdana" panose="020B0604030504040204" pitchFamily="34" charset="0"/>
              </a:rPr>
              <a:t>«Люди всегда были и всегда будут глупенькими жертвами обмана и самообмана в политике, пока они не научатся за любыми нравственными, религиозными, политическими, социальными фразами, заявлениями, обещаниями разыскивать интересы тех или иных классов»</a:t>
            </a:r>
            <a:r>
              <a:rPr lang="ru-RU" dirty="0">
                <a:solidFill>
                  <a:srgbClr val="000000"/>
                </a:solidFill>
                <a:latin typeface="Verdana" panose="020B0604030504040204" pitchFamily="34" charset="0"/>
              </a:rPr>
              <a:t> (</a:t>
            </a:r>
            <a:r>
              <a:rPr lang="ru-RU" dirty="0" err="1">
                <a:solidFill>
                  <a:srgbClr val="000000"/>
                </a:solidFill>
                <a:latin typeface="Verdana" panose="020B0604030504040204" pitchFamily="34" charset="0"/>
              </a:rPr>
              <a:t>В.И.Ленин</a:t>
            </a:r>
            <a:r>
              <a:rPr lang="ru-RU" dirty="0">
                <a:solidFill>
                  <a:srgbClr val="000000"/>
                </a:solidFill>
                <a:latin typeface="Verdana" panose="020B0604030504040204" pitchFamily="34" charset="0"/>
              </a:rPr>
              <a:t>. Полн. собр. соч. т. 23, с.40–48.</a:t>
            </a:r>
            <a:endParaRPr lang="cs-CZ" dirty="0"/>
          </a:p>
        </p:txBody>
      </p:sp>
    </p:spTree>
    <p:extLst>
      <p:ext uri="{BB962C8B-B14F-4D97-AF65-F5344CB8AC3E}">
        <p14:creationId xmlns:p14="http://schemas.microsoft.com/office/powerpoint/2010/main" val="319057381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Literature</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err="1" smtClean="0"/>
              <a:t>Aristotle</a:t>
            </a:r>
            <a:r>
              <a:rPr lang="cs-CZ" dirty="0" smtClean="0"/>
              <a:t>: </a:t>
            </a:r>
            <a:r>
              <a:rPr lang="cs-CZ" i="1" dirty="0" err="1" smtClean="0"/>
              <a:t>Politics</a:t>
            </a:r>
            <a:endParaRPr lang="cs-CZ" i="1" dirty="0" smtClean="0"/>
          </a:p>
          <a:p>
            <a:r>
              <a:rPr lang="cs-CZ" dirty="0" err="1" smtClean="0"/>
              <a:t>Aristotle</a:t>
            </a:r>
            <a:r>
              <a:rPr lang="cs-CZ" dirty="0" smtClean="0"/>
              <a:t>: </a:t>
            </a:r>
            <a:r>
              <a:rPr lang="cs-CZ" i="1" dirty="0" err="1"/>
              <a:t>Nicomachean</a:t>
            </a:r>
            <a:r>
              <a:rPr lang="cs-CZ" i="1" dirty="0"/>
              <a:t> </a:t>
            </a:r>
            <a:r>
              <a:rPr lang="cs-CZ" i="1" dirty="0" err="1" smtClean="0"/>
              <a:t>Ethics</a:t>
            </a:r>
            <a:endParaRPr lang="cs-CZ" i="1" dirty="0" smtClean="0"/>
          </a:p>
          <a:p>
            <a:r>
              <a:rPr lang="cs-CZ" dirty="0" smtClean="0"/>
              <a:t>Plato: </a:t>
            </a:r>
            <a:r>
              <a:rPr lang="cs-CZ" dirty="0"/>
              <a:t> </a:t>
            </a:r>
            <a:r>
              <a:rPr lang="cs-CZ" i="1" dirty="0" err="1"/>
              <a:t>Republic</a:t>
            </a:r>
            <a:r>
              <a:rPr lang="cs-CZ" dirty="0" err="1"/>
              <a:t>,</a:t>
            </a:r>
            <a:r>
              <a:rPr lang="cs-CZ" i="1" dirty="0" err="1"/>
              <a:t>Statesman</a:t>
            </a:r>
            <a:r>
              <a:rPr lang="cs-CZ" dirty="0"/>
              <a:t>, and </a:t>
            </a:r>
            <a:r>
              <a:rPr lang="cs-CZ" i="1" dirty="0" err="1" smtClean="0"/>
              <a:t>Laws</a:t>
            </a:r>
            <a:endParaRPr lang="cs-CZ" i="1" dirty="0" smtClean="0"/>
          </a:p>
          <a:p>
            <a:r>
              <a:rPr lang="en-US" dirty="0" smtClean="0"/>
              <a:t>Butler, P. &amp; Collins, N. (1994). Political marketing: Structure and process. European Journal of Marketing, 28(1), 19-34.</a:t>
            </a:r>
            <a:endParaRPr lang="cs-CZ" dirty="0" smtClean="0"/>
          </a:p>
          <a:p>
            <a:r>
              <a:rPr lang="cs-CZ" dirty="0" smtClean="0"/>
              <a:t>Che </a:t>
            </a:r>
            <a:r>
              <a:rPr lang="cs-CZ" dirty="0" err="1" smtClean="0"/>
              <a:t>Supian</a:t>
            </a:r>
            <a:r>
              <a:rPr lang="cs-CZ" dirty="0" smtClean="0"/>
              <a:t> </a:t>
            </a:r>
            <a:r>
              <a:rPr lang="cs-CZ" dirty="0" err="1" smtClean="0"/>
              <a:t>Mohamad</a:t>
            </a:r>
            <a:r>
              <a:rPr lang="cs-CZ" dirty="0" smtClean="0"/>
              <a:t> Nor and. </a:t>
            </a:r>
            <a:r>
              <a:rPr lang="cs-CZ" dirty="0" err="1" smtClean="0"/>
              <a:t>Col</a:t>
            </a:r>
            <a:r>
              <a:rPr lang="cs-CZ" dirty="0" smtClean="0"/>
              <a:t>. </a:t>
            </a:r>
            <a:r>
              <a:rPr lang="cs-CZ" dirty="0" err="1" smtClean="0"/>
              <a:t>Political</a:t>
            </a:r>
            <a:r>
              <a:rPr lang="cs-CZ" dirty="0" smtClean="0"/>
              <a:t> Marketing vs. </a:t>
            </a:r>
            <a:r>
              <a:rPr lang="cs-CZ" dirty="0" err="1" smtClean="0"/>
              <a:t>Commercial</a:t>
            </a:r>
            <a:r>
              <a:rPr lang="cs-CZ" dirty="0" smtClean="0"/>
              <a:t> </a:t>
            </a:r>
            <a:r>
              <a:rPr lang="cs-CZ" dirty="0" err="1" smtClean="0"/>
              <a:t>Marketing:Something</a:t>
            </a:r>
            <a:r>
              <a:rPr lang="cs-CZ" dirty="0" smtClean="0"/>
              <a:t> in </a:t>
            </a:r>
            <a:r>
              <a:rPr lang="cs-CZ" dirty="0" err="1" smtClean="0"/>
              <a:t>Common</a:t>
            </a:r>
            <a:r>
              <a:rPr lang="cs-CZ" dirty="0" smtClean="0"/>
              <a:t> </a:t>
            </a:r>
            <a:r>
              <a:rPr lang="cs-CZ" dirty="0" err="1" smtClean="0"/>
              <a:t>for</a:t>
            </a:r>
            <a:r>
              <a:rPr lang="cs-CZ" dirty="0" smtClean="0"/>
              <a:t> </a:t>
            </a:r>
            <a:r>
              <a:rPr lang="cs-CZ" dirty="0" err="1" smtClean="0"/>
              <a:t>Gains</a:t>
            </a:r>
            <a:r>
              <a:rPr lang="cs-CZ" dirty="0" smtClean="0"/>
              <a:t>, </a:t>
            </a:r>
            <a:r>
              <a:rPr lang="en-US" dirty="0" smtClean="0"/>
              <a:t>6th Global Conference on Business &amp; Economics		ISBN : 0-9742114-6-X</a:t>
            </a:r>
            <a:endParaRPr lang="cs-CZ" dirty="0" smtClean="0"/>
          </a:p>
          <a:p>
            <a:r>
              <a:rPr lang="en-US" dirty="0"/>
              <a:t>Speed, R., Butler, P. &amp; Collins, N. 2015, "Human Branding in Political Marketing: Applying Contemporary Branding Thought to Political Parties and Their Leaders", </a:t>
            </a:r>
            <a:r>
              <a:rPr lang="en-US" i="1" dirty="0"/>
              <a:t>Journal of Political Marketing, </a:t>
            </a:r>
            <a:r>
              <a:rPr lang="en-US" dirty="0"/>
              <a:t>vol. 14, pp. 129-151</a:t>
            </a:r>
            <a:r>
              <a:rPr lang="en-US" dirty="0" smtClean="0"/>
              <a:t>.</a:t>
            </a:r>
            <a:endParaRPr lang="cs-CZ" dirty="0" smtClean="0"/>
          </a:p>
          <a:p>
            <a:r>
              <a:rPr lang="en-US" dirty="0" err="1"/>
              <a:t>Mone</a:t>
            </a:r>
            <a:r>
              <a:rPr lang="en-US" dirty="0"/>
              <a:t>, K. &amp; </a:t>
            </a:r>
            <a:r>
              <a:rPr lang="en-US" dirty="0" err="1"/>
              <a:t>Bazini</a:t>
            </a:r>
            <a:r>
              <a:rPr lang="en-US" dirty="0"/>
              <a:t>, E. 2013, "Political marketing application by political parties: A framework for understanding its impact in democracy", Mediterranean Journal of Social Sciences, vol. 4, no. 4, pp. 399-404</a:t>
            </a:r>
            <a:r>
              <a:rPr lang="en-US" dirty="0" smtClean="0"/>
              <a:t>.</a:t>
            </a:r>
            <a:endParaRPr lang="cs-CZ" dirty="0" smtClean="0"/>
          </a:p>
          <a:p>
            <a:r>
              <a:rPr lang="en-US" dirty="0"/>
              <a:t>George Orwell</a:t>
            </a:r>
            <a:br>
              <a:rPr lang="en-US" dirty="0"/>
            </a:br>
            <a:r>
              <a:rPr lang="en-US" dirty="0"/>
              <a:t>‘</a:t>
            </a:r>
            <a:r>
              <a:rPr lang="en-US" u="sng" dirty="0">
                <a:hlinkClick r:id="rId2" tooltip="[New window] Details about the book"/>
              </a:rPr>
              <a:t>Shooting an Elephant and Other Essays</a:t>
            </a:r>
            <a:r>
              <a:rPr lang="en-US" dirty="0"/>
              <a:t>’</a:t>
            </a:r>
            <a:br>
              <a:rPr lang="en-US" dirty="0"/>
            </a:br>
            <a:r>
              <a:rPr lang="en-US" dirty="0"/>
              <a:t>© 1950 Secker and Warburg. London.</a:t>
            </a:r>
            <a:endParaRPr lang="cs-CZ" dirty="0"/>
          </a:p>
        </p:txBody>
      </p:sp>
    </p:spTree>
    <p:extLst>
      <p:ext uri="{BB962C8B-B14F-4D97-AF65-F5344CB8AC3E}">
        <p14:creationId xmlns:p14="http://schemas.microsoft.com/office/powerpoint/2010/main" val="263159340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altLang="cs-CZ" b="1" dirty="0" err="1">
                <a:solidFill>
                  <a:srgbClr val="4F4F4F"/>
                </a:solidFill>
                <a:latin typeface="Roboto"/>
              </a:rPr>
              <a:t>Journal</a:t>
            </a:r>
            <a:r>
              <a:rPr lang="cs-CZ" altLang="cs-CZ" b="1" dirty="0">
                <a:solidFill>
                  <a:srgbClr val="4F4F4F"/>
                </a:solidFill>
                <a:latin typeface="Roboto"/>
              </a:rPr>
              <a:t> </a:t>
            </a:r>
            <a:r>
              <a:rPr lang="cs-CZ" altLang="cs-CZ" b="1" dirty="0" err="1">
                <a:solidFill>
                  <a:srgbClr val="4F4F4F"/>
                </a:solidFill>
                <a:latin typeface="Roboto"/>
              </a:rPr>
              <a:t>of</a:t>
            </a:r>
            <a:r>
              <a:rPr lang="cs-CZ" altLang="cs-CZ" b="1" dirty="0">
                <a:solidFill>
                  <a:srgbClr val="4F4F4F"/>
                </a:solidFill>
                <a:latin typeface="Roboto"/>
              </a:rPr>
              <a:t> </a:t>
            </a:r>
            <a:r>
              <a:rPr lang="cs-CZ" altLang="cs-CZ" b="1" dirty="0" err="1">
                <a:solidFill>
                  <a:srgbClr val="4F4F4F"/>
                </a:solidFill>
                <a:latin typeface="Roboto"/>
              </a:rPr>
              <a:t>Political</a:t>
            </a:r>
            <a:r>
              <a:rPr lang="cs-CZ" altLang="cs-CZ" b="1" dirty="0">
                <a:solidFill>
                  <a:srgbClr val="4F4F4F"/>
                </a:solidFill>
                <a:latin typeface="Roboto"/>
              </a:rPr>
              <a:t> </a:t>
            </a:r>
            <a:r>
              <a:rPr lang="cs-CZ" altLang="cs-CZ" b="1" dirty="0" smtClean="0">
                <a:solidFill>
                  <a:srgbClr val="4F4F4F"/>
                </a:solidFill>
                <a:latin typeface="Roboto"/>
              </a:rPr>
              <a:t>Marketing</a:t>
            </a:r>
            <a:endParaRPr lang="cs-CZ" dirty="0"/>
          </a:p>
        </p:txBody>
      </p:sp>
      <p:graphicFrame>
        <p:nvGraphicFramePr>
          <p:cNvPr id="4" name="Zástupný symbol pro obsah 3"/>
          <p:cNvGraphicFramePr>
            <a:graphicFrameLocks noGrp="1"/>
          </p:cNvGraphicFramePr>
          <p:nvPr>
            <p:ph idx="1"/>
          </p:nvPr>
        </p:nvGraphicFramePr>
        <p:xfrm>
          <a:off x="838200" y="2100104"/>
          <a:ext cx="10515600" cy="3802380"/>
        </p:xfrm>
        <a:graphic>
          <a:graphicData uri="http://schemas.openxmlformats.org/drawingml/2006/table">
            <a:tbl>
              <a:tblPr/>
              <a:tblGrid>
                <a:gridCol w="3505200"/>
                <a:gridCol w="3505200"/>
                <a:gridCol w="3505200"/>
              </a:tblGrid>
              <a:tr h="0">
                <a:tc>
                  <a:txBody>
                    <a:bodyPr/>
                    <a:lstStyle/>
                    <a:p>
                      <a:pPr algn="r" fontAlgn="t"/>
                      <a:r>
                        <a:rPr lang="cs-CZ" b="1">
                          <a:solidFill>
                            <a:srgbClr val="4F4F4F"/>
                          </a:solidFill>
                          <a:effectLst/>
                        </a:rPr>
                        <a:t>Country</a:t>
                      </a:r>
                    </a:p>
                  </a:txBody>
                  <a:tcPr marL="95250" marR="95250" marT="95250" marB="95250">
                    <a:lnL>
                      <a:noFill/>
                    </a:lnL>
                    <a:lnR w="9525" cap="flat" cmpd="sng" algn="ctr">
                      <a:solidFill>
                        <a:srgbClr val="ECECEC"/>
                      </a:solidFill>
                      <a:prstDash val="solid"/>
                      <a:round/>
                      <a:headEnd type="none" w="med" len="med"/>
                      <a:tailEnd type="none" w="med" len="med"/>
                    </a:lnR>
                    <a:lnT>
                      <a:noFill/>
                    </a:lnT>
                    <a:lnB>
                      <a:noFill/>
                    </a:lnB>
                    <a:solidFill>
                      <a:srgbClr val="F9F9F9"/>
                    </a:solidFill>
                  </a:tcPr>
                </a:tc>
                <a:tc>
                  <a:txBody>
                    <a:bodyPr/>
                    <a:lstStyle/>
                    <a:p>
                      <a:pPr fontAlgn="t"/>
                      <a:r>
                        <a:rPr lang="cs-CZ" u="none" strike="noStrike">
                          <a:solidFill>
                            <a:srgbClr val="109DE4"/>
                          </a:solidFill>
                          <a:effectLst/>
                          <a:hlinkClick r:id="rId2" tooltip="view journal rank of United States"/>
                        </a:rPr>
                        <a:t>United States</a:t>
                      </a:r>
                      <a:endParaRPr lang="cs-CZ">
                        <a:solidFill>
                          <a:srgbClr val="646464"/>
                        </a:solidFill>
                        <a:effectLst/>
                      </a:endParaRPr>
                    </a:p>
                  </a:txBody>
                  <a:tcPr marL="95250" marR="95250" marT="95250" marB="95250">
                    <a:lnL w="9525" cap="flat" cmpd="sng" algn="ctr">
                      <a:solidFill>
                        <a:srgbClr val="ECECEC"/>
                      </a:solidFill>
                      <a:prstDash val="solid"/>
                      <a:round/>
                      <a:headEnd type="none" w="med" len="med"/>
                      <a:tailEnd type="none" w="med" len="med"/>
                    </a:lnL>
                    <a:lnR>
                      <a:noFill/>
                    </a:lnR>
                    <a:lnT>
                      <a:noFill/>
                    </a:lnT>
                    <a:lnB>
                      <a:noFill/>
                    </a:lnB>
                    <a:solidFill>
                      <a:srgbClr val="F9F9F9"/>
                    </a:solidFill>
                  </a:tcPr>
                </a:tc>
                <a:tc rowSpan="7">
                  <a:txBody>
                    <a:bodyPr/>
                    <a:lstStyle/>
                    <a:p>
                      <a:pPr algn="ctr" fontAlgn="t"/>
                      <a:r>
                        <a:rPr lang="cs-CZ" b="1">
                          <a:solidFill>
                            <a:srgbClr val="646464"/>
                          </a:solidFill>
                          <a:effectLst/>
                        </a:rPr>
                        <a:t>13</a:t>
                      </a:r>
                    </a:p>
                    <a:p>
                      <a:pPr algn="ctr" fontAlgn="t"/>
                      <a:r>
                        <a:rPr lang="cs-CZ">
                          <a:solidFill>
                            <a:srgbClr val="646464"/>
                          </a:solidFill>
                          <a:effectLst/>
                        </a:rPr>
                        <a:t>H Index</a:t>
                      </a:r>
                    </a:p>
                  </a:txBody>
                  <a:tcPr marL="95250" marR="95250" marB="95250">
                    <a:lnL>
                      <a:noFill/>
                    </a:lnL>
                    <a:lnR>
                      <a:noFill/>
                    </a:lnR>
                    <a:lnT>
                      <a:noFill/>
                    </a:lnT>
                    <a:lnB>
                      <a:noFill/>
                    </a:lnB>
                    <a:solidFill>
                      <a:srgbClr val="F9F9F9"/>
                    </a:solidFill>
                  </a:tcPr>
                </a:tc>
              </a:tr>
              <a:tr h="0">
                <a:tc>
                  <a:txBody>
                    <a:bodyPr/>
                    <a:lstStyle/>
                    <a:p>
                      <a:pPr algn="r" fontAlgn="t"/>
                      <a:r>
                        <a:rPr lang="cs-CZ" b="1">
                          <a:solidFill>
                            <a:srgbClr val="4F4F4F"/>
                          </a:solidFill>
                          <a:effectLst/>
                        </a:rPr>
                        <a:t>Subject Area</a:t>
                      </a:r>
                    </a:p>
                  </a:txBody>
                  <a:tcPr marL="95250" marR="95250" marT="95250" marB="95250">
                    <a:lnL>
                      <a:noFill/>
                    </a:lnL>
                    <a:lnR w="9525" cap="flat" cmpd="sng" algn="ctr">
                      <a:solidFill>
                        <a:srgbClr val="ECECEC"/>
                      </a:solidFill>
                      <a:prstDash val="solid"/>
                      <a:round/>
                      <a:headEnd type="none" w="med" len="med"/>
                      <a:tailEnd type="none" w="med" len="med"/>
                    </a:lnR>
                    <a:lnT>
                      <a:noFill/>
                    </a:lnT>
                    <a:lnB>
                      <a:noFill/>
                    </a:lnB>
                    <a:solidFill>
                      <a:srgbClr val="F9F9F9"/>
                    </a:solidFill>
                  </a:tcPr>
                </a:tc>
                <a:tc>
                  <a:txBody>
                    <a:bodyPr/>
                    <a:lstStyle/>
                    <a:p>
                      <a:pPr fontAlgn="t"/>
                      <a:r>
                        <a:rPr lang="en-US" u="none" strike="noStrike">
                          <a:solidFill>
                            <a:srgbClr val="109DE4"/>
                          </a:solidFill>
                          <a:effectLst/>
                          <a:hlinkClick r:id="rId3" tooltip="view journal rank from Business, Management and Accounting"/>
                        </a:rPr>
                        <a:t>Business, Management and Accounting</a:t>
                      </a:r>
                      <a:r>
                        <a:rPr lang="en-US">
                          <a:solidFill>
                            <a:srgbClr val="646464"/>
                          </a:solidFill>
                          <a:effectLst/>
                        </a:rPr>
                        <a:t>, </a:t>
                      </a:r>
                      <a:r>
                        <a:rPr lang="en-US" u="none" strike="noStrike">
                          <a:solidFill>
                            <a:srgbClr val="109DE4"/>
                          </a:solidFill>
                          <a:effectLst/>
                          <a:hlinkClick r:id="rId4" tooltip="view journal rank from Social Sciences"/>
                        </a:rPr>
                        <a:t>Social Sciences</a:t>
                      </a:r>
                      <a:endParaRPr lang="en-US">
                        <a:solidFill>
                          <a:srgbClr val="646464"/>
                        </a:solidFill>
                        <a:effectLst/>
                      </a:endParaRPr>
                    </a:p>
                  </a:txBody>
                  <a:tcPr marL="95250" marR="95250" marT="95250" marB="95250">
                    <a:lnL w="9525" cap="flat" cmpd="sng" algn="ctr">
                      <a:solidFill>
                        <a:srgbClr val="ECECEC"/>
                      </a:solidFill>
                      <a:prstDash val="solid"/>
                      <a:round/>
                      <a:headEnd type="none" w="med" len="med"/>
                      <a:tailEnd type="none" w="med" len="med"/>
                    </a:lnL>
                    <a:lnR>
                      <a:noFill/>
                    </a:lnR>
                    <a:lnT>
                      <a:noFill/>
                    </a:lnT>
                    <a:lnB>
                      <a:noFill/>
                    </a:lnB>
                    <a:solidFill>
                      <a:srgbClr val="F9F9F9"/>
                    </a:solidFill>
                  </a:tcPr>
                </a:tc>
                <a:tc vMerge="1">
                  <a:txBody>
                    <a:bodyPr/>
                    <a:lstStyle/>
                    <a:p>
                      <a:endParaRPr lang="cs-CZ"/>
                    </a:p>
                  </a:txBody>
                  <a:tcPr/>
                </a:tc>
              </a:tr>
              <a:tr h="0">
                <a:tc>
                  <a:txBody>
                    <a:bodyPr/>
                    <a:lstStyle/>
                    <a:p>
                      <a:pPr algn="r" fontAlgn="t"/>
                      <a:r>
                        <a:rPr lang="cs-CZ" b="1">
                          <a:solidFill>
                            <a:srgbClr val="4F4F4F"/>
                          </a:solidFill>
                          <a:effectLst/>
                        </a:rPr>
                        <a:t>Subject Category</a:t>
                      </a:r>
                    </a:p>
                  </a:txBody>
                  <a:tcPr marL="95250" marR="95250" marT="95250" marB="95250">
                    <a:lnL>
                      <a:noFill/>
                    </a:lnL>
                    <a:lnR w="9525" cap="flat" cmpd="sng" algn="ctr">
                      <a:solidFill>
                        <a:srgbClr val="ECECEC"/>
                      </a:solidFill>
                      <a:prstDash val="solid"/>
                      <a:round/>
                      <a:headEnd type="none" w="med" len="med"/>
                      <a:tailEnd type="none" w="med" len="med"/>
                    </a:lnR>
                    <a:lnT>
                      <a:noFill/>
                    </a:lnT>
                    <a:lnB>
                      <a:noFill/>
                    </a:lnB>
                    <a:solidFill>
                      <a:srgbClr val="F9F9F9"/>
                    </a:solidFill>
                  </a:tcPr>
                </a:tc>
                <a:tc>
                  <a:txBody>
                    <a:bodyPr/>
                    <a:lstStyle/>
                    <a:p>
                      <a:pPr fontAlgn="t"/>
                      <a:r>
                        <a:rPr lang="en-US" u="none" strike="noStrike">
                          <a:solidFill>
                            <a:srgbClr val="109DE4"/>
                          </a:solidFill>
                          <a:effectLst/>
                          <a:hlinkClick r:id="rId5" tooltip="view journal rank from Marketing"/>
                        </a:rPr>
                        <a:t>Marketing</a:t>
                      </a:r>
                      <a:r>
                        <a:rPr lang="en-US">
                          <a:solidFill>
                            <a:srgbClr val="646464"/>
                          </a:solidFill>
                          <a:effectLst/>
                        </a:rPr>
                        <a:t>, </a:t>
                      </a:r>
                      <a:r>
                        <a:rPr lang="en-US" u="none" strike="noStrike">
                          <a:solidFill>
                            <a:srgbClr val="109DE4"/>
                          </a:solidFill>
                          <a:effectLst/>
                          <a:hlinkClick r:id="rId6" tooltip="view journal rank from Sociology and Political Science"/>
                        </a:rPr>
                        <a:t>Sociology and Political Science</a:t>
                      </a:r>
                      <a:endParaRPr lang="en-US">
                        <a:solidFill>
                          <a:srgbClr val="646464"/>
                        </a:solidFill>
                        <a:effectLst/>
                      </a:endParaRPr>
                    </a:p>
                  </a:txBody>
                  <a:tcPr marL="95250" marR="95250" marT="95250" marB="95250">
                    <a:lnL w="9525" cap="flat" cmpd="sng" algn="ctr">
                      <a:solidFill>
                        <a:srgbClr val="ECECEC"/>
                      </a:solidFill>
                      <a:prstDash val="solid"/>
                      <a:round/>
                      <a:headEnd type="none" w="med" len="med"/>
                      <a:tailEnd type="none" w="med" len="med"/>
                    </a:lnL>
                    <a:lnR>
                      <a:noFill/>
                    </a:lnR>
                    <a:lnT>
                      <a:noFill/>
                    </a:lnT>
                    <a:lnB>
                      <a:noFill/>
                    </a:lnB>
                    <a:solidFill>
                      <a:srgbClr val="F9F9F9"/>
                    </a:solidFill>
                  </a:tcPr>
                </a:tc>
                <a:tc vMerge="1">
                  <a:txBody>
                    <a:bodyPr/>
                    <a:lstStyle/>
                    <a:p>
                      <a:endParaRPr lang="cs-CZ"/>
                    </a:p>
                  </a:txBody>
                  <a:tcPr/>
                </a:tc>
              </a:tr>
              <a:tr h="0">
                <a:tc>
                  <a:txBody>
                    <a:bodyPr/>
                    <a:lstStyle/>
                    <a:p>
                      <a:pPr algn="r" fontAlgn="t"/>
                      <a:r>
                        <a:rPr lang="cs-CZ" b="1">
                          <a:solidFill>
                            <a:srgbClr val="4F4F4F"/>
                          </a:solidFill>
                          <a:effectLst/>
                        </a:rPr>
                        <a:t>Publisher</a:t>
                      </a:r>
                    </a:p>
                  </a:txBody>
                  <a:tcPr marL="95250" marR="95250" marT="95250" marB="95250">
                    <a:lnL>
                      <a:noFill/>
                    </a:lnL>
                    <a:lnR w="9525" cap="flat" cmpd="sng" algn="ctr">
                      <a:solidFill>
                        <a:srgbClr val="ECECEC"/>
                      </a:solidFill>
                      <a:prstDash val="solid"/>
                      <a:round/>
                      <a:headEnd type="none" w="med" len="med"/>
                      <a:tailEnd type="none" w="med" len="med"/>
                    </a:lnR>
                    <a:lnT>
                      <a:noFill/>
                    </a:lnT>
                    <a:lnB>
                      <a:noFill/>
                    </a:lnB>
                    <a:solidFill>
                      <a:srgbClr val="F9F9F9"/>
                    </a:solidFill>
                  </a:tcPr>
                </a:tc>
                <a:tc>
                  <a:txBody>
                    <a:bodyPr/>
                    <a:lstStyle/>
                    <a:p>
                      <a:pPr fontAlgn="t"/>
                      <a:r>
                        <a:rPr lang="cs-CZ" u="none" strike="noStrike">
                          <a:solidFill>
                            <a:srgbClr val="109DE4"/>
                          </a:solidFill>
                          <a:effectLst/>
                          <a:hlinkClick r:id="rId7" tooltip="view all publisher's journals"/>
                        </a:rPr>
                        <a:t>Haworth Press Inc.</a:t>
                      </a:r>
                      <a:endParaRPr lang="cs-CZ">
                        <a:solidFill>
                          <a:srgbClr val="646464"/>
                        </a:solidFill>
                        <a:effectLst/>
                      </a:endParaRPr>
                    </a:p>
                  </a:txBody>
                  <a:tcPr marL="95250" marR="95250" marT="95250" marB="95250">
                    <a:lnL w="9525" cap="flat" cmpd="sng" algn="ctr">
                      <a:solidFill>
                        <a:srgbClr val="ECECEC"/>
                      </a:solidFill>
                      <a:prstDash val="solid"/>
                      <a:round/>
                      <a:headEnd type="none" w="med" len="med"/>
                      <a:tailEnd type="none" w="med" len="med"/>
                    </a:lnL>
                    <a:lnR>
                      <a:noFill/>
                    </a:lnR>
                    <a:lnT>
                      <a:noFill/>
                    </a:lnT>
                    <a:lnB>
                      <a:noFill/>
                    </a:lnB>
                    <a:solidFill>
                      <a:srgbClr val="F9F9F9"/>
                    </a:solidFill>
                  </a:tcPr>
                </a:tc>
                <a:tc vMerge="1">
                  <a:txBody>
                    <a:bodyPr/>
                    <a:lstStyle/>
                    <a:p>
                      <a:endParaRPr lang="cs-CZ"/>
                    </a:p>
                  </a:txBody>
                  <a:tcPr/>
                </a:tc>
              </a:tr>
              <a:tr h="0">
                <a:tc>
                  <a:txBody>
                    <a:bodyPr/>
                    <a:lstStyle/>
                    <a:p>
                      <a:pPr algn="r" fontAlgn="t"/>
                      <a:r>
                        <a:rPr lang="cs-CZ" b="1">
                          <a:solidFill>
                            <a:srgbClr val="4F4F4F"/>
                          </a:solidFill>
                          <a:effectLst/>
                        </a:rPr>
                        <a:t>Publication type</a:t>
                      </a:r>
                    </a:p>
                  </a:txBody>
                  <a:tcPr marL="95250" marR="95250" marT="95250" marB="95250">
                    <a:lnL>
                      <a:noFill/>
                    </a:lnL>
                    <a:lnR w="9525" cap="flat" cmpd="sng" algn="ctr">
                      <a:solidFill>
                        <a:srgbClr val="ECECEC"/>
                      </a:solidFill>
                      <a:prstDash val="solid"/>
                      <a:round/>
                      <a:headEnd type="none" w="med" len="med"/>
                      <a:tailEnd type="none" w="med" len="med"/>
                    </a:lnR>
                    <a:lnT>
                      <a:noFill/>
                    </a:lnT>
                    <a:lnB>
                      <a:noFill/>
                    </a:lnB>
                    <a:solidFill>
                      <a:srgbClr val="F9F9F9"/>
                    </a:solidFill>
                  </a:tcPr>
                </a:tc>
                <a:tc>
                  <a:txBody>
                    <a:bodyPr/>
                    <a:lstStyle/>
                    <a:p>
                      <a:pPr fontAlgn="t"/>
                      <a:r>
                        <a:rPr lang="cs-CZ">
                          <a:solidFill>
                            <a:srgbClr val="646464"/>
                          </a:solidFill>
                          <a:effectLst/>
                        </a:rPr>
                        <a:t>Journals</a:t>
                      </a:r>
                    </a:p>
                  </a:txBody>
                  <a:tcPr marL="95250" marR="95250" marT="95250" marB="95250">
                    <a:lnL w="9525" cap="flat" cmpd="sng" algn="ctr">
                      <a:solidFill>
                        <a:srgbClr val="ECECEC"/>
                      </a:solidFill>
                      <a:prstDash val="solid"/>
                      <a:round/>
                      <a:headEnd type="none" w="med" len="med"/>
                      <a:tailEnd type="none" w="med" len="med"/>
                    </a:lnL>
                    <a:lnR>
                      <a:noFill/>
                    </a:lnR>
                    <a:lnT>
                      <a:noFill/>
                    </a:lnT>
                    <a:lnB>
                      <a:noFill/>
                    </a:lnB>
                    <a:solidFill>
                      <a:srgbClr val="F9F9F9"/>
                    </a:solidFill>
                  </a:tcPr>
                </a:tc>
                <a:tc vMerge="1">
                  <a:txBody>
                    <a:bodyPr/>
                    <a:lstStyle/>
                    <a:p>
                      <a:endParaRPr lang="cs-CZ"/>
                    </a:p>
                  </a:txBody>
                  <a:tcPr/>
                </a:tc>
              </a:tr>
              <a:tr h="0">
                <a:tc>
                  <a:txBody>
                    <a:bodyPr/>
                    <a:lstStyle/>
                    <a:p>
                      <a:pPr algn="r" fontAlgn="t"/>
                      <a:r>
                        <a:rPr lang="cs-CZ" b="1">
                          <a:solidFill>
                            <a:srgbClr val="4F4F4F"/>
                          </a:solidFill>
                          <a:effectLst/>
                        </a:rPr>
                        <a:t>ISSN</a:t>
                      </a:r>
                    </a:p>
                  </a:txBody>
                  <a:tcPr marL="95250" marR="95250" marT="95250" marB="95250">
                    <a:lnL>
                      <a:noFill/>
                    </a:lnL>
                    <a:lnR w="9525" cap="flat" cmpd="sng" algn="ctr">
                      <a:solidFill>
                        <a:srgbClr val="ECECEC"/>
                      </a:solidFill>
                      <a:prstDash val="solid"/>
                      <a:round/>
                      <a:headEnd type="none" w="med" len="med"/>
                      <a:tailEnd type="none" w="med" len="med"/>
                    </a:lnR>
                    <a:lnT>
                      <a:noFill/>
                    </a:lnT>
                    <a:lnB>
                      <a:noFill/>
                    </a:lnB>
                    <a:solidFill>
                      <a:srgbClr val="F9F9F9"/>
                    </a:solidFill>
                  </a:tcPr>
                </a:tc>
                <a:tc>
                  <a:txBody>
                    <a:bodyPr/>
                    <a:lstStyle/>
                    <a:p>
                      <a:pPr fontAlgn="t"/>
                      <a:r>
                        <a:rPr lang="cs-CZ">
                          <a:solidFill>
                            <a:srgbClr val="646464"/>
                          </a:solidFill>
                          <a:effectLst/>
                        </a:rPr>
                        <a:t>15377857, 15377865</a:t>
                      </a:r>
                    </a:p>
                  </a:txBody>
                  <a:tcPr marL="95250" marR="95250" marT="95250" marB="95250">
                    <a:lnL w="9525" cap="flat" cmpd="sng" algn="ctr">
                      <a:solidFill>
                        <a:srgbClr val="ECECEC"/>
                      </a:solidFill>
                      <a:prstDash val="solid"/>
                      <a:round/>
                      <a:headEnd type="none" w="med" len="med"/>
                      <a:tailEnd type="none" w="med" len="med"/>
                    </a:lnL>
                    <a:lnR>
                      <a:noFill/>
                    </a:lnR>
                    <a:lnT>
                      <a:noFill/>
                    </a:lnT>
                    <a:lnB>
                      <a:noFill/>
                    </a:lnB>
                    <a:solidFill>
                      <a:srgbClr val="F9F9F9"/>
                    </a:solidFill>
                  </a:tcPr>
                </a:tc>
                <a:tc vMerge="1">
                  <a:txBody>
                    <a:bodyPr/>
                    <a:lstStyle/>
                    <a:p>
                      <a:endParaRPr lang="cs-CZ"/>
                    </a:p>
                  </a:txBody>
                  <a:tcPr/>
                </a:tc>
              </a:tr>
              <a:tr h="0">
                <a:tc>
                  <a:txBody>
                    <a:bodyPr/>
                    <a:lstStyle/>
                    <a:p>
                      <a:pPr algn="r" fontAlgn="t"/>
                      <a:r>
                        <a:rPr lang="cs-CZ" b="1">
                          <a:solidFill>
                            <a:srgbClr val="4F4F4F"/>
                          </a:solidFill>
                          <a:effectLst/>
                        </a:rPr>
                        <a:t>Coverage</a:t>
                      </a:r>
                    </a:p>
                  </a:txBody>
                  <a:tcPr marL="95250" marR="95250" marT="95250" marB="95250">
                    <a:lnL>
                      <a:noFill/>
                    </a:lnL>
                    <a:lnR w="9525" cap="flat" cmpd="sng" algn="ctr">
                      <a:solidFill>
                        <a:srgbClr val="ECECEC"/>
                      </a:solidFill>
                      <a:prstDash val="solid"/>
                      <a:round/>
                      <a:headEnd type="none" w="med" len="med"/>
                      <a:tailEnd type="none" w="med" len="med"/>
                    </a:lnR>
                    <a:lnT>
                      <a:noFill/>
                    </a:lnT>
                    <a:lnB>
                      <a:noFill/>
                    </a:lnB>
                    <a:solidFill>
                      <a:srgbClr val="F9F9F9"/>
                    </a:solidFill>
                  </a:tcPr>
                </a:tc>
                <a:tc>
                  <a:txBody>
                    <a:bodyPr/>
                    <a:lstStyle/>
                    <a:p>
                      <a:pPr fontAlgn="t"/>
                      <a:r>
                        <a:rPr lang="cs-CZ" dirty="0">
                          <a:solidFill>
                            <a:srgbClr val="646464"/>
                          </a:solidFill>
                          <a:effectLst/>
                        </a:rPr>
                        <a:t>2006-ongoing</a:t>
                      </a:r>
                    </a:p>
                  </a:txBody>
                  <a:tcPr marL="95250" marR="95250" marT="95250" marB="95250">
                    <a:lnL w="9525" cap="flat" cmpd="sng" algn="ctr">
                      <a:solidFill>
                        <a:srgbClr val="ECECEC"/>
                      </a:solidFill>
                      <a:prstDash val="solid"/>
                      <a:round/>
                      <a:headEnd type="none" w="med" len="med"/>
                      <a:tailEnd type="none" w="med" len="med"/>
                    </a:lnL>
                    <a:lnR>
                      <a:noFill/>
                    </a:lnR>
                    <a:lnT>
                      <a:noFill/>
                    </a:lnT>
                    <a:lnB>
                      <a:noFill/>
                    </a:lnB>
                    <a:solidFill>
                      <a:srgbClr val="F9F9F9"/>
                    </a:solidFill>
                  </a:tcPr>
                </a:tc>
                <a:tc vMerge="1">
                  <a:txBody>
                    <a:bodyPr/>
                    <a:lstStyle/>
                    <a:p>
                      <a:endParaRPr lang="cs-CZ"/>
                    </a:p>
                  </a:txBody>
                  <a:tcPr/>
                </a:tc>
              </a:tr>
            </a:tbl>
          </a:graphicData>
        </a:graphic>
      </p:graphicFrame>
      <p:sp>
        <p:nvSpPr>
          <p:cNvPr id="5" name="Rectangle 1"/>
          <p:cNvSpPr>
            <a:spLocks noChangeArrowheads="1"/>
          </p:cNvSpPr>
          <p:nvPr/>
        </p:nvSpPr>
        <p:spPr bwMode="auto">
          <a:xfrm>
            <a:off x="0" y="22147"/>
            <a:ext cx="184731" cy="412905"/>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8887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677756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en-US" dirty="0"/>
              <a:t>Rosenthal, Robert; </a:t>
            </a:r>
            <a:r>
              <a:rPr lang="en-US" dirty="0" err="1"/>
              <a:t>Fode</a:t>
            </a:r>
            <a:r>
              <a:rPr lang="en-US" dirty="0"/>
              <a:t>, K. L., „The Effect of Experimenter Bias on the Performance of the Albino Rat“, in: Behavioral Science 8 (1963), S. 183-189</a:t>
            </a:r>
            <a:r>
              <a:rPr lang="en-US" dirty="0" smtClean="0"/>
              <a:t>.</a:t>
            </a:r>
            <a:endParaRPr lang="cs-CZ" dirty="0" smtClean="0"/>
          </a:p>
          <a:p>
            <a:r>
              <a:rPr lang="en-US" dirty="0"/>
              <a:t>MCLUHAN, Marshall. </a:t>
            </a:r>
            <a:r>
              <a:rPr lang="en-US" i="1" dirty="0"/>
              <a:t>Understanding media: the extensions of man</a:t>
            </a:r>
            <a:r>
              <a:rPr lang="en-US" dirty="0"/>
              <a:t>. 8. print. New York: New American Library, 1964. Signet Books.</a:t>
            </a:r>
          </a:p>
          <a:p>
            <a:r>
              <a:rPr lang="cs-CZ" dirty="0" err="1"/>
              <a:t>Habermas</a:t>
            </a:r>
            <a:r>
              <a:rPr lang="cs-CZ" dirty="0"/>
              <a:t>, J. </a:t>
            </a:r>
            <a:r>
              <a:rPr lang="cs-CZ" dirty="0" err="1"/>
              <a:t>Faktizit</a:t>
            </a:r>
            <a:r>
              <a:rPr lang="de-DE" dirty="0" err="1"/>
              <a:t>ät</a:t>
            </a:r>
            <a:r>
              <a:rPr lang="de-DE" dirty="0"/>
              <a:t> und Geltung, Suhrkamp, Frankfurt am Main, 1994</a:t>
            </a:r>
          </a:p>
          <a:p>
            <a:r>
              <a:rPr lang="de-DE" dirty="0"/>
              <a:t>Habermas, J. Theorie des kommunikativen Handelns, Erste. Auflage 1988, Suhrkamp, </a:t>
            </a:r>
            <a:r>
              <a:rPr lang="de-DE" dirty="0" err="1"/>
              <a:t>FaM</a:t>
            </a:r>
            <a:endParaRPr lang="de-DE" dirty="0"/>
          </a:p>
          <a:p>
            <a:r>
              <a:rPr lang="cs-CZ" dirty="0"/>
              <a:t>Austin, J.L. </a:t>
            </a:r>
            <a:r>
              <a:rPr lang="cs-CZ" dirty="0" err="1"/>
              <a:t>How</a:t>
            </a:r>
            <a:r>
              <a:rPr lang="cs-CZ" dirty="0"/>
              <a:t> do </a:t>
            </a:r>
            <a:r>
              <a:rPr lang="cs-CZ" dirty="0" err="1"/>
              <a:t>Things</a:t>
            </a:r>
            <a:r>
              <a:rPr lang="cs-CZ" dirty="0"/>
              <a:t> </a:t>
            </a:r>
            <a:r>
              <a:rPr lang="cs-CZ" dirty="0" err="1"/>
              <a:t>Words</a:t>
            </a:r>
            <a:r>
              <a:rPr lang="cs-CZ" dirty="0"/>
              <a:t>, </a:t>
            </a:r>
            <a:r>
              <a:rPr lang="cs-CZ" dirty="0" err="1"/>
              <a:t>Harward</a:t>
            </a:r>
            <a:r>
              <a:rPr lang="cs-CZ" dirty="0"/>
              <a:t> University, 1955</a:t>
            </a:r>
          </a:p>
          <a:p>
            <a:r>
              <a:rPr lang="cs-CZ" dirty="0" err="1"/>
              <a:t>Pross</a:t>
            </a:r>
            <a:r>
              <a:rPr lang="cs-CZ" dirty="0"/>
              <a:t>, H. </a:t>
            </a:r>
            <a:r>
              <a:rPr lang="cs-CZ" dirty="0" err="1"/>
              <a:t>Politische</a:t>
            </a:r>
            <a:r>
              <a:rPr lang="cs-CZ" dirty="0"/>
              <a:t> Symbolik, </a:t>
            </a:r>
            <a:r>
              <a:rPr lang="cs-CZ" dirty="0" err="1"/>
              <a:t>Theorie</a:t>
            </a:r>
            <a:r>
              <a:rPr lang="cs-CZ" dirty="0"/>
              <a:t> </a:t>
            </a:r>
            <a:r>
              <a:rPr lang="cs-CZ" dirty="0" err="1"/>
              <a:t>und</a:t>
            </a:r>
            <a:r>
              <a:rPr lang="cs-CZ" dirty="0"/>
              <a:t> </a:t>
            </a:r>
            <a:r>
              <a:rPr lang="cs-CZ" dirty="0" err="1"/>
              <a:t>Praxix</a:t>
            </a:r>
            <a:r>
              <a:rPr lang="cs-CZ" dirty="0"/>
              <a:t> der </a:t>
            </a:r>
            <a:r>
              <a:rPr lang="cs-CZ" dirty="0" err="1"/>
              <a:t>oeffentlichen</a:t>
            </a:r>
            <a:r>
              <a:rPr lang="cs-CZ" dirty="0"/>
              <a:t> </a:t>
            </a:r>
            <a:r>
              <a:rPr lang="cs-CZ" dirty="0" err="1"/>
              <a:t>Kommunikation</a:t>
            </a:r>
            <a:r>
              <a:rPr lang="cs-CZ" dirty="0"/>
              <a:t>, </a:t>
            </a:r>
            <a:r>
              <a:rPr lang="cs-CZ" dirty="0" err="1"/>
              <a:t>Kohlhammer</a:t>
            </a:r>
            <a:r>
              <a:rPr lang="cs-CZ" dirty="0"/>
              <a:t>, Stuttgart, 1974</a:t>
            </a:r>
          </a:p>
          <a:p>
            <a:r>
              <a:rPr lang="cs-CZ" u="sng" dirty="0" smtClean="0"/>
              <a:t>Boháček, J. Text </a:t>
            </a:r>
            <a:r>
              <a:rPr lang="cs-CZ" u="sng" dirty="0" err="1" smtClean="0"/>
              <a:t>Reproduction</a:t>
            </a:r>
            <a:r>
              <a:rPr lang="cs-CZ" u="sng" dirty="0" smtClean="0"/>
              <a:t> </a:t>
            </a:r>
            <a:r>
              <a:rPr lang="cs-CZ" u="sng" dirty="0" err="1" smtClean="0"/>
              <a:t>of</a:t>
            </a:r>
            <a:r>
              <a:rPr lang="cs-CZ" u="sng" dirty="0" smtClean="0"/>
              <a:t> Ideology, FFUK, 1998</a:t>
            </a:r>
          </a:p>
          <a:p>
            <a:pPr fontAlgn="base"/>
            <a:r>
              <a:rPr lang="cs-CZ" dirty="0"/>
              <a:t>5 </a:t>
            </a:r>
            <a:r>
              <a:rPr lang="cs-CZ" dirty="0" err="1"/>
              <a:t>Political</a:t>
            </a:r>
            <a:r>
              <a:rPr lang="cs-CZ" dirty="0"/>
              <a:t> Marketing </a:t>
            </a:r>
            <a:r>
              <a:rPr lang="cs-CZ" dirty="0" err="1"/>
              <a:t>Tactics</a:t>
            </a:r>
            <a:r>
              <a:rPr lang="cs-CZ" dirty="0"/>
              <a:t> </a:t>
            </a:r>
            <a:r>
              <a:rPr lang="cs-CZ" dirty="0" err="1"/>
              <a:t>That</a:t>
            </a:r>
            <a:r>
              <a:rPr lang="cs-CZ" dirty="0"/>
              <a:t> </a:t>
            </a:r>
            <a:r>
              <a:rPr lang="cs-CZ" dirty="0" err="1"/>
              <a:t>Really</a:t>
            </a:r>
            <a:r>
              <a:rPr lang="cs-CZ" dirty="0"/>
              <a:t> </a:t>
            </a:r>
            <a:r>
              <a:rPr lang="cs-CZ" dirty="0" err="1" smtClean="0"/>
              <a:t>Work</a:t>
            </a:r>
            <a:r>
              <a:rPr lang="cs-CZ" dirty="0" smtClean="0"/>
              <a:t> https</a:t>
            </a:r>
            <a:r>
              <a:rPr lang="cs-CZ" dirty="0"/>
              <a:t>://</a:t>
            </a:r>
            <a:r>
              <a:rPr lang="cs-CZ" dirty="0" smtClean="0"/>
              <a:t>blog.udemy.com/political-marketing/J</a:t>
            </a:r>
            <a:r>
              <a:rPr lang="cs-CZ" cap="all" dirty="0" smtClean="0"/>
              <a:t>UNE </a:t>
            </a:r>
            <a:r>
              <a:rPr lang="cs-CZ" cap="all" dirty="0"/>
              <a:t>10, 2014 BY </a:t>
            </a:r>
            <a:r>
              <a:rPr lang="cs-CZ" cap="all" dirty="0">
                <a:hlinkClick r:id="rId2"/>
              </a:rPr>
              <a:t>NICK GIBSON</a:t>
            </a:r>
            <a:r>
              <a:rPr lang="en-US" u="sng" dirty="0" smtClean="0"/>
              <a:t/>
            </a:r>
            <a:br>
              <a:rPr lang="en-US" u="sng" dirty="0" smtClean="0"/>
            </a:br>
            <a:endParaRPr lang="cs-CZ" dirty="0" smtClean="0"/>
          </a:p>
          <a:p>
            <a:endParaRPr lang="cs-CZ" dirty="0"/>
          </a:p>
        </p:txBody>
      </p:sp>
    </p:spTree>
    <p:extLst>
      <p:ext uri="{BB962C8B-B14F-4D97-AF65-F5344CB8AC3E}">
        <p14:creationId xmlns:p14="http://schemas.microsoft.com/office/powerpoint/2010/main" val="2046123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Marketing mix</a:t>
            </a:r>
            <a:endParaRPr lang="cs-CZ" dirty="0"/>
          </a:p>
        </p:txBody>
      </p:sp>
      <p:sp>
        <p:nvSpPr>
          <p:cNvPr id="3" name="Zástupný symbol pro text 2"/>
          <p:cNvSpPr>
            <a:spLocks noGrp="1"/>
          </p:cNvSpPr>
          <p:nvPr>
            <p:ph type="body" idx="1"/>
          </p:nvPr>
        </p:nvSpPr>
        <p:spPr/>
        <p:txBody>
          <a:bodyPr/>
          <a:lstStyle/>
          <a:p>
            <a:r>
              <a:rPr lang="en-US" dirty="0" smtClean="0"/>
              <a:t>Marketing and Political Marketing</a:t>
            </a:r>
            <a:endParaRPr lang="en-US" dirty="0"/>
          </a:p>
        </p:txBody>
      </p:sp>
    </p:spTree>
    <p:extLst>
      <p:ext uri="{BB962C8B-B14F-4D97-AF65-F5344CB8AC3E}">
        <p14:creationId xmlns:p14="http://schemas.microsoft.com/office/powerpoint/2010/main" val="1107924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Marketing mix</a:t>
            </a:r>
            <a:endParaRPr lang="cs-CZ" dirty="0"/>
          </a:p>
        </p:txBody>
      </p:sp>
      <p:graphicFrame>
        <p:nvGraphicFramePr>
          <p:cNvPr id="4" name="Diagram 3"/>
          <p:cNvGraphicFramePr/>
          <p:nvPr>
            <p:extLst>
              <p:ext uri="{D42A27DB-BD31-4B8C-83A1-F6EECF244321}">
                <p14:modId xmlns:p14="http://schemas.microsoft.com/office/powerpoint/2010/main" val="200240578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3190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Marketing mix</a:t>
            </a:r>
            <a:endParaRPr lang="cs-CZ" dirty="0"/>
          </a:p>
        </p:txBody>
      </p:sp>
      <p:graphicFrame>
        <p:nvGraphicFramePr>
          <p:cNvPr id="4" name="Diagram 3"/>
          <p:cNvGraphicFramePr/>
          <p:nvPr>
            <p:extLst>
              <p:ext uri="{D42A27DB-BD31-4B8C-83A1-F6EECF244321}">
                <p14:modId xmlns:p14="http://schemas.microsoft.com/office/powerpoint/2010/main" val="2989474347"/>
              </p:ext>
            </p:extLst>
          </p:nvPr>
        </p:nvGraphicFramePr>
        <p:xfrm>
          <a:off x="3706253" y="80981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p:cNvSpPr txBox="1"/>
          <p:nvPr/>
        </p:nvSpPr>
        <p:spPr>
          <a:xfrm>
            <a:off x="748048" y="1594847"/>
            <a:ext cx="4934556" cy="1384995"/>
          </a:xfrm>
          <a:prstGeom prst="rect">
            <a:avLst/>
          </a:prstGeom>
          <a:noFill/>
        </p:spPr>
        <p:txBody>
          <a:bodyPr wrap="none" rtlCol="0">
            <a:spAutoFit/>
          </a:bodyPr>
          <a:lstStyle/>
          <a:p>
            <a:r>
              <a:rPr lang="en-US" sz="2800" dirty="0" smtClean="0"/>
              <a:t>Every good which should be sold</a:t>
            </a:r>
          </a:p>
          <a:p>
            <a:endParaRPr lang="en-US" sz="2800" dirty="0" smtClean="0"/>
          </a:p>
          <a:p>
            <a:r>
              <a:rPr lang="en-US" sz="2800" dirty="0" smtClean="0"/>
              <a:t>Augmented product</a:t>
            </a:r>
            <a:endParaRPr lang="en-US" sz="2800" dirty="0"/>
          </a:p>
        </p:txBody>
      </p:sp>
    </p:spTree>
    <p:extLst>
      <p:ext uri="{BB962C8B-B14F-4D97-AF65-F5344CB8AC3E}">
        <p14:creationId xmlns:p14="http://schemas.microsoft.com/office/powerpoint/2010/main" val="3155235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Augmented Product</a:t>
            </a:r>
            <a:endParaRPr lang="en-US" dirty="0"/>
          </a:p>
        </p:txBody>
      </p:sp>
      <p:pic>
        <p:nvPicPr>
          <p:cNvPr id="4" name="Picture 2" descr="http://image.slidesharecdn.com/product-140102100045-phpapp02/95/producta-tool-of-marketing-mix-4-638.jpg?cb=13886568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456" y="1942568"/>
            <a:ext cx="8312076" cy="467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162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Product</a:t>
            </a:r>
            <a:r>
              <a:rPr lang="cs-CZ" dirty="0" smtClean="0"/>
              <a:t>: </a:t>
            </a:r>
            <a:r>
              <a:rPr lang="cs-CZ" dirty="0" err="1" smtClean="0"/>
              <a:t>Product</a:t>
            </a:r>
            <a:r>
              <a:rPr lang="cs-CZ" dirty="0" smtClean="0"/>
              <a:t> </a:t>
            </a:r>
            <a:r>
              <a:rPr lang="cs-CZ" dirty="0" err="1" smtClean="0"/>
              <a:t>Life</a:t>
            </a:r>
            <a:r>
              <a:rPr lang="cs-CZ" dirty="0" smtClean="0"/>
              <a:t> </a:t>
            </a:r>
            <a:r>
              <a:rPr lang="cs-CZ" dirty="0" err="1" smtClean="0"/>
              <a:t>Cycle</a:t>
            </a:r>
            <a:endParaRPr lang="cs-CZ" dirty="0"/>
          </a:p>
        </p:txBody>
      </p:sp>
      <p:pic>
        <p:nvPicPr>
          <p:cNvPr id="1026" name="Picture 2" descr="https://cdn.slidemodel.com/wp-content/uploads/6224-01-product-life-cyc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433" y="1899558"/>
            <a:ext cx="8808120" cy="4958442"/>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340433" y="1899558"/>
            <a:ext cx="8808120" cy="689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897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Product: Diffusion of Innovation</a:t>
            </a:r>
            <a:endParaRPr lang="en-US" dirty="0"/>
          </a:p>
        </p:txBody>
      </p:sp>
      <p:pic>
        <p:nvPicPr>
          <p:cNvPr id="2050" name="Picture 2" descr="https://thebadcompanyblog.files.wordpress.com/2011/03/diffusionofide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10" y="1690688"/>
            <a:ext cx="6931177" cy="48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979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Marketing mix</a:t>
            </a:r>
            <a:endParaRPr lang="cs-CZ" dirty="0"/>
          </a:p>
        </p:txBody>
      </p:sp>
      <p:graphicFrame>
        <p:nvGraphicFramePr>
          <p:cNvPr id="4" name="Diagram 3"/>
          <p:cNvGraphicFramePr/>
          <p:nvPr>
            <p:extLst>
              <p:ext uri="{D42A27DB-BD31-4B8C-83A1-F6EECF244321}">
                <p14:modId xmlns:p14="http://schemas.microsoft.com/office/powerpoint/2010/main" val="2624693721"/>
              </p:ext>
            </p:extLst>
          </p:nvPr>
        </p:nvGraphicFramePr>
        <p:xfrm>
          <a:off x="3706253" y="80981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p:cNvSpPr txBox="1"/>
          <p:nvPr/>
        </p:nvSpPr>
        <p:spPr>
          <a:xfrm>
            <a:off x="748048" y="1594847"/>
            <a:ext cx="5925148" cy="954107"/>
          </a:xfrm>
          <a:prstGeom prst="rect">
            <a:avLst/>
          </a:prstGeom>
          <a:noFill/>
        </p:spPr>
        <p:txBody>
          <a:bodyPr wrap="none" rtlCol="0">
            <a:spAutoFit/>
          </a:bodyPr>
          <a:lstStyle/>
          <a:p>
            <a:r>
              <a:rPr lang="en-US" sz="2800" dirty="0" smtClean="0"/>
              <a:t>Value of product created on the market</a:t>
            </a:r>
          </a:p>
          <a:p>
            <a:r>
              <a:rPr lang="en-US" sz="2800" dirty="0" smtClean="0"/>
              <a:t>-demand vs. offer</a:t>
            </a:r>
          </a:p>
        </p:txBody>
      </p:sp>
    </p:spTree>
    <p:extLst>
      <p:ext uri="{BB962C8B-B14F-4D97-AF65-F5344CB8AC3E}">
        <p14:creationId xmlns:p14="http://schemas.microsoft.com/office/powerpoint/2010/main" val="3244159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Introduction</a:t>
            </a:r>
            <a:endParaRPr lang="cs-CZ" dirty="0"/>
          </a:p>
        </p:txBody>
      </p:sp>
      <p:sp>
        <p:nvSpPr>
          <p:cNvPr id="3" name="Zástupný symbol pro text 2"/>
          <p:cNvSpPr>
            <a:spLocks noGrp="1"/>
          </p:cNvSpPr>
          <p:nvPr>
            <p:ph type="body" idx="1"/>
          </p:nvPr>
        </p:nvSpPr>
        <p:spPr/>
        <p:txBody>
          <a:bodyPr/>
          <a:lstStyle/>
          <a:p>
            <a:r>
              <a:rPr lang="cs-CZ" dirty="0" smtClean="0"/>
              <a:t>Marketing and </a:t>
            </a:r>
            <a:r>
              <a:rPr lang="cs-CZ" dirty="0" err="1" smtClean="0"/>
              <a:t>Political</a:t>
            </a:r>
            <a:r>
              <a:rPr lang="cs-CZ" dirty="0" smtClean="0"/>
              <a:t> Marketing</a:t>
            </a:r>
            <a:endParaRPr lang="cs-CZ" dirty="0"/>
          </a:p>
        </p:txBody>
      </p:sp>
      <p:sp>
        <p:nvSpPr>
          <p:cNvPr id="4" name="Obdélník 3"/>
          <p:cNvSpPr/>
          <p:nvPr/>
        </p:nvSpPr>
        <p:spPr>
          <a:xfrm>
            <a:off x="7235867" y="4873960"/>
            <a:ext cx="4572000" cy="1477328"/>
          </a:xfrm>
          <a:prstGeom prst="rect">
            <a:avLst/>
          </a:prstGeom>
        </p:spPr>
        <p:txBody>
          <a:bodyPr>
            <a:spAutoFit/>
          </a:bodyPr>
          <a:lstStyle/>
          <a:p>
            <a:pPr marL="342900" indent="-342900"/>
            <a:r>
              <a:rPr lang="cs-CZ" dirty="0" smtClean="0"/>
              <a:t>11. These to Feuerbach:</a:t>
            </a:r>
          </a:p>
          <a:p>
            <a:pPr marL="342900" indent="-342900"/>
            <a:r>
              <a:rPr lang="cs-CZ" dirty="0" err="1" smtClean="0"/>
              <a:t>Philosopers</a:t>
            </a:r>
            <a:r>
              <a:rPr lang="cs-CZ" dirty="0" smtClean="0"/>
              <a:t> </a:t>
            </a:r>
            <a:r>
              <a:rPr lang="cs-CZ" dirty="0" err="1" smtClean="0"/>
              <a:t>did</a:t>
            </a:r>
            <a:r>
              <a:rPr lang="cs-CZ" dirty="0" smtClean="0"/>
              <a:t> </a:t>
            </a:r>
            <a:r>
              <a:rPr lang="cs-CZ" dirty="0" err="1" smtClean="0"/>
              <a:t>only</a:t>
            </a:r>
            <a:r>
              <a:rPr lang="cs-CZ" dirty="0" smtClean="0"/>
              <a:t> </a:t>
            </a:r>
            <a:r>
              <a:rPr lang="cs-CZ" dirty="0" err="1" smtClean="0"/>
              <a:t>explain</a:t>
            </a:r>
            <a:r>
              <a:rPr lang="cs-CZ" dirty="0" smtClean="0"/>
              <a:t> </a:t>
            </a:r>
            <a:r>
              <a:rPr lang="cs-CZ" dirty="0" err="1" smtClean="0"/>
              <a:t>the</a:t>
            </a:r>
            <a:r>
              <a:rPr lang="cs-CZ" dirty="0" smtClean="0"/>
              <a:t> </a:t>
            </a:r>
            <a:r>
              <a:rPr lang="cs-CZ" dirty="0" err="1" smtClean="0"/>
              <a:t>world</a:t>
            </a:r>
            <a:r>
              <a:rPr lang="cs-CZ" dirty="0" smtClean="0"/>
              <a:t> </a:t>
            </a:r>
            <a:r>
              <a:rPr lang="cs-CZ" dirty="0" err="1" smtClean="0"/>
              <a:t>differently</a:t>
            </a:r>
            <a:r>
              <a:rPr lang="cs-CZ" dirty="0" smtClean="0"/>
              <a:t>, </a:t>
            </a:r>
            <a:r>
              <a:rPr lang="cs-CZ" dirty="0" err="1" smtClean="0"/>
              <a:t>the</a:t>
            </a:r>
            <a:r>
              <a:rPr lang="cs-CZ" dirty="0" smtClean="0"/>
              <a:t> </a:t>
            </a:r>
            <a:r>
              <a:rPr lang="cs-CZ" dirty="0" err="1" smtClean="0"/>
              <a:t>thing</a:t>
            </a:r>
            <a:r>
              <a:rPr lang="cs-CZ" dirty="0" smtClean="0"/>
              <a:t> </a:t>
            </a:r>
            <a:r>
              <a:rPr lang="cs-CZ" dirty="0" err="1" smtClean="0"/>
              <a:t>is</a:t>
            </a:r>
            <a:r>
              <a:rPr lang="cs-CZ" dirty="0" smtClean="0"/>
              <a:t> to </a:t>
            </a:r>
            <a:r>
              <a:rPr lang="cs-CZ" dirty="0" err="1" smtClean="0"/>
              <a:t>change</a:t>
            </a:r>
            <a:r>
              <a:rPr lang="cs-CZ" dirty="0" smtClean="0"/>
              <a:t> </a:t>
            </a:r>
            <a:r>
              <a:rPr lang="cs-CZ" dirty="0" err="1" smtClean="0"/>
              <a:t>it</a:t>
            </a:r>
            <a:r>
              <a:rPr lang="cs-CZ" dirty="0" smtClean="0"/>
              <a:t>. </a:t>
            </a:r>
          </a:p>
          <a:p>
            <a:pPr marL="342900" indent="-342900">
              <a:buAutoNum type="arabicPlain" startAt="11"/>
            </a:pPr>
            <a:endParaRPr lang="cs-CZ" dirty="0" smtClean="0"/>
          </a:p>
          <a:p>
            <a:pPr marL="342900" indent="-342900"/>
            <a:r>
              <a:rPr lang="cs-CZ" dirty="0" smtClean="0"/>
              <a:t>				Marx-Engels</a:t>
            </a:r>
            <a:endParaRPr lang="cs-CZ" dirty="0"/>
          </a:p>
        </p:txBody>
      </p:sp>
    </p:spTree>
    <p:extLst>
      <p:ext uri="{BB962C8B-B14F-4D97-AF65-F5344CB8AC3E}">
        <p14:creationId xmlns:p14="http://schemas.microsoft.com/office/powerpoint/2010/main" val="1843858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Marketing mix: </a:t>
            </a:r>
            <a:r>
              <a:rPr lang="cs-CZ" dirty="0" err="1" smtClean="0"/>
              <a:t>Price</a:t>
            </a:r>
            <a:endParaRPr lang="cs-CZ" dirty="0"/>
          </a:p>
        </p:txBody>
      </p:sp>
      <p:sp>
        <p:nvSpPr>
          <p:cNvPr id="3" name="TextovéPole 2"/>
          <p:cNvSpPr txBox="1"/>
          <p:nvPr/>
        </p:nvSpPr>
        <p:spPr>
          <a:xfrm>
            <a:off x="748048" y="1594847"/>
            <a:ext cx="11228971" cy="5262979"/>
          </a:xfrm>
          <a:prstGeom prst="rect">
            <a:avLst/>
          </a:prstGeom>
          <a:noFill/>
        </p:spPr>
        <p:txBody>
          <a:bodyPr wrap="none" rtlCol="0">
            <a:spAutoFit/>
          </a:bodyPr>
          <a:lstStyle/>
          <a:p>
            <a:r>
              <a:rPr lang="en-US" sz="2800" dirty="0" smtClean="0"/>
              <a:t>Value of product created on the market</a:t>
            </a:r>
          </a:p>
          <a:p>
            <a:r>
              <a:rPr lang="en-US" sz="2800" dirty="0" smtClean="0"/>
              <a:t>-demand vs. offer</a:t>
            </a:r>
          </a:p>
          <a:p>
            <a:endParaRPr lang="en-US" sz="2800" dirty="0" smtClean="0"/>
          </a:p>
          <a:p>
            <a:r>
              <a:rPr lang="en-US" sz="2800" dirty="0" smtClean="0"/>
              <a:t>For producer = costs + gains</a:t>
            </a:r>
          </a:p>
          <a:p>
            <a:r>
              <a:rPr lang="en-US" sz="2800" dirty="0" smtClean="0"/>
              <a:t>For customer= value of invested money</a:t>
            </a:r>
          </a:p>
          <a:p>
            <a:endParaRPr lang="en-US" sz="2800" dirty="0" smtClean="0"/>
          </a:p>
          <a:p>
            <a:r>
              <a:rPr lang="en-US" sz="2800" dirty="0" smtClean="0"/>
              <a:t>Subjective value</a:t>
            </a:r>
          </a:p>
          <a:p>
            <a:r>
              <a:rPr lang="en-US" sz="2800" dirty="0" smtClean="0"/>
              <a:t>Transaction become in the situation when both –</a:t>
            </a:r>
          </a:p>
          <a:p>
            <a:r>
              <a:rPr lang="en-US" sz="2800" dirty="0" smtClean="0"/>
              <a:t>Customer and Producer(Seller) evaluate transaction as advantage</a:t>
            </a:r>
          </a:p>
          <a:p>
            <a:r>
              <a:rPr lang="en-US" sz="2800" dirty="0" smtClean="0"/>
              <a:t>where subjective value of product (for customer) and money (for producer) </a:t>
            </a:r>
          </a:p>
          <a:p>
            <a:r>
              <a:rPr lang="en-US" sz="2800" dirty="0" smtClean="0"/>
              <a:t>is higher, than value of product or invested money</a:t>
            </a:r>
          </a:p>
          <a:p>
            <a:r>
              <a:rPr lang="en-US" sz="2800" dirty="0" smtClean="0"/>
              <a:t>  </a:t>
            </a:r>
            <a:endParaRPr lang="en-US" sz="2800" dirty="0"/>
          </a:p>
        </p:txBody>
      </p:sp>
    </p:spTree>
    <p:extLst>
      <p:ext uri="{BB962C8B-B14F-4D97-AF65-F5344CB8AC3E}">
        <p14:creationId xmlns:p14="http://schemas.microsoft.com/office/powerpoint/2010/main" val="2221820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a:xfrm>
            <a:off x="283301" y="263192"/>
            <a:ext cx="10390716" cy="1462087"/>
          </a:xfrm>
        </p:spPr>
        <p:txBody>
          <a:bodyPr/>
          <a:lstStyle/>
          <a:p>
            <a:pPr eaLnBrk="1" hangingPunct="1"/>
            <a:r>
              <a:rPr lang="cs-CZ" altLang="cs-CZ" dirty="0" smtClean="0"/>
              <a:t>Market mechanismus</a:t>
            </a:r>
          </a:p>
        </p:txBody>
      </p:sp>
      <p:sp>
        <p:nvSpPr>
          <p:cNvPr id="245763" name="Zástupný symbol pro číslo snímku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spcBef>
                <a:spcPct val="0"/>
              </a:spcBef>
              <a:buFontTx/>
              <a:buNone/>
            </a:pPr>
            <a:fld id="{A844539C-A119-4EC4-AC7F-428B05DF0F00}" type="slidenum">
              <a:rPr lang="cs-CZ" altLang="cs-CZ" sz="1200">
                <a:solidFill>
                  <a:srgbClr val="9A9A9A"/>
                </a:solidFill>
              </a:rPr>
              <a:pPr>
                <a:spcBef>
                  <a:spcPct val="0"/>
                </a:spcBef>
                <a:buFontTx/>
                <a:buNone/>
              </a:pPr>
              <a:t>21</a:t>
            </a:fld>
            <a:endParaRPr lang="cs-CZ" altLang="cs-CZ" sz="1200">
              <a:solidFill>
                <a:srgbClr val="9A9A9A"/>
              </a:solidFill>
            </a:endParaRPr>
          </a:p>
        </p:txBody>
      </p:sp>
      <p:grpSp>
        <p:nvGrpSpPr>
          <p:cNvPr id="245764" name="Group 6"/>
          <p:cNvGrpSpPr>
            <a:grpSpLocks noChangeAspect="1"/>
          </p:cNvGrpSpPr>
          <p:nvPr/>
        </p:nvGrpSpPr>
        <p:grpSpPr bwMode="auto">
          <a:xfrm>
            <a:off x="2855913" y="2276476"/>
            <a:ext cx="6248400" cy="3490913"/>
            <a:chOff x="3600" y="9936"/>
            <a:chExt cx="4896" cy="2736"/>
          </a:xfrm>
        </p:grpSpPr>
        <p:grpSp>
          <p:nvGrpSpPr>
            <p:cNvPr id="245765" name="Group 7"/>
            <p:cNvGrpSpPr>
              <a:grpSpLocks noChangeAspect="1"/>
            </p:cNvGrpSpPr>
            <p:nvPr/>
          </p:nvGrpSpPr>
          <p:grpSpPr bwMode="auto">
            <a:xfrm>
              <a:off x="3600" y="9936"/>
              <a:ext cx="4896" cy="2736"/>
              <a:chOff x="3600" y="9936"/>
              <a:chExt cx="4896" cy="2736"/>
            </a:xfrm>
          </p:grpSpPr>
          <p:sp>
            <p:nvSpPr>
              <p:cNvPr id="245771" name="Rectangle 8"/>
              <p:cNvSpPr>
                <a:spLocks noChangeAspect="1" noChangeArrowheads="1"/>
              </p:cNvSpPr>
              <p:nvPr/>
            </p:nvSpPr>
            <p:spPr bwMode="auto">
              <a:xfrm>
                <a:off x="3600" y="10944"/>
                <a:ext cx="1296" cy="72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lgn="ctr" eaLnBrk="1" hangingPunct="1">
                  <a:spcBef>
                    <a:spcPct val="0"/>
                  </a:spcBef>
                  <a:buFontTx/>
                  <a:buNone/>
                </a:pPr>
                <a:endParaRPr lang="en-US" altLang="cs-CZ" sz="2000" dirty="0" smtClean="0">
                  <a:latin typeface="Tahoma" panose="020B0604030504040204" pitchFamily="34" charset="0"/>
                </a:endParaRPr>
              </a:p>
              <a:p>
                <a:pPr algn="ctr" eaLnBrk="1" hangingPunct="1">
                  <a:spcBef>
                    <a:spcPct val="0"/>
                  </a:spcBef>
                  <a:buFontTx/>
                  <a:buNone/>
                </a:pPr>
                <a:r>
                  <a:rPr lang="en-US" altLang="cs-CZ" sz="2000" dirty="0" smtClean="0">
                    <a:latin typeface="Tahoma" panose="020B0604030504040204" pitchFamily="34" charset="0"/>
                  </a:rPr>
                  <a:t>Companies</a:t>
                </a:r>
                <a:endParaRPr lang="en-US" altLang="cs-CZ" sz="2000" dirty="0">
                  <a:latin typeface="Tahoma" panose="020B0604030504040204" pitchFamily="34" charset="0"/>
                </a:endParaRPr>
              </a:p>
            </p:txBody>
          </p:sp>
          <p:sp>
            <p:nvSpPr>
              <p:cNvPr id="245772" name="Rectangle 9"/>
              <p:cNvSpPr>
                <a:spLocks noChangeAspect="1" noChangeArrowheads="1"/>
              </p:cNvSpPr>
              <p:nvPr/>
            </p:nvSpPr>
            <p:spPr bwMode="auto">
              <a:xfrm>
                <a:off x="7200" y="10944"/>
                <a:ext cx="1296" cy="72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lgn="ctr" eaLnBrk="1" hangingPunct="1">
                  <a:spcBef>
                    <a:spcPct val="0"/>
                  </a:spcBef>
                  <a:buFontTx/>
                  <a:buNone/>
                </a:pPr>
                <a:endParaRPr lang="en-US" altLang="cs-CZ" sz="2000" dirty="0" smtClean="0">
                  <a:latin typeface="Tahoma" panose="020B0604030504040204" pitchFamily="34" charset="0"/>
                </a:endParaRPr>
              </a:p>
              <a:p>
                <a:pPr algn="ctr" eaLnBrk="1" hangingPunct="1">
                  <a:spcBef>
                    <a:spcPct val="0"/>
                  </a:spcBef>
                  <a:buFontTx/>
                  <a:buNone/>
                </a:pPr>
                <a:r>
                  <a:rPr lang="en-US" altLang="cs-CZ" sz="2000" dirty="0" smtClean="0">
                    <a:latin typeface="Tahoma" panose="020B0604030504040204" pitchFamily="34" charset="0"/>
                  </a:rPr>
                  <a:t>Customers</a:t>
                </a:r>
                <a:endParaRPr lang="en-US" altLang="cs-CZ" sz="2000" dirty="0">
                  <a:latin typeface="Tahoma" panose="020B0604030504040204" pitchFamily="34" charset="0"/>
                </a:endParaRPr>
              </a:p>
            </p:txBody>
          </p:sp>
          <p:sp>
            <p:nvSpPr>
              <p:cNvPr id="245773" name="Oval 10"/>
              <p:cNvSpPr>
                <a:spLocks noChangeAspect="1" noChangeArrowheads="1"/>
              </p:cNvSpPr>
              <p:nvPr/>
            </p:nvSpPr>
            <p:spPr bwMode="auto">
              <a:xfrm>
                <a:off x="5040" y="9936"/>
                <a:ext cx="2016" cy="1152"/>
              </a:xfrm>
              <a:prstGeom prst="ellipse">
                <a:avLst/>
              </a:prstGeom>
              <a:solidFill>
                <a:srgbClr val="FFFFFF"/>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lgn="ctr" eaLnBrk="1" hangingPunct="1">
                  <a:spcBef>
                    <a:spcPct val="0"/>
                  </a:spcBef>
                  <a:buFontTx/>
                  <a:buNone/>
                </a:pPr>
                <a:r>
                  <a:rPr lang="en-US" altLang="cs-CZ" sz="2000" dirty="0" smtClean="0">
                    <a:latin typeface="Tahoma" panose="020B0604030504040204" pitchFamily="34" charset="0"/>
                  </a:rPr>
                  <a:t>Prices on workforce market</a:t>
                </a:r>
                <a:endParaRPr lang="en-US" altLang="cs-CZ" sz="2000" dirty="0">
                  <a:latin typeface="Tahoma" panose="020B0604030504040204" pitchFamily="34" charset="0"/>
                </a:endParaRPr>
              </a:p>
            </p:txBody>
          </p:sp>
          <p:sp>
            <p:nvSpPr>
              <p:cNvPr id="245774" name="Oval 11"/>
              <p:cNvSpPr>
                <a:spLocks noChangeAspect="1" noChangeArrowheads="1"/>
              </p:cNvSpPr>
              <p:nvPr/>
            </p:nvSpPr>
            <p:spPr bwMode="auto">
              <a:xfrm>
                <a:off x="5040" y="11520"/>
                <a:ext cx="2016" cy="1152"/>
              </a:xfrm>
              <a:prstGeom prst="ellipse">
                <a:avLst/>
              </a:prstGeom>
              <a:solidFill>
                <a:srgbClr val="FFFFFF"/>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lgn="ctr" eaLnBrk="1" hangingPunct="1">
                  <a:spcBef>
                    <a:spcPct val="0"/>
                  </a:spcBef>
                  <a:buFontTx/>
                  <a:buNone/>
                </a:pPr>
                <a:r>
                  <a:rPr lang="en-US" altLang="cs-CZ" sz="2000" dirty="0" smtClean="0">
                    <a:latin typeface="Tahoma" panose="020B0604030504040204" pitchFamily="34" charset="0"/>
                  </a:rPr>
                  <a:t>Prices on goods and services market</a:t>
                </a:r>
                <a:endParaRPr lang="en-US" altLang="cs-CZ" sz="2000" dirty="0">
                  <a:latin typeface="Tahoma" panose="020B0604030504040204" pitchFamily="34" charset="0"/>
                </a:endParaRPr>
              </a:p>
            </p:txBody>
          </p:sp>
        </p:grpSp>
        <p:grpSp>
          <p:nvGrpSpPr>
            <p:cNvPr id="245766" name="Group 12"/>
            <p:cNvGrpSpPr>
              <a:grpSpLocks noChangeAspect="1"/>
            </p:cNvGrpSpPr>
            <p:nvPr/>
          </p:nvGrpSpPr>
          <p:grpSpPr bwMode="auto">
            <a:xfrm>
              <a:off x="4320" y="10512"/>
              <a:ext cx="3456" cy="1584"/>
              <a:chOff x="4320" y="10512"/>
              <a:chExt cx="3456" cy="1584"/>
            </a:xfrm>
          </p:grpSpPr>
          <p:sp>
            <p:nvSpPr>
              <p:cNvPr id="245767" name="Arc 13"/>
              <p:cNvSpPr>
                <a:spLocks noChangeAspect="1"/>
              </p:cNvSpPr>
              <p:nvPr/>
            </p:nvSpPr>
            <p:spPr bwMode="auto">
              <a:xfrm flipH="1">
                <a:off x="4320" y="10512"/>
                <a:ext cx="720"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5768" name="Arc 14"/>
              <p:cNvSpPr>
                <a:spLocks noChangeAspect="1"/>
              </p:cNvSpPr>
              <p:nvPr/>
            </p:nvSpPr>
            <p:spPr bwMode="auto">
              <a:xfrm rot="-10697641">
                <a:off x="4320" y="11664"/>
                <a:ext cx="720"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5769" name="Arc 15"/>
              <p:cNvSpPr>
                <a:spLocks noChangeAspect="1"/>
              </p:cNvSpPr>
              <p:nvPr/>
            </p:nvSpPr>
            <p:spPr bwMode="auto">
              <a:xfrm>
                <a:off x="7056" y="10512"/>
                <a:ext cx="720"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5770" name="Arc 16"/>
              <p:cNvSpPr>
                <a:spLocks noChangeAspect="1"/>
              </p:cNvSpPr>
              <p:nvPr/>
            </p:nvSpPr>
            <p:spPr bwMode="auto">
              <a:xfrm flipV="1">
                <a:off x="7056" y="11664"/>
                <a:ext cx="720"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Tree>
    <p:extLst>
      <p:ext uri="{BB962C8B-B14F-4D97-AF65-F5344CB8AC3E}">
        <p14:creationId xmlns:p14="http://schemas.microsoft.com/office/powerpoint/2010/main" val="1868391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Marketing mix: </a:t>
            </a:r>
            <a:r>
              <a:rPr lang="cs-CZ" dirty="0" err="1" smtClean="0"/>
              <a:t>Price</a:t>
            </a:r>
            <a:endParaRPr lang="cs-CZ" dirty="0"/>
          </a:p>
        </p:txBody>
      </p:sp>
      <p:pic>
        <p:nvPicPr>
          <p:cNvPr id="8194" name="Picture 2" descr="http://4.bp.blogspot.com/-_wlSjkbdTEw/TdCYRklchaI/AAAAAAAAES0/gHjG3eF72ew/s1600/price-demand-supply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773" y="1690687"/>
            <a:ext cx="4887532" cy="4887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738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Marketing mix</a:t>
            </a:r>
            <a:endParaRPr lang="cs-CZ" dirty="0"/>
          </a:p>
        </p:txBody>
      </p:sp>
      <p:graphicFrame>
        <p:nvGraphicFramePr>
          <p:cNvPr id="4" name="Diagram 3"/>
          <p:cNvGraphicFramePr/>
          <p:nvPr>
            <p:extLst>
              <p:ext uri="{D42A27DB-BD31-4B8C-83A1-F6EECF244321}">
                <p14:modId xmlns:p14="http://schemas.microsoft.com/office/powerpoint/2010/main" val="4102176812"/>
              </p:ext>
            </p:extLst>
          </p:nvPr>
        </p:nvGraphicFramePr>
        <p:xfrm>
          <a:off x="3706253" y="80981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p:cNvSpPr txBox="1"/>
          <p:nvPr/>
        </p:nvSpPr>
        <p:spPr>
          <a:xfrm>
            <a:off x="748048" y="1594847"/>
            <a:ext cx="5922199" cy="1815882"/>
          </a:xfrm>
          <a:prstGeom prst="rect">
            <a:avLst/>
          </a:prstGeom>
          <a:noFill/>
        </p:spPr>
        <p:txBody>
          <a:bodyPr wrap="none" rtlCol="0">
            <a:spAutoFit/>
          </a:bodyPr>
          <a:lstStyle/>
          <a:p>
            <a:r>
              <a:rPr lang="en-US" sz="2800" dirty="0" smtClean="0"/>
              <a:t>Promotion – Marketing communication</a:t>
            </a:r>
          </a:p>
          <a:p>
            <a:r>
              <a:rPr lang="en-US" sz="2800" dirty="0" smtClean="0"/>
              <a:t>Way of paid communication of product</a:t>
            </a:r>
          </a:p>
          <a:p>
            <a:endParaRPr lang="en-US" sz="2800" dirty="0" smtClean="0"/>
          </a:p>
          <a:p>
            <a:endParaRPr lang="en-US" sz="2800" dirty="0"/>
          </a:p>
        </p:txBody>
      </p:sp>
    </p:spTree>
    <p:extLst>
      <p:ext uri="{BB962C8B-B14F-4D97-AF65-F5344CB8AC3E}">
        <p14:creationId xmlns:p14="http://schemas.microsoft.com/office/powerpoint/2010/main" val="33518191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Zástupný symbol pro číslo snímku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spcBef>
                <a:spcPct val="0"/>
              </a:spcBef>
              <a:buFontTx/>
              <a:buNone/>
            </a:pPr>
            <a:fld id="{ABBDF2CE-95CA-4817-8942-A3423C4A46D0}" type="slidenum">
              <a:rPr lang="cs-CZ" altLang="cs-CZ" sz="1200">
                <a:solidFill>
                  <a:srgbClr val="9A9A9A"/>
                </a:solidFill>
              </a:rPr>
              <a:pPr>
                <a:spcBef>
                  <a:spcPct val="0"/>
                </a:spcBef>
                <a:buFontTx/>
                <a:buNone/>
              </a:pPr>
              <a:t>24</a:t>
            </a:fld>
            <a:endParaRPr lang="cs-CZ" altLang="cs-CZ" sz="1200">
              <a:solidFill>
                <a:srgbClr val="9A9A9A"/>
              </a:solidFill>
            </a:endParaRPr>
          </a:p>
        </p:txBody>
      </p:sp>
      <p:sp>
        <p:nvSpPr>
          <p:cNvPr id="264196" name="Rectangle 21"/>
          <p:cNvSpPr>
            <a:spLocks noChangeArrowheads="1"/>
          </p:cNvSpPr>
          <p:nvPr/>
        </p:nvSpPr>
        <p:spPr bwMode="auto">
          <a:xfrm>
            <a:off x="1524001" y="2560965"/>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eaLnBrk="1" hangingPunct="1">
              <a:spcBef>
                <a:spcPct val="0"/>
              </a:spcBef>
              <a:buFontTx/>
              <a:buNone/>
            </a:pPr>
            <a:endParaRPr lang="cs-CZ" altLang="cs-CZ" sz="2800">
              <a:latin typeface="Tahoma" panose="020B0604030504040204" pitchFamily="34" charset="0"/>
            </a:endParaRPr>
          </a:p>
        </p:txBody>
      </p:sp>
      <p:grpSp>
        <p:nvGrpSpPr>
          <p:cNvPr id="264197" name="Group 5"/>
          <p:cNvGrpSpPr>
            <a:grpSpLocks/>
          </p:cNvGrpSpPr>
          <p:nvPr/>
        </p:nvGrpSpPr>
        <p:grpSpPr bwMode="auto">
          <a:xfrm>
            <a:off x="1833730" y="1879433"/>
            <a:ext cx="7294562" cy="3138488"/>
            <a:chOff x="1440" y="11049"/>
            <a:chExt cx="8208" cy="1872"/>
          </a:xfrm>
        </p:grpSpPr>
        <p:sp>
          <p:nvSpPr>
            <p:cNvPr id="264200" name="Line 20"/>
            <p:cNvSpPr>
              <a:spLocks noChangeShapeType="1"/>
            </p:cNvSpPr>
            <p:nvPr/>
          </p:nvSpPr>
          <p:spPr bwMode="auto">
            <a:xfrm>
              <a:off x="2304" y="11913"/>
              <a:ext cx="0"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264201" name="Group 6"/>
            <p:cNvGrpSpPr>
              <a:grpSpLocks/>
            </p:cNvGrpSpPr>
            <p:nvPr/>
          </p:nvGrpSpPr>
          <p:grpSpPr bwMode="auto">
            <a:xfrm>
              <a:off x="1440" y="11049"/>
              <a:ext cx="8208" cy="1872"/>
              <a:chOff x="1440" y="11049"/>
              <a:chExt cx="8208" cy="1872"/>
            </a:xfrm>
          </p:grpSpPr>
          <p:grpSp>
            <p:nvGrpSpPr>
              <p:cNvPr id="264202" name="Group 15"/>
              <p:cNvGrpSpPr>
                <a:grpSpLocks/>
              </p:cNvGrpSpPr>
              <p:nvPr/>
            </p:nvGrpSpPr>
            <p:grpSpPr bwMode="auto">
              <a:xfrm>
                <a:off x="1440" y="12201"/>
                <a:ext cx="8208" cy="720"/>
                <a:chOff x="1440" y="9936"/>
                <a:chExt cx="8208" cy="720"/>
              </a:xfrm>
            </p:grpSpPr>
            <p:sp>
              <p:nvSpPr>
                <p:cNvPr id="264211" name="Rectangle 19"/>
                <p:cNvSpPr>
                  <a:spLocks noChangeArrowheads="1"/>
                </p:cNvSpPr>
                <p:nvPr/>
              </p:nvSpPr>
              <p:spPr bwMode="auto">
                <a:xfrm>
                  <a:off x="1440" y="9936"/>
                  <a:ext cx="1728" cy="72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lgn="ctr">
                    <a:spcBef>
                      <a:spcPct val="0"/>
                    </a:spcBef>
                    <a:buFontTx/>
                    <a:buNone/>
                  </a:pPr>
                  <a:r>
                    <a:rPr lang="en-US" altLang="cs-CZ" sz="2000" dirty="0" smtClean="0">
                      <a:latin typeface="Times New Roman" panose="02020603050405020304" pitchFamily="18" charset="0"/>
                      <a:cs typeface="Times New Roman" panose="02020603050405020304" pitchFamily="18" charset="0"/>
                    </a:rPr>
                    <a:t>Advertising</a:t>
                  </a:r>
                  <a:endParaRPr lang="en-US" altLang="cs-CZ" sz="2000" dirty="0">
                    <a:latin typeface="Times New Roman" panose="02020603050405020304" pitchFamily="18" charset="0"/>
                  </a:endParaRPr>
                </a:p>
              </p:txBody>
            </p:sp>
            <p:sp>
              <p:nvSpPr>
                <p:cNvPr id="264212" name="Rectangle 18"/>
                <p:cNvSpPr>
                  <a:spLocks noChangeArrowheads="1"/>
                </p:cNvSpPr>
                <p:nvPr/>
              </p:nvSpPr>
              <p:spPr bwMode="auto">
                <a:xfrm>
                  <a:off x="3600" y="9936"/>
                  <a:ext cx="1728" cy="72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lgn="ctr">
                    <a:spcBef>
                      <a:spcPct val="0"/>
                    </a:spcBef>
                    <a:buFontTx/>
                    <a:buNone/>
                  </a:pPr>
                  <a:r>
                    <a:rPr lang="en-US" altLang="cs-CZ" sz="2000" dirty="0" smtClean="0">
                      <a:latin typeface="Times New Roman" panose="02020603050405020304" pitchFamily="18" charset="0"/>
                      <a:cs typeface="Times New Roman" panose="02020603050405020304" pitchFamily="18" charset="0"/>
                    </a:rPr>
                    <a:t>Sales Promotion</a:t>
                  </a:r>
                  <a:endParaRPr lang="en-US" altLang="cs-CZ" sz="2000" dirty="0">
                    <a:latin typeface="Times New Roman" panose="02020603050405020304" pitchFamily="18" charset="0"/>
                  </a:endParaRPr>
                </a:p>
              </p:txBody>
            </p:sp>
            <p:sp>
              <p:nvSpPr>
                <p:cNvPr id="264213" name="Rectangle 17"/>
                <p:cNvSpPr>
                  <a:spLocks noChangeArrowheads="1"/>
                </p:cNvSpPr>
                <p:nvPr/>
              </p:nvSpPr>
              <p:spPr bwMode="auto">
                <a:xfrm>
                  <a:off x="5760" y="9936"/>
                  <a:ext cx="1728" cy="72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lgn="ctr">
                    <a:spcBef>
                      <a:spcPct val="0"/>
                    </a:spcBef>
                    <a:buFontTx/>
                    <a:buNone/>
                  </a:pPr>
                  <a:r>
                    <a:rPr lang="en-US" altLang="cs-CZ" sz="2000" dirty="0" smtClean="0">
                      <a:latin typeface="Times New Roman" panose="02020603050405020304" pitchFamily="18" charset="0"/>
                      <a:cs typeface="Times New Roman" panose="02020603050405020304" pitchFamily="18" charset="0"/>
                    </a:rPr>
                    <a:t>Public Relation</a:t>
                  </a:r>
                  <a:endParaRPr lang="en-US" altLang="cs-CZ" sz="2000" dirty="0">
                    <a:latin typeface="Times New Roman" panose="02020603050405020304" pitchFamily="18" charset="0"/>
                  </a:endParaRPr>
                </a:p>
              </p:txBody>
            </p:sp>
            <p:sp>
              <p:nvSpPr>
                <p:cNvPr id="264214" name="Rectangle 16"/>
                <p:cNvSpPr>
                  <a:spLocks noChangeArrowheads="1"/>
                </p:cNvSpPr>
                <p:nvPr/>
              </p:nvSpPr>
              <p:spPr bwMode="auto">
                <a:xfrm>
                  <a:off x="7920" y="9936"/>
                  <a:ext cx="1728" cy="72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lgn="ctr">
                    <a:spcBef>
                      <a:spcPct val="0"/>
                    </a:spcBef>
                    <a:buFontTx/>
                    <a:buNone/>
                  </a:pPr>
                  <a:r>
                    <a:rPr lang="en-US" altLang="cs-CZ" sz="1800" dirty="0" smtClean="0">
                      <a:latin typeface="Times New Roman" panose="02020603050405020304" pitchFamily="18" charset="0"/>
                      <a:cs typeface="Times New Roman" panose="02020603050405020304" pitchFamily="18" charset="0"/>
                    </a:rPr>
                    <a:t>Direct Marketing</a:t>
                  </a:r>
                  <a:endParaRPr lang="en-US" altLang="cs-CZ" sz="1800" dirty="0">
                    <a:latin typeface="Times New Roman" panose="02020603050405020304" pitchFamily="18" charset="0"/>
                  </a:endParaRPr>
                </a:p>
              </p:txBody>
            </p:sp>
          </p:grpSp>
          <p:grpSp>
            <p:nvGrpSpPr>
              <p:cNvPr id="264203" name="Group 10"/>
              <p:cNvGrpSpPr>
                <a:grpSpLocks/>
              </p:cNvGrpSpPr>
              <p:nvPr/>
            </p:nvGrpSpPr>
            <p:grpSpPr bwMode="auto">
              <a:xfrm>
                <a:off x="2304" y="11049"/>
                <a:ext cx="6336" cy="864"/>
                <a:chOff x="2304" y="11049"/>
                <a:chExt cx="6336" cy="864"/>
              </a:xfrm>
            </p:grpSpPr>
            <p:grpSp>
              <p:nvGrpSpPr>
                <p:cNvPr id="264207" name="Group 12"/>
                <p:cNvGrpSpPr>
                  <a:grpSpLocks/>
                </p:cNvGrpSpPr>
                <p:nvPr/>
              </p:nvGrpSpPr>
              <p:grpSpPr bwMode="auto">
                <a:xfrm>
                  <a:off x="3600" y="11049"/>
                  <a:ext cx="3744" cy="864"/>
                  <a:chOff x="3600" y="11049"/>
                  <a:chExt cx="3744" cy="864"/>
                </a:xfrm>
              </p:grpSpPr>
              <p:sp>
                <p:nvSpPr>
                  <p:cNvPr id="264209" name="Rectangle 14"/>
                  <p:cNvSpPr>
                    <a:spLocks noChangeArrowheads="1"/>
                  </p:cNvSpPr>
                  <p:nvPr/>
                </p:nvSpPr>
                <p:spPr bwMode="auto">
                  <a:xfrm>
                    <a:off x="3600" y="11049"/>
                    <a:ext cx="3744" cy="576"/>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lgn="ctr">
                      <a:spcBef>
                        <a:spcPct val="0"/>
                      </a:spcBef>
                      <a:buFontTx/>
                      <a:buNone/>
                    </a:pPr>
                    <a:r>
                      <a:rPr lang="cs-CZ" altLang="cs-CZ" sz="3600" b="1" dirty="0" smtClean="0">
                        <a:latin typeface="Times New Roman" panose="02020603050405020304" pitchFamily="18" charset="0"/>
                        <a:cs typeface="Times New Roman" panose="02020603050405020304" pitchFamily="18" charset="0"/>
                      </a:rPr>
                      <a:t>MKM</a:t>
                    </a:r>
                    <a:endParaRPr lang="en-US" altLang="cs-CZ" sz="3600" dirty="0">
                      <a:latin typeface="Times New Roman" panose="02020603050405020304" pitchFamily="18" charset="0"/>
                    </a:endParaRPr>
                  </a:p>
                </p:txBody>
              </p:sp>
              <p:sp>
                <p:nvSpPr>
                  <p:cNvPr id="264210" name="Line 13"/>
                  <p:cNvSpPr>
                    <a:spLocks noChangeShapeType="1"/>
                  </p:cNvSpPr>
                  <p:nvPr/>
                </p:nvSpPr>
                <p:spPr bwMode="auto">
                  <a:xfrm>
                    <a:off x="5472" y="11625"/>
                    <a:ext cx="0"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264208" name="Line 11"/>
                <p:cNvSpPr>
                  <a:spLocks noChangeShapeType="1"/>
                </p:cNvSpPr>
                <p:nvPr/>
              </p:nvSpPr>
              <p:spPr bwMode="auto">
                <a:xfrm>
                  <a:off x="2304" y="11913"/>
                  <a:ext cx="63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264204" name="Line 9"/>
              <p:cNvSpPr>
                <a:spLocks noChangeShapeType="1"/>
              </p:cNvSpPr>
              <p:nvPr/>
            </p:nvSpPr>
            <p:spPr bwMode="auto">
              <a:xfrm>
                <a:off x="4464" y="11913"/>
                <a:ext cx="0"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4205" name="Line 8"/>
              <p:cNvSpPr>
                <a:spLocks noChangeShapeType="1"/>
              </p:cNvSpPr>
              <p:nvPr/>
            </p:nvSpPr>
            <p:spPr bwMode="auto">
              <a:xfrm>
                <a:off x="6624" y="11913"/>
                <a:ext cx="0"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4206" name="Line 7"/>
              <p:cNvSpPr>
                <a:spLocks noChangeShapeType="1"/>
              </p:cNvSpPr>
              <p:nvPr/>
            </p:nvSpPr>
            <p:spPr bwMode="auto">
              <a:xfrm>
                <a:off x="8640" y="11913"/>
                <a:ext cx="0"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264198" name="Rectangle 27"/>
          <p:cNvSpPr>
            <a:spLocks noChangeArrowheads="1"/>
          </p:cNvSpPr>
          <p:nvPr/>
        </p:nvSpPr>
        <p:spPr bwMode="auto">
          <a:xfrm>
            <a:off x="2063750" y="25527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spcBef>
                <a:spcPct val="0"/>
              </a:spcBef>
              <a:buFontTx/>
              <a:buNone/>
            </a:pPr>
            <a:endParaRPr lang="cs-CZ" altLang="cs-CZ" sz="2400">
              <a:latin typeface="Times New Roman" panose="02020603050405020304" pitchFamily="18" charset="0"/>
            </a:endParaRPr>
          </a:p>
        </p:txBody>
      </p:sp>
      <p:sp>
        <p:nvSpPr>
          <p:cNvPr id="24" name="Nadpis 1"/>
          <p:cNvSpPr>
            <a:spLocks noGrp="1"/>
          </p:cNvSpPr>
          <p:nvPr>
            <p:ph type="title"/>
          </p:nvPr>
        </p:nvSpPr>
        <p:spPr>
          <a:xfrm>
            <a:off x="838200" y="365125"/>
            <a:ext cx="10515600" cy="1325563"/>
          </a:xfrm>
        </p:spPr>
        <p:txBody>
          <a:bodyPr/>
          <a:lstStyle/>
          <a:p>
            <a:r>
              <a:rPr lang="en-US" dirty="0" smtClean="0"/>
              <a:t>Marketing communication mix</a:t>
            </a:r>
            <a:endParaRPr lang="en-US" dirty="0"/>
          </a:p>
        </p:txBody>
      </p:sp>
      <p:sp>
        <p:nvSpPr>
          <p:cNvPr id="3" name="TextovéPole 2"/>
          <p:cNvSpPr txBox="1"/>
          <p:nvPr/>
        </p:nvSpPr>
        <p:spPr>
          <a:xfrm>
            <a:off x="4608095" y="5558589"/>
            <a:ext cx="2210157" cy="1200329"/>
          </a:xfrm>
          <a:prstGeom prst="rect">
            <a:avLst/>
          </a:prstGeom>
          <a:noFill/>
        </p:spPr>
        <p:txBody>
          <a:bodyPr wrap="none" rtlCol="0">
            <a:spAutoFit/>
          </a:bodyPr>
          <a:lstStyle/>
          <a:p>
            <a:r>
              <a:rPr lang="cs-CZ" sz="2400" dirty="0" err="1" smtClean="0"/>
              <a:t>Sponsoring</a:t>
            </a:r>
            <a:endParaRPr lang="cs-CZ" sz="2400" dirty="0" smtClean="0"/>
          </a:p>
          <a:p>
            <a:r>
              <a:rPr lang="cs-CZ" sz="2400" dirty="0" err="1" smtClean="0"/>
              <a:t>Event</a:t>
            </a:r>
            <a:r>
              <a:rPr lang="cs-CZ" sz="2400" dirty="0" smtClean="0"/>
              <a:t> marketing</a:t>
            </a:r>
          </a:p>
          <a:p>
            <a:r>
              <a:rPr lang="cs-CZ" sz="2400" dirty="0" err="1" smtClean="0"/>
              <a:t>Etc</a:t>
            </a:r>
            <a:r>
              <a:rPr lang="cs-CZ" sz="2400" dirty="0" smtClean="0"/>
              <a:t>…</a:t>
            </a:r>
            <a:endParaRPr lang="cs-CZ" sz="2400" dirty="0"/>
          </a:p>
        </p:txBody>
      </p:sp>
    </p:spTree>
    <p:extLst>
      <p:ext uri="{BB962C8B-B14F-4D97-AF65-F5344CB8AC3E}">
        <p14:creationId xmlns:p14="http://schemas.microsoft.com/office/powerpoint/2010/main" val="878132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451743" y="324530"/>
            <a:ext cx="10390716" cy="1462087"/>
          </a:xfrm>
        </p:spPr>
        <p:txBody>
          <a:bodyPr/>
          <a:lstStyle/>
          <a:p>
            <a:pPr eaLnBrk="1" hangingPunct="1"/>
            <a:r>
              <a:rPr lang="en-US" altLang="cs-CZ" dirty="0" smtClean="0"/>
              <a:t>Marketing communication</a:t>
            </a:r>
          </a:p>
        </p:txBody>
      </p:sp>
      <p:sp>
        <p:nvSpPr>
          <p:cNvPr id="268291" name="Zástupný symbol pro číslo snímku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spcBef>
                <a:spcPct val="0"/>
              </a:spcBef>
              <a:buFontTx/>
              <a:buNone/>
            </a:pPr>
            <a:fld id="{837F65C6-C834-46FA-9A91-AFBBD8EBD22A}" type="slidenum">
              <a:rPr lang="cs-CZ" altLang="cs-CZ" sz="1200">
                <a:solidFill>
                  <a:srgbClr val="9A9A9A"/>
                </a:solidFill>
              </a:rPr>
              <a:pPr>
                <a:spcBef>
                  <a:spcPct val="0"/>
                </a:spcBef>
                <a:buFontTx/>
                <a:buNone/>
              </a:pPr>
              <a:t>25</a:t>
            </a:fld>
            <a:endParaRPr lang="cs-CZ" altLang="cs-CZ" sz="1200">
              <a:solidFill>
                <a:srgbClr val="9A9A9A"/>
              </a:solidFill>
            </a:endParaRPr>
          </a:p>
        </p:txBody>
      </p:sp>
      <p:sp>
        <p:nvSpPr>
          <p:cNvPr id="268292" name="Rectangle 27"/>
          <p:cNvSpPr>
            <a:spLocks noChangeArrowheads="1"/>
          </p:cNvSpPr>
          <p:nvPr/>
        </p:nvSpPr>
        <p:spPr bwMode="auto">
          <a:xfrm>
            <a:off x="1524001" y="2262515"/>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eaLnBrk="1" hangingPunct="1">
              <a:spcBef>
                <a:spcPct val="0"/>
              </a:spcBef>
              <a:buFontTx/>
              <a:buNone/>
            </a:pPr>
            <a:endParaRPr lang="cs-CZ" altLang="cs-CZ" sz="2800">
              <a:latin typeface="Tahoma" panose="020B0604030504040204" pitchFamily="34" charset="0"/>
            </a:endParaRPr>
          </a:p>
        </p:txBody>
      </p:sp>
      <p:grpSp>
        <p:nvGrpSpPr>
          <p:cNvPr id="268293" name="Group 5"/>
          <p:cNvGrpSpPr>
            <a:grpSpLocks/>
          </p:cNvGrpSpPr>
          <p:nvPr/>
        </p:nvGrpSpPr>
        <p:grpSpPr bwMode="auto">
          <a:xfrm>
            <a:off x="2238375" y="1643064"/>
            <a:ext cx="6877050" cy="4283075"/>
            <a:chOff x="1440" y="8496"/>
            <a:chExt cx="6768" cy="2592"/>
          </a:xfrm>
        </p:grpSpPr>
        <p:sp>
          <p:nvSpPr>
            <p:cNvPr id="268295" name="Rectangle 26"/>
            <p:cNvSpPr>
              <a:spLocks noChangeArrowheads="1"/>
            </p:cNvSpPr>
            <p:nvPr/>
          </p:nvSpPr>
          <p:spPr bwMode="auto">
            <a:xfrm>
              <a:off x="1440" y="9072"/>
              <a:ext cx="1872" cy="576"/>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lgn="ctr">
                <a:spcBef>
                  <a:spcPct val="0"/>
                </a:spcBef>
                <a:buFontTx/>
                <a:buNone/>
              </a:pPr>
              <a:r>
                <a:rPr lang="en-US" altLang="cs-CZ" sz="2000" dirty="0" smtClean="0">
                  <a:latin typeface="Arial" panose="020B0604020202020204" pitchFamily="34" charset="0"/>
                  <a:cs typeface="Arial" panose="020B0604020202020204" pitchFamily="34" charset="0"/>
                </a:rPr>
                <a:t>communication</a:t>
              </a:r>
              <a:endParaRPr lang="en-US" altLang="cs-CZ" sz="2000" dirty="0">
                <a:latin typeface="Arial" panose="020B0604020202020204" pitchFamily="34" charset="0"/>
                <a:cs typeface="Arial" panose="020B0604020202020204" pitchFamily="34" charset="0"/>
              </a:endParaRPr>
            </a:p>
          </p:txBody>
        </p:sp>
        <p:sp>
          <p:nvSpPr>
            <p:cNvPr id="268296" name="Rectangle 25"/>
            <p:cNvSpPr>
              <a:spLocks noChangeArrowheads="1"/>
            </p:cNvSpPr>
            <p:nvPr/>
          </p:nvSpPr>
          <p:spPr bwMode="auto">
            <a:xfrm>
              <a:off x="3888" y="8496"/>
              <a:ext cx="2160" cy="432"/>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spcBef>
                  <a:spcPct val="0"/>
                </a:spcBef>
                <a:buFontTx/>
                <a:buNone/>
              </a:pPr>
              <a:r>
                <a:rPr lang="en-US" altLang="cs-CZ" sz="2000" dirty="0" smtClean="0">
                  <a:latin typeface="Arial" panose="020B0604020202020204" pitchFamily="34" charset="0"/>
                  <a:cs typeface="Arial" panose="020B0604020202020204" pitchFamily="34" charset="0"/>
                </a:rPr>
                <a:t>personal communication</a:t>
              </a:r>
              <a:endParaRPr lang="en-US" altLang="cs-CZ" sz="2000" dirty="0">
                <a:latin typeface="Arial" panose="020B0604020202020204" pitchFamily="34" charset="0"/>
                <a:cs typeface="Arial" panose="020B0604020202020204" pitchFamily="34" charset="0"/>
              </a:endParaRPr>
            </a:p>
          </p:txBody>
        </p:sp>
        <p:sp>
          <p:nvSpPr>
            <p:cNvPr id="268297" name="Rectangle 24"/>
            <p:cNvSpPr>
              <a:spLocks noChangeArrowheads="1"/>
            </p:cNvSpPr>
            <p:nvPr/>
          </p:nvSpPr>
          <p:spPr bwMode="auto">
            <a:xfrm>
              <a:off x="3888" y="10224"/>
              <a:ext cx="2160" cy="72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spcBef>
                  <a:spcPct val="0"/>
                </a:spcBef>
                <a:buFontTx/>
                <a:buNone/>
              </a:pPr>
              <a:r>
                <a:rPr lang="en-US" altLang="cs-CZ" sz="2000" dirty="0" smtClean="0">
                  <a:latin typeface="Arial" panose="020B0604020202020204" pitchFamily="34" charset="0"/>
                  <a:cs typeface="Arial" panose="020B0604020202020204" pitchFamily="34" charset="0"/>
                </a:rPr>
                <a:t>Personal or impersonal communication</a:t>
              </a:r>
              <a:endParaRPr lang="en-US" altLang="cs-CZ" sz="2000" dirty="0">
                <a:latin typeface="Arial" panose="020B0604020202020204" pitchFamily="34" charset="0"/>
                <a:cs typeface="Arial" panose="020B0604020202020204" pitchFamily="34" charset="0"/>
              </a:endParaRPr>
            </a:p>
          </p:txBody>
        </p:sp>
        <p:sp>
          <p:nvSpPr>
            <p:cNvPr id="268298" name="Rectangle 23"/>
            <p:cNvSpPr>
              <a:spLocks noChangeArrowheads="1"/>
            </p:cNvSpPr>
            <p:nvPr/>
          </p:nvSpPr>
          <p:spPr bwMode="auto">
            <a:xfrm>
              <a:off x="3888" y="9216"/>
              <a:ext cx="2160" cy="432"/>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spcBef>
                  <a:spcPct val="0"/>
                </a:spcBef>
                <a:buFontTx/>
                <a:buNone/>
              </a:pPr>
              <a:r>
                <a:rPr lang="en-US" altLang="cs-CZ" sz="2000" dirty="0" smtClean="0">
                  <a:latin typeface="Arial" panose="020B0604020202020204" pitchFamily="34" charset="0"/>
                  <a:cs typeface="Arial" panose="020B0604020202020204" pitchFamily="34" charset="0"/>
                </a:rPr>
                <a:t>Impersonal communication</a:t>
              </a:r>
              <a:endParaRPr lang="en-US" altLang="cs-CZ" sz="2000" dirty="0">
                <a:latin typeface="Arial" panose="020B0604020202020204" pitchFamily="34" charset="0"/>
                <a:cs typeface="Arial" panose="020B0604020202020204" pitchFamily="34" charset="0"/>
              </a:endParaRPr>
            </a:p>
          </p:txBody>
        </p:sp>
        <p:sp>
          <p:nvSpPr>
            <p:cNvPr id="268299" name="Rectangle 22"/>
            <p:cNvSpPr>
              <a:spLocks noChangeArrowheads="1"/>
            </p:cNvSpPr>
            <p:nvPr/>
          </p:nvSpPr>
          <p:spPr bwMode="auto">
            <a:xfrm>
              <a:off x="6480" y="8496"/>
              <a:ext cx="1728" cy="432"/>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spcBef>
                  <a:spcPct val="0"/>
                </a:spcBef>
                <a:buFontTx/>
                <a:buNone/>
              </a:pPr>
              <a:r>
                <a:rPr lang="en-US" altLang="cs-CZ" sz="2000" dirty="0" smtClean="0">
                  <a:latin typeface="Arial" panose="020B0604020202020204" pitchFamily="34" charset="0"/>
                  <a:cs typeface="Arial" panose="020B0604020202020204" pitchFamily="34" charset="0"/>
                </a:rPr>
                <a:t>Direct sales</a:t>
              </a:r>
              <a:endParaRPr lang="en-US" altLang="cs-CZ" sz="2000" dirty="0">
                <a:latin typeface="Arial" panose="020B0604020202020204" pitchFamily="34" charset="0"/>
                <a:cs typeface="Arial" panose="020B0604020202020204" pitchFamily="34" charset="0"/>
              </a:endParaRPr>
            </a:p>
          </p:txBody>
        </p:sp>
        <p:sp>
          <p:nvSpPr>
            <p:cNvPr id="268300" name="Rectangle 21"/>
            <p:cNvSpPr>
              <a:spLocks noChangeArrowheads="1"/>
            </p:cNvSpPr>
            <p:nvPr/>
          </p:nvSpPr>
          <p:spPr bwMode="auto">
            <a:xfrm>
              <a:off x="6480" y="9216"/>
              <a:ext cx="1728" cy="432"/>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lgn="ctr">
                <a:spcBef>
                  <a:spcPct val="0"/>
                </a:spcBef>
                <a:buFontTx/>
                <a:buNone/>
              </a:pPr>
              <a:r>
                <a:rPr lang="en-US" altLang="cs-CZ" sz="2000" dirty="0" smtClean="0">
                  <a:latin typeface="Arial" panose="020B0604020202020204" pitchFamily="34" charset="0"/>
                  <a:cs typeface="Arial" panose="020B0604020202020204" pitchFamily="34" charset="0"/>
                </a:rPr>
                <a:t>Advertising</a:t>
              </a:r>
              <a:endParaRPr lang="en-US" altLang="cs-CZ" sz="2000" dirty="0">
                <a:latin typeface="Arial" panose="020B0604020202020204" pitchFamily="34" charset="0"/>
                <a:cs typeface="Arial" panose="020B0604020202020204" pitchFamily="34" charset="0"/>
              </a:endParaRPr>
            </a:p>
          </p:txBody>
        </p:sp>
        <p:grpSp>
          <p:nvGrpSpPr>
            <p:cNvPr id="268301" name="Group 16"/>
            <p:cNvGrpSpPr>
              <a:grpSpLocks/>
            </p:cNvGrpSpPr>
            <p:nvPr/>
          </p:nvGrpSpPr>
          <p:grpSpPr bwMode="auto">
            <a:xfrm>
              <a:off x="3600" y="8640"/>
              <a:ext cx="288" cy="1728"/>
              <a:chOff x="4176" y="8640"/>
              <a:chExt cx="288" cy="1728"/>
            </a:xfrm>
          </p:grpSpPr>
          <p:sp>
            <p:nvSpPr>
              <p:cNvPr id="268312" name="Line 20"/>
              <p:cNvSpPr>
                <a:spLocks noChangeShapeType="1"/>
              </p:cNvSpPr>
              <p:nvPr/>
            </p:nvSpPr>
            <p:spPr bwMode="auto">
              <a:xfrm>
                <a:off x="4176" y="8640"/>
                <a:ext cx="0" cy="17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8313" name="Line 19"/>
              <p:cNvSpPr>
                <a:spLocks noChangeShapeType="1"/>
              </p:cNvSpPr>
              <p:nvPr/>
            </p:nvSpPr>
            <p:spPr bwMode="auto">
              <a:xfrm>
                <a:off x="4176" y="8640"/>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8314" name="Line 18"/>
              <p:cNvSpPr>
                <a:spLocks noChangeShapeType="1"/>
              </p:cNvSpPr>
              <p:nvPr/>
            </p:nvSpPr>
            <p:spPr bwMode="auto">
              <a:xfrm>
                <a:off x="4176" y="9360"/>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8315" name="Line 17"/>
              <p:cNvSpPr>
                <a:spLocks noChangeShapeType="1"/>
              </p:cNvSpPr>
              <p:nvPr/>
            </p:nvSpPr>
            <p:spPr bwMode="auto">
              <a:xfrm>
                <a:off x="4176" y="10368"/>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268302" name="Line 15"/>
            <p:cNvSpPr>
              <a:spLocks noChangeShapeType="1"/>
            </p:cNvSpPr>
            <p:nvPr/>
          </p:nvSpPr>
          <p:spPr bwMode="auto">
            <a:xfrm>
              <a:off x="6048" y="8640"/>
              <a:ext cx="43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8303" name="Line 14"/>
            <p:cNvSpPr>
              <a:spLocks noChangeShapeType="1"/>
            </p:cNvSpPr>
            <p:nvPr/>
          </p:nvSpPr>
          <p:spPr bwMode="auto">
            <a:xfrm>
              <a:off x="6048" y="9360"/>
              <a:ext cx="43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268304" name="Group 7"/>
            <p:cNvGrpSpPr>
              <a:grpSpLocks/>
            </p:cNvGrpSpPr>
            <p:nvPr/>
          </p:nvGrpSpPr>
          <p:grpSpPr bwMode="auto">
            <a:xfrm>
              <a:off x="6048" y="10080"/>
              <a:ext cx="2160" cy="1008"/>
              <a:chOff x="6048" y="9936"/>
              <a:chExt cx="2160" cy="1008"/>
            </a:xfrm>
          </p:grpSpPr>
          <p:sp>
            <p:nvSpPr>
              <p:cNvPr id="268306" name="Rectangle 13"/>
              <p:cNvSpPr>
                <a:spLocks noChangeArrowheads="1"/>
              </p:cNvSpPr>
              <p:nvPr/>
            </p:nvSpPr>
            <p:spPr bwMode="auto">
              <a:xfrm>
                <a:off x="6480" y="9936"/>
                <a:ext cx="1728" cy="432"/>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lgn="ctr">
                  <a:spcBef>
                    <a:spcPct val="0"/>
                  </a:spcBef>
                  <a:buFontTx/>
                  <a:buNone/>
                </a:pPr>
                <a:r>
                  <a:rPr lang="en-US" altLang="cs-CZ" sz="2000" dirty="0">
                    <a:latin typeface="Arial" panose="020B0604020202020204" pitchFamily="34" charset="0"/>
                    <a:cs typeface="Arial" panose="020B0604020202020204" pitchFamily="34" charset="0"/>
                  </a:rPr>
                  <a:t>PR</a:t>
                </a:r>
              </a:p>
            </p:txBody>
          </p:sp>
          <p:sp>
            <p:nvSpPr>
              <p:cNvPr id="268307" name="Rectangle 12"/>
              <p:cNvSpPr>
                <a:spLocks noChangeArrowheads="1"/>
              </p:cNvSpPr>
              <p:nvPr/>
            </p:nvSpPr>
            <p:spPr bwMode="auto">
              <a:xfrm>
                <a:off x="6480" y="10512"/>
                <a:ext cx="1728" cy="432"/>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spcBef>
                    <a:spcPct val="0"/>
                  </a:spcBef>
                  <a:buFontTx/>
                  <a:buNone/>
                </a:pPr>
                <a:r>
                  <a:rPr lang="en-US" altLang="cs-CZ" sz="2000" dirty="0" smtClean="0">
                    <a:latin typeface="Arial" panose="020B0604020202020204" pitchFamily="34" charset="0"/>
                    <a:cs typeface="Arial" panose="020B0604020202020204" pitchFamily="34" charset="0"/>
                  </a:rPr>
                  <a:t>Sales support</a:t>
                </a:r>
                <a:endParaRPr lang="en-US" altLang="cs-CZ" sz="2000" dirty="0">
                  <a:latin typeface="Arial" panose="020B0604020202020204" pitchFamily="34" charset="0"/>
                  <a:cs typeface="Arial" panose="020B0604020202020204" pitchFamily="34" charset="0"/>
                </a:endParaRPr>
              </a:p>
            </p:txBody>
          </p:sp>
          <p:sp>
            <p:nvSpPr>
              <p:cNvPr id="268308" name="Line 11"/>
              <p:cNvSpPr>
                <a:spLocks noChangeShapeType="1"/>
              </p:cNvSpPr>
              <p:nvPr/>
            </p:nvSpPr>
            <p:spPr bwMode="auto">
              <a:xfrm>
                <a:off x="6048" y="10368"/>
                <a:ext cx="1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8309" name="Line 10"/>
              <p:cNvSpPr>
                <a:spLocks noChangeShapeType="1"/>
              </p:cNvSpPr>
              <p:nvPr/>
            </p:nvSpPr>
            <p:spPr bwMode="auto">
              <a:xfrm>
                <a:off x="6192" y="10080"/>
                <a:ext cx="0"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8310" name="Line 9"/>
              <p:cNvSpPr>
                <a:spLocks noChangeShapeType="1"/>
              </p:cNvSpPr>
              <p:nvPr/>
            </p:nvSpPr>
            <p:spPr bwMode="auto">
              <a:xfrm>
                <a:off x="6192" y="10080"/>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8311" name="Line 8"/>
              <p:cNvSpPr>
                <a:spLocks noChangeShapeType="1"/>
              </p:cNvSpPr>
              <p:nvPr/>
            </p:nvSpPr>
            <p:spPr bwMode="auto">
              <a:xfrm>
                <a:off x="6192" y="10656"/>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268305" name="Line 6"/>
            <p:cNvSpPr>
              <a:spLocks noChangeShapeType="1"/>
            </p:cNvSpPr>
            <p:nvPr/>
          </p:nvSpPr>
          <p:spPr bwMode="auto">
            <a:xfrm>
              <a:off x="3312" y="9360"/>
              <a:ext cx="43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268294" name="Rectangle 36"/>
          <p:cNvSpPr>
            <a:spLocks noChangeArrowheads="1"/>
          </p:cNvSpPr>
          <p:nvPr/>
        </p:nvSpPr>
        <p:spPr bwMode="auto">
          <a:xfrm>
            <a:off x="1524001" y="2293294"/>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DINCE-Regular"/>
              </a:defRPr>
            </a:lvl1pPr>
            <a:lvl2pPr marL="742950" indent="-285750">
              <a:spcBef>
                <a:spcPct val="20000"/>
              </a:spcBef>
              <a:buFont typeface="Arial" panose="020B0604020202020204" pitchFamily="34" charset="0"/>
              <a:buChar char="–"/>
              <a:defRPr sz="2800">
                <a:solidFill>
                  <a:schemeClr val="tx1"/>
                </a:solidFill>
                <a:latin typeface="DINCE-Regular"/>
              </a:defRPr>
            </a:lvl2pPr>
            <a:lvl3pPr marL="1143000" indent="-228600">
              <a:spcBef>
                <a:spcPct val="20000"/>
              </a:spcBef>
              <a:buFont typeface="Arial" panose="020B0604020202020204" pitchFamily="34" charset="0"/>
              <a:buChar char="•"/>
              <a:defRPr sz="2400">
                <a:solidFill>
                  <a:schemeClr val="tx1"/>
                </a:solidFill>
                <a:latin typeface="DINCE-Regular"/>
              </a:defRPr>
            </a:lvl3pPr>
            <a:lvl4pPr marL="1600200" indent="-228600">
              <a:spcBef>
                <a:spcPct val="20000"/>
              </a:spcBef>
              <a:buFont typeface="Arial" panose="020B0604020202020204" pitchFamily="34" charset="0"/>
              <a:buChar char="–"/>
              <a:defRPr sz="2000">
                <a:solidFill>
                  <a:schemeClr val="tx1"/>
                </a:solidFill>
                <a:latin typeface="DINCE-Regular"/>
              </a:defRPr>
            </a:lvl4pPr>
            <a:lvl5pPr marL="2057400" indent="-228600">
              <a:spcBef>
                <a:spcPct val="20000"/>
              </a:spcBef>
              <a:buFont typeface="Arial" panose="020B0604020202020204" pitchFamily="34" charset="0"/>
              <a:buChar char="»"/>
              <a:defRPr sz="2000">
                <a:solidFill>
                  <a:schemeClr val="tx1"/>
                </a:solidFill>
                <a:latin typeface="DINCE-Regular"/>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DINCE-Regular"/>
              </a:defRPr>
            </a:lvl9pPr>
          </a:lstStyle>
          <a:p>
            <a:pPr>
              <a:spcBef>
                <a:spcPct val="0"/>
              </a:spcBef>
              <a:buFontTx/>
              <a:buNone/>
            </a:pPr>
            <a:endParaRPr lang="cs-CZ" altLang="cs-CZ" sz="2400">
              <a:latin typeface="Times New Roman" panose="02020603050405020304" pitchFamily="18" charset="0"/>
            </a:endParaRPr>
          </a:p>
        </p:txBody>
      </p:sp>
    </p:spTree>
    <p:extLst>
      <p:ext uri="{BB962C8B-B14F-4D97-AF65-F5344CB8AC3E}">
        <p14:creationId xmlns:p14="http://schemas.microsoft.com/office/powerpoint/2010/main" val="3473103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Marketing mix</a:t>
            </a:r>
            <a:endParaRPr lang="cs-CZ" dirty="0"/>
          </a:p>
        </p:txBody>
      </p:sp>
      <p:graphicFrame>
        <p:nvGraphicFramePr>
          <p:cNvPr id="4" name="Diagram 3"/>
          <p:cNvGraphicFramePr/>
          <p:nvPr>
            <p:extLst>
              <p:ext uri="{D42A27DB-BD31-4B8C-83A1-F6EECF244321}">
                <p14:modId xmlns:p14="http://schemas.microsoft.com/office/powerpoint/2010/main" val="2271565797"/>
              </p:ext>
            </p:extLst>
          </p:nvPr>
        </p:nvGraphicFramePr>
        <p:xfrm>
          <a:off x="3706253" y="80981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p:cNvSpPr txBox="1"/>
          <p:nvPr/>
        </p:nvSpPr>
        <p:spPr>
          <a:xfrm>
            <a:off x="748048" y="1594847"/>
            <a:ext cx="4341060" cy="1815882"/>
          </a:xfrm>
          <a:prstGeom prst="rect">
            <a:avLst/>
          </a:prstGeom>
          <a:noFill/>
        </p:spPr>
        <p:txBody>
          <a:bodyPr wrap="none" rtlCol="0">
            <a:spAutoFit/>
          </a:bodyPr>
          <a:lstStyle/>
          <a:p>
            <a:r>
              <a:rPr lang="cs-CZ" sz="2800" dirty="0" err="1" smtClean="0"/>
              <a:t>Ways</a:t>
            </a:r>
            <a:r>
              <a:rPr lang="cs-CZ" sz="2800" dirty="0" smtClean="0"/>
              <a:t> </a:t>
            </a:r>
            <a:r>
              <a:rPr lang="cs-CZ" sz="2800" dirty="0" err="1" smtClean="0"/>
              <a:t>of</a:t>
            </a:r>
            <a:r>
              <a:rPr lang="cs-CZ" sz="2800" dirty="0" smtClean="0"/>
              <a:t> </a:t>
            </a:r>
            <a:r>
              <a:rPr lang="cs-CZ" sz="2800" dirty="0" err="1" smtClean="0"/>
              <a:t>product</a:t>
            </a:r>
            <a:r>
              <a:rPr lang="cs-CZ" sz="2800" dirty="0" smtClean="0"/>
              <a:t> </a:t>
            </a:r>
            <a:r>
              <a:rPr lang="cs-CZ" sz="2800" dirty="0" err="1" smtClean="0"/>
              <a:t>distribution</a:t>
            </a:r>
            <a:endParaRPr lang="cs-CZ" sz="2800" dirty="0" smtClean="0"/>
          </a:p>
          <a:p>
            <a:endParaRPr lang="cs-CZ" sz="2800" dirty="0"/>
          </a:p>
          <a:p>
            <a:endParaRPr lang="en-US" sz="2800" dirty="0" smtClean="0"/>
          </a:p>
          <a:p>
            <a:endParaRPr lang="en-US" sz="2800" dirty="0"/>
          </a:p>
        </p:txBody>
      </p:sp>
    </p:spTree>
    <p:extLst>
      <p:ext uri="{BB962C8B-B14F-4D97-AF65-F5344CB8AC3E}">
        <p14:creationId xmlns:p14="http://schemas.microsoft.com/office/powerpoint/2010/main" val="992287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Place: Distribution ways</a:t>
            </a:r>
            <a:endParaRPr lang="en-US" dirty="0"/>
          </a:p>
        </p:txBody>
      </p:sp>
      <p:sp>
        <p:nvSpPr>
          <p:cNvPr id="3" name="Zástupný symbol pro obsah 2"/>
          <p:cNvSpPr>
            <a:spLocks noGrp="1"/>
          </p:cNvSpPr>
          <p:nvPr>
            <p:ph idx="1"/>
          </p:nvPr>
        </p:nvSpPr>
        <p:spPr/>
        <p:txBody>
          <a:bodyPr/>
          <a:lstStyle/>
          <a:p>
            <a:r>
              <a:rPr lang="en-US" dirty="0" smtClean="0"/>
              <a:t>Direct ways – producer – customer</a:t>
            </a:r>
          </a:p>
          <a:p>
            <a:r>
              <a:rPr lang="en-US" dirty="0" smtClean="0"/>
              <a:t>Indirect ways – producer – middlemen – customer</a:t>
            </a:r>
          </a:p>
          <a:p>
            <a:endParaRPr lang="en-US" dirty="0" smtClean="0"/>
          </a:p>
          <a:p>
            <a:r>
              <a:rPr lang="en-US" dirty="0" smtClean="0"/>
              <a:t>PUSH and PULL strategy</a:t>
            </a:r>
            <a:endParaRPr lang="en-US" dirty="0"/>
          </a:p>
        </p:txBody>
      </p:sp>
      <p:pic>
        <p:nvPicPr>
          <p:cNvPr id="20482" name="Picture 2" descr="http://images.flatworldknowledge.com/tanner_2.0/tanner_2.0-fig12_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0712" y="3149609"/>
            <a:ext cx="5836152" cy="339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2870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Political</a:t>
            </a:r>
            <a:r>
              <a:rPr lang="cs-CZ" dirty="0" smtClean="0"/>
              <a:t> Marketing mix</a:t>
            </a:r>
            <a:endParaRPr lang="cs-CZ" dirty="0"/>
          </a:p>
        </p:txBody>
      </p:sp>
      <p:sp>
        <p:nvSpPr>
          <p:cNvPr id="3" name="Zástupný symbol pro text 2"/>
          <p:cNvSpPr>
            <a:spLocks noGrp="1"/>
          </p:cNvSpPr>
          <p:nvPr>
            <p:ph type="body" idx="1"/>
          </p:nvPr>
        </p:nvSpPr>
        <p:spPr/>
        <p:txBody>
          <a:bodyPr/>
          <a:lstStyle/>
          <a:p>
            <a:r>
              <a:rPr lang="en-US" dirty="0" smtClean="0"/>
              <a:t>Marketing and Political Marketing</a:t>
            </a:r>
            <a:endParaRPr lang="en-US" dirty="0"/>
          </a:p>
        </p:txBody>
      </p:sp>
    </p:spTree>
    <p:extLst>
      <p:ext uri="{BB962C8B-B14F-4D97-AF65-F5344CB8AC3E}">
        <p14:creationId xmlns:p14="http://schemas.microsoft.com/office/powerpoint/2010/main" val="38207588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Marketing mix</a:t>
            </a:r>
            <a:endParaRPr lang="cs-CZ" dirty="0"/>
          </a:p>
        </p:txBody>
      </p:sp>
      <p:graphicFrame>
        <p:nvGraphicFramePr>
          <p:cNvPr id="4" name="Diagram 3"/>
          <p:cNvGraphicFramePr/>
          <p:nvPr>
            <p:extLst/>
          </p:nvPr>
        </p:nvGraphicFramePr>
        <p:xfrm>
          <a:off x="3706253" y="80981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p:cNvSpPr txBox="1"/>
          <p:nvPr/>
        </p:nvSpPr>
        <p:spPr>
          <a:xfrm>
            <a:off x="748048" y="1594847"/>
            <a:ext cx="3954929" cy="954107"/>
          </a:xfrm>
          <a:prstGeom prst="rect">
            <a:avLst/>
          </a:prstGeom>
          <a:noFill/>
        </p:spPr>
        <p:txBody>
          <a:bodyPr wrap="none" rtlCol="0">
            <a:spAutoFit/>
          </a:bodyPr>
          <a:lstStyle/>
          <a:p>
            <a:r>
              <a:rPr lang="en-US" sz="2800" dirty="0" smtClean="0"/>
              <a:t>Abstract political product</a:t>
            </a:r>
          </a:p>
          <a:p>
            <a:r>
              <a:rPr lang="en-US" sz="2800" dirty="0" smtClean="0"/>
              <a:t>Concrete political product</a:t>
            </a:r>
            <a:endParaRPr lang="en-US" sz="2800" dirty="0"/>
          </a:p>
        </p:txBody>
      </p:sp>
    </p:spTree>
    <p:extLst>
      <p:ext uri="{BB962C8B-B14F-4D97-AF65-F5344CB8AC3E}">
        <p14:creationId xmlns:p14="http://schemas.microsoft.com/office/powerpoint/2010/main" val="29005798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Introduction</a:t>
            </a:r>
            <a:endParaRPr lang="en-US" dirty="0"/>
          </a:p>
        </p:txBody>
      </p:sp>
      <p:sp>
        <p:nvSpPr>
          <p:cNvPr id="3" name="Zástupný symbol pro obsah 2"/>
          <p:cNvSpPr>
            <a:spLocks noGrp="1"/>
          </p:cNvSpPr>
          <p:nvPr>
            <p:ph idx="1"/>
          </p:nvPr>
        </p:nvSpPr>
        <p:spPr/>
        <p:txBody>
          <a:bodyPr/>
          <a:lstStyle/>
          <a:p>
            <a:r>
              <a:rPr lang="cs-CZ" b="1" dirty="0" err="1" smtClean="0"/>
              <a:t>Politics</a:t>
            </a:r>
            <a:r>
              <a:rPr lang="cs-CZ" b="1" dirty="0" smtClean="0"/>
              <a:t> </a:t>
            </a:r>
            <a:r>
              <a:rPr lang="cs-CZ" dirty="0" smtClean="0"/>
              <a:t>- </a:t>
            </a:r>
            <a:r>
              <a:rPr lang="en-US" dirty="0"/>
              <a:t>Politics is a practical science, since it is concerned with the noble action or happiness of the </a:t>
            </a:r>
            <a:r>
              <a:rPr lang="en-US" dirty="0" smtClean="0"/>
              <a:t>citizens</a:t>
            </a:r>
            <a:r>
              <a:rPr lang="cs-CZ" dirty="0" smtClean="0"/>
              <a:t>. </a:t>
            </a:r>
          </a:p>
          <a:p>
            <a:r>
              <a:rPr lang="en-US" dirty="0"/>
              <a:t>politics as a normative or prescriptive discipline rather than as a purely empirical or descriptive inquiry.</a:t>
            </a:r>
            <a:endParaRPr lang="cs-CZ" dirty="0" smtClean="0"/>
          </a:p>
          <a:p>
            <a:r>
              <a:rPr lang="cs-CZ" b="1" dirty="0" smtClean="0"/>
              <a:t>Polis </a:t>
            </a:r>
            <a:r>
              <a:rPr lang="cs-CZ" dirty="0" smtClean="0"/>
              <a:t>– </a:t>
            </a:r>
            <a:r>
              <a:rPr lang="cs-CZ" dirty="0" err="1" smtClean="0"/>
              <a:t>Greek</a:t>
            </a:r>
            <a:r>
              <a:rPr lang="cs-CZ" dirty="0" smtClean="0"/>
              <a:t> city-</a:t>
            </a:r>
            <a:r>
              <a:rPr lang="cs-CZ" dirty="0" err="1" smtClean="0"/>
              <a:t>state</a:t>
            </a:r>
            <a:endParaRPr lang="cs-CZ" dirty="0" smtClean="0"/>
          </a:p>
          <a:p>
            <a:r>
              <a:rPr lang="cs-CZ" b="1" dirty="0" err="1"/>
              <a:t>Aristotle</a:t>
            </a:r>
            <a:r>
              <a:rPr lang="cs-CZ" dirty="0"/>
              <a:t> (b. 384 – d. 322 BCE</a:t>
            </a:r>
            <a:r>
              <a:rPr lang="cs-CZ" dirty="0" smtClean="0"/>
              <a:t>): </a:t>
            </a:r>
            <a:r>
              <a:rPr lang="cs-CZ" i="1" dirty="0" err="1" smtClean="0"/>
              <a:t>Politics</a:t>
            </a:r>
            <a:endParaRPr lang="cs-CZ" i="1" dirty="0" smtClean="0"/>
          </a:p>
          <a:p>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4087224554"/>
              </p:ext>
            </p:extLst>
          </p:nvPr>
        </p:nvGraphicFramePr>
        <p:xfrm>
          <a:off x="838200" y="4485647"/>
          <a:ext cx="10515600" cy="1478280"/>
        </p:xfrm>
        <a:graphic>
          <a:graphicData uri="http://schemas.openxmlformats.org/drawingml/2006/table">
            <a:tbl>
              <a:tblPr/>
              <a:tblGrid>
                <a:gridCol w="3470148"/>
                <a:gridCol w="3470148"/>
                <a:gridCol w="3575304"/>
              </a:tblGrid>
              <a:tr h="0">
                <a:tc>
                  <a:txBody>
                    <a:bodyPr/>
                    <a:lstStyle/>
                    <a:p>
                      <a:r>
                        <a:rPr lang="cs-CZ" dirty="0">
                          <a:effectLst/>
                        </a:rPr>
                        <a:t> </a:t>
                      </a:r>
                    </a:p>
                  </a:txBody>
                  <a:tcPr marL="47625" marR="47625" marT="47625" marB="47625" anchor="ctr">
                    <a:lnL>
                      <a:noFill/>
                    </a:lnL>
                    <a:lnR>
                      <a:noFill/>
                    </a:lnR>
                    <a:lnT>
                      <a:noFill/>
                    </a:lnT>
                    <a:lnB>
                      <a:noFill/>
                    </a:lnB>
                  </a:tcPr>
                </a:tc>
                <a:tc>
                  <a:txBody>
                    <a:bodyPr/>
                    <a:lstStyle/>
                    <a:p>
                      <a:pPr algn="ctr"/>
                      <a:r>
                        <a:rPr lang="cs-CZ" b="1">
                          <a:effectLst/>
                        </a:rPr>
                        <a:t>Correct</a:t>
                      </a:r>
                      <a:endParaRPr lang="cs-CZ">
                        <a:effectLst/>
                      </a:endParaRPr>
                    </a:p>
                  </a:txBody>
                  <a:tcPr marL="47625" marR="47625" marT="47625" marB="47625" anchor="ctr">
                    <a:lnL>
                      <a:noFill/>
                    </a:lnL>
                    <a:lnR>
                      <a:noFill/>
                    </a:lnR>
                    <a:lnT>
                      <a:noFill/>
                    </a:lnT>
                    <a:lnB>
                      <a:noFill/>
                    </a:lnB>
                  </a:tcPr>
                </a:tc>
                <a:tc>
                  <a:txBody>
                    <a:bodyPr/>
                    <a:lstStyle/>
                    <a:p>
                      <a:pPr algn="ctr"/>
                      <a:r>
                        <a:rPr lang="cs-CZ" b="1">
                          <a:effectLst/>
                        </a:rPr>
                        <a:t>Deviant</a:t>
                      </a:r>
                      <a:endParaRPr lang="cs-CZ">
                        <a:effectLst/>
                      </a:endParaRPr>
                    </a:p>
                  </a:txBody>
                  <a:tcPr marL="47625" marR="47625" marT="47625" marB="47625" anchor="ctr">
                    <a:lnL>
                      <a:noFill/>
                    </a:lnL>
                    <a:lnR>
                      <a:noFill/>
                    </a:lnR>
                    <a:lnT>
                      <a:noFill/>
                    </a:lnT>
                    <a:lnB>
                      <a:noFill/>
                    </a:lnB>
                  </a:tcPr>
                </a:tc>
              </a:tr>
              <a:tr h="0">
                <a:tc>
                  <a:txBody>
                    <a:bodyPr/>
                    <a:lstStyle/>
                    <a:p>
                      <a:pPr algn="ctr"/>
                      <a:r>
                        <a:rPr lang="cs-CZ" b="1">
                          <a:effectLst/>
                        </a:rPr>
                        <a:t>One Ruler</a:t>
                      </a:r>
                      <a:endParaRPr lang="cs-CZ">
                        <a:effectLst/>
                      </a:endParaRPr>
                    </a:p>
                  </a:txBody>
                  <a:tcPr marL="47625" marR="47625" marT="47625" marB="47625" anchor="ctr">
                    <a:lnL>
                      <a:noFill/>
                    </a:lnL>
                    <a:lnR>
                      <a:noFill/>
                    </a:lnR>
                    <a:lnT>
                      <a:noFill/>
                    </a:lnT>
                    <a:lnB>
                      <a:noFill/>
                    </a:lnB>
                  </a:tcPr>
                </a:tc>
                <a:tc>
                  <a:txBody>
                    <a:bodyPr/>
                    <a:lstStyle/>
                    <a:p>
                      <a:pPr algn="ctr"/>
                      <a:r>
                        <a:rPr lang="cs-CZ">
                          <a:effectLst/>
                        </a:rPr>
                        <a:t>Kingship</a:t>
                      </a:r>
                    </a:p>
                  </a:txBody>
                  <a:tcPr marL="47625" marR="47625" marT="47625" marB="47625" anchor="ctr">
                    <a:lnL>
                      <a:noFill/>
                    </a:lnL>
                    <a:lnR>
                      <a:noFill/>
                    </a:lnR>
                    <a:lnT>
                      <a:noFill/>
                    </a:lnT>
                    <a:lnB>
                      <a:noFill/>
                    </a:lnB>
                  </a:tcPr>
                </a:tc>
                <a:tc>
                  <a:txBody>
                    <a:bodyPr/>
                    <a:lstStyle/>
                    <a:p>
                      <a:pPr algn="ctr"/>
                      <a:r>
                        <a:rPr lang="cs-CZ">
                          <a:effectLst/>
                        </a:rPr>
                        <a:t>Tyranny</a:t>
                      </a:r>
                    </a:p>
                  </a:txBody>
                  <a:tcPr marL="47625" marR="47625" marT="47625" marB="47625" anchor="ctr">
                    <a:lnL>
                      <a:noFill/>
                    </a:lnL>
                    <a:lnR>
                      <a:noFill/>
                    </a:lnR>
                    <a:lnT>
                      <a:noFill/>
                    </a:lnT>
                    <a:lnB>
                      <a:noFill/>
                    </a:lnB>
                  </a:tcPr>
                </a:tc>
              </a:tr>
              <a:tr h="0">
                <a:tc>
                  <a:txBody>
                    <a:bodyPr/>
                    <a:lstStyle/>
                    <a:p>
                      <a:pPr algn="ctr"/>
                      <a:r>
                        <a:rPr lang="cs-CZ" b="1" dirty="0" err="1">
                          <a:effectLst/>
                        </a:rPr>
                        <a:t>Few</a:t>
                      </a:r>
                      <a:r>
                        <a:rPr lang="cs-CZ" b="1" dirty="0">
                          <a:effectLst/>
                        </a:rPr>
                        <a:t> </a:t>
                      </a:r>
                      <a:r>
                        <a:rPr lang="cs-CZ" b="1" dirty="0" err="1">
                          <a:effectLst/>
                        </a:rPr>
                        <a:t>Rulers</a:t>
                      </a:r>
                      <a:endParaRPr lang="cs-CZ" dirty="0">
                        <a:effectLst/>
                      </a:endParaRPr>
                    </a:p>
                  </a:txBody>
                  <a:tcPr marL="47625" marR="47625" marT="47625" marB="47625" anchor="ctr">
                    <a:lnL>
                      <a:noFill/>
                    </a:lnL>
                    <a:lnR>
                      <a:noFill/>
                    </a:lnR>
                    <a:lnT>
                      <a:noFill/>
                    </a:lnT>
                    <a:lnB>
                      <a:noFill/>
                    </a:lnB>
                  </a:tcPr>
                </a:tc>
                <a:tc>
                  <a:txBody>
                    <a:bodyPr/>
                    <a:lstStyle/>
                    <a:p>
                      <a:pPr algn="ctr"/>
                      <a:r>
                        <a:rPr lang="cs-CZ">
                          <a:effectLst/>
                        </a:rPr>
                        <a:t>Aristocracy</a:t>
                      </a:r>
                    </a:p>
                  </a:txBody>
                  <a:tcPr marL="47625" marR="47625" marT="47625" marB="47625" anchor="ctr">
                    <a:lnL>
                      <a:noFill/>
                    </a:lnL>
                    <a:lnR>
                      <a:noFill/>
                    </a:lnR>
                    <a:lnT>
                      <a:noFill/>
                    </a:lnT>
                    <a:lnB>
                      <a:noFill/>
                    </a:lnB>
                  </a:tcPr>
                </a:tc>
                <a:tc>
                  <a:txBody>
                    <a:bodyPr/>
                    <a:lstStyle/>
                    <a:p>
                      <a:pPr algn="ctr"/>
                      <a:r>
                        <a:rPr lang="cs-CZ">
                          <a:effectLst/>
                        </a:rPr>
                        <a:t>Oligarchy</a:t>
                      </a:r>
                    </a:p>
                  </a:txBody>
                  <a:tcPr marL="47625" marR="47625" marT="47625" marB="47625" anchor="ctr">
                    <a:lnL>
                      <a:noFill/>
                    </a:lnL>
                    <a:lnR>
                      <a:noFill/>
                    </a:lnR>
                    <a:lnT>
                      <a:noFill/>
                    </a:lnT>
                    <a:lnB>
                      <a:noFill/>
                    </a:lnB>
                  </a:tcPr>
                </a:tc>
              </a:tr>
              <a:tr h="0">
                <a:tc>
                  <a:txBody>
                    <a:bodyPr/>
                    <a:lstStyle/>
                    <a:p>
                      <a:pPr algn="ctr"/>
                      <a:r>
                        <a:rPr lang="cs-CZ" b="1" dirty="0">
                          <a:effectLst/>
                        </a:rPr>
                        <a:t>Many </a:t>
                      </a:r>
                      <a:r>
                        <a:rPr lang="cs-CZ" b="1" dirty="0" err="1">
                          <a:effectLst/>
                        </a:rPr>
                        <a:t>Rulers</a:t>
                      </a:r>
                      <a:endParaRPr lang="cs-CZ" dirty="0">
                        <a:effectLst/>
                      </a:endParaRPr>
                    </a:p>
                  </a:txBody>
                  <a:tcPr marL="47625" marR="47625" marT="47625" marB="47625" anchor="ctr">
                    <a:lnL>
                      <a:noFill/>
                    </a:lnL>
                    <a:lnR>
                      <a:noFill/>
                    </a:lnR>
                    <a:lnT>
                      <a:noFill/>
                    </a:lnT>
                    <a:lnB>
                      <a:noFill/>
                    </a:lnB>
                  </a:tcPr>
                </a:tc>
                <a:tc>
                  <a:txBody>
                    <a:bodyPr/>
                    <a:lstStyle/>
                    <a:p>
                      <a:pPr algn="ctr"/>
                      <a:r>
                        <a:rPr lang="cs-CZ">
                          <a:effectLst/>
                        </a:rPr>
                        <a:t>Polity</a:t>
                      </a:r>
                    </a:p>
                  </a:txBody>
                  <a:tcPr marL="47625" marR="47625" marT="47625" marB="47625" anchor="ctr">
                    <a:lnL>
                      <a:noFill/>
                    </a:lnL>
                    <a:lnR>
                      <a:noFill/>
                    </a:lnR>
                    <a:lnT>
                      <a:noFill/>
                    </a:lnT>
                    <a:lnB>
                      <a:noFill/>
                    </a:lnB>
                  </a:tcPr>
                </a:tc>
                <a:tc>
                  <a:txBody>
                    <a:bodyPr/>
                    <a:lstStyle/>
                    <a:p>
                      <a:pPr algn="ctr"/>
                      <a:r>
                        <a:rPr lang="en-US" noProof="0" dirty="0" smtClean="0">
                          <a:effectLst/>
                        </a:rPr>
                        <a:t>Democracy</a:t>
                      </a:r>
                      <a:endParaRPr lang="en-US" noProof="0" dirty="0">
                        <a:effectLst/>
                      </a:endParaRPr>
                    </a:p>
                  </a:txBody>
                  <a:tcPr marL="47625" marR="47625" marT="47625" marB="47625" anchor="ctr">
                    <a:lnL>
                      <a:noFill/>
                    </a:lnL>
                    <a:lnR>
                      <a:noFill/>
                    </a:lnR>
                    <a:lnT>
                      <a:noFill/>
                    </a:lnT>
                    <a:lnB>
                      <a:noFill/>
                    </a:lnB>
                  </a:tcPr>
                </a:tc>
              </a:tr>
            </a:tbl>
          </a:graphicData>
        </a:graphic>
      </p:graphicFrame>
    </p:spTree>
    <p:extLst>
      <p:ext uri="{BB962C8B-B14F-4D97-AF65-F5344CB8AC3E}">
        <p14:creationId xmlns:p14="http://schemas.microsoft.com/office/powerpoint/2010/main" val="2658837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Political product</a:t>
            </a:r>
            <a:endParaRPr lang="en-US" dirty="0"/>
          </a:p>
        </p:txBody>
      </p:sp>
      <p:sp>
        <p:nvSpPr>
          <p:cNvPr id="3" name="Zástupný symbol pro obsah 2"/>
          <p:cNvSpPr>
            <a:spLocks noGrp="1"/>
          </p:cNvSpPr>
          <p:nvPr>
            <p:ph idx="1"/>
          </p:nvPr>
        </p:nvSpPr>
        <p:spPr/>
        <p:txBody>
          <a:bodyPr/>
          <a:lstStyle/>
          <a:p>
            <a:r>
              <a:rPr lang="cs-CZ" dirty="0" smtClean="0"/>
              <a:t>WHAT IS IT?</a:t>
            </a:r>
          </a:p>
          <a:p>
            <a:pPr lvl="1"/>
            <a:r>
              <a:rPr lang="cs-CZ" dirty="0" smtClean="0"/>
              <a:t>IDEAS</a:t>
            </a:r>
          </a:p>
          <a:p>
            <a:pPr lvl="1"/>
            <a:r>
              <a:rPr lang="cs-CZ" dirty="0" smtClean="0"/>
              <a:t>PROMISES</a:t>
            </a:r>
          </a:p>
          <a:p>
            <a:pPr lvl="1"/>
            <a:r>
              <a:rPr lang="cs-CZ" dirty="0" smtClean="0"/>
              <a:t>POLITICAL PARTIES </a:t>
            </a:r>
            <a:r>
              <a:rPr lang="cs-CZ" dirty="0"/>
              <a:t>/</a:t>
            </a:r>
            <a:r>
              <a:rPr lang="cs-CZ" dirty="0" smtClean="0"/>
              <a:t>POLITICIAN SELF</a:t>
            </a:r>
          </a:p>
          <a:p>
            <a:pPr lvl="1"/>
            <a:endParaRPr lang="cs-CZ" dirty="0"/>
          </a:p>
        </p:txBody>
      </p:sp>
      <p:pic>
        <p:nvPicPr>
          <p:cNvPr id="12290" name="Picture 2" descr="http://peacetour.org/sites/default/files/Peace-art-6-do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735160"/>
            <a:ext cx="2775857" cy="312284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encrypted-tbn2.gstatic.com/images?q=tbn:ANd9GcSLVt3DwBZ1WKtI9_KCjeBwayxDte2v_uOG13591iwOREgEQ87a9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3735160"/>
            <a:ext cx="3733800" cy="2873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089354" y="4527139"/>
            <a:ext cx="2369559" cy="769441"/>
          </a:xfrm>
          <a:prstGeom prst="rect">
            <a:avLst/>
          </a:prstGeom>
          <a:noFill/>
        </p:spPr>
        <p:txBody>
          <a:bodyPr wrap="none" rtlCol="0">
            <a:spAutoFit/>
          </a:bodyPr>
          <a:lstStyle/>
          <a:p>
            <a:r>
              <a:rPr lang="cs-CZ" sz="4400" dirty="0" smtClean="0">
                <a:solidFill>
                  <a:srgbClr val="FF0000"/>
                </a:solidFill>
                <a:latin typeface="Stencil" panose="040409050D0802020404" pitchFamily="82" charset="0"/>
              </a:rPr>
              <a:t>WE CAN!</a:t>
            </a:r>
            <a:endParaRPr lang="cs-CZ" sz="4400" dirty="0">
              <a:solidFill>
                <a:srgbClr val="FF0000"/>
              </a:solidFill>
              <a:latin typeface="Stencil" panose="040409050D0802020404" pitchFamily="82" charset="0"/>
            </a:endParaRPr>
          </a:p>
        </p:txBody>
      </p:sp>
    </p:spTree>
    <p:extLst>
      <p:ext uri="{BB962C8B-B14F-4D97-AF65-F5344CB8AC3E}">
        <p14:creationId xmlns:p14="http://schemas.microsoft.com/office/powerpoint/2010/main" val="32731753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Idea</a:t>
            </a:r>
            <a:endParaRPr lang="en-US" dirty="0"/>
          </a:p>
        </p:txBody>
      </p:sp>
      <p:sp>
        <p:nvSpPr>
          <p:cNvPr id="3" name="Zástupný symbol pro obsah 2"/>
          <p:cNvSpPr>
            <a:spLocks noGrp="1"/>
          </p:cNvSpPr>
          <p:nvPr>
            <p:ph idx="1"/>
          </p:nvPr>
        </p:nvSpPr>
        <p:spPr/>
        <p:txBody>
          <a:bodyPr/>
          <a:lstStyle/>
          <a:p>
            <a:r>
              <a:rPr lang="cs-CZ" dirty="0" smtClean="0"/>
              <a:t>PLATO</a:t>
            </a:r>
          </a:p>
          <a:p>
            <a:pPr lvl="1"/>
            <a:endParaRPr lang="cs-CZ" dirty="0"/>
          </a:p>
        </p:txBody>
      </p:sp>
      <p:pic>
        <p:nvPicPr>
          <p:cNvPr id="1026" name="Picture 2" descr="http://www.webpages.uidaho.edu/engl257/classical/plato.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238" y="125076"/>
            <a:ext cx="8756562" cy="6567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3203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smtClean="0"/>
              <a:t>Political product</a:t>
            </a:r>
            <a:r>
              <a:rPr lang="cs-CZ" dirty="0" smtClean="0"/>
              <a:t>: </a:t>
            </a:r>
            <a:r>
              <a:rPr lang="cs-CZ" dirty="0" err="1" smtClean="0"/>
              <a:t>Ideas</a:t>
            </a:r>
            <a:endParaRPr lang="en-US" dirty="0"/>
          </a:p>
        </p:txBody>
      </p:sp>
      <p:sp>
        <p:nvSpPr>
          <p:cNvPr id="3" name="Zástupný symbol pro obsah 2"/>
          <p:cNvSpPr>
            <a:spLocks noGrp="1"/>
          </p:cNvSpPr>
          <p:nvPr>
            <p:ph idx="1"/>
          </p:nvPr>
        </p:nvSpPr>
        <p:spPr/>
        <p:txBody>
          <a:bodyPr>
            <a:normAutofit/>
          </a:bodyPr>
          <a:lstStyle/>
          <a:p>
            <a:r>
              <a:rPr lang="en-US" dirty="0" smtClean="0"/>
              <a:t>Ideology = worldview system, system of ideas which help us understand and explain the world</a:t>
            </a:r>
          </a:p>
          <a:p>
            <a:endParaRPr lang="en-US" dirty="0" smtClean="0"/>
          </a:p>
          <a:p>
            <a:r>
              <a:rPr lang="en-US" dirty="0" smtClean="0"/>
              <a:t>Ideology is elaborate </a:t>
            </a:r>
            <a:r>
              <a:rPr lang="en-US" dirty="0" err="1" smtClean="0"/>
              <a:t>syst</a:t>
            </a:r>
            <a:r>
              <a:rPr lang="cs-CZ" dirty="0" smtClean="0"/>
              <a:t>e</a:t>
            </a:r>
            <a:r>
              <a:rPr lang="en-US" dirty="0" smtClean="0"/>
              <a:t>m of opinion, attitudes, values and ideas with apologetic or offensive function based on formulation of political, worldview or similar interests of specific group</a:t>
            </a:r>
          </a:p>
          <a:p>
            <a:endParaRPr lang="en-US" dirty="0" smtClean="0"/>
          </a:p>
          <a:p>
            <a:r>
              <a:rPr lang="en-US" sz="3200" b="1" dirty="0" smtClean="0"/>
              <a:t>Political ideology = opinion and ideas about political reality</a:t>
            </a:r>
          </a:p>
          <a:p>
            <a:endParaRPr lang="en-US" dirty="0" smtClean="0"/>
          </a:p>
          <a:p>
            <a:pPr>
              <a:buNone/>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622746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t>Political product</a:t>
            </a:r>
            <a:r>
              <a:rPr lang="cs-CZ" dirty="0"/>
              <a:t>: </a:t>
            </a:r>
            <a:r>
              <a:rPr lang="en-US" dirty="0" smtClean="0"/>
              <a:t>Ideological conceptions in history</a:t>
            </a:r>
            <a:endParaRPr lang="en-US" dirty="0"/>
          </a:p>
        </p:txBody>
      </p:sp>
      <p:sp>
        <p:nvSpPr>
          <p:cNvPr id="3" name="Zástupný symbol pro obsah 2"/>
          <p:cNvSpPr>
            <a:spLocks noGrp="1"/>
          </p:cNvSpPr>
          <p:nvPr>
            <p:ph idx="1"/>
          </p:nvPr>
        </p:nvSpPr>
        <p:spPr/>
        <p:txBody>
          <a:bodyPr>
            <a:normAutofit/>
          </a:bodyPr>
          <a:lstStyle/>
          <a:p>
            <a:r>
              <a:rPr lang="en-US" b="1" dirty="0" smtClean="0"/>
              <a:t>Liberalisms</a:t>
            </a:r>
          </a:p>
          <a:p>
            <a:r>
              <a:rPr lang="en-US" b="1" dirty="0" smtClean="0"/>
              <a:t>Conservatisms</a:t>
            </a:r>
          </a:p>
          <a:p>
            <a:r>
              <a:rPr lang="en-US" b="1" dirty="0" smtClean="0"/>
              <a:t>Socialisms</a:t>
            </a:r>
          </a:p>
          <a:p>
            <a:r>
              <a:rPr lang="en-US" b="1" dirty="0" smtClean="0"/>
              <a:t>Communism</a:t>
            </a:r>
          </a:p>
          <a:p>
            <a:endParaRPr lang="en-US" dirty="0" smtClean="0"/>
          </a:p>
          <a:p>
            <a:endParaRPr lang="en-US" b="1" u="sng" dirty="0" smtClean="0"/>
          </a:p>
          <a:p>
            <a:endParaRPr lang="en-US" dirty="0"/>
          </a:p>
        </p:txBody>
      </p:sp>
      <p:sp>
        <p:nvSpPr>
          <p:cNvPr id="5" name="TextovéPole 4"/>
          <p:cNvSpPr txBox="1"/>
          <p:nvPr/>
        </p:nvSpPr>
        <p:spPr>
          <a:xfrm>
            <a:off x="6132658" y="2462314"/>
            <a:ext cx="3392366" cy="2862322"/>
          </a:xfrm>
          <a:prstGeom prst="rect">
            <a:avLst/>
          </a:prstGeom>
          <a:noFill/>
        </p:spPr>
        <p:txBody>
          <a:bodyPr wrap="square" rtlCol="0">
            <a:spAutoFit/>
          </a:bodyPr>
          <a:lstStyle/>
          <a:p>
            <a:pPr algn="ctr"/>
            <a:r>
              <a:rPr lang="en-US" sz="3600" dirty="0"/>
              <a:t>Freedom, Equality, Fraternity</a:t>
            </a:r>
          </a:p>
          <a:p>
            <a:pPr algn="ctr"/>
            <a:r>
              <a:rPr lang="en-US" sz="3600" dirty="0"/>
              <a:t>and</a:t>
            </a:r>
          </a:p>
          <a:p>
            <a:pPr algn="ctr"/>
            <a:r>
              <a:rPr lang="en-US" sz="3600" dirty="0"/>
              <a:t>Order</a:t>
            </a:r>
          </a:p>
        </p:txBody>
      </p:sp>
    </p:spTree>
    <p:extLst>
      <p:ext uri="{BB962C8B-B14F-4D97-AF65-F5344CB8AC3E}">
        <p14:creationId xmlns:p14="http://schemas.microsoft.com/office/powerpoint/2010/main" val="1358723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t>Political product</a:t>
            </a:r>
            <a:r>
              <a:rPr lang="cs-CZ" dirty="0"/>
              <a:t>: </a:t>
            </a:r>
            <a:r>
              <a:rPr lang="en-US" dirty="0" smtClean="0"/>
              <a:t>Ideological conceptions in history</a:t>
            </a:r>
            <a:endParaRPr lang="en-US" dirty="0"/>
          </a:p>
        </p:txBody>
      </p:sp>
      <p:sp>
        <p:nvSpPr>
          <p:cNvPr id="3" name="Zástupný symbol pro obsah 2"/>
          <p:cNvSpPr>
            <a:spLocks noGrp="1"/>
          </p:cNvSpPr>
          <p:nvPr>
            <p:ph idx="1"/>
          </p:nvPr>
        </p:nvSpPr>
        <p:spPr>
          <a:xfrm>
            <a:off x="1981200" y="1600201"/>
            <a:ext cx="8472518" cy="4525963"/>
          </a:xfrm>
        </p:spPr>
        <p:txBody>
          <a:bodyPr>
            <a:normAutofit fontScale="92500" lnSpcReduction="20000"/>
          </a:bodyPr>
          <a:lstStyle/>
          <a:p>
            <a:pPr>
              <a:buNone/>
            </a:pPr>
            <a:r>
              <a:rPr lang="en-US" b="1" dirty="0" smtClean="0"/>
              <a:t>Main ideologies with political impact</a:t>
            </a:r>
            <a:endParaRPr lang="en-US" dirty="0" smtClean="0"/>
          </a:p>
          <a:p>
            <a:r>
              <a:rPr lang="en-US" b="1" u="sng" dirty="0" smtClean="0"/>
              <a:t>Liberalism:</a:t>
            </a:r>
            <a:endParaRPr lang="en-US" dirty="0" smtClean="0"/>
          </a:p>
          <a:p>
            <a:pPr>
              <a:buNone/>
            </a:pPr>
            <a:r>
              <a:rPr lang="en-US" b="1" i="1" dirty="0" smtClean="0"/>
              <a:t>liberty = freedom – central value is freedom of individual and accent on individuality</a:t>
            </a:r>
            <a:endParaRPr lang="en-US" dirty="0" smtClean="0"/>
          </a:p>
          <a:p>
            <a:r>
              <a:rPr lang="en-US" dirty="0" smtClean="0"/>
              <a:t> </a:t>
            </a:r>
            <a:r>
              <a:rPr lang="en-US" b="1" u="sng" dirty="0" smtClean="0"/>
              <a:t>Conservatism</a:t>
            </a:r>
          </a:p>
          <a:p>
            <a:pPr>
              <a:buNone/>
            </a:pPr>
            <a:r>
              <a:rPr lang="en-US" b="1" i="1" dirty="0" smtClean="0"/>
              <a:t>Accent on tradition, history, family, order, authority = value „an </a:t>
            </a:r>
            <a:r>
              <a:rPr lang="en-US" b="1" i="1" dirty="0" err="1" smtClean="0"/>
              <a:t>sich</a:t>
            </a:r>
            <a:r>
              <a:rPr lang="en-US" b="1" i="1" dirty="0" smtClean="0"/>
              <a:t>“</a:t>
            </a:r>
          </a:p>
          <a:p>
            <a:r>
              <a:rPr lang="en-US" b="1" u="sng" dirty="0" smtClean="0"/>
              <a:t>Socialism</a:t>
            </a:r>
            <a:endParaRPr lang="en-US" dirty="0" smtClean="0"/>
          </a:p>
          <a:p>
            <a:pPr>
              <a:buNone/>
            </a:pPr>
            <a:r>
              <a:rPr lang="en-US" b="1" i="1" dirty="0" smtClean="0"/>
              <a:t> ideal of  social justice and brotherhood</a:t>
            </a:r>
          </a:p>
          <a:p>
            <a:r>
              <a:rPr lang="en-US" b="1" u="sng" dirty="0" smtClean="0"/>
              <a:t>Communism</a:t>
            </a:r>
          </a:p>
          <a:p>
            <a:pPr>
              <a:buNone/>
            </a:pPr>
            <a:r>
              <a:rPr lang="en-US" b="1" i="1" dirty="0" smtClean="0"/>
              <a:t>Ideal of common ownership and classless society</a:t>
            </a:r>
            <a:endParaRPr lang="en-US" dirty="0" smtClean="0"/>
          </a:p>
          <a:p>
            <a:endParaRPr lang="en-US" dirty="0" smtClean="0"/>
          </a:p>
          <a:p>
            <a:endParaRPr lang="en-US" dirty="0" smtClean="0"/>
          </a:p>
          <a:p>
            <a:endParaRPr lang="en-US" dirty="0" smtClean="0"/>
          </a:p>
          <a:p>
            <a:pPr lvl="5"/>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9843591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t>Political product</a:t>
            </a:r>
            <a:r>
              <a:rPr lang="cs-CZ" dirty="0"/>
              <a:t>: </a:t>
            </a:r>
            <a:r>
              <a:rPr lang="en-US" dirty="0" smtClean="0"/>
              <a:t>Ideology conception</a:t>
            </a:r>
            <a:endParaRPr lang="en-US" dirty="0"/>
          </a:p>
        </p:txBody>
      </p:sp>
      <p:sp>
        <p:nvSpPr>
          <p:cNvPr id="3" name="Zástupný symbol pro obsah 2"/>
          <p:cNvSpPr>
            <a:spLocks noGrp="1"/>
          </p:cNvSpPr>
          <p:nvPr>
            <p:ph idx="1"/>
          </p:nvPr>
        </p:nvSpPr>
        <p:spPr/>
        <p:txBody>
          <a:bodyPr>
            <a:normAutofit fontScale="92500" lnSpcReduction="20000"/>
          </a:bodyPr>
          <a:lstStyle/>
          <a:p>
            <a:endParaRPr lang="en-US" dirty="0" smtClean="0"/>
          </a:p>
          <a:p>
            <a:pPr marL="0" indent="0">
              <a:buNone/>
            </a:pPr>
            <a:r>
              <a:rPr lang="en-US" sz="4600" b="1" dirty="0"/>
              <a:t>Typology:</a:t>
            </a:r>
          </a:p>
          <a:p>
            <a:r>
              <a:rPr lang="en-US" b="1" dirty="0" smtClean="0"/>
              <a:t>Linear</a:t>
            </a:r>
            <a:r>
              <a:rPr lang="en-US" dirty="0" smtClean="0"/>
              <a:t> - Communism - Socialism - Liberalism - Conservatism - Fascism</a:t>
            </a:r>
          </a:p>
          <a:p>
            <a:r>
              <a:rPr lang="en-US" dirty="0" smtClean="0"/>
              <a:t> Division on Left and Right (comes from French Revolution) – based on radicalism (Left) and conservatism (Right). Base on relation of ideology to equality.</a:t>
            </a:r>
          </a:p>
          <a:p>
            <a:r>
              <a:rPr lang="en-US" b="1" dirty="0" smtClean="0"/>
              <a:t>U- scheme</a:t>
            </a:r>
            <a:r>
              <a:rPr lang="en-US" dirty="0" smtClean="0"/>
              <a:t> - there is shown, that extreme ideologies (communism, fascism) are similar in building a totality.</a:t>
            </a:r>
          </a:p>
          <a:p>
            <a:r>
              <a:rPr lang="en-US" b="1" dirty="0" smtClean="0"/>
              <a:t>Scheme Authority - Freedom</a:t>
            </a:r>
            <a:r>
              <a:rPr lang="en-US" dirty="0" smtClean="0"/>
              <a:t> - division to Left and Right is not sufficient. Social democracy – free left, anarchic</a:t>
            </a:r>
            <a:r>
              <a:rPr lang="cs-CZ" dirty="0" smtClean="0"/>
              <a:t> </a:t>
            </a:r>
            <a:r>
              <a:rPr lang="en-US" dirty="0" smtClean="0"/>
              <a:t>capitalism – free right, Stalinism – left authority x Nazism – right authority</a:t>
            </a:r>
          </a:p>
          <a:p>
            <a:endParaRPr lang="en-US" dirty="0" smtClean="0"/>
          </a:p>
          <a:p>
            <a:pPr lvl="5"/>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1477747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t>Political product</a:t>
            </a:r>
            <a:r>
              <a:rPr lang="cs-CZ" dirty="0"/>
              <a:t>: </a:t>
            </a:r>
            <a:r>
              <a:rPr lang="en-US" dirty="0" smtClean="0"/>
              <a:t>Ideology conception</a:t>
            </a:r>
            <a:endParaRPr lang="en-US" dirty="0"/>
          </a:p>
        </p:txBody>
      </p:sp>
      <p:sp>
        <p:nvSpPr>
          <p:cNvPr id="3" name="Zástupný symbol pro obsah 2"/>
          <p:cNvSpPr>
            <a:spLocks noGrp="1"/>
          </p:cNvSpPr>
          <p:nvPr>
            <p:ph idx="1"/>
          </p:nvPr>
        </p:nvSpPr>
        <p:spPr/>
        <p:txBody>
          <a:bodyPr>
            <a:normAutofit/>
          </a:bodyPr>
          <a:lstStyle/>
          <a:p>
            <a:pPr>
              <a:buNone/>
            </a:pPr>
            <a:r>
              <a:rPr lang="en-US" b="1" dirty="0" smtClean="0"/>
              <a:t>3.    </a:t>
            </a:r>
            <a:r>
              <a:rPr lang="en-US" b="1" u="sng" dirty="0" err="1" smtClean="0"/>
              <a:t>Politolog</a:t>
            </a:r>
            <a:r>
              <a:rPr lang="cs-CZ" b="1" u="sng" dirty="0" smtClean="0"/>
              <a:t>y</a:t>
            </a:r>
            <a:r>
              <a:rPr lang="en-US" b="1" u="sng" dirty="0" smtClean="0"/>
              <a:t> triangle</a:t>
            </a:r>
            <a:endParaRPr lang="en-US" dirty="0" smtClean="0"/>
          </a:p>
          <a:p>
            <a:r>
              <a:rPr lang="en-US" dirty="0" smtClean="0"/>
              <a:t>Development of western democracy was ruled by 3 ideological conceptions: </a:t>
            </a:r>
            <a:r>
              <a:rPr lang="en-US" b="1" i="1" dirty="0" smtClean="0"/>
              <a:t>liberalism, conservatism and socialism</a:t>
            </a:r>
            <a:endParaRPr lang="en-US" dirty="0" smtClean="0"/>
          </a:p>
          <a:p>
            <a:r>
              <a:rPr lang="en-US" dirty="0" smtClean="0"/>
              <a:t>But it was affected by anti democratic ideologies: </a:t>
            </a:r>
            <a:r>
              <a:rPr lang="en-US" b="1" i="1" dirty="0" smtClean="0"/>
              <a:t>anarchism, communism, fascism</a:t>
            </a:r>
            <a:endParaRPr lang="en-US" dirty="0" smtClean="0"/>
          </a:p>
          <a:p>
            <a:endParaRPr lang="en-US" dirty="0"/>
          </a:p>
        </p:txBody>
      </p:sp>
    </p:spTree>
    <p:extLst>
      <p:ext uri="{BB962C8B-B14F-4D97-AF65-F5344CB8AC3E}">
        <p14:creationId xmlns:p14="http://schemas.microsoft.com/office/powerpoint/2010/main" val="305294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Dialectical materialism and Belief in miracles</a:t>
            </a:r>
            <a:endParaRPr lang="en-US" dirty="0"/>
          </a:p>
        </p:txBody>
      </p:sp>
      <p:sp>
        <p:nvSpPr>
          <p:cNvPr id="3" name="Zástupný symbol pro obsah 2"/>
          <p:cNvSpPr>
            <a:spLocks noGrp="1"/>
          </p:cNvSpPr>
          <p:nvPr>
            <p:ph idx="1"/>
          </p:nvPr>
        </p:nvSpPr>
        <p:spPr/>
        <p:txBody>
          <a:bodyPr/>
          <a:lstStyle/>
          <a:p>
            <a:r>
              <a:rPr lang="en-US" dirty="0" smtClean="0"/>
              <a:t>Ideology, which should explain everything – even opposite phenomena by one  consistent idea</a:t>
            </a:r>
            <a:endParaRPr lang="cs-CZ" dirty="0" smtClean="0"/>
          </a:p>
          <a:p>
            <a:r>
              <a:rPr lang="cs-CZ" dirty="0" err="1" smtClean="0"/>
              <a:t>Laws</a:t>
            </a:r>
            <a:r>
              <a:rPr lang="cs-CZ" dirty="0" smtClean="0"/>
              <a:t> </a:t>
            </a:r>
            <a:r>
              <a:rPr lang="cs-CZ" dirty="0" err="1" smtClean="0"/>
              <a:t>of</a:t>
            </a:r>
            <a:r>
              <a:rPr lang="cs-CZ" dirty="0" smtClean="0"/>
              <a:t> </a:t>
            </a:r>
            <a:r>
              <a:rPr lang="cs-CZ" dirty="0" err="1" smtClean="0"/>
              <a:t>Dialectic</a:t>
            </a:r>
            <a:r>
              <a:rPr lang="cs-CZ" dirty="0" smtClean="0"/>
              <a:t> (F. Engels):</a:t>
            </a:r>
          </a:p>
          <a:p>
            <a:r>
              <a:rPr lang="cs-CZ" b="1" dirty="0" smtClean="0"/>
              <a:t>1</a:t>
            </a:r>
            <a:r>
              <a:rPr lang="cs-CZ" dirty="0" smtClean="0"/>
              <a:t>. </a:t>
            </a:r>
            <a:r>
              <a:rPr lang="cs-CZ" b="1" dirty="0" err="1"/>
              <a:t>quantity</a:t>
            </a:r>
            <a:r>
              <a:rPr lang="cs-CZ" b="1" dirty="0"/>
              <a:t> </a:t>
            </a:r>
            <a:r>
              <a:rPr lang="cs-CZ" b="1" dirty="0" err="1"/>
              <a:t>changes</a:t>
            </a:r>
            <a:r>
              <a:rPr lang="cs-CZ" b="1" dirty="0"/>
              <a:t> to </a:t>
            </a:r>
            <a:r>
              <a:rPr lang="cs-CZ" b="1" dirty="0" err="1" smtClean="0"/>
              <a:t>quality</a:t>
            </a:r>
            <a:endParaRPr lang="cs-CZ" b="1" dirty="0" smtClean="0"/>
          </a:p>
          <a:p>
            <a:r>
              <a:rPr lang="cs-CZ" b="1" dirty="0" smtClean="0"/>
              <a:t>2.</a:t>
            </a:r>
            <a:r>
              <a:rPr lang="cs-CZ" b="1" dirty="0"/>
              <a:t> </a:t>
            </a:r>
            <a:r>
              <a:rPr lang="cs-CZ" b="1" dirty="0" err="1"/>
              <a:t>opposites</a:t>
            </a:r>
            <a:r>
              <a:rPr lang="cs-CZ" b="1" dirty="0"/>
              <a:t> </a:t>
            </a:r>
            <a:r>
              <a:rPr lang="cs-CZ" b="1" dirty="0" err="1" smtClean="0"/>
              <a:t>interpenetrate</a:t>
            </a:r>
            <a:endParaRPr lang="cs-CZ" b="1" dirty="0" smtClean="0"/>
          </a:p>
          <a:p>
            <a:r>
              <a:rPr lang="cs-CZ" b="1" dirty="0" smtClean="0"/>
              <a:t>3.</a:t>
            </a:r>
            <a:r>
              <a:rPr lang="cs-CZ" b="1" dirty="0"/>
              <a:t> </a:t>
            </a:r>
            <a:r>
              <a:rPr lang="cs-CZ" b="1" dirty="0" err="1"/>
              <a:t>n</a:t>
            </a:r>
            <a:r>
              <a:rPr lang="cs-CZ" b="1" dirty="0" err="1" smtClean="0"/>
              <a:t>egation</a:t>
            </a:r>
            <a:r>
              <a:rPr lang="cs-CZ" b="1" dirty="0" smtClean="0"/>
              <a:t> </a:t>
            </a:r>
            <a:r>
              <a:rPr lang="cs-CZ" b="1" dirty="0" err="1"/>
              <a:t>of</a:t>
            </a:r>
            <a:r>
              <a:rPr lang="cs-CZ" b="1" dirty="0"/>
              <a:t> </a:t>
            </a:r>
            <a:r>
              <a:rPr lang="cs-CZ" b="1" dirty="0" err="1"/>
              <a:t>the</a:t>
            </a:r>
            <a:r>
              <a:rPr lang="cs-CZ" b="1" dirty="0"/>
              <a:t> </a:t>
            </a:r>
            <a:r>
              <a:rPr lang="cs-CZ" b="1" dirty="0" err="1"/>
              <a:t>negation</a:t>
            </a:r>
            <a:endParaRPr lang="cs-CZ" dirty="0" smtClean="0"/>
          </a:p>
          <a:p>
            <a:r>
              <a:rPr lang="en-US" dirty="0" smtClean="0"/>
              <a:t>Miracles make ideological explanation of world more understandable</a:t>
            </a:r>
          </a:p>
          <a:p>
            <a:r>
              <a:rPr lang="en-US" dirty="0" smtClean="0"/>
              <a:t>Miracle is  good example </a:t>
            </a:r>
            <a:r>
              <a:rPr lang="cs-CZ" dirty="0" err="1" smtClean="0"/>
              <a:t>for</a:t>
            </a:r>
            <a:r>
              <a:rPr lang="cs-CZ" dirty="0" smtClean="0"/>
              <a:t> support </a:t>
            </a:r>
            <a:r>
              <a:rPr lang="cs-CZ" dirty="0" err="1" smtClean="0"/>
              <a:t>of</a:t>
            </a:r>
            <a:r>
              <a:rPr lang="cs-CZ" dirty="0" smtClean="0"/>
              <a:t> </a:t>
            </a:r>
            <a:r>
              <a:rPr lang="cs-CZ" dirty="0" err="1" smtClean="0"/>
              <a:t>the</a:t>
            </a:r>
            <a:r>
              <a:rPr lang="cs-CZ" dirty="0" smtClean="0"/>
              <a:t> </a:t>
            </a:r>
            <a:r>
              <a:rPr lang="cs-CZ" dirty="0" err="1" smtClean="0"/>
              <a:t>consistent</a:t>
            </a:r>
            <a:r>
              <a:rPr lang="cs-CZ" dirty="0" smtClean="0"/>
              <a:t> </a:t>
            </a:r>
            <a:r>
              <a:rPr lang="cs-CZ" dirty="0" err="1" smtClean="0"/>
              <a:t>worldview</a:t>
            </a:r>
            <a:endParaRPr lang="en-US" dirty="0"/>
          </a:p>
        </p:txBody>
      </p:sp>
    </p:spTree>
    <p:extLst>
      <p:ext uri="{BB962C8B-B14F-4D97-AF65-F5344CB8AC3E}">
        <p14:creationId xmlns:p14="http://schemas.microsoft.com/office/powerpoint/2010/main" val="1372556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Political</a:t>
            </a:r>
            <a:r>
              <a:rPr lang="cs-CZ" dirty="0" smtClean="0"/>
              <a:t> </a:t>
            </a:r>
            <a:r>
              <a:rPr lang="cs-CZ" dirty="0" err="1" smtClean="0"/>
              <a:t>product</a:t>
            </a:r>
            <a:r>
              <a:rPr lang="cs-CZ" dirty="0" smtClean="0"/>
              <a:t>: PROMISE</a:t>
            </a:r>
            <a:endParaRPr lang="en-US" dirty="0"/>
          </a:p>
        </p:txBody>
      </p:sp>
      <p:sp>
        <p:nvSpPr>
          <p:cNvPr id="3" name="Zástupný symbol pro obsah 2"/>
          <p:cNvSpPr>
            <a:spLocks noGrp="1"/>
          </p:cNvSpPr>
          <p:nvPr>
            <p:ph idx="1"/>
          </p:nvPr>
        </p:nvSpPr>
        <p:spPr/>
        <p:txBody>
          <a:bodyPr>
            <a:normAutofit/>
          </a:bodyPr>
          <a:lstStyle/>
          <a:p>
            <a:pPr>
              <a:buNone/>
            </a:pPr>
            <a:r>
              <a:rPr lang="cs-CZ" b="1" dirty="0" smtClean="0"/>
              <a:t>PROMISE</a:t>
            </a:r>
          </a:p>
          <a:p>
            <a:pPr>
              <a:buNone/>
            </a:pPr>
            <a:endParaRPr lang="cs-CZ" b="1" dirty="0"/>
          </a:p>
          <a:p>
            <a:pPr>
              <a:buNone/>
            </a:pPr>
            <a:endParaRPr lang="en-US" dirty="0" smtClean="0"/>
          </a:p>
          <a:p>
            <a:endParaRPr lang="en-US" dirty="0"/>
          </a:p>
        </p:txBody>
      </p:sp>
      <p:pic>
        <p:nvPicPr>
          <p:cNvPr id="7170" name="Picture 2" descr="&amp;lt;strong&amp;gt;PROMISE: &amp;quot;I believe that this nation should commit itself to achieving the goal, before this decade is out, of landing a man on the moon and returning him safely to the Earth.&amp;quot; &amp;lt;/strong&amp;gt;The bold Cold War-era declaration accelerated the &amp;quot;space race&amp;quot; at a time when the United States was looking to trump Soviet g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088" y="1500188"/>
            <a:ext cx="6502020" cy="366236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828743" y="5379685"/>
            <a:ext cx="10367963" cy="1384995"/>
          </a:xfrm>
          <a:prstGeom prst="rect">
            <a:avLst/>
          </a:prstGeom>
        </p:spPr>
        <p:txBody>
          <a:bodyPr wrap="square">
            <a:spAutoFit/>
          </a:bodyPr>
          <a:lstStyle/>
          <a:p>
            <a:r>
              <a:rPr lang="en-US" sz="2800" dirty="0">
                <a:latin typeface="Arial" panose="020B0604020202020204" pitchFamily="34" charset="0"/>
              </a:rPr>
              <a:t>I believe that this nation should commit itself to achieving the goal, before this decade is out, of landing a man on the moon and returning him safely to the earth</a:t>
            </a:r>
            <a:r>
              <a:rPr lang="en-US" sz="2800" dirty="0" smtClean="0">
                <a:latin typeface="Arial" panose="020B0604020202020204" pitchFamily="34" charset="0"/>
              </a:rPr>
              <a:t>.</a:t>
            </a:r>
            <a:r>
              <a:rPr lang="cs-CZ" sz="2800" dirty="0" smtClean="0">
                <a:latin typeface="Arial" panose="020B0604020202020204" pitchFamily="34" charset="0"/>
              </a:rPr>
              <a:t>  JFK 1961</a:t>
            </a:r>
            <a:endParaRPr lang="cs-CZ" sz="2800" dirty="0"/>
          </a:p>
        </p:txBody>
      </p:sp>
    </p:spTree>
    <p:extLst>
      <p:ext uri="{BB962C8B-B14F-4D97-AF65-F5344CB8AC3E}">
        <p14:creationId xmlns:p14="http://schemas.microsoft.com/office/powerpoint/2010/main" val="3005026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Political</a:t>
            </a:r>
            <a:r>
              <a:rPr lang="cs-CZ" dirty="0" smtClean="0"/>
              <a:t> </a:t>
            </a:r>
            <a:r>
              <a:rPr lang="cs-CZ" dirty="0" err="1" smtClean="0"/>
              <a:t>product</a:t>
            </a:r>
            <a:r>
              <a:rPr lang="cs-CZ" dirty="0" smtClean="0"/>
              <a:t>: PROMISE</a:t>
            </a:r>
            <a:endParaRPr lang="en-US" dirty="0"/>
          </a:p>
        </p:txBody>
      </p:sp>
      <p:sp>
        <p:nvSpPr>
          <p:cNvPr id="3" name="Zástupný symbol pro obsah 2"/>
          <p:cNvSpPr>
            <a:spLocks noGrp="1"/>
          </p:cNvSpPr>
          <p:nvPr>
            <p:ph idx="1"/>
          </p:nvPr>
        </p:nvSpPr>
        <p:spPr>
          <a:xfrm>
            <a:off x="838199" y="1728345"/>
            <a:ext cx="11073063" cy="4351338"/>
          </a:xfrm>
        </p:spPr>
        <p:txBody>
          <a:bodyPr>
            <a:normAutofit/>
          </a:bodyPr>
          <a:lstStyle/>
          <a:p>
            <a:pPr>
              <a:buNone/>
            </a:pPr>
            <a:r>
              <a:rPr lang="cs-CZ" b="1" dirty="0" smtClean="0"/>
              <a:t>PROMISE</a:t>
            </a:r>
          </a:p>
          <a:p>
            <a:pPr>
              <a:buNone/>
            </a:pPr>
            <a:r>
              <a:rPr lang="cs-CZ" b="1" dirty="0" smtClean="0"/>
              <a:t>MAKE AMERIKA GREAT AGAIN			FAIR TAX SYSTEM and </a:t>
            </a:r>
            <a:r>
              <a:rPr lang="cs-CZ" b="1" dirty="0" err="1" smtClean="0"/>
              <a:t>other</a:t>
            </a:r>
            <a:r>
              <a:rPr lang="cs-CZ" b="1" dirty="0" smtClean="0"/>
              <a:t> </a:t>
            </a:r>
          </a:p>
          <a:p>
            <a:pPr>
              <a:buNone/>
            </a:pPr>
            <a:endParaRPr lang="cs-CZ" b="1" dirty="0"/>
          </a:p>
          <a:p>
            <a:pPr>
              <a:buNone/>
            </a:pPr>
            <a:endParaRPr lang="en-US" dirty="0" smtClean="0"/>
          </a:p>
          <a:p>
            <a:endParaRPr lang="en-US" dirty="0"/>
          </a:p>
        </p:txBody>
      </p:sp>
      <p:pic>
        <p:nvPicPr>
          <p:cNvPr id="8194" name="Picture 2" descr="http://rocketbuz.com/upload/media/posts/2016-03/22/12-of-the-most-ridiculous-political-promises-ever-made_1458606336-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3" y="2652712"/>
            <a:ext cx="6191250" cy="352425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vobodnenoviny.eu/wp-content/uploads/clin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92" y="2652712"/>
            <a:ext cx="5459408" cy="355965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rot="19469243">
            <a:off x="3708494" y="3983146"/>
            <a:ext cx="5016117" cy="646331"/>
          </a:xfrm>
          <a:prstGeom prst="rect">
            <a:avLst/>
          </a:prstGeom>
          <a:noFill/>
        </p:spPr>
        <p:txBody>
          <a:bodyPr wrap="none" rtlCol="0">
            <a:spAutoFit/>
          </a:bodyPr>
          <a:lstStyle/>
          <a:p>
            <a:r>
              <a:rPr lang="cs-CZ" sz="3600" b="1" dirty="0" smtClean="0">
                <a:solidFill>
                  <a:srgbClr val="FF0000"/>
                </a:solidFill>
                <a:latin typeface="Stencil" panose="040409050D0802020404" pitchFamily="82" charset="0"/>
              </a:rPr>
              <a:t>SELLING OF PROMISES</a:t>
            </a:r>
            <a:endParaRPr lang="cs-CZ" sz="3600" b="1" dirty="0">
              <a:solidFill>
                <a:srgbClr val="FF0000"/>
              </a:solidFill>
              <a:latin typeface="Stencil" panose="040409050D0802020404" pitchFamily="82" charset="0"/>
            </a:endParaRPr>
          </a:p>
        </p:txBody>
      </p:sp>
      <p:sp>
        <p:nvSpPr>
          <p:cNvPr id="4" name="Obdélník 3"/>
          <p:cNvSpPr/>
          <p:nvPr/>
        </p:nvSpPr>
        <p:spPr>
          <a:xfrm>
            <a:off x="4632924" y="6328593"/>
            <a:ext cx="4668586" cy="523220"/>
          </a:xfrm>
          <a:prstGeom prst="rect">
            <a:avLst/>
          </a:prstGeom>
        </p:spPr>
        <p:txBody>
          <a:bodyPr wrap="none">
            <a:spAutoFit/>
          </a:bodyPr>
          <a:lstStyle/>
          <a:p>
            <a:r>
              <a:rPr lang="cs-CZ" sz="2800" b="1" dirty="0" smtClean="0"/>
              <a:t>WEEK and STRONG PROMISES</a:t>
            </a:r>
            <a:endParaRPr lang="cs-CZ" sz="2800" dirty="0"/>
          </a:p>
        </p:txBody>
      </p:sp>
    </p:spTree>
    <p:extLst>
      <p:ext uri="{BB962C8B-B14F-4D97-AF65-F5344CB8AC3E}">
        <p14:creationId xmlns:p14="http://schemas.microsoft.com/office/powerpoint/2010/main" val="3110625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Introduction</a:t>
            </a:r>
            <a:r>
              <a:rPr lang="cs-CZ" dirty="0" smtClean="0"/>
              <a:t>: </a:t>
            </a:r>
            <a:r>
              <a:rPr lang="cs-CZ" dirty="0" err="1" smtClean="0"/>
              <a:t>Politics</a:t>
            </a:r>
            <a:endParaRPr lang="en-US" dirty="0"/>
          </a:p>
        </p:txBody>
      </p:sp>
      <p:sp>
        <p:nvSpPr>
          <p:cNvPr id="3" name="Zástupný symbol pro obsah 2"/>
          <p:cNvSpPr>
            <a:spLocks noGrp="1"/>
          </p:cNvSpPr>
          <p:nvPr>
            <p:ph idx="1"/>
          </p:nvPr>
        </p:nvSpPr>
        <p:spPr>
          <a:xfrm>
            <a:off x="838200" y="4831487"/>
            <a:ext cx="10515600" cy="1613034"/>
          </a:xfrm>
        </p:spPr>
        <p:txBody>
          <a:bodyPr/>
          <a:lstStyle/>
          <a:p>
            <a:r>
              <a:rPr lang="en-US" dirty="0" err="1" smtClean="0"/>
              <a:t>Servi</a:t>
            </a:r>
            <a:r>
              <a:rPr lang="cs-CZ" dirty="0" err="1" smtClean="0"/>
              <a:t>ce</a:t>
            </a:r>
            <a:r>
              <a:rPr lang="en-US" dirty="0" smtClean="0"/>
              <a:t> for </a:t>
            </a:r>
            <a:r>
              <a:rPr lang="cs-CZ" dirty="0" err="1" smtClean="0"/>
              <a:t>citizen</a:t>
            </a:r>
            <a:endParaRPr lang="en-US" dirty="0" smtClean="0"/>
          </a:p>
          <a:p>
            <a:r>
              <a:rPr lang="en-US" dirty="0" smtClean="0"/>
              <a:t>Way of ruling society</a:t>
            </a:r>
          </a:p>
          <a:p>
            <a:r>
              <a:rPr lang="en-US" dirty="0" err="1" smtClean="0"/>
              <a:t>Competit</a:t>
            </a:r>
            <a:r>
              <a:rPr lang="cs-CZ" dirty="0" smtClean="0"/>
              <a:t>i</a:t>
            </a:r>
            <a:r>
              <a:rPr lang="en-US" dirty="0" smtClean="0"/>
              <a:t>on of „political products“</a:t>
            </a:r>
            <a:endParaRPr lang="en-US" dirty="0"/>
          </a:p>
        </p:txBody>
      </p:sp>
      <p:sp>
        <p:nvSpPr>
          <p:cNvPr id="5" name="Zástupný symbol pro obsah 2"/>
          <p:cNvSpPr txBox="1">
            <a:spLocks/>
          </p:cNvSpPr>
          <p:nvPr/>
        </p:nvSpPr>
        <p:spPr>
          <a:xfrm>
            <a:off x="838200" y="1784843"/>
            <a:ext cx="10515600" cy="161303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a:p>
            <a:r>
              <a:rPr lang="en-US" dirty="0" smtClean="0"/>
              <a:t>SLAVE SOCIETY – </a:t>
            </a:r>
            <a:r>
              <a:rPr lang="cs-CZ" dirty="0" err="1" smtClean="0"/>
              <a:t>physical</a:t>
            </a:r>
            <a:r>
              <a:rPr lang="cs-CZ" dirty="0" smtClean="0"/>
              <a:t> </a:t>
            </a:r>
            <a:r>
              <a:rPr lang="en-US" dirty="0" smtClean="0"/>
              <a:t>power</a:t>
            </a:r>
          </a:p>
          <a:p>
            <a:r>
              <a:rPr lang="en-US" dirty="0" smtClean="0"/>
              <a:t>FEUDAL SOCIETY - origin</a:t>
            </a:r>
          </a:p>
          <a:p>
            <a:r>
              <a:rPr lang="en-US" dirty="0" smtClean="0"/>
              <a:t>CAPITALISTIC SOCIETY – </a:t>
            </a:r>
            <a:r>
              <a:rPr lang="en-US" dirty="0" err="1" smtClean="0"/>
              <a:t>competiti</a:t>
            </a:r>
            <a:r>
              <a:rPr lang="cs-CZ" dirty="0" smtClean="0"/>
              <a:t>ve </a:t>
            </a:r>
            <a:r>
              <a:rPr lang="cs-CZ" dirty="0" err="1" smtClean="0"/>
              <a:t>advantage</a:t>
            </a:r>
            <a:endParaRPr lang="en-US" dirty="0"/>
          </a:p>
        </p:txBody>
      </p:sp>
      <p:sp>
        <p:nvSpPr>
          <p:cNvPr id="7" name="TextovéPole 6"/>
          <p:cNvSpPr txBox="1"/>
          <p:nvPr/>
        </p:nvSpPr>
        <p:spPr>
          <a:xfrm>
            <a:off x="934456" y="1491889"/>
            <a:ext cx="3892925" cy="523220"/>
          </a:xfrm>
          <a:prstGeom prst="rect">
            <a:avLst/>
          </a:prstGeom>
          <a:noFill/>
        </p:spPr>
        <p:txBody>
          <a:bodyPr wrap="none" rtlCol="0">
            <a:spAutoFit/>
          </a:bodyPr>
          <a:lstStyle/>
          <a:p>
            <a:r>
              <a:rPr lang="cs-CZ" sz="2800" b="1" dirty="0" smtClean="0"/>
              <a:t>Source </a:t>
            </a:r>
            <a:r>
              <a:rPr lang="cs-CZ" sz="2800" b="1" dirty="0" err="1" smtClean="0"/>
              <a:t>of</a:t>
            </a:r>
            <a:r>
              <a:rPr lang="cs-CZ" sz="2800" b="1" dirty="0" smtClean="0"/>
              <a:t> </a:t>
            </a:r>
            <a:r>
              <a:rPr lang="cs-CZ" sz="2800" b="1" dirty="0" err="1" smtClean="0"/>
              <a:t>political</a:t>
            </a:r>
            <a:r>
              <a:rPr lang="cs-CZ" sz="2800" b="1" dirty="0" smtClean="0"/>
              <a:t> </a:t>
            </a:r>
            <a:r>
              <a:rPr lang="cs-CZ" sz="2800" b="1" dirty="0" err="1" smtClean="0"/>
              <a:t>power</a:t>
            </a:r>
            <a:endParaRPr lang="cs-CZ" sz="2800" b="1" dirty="0"/>
          </a:p>
        </p:txBody>
      </p:sp>
      <p:sp>
        <p:nvSpPr>
          <p:cNvPr id="8" name="TextovéPole 7"/>
          <p:cNvSpPr txBox="1"/>
          <p:nvPr/>
        </p:nvSpPr>
        <p:spPr>
          <a:xfrm>
            <a:off x="934456" y="3753852"/>
            <a:ext cx="6380529" cy="1384995"/>
          </a:xfrm>
          <a:prstGeom prst="rect">
            <a:avLst/>
          </a:prstGeom>
          <a:noFill/>
        </p:spPr>
        <p:txBody>
          <a:bodyPr wrap="none" rtlCol="0">
            <a:spAutoFit/>
          </a:bodyPr>
          <a:lstStyle/>
          <a:p>
            <a:r>
              <a:rPr lang="cs-CZ" sz="2800" dirty="0" smtClean="0"/>
              <a:t>DEMOCRACY</a:t>
            </a:r>
          </a:p>
          <a:p>
            <a:r>
              <a:rPr lang="cs-CZ" sz="2800" b="1" dirty="0"/>
              <a:t>Source </a:t>
            </a:r>
            <a:r>
              <a:rPr lang="cs-CZ" sz="2800" b="1" dirty="0" err="1"/>
              <a:t>of</a:t>
            </a:r>
            <a:r>
              <a:rPr lang="cs-CZ" sz="2800" b="1" dirty="0"/>
              <a:t> </a:t>
            </a:r>
            <a:r>
              <a:rPr lang="cs-CZ" sz="2800" b="1" dirty="0" err="1"/>
              <a:t>political</a:t>
            </a:r>
            <a:r>
              <a:rPr lang="cs-CZ" sz="2800" b="1" dirty="0"/>
              <a:t> </a:t>
            </a:r>
            <a:r>
              <a:rPr lang="cs-CZ" sz="2800" b="1" dirty="0" err="1" smtClean="0"/>
              <a:t>power</a:t>
            </a:r>
            <a:r>
              <a:rPr lang="cs-CZ" sz="2800" b="1" dirty="0" smtClean="0"/>
              <a:t>: </a:t>
            </a:r>
            <a:r>
              <a:rPr lang="cs-CZ" sz="2800" b="1" dirty="0" err="1" smtClean="0"/>
              <a:t>people</a:t>
            </a:r>
            <a:r>
              <a:rPr lang="cs-CZ" sz="2800" b="1" dirty="0" smtClean="0"/>
              <a:t>, </a:t>
            </a:r>
            <a:r>
              <a:rPr lang="cs-CZ" sz="2800" b="1" dirty="0" err="1" smtClean="0"/>
              <a:t>citizen</a:t>
            </a:r>
            <a:endParaRPr lang="cs-CZ" sz="2800" b="1" dirty="0"/>
          </a:p>
          <a:p>
            <a:endParaRPr lang="cs-CZ" sz="2800" dirty="0"/>
          </a:p>
        </p:txBody>
      </p:sp>
    </p:spTree>
    <p:extLst>
      <p:ext uri="{BB962C8B-B14F-4D97-AF65-F5344CB8AC3E}">
        <p14:creationId xmlns:p14="http://schemas.microsoft.com/office/powerpoint/2010/main" val="724146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Political</a:t>
            </a:r>
            <a:r>
              <a:rPr lang="cs-CZ" dirty="0" smtClean="0"/>
              <a:t> </a:t>
            </a:r>
            <a:r>
              <a:rPr lang="cs-CZ" dirty="0" err="1" smtClean="0"/>
              <a:t>product</a:t>
            </a:r>
            <a:endParaRPr lang="en-US" dirty="0"/>
          </a:p>
        </p:txBody>
      </p:sp>
      <p:sp>
        <p:nvSpPr>
          <p:cNvPr id="3" name="Zástupný symbol pro obsah 2"/>
          <p:cNvSpPr>
            <a:spLocks noGrp="1"/>
          </p:cNvSpPr>
          <p:nvPr>
            <p:ph idx="1"/>
          </p:nvPr>
        </p:nvSpPr>
        <p:spPr/>
        <p:txBody>
          <a:bodyPr>
            <a:normAutofit/>
          </a:bodyPr>
          <a:lstStyle/>
          <a:p>
            <a:pPr>
              <a:buNone/>
            </a:pPr>
            <a:r>
              <a:rPr lang="cs-CZ" b="1" dirty="0" smtClean="0"/>
              <a:t>PROMISE</a:t>
            </a:r>
          </a:p>
          <a:p>
            <a:pPr>
              <a:buNone/>
            </a:pPr>
            <a:endParaRPr lang="en-US" dirty="0" smtClean="0"/>
          </a:p>
          <a:p>
            <a:endParaRPr lang="en-US" dirty="0"/>
          </a:p>
        </p:txBody>
      </p:sp>
      <p:pic>
        <p:nvPicPr>
          <p:cNvPr id="2050" name="Picture 2" descr="http://emilysquotes.com/wp-content/uploads/2014/12/EmilysQuotes.Com-advice-security-forewarned-threat-insecure-politics-promise-mistake-Harry-Brow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05" y="1452561"/>
            <a:ext cx="9075905" cy="540543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585825" y="6311900"/>
            <a:ext cx="1902059" cy="400110"/>
          </a:xfrm>
          <a:prstGeom prst="rect">
            <a:avLst/>
          </a:prstGeom>
          <a:noFill/>
        </p:spPr>
        <p:txBody>
          <a:bodyPr wrap="none" rtlCol="0">
            <a:spAutoFit/>
          </a:bodyPr>
          <a:lstStyle/>
          <a:p>
            <a:r>
              <a:rPr lang="cs-CZ" sz="2000" b="1" i="1" dirty="0" err="1" smtClean="0"/>
              <a:t>American</a:t>
            </a:r>
            <a:r>
              <a:rPr lang="cs-CZ" sz="2000" b="1" i="1" dirty="0" smtClean="0"/>
              <a:t> </a:t>
            </a:r>
            <a:r>
              <a:rPr lang="cs-CZ" sz="2000" b="1" i="1" dirty="0" err="1" smtClean="0"/>
              <a:t>writer</a:t>
            </a:r>
            <a:endParaRPr lang="cs-CZ" sz="2000" b="1" i="1" dirty="0"/>
          </a:p>
        </p:txBody>
      </p:sp>
    </p:spTree>
    <p:extLst>
      <p:ext uri="{BB962C8B-B14F-4D97-AF65-F5344CB8AC3E}">
        <p14:creationId xmlns:p14="http://schemas.microsoft.com/office/powerpoint/2010/main" val="2949331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smtClean="0"/>
              <a:t>Political product</a:t>
            </a:r>
            <a:endParaRPr lang="en-US" dirty="0"/>
          </a:p>
        </p:txBody>
      </p:sp>
      <p:sp>
        <p:nvSpPr>
          <p:cNvPr id="3" name="Zástupný symbol pro obsah 2"/>
          <p:cNvSpPr>
            <a:spLocks noGrp="1"/>
          </p:cNvSpPr>
          <p:nvPr>
            <p:ph idx="1"/>
          </p:nvPr>
        </p:nvSpPr>
        <p:spPr/>
        <p:txBody>
          <a:bodyPr>
            <a:normAutofit/>
          </a:bodyPr>
          <a:lstStyle/>
          <a:p>
            <a:pPr>
              <a:buNone/>
            </a:pPr>
            <a:r>
              <a:rPr lang="cs-CZ" b="1" dirty="0" smtClean="0"/>
              <a:t>PROMISE</a:t>
            </a:r>
          </a:p>
          <a:p>
            <a:pPr>
              <a:buNone/>
            </a:pPr>
            <a:endParaRPr lang="cs-CZ" b="1" dirty="0"/>
          </a:p>
          <a:p>
            <a:pPr>
              <a:buNone/>
            </a:pPr>
            <a:r>
              <a:rPr lang="cs-CZ" b="1" dirty="0" smtClean="0"/>
              <a:t>ELECTION</a:t>
            </a:r>
          </a:p>
          <a:p>
            <a:pPr>
              <a:buNone/>
            </a:pPr>
            <a:endParaRPr lang="en-US" dirty="0" smtClean="0"/>
          </a:p>
          <a:p>
            <a:endParaRPr lang="en-US" dirty="0"/>
          </a:p>
        </p:txBody>
      </p:sp>
      <p:pic>
        <p:nvPicPr>
          <p:cNvPr id="6146" name="Picture 2" descr="http://promise.politifake.org/image/political/1601/promises-promises-politics-14521664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893" y="1379288"/>
            <a:ext cx="6096000" cy="3933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36728" y="5650172"/>
            <a:ext cx="12057724" cy="1754326"/>
          </a:xfrm>
          <a:prstGeom prst="rect">
            <a:avLst/>
          </a:prstGeom>
          <a:noFill/>
        </p:spPr>
        <p:txBody>
          <a:bodyPr wrap="none" rtlCol="0">
            <a:spAutoFit/>
          </a:bodyPr>
          <a:lstStyle/>
          <a:p>
            <a:r>
              <a:rPr lang="en-US" sz="3600" dirty="0" smtClean="0"/>
              <a:t>Election in democratic countries are based on free competition </a:t>
            </a:r>
            <a:endParaRPr lang="cs-CZ" sz="3600" dirty="0" smtClean="0"/>
          </a:p>
          <a:p>
            <a:r>
              <a:rPr lang="en-US" sz="3600" dirty="0" smtClean="0"/>
              <a:t>of POLITICAL PRODUCTS</a:t>
            </a:r>
            <a:r>
              <a:rPr lang="cs-CZ" sz="3600" dirty="0" smtClean="0"/>
              <a:t> </a:t>
            </a:r>
            <a:endParaRPr lang="en-US" sz="3600" dirty="0" smtClean="0"/>
          </a:p>
          <a:p>
            <a:endParaRPr lang="en-US" sz="3600" dirty="0"/>
          </a:p>
        </p:txBody>
      </p:sp>
    </p:spTree>
    <p:extLst>
      <p:ext uri="{BB962C8B-B14F-4D97-AF65-F5344CB8AC3E}">
        <p14:creationId xmlns:p14="http://schemas.microsoft.com/office/powerpoint/2010/main" val="3587022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Political </a:t>
            </a:r>
            <a:r>
              <a:rPr lang="en-US" dirty="0" smtClean="0"/>
              <a:t>product</a:t>
            </a:r>
            <a:r>
              <a:rPr lang="cs-CZ" dirty="0" smtClean="0"/>
              <a:t>: </a:t>
            </a:r>
            <a:r>
              <a:rPr lang="en-US" dirty="0" smtClean="0"/>
              <a:t>Politicians</a:t>
            </a:r>
            <a:endParaRPr lang="en-US" dirty="0"/>
          </a:p>
        </p:txBody>
      </p:sp>
      <p:sp>
        <p:nvSpPr>
          <p:cNvPr id="3" name="Zástupný symbol pro obsah 2"/>
          <p:cNvSpPr>
            <a:spLocks noGrp="1"/>
          </p:cNvSpPr>
          <p:nvPr>
            <p:ph idx="1"/>
          </p:nvPr>
        </p:nvSpPr>
        <p:spPr/>
        <p:txBody>
          <a:bodyPr/>
          <a:lstStyle/>
          <a:p>
            <a:r>
              <a:rPr lang="en-US" dirty="0" smtClean="0"/>
              <a:t>Actors</a:t>
            </a:r>
          </a:p>
          <a:p>
            <a:r>
              <a:rPr lang="en-US" dirty="0" smtClean="0"/>
              <a:t>Soldiers</a:t>
            </a:r>
          </a:p>
          <a:p>
            <a:r>
              <a:rPr lang="en-US" dirty="0" smtClean="0"/>
              <a:t>Revolutionary</a:t>
            </a:r>
          </a:p>
          <a:p>
            <a:r>
              <a:rPr lang="en-US" dirty="0" smtClean="0"/>
              <a:t>Businessman</a:t>
            </a:r>
          </a:p>
          <a:p>
            <a:r>
              <a:rPr lang="en-US" dirty="0" smtClean="0"/>
              <a:t>Scientists</a:t>
            </a:r>
            <a:endParaRPr lang="cs-CZ" dirty="0" smtClean="0"/>
          </a:p>
          <a:p>
            <a:r>
              <a:rPr lang="cs-CZ" dirty="0" smtClean="0"/>
              <a:t>T</a:t>
            </a:r>
            <a:r>
              <a:rPr lang="en-US" dirty="0" err="1" smtClean="0"/>
              <a:t>rade</a:t>
            </a:r>
            <a:r>
              <a:rPr lang="en-US" dirty="0" smtClean="0"/>
              <a:t>-union leader</a:t>
            </a:r>
            <a:endParaRPr lang="cs-CZ" dirty="0" smtClean="0"/>
          </a:p>
          <a:p>
            <a:r>
              <a:rPr lang="cs-CZ" dirty="0" smtClean="0"/>
              <a:t>Professional </a:t>
            </a:r>
            <a:r>
              <a:rPr lang="cs-CZ" dirty="0" err="1" smtClean="0"/>
              <a:t>politicians</a:t>
            </a:r>
            <a:endParaRPr lang="en-US" dirty="0"/>
          </a:p>
        </p:txBody>
      </p:sp>
      <p:pic>
        <p:nvPicPr>
          <p:cNvPr id="5122" name="Picture 2" descr="http://us.123rf.com/450wm/dejanj01/dejanj011109/dejanj01110900006/10747647-politik-dr%C5%BEel-%C5%99e%C4%8D,-a-sna%C5%BE%C3%AD-se-manipulovat.jpg?ve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623" y="2096036"/>
            <a:ext cx="2581275" cy="3333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349285" y="1378039"/>
            <a:ext cx="2036135" cy="369332"/>
          </a:xfrm>
          <a:prstGeom prst="rect">
            <a:avLst/>
          </a:prstGeom>
          <a:noFill/>
        </p:spPr>
        <p:txBody>
          <a:bodyPr wrap="none" rtlCol="0">
            <a:spAutoFit/>
          </a:bodyPr>
          <a:lstStyle/>
          <a:p>
            <a:r>
              <a:rPr lang="cs-CZ" dirty="0" smtClean="0"/>
              <a:t>HUMAN BRANDING</a:t>
            </a:r>
            <a:endParaRPr lang="cs-CZ" dirty="0"/>
          </a:p>
        </p:txBody>
      </p:sp>
      <p:sp>
        <p:nvSpPr>
          <p:cNvPr id="5" name="Obdélník 4"/>
          <p:cNvSpPr/>
          <p:nvPr/>
        </p:nvSpPr>
        <p:spPr>
          <a:xfrm>
            <a:off x="4838164" y="5576798"/>
            <a:ext cx="6096000" cy="1200329"/>
          </a:xfrm>
          <a:prstGeom prst="rect">
            <a:avLst/>
          </a:prstGeom>
        </p:spPr>
        <p:txBody>
          <a:bodyPr>
            <a:spAutoFit/>
          </a:bodyPr>
          <a:lstStyle/>
          <a:p>
            <a:r>
              <a:rPr lang="en-US" dirty="0">
                <a:solidFill>
                  <a:srgbClr val="000000"/>
                </a:solidFill>
                <a:latin typeface="Open Sans"/>
              </a:rPr>
              <a:t>Human branding is an emergent topic in mainstream marketing. The value as a brand of a person who is well-known and subject to explicit marketing communications efforts is being investigated in many fields</a:t>
            </a:r>
            <a:endParaRPr lang="cs-CZ" dirty="0"/>
          </a:p>
        </p:txBody>
      </p:sp>
    </p:spTree>
    <p:extLst>
      <p:ext uri="{BB962C8B-B14F-4D97-AF65-F5344CB8AC3E}">
        <p14:creationId xmlns:p14="http://schemas.microsoft.com/office/powerpoint/2010/main" val="4384072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g.timeinc.net/time/photoessays/2008/celeb_politicians/celeb_politicians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974" y="3026535"/>
            <a:ext cx="1476909" cy="181773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3"/>
          <a:stretch>
            <a:fillRect/>
          </a:stretch>
        </p:blipFill>
        <p:spPr>
          <a:xfrm>
            <a:off x="3596385" y="2743200"/>
            <a:ext cx="1501234" cy="1968455"/>
          </a:xfrm>
          <a:prstGeom prst="rect">
            <a:avLst/>
          </a:prstGeom>
        </p:spPr>
      </p:pic>
      <p:pic>
        <p:nvPicPr>
          <p:cNvPr id="6152" name="Picture 8" descr="https://www.tytnetwork.com/wp-content/uploads/Politician-Labor-Unions-Are-Like-Hit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696" y="2871989"/>
            <a:ext cx="3270516" cy="183966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lemauricien.com/sites/default/files/imagecache/400xY/article/2013/10/02/gandh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2657" y="215857"/>
            <a:ext cx="2084349" cy="2047873"/>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i.telegraph.co.uk/multimedia/archive/02686/tony-blair_2686596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7591" y="3395197"/>
            <a:ext cx="1838874" cy="1147814"/>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www.abcnewspoint.com/wp-content/uploads/2014/11/Top-10-Most-Powerful-Politicians-In-The-World-Kim-Jong-U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43825" y="4844269"/>
            <a:ext cx="2296783" cy="137807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s://siyasirecords.files.wordpress.com/2013/07/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2" y="5093726"/>
            <a:ext cx="2651747" cy="1598459"/>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https://img.rt.com/files/2016.02/original/56b9eda9c4618892758b459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212" y="5183187"/>
            <a:ext cx="2721639" cy="1508998"/>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https://upload.wikimedia.org/wikipedia/commons/thumb/c/c3/John_F._Kennedy,_White_House_color_photo_portrait.jpg/193px-John_F._Kennedy,_White_House_color_photo_portrai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017" y="1835910"/>
            <a:ext cx="18383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https://causticsodapodcast.com/wp-content/uploads/sites/10/2013/09/stalin.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32105" y="707503"/>
            <a:ext cx="1789134" cy="2058995"/>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https://upload.wikimedia.org/wikipedia/commons/0/02/Lenin_portrait_phot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53838" y="2507300"/>
            <a:ext cx="1399962" cy="1974572"/>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descr="https://www.bux.cz/public/be/8c/1f/34055_155834_cl_gorb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0926" y="506327"/>
            <a:ext cx="1488170" cy="2188485"/>
          </a:xfrm>
          <a:prstGeom prst="rect">
            <a:avLst/>
          </a:prstGeom>
          <a:noFill/>
          <a:extLst>
            <a:ext uri="{909E8E84-426E-40DD-AFC4-6F175D3DCCD1}">
              <a14:hiddenFill xmlns:a14="http://schemas.microsoft.com/office/drawing/2010/main">
                <a:solidFill>
                  <a:srgbClr val="FFFFFF"/>
                </a:solidFill>
              </a14:hiddenFill>
            </a:ext>
          </a:extLst>
        </p:spPr>
      </p:pic>
      <p:pic>
        <p:nvPicPr>
          <p:cNvPr id="6172" name="Picture 28" descr="http://www.gannett-cdn.com/-mm-/4eef18defffb11907f8d6e8e6522d28d8232b881/c=0-0-3719-2796&amp;r=x408&amp;c=540x405/local/-/media/2015/02/04/USATODAY/USATODAY/635586890584034737-AP-Russia-Putin.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77963" y="949349"/>
            <a:ext cx="1919411" cy="1439558"/>
          </a:xfrm>
          <a:prstGeom prst="rect">
            <a:avLst/>
          </a:prstGeom>
          <a:noFill/>
          <a:extLst>
            <a:ext uri="{909E8E84-426E-40DD-AFC4-6F175D3DCCD1}">
              <a14:hiddenFill xmlns:a14="http://schemas.microsoft.com/office/drawing/2010/main">
                <a:solidFill>
                  <a:srgbClr val="FFFFFF"/>
                </a:solidFill>
              </a14:hiddenFill>
            </a:ext>
          </a:extLst>
        </p:spPr>
      </p:pic>
      <p:pic>
        <p:nvPicPr>
          <p:cNvPr id="6174" name="Picture 30" descr="http://cdn.i0.cz/src/public-data/bb/7c/2d85db523babafa49c8b3f1804f6_base_optimal.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51079" y="4821485"/>
            <a:ext cx="1905752" cy="1870700"/>
          </a:xfrm>
          <a:prstGeom prst="rect">
            <a:avLst/>
          </a:prstGeom>
          <a:noFill/>
          <a:extLst>
            <a:ext uri="{909E8E84-426E-40DD-AFC4-6F175D3DCCD1}">
              <a14:hiddenFill xmlns:a14="http://schemas.microsoft.com/office/drawing/2010/main">
                <a:solidFill>
                  <a:srgbClr val="FFFFFF"/>
                </a:solidFill>
              </a14:hiddenFill>
            </a:ext>
          </a:extLst>
        </p:spPr>
      </p:pic>
      <p:pic>
        <p:nvPicPr>
          <p:cNvPr id="6176" name="Picture 32" descr="http://webarchive.nationalarchives.gov.uk/20141204000047/http:/blogs.fco.gov.uk/simonsmith/files/2013/04/Margaret_Thatcher.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79752" y="5009734"/>
            <a:ext cx="2649661" cy="1766441"/>
          </a:xfrm>
          <a:prstGeom prst="rect">
            <a:avLst/>
          </a:prstGeom>
          <a:noFill/>
          <a:extLst>
            <a:ext uri="{909E8E84-426E-40DD-AFC4-6F175D3DCCD1}">
              <a14:hiddenFill xmlns:a14="http://schemas.microsoft.com/office/drawing/2010/main">
                <a:solidFill>
                  <a:srgbClr val="FFFFFF"/>
                </a:solidFill>
              </a14:hiddenFill>
            </a:ext>
          </a:extLst>
        </p:spPr>
      </p:pic>
      <p:pic>
        <p:nvPicPr>
          <p:cNvPr id="6178" name="Picture 34" descr="https://www.limkokwing.net/graphics/community/recognized_leadership/nelson_mandela.jpe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38060" y="1412355"/>
            <a:ext cx="2126456" cy="1417638"/>
          </a:xfrm>
          <a:prstGeom prst="rect">
            <a:avLst/>
          </a:prstGeom>
          <a:noFill/>
          <a:extLst>
            <a:ext uri="{909E8E84-426E-40DD-AFC4-6F175D3DCCD1}">
              <a14:hiddenFill xmlns:a14="http://schemas.microsoft.com/office/drawing/2010/main">
                <a:solidFill>
                  <a:srgbClr val="FFFFFF"/>
                </a:solidFill>
              </a14:hiddenFill>
            </a:ext>
          </a:extLst>
        </p:spPr>
      </p:pic>
      <p:pic>
        <p:nvPicPr>
          <p:cNvPr id="6180" name="Picture 36" descr="https://www.churchillcentral.com/partners/0115/content-row-items/00/content-column-items/0/imageBinary/Winston-Churchill-Foundation-US.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1730" y="3474463"/>
            <a:ext cx="1904472" cy="2005467"/>
          </a:xfrm>
          <a:prstGeom prst="rect">
            <a:avLst/>
          </a:prstGeom>
          <a:noFill/>
          <a:extLst>
            <a:ext uri="{909E8E84-426E-40DD-AFC4-6F175D3DCCD1}">
              <a14:hiddenFill xmlns:a14="http://schemas.microsoft.com/office/drawing/2010/main">
                <a:solidFill>
                  <a:srgbClr val="FFFFFF"/>
                </a:solidFill>
              </a14:hiddenFill>
            </a:ext>
          </a:extLst>
        </p:spPr>
      </p:pic>
      <p:pic>
        <p:nvPicPr>
          <p:cNvPr id="6182" name="Picture 38" descr="http://a4.files.biography.com/image/upload/c_fit,cs_srgb,dpr_1.0,q_80,w_620/MTE1ODA0OTcxNzcxODU2Mzk3.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4897" y="188742"/>
            <a:ext cx="1436077" cy="1690864"/>
          </a:xfrm>
          <a:prstGeom prst="rect">
            <a:avLst/>
          </a:prstGeom>
          <a:noFill/>
          <a:extLst>
            <a:ext uri="{909E8E84-426E-40DD-AFC4-6F175D3DCCD1}">
              <a14:hiddenFill xmlns:a14="http://schemas.microsoft.com/office/drawing/2010/main">
                <a:solidFill>
                  <a:srgbClr val="FFFFFF"/>
                </a:solidFill>
              </a14:hiddenFill>
            </a:ext>
          </a:extLst>
        </p:spPr>
      </p:pic>
      <p:pic>
        <p:nvPicPr>
          <p:cNvPr id="6184" name="Picture 40" descr="https://upload.wikimedia.org/wikipedia/commons/8/8a/Mussolini_mezzobusto.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75125" y="271775"/>
            <a:ext cx="1496939" cy="22113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p:cNvSpPr txBox="1"/>
          <p:nvPr/>
        </p:nvSpPr>
        <p:spPr>
          <a:xfrm rot="19912737">
            <a:off x="160035" y="3021456"/>
            <a:ext cx="11549957" cy="1569660"/>
          </a:xfrm>
          <a:prstGeom prst="rect">
            <a:avLst/>
          </a:prstGeom>
          <a:noFill/>
        </p:spPr>
        <p:txBody>
          <a:bodyPr wrap="none" rtlCol="0">
            <a:spAutoFit/>
          </a:bodyPr>
          <a:lstStyle/>
          <a:p>
            <a:r>
              <a:rPr lang="cs-CZ" sz="9600" dirty="0" err="1" smtClean="0">
                <a:solidFill>
                  <a:srgbClr val="FF0000"/>
                </a:solidFill>
                <a:latin typeface="Stencil" panose="040409050D0802020404" pitchFamily="82" charset="0"/>
              </a:rPr>
              <a:t>Political</a:t>
            </a:r>
            <a:r>
              <a:rPr lang="cs-CZ" sz="9600" dirty="0" smtClean="0">
                <a:solidFill>
                  <a:srgbClr val="FF0000"/>
                </a:solidFill>
                <a:latin typeface="Stencil" panose="040409050D0802020404" pitchFamily="82" charset="0"/>
              </a:rPr>
              <a:t> profile</a:t>
            </a:r>
            <a:endParaRPr lang="cs-CZ" sz="9600" dirty="0">
              <a:solidFill>
                <a:srgbClr val="FF0000"/>
              </a:solidFill>
              <a:latin typeface="Stencil" panose="040409050D0802020404" pitchFamily="82" charset="0"/>
            </a:endParaRPr>
          </a:p>
        </p:txBody>
      </p:sp>
    </p:spTree>
    <p:extLst>
      <p:ext uri="{BB962C8B-B14F-4D97-AF65-F5344CB8AC3E}">
        <p14:creationId xmlns:p14="http://schemas.microsoft.com/office/powerpoint/2010/main" val="32937011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Political </a:t>
            </a:r>
            <a:r>
              <a:rPr lang="en-US" dirty="0" smtClean="0"/>
              <a:t>product</a:t>
            </a:r>
            <a:r>
              <a:rPr lang="cs-CZ" dirty="0" smtClean="0"/>
              <a:t>: </a:t>
            </a:r>
            <a:r>
              <a:rPr lang="cs-CZ" dirty="0" err="1" smtClean="0"/>
              <a:t>Leaders</a:t>
            </a:r>
            <a:endParaRPr lang="en-US" dirty="0"/>
          </a:p>
        </p:txBody>
      </p:sp>
      <p:sp>
        <p:nvSpPr>
          <p:cNvPr id="3" name="Zástupný symbol pro obsah 2"/>
          <p:cNvSpPr>
            <a:spLocks noGrp="1"/>
          </p:cNvSpPr>
          <p:nvPr>
            <p:ph idx="1"/>
          </p:nvPr>
        </p:nvSpPr>
        <p:spPr>
          <a:xfrm>
            <a:off x="838200" y="1825625"/>
            <a:ext cx="3162300" cy="4351338"/>
          </a:xfrm>
        </p:spPr>
        <p:txBody>
          <a:bodyPr>
            <a:noAutofit/>
          </a:bodyPr>
          <a:lstStyle/>
          <a:p>
            <a:pPr marL="0" indent="0">
              <a:buNone/>
            </a:pPr>
            <a:r>
              <a:rPr lang="en-US" sz="1600" dirty="0"/>
              <a:t>ALEXANDER THE GREAT</a:t>
            </a:r>
          </a:p>
          <a:p>
            <a:pPr marL="0" indent="0">
              <a:buNone/>
            </a:pPr>
            <a:r>
              <a:rPr lang="en-US" sz="1600" dirty="0"/>
              <a:t>Type of Leader: Military, </a:t>
            </a:r>
            <a:r>
              <a:rPr lang="en-US" sz="1600" dirty="0" smtClean="0"/>
              <a:t>Political</a:t>
            </a:r>
            <a:endParaRPr lang="en-US" sz="1600" dirty="0"/>
          </a:p>
          <a:p>
            <a:endParaRPr lang="en-US" sz="1600" dirty="0"/>
          </a:p>
          <a:p>
            <a:pPr marL="0" indent="0">
              <a:buNone/>
            </a:pPr>
            <a:r>
              <a:rPr lang="en-US" sz="1600" dirty="0"/>
              <a:t>ASHOKA</a:t>
            </a:r>
          </a:p>
          <a:p>
            <a:pPr marL="0" indent="0">
              <a:buNone/>
            </a:pPr>
            <a:r>
              <a:rPr lang="en-US" sz="1600" dirty="0"/>
              <a:t>Type of Leader: Military, Political, Religious</a:t>
            </a:r>
          </a:p>
          <a:p>
            <a:pPr marL="0" indent="0">
              <a:buNone/>
            </a:pPr>
            <a:endParaRPr lang="en-US" sz="1600" dirty="0"/>
          </a:p>
          <a:p>
            <a:pPr marL="0" indent="0">
              <a:buNone/>
            </a:pPr>
            <a:r>
              <a:rPr lang="en-US" sz="1600" dirty="0"/>
              <a:t>NAPOLEON BONAPARTE</a:t>
            </a:r>
          </a:p>
          <a:p>
            <a:pPr marL="0" indent="0">
              <a:buNone/>
            </a:pPr>
            <a:r>
              <a:rPr lang="en-US" sz="1600" dirty="0"/>
              <a:t>Type of Leader: Military, Political</a:t>
            </a:r>
          </a:p>
          <a:p>
            <a:endParaRPr lang="en-US" sz="1600" dirty="0"/>
          </a:p>
          <a:p>
            <a:pPr marL="0" indent="0">
              <a:buNone/>
            </a:pPr>
            <a:r>
              <a:rPr lang="en-US" sz="1600" dirty="0"/>
              <a:t>JULIUS CAESAR</a:t>
            </a:r>
          </a:p>
          <a:p>
            <a:pPr marL="0" indent="0">
              <a:buNone/>
            </a:pPr>
            <a:r>
              <a:rPr lang="en-US" sz="1600" dirty="0"/>
              <a:t>Type of Leader: Military, </a:t>
            </a:r>
            <a:r>
              <a:rPr lang="en-US" sz="1600" dirty="0" smtClean="0"/>
              <a:t>Political</a:t>
            </a:r>
            <a:endParaRPr lang="en-US" sz="1600" dirty="0"/>
          </a:p>
          <a:p>
            <a:pPr marL="0" indent="0">
              <a:buNone/>
            </a:pPr>
            <a:r>
              <a:rPr lang="en-US" sz="1600" dirty="0"/>
              <a:t>FIDEL CASTRO</a:t>
            </a:r>
          </a:p>
          <a:p>
            <a:pPr marL="0" indent="0">
              <a:buNone/>
            </a:pPr>
            <a:r>
              <a:rPr lang="en-US" sz="1600" dirty="0"/>
              <a:t>Type of Leader: Economic, Military, Political</a:t>
            </a:r>
          </a:p>
          <a:p>
            <a:pPr marL="0" indent="0">
              <a:buNone/>
            </a:pPr>
            <a:endParaRPr lang="en-US" sz="1600" dirty="0"/>
          </a:p>
        </p:txBody>
      </p:sp>
      <p:sp>
        <p:nvSpPr>
          <p:cNvPr id="4" name="TextovéPole 3"/>
          <p:cNvSpPr txBox="1"/>
          <p:nvPr/>
        </p:nvSpPr>
        <p:spPr>
          <a:xfrm>
            <a:off x="9135348" y="843240"/>
            <a:ext cx="2036135" cy="369332"/>
          </a:xfrm>
          <a:prstGeom prst="rect">
            <a:avLst/>
          </a:prstGeom>
          <a:noFill/>
        </p:spPr>
        <p:txBody>
          <a:bodyPr wrap="none" rtlCol="0">
            <a:spAutoFit/>
          </a:bodyPr>
          <a:lstStyle/>
          <a:p>
            <a:r>
              <a:rPr lang="cs-CZ" dirty="0" smtClean="0"/>
              <a:t>HUMAN BRANDING</a:t>
            </a:r>
            <a:endParaRPr lang="cs-CZ" dirty="0"/>
          </a:p>
        </p:txBody>
      </p:sp>
      <p:sp>
        <p:nvSpPr>
          <p:cNvPr id="6" name="TextovéPole 5"/>
          <p:cNvSpPr txBox="1"/>
          <p:nvPr/>
        </p:nvSpPr>
        <p:spPr>
          <a:xfrm>
            <a:off x="6546177" y="1212572"/>
            <a:ext cx="5178341" cy="6186309"/>
          </a:xfrm>
          <a:prstGeom prst="rect">
            <a:avLst/>
          </a:prstGeom>
          <a:noFill/>
        </p:spPr>
        <p:txBody>
          <a:bodyPr wrap="none" rtlCol="0">
            <a:spAutoFit/>
          </a:bodyPr>
          <a:lstStyle/>
          <a:p>
            <a:endParaRPr lang="en-US" dirty="0"/>
          </a:p>
          <a:p>
            <a:r>
              <a:rPr lang="en-US" dirty="0"/>
              <a:t>WINSTON CHURCHILL</a:t>
            </a:r>
          </a:p>
          <a:p>
            <a:r>
              <a:rPr lang="en-US" dirty="0"/>
              <a:t>Type of Leader: Economic, Military, Political</a:t>
            </a:r>
          </a:p>
          <a:p>
            <a:endParaRPr lang="en-US" dirty="0"/>
          </a:p>
          <a:p>
            <a:endParaRPr lang="en-US" dirty="0"/>
          </a:p>
          <a:p>
            <a:r>
              <a:rPr lang="en-US" dirty="0"/>
              <a:t>BENJAMIN FRANKLIN</a:t>
            </a:r>
          </a:p>
          <a:p>
            <a:r>
              <a:rPr lang="en-US" dirty="0"/>
              <a:t>Type of Leader: Intellectual, Political, Scientific, Social</a:t>
            </a:r>
          </a:p>
          <a:p>
            <a:endParaRPr lang="en-US" dirty="0"/>
          </a:p>
          <a:p>
            <a:r>
              <a:rPr lang="en-US" dirty="0"/>
              <a:t>MOHANDAS GANDHI</a:t>
            </a:r>
          </a:p>
          <a:p>
            <a:r>
              <a:rPr lang="en-US" dirty="0"/>
              <a:t>Type of Leader: Political</a:t>
            </a:r>
          </a:p>
          <a:p>
            <a:endParaRPr lang="en-US" dirty="0"/>
          </a:p>
          <a:p>
            <a:r>
              <a:rPr lang="en-US" dirty="0"/>
              <a:t>MIKHAIL GORBACHEV</a:t>
            </a:r>
          </a:p>
          <a:p>
            <a:r>
              <a:rPr lang="en-US" dirty="0"/>
              <a:t>Type of Leader: Economic, Intellectual, Political</a:t>
            </a:r>
          </a:p>
          <a:p>
            <a:endParaRPr lang="en-US" dirty="0"/>
          </a:p>
          <a:p>
            <a:r>
              <a:rPr lang="en-US" dirty="0"/>
              <a:t>CHE GUEVARA</a:t>
            </a:r>
          </a:p>
          <a:p>
            <a:r>
              <a:rPr lang="en-US" dirty="0"/>
              <a:t>Type of Leader: Intellectual, Military, Political</a:t>
            </a:r>
          </a:p>
          <a:p>
            <a:endParaRPr lang="en-US" dirty="0"/>
          </a:p>
          <a:p>
            <a:endParaRPr lang="en-US" dirty="0"/>
          </a:p>
          <a:p>
            <a:r>
              <a:rPr lang="en-US" dirty="0"/>
              <a:t>ADOLF HITLER</a:t>
            </a:r>
          </a:p>
          <a:p>
            <a:r>
              <a:rPr lang="en-US" dirty="0"/>
              <a:t>Type of Leader: Military, Political</a:t>
            </a:r>
          </a:p>
          <a:p>
            <a:endParaRPr lang="en-US" dirty="0"/>
          </a:p>
          <a:p>
            <a:endParaRPr lang="cs-CZ" dirty="0"/>
          </a:p>
        </p:txBody>
      </p:sp>
    </p:spTree>
    <p:extLst>
      <p:ext uri="{BB962C8B-B14F-4D97-AF65-F5344CB8AC3E}">
        <p14:creationId xmlns:p14="http://schemas.microsoft.com/office/powerpoint/2010/main" val="631648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Marketing mix</a:t>
            </a:r>
            <a:endParaRPr lang="cs-CZ" dirty="0"/>
          </a:p>
        </p:txBody>
      </p:sp>
      <p:graphicFrame>
        <p:nvGraphicFramePr>
          <p:cNvPr id="4" name="Diagram 3"/>
          <p:cNvGraphicFramePr/>
          <p:nvPr/>
        </p:nvGraphicFramePr>
        <p:xfrm>
          <a:off x="3706253" y="80981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p:cNvSpPr txBox="1"/>
          <p:nvPr/>
        </p:nvSpPr>
        <p:spPr>
          <a:xfrm>
            <a:off x="748048" y="1594847"/>
            <a:ext cx="4824719" cy="5693866"/>
          </a:xfrm>
          <a:prstGeom prst="rect">
            <a:avLst/>
          </a:prstGeom>
          <a:noFill/>
        </p:spPr>
        <p:txBody>
          <a:bodyPr wrap="none" rtlCol="0">
            <a:spAutoFit/>
          </a:bodyPr>
          <a:lstStyle/>
          <a:p>
            <a:r>
              <a:rPr lang="en-US" sz="2800" dirty="0" smtClean="0"/>
              <a:t>Ways of product distribution</a:t>
            </a:r>
          </a:p>
          <a:p>
            <a:endParaRPr lang="en-US" sz="2800" dirty="0" smtClean="0"/>
          </a:p>
          <a:p>
            <a:r>
              <a:rPr lang="en-US" sz="2800" dirty="0" smtClean="0"/>
              <a:t>ELECTION</a:t>
            </a:r>
          </a:p>
          <a:p>
            <a:r>
              <a:rPr lang="en-US" sz="2800" dirty="0" smtClean="0"/>
              <a:t>Voting system</a:t>
            </a:r>
          </a:p>
          <a:p>
            <a:r>
              <a:rPr lang="en-US" sz="2800" dirty="0" smtClean="0"/>
              <a:t>Representative democracy</a:t>
            </a:r>
            <a:endParaRPr lang="cs-CZ" sz="2800" dirty="0" smtClean="0"/>
          </a:p>
          <a:p>
            <a:pPr lvl="1"/>
            <a:r>
              <a:rPr lang="en-US" sz="2800" dirty="0" smtClean="0"/>
              <a:t>Plurality/majoritarian</a:t>
            </a:r>
            <a:endParaRPr lang="en-US" sz="2800" dirty="0"/>
          </a:p>
          <a:p>
            <a:pPr lvl="1"/>
            <a:r>
              <a:rPr lang="en-US" sz="2800" dirty="0"/>
              <a:t>Proportional </a:t>
            </a:r>
            <a:r>
              <a:rPr lang="en-US" sz="2800" dirty="0" smtClean="0"/>
              <a:t>representation</a:t>
            </a:r>
            <a:endParaRPr lang="en-US" sz="2800" dirty="0"/>
          </a:p>
          <a:p>
            <a:pPr lvl="1"/>
            <a:r>
              <a:rPr lang="en-US" sz="2800" dirty="0" smtClean="0"/>
              <a:t>Mixed-member</a:t>
            </a:r>
            <a:endParaRPr lang="en-US" sz="2800" dirty="0"/>
          </a:p>
          <a:p>
            <a:pPr lvl="1"/>
            <a:r>
              <a:rPr lang="en-US" sz="2800" dirty="0"/>
              <a:t>Other</a:t>
            </a:r>
            <a:endParaRPr lang="en-US" sz="2800" dirty="0" smtClean="0"/>
          </a:p>
          <a:p>
            <a:r>
              <a:rPr lang="en-US" sz="2800" dirty="0" smtClean="0"/>
              <a:t>Direct democracy</a:t>
            </a:r>
          </a:p>
          <a:p>
            <a:endParaRPr lang="en-US" sz="2800" dirty="0" smtClean="0"/>
          </a:p>
          <a:p>
            <a:r>
              <a:rPr lang="en-US" sz="2800" dirty="0" smtClean="0"/>
              <a:t>campaigning, electioneering</a:t>
            </a:r>
          </a:p>
          <a:p>
            <a:endParaRPr lang="en-US" sz="2800" dirty="0"/>
          </a:p>
        </p:txBody>
      </p:sp>
    </p:spTree>
    <p:extLst>
      <p:ext uri="{BB962C8B-B14F-4D97-AF65-F5344CB8AC3E}">
        <p14:creationId xmlns:p14="http://schemas.microsoft.com/office/powerpoint/2010/main" val="33821166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Place</a:t>
            </a:r>
            <a:endParaRPr lang="cs-CZ" dirty="0"/>
          </a:p>
        </p:txBody>
      </p:sp>
      <p:sp>
        <p:nvSpPr>
          <p:cNvPr id="4" name="TextovéPole 3"/>
          <p:cNvSpPr txBox="1"/>
          <p:nvPr/>
        </p:nvSpPr>
        <p:spPr>
          <a:xfrm>
            <a:off x="2865120" y="2560320"/>
            <a:ext cx="6785832" cy="707886"/>
          </a:xfrm>
          <a:prstGeom prst="rect">
            <a:avLst/>
          </a:prstGeom>
          <a:noFill/>
        </p:spPr>
        <p:txBody>
          <a:bodyPr wrap="none" rtlCol="0">
            <a:spAutoFit/>
          </a:bodyPr>
          <a:lstStyle/>
          <a:p>
            <a:r>
              <a:rPr lang="cs-CZ" sz="4000" dirty="0" smtClean="0">
                <a:solidFill>
                  <a:srgbClr val="FF0000"/>
                </a:solidFill>
                <a:latin typeface="Stencil" panose="040409050D0802020404" pitchFamily="82" charset="0"/>
              </a:rPr>
              <a:t>Second place </a:t>
            </a:r>
            <a:r>
              <a:rPr lang="cs-CZ" sz="4000" dirty="0" err="1" smtClean="0">
                <a:solidFill>
                  <a:srgbClr val="FF0000"/>
                </a:solidFill>
                <a:latin typeface="Stencil" panose="040409050D0802020404" pitchFamily="82" charset="0"/>
              </a:rPr>
              <a:t>is</a:t>
            </a:r>
            <a:r>
              <a:rPr lang="cs-CZ" sz="4000" dirty="0" smtClean="0">
                <a:solidFill>
                  <a:srgbClr val="FF0000"/>
                </a:solidFill>
                <a:latin typeface="Stencil" panose="040409050D0802020404" pitchFamily="82" charset="0"/>
              </a:rPr>
              <a:t> no place</a:t>
            </a:r>
            <a:endParaRPr lang="cs-CZ" sz="4000" dirty="0">
              <a:solidFill>
                <a:srgbClr val="FF0000"/>
              </a:solidFill>
              <a:latin typeface="Stencil" panose="040409050D0802020404" pitchFamily="82" charset="0"/>
            </a:endParaRPr>
          </a:p>
        </p:txBody>
      </p:sp>
      <p:sp>
        <p:nvSpPr>
          <p:cNvPr id="5" name="TextovéPole 4"/>
          <p:cNvSpPr txBox="1"/>
          <p:nvPr/>
        </p:nvSpPr>
        <p:spPr>
          <a:xfrm>
            <a:off x="3027023" y="3429952"/>
            <a:ext cx="6623929" cy="707886"/>
          </a:xfrm>
          <a:prstGeom prst="rect">
            <a:avLst/>
          </a:prstGeom>
          <a:noFill/>
        </p:spPr>
        <p:txBody>
          <a:bodyPr wrap="none" rtlCol="0">
            <a:spAutoFit/>
          </a:bodyPr>
          <a:lstStyle/>
          <a:p>
            <a:r>
              <a:rPr lang="cs-CZ" sz="4000" dirty="0" smtClean="0">
                <a:solidFill>
                  <a:srgbClr val="FF0000"/>
                </a:solidFill>
                <a:latin typeface="Stencil" panose="040409050D0802020404" pitchFamily="82" charset="0"/>
              </a:rPr>
              <a:t>THE </a:t>
            </a:r>
            <a:r>
              <a:rPr lang="cs-CZ" sz="4000" dirty="0" err="1" smtClean="0">
                <a:solidFill>
                  <a:srgbClr val="FF0000"/>
                </a:solidFill>
                <a:latin typeface="Stencil" panose="040409050D0802020404" pitchFamily="82" charset="0"/>
              </a:rPr>
              <a:t>Winner</a:t>
            </a:r>
            <a:r>
              <a:rPr lang="cs-CZ" sz="4000" dirty="0" smtClean="0">
                <a:solidFill>
                  <a:srgbClr val="FF0000"/>
                </a:solidFill>
                <a:latin typeface="Stencil" panose="040409050D0802020404" pitchFamily="82" charset="0"/>
              </a:rPr>
              <a:t> </a:t>
            </a:r>
            <a:r>
              <a:rPr lang="cs-CZ" sz="4000" dirty="0" err="1" smtClean="0">
                <a:solidFill>
                  <a:srgbClr val="FF0000"/>
                </a:solidFill>
                <a:latin typeface="Stencil" panose="040409050D0802020404" pitchFamily="82" charset="0"/>
              </a:rPr>
              <a:t>takes</a:t>
            </a:r>
            <a:r>
              <a:rPr lang="cs-CZ" sz="4000" dirty="0" smtClean="0">
                <a:solidFill>
                  <a:srgbClr val="FF0000"/>
                </a:solidFill>
                <a:latin typeface="Stencil" panose="040409050D0802020404" pitchFamily="82" charset="0"/>
              </a:rPr>
              <a:t> </a:t>
            </a:r>
            <a:r>
              <a:rPr lang="cs-CZ" sz="4000" dirty="0" err="1" smtClean="0">
                <a:solidFill>
                  <a:srgbClr val="FF0000"/>
                </a:solidFill>
                <a:latin typeface="Stencil" panose="040409050D0802020404" pitchFamily="82" charset="0"/>
              </a:rPr>
              <a:t>it</a:t>
            </a:r>
            <a:r>
              <a:rPr lang="cs-CZ" sz="4000" dirty="0" smtClean="0">
                <a:solidFill>
                  <a:srgbClr val="FF0000"/>
                </a:solidFill>
                <a:latin typeface="Stencil" panose="040409050D0802020404" pitchFamily="82" charset="0"/>
              </a:rPr>
              <a:t> </a:t>
            </a:r>
            <a:r>
              <a:rPr lang="cs-CZ" sz="4000" dirty="0" err="1" smtClean="0">
                <a:solidFill>
                  <a:srgbClr val="FF0000"/>
                </a:solidFill>
                <a:latin typeface="Stencil" panose="040409050D0802020404" pitchFamily="82" charset="0"/>
              </a:rPr>
              <a:t>all</a:t>
            </a:r>
            <a:endParaRPr lang="cs-CZ" sz="4000" dirty="0">
              <a:solidFill>
                <a:srgbClr val="FF0000"/>
              </a:solidFill>
              <a:latin typeface="Stencil" panose="040409050D0802020404" pitchFamily="82" charset="0"/>
            </a:endParaRPr>
          </a:p>
        </p:txBody>
      </p:sp>
    </p:spTree>
    <p:extLst>
      <p:ext uri="{BB962C8B-B14F-4D97-AF65-F5344CB8AC3E}">
        <p14:creationId xmlns:p14="http://schemas.microsoft.com/office/powerpoint/2010/main" val="3323869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Place: </a:t>
            </a:r>
            <a:r>
              <a:rPr lang="en-US" dirty="0" smtClean="0"/>
              <a:t>Election</a:t>
            </a:r>
            <a:endParaRPr lang="en-US" dirty="0"/>
          </a:p>
        </p:txBody>
      </p:sp>
      <p:sp>
        <p:nvSpPr>
          <p:cNvPr id="3" name="Zástupný symbol pro obsah 2"/>
          <p:cNvSpPr>
            <a:spLocks noGrp="1"/>
          </p:cNvSpPr>
          <p:nvPr>
            <p:ph idx="1"/>
          </p:nvPr>
        </p:nvSpPr>
        <p:spPr/>
        <p:txBody>
          <a:bodyPr/>
          <a:lstStyle/>
          <a:p>
            <a:r>
              <a:rPr lang="en-US" dirty="0" smtClean="0"/>
              <a:t>Voter turnout</a:t>
            </a:r>
          </a:p>
          <a:p>
            <a:r>
              <a:rPr lang="en-US" dirty="0" smtClean="0"/>
              <a:t>Rule of public opinion (research)</a:t>
            </a:r>
          </a:p>
          <a:p>
            <a:r>
              <a:rPr lang="en-US" dirty="0" smtClean="0"/>
              <a:t>Spiral of silence</a:t>
            </a:r>
          </a:p>
          <a:p>
            <a:r>
              <a:rPr lang="en-US" dirty="0" smtClean="0"/>
              <a:t>Types od political marketing in: </a:t>
            </a:r>
          </a:p>
          <a:p>
            <a:r>
              <a:rPr lang="en-US" dirty="0" smtClean="0"/>
              <a:t>Representative democracy  </a:t>
            </a:r>
          </a:p>
          <a:p>
            <a:r>
              <a:rPr lang="en-US" dirty="0" smtClean="0"/>
              <a:t>Direct democracy – REFERENDUM </a:t>
            </a:r>
            <a:endParaRPr lang="cs-CZ" dirty="0" smtClean="0"/>
          </a:p>
          <a:p>
            <a:pPr marL="0" indent="0">
              <a:buNone/>
            </a:pPr>
            <a:endParaRPr lang="en-US" dirty="0"/>
          </a:p>
        </p:txBody>
      </p:sp>
    </p:spTree>
    <p:extLst>
      <p:ext uri="{BB962C8B-B14F-4D97-AF65-F5344CB8AC3E}">
        <p14:creationId xmlns:p14="http://schemas.microsoft.com/office/powerpoint/2010/main" val="3172372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Place: </a:t>
            </a:r>
            <a:r>
              <a:rPr lang="en-US" dirty="0" smtClean="0"/>
              <a:t>Representative democracy</a:t>
            </a:r>
            <a:endParaRPr lang="en-US" dirty="0"/>
          </a:p>
        </p:txBody>
      </p:sp>
      <p:sp>
        <p:nvSpPr>
          <p:cNvPr id="3" name="Zástupný symbol pro obsah 2"/>
          <p:cNvSpPr>
            <a:spLocks noGrp="1"/>
          </p:cNvSpPr>
          <p:nvPr>
            <p:ph idx="1"/>
          </p:nvPr>
        </p:nvSpPr>
        <p:spPr/>
        <p:txBody>
          <a:bodyPr/>
          <a:lstStyle/>
          <a:p>
            <a:r>
              <a:rPr lang="en-US" dirty="0" smtClean="0"/>
              <a:t>Voter over give the power to the deputy (politician, political party)</a:t>
            </a:r>
          </a:p>
          <a:p>
            <a:r>
              <a:rPr lang="en-US" dirty="0" smtClean="0"/>
              <a:t>Indirect distribution way of political product</a:t>
            </a:r>
          </a:p>
          <a:p>
            <a:r>
              <a:rPr lang="en-US" dirty="0" smtClean="0"/>
              <a:t>Pros – relative stability of political system, believe in professionality of political solutions</a:t>
            </a:r>
          </a:p>
          <a:p>
            <a:r>
              <a:rPr lang="en-US" dirty="0" smtClean="0"/>
              <a:t>Cons – political compromise causes difference from voters expectation (example: not achieved promises in political programs) </a:t>
            </a:r>
          </a:p>
          <a:p>
            <a:endParaRPr lang="en-US" dirty="0"/>
          </a:p>
        </p:txBody>
      </p:sp>
    </p:spTree>
    <p:extLst>
      <p:ext uri="{BB962C8B-B14F-4D97-AF65-F5344CB8AC3E}">
        <p14:creationId xmlns:p14="http://schemas.microsoft.com/office/powerpoint/2010/main" val="2298818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Place: </a:t>
            </a:r>
            <a:r>
              <a:rPr lang="en-US" dirty="0" smtClean="0"/>
              <a:t>Direct democracy</a:t>
            </a:r>
            <a:endParaRPr lang="en-US" dirty="0"/>
          </a:p>
        </p:txBody>
      </p:sp>
      <p:sp>
        <p:nvSpPr>
          <p:cNvPr id="3" name="Zástupný symbol pro obsah 2"/>
          <p:cNvSpPr>
            <a:spLocks noGrp="1"/>
          </p:cNvSpPr>
          <p:nvPr>
            <p:ph idx="1"/>
          </p:nvPr>
        </p:nvSpPr>
        <p:spPr/>
        <p:txBody>
          <a:bodyPr/>
          <a:lstStyle/>
          <a:p>
            <a:r>
              <a:rPr lang="en-US" dirty="0" smtClean="0"/>
              <a:t>Direct democracy – REFERENDUM </a:t>
            </a:r>
          </a:p>
          <a:p>
            <a:r>
              <a:rPr lang="en-US" dirty="0" smtClean="0"/>
              <a:t>Voter makes decision directly</a:t>
            </a:r>
            <a:r>
              <a:rPr lang="cs-CZ" dirty="0" smtClean="0"/>
              <a:t> – direct </a:t>
            </a:r>
            <a:r>
              <a:rPr lang="cs-CZ" dirty="0" err="1" smtClean="0"/>
              <a:t>way</a:t>
            </a:r>
            <a:r>
              <a:rPr lang="cs-CZ" dirty="0" smtClean="0"/>
              <a:t> </a:t>
            </a:r>
            <a:r>
              <a:rPr lang="cs-CZ" dirty="0" err="1" smtClean="0"/>
              <a:t>of</a:t>
            </a:r>
            <a:r>
              <a:rPr lang="cs-CZ" dirty="0" smtClean="0"/>
              <a:t> </a:t>
            </a:r>
            <a:r>
              <a:rPr lang="cs-CZ" dirty="0" err="1" smtClean="0"/>
              <a:t>distribution</a:t>
            </a:r>
            <a:endParaRPr lang="en-US" dirty="0" smtClean="0"/>
          </a:p>
          <a:p>
            <a:r>
              <a:rPr lang="en-US" dirty="0" smtClean="0"/>
              <a:t>Pros – direct influence on the result – on the solution</a:t>
            </a:r>
          </a:p>
          <a:p>
            <a:r>
              <a:rPr lang="en-US" dirty="0" smtClean="0"/>
              <a:t>Cons – only simple questions (YES, NO), danger of populistic manipulation with public opinion</a:t>
            </a:r>
            <a:endParaRPr lang="en-US" dirty="0"/>
          </a:p>
        </p:txBody>
      </p:sp>
      <p:pic>
        <p:nvPicPr>
          <p:cNvPr id="4" name="Obrázek 3" descr="political marketi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4517125" y="4406900"/>
            <a:ext cx="2857500" cy="1905000"/>
          </a:xfrm>
          <a:prstGeom prst="rect">
            <a:avLst/>
          </a:prstGeom>
          <a:noFill/>
          <a:ln>
            <a:noFill/>
          </a:ln>
        </p:spPr>
      </p:pic>
    </p:spTree>
    <p:extLst>
      <p:ext uri="{BB962C8B-B14F-4D97-AF65-F5344CB8AC3E}">
        <p14:creationId xmlns:p14="http://schemas.microsoft.com/office/powerpoint/2010/main" val="2230215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Introduction</a:t>
            </a:r>
            <a:r>
              <a:rPr lang="cs-CZ" dirty="0" smtClean="0"/>
              <a:t>: Marketing</a:t>
            </a:r>
            <a:endParaRPr lang="cs-CZ" dirty="0"/>
          </a:p>
        </p:txBody>
      </p:sp>
      <p:sp>
        <p:nvSpPr>
          <p:cNvPr id="3" name="Zástupný symbol pro obsah 2"/>
          <p:cNvSpPr>
            <a:spLocks noGrp="1"/>
          </p:cNvSpPr>
          <p:nvPr>
            <p:ph idx="1"/>
          </p:nvPr>
        </p:nvSpPr>
        <p:spPr/>
        <p:txBody>
          <a:bodyPr/>
          <a:lstStyle/>
          <a:p>
            <a:pPr marL="0" indent="0">
              <a:buNone/>
            </a:pPr>
            <a:endParaRPr lang="cs-CZ" dirty="0" smtClean="0"/>
          </a:p>
          <a:p>
            <a:pPr marL="0" indent="0">
              <a:lnSpc>
                <a:spcPct val="150000"/>
              </a:lnSpc>
              <a:buNone/>
            </a:pPr>
            <a:r>
              <a:rPr lang="en-US" dirty="0"/>
              <a:t>"Marketing is the activity, set of institutions and processes for creating, communicating, delivering, and </a:t>
            </a:r>
            <a:r>
              <a:rPr lang="en-US" dirty="0" smtClean="0"/>
              <a:t>exchanging </a:t>
            </a:r>
            <a:r>
              <a:rPr lang="en-US" dirty="0"/>
              <a:t>offerings that have value for customers, clients, partners, and society at large."</a:t>
            </a:r>
            <a:r>
              <a:rPr lang="en-US" dirty="0" smtClean="0"/>
              <a:t/>
            </a:r>
            <a:br>
              <a:rPr lang="en-US" dirty="0" smtClean="0"/>
            </a:br>
            <a:r>
              <a:rPr lang="cs-CZ" dirty="0" smtClean="0"/>
              <a:t>			(</a:t>
            </a:r>
            <a:r>
              <a:rPr lang="cs-CZ" dirty="0" err="1" smtClean="0"/>
              <a:t>Kotler</a:t>
            </a:r>
            <a:r>
              <a:rPr lang="cs-CZ" dirty="0" smtClean="0"/>
              <a:t>, Keller - </a:t>
            </a:r>
            <a:r>
              <a:rPr lang="cs-CZ" dirty="0" err="1"/>
              <a:t>The</a:t>
            </a:r>
            <a:r>
              <a:rPr lang="cs-CZ" dirty="0"/>
              <a:t> </a:t>
            </a:r>
            <a:r>
              <a:rPr lang="cs-CZ" dirty="0" err="1"/>
              <a:t>American</a:t>
            </a:r>
            <a:r>
              <a:rPr lang="cs-CZ" dirty="0"/>
              <a:t> Marketing </a:t>
            </a:r>
            <a:r>
              <a:rPr lang="cs-CZ" dirty="0" err="1" smtClean="0"/>
              <a:t>Association</a:t>
            </a:r>
            <a:r>
              <a:rPr lang="cs-CZ" dirty="0" smtClean="0"/>
              <a:t>)</a:t>
            </a:r>
            <a:endParaRPr lang="cs-CZ" dirty="0"/>
          </a:p>
        </p:txBody>
      </p:sp>
      <p:sp>
        <p:nvSpPr>
          <p:cNvPr id="4" name="TextovéPole 3"/>
          <p:cNvSpPr txBox="1"/>
          <p:nvPr/>
        </p:nvSpPr>
        <p:spPr>
          <a:xfrm>
            <a:off x="838200" y="5550794"/>
            <a:ext cx="10443821" cy="523220"/>
          </a:xfrm>
          <a:prstGeom prst="rect">
            <a:avLst/>
          </a:prstGeom>
          <a:noFill/>
        </p:spPr>
        <p:txBody>
          <a:bodyPr wrap="none" rtlCol="0">
            <a:spAutoFit/>
          </a:bodyPr>
          <a:lstStyle/>
          <a:p>
            <a:r>
              <a:rPr lang="en-US" sz="2800" dirty="0" smtClean="0"/>
              <a:t>Marketing</a:t>
            </a:r>
            <a:r>
              <a:rPr lang="cs-CZ" sz="2800" dirty="0" smtClean="0"/>
              <a:t>,</a:t>
            </a:r>
            <a:r>
              <a:rPr lang="en-US" sz="2800" dirty="0" smtClean="0"/>
              <a:t> as entrepreneurs conception</a:t>
            </a:r>
            <a:r>
              <a:rPr lang="cs-CZ" sz="2800" dirty="0" smtClean="0"/>
              <a:t>,</a:t>
            </a:r>
            <a:r>
              <a:rPr lang="en-US" sz="2800" dirty="0" smtClean="0"/>
              <a:t> was established after II. WW </a:t>
            </a:r>
            <a:endParaRPr lang="en-US" sz="2800" dirty="0"/>
          </a:p>
        </p:txBody>
      </p:sp>
    </p:spTree>
    <p:extLst>
      <p:ext uri="{BB962C8B-B14F-4D97-AF65-F5344CB8AC3E}">
        <p14:creationId xmlns:p14="http://schemas.microsoft.com/office/powerpoint/2010/main" val="27153614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Place: </a:t>
            </a:r>
            <a:r>
              <a:rPr lang="cs-CZ" dirty="0" err="1" smtClean="0"/>
              <a:t>Voter</a:t>
            </a:r>
            <a:r>
              <a:rPr lang="cs-CZ" dirty="0" smtClean="0"/>
              <a:t> </a:t>
            </a:r>
            <a:r>
              <a:rPr lang="cs-CZ" dirty="0" err="1" smtClean="0"/>
              <a:t>Turnover</a:t>
            </a:r>
            <a:r>
              <a:rPr lang="cs-CZ" dirty="0" smtClean="0"/>
              <a:t> EU</a:t>
            </a:r>
            <a:endParaRPr lang="cs-CZ" dirty="0"/>
          </a:p>
        </p:txBody>
      </p:sp>
      <p:graphicFrame>
        <p:nvGraphicFramePr>
          <p:cNvPr id="4" name="Graf 3"/>
          <p:cNvGraphicFramePr>
            <a:graphicFrameLocks/>
          </p:cNvGraphicFramePr>
          <p:nvPr>
            <p:extLst>
              <p:ext uri="{D42A27DB-BD31-4B8C-83A1-F6EECF244321}">
                <p14:modId xmlns:p14="http://schemas.microsoft.com/office/powerpoint/2010/main" val="252662448"/>
              </p:ext>
            </p:extLst>
          </p:nvPr>
        </p:nvGraphicFramePr>
        <p:xfrm>
          <a:off x="838200" y="1403799"/>
          <a:ext cx="8824176" cy="5331852"/>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Přímá spojnice 5"/>
          <p:cNvCxnSpPr/>
          <p:nvPr/>
        </p:nvCxnSpPr>
        <p:spPr>
          <a:xfrm>
            <a:off x="1764405" y="3296992"/>
            <a:ext cx="7727324" cy="1236372"/>
          </a:xfrm>
          <a:prstGeom prst="line">
            <a:avLst/>
          </a:prstGeom>
          <a:ln w="76200"/>
        </p:spPr>
        <p:style>
          <a:lnRef idx="3">
            <a:schemeClr val="accent4"/>
          </a:lnRef>
          <a:fillRef idx="0">
            <a:schemeClr val="accent4"/>
          </a:fillRef>
          <a:effectRef idx="2">
            <a:schemeClr val="accent4"/>
          </a:effectRef>
          <a:fontRef idx="minor">
            <a:schemeClr val="tx1"/>
          </a:fontRef>
        </p:style>
      </p:cxnSp>
      <p:sp>
        <p:nvSpPr>
          <p:cNvPr id="9" name="TextovéPole 8"/>
          <p:cNvSpPr txBox="1"/>
          <p:nvPr/>
        </p:nvSpPr>
        <p:spPr>
          <a:xfrm>
            <a:off x="9916733" y="1690688"/>
            <a:ext cx="2275268" cy="3416320"/>
          </a:xfrm>
          <a:prstGeom prst="rect">
            <a:avLst/>
          </a:prstGeom>
          <a:noFill/>
        </p:spPr>
        <p:txBody>
          <a:bodyPr wrap="square" rtlCol="0">
            <a:spAutoFit/>
          </a:bodyPr>
          <a:lstStyle/>
          <a:p>
            <a:r>
              <a:rPr lang="en-US" sz="3600" dirty="0" smtClean="0"/>
              <a:t>Voter Turnover decrease in national and euro elections</a:t>
            </a:r>
            <a:endParaRPr lang="en-US" sz="3600" dirty="0"/>
          </a:p>
        </p:txBody>
      </p:sp>
    </p:spTree>
    <p:extLst>
      <p:ext uri="{BB962C8B-B14F-4D97-AF65-F5344CB8AC3E}">
        <p14:creationId xmlns:p14="http://schemas.microsoft.com/office/powerpoint/2010/main" val="1025848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6" name="Picture 2" descr="https://d3n8a8pro7vhmx.cloudfront.net/europarlczechrepublic/pages/22/attachments/original/1546853593/PoE.jpg?15468535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201" y="1690688"/>
            <a:ext cx="7810500" cy="44005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d3n8a8pro7vhmx.cloudfront.net/europarlgermany/pages/20/attachments/original/1544182367/dwi_sternenkranz.jpg?15441823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6078" y="3704142"/>
            <a:ext cx="4445922" cy="315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8452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Spiral of silence</a:t>
            </a:r>
            <a:endParaRPr lang="en-US" dirty="0"/>
          </a:p>
        </p:txBody>
      </p:sp>
      <p:pic>
        <p:nvPicPr>
          <p:cNvPr id="2050" name="Picture 2" descr="http://www.popularsocialscience.com/wp-content/uploads/2013/02/PeopleWhoThink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105" y="1438900"/>
            <a:ext cx="8801790" cy="360739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96348" y="4944505"/>
            <a:ext cx="11171582" cy="1938992"/>
          </a:xfrm>
          <a:prstGeom prst="rect">
            <a:avLst/>
          </a:prstGeom>
        </p:spPr>
        <p:txBody>
          <a:bodyPr wrap="square">
            <a:spAutoFit/>
          </a:bodyPr>
          <a:lstStyle/>
          <a:p>
            <a:r>
              <a:rPr lang="en-US" sz="2400" dirty="0">
                <a:solidFill>
                  <a:srgbClr val="252525"/>
                </a:solidFill>
                <a:latin typeface="Arial" panose="020B0604020202020204" pitchFamily="34" charset="0"/>
              </a:rPr>
              <a:t>The </a:t>
            </a:r>
            <a:r>
              <a:rPr lang="en-US" sz="2400" b="1" dirty="0">
                <a:solidFill>
                  <a:srgbClr val="252525"/>
                </a:solidFill>
                <a:latin typeface="Arial" panose="020B0604020202020204" pitchFamily="34" charset="0"/>
              </a:rPr>
              <a:t>Spiral of Silence Theory</a:t>
            </a:r>
            <a:r>
              <a:rPr lang="en-US" sz="2400" dirty="0">
                <a:solidFill>
                  <a:srgbClr val="252525"/>
                </a:solidFill>
                <a:latin typeface="Arial" panose="020B0604020202020204" pitchFamily="34" charset="0"/>
              </a:rPr>
              <a:t> is a </a:t>
            </a:r>
            <a:r>
              <a:rPr lang="en-US" sz="2400" dirty="0">
                <a:latin typeface="Arial" panose="020B0604020202020204" pitchFamily="34" charset="0"/>
              </a:rPr>
              <a:t>political science and mass communication theory proposed by the German political scientist Elisabeth Noelle-Neumann, which stipulates that individuals </a:t>
            </a:r>
            <a:r>
              <a:rPr lang="en-US" sz="2400" dirty="0">
                <a:solidFill>
                  <a:srgbClr val="252525"/>
                </a:solidFill>
                <a:latin typeface="Arial" panose="020B0604020202020204" pitchFamily="34" charset="0"/>
              </a:rPr>
              <a:t>have a fear of </a:t>
            </a:r>
            <a:r>
              <a:rPr lang="en-US" sz="2400" dirty="0">
                <a:solidFill>
                  <a:srgbClr val="0B0080"/>
                </a:solidFill>
                <a:latin typeface="Arial" panose="020B0604020202020204" pitchFamily="34" charset="0"/>
              </a:rPr>
              <a:t>isolation</a:t>
            </a:r>
            <a:r>
              <a:rPr lang="en-US" sz="2400" dirty="0">
                <a:solidFill>
                  <a:srgbClr val="252525"/>
                </a:solidFill>
                <a:latin typeface="Arial" panose="020B0604020202020204" pitchFamily="34" charset="0"/>
              </a:rPr>
              <a:t>, which results from the idea that a social group or the society in general might isolate, neglect, or exclude members due to the members' opinions. </a:t>
            </a:r>
            <a:endParaRPr lang="cs-CZ" sz="2400" dirty="0"/>
          </a:p>
        </p:txBody>
      </p:sp>
    </p:spTree>
    <p:extLst>
      <p:ext uri="{BB962C8B-B14F-4D97-AF65-F5344CB8AC3E}">
        <p14:creationId xmlns:p14="http://schemas.microsoft.com/office/powerpoint/2010/main" val="1532693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Marketing mix</a:t>
            </a:r>
            <a:endParaRPr lang="cs-CZ" dirty="0"/>
          </a:p>
        </p:txBody>
      </p:sp>
      <p:graphicFrame>
        <p:nvGraphicFramePr>
          <p:cNvPr id="4" name="Diagram 3"/>
          <p:cNvGraphicFramePr/>
          <p:nvPr>
            <p:extLst>
              <p:ext uri="{D42A27DB-BD31-4B8C-83A1-F6EECF244321}">
                <p14:modId xmlns:p14="http://schemas.microsoft.com/office/powerpoint/2010/main" val="3797876392"/>
              </p:ext>
            </p:extLst>
          </p:nvPr>
        </p:nvGraphicFramePr>
        <p:xfrm>
          <a:off x="3706253" y="80981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p:cNvSpPr txBox="1"/>
          <p:nvPr/>
        </p:nvSpPr>
        <p:spPr>
          <a:xfrm>
            <a:off x="748048" y="1594847"/>
            <a:ext cx="4446602" cy="4401205"/>
          </a:xfrm>
          <a:prstGeom prst="rect">
            <a:avLst/>
          </a:prstGeom>
          <a:noFill/>
        </p:spPr>
        <p:txBody>
          <a:bodyPr wrap="none" rtlCol="0">
            <a:spAutoFit/>
          </a:bodyPr>
          <a:lstStyle/>
          <a:p>
            <a:r>
              <a:rPr lang="en-US" sz="2800" dirty="0" smtClean="0"/>
              <a:t>Advertising : Mass media</a:t>
            </a:r>
          </a:p>
          <a:p>
            <a:r>
              <a:rPr lang="en-US" sz="2800" dirty="0" smtClean="0"/>
              <a:t>Direct marketing</a:t>
            </a:r>
          </a:p>
          <a:p>
            <a:r>
              <a:rPr lang="en-US" sz="2800" dirty="0" smtClean="0"/>
              <a:t>Sponsoring</a:t>
            </a:r>
          </a:p>
          <a:p>
            <a:r>
              <a:rPr lang="en-US" sz="2800" dirty="0" smtClean="0"/>
              <a:t>PR</a:t>
            </a:r>
          </a:p>
          <a:p>
            <a:endParaRPr lang="en-US" sz="2800" dirty="0" smtClean="0"/>
          </a:p>
          <a:p>
            <a:r>
              <a:rPr lang="en-US" sz="2800" dirty="0" smtClean="0"/>
              <a:t>Communication strategy</a:t>
            </a:r>
          </a:p>
          <a:p>
            <a:r>
              <a:rPr lang="en-US" sz="2800" dirty="0" smtClean="0"/>
              <a:t>Image of brand, product</a:t>
            </a:r>
          </a:p>
          <a:p>
            <a:r>
              <a:rPr lang="en-US" sz="2800" dirty="0" smtClean="0"/>
              <a:t>Political party, politician, idea</a:t>
            </a:r>
          </a:p>
          <a:p>
            <a:r>
              <a:rPr lang="en-US" sz="2800" dirty="0" smtClean="0"/>
              <a:t>campaigning, electioneering</a:t>
            </a:r>
          </a:p>
          <a:p>
            <a:endParaRPr lang="en-US" sz="2800" dirty="0"/>
          </a:p>
        </p:txBody>
      </p:sp>
    </p:spTree>
    <p:extLst>
      <p:ext uri="{BB962C8B-B14F-4D97-AF65-F5344CB8AC3E}">
        <p14:creationId xmlns:p14="http://schemas.microsoft.com/office/powerpoint/2010/main" val="34608371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Promotion: Political message</a:t>
            </a:r>
            <a:endParaRPr lang="en-US" dirty="0"/>
          </a:p>
        </p:txBody>
      </p:sp>
      <p:sp>
        <p:nvSpPr>
          <p:cNvPr id="3" name="Zástupný symbol pro obsah 2"/>
          <p:cNvSpPr>
            <a:spLocks noGrp="1"/>
          </p:cNvSpPr>
          <p:nvPr>
            <p:ph idx="1"/>
          </p:nvPr>
        </p:nvSpPr>
        <p:spPr/>
        <p:txBody>
          <a:bodyPr/>
          <a:lstStyle/>
          <a:p>
            <a:r>
              <a:rPr lang="en-US" dirty="0" smtClean="0"/>
              <a:t>Modern world is overcrowded by messages</a:t>
            </a:r>
            <a:endParaRPr lang="en-US" dirty="0"/>
          </a:p>
        </p:txBody>
      </p:sp>
      <p:sp>
        <p:nvSpPr>
          <p:cNvPr id="4" name="TextovéPole 3"/>
          <p:cNvSpPr txBox="1"/>
          <p:nvPr/>
        </p:nvSpPr>
        <p:spPr>
          <a:xfrm>
            <a:off x="3323590" y="3647351"/>
            <a:ext cx="6152646" cy="707886"/>
          </a:xfrm>
          <a:prstGeom prst="rect">
            <a:avLst/>
          </a:prstGeom>
          <a:noFill/>
        </p:spPr>
        <p:txBody>
          <a:bodyPr wrap="none" rtlCol="0">
            <a:spAutoFit/>
          </a:bodyPr>
          <a:lstStyle/>
          <a:p>
            <a:r>
              <a:rPr lang="cs-CZ" sz="4000" dirty="0" smtClean="0">
                <a:solidFill>
                  <a:srgbClr val="FF0000"/>
                </a:solidFill>
                <a:latin typeface="Stencil" panose="040409050D0802020404" pitchFamily="82" charset="0"/>
              </a:rPr>
              <a:t>KEEP IT SIMPLE, STUPID</a:t>
            </a:r>
            <a:endParaRPr lang="cs-CZ" sz="4000" dirty="0">
              <a:solidFill>
                <a:srgbClr val="FF0000"/>
              </a:solidFill>
              <a:latin typeface="Stencil" panose="040409050D0802020404" pitchFamily="82" charset="0"/>
            </a:endParaRPr>
          </a:p>
        </p:txBody>
      </p:sp>
    </p:spTree>
    <p:extLst>
      <p:ext uri="{BB962C8B-B14F-4D97-AF65-F5344CB8AC3E}">
        <p14:creationId xmlns:p14="http://schemas.microsoft.com/office/powerpoint/2010/main" val="37966013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Mass media</a:t>
            </a:r>
            <a:endParaRPr lang="en-US" dirty="0"/>
          </a:p>
        </p:txBody>
      </p:sp>
      <p:sp>
        <p:nvSpPr>
          <p:cNvPr id="3" name="Zástupný symbol pro obsah 2"/>
          <p:cNvSpPr>
            <a:spLocks noGrp="1"/>
          </p:cNvSpPr>
          <p:nvPr>
            <p:ph idx="1"/>
          </p:nvPr>
        </p:nvSpPr>
        <p:spPr>
          <a:xfrm>
            <a:off x="245770" y="1825625"/>
            <a:ext cx="10515600" cy="4351338"/>
          </a:xfrm>
        </p:spPr>
        <p:txBody>
          <a:bodyPr/>
          <a:lstStyle/>
          <a:p>
            <a:r>
              <a:rPr lang="en-US" dirty="0" smtClean="0"/>
              <a:t>Product of mass SOCIETY</a:t>
            </a:r>
          </a:p>
          <a:p>
            <a:r>
              <a:rPr lang="en-US" dirty="0" smtClean="0"/>
              <a:t>The </a:t>
            </a:r>
            <a:r>
              <a:rPr lang="en-US" b="1" dirty="0" smtClean="0"/>
              <a:t>mass media</a:t>
            </a:r>
            <a:r>
              <a:rPr lang="en-US" dirty="0" smtClean="0"/>
              <a:t> is a diversified collection of media technologies that reach a large audience via mass communication.</a:t>
            </a:r>
          </a:p>
          <a:p>
            <a:r>
              <a:rPr lang="en-US" dirty="0" smtClean="0"/>
              <a:t>Mass production – effective production of the mass of standardized products (ECONOMIES OF SCALE)</a:t>
            </a:r>
          </a:p>
          <a:p>
            <a:r>
              <a:rPr lang="en-US" dirty="0" smtClean="0"/>
              <a:t>Mass culture – all products are GOODS for sale.</a:t>
            </a:r>
          </a:p>
          <a:p>
            <a:r>
              <a:rPr lang="en-US" dirty="0" smtClean="0"/>
              <a:t>ONE SOURCE, STANDARDIZED OUTPUT, MASS OF PERCIEVER</a:t>
            </a:r>
          </a:p>
          <a:p>
            <a:endParaRPr lang="en-US" dirty="0"/>
          </a:p>
        </p:txBody>
      </p:sp>
      <p:pic>
        <p:nvPicPr>
          <p:cNvPr id="8194" name="Picture 2" descr="https://upload.wikimedia.org/wikipedia/en/9/95/SummaryDiagramVertic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4675" y="757237"/>
            <a:ext cx="1238250" cy="432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969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Communication methods</a:t>
            </a:r>
            <a:endParaRPr lang="en-US" dirty="0"/>
          </a:p>
        </p:txBody>
      </p:sp>
      <p:sp>
        <p:nvSpPr>
          <p:cNvPr id="3" name="Zástupný symbol pro obsah 2"/>
          <p:cNvSpPr>
            <a:spLocks noGrp="1"/>
          </p:cNvSpPr>
          <p:nvPr>
            <p:ph idx="1"/>
          </p:nvPr>
        </p:nvSpPr>
        <p:spPr/>
        <p:txBody>
          <a:bodyPr>
            <a:normAutofit/>
          </a:bodyPr>
          <a:lstStyle/>
          <a:p>
            <a:r>
              <a:rPr lang="en-US" sz="3200" dirty="0" smtClean="0"/>
              <a:t>Political campaigns</a:t>
            </a:r>
          </a:p>
          <a:p>
            <a:pPr lvl="1"/>
            <a:r>
              <a:rPr lang="en-US" sz="2800" dirty="0" smtClean="0"/>
              <a:t>Voting campaigns - electioneering</a:t>
            </a:r>
          </a:p>
          <a:p>
            <a:pPr lvl="1"/>
            <a:r>
              <a:rPr lang="en-US" sz="2800" dirty="0" smtClean="0"/>
              <a:t>Between election communication</a:t>
            </a:r>
          </a:p>
          <a:p>
            <a:pPr lvl="2"/>
            <a:r>
              <a:rPr lang="en-US" sz="2400" dirty="0" smtClean="0"/>
              <a:t>Work with important social, economic, etc.  questions, actual problems, affairs</a:t>
            </a:r>
          </a:p>
          <a:p>
            <a:pPr lvl="2"/>
            <a:r>
              <a:rPr lang="en-US" sz="2400" dirty="0" smtClean="0"/>
              <a:t>Agenda setting – who and how set the topics</a:t>
            </a:r>
          </a:p>
        </p:txBody>
      </p:sp>
    </p:spTree>
    <p:extLst>
      <p:ext uri="{BB962C8B-B14F-4D97-AF65-F5344CB8AC3E}">
        <p14:creationId xmlns:p14="http://schemas.microsoft.com/office/powerpoint/2010/main" val="17885457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Communication methods</a:t>
            </a:r>
            <a:endParaRPr lang="en-US" dirty="0"/>
          </a:p>
        </p:txBody>
      </p:sp>
      <p:sp>
        <p:nvSpPr>
          <p:cNvPr id="3" name="Zástupný symbol pro obsah 2"/>
          <p:cNvSpPr>
            <a:spLocks noGrp="1"/>
          </p:cNvSpPr>
          <p:nvPr>
            <p:ph idx="1"/>
          </p:nvPr>
        </p:nvSpPr>
        <p:spPr/>
        <p:txBody>
          <a:bodyPr>
            <a:normAutofit/>
          </a:bodyPr>
          <a:lstStyle/>
          <a:p>
            <a:r>
              <a:rPr lang="en-US" sz="3200" dirty="0" smtClean="0"/>
              <a:t>Mass Media:  </a:t>
            </a:r>
            <a:r>
              <a:rPr lang="cs-CZ" sz="3200" dirty="0" smtClean="0"/>
              <a:t>ATL</a:t>
            </a:r>
          </a:p>
          <a:p>
            <a:r>
              <a:rPr lang="en-US" sz="3200" dirty="0" smtClean="0"/>
              <a:t>TV, Print </a:t>
            </a:r>
            <a:r>
              <a:rPr lang="cs-CZ" sz="3200" dirty="0" smtClean="0"/>
              <a:t>:</a:t>
            </a:r>
            <a:r>
              <a:rPr lang="en-US" sz="3200" dirty="0" smtClean="0"/>
              <a:t> Traditional media</a:t>
            </a:r>
          </a:p>
          <a:p>
            <a:pPr lvl="1"/>
            <a:r>
              <a:rPr lang="en-US" dirty="0" smtClean="0"/>
              <a:t>Political discussion</a:t>
            </a:r>
          </a:p>
          <a:p>
            <a:pPr lvl="1"/>
            <a:r>
              <a:rPr lang="en-US" dirty="0" smtClean="0"/>
              <a:t>Interviews with politicians</a:t>
            </a:r>
          </a:p>
          <a:p>
            <a:pPr lvl="1"/>
            <a:r>
              <a:rPr lang="en-US" dirty="0" smtClean="0"/>
              <a:t>News (with political content)</a:t>
            </a:r>
          </a:p>
          <a:p>
            <a:pPr lvl="1"/>
            <a:r>
              <a:rPr lang="en-US" dirty="0" smtClean="0"/>
              <a:t>Comments – by politicians, by journalists, experts on politic t</a:t>
            </a:r>
            <a:r>
              <a:rPr lang="cs-CZ" dirty="0" err="1" smtClean="0"/>
              <a:t>opics</a:t>
            </a:r>
            <a:endParaRPr lang="cs-CZ" dirty="0" smtClean="0"/>
          </a:p>
          <a:p>
            <a:r>
              <a:rPr lang="en-US" dirty="0" smtClean="0"/>
              <a:t>New media : Internet, Social networks  (</a:t>
            </a:r>
            <a:r>
              <a:rPr lang="en-US" dirty="0" err="1" smtClean="0"/>
              <a:t>f.e</a:t>
            </a:r>
            <a:r>
              <a:rPr lang="en-US" dirty="0" smtClean="0"/>
              <a:t> Facebook Page for the party or candidate. Use of Twitter comments )</a:t>
            </a:r>
          </a:p>
          <a:p>
            <a:endParaRPr lang="cs-CZ" dirty="0" smtClean="0"/>
          </a:p>
          <a:p>
            <a:pPr lvl="1"/>
            <a:endParaRPr lang="cs-CZ" dirty="0"/>
          </a:p>
          <a:p>
            <a:pPr lvl="1"/>
            <a:endParaRPr lang="en-US" dirty="0" smtClean="0"/>
          </a:p>
          <a:p>
            <a:pPr lvl="1"/>
            <a:endParaRPr lang="en-US" sz="2000" dirty="0" smtClean="0"/>
          </a:p>
        </p:txBody>
      </p:sp>
    </p:spTree>
    <p:extLst>
      <p:ext uri="{BB962C8B-B14F-4D97-AF65-F5344CB8AC3E}">
        <p14:creationId xmlns:p14="http://schemas.microsoft.com/office/powerpoint/2010/main" val="26001530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204574" y="177420"/>
            <a:ext cx="11882386" cy="6680580"/>
          </a:xfrm>
          <a:prstGeom prst="rect">
            <a:avLst/>
          </a:prstGeom>
        </p:spPr>
      </p:pic>
    </p:spTree>
    <p:extLst>
      <p:ext uri="{BB962C8B-B14F-4D97-AF65-F5344CB8AC3E}">
        <p14:creationId xmlns:p14="http://schemas.microsoft.com/office/powerpoint/2010/main" val="38992500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Communication methods</a:t>
            </a:r>
            <a:endParaRPr lang="en-US" dirty="0"/>
          </a:p>
        </p:txBody>
      </p:sp>
      <p:sp>
        <p:nvSpPr>
          <p:cNvPr id="3" name="Zástupný symbol pro obsah 2"/>
          <p:cNvSpPr>
            <a:spLocks noGrp="1"/>
          </p:cNvSpPr>
          <p:nvPr>
            <p:ph idx="1"/>
          </p:nvPr>
        </p:nvSpPr>
        <p:spPr/>
        <p:txBody>
          <a:bodyPr>
            <a:normAutofit/>
          </a:bodyPr>
          <a:lstStyle/>
          <a:p>
            <a:r>
              <a:rPr lang="en-US" dirty="0" smtClean="0"/>
              <a:t>BTL</a:t>
            </a:r>
          </a:p>
          <a:p>
            <a:pPr lvl="1"/>
            <a:r>
              <a:rPr lang="en-US" dirty="0" smtClean="0"/>
              <a:t>PR – Public relations – press conferences, press reports, public political party documents (programs, manifests, proclamation…)</a:t>
            </a:r>
          </a:p>
          <a:p>
            <a:pPr lvl="1"/>
            <a:r>
              <a:rPr lang="en-US" dirty="0" smtClean="0"/>
              <a:t>Sponsoring – politician, party involving in different social events in the rule of supporter</a:t>
            </a:r>
          </a:p>
          <a:p>
            <a:pPr lvl="1"/>
            <a:r>
              <a:rPr lang="en-US" dirty="0" smtClean="0"/>
              <a:t>Events – pre</a:t>
            </a:r>
            <a:r>
              <a:rPr lang="cs-CZ" dirty="0" smtClean="0"/>
              <a:t> </a:t>
            </a:r>
            <a:r>
              <a:rPr lang="en-US" dirty="0" smtClean="0"/>
              <a:t>election (as a part of electing), party congresses, demonstrations </a:t>
            </a:r>
            <a:r>
              <a:rPr lang="en-US" dirty="0" err="1" smtClean="0"/>
              <a:t>organi</a:t>
            </a:r>
            <a:r>
              <a:rPr lang="cs-CZ" dirty="0" smtClean="0"/>
              <a:t>z</a:t>
            </a:r>
            <a:r>
              <a:rPr lang="en-US" dirty="0" err="1" smtClean="0"/>
              <a:t>ed</a:t>
            </a:r>
            <a:r>
              <a:rPr lang="en-US" dirty="0" smtClean="0"/>
              <a:t> by politician or political party, taking a part of politician on demonstrations of other subjects (as support)</a:t>
            </a:r>
          </a:p>
          <a:p>
            <a:endParaRPr lang="en-US" dirty="0" smtClean="0"/>
          </a:p>
          <a:p>
            <a:pPr lvl="1"/>
            <a:endParaRPr lang="en-US" dirty="0" smtClean="0"/>
          </a:p>
          <a:p>
            <a:pPr lvl="1"/>
            <a:endParaRPr lang="en-US" dirty="0" smtClean="0"/>
          </a:p>
          <a:p>
            <a:pPr lvl="1"/>
            <a:endParaRPr lang="en-US" sz="2000" dirty="0" smtClean="0"/>
          </a:p>
        </p:txBody>
      </p:sp>
    </p:spTree>
    <p:extLst>
      <p:ext uri="{BB962C8B-B14F-4D97-AF65-F5344CB8AC3E}">
        <p14:creationId xmlns:p14="http://schemas.microsoft.com/office/powerpoint/2010/main" val="764036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Introduction: Customer</a:t>
            </a:r>
            <a:endParaRPr lang="en-US" dirty="0"/>
          </a:p>
        </p:txBody>
      </p:sp>
      <p:sp>
        <p:nvSpPr>
          <p:cNvPr id="3" name="Zástupný symbol pro obsah 2"/>
          <p:cNvSpPr>
            <a:spLocks noGrp="1"/>
          </p:cNvSpPr>
          <p:nvPr>
            <p:ph idx="1"/>
          </p:nvPr>
        </p:nvSpPr>
        <p:spPr/>
        <p:txBody>
          <a:bodyPr/>
          <a:lstStyle/>
          <a:p>
            <a:pPr marL="0" indent="0">
              <a:buNone/>
            </a:pPr>
            <a:endParaRPr lang="cs-CZ" dirty="0" smtClean="0"/>
          </a:p>
          <a:p>
            <a:pPr marL="0" indent="0">
              <a:lnSpc>
                <a:spcPct val="150000"/>
              </a:lnSpc>
              <a:buNone/>
            </a:pPr>
            <a:r>
              <a:rPr lang="cs-CZ" dirty="0" smtClean="0"/>
              <a:t>Marketing </a:t>
            </a:r>
            <a:r>
              <a:rPr lang="en-US" dirty="0" smtClean="0"/>
              <a:t>conception</a:t>
            </a:r>
            <a:r>
              <a:rPr lang="cs-CZ" dirty="0" smtClean="0"/>
              <a:t>:  CUSTOMER IS THE KING!</a:t>
            </a:r>
          </a:p>
          <a:p>
            <a:pPr marL="0" indent="0">
              <a:lnSpc>
                <a:spcPct val="150000"/>
              </a:lnSpc>
              <a:buNone/>
            </a:pPr>
            <a:r>
              <a:rPr lang="en-US" dirty="0" smtClean="0"/>
              <a:t>Only customer is the person who pay all activities of </a:t>
            </a:r>
            <a:r>
              <a:rPr lang="en-US" dirty="0" err="1" smtClean="0"/>
              <a:t>th</a:t>
            </a:r>
            <a:r>
              <a:rPr lang="cs-CZ" dirty="0" smtClean="0"/>
              <a:t>e</a:t>
            </a:r>
            <a:r>
              <a:rPr lang="en-US" dirty="0" smtClean="0"/>
              <a:t> company</a:t>
            </a:r>
            <a:r>
              <a:rPr lang="cs-CZ" dirty="0" smtClean="0"/>
              <a:t>.</a:t>
            </a:r>
            <a:endParaRPr lang="en-US" dirty="0"/>
          </a:p>
        </p:txBody>
      </p:sp>
      <p:pic>
        <p:nvPicPr>
          <p:cNvPr id="14340" name="Picture 4" descr="http://p6.storage.canalblog.com/69/01/689092/5920544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312" y="3663365"/>
            <a:ext cx="2286544" cy="299009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6713620" y="4973748"/>
            <a:ext cx="5532990" cy="400110"/>
          </a:xfrm>
          <a:prstGeom prst="rect">
            <a:avLst/>
          </a:prstGeom>
          <a:noFill/>
        </p:spPr>
        <p:txBody>
          <a:bodyPr wrap="none" rtlCol="0">
            <a:spAutoFit/>
          </a:bodyPr>
          <a:lstStyle/>
          <a:p>
            <a:r>
              <a:rPr lang="en-US" sz="2000" b="1" dirty="0" smtClean="0"/>
              <a:t>Main marketing target is to fulfill customers needs</a:t>
            </a:r>
            <a:endParaRPr lang="en-US" sz="2000" b="1" dirty="0"/>
          </a:p>
        </p:txBody>
      </p:sp>
    </p:spTree>
    <p:extLst>
      <p:ext uri="{BB962C8B-B14F-4D97-AF65-F5344CB8AC3E}">
        <p14:creationId xmlns:p14="http://schemas.microsoft.com/office/powerpoint/2010/main" val="8288581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It´s</a:t>
            </a:r>
            <a:r>
              <a:rPr lang="cs-CZ" dirty="0" smtClean="0"/>
              <a:t> media</a:t>
            </a:r>
            <a:endParaRPr lang="cs-CZ" dirty="0"/>
          </a:p>
        </p:txBody>
      </p:sp>
      <p:sp>
        <p:nvSpPr>
          <p:cNvPr id="3" name="Zástupný symbol pro obsah 2"/>
          <p:cNvSpPr>
            <a:spLocks noGrp="1"/>
          </p:cNvSpPr>
          <p:nvPr>
            <p:ph idx="1"/>
          </p:nvPr>
        </p:nvSpPr>
        <p:spPr/>
        <p:txBody>
          <a:bodyPr/>
          <a:lstStyle/>
          <a:p>
            <a:endParaRPr lang="cs-CZ"/>
          </a:p>
        </p:txBody>
      </p:sp>
      <p:pic>
        <p:nvPicPr>
          <p:cNvPr id="3074" name="Picture 2" descr="VÃ½sledek obrÃ¡zku pro mÃ©dia lÅ¾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05" y="1519078"/>
            <a:ext cx="4762500" cy="47815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ingle-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520" y="1825625"/>
            <a:ext cx="6634480" cy="368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860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Fake</a:t>
            </a:r>
            <a:r>
              <a:rPr lang="cs-CZ" dirty="0" smtClean="0"/>
              <a:t> </a:t>
            </a:r>
            <a:r>
              <a:rPr lang="cs-CZ" dirty="0" err="1" smtClean="0"/>
              <a:t>News</a:t>
            </a:r>
            <a:endParaRPr lang="cs-CZ" dirty="0"/>
          </a:p>
        </p:txBody>
      </p:sp>
      <p:sp>
        <p:nvSpPr>
          <p:cNvPr id="3" name="Zástupný symbol pro obsah 2"/>
          <p:cNvSpPr>
            <a:spLocks noGrp="1"/>
          </p:cNvSpPr>
          <p:nvPr>
            <p:ph idx="1"/>
          </p:nvPr>
        </p:nvSpPr>
        <p:spPr/>
        <p:txBody>
          <a:bodyPr/>
          <a:lstStyle/>
          <a:p>
            <a:endParaRPr lang="cs-CZ"/>
          </a:p>
        </p:txBody>
      </p:sp>
      <p:pic>
        <p:nvPicPr>
          <p:cNvPr id="1026" name="Picture 2" descr="VÃ½sledek obrÃ¡zku pro fake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53" y="1355025"/>
            <a:ext cx="6286500" cy="3533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fake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180" y="2936596"/>
            <a:ext cx="7808820" cy="390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31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Thruth</a:t>
            </a:r>
            <a:r>
              <a:rPr lang="cs-CZ" dirty="0" smtClean="0"/>
              <a:t> and Lie</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1239557019"/>
              </p:ext>
            </p:extLst>
          </p:nvPr>
        </p:nvGraphicFramePr>
        <p:xfrm>
          <a:off x="2626659" y="2635623"/>
          <a:ext cx="6127375" cy="2286000"/>
        </p:xfrm>
        <a:graphic>
          <a:graphicData uri="http://schemas.openxmlformats.org/drawingml/2006/table">
            <a:tbl>
              <a:tblPr firstRow="1" bandRow="1">
                <a:tableStyleId>{E269D01E-BC32-4049-B463-5C60D7B0CCD2}</a:tableStyleId>
              </a:tblPr>
              <a:tblGrid>
                <a:gridCol w="1423452"/>
                <a:gridCol w="2175877"/>
                <a:gridCol w="2528046"/>
              </a:tblGrid>
              <a:tr h="758825">
                <a:tc>
                  <a:txBody>
                    <a:bodyPr/>
                    <a:lstStyle/>
                    <a:p>
                      <a:endParaRPr lang="cs-CZ" sz="4400" dirty="0"/>
                    </a:p>
                  </a:txBody>
                  <a:tcPr/>
                </a:tc>
                <a:tc>
                  <a:txBody>
                    <a:bodyPr/>
                    <a:lstStyle/>
                    <a:p>
                      <a:pPr algn="ctr"/>
                      <a:r>
                        <a:rPr lang="cs-CZ" sz="4400" dirty="0" err="1" smtClean="0"/>
                        <a:t>Good</a:t>
                      </a:r>
                      <a:endParaRPr lang="cs-CZ" sz="4400" dirty="0"/>
                    </a:p>
                  </a:txBody>
                  <a:tcPr/>
                </a:tc>
                <a:tc>
                  <a:txBody>
                    <a:bodyPr/>
                    <a:lstStyle/>
                    <a:p>
                      <a:pPr algn="ctr"/>
                      <a:r>
                        <a:rPr lang="cs-CZ" sz="4400" dirty="0" err="1" smtClean="0"/>
                        <a:t>Bad</a:t>
                      </a:r>
                      <a:endParaRPr lang="cs-CZ" sz="4400" dirty="0"/>
                    </a:p>
                  </a:txBody>
                  <a:tcPr/>
                </a:tc>
              </a:tr>
              <a:tr h="370840">
                <a:tc>
                  <a:txBody>
                    <a:bodyPr/>
                    <a:lstStyle/>
                    <a:p>
                      <a:r>
                        <a:rPr lang="cs-CZ" sz="4400" b="1" dirty="0" err="1" smtClean="0"/>
                        <a:t>Truth</a:t>
                      </a:r>
                      <a:endParaRPr lang="cs-CZ" sz="4400" b="1" dirty="0"/>
                    </a:p>
                  </a:txBody>
                  <a:tcPr/>
                </a:tc>
                <a:tc>
                  <a:txBody>
                    <a:bodyPr/>
                    <a:lstStyle/>
                    <a:p>
                      <a:pPr algn="ctr"/>
                      <a:r>
                        <a:rPr lang="cs-CZ" sz="4400" dirty="0" smtClean="0"/>
                        <a:t>x</a:t>
                      </a:r>
                      <a:endParaRPr lang="cs-CZ" sz="4400" dirty="0"/>
                    </a:p>
                  </a:txBody>
                  <a:tcPr/>
                </a:tc>
                <a:tc>
                  <a:txBody>
                    <a:bodyPr/>
                    <a:lstStyle/>
                    <a:p>
                      <a:pPr algn="ctr"/>
                      <a:r>
                        <a:rPr lang="cs-CZ" sz="4400" dirty="0" smtClean="0"/>
                        <a:t>x</a:t>
                      </a:r>
                      <a:endParaRPr lang="cs-CZ" sz="4400" dirty="0"/>
                    </a:p>
                  </a:txBody>
                  <a:tcPr/>
                </a:tc>
              </a:tr>
              <a:tr h="370840">
                <a:tc>
                  <a:txBody>
                    <a:bodyPr/>
                    <a:lstStyle/>
                    <a:p>
                      <a:r>
                        <a:rPr lang="cs-CZ" sz="4400" b="1" dirty="0" smtClean="0"/>
                        <a:t>Lie</a:t>
                      </a:r>
                      <a:endParaRPr lang="cs-CZ" sz="4400" b="1" dirty="0"/>
                    </a:p>
                  </a:txBody>
                  <a:tcPr/>
                </a:tc>
                <a:tc>
                  <a:txBody>
                    <a:bodyPr/>
                    <a:lstStyle/>
                    <a:p>
                      <a:pPr algn="ctr"/>
                      <a:r>
                        <a:rPr lang="cs-CZ" sz="4400" dirty="0" smtClean="0"/>
                        <a:t>x</a:t>
                      </a:r>
                    </a:p>
                  </a:txBody>
                  <a:tcPr/>
                </a:tc>
                <a:tc>
                  <a:txBody>
                    <a:bodyPr/>
                    <a:lstStyle/>
                    <a:p>
                      <a:pPr algn="ctr"/>
                      <a:r>
                        <a:rPr lang="cs-CZ" sz="4400" dirty="0" smtClean="0"/>
                        <a:t>x</a:t>
                      </a:r>
                      <a:endParaRPr lang="cs-CZ" sz="4400" dirty="0"/>
                    </a:p>
                  </a:txBody>
                  <a:tcPr/>
                </a:tc>
              </a:tr>
            </a:tbl>
          </a:graphicData>
        </a:graphic>
      </p:graphicFrame>
      <p:sp>
        <p:nvSpPr>
          <p:cNvPr id="5" name="TextovéPole 4"/>
          <p:cNvSpPr txBox="1"/>
          <p:nvPr/>
        </p:nvSpPr>
        <p:spPr>
          <a:xfrm>
            <a:off x="5394511" y="1870768"/>
            <a:ext cx="1595309" cy="584775"/>
          </a:xfrm>
          <a:prstGeom prst="rect">
            <a:avLst/>
          </a:prstGeom>
          <a:noFill/>
        </p:spPr>
        <p:txBody>
          <a:bodyPr wrap="none" rtlCol="0">
            <a:spAutoFit/>
          </a:bodyPr>
          <a:lstStyle/>
          <a:p>
            <a:r>
              <a:rPr lang="cs-CZ" sz="3200" dirty="0" err="1" smtClean="0"/>
              <a:t>Emotion</a:t>
            </a:r>
            <a:endParaRPr lang="cs-CZ" sz="3200" dirty="0"/>
          </a:p>
        </p:txBody>
      </p:sp>
      <p:sp>
        <p:nvSpPr>
          <p:cNvPr id="6" name="TextovéPole 5"/>
          <p:cNvSpPr txBox="1"/>
          <p:nvPr/>
        </p:nvSpPr>
        <p:spPr>
          <a:xfrm>
            <a:off x="1136276" y="3486235"/>
            <a:ext cx="1049711" cy="584775"/>
          </a:xfrm>
          <a:prstGeom prst="rect">
            <a:avLst/>
          </a:prstGeom>
          <a:noFill/>
        </p:spPr>
        <p:txBody>
          <a:bodyPr wrap="none" rtlCol="0">
            <a:spAutoFit/>
          </a:bodyPr>
          <a:lstStyle/>
          <a:p>
            <a:r>
              <a:rPr lang="cs-CZ" sz="3200" dirty="0" smtClean="0"/>
              <a:t>Ratio</a:t>
            </a:r>
            <a:endParaRPr lang="cs-CZ" sz="3200" dirty="0"/>
          </a:p>
        </p:txBody>
      </p:sp>
      <p:sp>
        <p:nvSpPr>
          <p:cNvPr id="7" name="TextovéPole 6"/>
          <p:cNvSpPr txBox="1"/>
          <p:nvPr/>
        </p:nvSpPr>
        <p:spPr>
          <a:xfrm>
            <a:off x="4385853" y="5558740"/>
            <a:ext cx="3094693" cy="1200329"/>
          </a:xfrm>
          <a:prstGeom prst="rect">
            <a:avLst/>
          </a:prstGeom>
          <a:noFill/>
        </p:spPr>
        <p:txBody>
          <a:bodyPr wrap="none" rtlCol="0">
            <a:spAutoFit/>
          </a:bodyPr>
          <a:lstStyle/>
          <a:p>
            <a:r>
              <a:rPr lang="en-US" sz="3600" dirty="0" smtClean="0"/>
              <a:t>Post</a:t>
            </a:r>
            <a:r>
              <a:rPr lang="cs-CZ" sz="3600" dirty="0" smtClean="0"/>
              <a:t>-</a:t>
            </a:r>
            <a:r>
              <a:rPr lang="en-US" sz="3600" dirty="0" smtClean="0"/>
              <a:t>fact</a:t>
            </a:r>
            <a:r>
              <a:rPr lang="cs-CZ" sz="3600" dirty="0" err="1" smtClean="0"/>
              <a:t>ic</a:t>
            </a:r>
            <a:r>
              <a:rPr lang="en-US" sz="3600" dirty="0" smtClean="0"/>
              <a:t> time</a:t>
            </a:r>
            <a:endParaRPr lang="cs-CZ" sz="3600" dirty="0" smtClean="0"/>
          </a:p>
          <a:p>
            <a:r>
              <a:rPr lang="cs-CZ" sz="3600" dirty="0" smtClean="0"/>
              <a:t>Post-</a:t>
            </a:r>
            <a:r>
              <a:rPr lang="cs-CZ" sz="3600" dirty="0" err="1" smtClean="0"/>
              <a:t>truth</a:t>
            </a:r>
            <a:r>
              <a:rPr lang="cs-CZ" sz="3600" dirty="0" smtClean="0"/>
              <a:t> </a:t>
            </a:r>
            <a:r>
              <a:rPr lang="cs-CZ" sz="3600" dirty="0" err="1" smtClean="0"/>
              <a:t>time</a:t>
            </a:r>
            <a:endParaRPr lang="en-US" sz="3600" dirty="0"/>
          </a:p>
        </p:txBody>
      </p:sp>
    </p:spTree>
    <p:extLst>
      <p:ext uri="{BB962C8B-B14F-4D97-AF65-F5344CB8AC3E}">
        <p14:creationId xmlns:p14="http://schemas.microsoft.com/office/powerpoint/2010/main" val="33078377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err="1" smtClean="0"/>
              <a:t>Manipulative</a:t>
            </a:r>
            <a:r>
              <a:rPr lang="cs-CZ" sz="3600" dirty="0" smtClean="0"/>
              <a:t> media </a:t>
            </a:r>
            <a:r>
              <a:rPr lang="cs-CZ" sz="3600" dirty="0" err="1" smtClean="0"/>
              <a:t>types</a:t>
            </a:r>
            <a:r>
              <a:rPr lang="cs-CZ" sz="3600" dirty="0" smtClean="0"/>
              <a:t>: by </a:t>
            </a:r>
            <a:r>
              <a:rPr lang="cs-CZ" sz="3600" dirty="0" err="1" smtClean="0"/>
              <a:t>political</a:t>
            </a:r>
            <a:r>
              <a:rPr lang="cs-CZ" sz="3600" dirty="0" smtClean="0"/>
              <a:t> party </a:t>
            </a:r>
            <a:r>
              <a:rPr lang="cs-CZ" sz="3600" dirty="0" err="1" smtClean="0"/>
              <a:t>electorates</a:t>
            </a:r>
            <a:endParaRPr lang="cs-CZ" sz="3600" dirty="0"/>
          </a:p>
        </p:txBody>
      </p:sp>
      <p:pic>
        <p:nvPicPr>
          <p:cNvPr id="2050" name="Picture 2" descr="https://www.factum.cz/image/4639/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187" y="1298804"/>
            <a:ext cx="4873625" cy="557623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385180" y="1801640"/>
            <a:ext cx="1840889" cy="369332"/>
          </a:xfrm>
          <a:prstGeom prst="rect">
            <a:avLst/>
          </a:prstGeom>
          <a:noFill/>
        </p:spPr>
        <p:txBody>
          <a:bodyPr wrap="none" rtlCol="0">
            <a:spAutoFit/>
          </a:bodyPr>
          <a:lstStyle/>
          <a:p>
            <a:r>
              <a:rPr lang="cs-CZ" dirty="0" err="1" smtClean="0"/>
              <a:t>Ppm</a:t>
            </a:r>
            <a:r>
              <a:rPr lang="cs-CZ" dirty="0" smtClean="0"/>
              <a:t> </a:t>
            </a:r>
            <a:r>
              <a:rPr lang="cs-CZ" dirty="0" err="1" smtClean="0"/>
              <a:t>factum</a:t>
            </a:r>
            <a:r>
              <a:rPr lang="cs-CZ" dirty="0" smtClean="0"/>
              <a:t> 2017</a:t>
            </a:r>
            <a:endParaRPr lang="cs-CZ" dirty="0"/>
          </a:p>
        </p:txBody>
      </p:sp>
    </p:spTree>
    <p:extLst>
      <p:ext uri="{BB962C8B-B14F-4D97-AF65-F5344CB8AC3E}">
        <p14:creationId xmlns:p14="http://schemas.microsoft.com/office/powerpoint/2010/main" val="32638445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Marketing mix</a:t>
            </a:r>
            <a:endParaRPr lang="cs-CZ" dirty="0"/>
          </a:p>
        </p:txBody>
      </p:sp>
      <p:graphicFrame>
        <p:nvGraphicFramePr>
          <p:cNvPr id="4" name="Diagram 3"/>
          <p:cNvGraphicFramePr/>
          <p:nvPr>
            <p:extLst>
              <p:ext uri="{D42A27DB-BD31-4B8C-83A1-F6EECF244321}">
                <p14:modId xmlns:p14="http://schemas.microsoft.com/office/powerpoint/2010/main" val="245631167"/>
              </p:ext>
            </p:extLst>
          </p:nvPr>
        </p:nvGraphicFramePr>
        <p:xfrm>
          <a:off x="3706253" y="80981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p:cNvSpPr txBox="1"/>
          <p:nvPr/>
        </p:nvSpPr>
        <p:spPr>
          <a:xfrm>
            <a:off x="748047" y="1512959"/>
            <a:ext cx="5966652" cy="5262979"/>
          </a:xfrm>
          <a:prstGeom prst="rect">
            <a:avLst/>
          </a:prstGeom>
          <a:noFill/>
        </p:spPr>
        <p:txBody>
          <a:bodyPr wrap="square" rtlCol="0">
            <a:spAutoFit/>
          </a:bodyPr>
          <a:lstStyle/>
          <a:p>
            <a:r>
              <a:rPr lang="en-US" sz="2800" dirty="0" smtClean="0"/>
              <a:t>What are the costs of </a:t>
            </a:r>
          </a:p>
          <a:p>
            <a:r>
              <a:rPr lang="en-US" sz="2800" dirty="0" smtClean="0"/>
              <a:t>POLITICAL PRODUCTS?</a:t>
            </a:r>
            <a:endParaRPr lang="cs-CZ" sz="2800" dirty="0" smtClean="0"/>
          </a:p>
          <a:p>
            <a:endParaRPr lang="cs-CZ" sz="2800" dirty="0"/>
          </a:p>
          <a:p>
            <a:r>
              <a:rPr lang="cs-CZ" sz="2800" dirty="0" smtClean="0"/>
              <a:t>-</a:t>
            </a:r>
            <a:r>
              <a:rPr lang="en-US" sz="2800" dirty="0" smtClean="0"/>
              <a:t>costs for citizens</a:t>
            </a:r>
          </a:p>
          <a:p>
            <a:endParaRPr lang="en-US" sz="2800" dirty="0" smtClean="0"/>
          </a:p>
          <a:p>
            <a:pPr lvl="1"/>
            <a:r>
              <a:rPr lang="en-US" sz="2800" dirty="0" smtClean="0"/>
              <a:t>-economical :  taxes payment</a:t>
            </a:r>
          </a:p>
          <a:p>
            <a:pPr lvl="1"/>
            <a:r>
              <a:rPr lang="en-US" sz="2800" dirty="0" smtClean="0"/>
              <a:t>-non-economical</a:t>
            </a:r>
            <a:r>
              <a:rPr lang="cs-CZ" sz="2800" dirty="0" smtClean="0"/>
              <a:t> </a:t>
            </a:r>
            <a:r>
              <a:rPr lang="en-US" sz="2800" dirty="0" smtClean="0"/>
              <a:t>: individual freedom </a:t>
            </a:r>
          </a:p>
          <a:p>
            <a:r>
              <a:rPr lang="en-US" sz="2800" dirty="0" smtClean="0"/>
              <a:t>-price offered by political system</a:t>
            </a:r>
          </a:p>
          <a:p>
            <a:pPr lvl="1"/>
            <a:r>
              <a:rPr lang="en-US" sz="2800" dirty="0" smtClean="0"/>
              <a:t>-economical: taxes demand and use</a:t>
            </a:r>
          </a:p>
          <a:p>
            <a:pPr lvl="1"/>
            <a:r>
              <a:rPr lang="en-US" sz="2800" dirty="0" smtClean="0"/>
              <a:t>-non-economical: demand on </a:t>
            </a:r>
            <a:r>
              <a:rPr lang="en-US" sz="2800" dirty="0" err="1" smtClean="0"/>
              <a:t>ind</a:t>
            </a:r>
            <a:r>
              <a:rPr lang="cs-CZ" sz="2800" dirty="0" smtClean="0"/>
              <a:t>i</a:t>
            </a:r>
            <a:r>
              <a:rPr lang="en-US" sz="2800" dirty="0" err="1" smtClean="0"/>
              <a:t>vidual</a:t>
            </a:r>
            <a:r>
              <a:rPr lang="en-US" sz="2800" dirty="0" smtClean="0"/>
              <a:t> freedom</a:t>
            </a:r>
          </a:p>
        </p:txBody>
      </p:sp>
    </p:spTree>
    <p:extLst>
      <p:ext uri="{BB962C8B-B14F-4D97-AF65-F5344CB8AC3E}">
        <p14:creationId xmlns:p14="http://schemas.microsoft.com/office/powerpoint/2010/main" val="8065281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Price: non economical costs</a:t>
            </a:r>
            <a:endParaRPr lang="en-US" dirty="0"/>
          </a:p>
        </p:txBody>
      </p:sp>
      <p:pic>
        <p:nvPicPr>
          <p:cNvPr id="11266" name="Picture 2" descr="http://www.bl.uk/onlinegallery/takingliberties/images/55hobbesleviathan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1250" y="2093793"/>
            <a:ext cx="5582550" cy="334644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838200" y="1616739"/>
            <a:ext cx="4648200" cy="2677656"/>
          </a:xfrm>
          <a:prstGeom prst="rect">
            <a:avLst/>
          </a:prstGeom>
          <a:noFill/>
        </p:spPr>
        <p:txBody>
          <a:bodyPr wrap="square" rtlCol="0">
            <a:spAutoFit/>
          </a:bodyPr>
          <a:lstStyle/>
          <a:p>
            <a:r>
              <a:rPr lang="en-US" sz="2800" dirty="0" smtClean="0"/>
              <a:t>Thomas Hobbes: Leviathan</a:t>
            </a:r>
          </a:p>
          <a:p>
            <a:r>
              <a:rPr lang="en-US" sz="2800" dirty="0" smtClean="0"/>
              <a:t>Met</a:t>
            </a:r>
            <a:r>
              <a:rPr lang="cs-CZ" sz="2800" dirty="0" smtClean="0"/>
              <a:t>a</a:t>
            </a:r>
            <a:r>
              <a:rPr lang="en-US" sz="2800" dirty="0" err="1" smtClean="0"/>
              <a:t>phore</a:t>
            </a:r>
            <a:r>
              <a:rPr lang="en-US" sz="2800" dirty="0" smtClean="0"/>
              <a:t> of State Power</a:t>
            </a:r>
          </a:p>
          <a:p>
            <a:endParaRPr lang="en-US" sz="2800" dirty="0" smtClean="0"/>
          </a:p>
          <a:p>
            <a:r>
              <a:rPr lang="en-US" sz="2800" dirty="0" smtClean="0"/>
              <a:t>We over give part of our individual freedom to  HIM</a:t>
            </a:r>
          </a:p>
          <a:p>
            <a:r>
              <a:rPr lang="en-US" sz="2800" dirty="0" smtClean="0"/>
              <a:t>as he </a:t>
            </a:r>
            <a:r>
              <a:rPr lang="cs-CZ" sz="2800" dirty="0" err="1" smtClean="0"/>
              <a:t>protect</a:t>
            </a:r>
            <a:r>
              <a:rPr lang="en-US" sz="2800" dirty="0" smtClean="0"/>
              <a:t> us </a:t>
            </a:r>
            <a:endParaRPr lang="en-US" sz="2800" dirty="0"/>
          </a:p>
        </p:txBody>
      </p:sp>
    </p:spTree>
    <p:extLst>
      <p:ext uri="{BB962C8B-B14F-4D97-AF65-F5344CB8AC3E}">
        <p14:creationId xmlns:p14="http://schemas.microsoft.com/office/powerpoint/2010/main" val="2506499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Price: Equilibrium of demand and offer</a:t>
            </a:r>
            <a:endParaRPr lang="en-US" dirty="0"/>
          </a:p>
        </p:txBody>
      </p:sp>
      <p:sp>
        <p:nvSpPr>
          <p:cNvPr id="3" name="Zástupný symbol pro obsah 2"/>
          <p:cNvSpPr>
            <a:spLocks noGrp="1"/>
          </p:cNvSpPr>
          <p:nvPr>
            <p:ph idx="1"/>
          </p:nvPr>
        </p:nvSpPr>
        <p:spPr/>
        <p:txBody>
          <a:bodyPr/>
          <a:lstStyle/>
          <a:p>
            <a:r>
              <a:rPr lang="en-US" dirty="0" smtClean="0"/>
              <a:t>Offer from politicians, parties (ideas, visions --- concrete solutions – laws)</a:t>
            </a:r>
          </a:p>
          <a:p>
            <a:r>
              <a:rPr lang="en-US" dirty="0" smtClean="0"/>
              <a:t>Demand from citizens – worldview - ---- concrete </a:t>
            </a:r>
            <a:r>
              <a:rPr lang="en-US" dirty="0" err="1" smtClean="0"/>
              <a:t>solut</a:t>
            </a:r>
            <a:r>
              <a:rPr lang="cs-CZ" dirty="0" smtClean="0"/>
              <a:t>i</a:t>
            </a:r>
            <a:r>
              <a:rPr lang="en-US" dirty="0" err="1" smtClean="0"/>
              <a:t>ons</a:t>
            </a:r>
            <a:r>
              <a:rPr lang="en-US" dirty="0" smtClean="0"/>
              <a:t> – individual advantage </a:t>
            </a:r>
          </a:p>
          <a:p>
            <a:endParaRPr lang="en-US" dirty="0" smtClean="0"/>
          </a:p>
          <a:p>
            <a:r>
              <a:rPr lang="en-US" dirty="0" smtClean="0"/>
              <a:t>Abstract political product IDEA – image – society advantage</a:t>
            </a:r>
          </a:p>
          <a:p>
            <a:r>
              <a:rPr lang="en-US" dirty="0" smtClean="0"/>
              <a:t>Concrete political product CONCRETE SOLUTION – LAW – individual advantage</a:t>
            </a:r>
            <a:endParaRPr lang="en-US" dirty="0"/>
          </a:p>
        </p:txBody>
      </p:sp>
    </p:spTree>
    <p:extLst>
      <p:ext uri="{BB962C8B-B14F-4D97-AF65-F5344CB8AC3E}">
        <p14:creationId xmlns:p14="http://schemas.microsoft.com/office/powerpoint/2010/main" val="3079829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87701"/>
            <a:ext cx="10515600" cy="1325563"/>
          </a:xfrm>
        </p:spPr>
        <p:txBody>
          <a:bodyPr/>
          <a:lstStyle/>
          <a:p>
            <a:r>
              <a:rPr lang="en-US" dirty="0" smtClean="0"/>
              <a:t>Price of control of public money</a:t>
            </a:r>
            <a:r>
              <a:rPr lang="cs-CZ" dirty="0" smtClean="0"/>
              <a:t/>
            </a:r>
            <a:br>
              <a:rPr lang="cs-CZ" dirty="0" smtClean="0"/>
            </a:br>
            <a:r>
              <a:rPr lang="en-US" dirty="0" smtClean="0"/>
              <a:t>Corruption in state institutions </a:t>
            </a:r>
            <a:endParaRPr lang="en-US" dirty="0"/>
          </a:p>
        </p:txBody>
      </p:sp>
      <p:pic>
        <p:nvPicPr>
          <p:cNvPr id="10242" name="Picture 2" descr="https://politicalmatterdotorg.files.wordpress.com/2015/07/corruption-1.jpg?w=365&amp;h=225&amp;cro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926" y="1872035"/>
            <a:ext cx="7603130" cy="468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837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Real and Virtual Targets</a:t>
            </a:r>
            <a:endParaRPr lang="en-US" dirty="0"/>
          </a:p>
        </p:txBody>
      </p:sp>
      <p:sp>
        <p:nvSpPr>
          <p:cNvPr id="3" name="Zástupný symbol pro obsah 2"/>
          <p:cNvSpPr>
            <a:spLocks noGrp="1"/>
          </p:cNvSpPr>
          <p:nvPr>
            <p:ph idx="1"/>
          </p:nvPr>
        </p:nvSpPr>
        <p:spPr/>
        <p:txBody>
          <a:bodyPr/>
          <a:lstStyle/>
          <a:p>
            <a:r>
              <a:rPr lang="en-US" dirty="0" smtClean="0"/>
              <a:t>Strategic (Real) and Virtual TARGETS</a:t>
            </a:r>
          </a:p>
          <a:p>
            <a:endParaRPr lang="en-US" dirty="0" smtClean="0"/>
          </a:p>
          <a:p>
            <a:r>
              <a:rPr lang="en-US" dirty="0" smtClean="0"/>
              <a:t>Virtual targets = as idea is be</a:t>
            </a:r>
            <a:r>
              <a:rPr lang="cs-CZ" dirty="0" smtClean="0"/>
              <a:t>t</a:t>
            </a:r>
            <a:r>
              <a:rPr lang="en-US" dirty="0" err="1" smtClean="0"/>
              <a:t>ter</a:t>
            </a:r>
            <a:r>
              <a:rPr lang="en-US" dirty="0" smtClean="0"/>
              <a:t> accepted by public, better sold to the public</a:t>
            </a:r>
          </a:p>
          <a:p>
            <a:endParaRPr lang="en-US" dirty="0" smtClean="0"/>
          </a:p>
          <a:p>
            <a:r>
              <a:rPr lang="en-US" dirty="0" smtClean="0"/>
              <a:t>Better short term results via virtual  </a:t>
            </a:r>
          </a:p>
          <a:p>
            <a:endParaRPr lang="en-US" dirty="0"/>
          </a:p>
        </p:txBody>
      </p:sp>
    </p:spTree>
    <p:extLst>
      <p:ext uri="{BB962C8B-B14F-4D97-AF65-F5344CB8AC3E}">
        <p14:creationId xmlns:p14="http://schemas.microsoft.com/office/powerpoint/2010/main" val="40584865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Text </a:t>
            </a:r>
            <a:r>
              <a:rPr lang="cs-CZ" dirty="0" err="1" smtClean="0"/>
              <a:t>Reproduction</a:t>
            </a:r>
            <a:r>
              <a:rPr lang="cs-CZ" dirty="0" smtClean="0"/>
              <a:t> </a:t>
            </a:r>
            <a:r>
              <a:rPr lang="cs-CZ" dirty="0" err="1" smtClean="0"/>
              <a:t>of</a:t>
            </a:r>
            <a:r>
              <a:rPr lang="cs-CZ" dirty="0" smtClean="0"/>
              <a:t> Ideology</a:t>
            </a:r>
            <a:endParaRPr lang="cs-CZ" dirty="0"/>
          </a:p>
        </p:txBody>
      </p:sp>
      <p:sp>
        <p:nvSpPr>
          <p:cNvPr id="3" name="Zástupný symbol pro text 2"/>
          <p:cNvSpPr>
            <a:spLocks noGrp="1"/>
          </p:cNvSpPr>
          <p:nvPr>
            <p:ph type="body" idx="1"/>
          </p:nvPr>
        </p:nvSpPr>
        <p:spPr/>
        <p:txBody>
          <a:bodyPr/>
          <a:lstStyle/>
          <a:p>
            <a:r>
              <a:rPr lang="cs-CZ" dirty="0" err="1" smtClean="0"/>
              <a:t>Political</a:t>
            </a:r>
            <a:r>
              <a:rPr lang="cs-CZ" dirty="0" smtClean="0"/>
              <a:t> Marketing</a:t>
            </a:r>
            <a:endParaRPr lang="cs-CZ" dirty="0"/>
          </a:p>
        </p:txBody>
      </p:sp>
    </p:spTree>
    <p:extLst>
      <p:ext uri="{BB962C8B-B14F-4D97-AF65-F5344CB8AC3E}">
        <p14:creationId xmlns:p14="http://schemas.microsoft.com/office/powerpoint/2010/main" val="1693742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Introduction</a:t>
            </a:r>
            <a:r>
              <a:rPr lang="cs-CZ" dirty="0" smtClean="0"/>
              <a:t>: Citizen</a:t>
            </a:r>
            <a:endParaRPr lang="cs-CZ" dirty="0"/>
          </a:p>
        </p:txBody>
      </p:sp>
      <p:sp>
        <p:nvSpPr>
          <p:cNvPr id="3" name="Zástupný symbol pro obsah 2"/>
          <p:cNvSpPr>
            <a:spLocks noGrp="1"/>
          </p:cNvSpPr>
          <p:nvPr>
            <p:ph idx="1"/>
          </p:nvPr>
        </p:nvSpPr>
        <p:spPr>
          <a:xfrm>
            <a:off x="838200" y="1825625"/>
            <a:ext cx="10515600" cy="4900028"/>
          </a:xfrm>
        </p:spPr>
        <p:txBody>
          <a:bodyPr>
            <a:normAutofit fontScale="85000" lnSpcReduction="20000"/>
          </a:bodyPr>
          <a:lstStyle/>
          <a:p>
            <a:pPr marL="0" indent="0">
              <a:lnSpc>
                <a:spcPct val="150000"/>
              </a:lnSpc>
              <a:buNone/>
            </a:pPr>
            <a:r>
              <a:rPr lang="en-US" dirty="0" smtClean="0"/>
              <a:t>All power in democratic countries comes from the people. </a:t>
            </a:r>
          </a:p>
          <a:p>
            <a:pPr marL="0" indent="0">
              <a:lnSpc>
                <a:spcPct val="150000"/>
              </a:lnSpc>
              <a:buNone/>
            </a:pPr>
            <a:endParaRPr lang="cs-CZ" dirty="0" smtClean="0"/>
          </a:p>
          <a:p>
            <a:pPr marL="0" indent="0">
              <a:lnSpc>
                <a:spcPct val="150000"/>
              </a:lnSpc>
              <a:buNone/>
            </a:pPr>
            <a:endParaRPr lang="cs-CZ" dirty="0"/>
          </a:p>
          <a:p>
            <a:pPr marL="0" indent="0">
              <a:lnSpc>
                <a:spcPct val="150000"/>
              </a:lnSpc>
              <a:buNone/>
            </a:pPr>
            <a:endParaRPr lang="cs-CZ" dirty="0"/>
          </a:p>
          <a:p>
            <a:pPr marL="0" indent="0">
              <a:lnSpc>
                <a:spcPct val="150000"/>
              </a:lnSpc>
              <a:buNone/>
            </a:pPr>
            <a:r>
              <a:rPr lang="cs-CZ" b="1" i="1" dirty="0" smtClean="0"/>
              <a:t>„</a:t>
            </a:r>
            <a:r>
              <a:rPr lang="en-US" b="1" i="1" dirty="0" smtClean="0"/>
              <a:t>We </a:t>
            </a:r>
            <a:r>
              <a:rPr lang="en-US" b="1" i="1" dirty="0"/>
              <a:t>the People</a:t>
            </a:r>
            <a:r>
              <a:rPr lang="en-US" dirty="0"/>
              <a:t> of the United States, in Order to form a more perfect Union, establish Justice, insure domestic Tranquility, provide for the common </a:t>
            </a:r>
            <a:r>
              <a:rPr lang="en-US" dirty="0" err="1"/>
              <a:t>defence</a:t>
            </a:r>
            <a:r>
              <a:rPr lang="en-US" dirty="0"/>
              <a:t>, promote the general Welfare, and secure the Blessings of Liberty to ourselves and our Posterity, do ordain and establish this Constitution for the United States of America</a:t>
            </a:r>
            <a:r>
              <a:rPr lang="en-US" dirty="0" smtClean="0"/>
              <a:t>.</a:t>
            </a:r>
            <a:r>
              <a:rPr lang="cs-CZ" dirty="0" smtClean="0"/>
              <a:t>“ (</a:t>
            </a:r>
            <a:r>
              <a:rPr lang="cs-CZ" dirty="0" err="1" smtClean="0"/>
              <a:t>The</a:t>
            </a:r>
            <a:r>
              <a:rPr lang="cs-CZ" dirty="0" smtClean="0"/>
              <a:t> </a:t>
            </a:r>
            <a:r>
              <a:rPr lang="cs-CZ" dirty="0" err="1" smtClean="0"/>
              <a:t>Constitution</a:t>
            </a:r>
            <a:r>
              <a:rPr lang="cs-CZ" dirty="0" smtClean="0"/>
              <a:t> </a:t>
            </a:r>
            <a:r>
              <a:rPr lang="cs-CZ" dirty="0" err="1" smtClean="0"/>
              <a:t>of</a:t>
            </a:r>
            <a:r>
              <a:rPr lang="cs-CZ" dirty="0" smtClean="0"/>
              <a:t> </a:t>
            </a:r>
            <a:r>
              <a:rPr lang="cs-CZ" dirty="0" err="1" smtClean="0"/>
              <a:t>the</a:t>
            </a:r>
            <a:r>
              <a:rPr lang="cs-CZ" dirty="0" smtClean="0"/>
              <a:t> USA)</a:t>
            </a:r>
            <a:endParaRPr lang="cs-CZ" dirty="0"/>
          </a:p>
        </p:txBody>
      </p:sp>
      <p:pic>
        <p:nvPicPr>
          <p:cNvPr id="13314" name="Picture 2" descr="The Preamble showing, written larger than the rest, We the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712" y="2674060"/>
            <a:ext cx="5762625" cy="133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9391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smtClean="0"/>
              <a:t>  Text reproduction of ideology</a:t>
            </a:r>
            <a:endParaRPr lang="en-US" dirty="0"/>
          </a:p>
        </p:txBody>
      </p:sp>
      <p:sp>
        <p:nvSpPr>
          <p:cNvPr id="3" name="Zástupný symbol pro obsah 2"/>
          <p:cNvSpPr>
            <a:spLocks noGrp="1"/>
          </p:cNvSpPr>
          <p:nvPr>
            <p:ph idx="1"/>
          </p:nvPr>
        </p:nvSpPr>
        <p:spPr/>
        <p:txBody>
          <a:bodyPr>
            <a:normAutofit/>
          </a:bodyPr>
          <a:lstStyle/>
          <a:p>
            <a:r>
              <a:rPr lang="en-US" dirty="0" smtClean="0"/>
              <a:t>Way, how to better sold political products to the public</a:t>
            </a:r>
          </a:p>
          <a:p>
            <a:r>
              <a:rPr lang="en-US" dirty="0" smtClean="0"/>
              <a:t>Text reproduction of ideology, </a:t>
            </a:r>
          </a:p>
          <a:p>
            <a:r>
              <a:rPr lang="en-US" dirty="0" smtClean="0"/>
              <a:t>Process of emptying of word´s meaning, </a:t>
            </a:r>
          </a:p>
          <a:p>
            <a:r>
              <a:rPr lang="en-US" dirty="0" smtClean="0"/>
              <a:t>Process of spreading of ideology in social mind wit help of text.</a:t>
            </a:r>
          </a:p>
          <a:p>
            <a:pPr>
              <a:buNone/>
            </a:pPr>
            <a:endParaRPr lang="en-US" dirty="0" smtClean="0"/>
          </a:p>
          <a:p>
            <a:endParaRPr lang="en-US" dirty="0" smtClean="0"/>
          </a:p>
          <a:p>
            <a:endParaRPr lang="en-US" dirty="0"/>
          </a:p>
        </p:txBody>
      </p:sp>
      <p:sp>
        <p:nvSpPr>
          <p:cNvPr id="4" name="Obdélník 3"/>
          <p:cNvSpPr/>
          <p:nvPr/>
        </p:nvSpPr>
        <p:spPr>
          <a:xfrm>
            <a:off x="5381620" y="4000504"/>
            <a:ext cx="4572000" cy="923330"/>
          </a:xfrm>
          <a:prstGeom prst="rect">
            <a:avLst/>
          </a:prstGeom>
        </p:spPr>
        <p:txBody>
          <a:bodyPr>
            <a:spAutoFit/>
          </a:bodyPr>
          <a:lstStyle/>
          <a:p>
            <a:r>
              <a:rPr lang="cs-CZ" dirty="0"/>
              <a:t>„</a:t>
            </a:r>
            <a:r>
              <a:rPr lang="cs-CZ" dirty="0" err="1"/>
              <a:t>Grau</a:t>
            </a:r>
            <a:r>
              <a:rPr lang="cs-CZ" dirty="0"/>
              <a:t> </a:t>
            </a:r>
            <a:r>
              <a:rPr lang="cs-CZ" dirty="0" err="1"/>
              <a:t>ist</a:t>
            </a:r>
            <a:r>
              <a:rPr lang="cs-CZ" dirty="0"/>
              <a:t>, </a:t>
            </a:r>
            <a:r>
              <a:rPr lang="cs-CZ" dirty="0" err="1"/>
              <a:t>mein</a:t>
            </a:r>
            <a:r>
              <a:rPr lang="cs-CZ" dirty="0"/>
              <a:t> </a:t>
            </a:r>
            <a:r>
              <a:rPr lang="cs-CZ" dirty="0" err="1"/>
              <a:t>lieber</a:t>
            </a:r>
            <a:r>
              <a:rPr lang="cs-CZ" dirty="0"/>
              <a:t> </a:t>
            </a:r>
            <a:r>
              <a:rPr lang="cs-CZ" dirty="0" err="1"/>
              <a:t>Freund</a:t>
            </a:r>
            <a:r>
              <a:rPr lang="cs-CZ" dirty="0"/>
              <a:t> , </a:t>
            </a:r>
            <a:r>
              <a:rPr lang="cs-CZ" dirty="0" err="1"/>
              <a:t>alle</a:t>
            </a:r>
            <a:r>
              <a:rPr lang="cs-CZ" dirty="0"/>
              <a:t> </a:t>
            </a:r>
            <a:r>
              <a:rPr lang="cs-CZ" dirty="0" err="1"/>
              <a:t>Theorie</a:t>
            </a:r>
            <a:r>
              <a:rPr lang="cs-CZ" dirty="0"/>
              <a:t> </a:t>
            </a:r>
            <a:r>
              <a:rPr lang="cs-CZ" dirty="0" err="1"/>
              <a:t>und</a:t>
            </a:r>
            <a:r>
              <a:rPr lang="cs-CZ" dirty="0"/>
              <a:t> </a:t>
            </a:r>
            <a:r>
              <a:rPr lang="cs-CZ" dirty="0" err="1"/>
              <a:t>gr</a:t>
            </a:r>
            <a:r>
              <a:rPr lang="de-DE" dirty="0" err="1"/>
              <a:t>ün</a:t>
            </a:r>
            <a:r>
              <a:rPr lang="de-DE" dirty="0"/>
              <a:t> ist der Baum des Lebens.“</a:t>
            </a:r>
          </a:p>
          <a:p>
            <a:r>
              <a:rPr lang="de-DE" dirty="0" err="1"/>
              <a:t>J.W.Goethe</a:t>
            </a:r>
            <a:endParaRPr lang="cs-CZ" dirty="0"/>
          </a:p>
        </p:txBody>
      </p:sp>
    </p:spTree>
    <p:extLst>
      <p:ext uri="{BB962C8B-B14F-4D97-AF65-F5344CB8AC3E}">
        <p14:creationId xmlns:p14="http://schemas.microsoft.com/office/powerpoint/2010/main" val="23270164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en-US" dirty="0"/>
              <a:t> Text reproduction of ideology</a:t>
            </a:r>
            <a:endParaRPr lang="cs-CZ" dirty="0"/>
          </a:p>
        </p:txBody>
      </p:sp>
      <p:pic>
        <p:nvPicPr>
          <p:cNvPr id="36866" name="Picture 2" descr="C:\Documents and Settings\jirka\Dokumenty\Obrázky\MP Navigator EX\2014_02_09\IMG_0002.jpg"/>
          <p:cNvPicPr>
            <a:picLocks noChangeAspect="1" noChangeArrowheads="1"/>
          </p:cNvPicPr>
          <p:nvPr/>
        </p:nvPicPr>
        <p:blipFill>
          <a:blip r:embed="rId2" cstate="screen"/>
          <a:srcRect/>
          <a:stretch>
            <a:fillRect/>
          </a:stretch>
        </p:blipFill>
        <p:spPr bwMode="auto">
          <a:xfrm>
            <a:off x="3238512" y="1060844"/>
            <a:ext cx="6429388" cy="5192308"/>
          </a:xfrm>
          <a:prstGeom prst="rect">
            <a:avLst/>
          </a:prstGeom>
          <a:noFill/>
        </p:spPr>
      </p:pic>
      <p:sp>
        <p:nvSpPr>
          <p:cNvPr id="6" name="TextovéPole 5"/>
          <p:cNvSpPr txBox="1"/>
          <p:nvPr/>
        </p:nvSpPr>
        <p:spPr>
          <a:xfrm>
            <a:off x="1524000" y="6027004"/>
            <a:ext cx="5037854" cy="830997"/>
          </a:xfrm>
          <a:prstGeom prst="rect">
            <a:avLst/>
          </a:prstGeom>
          <a:noFill/>
        </p:spPr>
        <p:txBody>
          <a:bodyPr wrap="none" rtlCol="0">
            <a:spAutoFit/>
          </a:bodyPr>
          <a:lstStyle/>
          <a:p>
            <a:r>
              <a:rPr lang="de-DE" sz="2400" dirty="0"/>
              <a:t>Jürgen Habermas</a:t>
            </a:r>
          </a:p>
          <a:p>
            <a:r>
              <a:rPr lang="de-DE" sz="2400" dirty="0"/>
              <a:t>Theorie des kommunikativen Handelns</a:t>
            </a:r>
            <a:endParaRPr lang="cs-CZ" sz="2400" dirty="0"/>
          </a:p>
        </p:txBody>
      </p:sp>
      <p:pic>
        <p:nvPicPr>
          <p:cNvPr id="26630" name="Picture 6" descr="http://www.craigwilly.info/wp-content/uploads/2012/08/habermas.jpg"/>
          <p:cNvPicPr>
            <a:picLocks noChangeAspect="1" noChangeArrowheads="1"/>
          </p:cNvPicPr>
          <p:nvPr/>
        </p:nvPicPr>
        <p:blipFill>
          <a:blip r:embed="rId3" cstate="screen"/>
          <a:srcRect/>
          <a:stretch>
            <a:fillRect/>
          </a:stretch>
        </p:blipFill>
        <p:spPr bwMode="auto">
          <a:xfrm>
            <a:off x="7242822" y="4071942"/>
            <a:ext cx="3425178" cy="2285992"/>
          </a:xfrm>
          <a:prstGeom prst="rect">
            <a:avLst/>
          </a:prstGeom>
          <a:noFill/>
        </p:spPr>
      </p:pic>
      <p:sp>
        <p:nvSpPr>
          <p:cNvPr id="3" name="Zástupný symbol pro obsah 2"/>
          <p:cNvSpPr>
            <a:spLocks noGrp="1"/>
          </p:cNvSpPr>
          <p:nvPr>
            <p:ph idx="1"/>
          </p:nvPr>
        </p:nvSpPr>
        <p:spPr/>
        <p:txBody>
          <a:bodyPr>
            <a:normAutofit/>
          </a:bodyPr>
          <a:lstStyle/>
          <a:p>
            <a:pPr>
              <a:buNone/>
            </a:pPr>
            <a:r>
              <a:rPr lang="de-DE" dirty="0" smtClean="0"/>
              <a:t>LEBENSWELT</a:t>
            </a:r>
            <a:endParaRPr lang="cs-CZ" dirty="0"/>
          </a:p>
        </p:txBody>
      </p:sp>
    </p:spTree>
    <p:extLst>
      <p:ext uri="{BB962C8B-B14F-4D97-AF65-F5344CB8AC3E}">
        <p14:creationId xmlns:p14="http://schemas.microsoft.com/office/powerpoint/2010/main" val="32708819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en-US" dirty="0"/>
              <a:t> Text reproduction of ideology</a:t>
            </a:r>
            <a:endParaRPr lang="cs-CZ" dirty="0"/>
          </a:p>
        </p:txBody>
      </p:sp>
      <p:sp>
        <p:nvSpPr>
          <p:cNvPr id="6" name="TextovéPole 5"/>
          <p:cNvSpPr txBox="1"/>
          <p:nvPr/>
        </p:nvSpPr>
        <p:spPr>
          <a:xfrm>
            <a:off x="1524000" y="6027004"/>
            <a:ext cx="5037854" cy="830997"/>
          </a:xfrm>
          <a:prstGeom prst="rect">
            <a:avLst/>
          </a:prstGeom>
          <a:noFill/>
        </p:spPr>
        <p:txBody>
          <a:bodyPr wrap="none" rtlCol="0">
            <a:spAutoFit/>
          </a:bodyPr>
          <a:lstStyle/>
          <a:p>
            <a:r>
              <a:rPr lang="de-DE" sz="2400" dirty="0"/>
              <a:t>Jürgen Habermas</a:t>
            </a:r>
          </a:p>
          <a:p>
            <a:r>
              <a:rPr lang="de-DE" sz="2400" dirty="0"/>
              <a:t>Theorie des kommunikativen Handelns</a:t>
            </a:r>
            <a:endParaRPr lang="cs-CZ" sz="2400" dirty="0"/>
          </a:p>
        </p:txBody>
      </p:sp>
      <p:sp>
        <p:nvSpPr>
          <p:cNvPr id="3" name="Zástupný symbol pro obsah 2"/>
          <p:cNvSpPr>
            <a:spLocks noGrp="1"/>
          </p:cNvSpPr>
          <p:nvPr>
            <p:ph idx="1"/>
          </p:nvPr>
        </p:nvSpPr>
        <p:spPr>
          <a:xfrm>
            <a:off x="2024034" y="1357299"/>
            <a:ext cx="8229600" cy="4525963"/>
          </a:xfrm>
        </p:spPr>
        <p:txBody>
          <a:bodyPr>
            <a:normAutofit fontScale="70000" lnSpcReduction="20000"/>
          </a:bodyPr>
          <a:lstStyle/>
          <a:p>
            <a:pPr>
              <a:buNone/>
            </a:pPr>
            <a:r>
              <a:rPr lang="en-US" sz="2400" dirty="0"/>
              <a:t>LEBENSWELT (Life world) </a:t>
            </a:r>
          </a:p>
          <a:p>
            <a:pPr>
              <a:buNone/>
            </a:pPr>
            <a:r>
              <a:rPr lang="en-US" sz="2400" dirty="0"/>
              <a:t>Phenomenological method</a:t>
            </a:r>
          </a:p>
          <a:p>
            <a:pPr>
              <a:buNone/>
            </a:pPr>
            <a:r>
              <a:rPr lang="en-US" sz="2400" dirty="0"/>
              <a:t>World od social phenomena, world of everyday life (</a:t>
            </a:r>
            <a:r>
              <a:rPr lang="en-US" sz="2400" dirty="0" err="1"/>
              <a:t>Alltag</a:t>
            </a:r>
            <a:r>
              <a:rPr lang="en-US" sz="2400" dirty="0"/>
              <a:t>)</a:t>
            </a:r>
          </a:p>
          <a:p>
            <a:pPr>
              <a:buNone/>
            </a:pPr>
            <a:r>
              <a:rPr lang="en-US" sz="2400" dirty="0"/>
              <a:t>Factual relationship (</a:t>
            </a:r>
            <a:r>
              <a:rPr lang="en-US" sz="2400" dirty="0" err="1"/>
              <a:t>Sachverhalt</a:t>
            </a:r>
            <a:r>
              <a:rPr lang="en-US" sz="2400" dirty="0"/>
              <a:t>) (Wittgenstein) – its existence is  substance of social interaction (interaction act</a:t>
            </a:r>
            <a:r>
              <a:rPr lang="cs-CZ" sz="2400" dirty="0" err="1"/>
              <a:t>or</a:t>
            </a:r>
            <a:r>
              <a:rPr lang="en-US" sz="2400" dirty="0"/>
              <a:t>- social world)</a:t>
            </a:r>
          </a:p>
          <a:p>
            <a:pPr>
              <a:buNone/>
            </a:pPr>
            <a:r>
              <a:rPr lang="en-US" sz="2400" dirty="0"/>
              <a:t>Necessity of coordinated action in society – came out of communication-  target of communication</a:t>
            </a:r>
          </a:p>
          <a:p>
            <a:pPr>
              <a:buNone/>
            </a:pPr>
            <a:r>
              <a:rPr lang="en-US" sz="2400" dirty="0" err="1"/>
              <a:t>Habermas´s</a:t>
            </a:r>
            <a:r>
              <a:rPr lang="en-US" sz="2400" dirty="0"/>
              <a:t> typology of communicative action : </a:t>
            </a:r>
          </a:p>
          <a:p>
            <a:pPr>
              <a:buNone/>
            </a:pPr>
            <a:r>
              <a:rPr lang="en-US" sz="2400" dirty="0"/>
              <a:t>According to formal –pragmatic criteria (speech acts), </a:t>
            </a:r>
          </a:p>
          <a:p>
            <a:pPr>
              <a:buNone/>
            </a:pPr>
            <a:r>
              <a:rPr lang="en-US" sz="2400" dirty="0"/>
              <a:t>			- function of language</a:t>
            </a:r>
          </a:p>
          <a:p>
            <a:pPr>
              <a:buNone/>
            </a:pPr>
            <a:r>
              <a:rPr lang="en-US" sz="2400" dirty="0"/>
              <a:t>			-orientation of action</a:t>
            </a:r>
          </a:p>
          <a:p>
            <a:pPr>
              <a:buNone/>
            </a:pPr>
            <a:r>
              <a:rPr lang="en-US" sz="2400" dirty="0"/>
              <a:t>			-focus of communication action</a:t>
            </a:r>
          </a:p>
          <a:p>
            <a:pPr>
              <a:buNone/>
            </a:pPr>
            <a:r>
              <a:rPr lang="en-US" sz="2400" dirty="0"/>
              <a:t>			-demand on validity</a:t>
            </a:r>
          </a:p>
          <a:p>
            <a:pPr>
              <a:buNone/>
            </a:pPr>
            <a:r>
              <a:rPr lang="en-US" sz="2400" dirty="0"/>
              <a:t>			-relation to the type of the world (objective, social, subjective world)</a:t>
            </a:r>
          </a:p>
          <a:p>
            <a:pPr>
              <a:buNone/>
            </a:pPr>
            <a:endParaRPr lang="en-US" sz="2400" dirty="0"/>
          </a:p>
          <a:p>
            <a:pPr>
              <a:buNone/>
            </a:pPr>
            <a:endParaRPr lang="en-US" sz="2400" dirty="0"/>
          </a:p>
          <a:p>
            <a:pPr>
              <a:buNone/>
            </a:pPr>
            <a:endParaRPr lang="en-US" sz="2400" dirty="0"/>
          </a:p>
          <a:p>
            <a:pPr>
              <a:buNone/>
            </a:pPr>
            <a:endParaRPr lang="en-US" sz="2400" dirty="0"/>
          </a:p>
          <a:p>
            <a:pPr>
              <a:buNone/>
            </a:pPr>
            <a:endParaRPr lang="en-US" sz="2400" dirty="0"/>
          </a:p>
          <a:p>
            <a:pPr>
              <a:buNone/>
            </a:pPr>
            <a:endParaRPr lang="en-US" sz="2400" dirty="0"/>
          </a:p>
          <a:p>
            <a:pPr>
              <a:buNone/>
            </a:pPr>
            <a:endParaRPr lang="en-US" sz="2400" dirty="0"/>
          </a:p>
        </p:txBody>
      </p:sp>
    </p:spTree>
    <p:extLst>
      <p:ext uri="{BB962C8B-B14F-4D97-AF65-F5344CB8AC3E}">
        <p14:creationId xmlns:p14="http://schemas.microsoft.com/office/powerpoint/2010/main" val="41267019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en-US" dirty="0"/>
              <a:t>  Text reproduction of ideology</a:t>
            </a:r>
            <a:endParaRPr lang="cs-CZ" dirty="0"/>
          </a:p>
        </p:txBody>
      </p:sp>
      <p:sp>
        <p:nvSpPr>
          <p:cNvPr id="6" name="TextovéPole 5"/>
          <p:cNvSpPr txBox="1"/>
          <p:nvPr/>
        </p:nvSpPr>
        <p:spPr>
          <a:xfrm>
            <a:off x="1524000" y="6027004"/>
            <a:ext cx="5037854" cy="830997"/>
          </a:xfrm>
          <a:prstGeom prst="rect">
            <a:avLst/>
          </a:prstGeom>
          <a:noFill/>
        </p:spPr>
        <p:txBody>
          <a:bodyPr wrap="none" rtlCol="0">
            <a:spAutoFit/>
          </a:bodyPr>
          <a:lstStyle/>
          <a:p>
            <a:r>
              <a:rPr lang="de-DE" sz="2400" dirty="0"/>
              <a:t>Jürgen Habermas</a:t>
            </a:r>
          </a:p>
          <a:p>
            <a:r>
              <a:rPr lang="de-DE" sz="2400" dirty="0"/>
              <a:t>Theorie des kommunikativen Handelns</a:t>
            </a:r>
            <a:endParaRPr lang="cs-CZ" sz="2400" dirty="0"/>
          </a:p>
        </p:txBody>
      </p:sp>
      <p:sp>
        <p:nvSpPr>
          <p:cNvPr id="3" name="Zástupný symbol pro obsah 2"/>
          <p:cNvSpPr>
            <a:spLocks noGrp="1"/>
          </p:cNvSpPr>
          <p:nvPr>
            <p:ph idx="1"/>
          </p:nvPr>
        </p:nvSpPr>
        <p:spPr>
          <a:xfrm>
            <a:off x="2024034" y="1357299"/>
            <a:ext cx="8229600" cy="4525963"/>
          </a:xfrm>
        </p:spPr>
        <p:txBody>
          <a:bodyPr>
            <a:noAutofit/>
          </a:bodyPr>
          <a:lstStyle/>
          <a:p>
            <a:pPr>
              <a:buNone/>
            </a:pPr>
            <a:r>
              <a:rPr lang="en-US" sz="2000" dirty="0"/>
              <a:t>Targets of communicative acting human are:</a:t>
            </a:r>
          </a:p>
          <a:p>
            <a:pPr>
              <a:buNone/>
            </a:pPr>
            <a:r>
              <a:rPr lang="en-US" sz="2000" dirty="0"/>
              <a:t>Utilitarian, Truthful and Affective</a:t>
            </a:r>
          </a:p>
          <a:p>
            <a:pPr>
              <a:buNone/>
            </a:pPr>
            <a:r>
              <a:rPr lang="en-US" sz="2000" dirty="0" err="1"/>
              <a:t>Intersubjectivity</a:t>
            </a:r>
            <a:r>
              <a:rPr lang="en-US" sz="2000" dirty="0"/>
              <a:t> – neither subjective, so determined by the exclusive status of communicating individual, nor objective, therefore crossing this subject into the world no. 3. </a:t>
            </a:r>
          </a:p>
          <a:p>
            <a:pPr>
              <a:buNone/>
            </a:pPr>
            <a:r>
              <a:rPr lang="en-US" sz="2000" dirty="0"/>
              <a:t>By the creation of intersubjective relation in everyday life – in life world (</a:t>
            </a:r>
            <a:r>
              <a:rPr lang="en-US" sz="2000" dirty="0" err="1"/>
              <a:t>Lebenswelt</a:t>
            </a:r>
            <a:r>
              <a:rPr lang="en-US" sz="2000" dirty="0"/>
              <a:t>), are communication actors driven by rules and communicate by the agreed and therefore valid meanings.</a:t>
            </a:r>
          </a:p>
          <a:p>
            <a:pPr>
              <a:buNone/>
            </a:pPr>
            <a:r>
              <a:rPr lang="en-US" sz="2000" dirty="0"/>
              <a:t>Character of rules is changing, as well as validity, principles of communication stay longer time without change (rules of Language game : </a:t>
            </a:r>
            <a:r>
              <a:rPr lang="en-US" sz="2000" dirty="0" err="1"/>
              <a:t>Sprachspiel</a:t>
            </a:r>
            <a:r>
              <a:rPr lang="en-US" sz="2000" dirty="0"/>
              <a:t> – Wittgenstein)</a:t>
            </a:r>
          </a:p>
          <a:p>
            <a:pPr>
              <a:buNone/>
            </a:pPr>
            <a:r>
              <a:rPr lang="en-US" sz="2000" dirty="0"/>
              <a:t>Basics principles:	 	orientation of communication actor on success, </a:t>
            </a:r>
          </a:p>
          <a:p>
            <a:pPr>
              <a:buNone/>
            </a:pPr>
            <a:r>
              <a:rPr lang="en-US" sz="2000" dirty="0"/>
              <a:t>				orientation of communication actor to be understand</a:t>
            </a:r>
          </a:p>
          <a:p>
            <a:pPr>
              <a:buNone/>
            </a:pPr>
            <a:endParaRPr lang="en-US" sz="2000" dirty="0"/>
          </a:p>
          <a:p>
            <a:pPr>
              <a:buNone/>
            </a:pPr>
            <a:endParaRPr lang="en-US" sz="2000" dirty="0"/>
          </a:p>
          <a:p>
            <a:pPr>
              <a:buNone/>
            </a:pPr>
            <a:endParaRPr lang="en-US" sz="2000" dirty="0"/>
          </a:p>
          <a:p>
            <a:pPr>
              <a:buNone/>
            </a:pPr>
            <a:endParaRPr lang="en-US" sz="2000" dirty="0"/>
          </a:p>
          <a:p>
            <a:pPr>
              <a:buNone/>
            </a:pPr>
            <a:endParaRPr lang="en-US" sz="2000" dirty="0"/>
          </a:p>
        </p:txBody>
      </p:sp>
    </p:spTree>
    <p:extLst>
      <p:ext uri="{BB962C8B-B14F-4D97-AF65-F5344CB8AC3E}">
        <p14:creationId xmlns:p14="http://schemas.microsoft.com/office/powerpoint/2010/main" val="40433714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en-US" dirty="0"/>
              <a:t> Text reproduction of ideology</a:t>
            </a:r>
            <a:endParaRPr lang="cs-CZ" dirty="0"/>
          </a:p>
        </p:txBody>
      </p:sp>
      <p:sp>
        <p:nvSpPr>
          <p:cNvPr id="6" name="TextovéPole 5"/>
          <p:cNvSpPr txBox="1"/>
          <p:nvPr/>
        </p:nvSpPr>
        <p:spPr>
          <a:xfrm>
            <a:off x="1524000" y="6027004"/>
            <a:ext cx="5037854" cy="830997"/>
          </a:xfrm>
          <a:prstGeom prst="rect">
            <a:avLst/>
          </a:prstGeom>
          <a:noFill/>
        </p:spPr>
        <p:txBody>
          <a:bodyPr wrap="none" rtlCol="0">
            <a:spAutoFit/>
          </a:bodyPr>
          <a:lstStyle/>
          <a:p>
            <a:r>
              <a:rPr lang="de-DE" sz="2400" dirty="0"/>
              <a:t>Jürgen Habermas</a:t>
            </a:r>
          </a:p>
          <a:p>
            <a:r>
              <a:rPr lang="de-DE" sz="2400" dirty="0"/>
              <a:t>Theorie des kommunikativen Handelns</a:t>
            </a:r>
            <a:endParaRPr lang="cs-CZ" sz="2400" dirty="0"/>
          </a:p>
        </p:txBody>
      </p:sp>
      <p:sp>
        <p:nvSpPr>
          <p:cNvPr id="3" name="Zástupný symbol pro obsah 2"/>
          <p:cNvSpPr>
            <a:spLocks noGrp="1"/>
          </p:cNvSpPr>
          <p:nvPr>
            <p:ph idx="1"/>
          </p:nvPr>
        </p:nvSpPr>
        <p:spPr>
          <a:xfrm>
            <a:off x="2024034" y="1357299"/>
            <a:ext cx="8229600" cy="4525963"/>
          </a:xfrm>
        </p:spPr>
        <p:txBody>
          <a:bodyPr>
            <a:noAutofit/>
          </a:bodyPr>
          <a:lstStyle/>
          <a:p>
            <a:pPr>
              <a:buNone/>
            </a:pPr>
            <a:r>
              <a:rPr lang="en-US" sz="2000" b="1" dirty="0"/>
              <a:t>Reproduction of  ideology</a:t>
            </a:r>
          </a:p>
          <a:p>
            <a:pPr>
              <a:buNone/>
            </a:pPr>
            <a:endParaRPr lang="en-US" sz="1600" dirty="0"/>
          </a:p>
          <a:p>
            <a:pPr>
              <a:buNone/>
            </a:pPr>
            <a:r>
              <a:rPr lang="en-US" sz="2000" dirty="0"/>
              <a:t>Reflection of intersubjective relations is caused by distorted idea of their character</a:t>
            </a:r>
          </a:p>
          <a:p>
            <a:pPr>
              <a:buNone/>
            </a:pPr>
            <a:endParaRPr lang="en-US" sz="2000" dirty="0"/>
          </a:p>
          <a:p>
            <a:pPr>
              <a:buNone/>
            </a:pPr>
            <a:r>
              <a:rPr lang="en-US" sz="2000" dirty="0"/>
              <a:t>1.Understanding the meaning – 2.interpretation of meaning in out of text context of social reality – 3.sense</a:t>
            </a:r>
          </a:p>
          <a:p>
            <a:pPr>
              <a:buNone/>
            </a:pPr>
            <a:endParaRPr lang="en-US" sz="2000" dirty="0"/>
          </a:p>
          <a:p>
            <a:pPr>
              <a:buNone/>
            </a:pPr>
            <a:r>
              <a:rPr lang="en-US" sz="2000" dirty="0"/>
              <a:t>1.Pressure of ideology on the idea about character of </a:t>
            </a:r>
            <a:r>
              <a:rPr lang="en-US" sz="2000" dirty="0" err="1"/>
              <a:t>intersubjec</a:t>
            </a:r>
            <a:r>
              <a:rPr lang="cs-CZ" sz="2000" dirty="0"/>
              <a:t>t</a:t>
            </a:r>
            <a:r>
              <a:rPr lang="en-US" sz="2000" dirty="0" err="1"/>
              <a:t>ive</a:t>
            </a:r>
            <a:r>
              <a:rPr lang="en-US" sz="2000" dirty="0"/>
              <a:t> relations – 2.pressure on symbolic system – 3.changes in the language – 4.reproduction of those changes in the language – 5.reproduction of language </a:t>
            </a:r>
            <a:r>
              <a:rPr lang="en-US" sz="2000" dirty="0" err="1"/>
              <a:t>distortio</a:t>
            </a:r>
            <a:r>
              <a:rPr lang="cs-CZ" sz="2000" dirty="0"/>
              <a:t>n</a:t>
            </a:r>
            <a:r>
              <a:rPr lang="en-US" sz="2000" dirty="0"/>
              <a:t> – 6.reproduction of distorted world image – 7. reproduction of distorted social structure, social relations, values</a:t>
            </a:r>
          </a:p>
          <a:p>
            <a:pPr>
              <a:buNone/>
            </a:pPr>
            <a:endParaRPr lang="en-US" sz="2000" dirty="0"/>
          </a:p>
          <a:p>
            <a:pPr>
              <a:buNone/>
            </a:pPr>
            <a:endParaRPr lang="en-US" sz="1600" dirty="0"/>
          </a:p>
          <a:p>
            <a:pPr>
              <a:buNone/>
            </a:pPr>
            <a:endParaRPr lang="en-US" sz="1600" dirty="0"/>
          </a:p>
          <a:p>
            <a:pPr>
              <a:buNone/>
            </a:pPr>
            <a:endParaRPr lang="en-US" sz="1600" dirty="0"/>
          </a:p>
          <a:p>
            <a:pPr>
              <a:buNone/>
            </a:pPr>
            <a:endParaRPr lang="en-US" sz="1600" dirty="0"/>
          </a:p>
          <a:p>
            <a:pPr>
              <a:buNone/>
            </a:pPr>
            <a:endParaRPr lang="en-US" sz="1600" dirty="0"/>
          </a:p>
          <a:p>
            <a:pPr>
              <a:buNone/>
            </a:pPr>
            <a:endParaRPr lang="en-US" sz="1600" dirty="0"/>
          </a:p>
        </p:txBody>
      </p:sp>
      <p:sp>
        <p:nvSpPr>
          <p:cNvPr id="5" name="Šipka doprava 4"/>
          <p:cNvSpPr/>
          <p:nvPr/>
        </p:nvSpPr>
        <p:spPr>
          <a:xfrm>
            <a:off x="3309918" y="3857628"/>
            <a:ext cx="4643470"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755651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en-US" dirty="0"/>
              <a:t> Text reproduction of ideology</a:t>
            </a:r>
            <a:endParaRPr lang="cs-CZ" dirty="0"/>
          </a:p>
        </p:txBody>
      </p:sp>
      <p:sp>
        <p:nvSpPr>
          <p:cNvPr id="6" name="TextovéPole 5"/>
          <p:cNvSpPr txBox="1"/>
          <p:nvPr/>
        </p:nvSpPr>
        <p:spPr>
          <a:xfrm>
            <a:off x="1524000" y="6027004"/>
            <a:ext cx="5037854" cy="830997"/>
          </a:xfrm>
          <a:prstGeom prst="rect">
            <a:avLst/>
          </a:prstGeom>
          <a:noFill/>
        </p:spPr>
        <p:txBody>
          <a:bodyPr wrap="none" rtlCol="0">
            <a:spAutoFit/>
          </a:bodyPr>
          <a:lstStyle/>
          <a:p>
            <a:r>
              <a:rPr lang="de-DE" sz="2400" dirty="0"/>
              <a:t>Jürgen Habermas</a:t>
            </a:r>
          </a:p>
          <a:p>
            <a:r>
              <a:rPr lang="de-DE" sz="2400" dirty="0"/>
              <a:t>Theorie des kommunikativen Handelns</a:t>
            </a:r>
            <a:endParaRPr lang="cs-CZ" sz="2400" dirty="0"/>
          </a:p>
        </p:txBody>
      </p:sp>
      <p:sp>
        <p:nvSpPr>
          <p:cNvPr id="3" name="Zástupný symbol pro obsah 2"/>
          <p:cNvSpPr>
            <a:spLocks noGrp="1"/>
          </p:cNvSpPr>
          <p:nvPr>
            <p:ph idx="1"/>
          </p:nvPr>
        </p:nvSpPr>
        <p:spPr>
          <a:xfrm>
            <a:off x="2024034" y="1357299"/>
            <a:ext cx="8229600" cy="4525963"/>
          </a:xfrm>
        </p:spPr>
        <p:txBody>
          <a:bodyPr>
            <a:noAutofit/>
          </a:bodyPr>
          <a:lstStyle/>
          <a:p>
            <a:pPr>
              <a:buNone/>
            </a:pPr>
            <a:r>
              <a:rPr lang="en-US" sz="2400" b="1" dirty="0"/>
              <a:t>Strategic communicative action</a:t>
            </a:r>
          </a:p>
          <a:p>
            <a:pPr>
              <a:buNone/>
            </a:pPr>
            <a:r>
              <a:rPr lang="en-US" sz="2400" dirty="0"/>
              <a:t>Focused on the action of the other</a:t>
            </a:r>
          </a:p>
          <a:p>
            <a:pPr>
              <a:buNone/>
            </a:pPr>
            <a:endParaRPr lang="en-US" sz="2400" dirty="0"/>
          </a:p>
          <a:p>
            <a:pPr>
              <a:buNone/>
            </a:pPr>
            <a:r>
              <a:rPr lang="en-US" sz="2400" dirty="0"/>
              <a:t>Open – (with conscious aim of manipulation)</a:t>
            </a:r>
          </a:p>
          <a:p>
            <a:pPr>
              <a:buNone/>
            </a:pPr>
            <a:r>
              <a:rPr lang="en-US" sz="2400" dirty="0"/>
              <a:t>Corresponding with communication in </a:t>
            </a:r>
            <a:r>
              <a:rPr lang="en-US" sz="2400" dirty="0" err="1"/>
              <a:t>Lebenswelt</a:t>
            </a:r>
            <a:r>
              <a:rPr lang="en-US" sz="2400" dirty="0"/>
              <a:t> – speech acts </a:t>
            </a:r>
            <a:r>
              <a:rPr lang="cs-CZ" sz="2400" dirty="0" err="1"/>
              <a:t>connected</a:t>
            </a:r>
            <a:r>
              <a:rPr lang="en-US" sz="2400" dirty="0"/>
              <a:t> to the objective world no.3</a:t>
            </a:r>
          </a:p>
          <a:p>
            <a:pPr>
              <a:buNone/>
            </a:pPr>
            <a:r>
              <a:rPr lang="en-US" sz="2400" dirty="0"/>
              <a:t>Hidden – (with subliminal manipulation) – speech acts on the language level distorted by ideology – ritualization – (K.O. </a:t>
            </a:r>
            <a:r>
              <a:rPr lang="en-US" sz="2400" dirty="0" err="1"/>
              <a:t>Apel</a:t>
            </a:r>
            <a:r>
              <a:rPr lang="en-US" sz="2400" dirty="0"/>
              <a:t> – „communication machine“ highly formalized communication. </a:t>
            </a:r>
            <a:r>
              <a:rPr lang="en-US" sz="2400" i="1" dirty="0"/>
              <a:t>Because it says so--- it can´t say differently)</a:t>
            </a:r>
          </a:p>
          <a:p>
            <a:pPr>
              <a:buNone/>
            </a:pPr>
            <a:endParaRPr lang="en-US" sz="2400" dirty="0"/>
          </a:p>
          <a:p>
            <a:pPr>
              <a:buNone/>
            </a:pPr>
            <a:endParaRPr lang="en-US" sz="1800" dirty="0"/>
          </a:p>
          <a:p>
            <a:pPr>
              <a:buNone/>
            </a:pPr>
            <a:endParaRPr lang="en-US" sz="1800" dirty="0"/>
          </a:p>
          <a:p>
            <a:pPr>
              <a:buNone/>
            </a:pPr>
            <a:endParaRPr lang="en-US" sz="1800" dirty="0"/>
          </a:p>
          <a:p>
            <a:pPr>
              <a:buNone/>
            </a:pPr>
            <a:endParaRPr lang="en-US" sz="1800" dirty="0"/>
          </a:p>
          <a:p>
            <a:pPr>
              <a:buNone/>
            </a:pPr>
            <a:endParaRPr lang="en-US" sz="1800" dirty="0"/>
          </a:p>
          <a:p>
            <a:pPr>
              <a:buNone/>
            </a:pPr>
            <a:endParaRPr lang="en-US" sz="1800" dirty="0"/>
          </a:p>
        </p:txBody>
      </p:sp>
    </p:spTree>
    <p:extLst>
      <p:ext uri="{BB962C8B-B14F-4D97-AF65-F5344CB8AC3E}">
        <p14:creationId xmlns:p14="http://schemas.microsoft.com/office/powerpoint/2010/main" val="40288500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G. Orwell:  Politics and the English Language</a:t>
            </a:r>
            <a:endParaRPr lang="en-US" dirty="0"/>
          </a:p>
        </p:txBody>
      </p:sp>
      <p:sp>
        <p:nvSpPr>
          <p:cNvPr id="3" name="Zástupný symbol pro obsah 2"/>
          <p:cNvSpPr>
            <a:spLocks noGrp="1"/>
          </p:cNvSpPr>
          <p:nvPr>
            <p:ph idx="1"/>
          </p:nvPr>
        </p:nvSpPr>
        <p:spPr/>
        <p:txBody>
          <a:bodyPr/>
          <a:lstStyle/>
          <a:p>
            <a:pPr marL="0" indent="0">
              <a:buNone/>
            </a:pPr>
            <a:r>
              <a:rPr lang="en-US" dirty="0" smtClean="0"/>
              <a:t>Self-completed prophecy</a:t>
            </a:r>
          </a:p>
          <a:p>
            <a:pPr marL="0" indent="0">
              <a:buNone/>
            </a:pPr>
            <a:r>
              <a:rPr lang="cs-CZ" b="1" dirty="0" smtClean="0"/>
              <a:t>A</a:t>
            </a:r>
            <a:r>
              <a:rPr lang="en-US" b="1" dirty="0" smtClean="0"/>
              <a:t>n </a:t>
            </a:r>
            <a:r>
              <a:rPr lang="en-US" b="1" dirty="0"/>
              <a:t>effect can become a cause</a:t>
            </a:r>
            <a:r>
              <a:rPr lang="en-US" dirty="0"/>
              <a:t>, reinforcing the original cause and producing the same effect in an intensified form, and so on indefinitely. </a:t>
            </a:r>
            <a:endParaRPr lang="cs-CZ" dirty="0" smtClean="0"/>
          </a:p>
          <a:p>
            <a:pPr marL="0" indent="0">
              <a:buNone/>
            </a:pPr>
            <a:r>
              <a:rPr lang="en-US" dirty="0" smtClean="0"/>
              <a:t>A </a:t>
            </a:r>
            <a:r>
              <a:rPr lang="en-US" dirty="0"/>
              <a:t>man may take to drink because he feels himself to be a failure, and then fail all the more completely because he drinks. </a:t>
            </a:r>
            <a:endParaRPr lang="cs-CZ" dirty="0"/>
          </a:p>
        </p:txBody>
      </p:sp>
      <p:pic>
        <p:nvPicPr>
          <p:cNvPr id="4" name="Picture 2" descr="http://upload.wikimedia.org/wikipedia/commons/7/7e/George_Orwell_press_photo.jpg"/>
          <p:cNvPicPr>
            <a:picLocks noChangeAspect="1" noChangeArrowheads="1"/>
          </p:cNvPicPr>
          <p:nvPr/>
        </p:nvPicPr>
        <p:blipFill>
          <a:blip r:embed="rId2"/>
          <a:srcRect/>
          <a:stretch>
            <a:fillRect/>
          </a:stretch>
        </p:blipFill>
        <p:spPr bwMode="auto">
          <a:xfrm>
            <a:off x="9926423" y="3709974"/>
            <a:ext cx="2265577" cy="3148026"/>
          </a:xfrm>
          <a:prstGeom prst="rect">
            <a:avLst/>
          </a:prstGeom>
          <a:noFill/>
        </p:spPr>
      </p:pic>
    </p:spTree>
    <p:extLst>
      <p:ext uri="{BB962C8B-B14F-4D97-AF65-F5344CB8AC3E}">
        <p14:creationId xmlns:p14="http://schemas.microsoft.com/office/powerpoint/2010/main" val="18925509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G. Orwell:  Politics and the English Language</a:t>
            </a:r>
            <a:endParaRPr lang="cs-CZ" dirty="0"/>
          </a:p>
        </p:txBody>
      </p:sp>
      <p:sp>
        <p:nvSpPr>
          <p:cNvPr id="3" name="Zástupný symbol pro obsah 2"/>
          <p:cNvSpPr>
            <a:spLocks noGrp="1"/>
          </p:cNvSpPr>
          <p:nvPr>
            <p:ph idx="1"/>
          </p:nvPr>
        </p:nvSpPr>
        <p:spPr/>
        <p:txBody>
          <a:bodyPr/>
          <a:lstStyle/>
          <a:p>
            <a:pPr marL="0" lvl="0" indent="0">
              <a:buNone/>
            </a:pPr>
            <a:r>
              <a:rPr lang="en-US" dirty="0" err="1" smtClean="0"/>
              <a:t>Pri</a:t>
            </a:r>
            <a:r>
              <a:rPr lang="cs-CZ" dirty="0" smtClean="0"/>
              <a:t>n</a:t>
            </a:r>
            <a:r>
              <a:rPr lang="en-US" dirty="0" err="1" smtClean="0"/>
              <a:t>ciples</a:t>
            </a:r>
            <a:r>
              <a:rPr lang="en-US" dirty="0" smtClean="0"/>
              <a:t> of non-ideological use of language</a:t>
            </a:r>
          </a:p>
          <a:p>
            <a:pPr lvl="0"/>
            <a:r>
              <a:rPr lang="en-US" dirty="0" smtClean="0"/>
              <a:t>Never </a:t>
            </a:r>
            <a:r>
              <a:rPr lang="en-US" dirty="0"/>
              <a:t>use a metaphor, simile, or other figure of speech which you are used to seeing in print.</a:t>
            </a:r>
            <a:endParaRPr lang="cs-CZ" dirty="0"/>
          </a:p>
          <a:p>
            <a:pPr lvl="0"/>
            <a:r>
              <a:rPr lang="en-US" dirty="0"/>
              <a:t>Never use a long word where a short one will do.</a:t>
            </a:r>
            <a:endParaRPr lang="cs-CZ" dirty="0"/>
          </a:p>
          <a:p>
            <a:pPr lvl="0"/>
            <a:r>
              <a:rPr lang="en-US" dirty="0"/>
              <a:t>If it is possible to cut a word out, always cut it out.</a:t>
            </a:r>
            <a:endParaRPr lang="cs-CZ" dirty="0"/>
          </a:p>
          <a:p>
            <a:pPr lvl="0"/>
            <a:r>
              <a:rPr lang="en-US" dirty="0"/>
              <a:t>Never use the passive where you can use the active.</a:t>
            </a:r>
            <a:endParaRPr lang="cs-CZ" dirty="0"/>
          </a:p>
          <a:p>
            <a:pPr lvl="0"/>
            <a:r>
              <a:rPr lang="en-US" dirty="0"/>
              <a:t>Never use a foreign phrase, a scientific word, or a jargon word if you can think of an everyday English equivalent.</a:t>
            </a:r>
            <a:endParaRPr lang="cs-CZ" dirty="0"/>
          </a:p>
          <a:p>
            <a:pPr lvl="0"/>
            <a:r>
              <a:rPr lang="en-US" dirty="0"/>
              <a:t>Break any of these rules sooner than say anything outright barbarous.</a:t>
            </a:r>
            <a:endParaRPr lang="cs-CZ" dirty="0"/>
          </a:p>
          <a:p>
            <a:endParaRPr lang="cs-CZ" dirty="0"/>
          </a:p>
        </p:txBody>
      </p:sp>
    </p:spTree>
    <p:extLst>
      <p:ext uri="{BB962C8B-B14F-4D97-AF65-F5344CB8AC3E}">
        <p14:creationId xmlns:p14="http://schemas.microsoft.com/office/powerpoint/2010/main" val="1572170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Validity in </a:t>
            </a:r>
            <a:r>
              <a:rPr lang="cs-CZ" dirty="0" err="1" smtClean="0"/>
              <a:t>political</a:t>
            </a:r>
            <a:r>
              <a:rPr lang="cs-CZ" dirty="0" smtClean="0"/>
              <a:t> </a:t>
            </a:r>
            <a:r>
              <a:rPr lang="cs-CZ" dirty="0" err="1" smtClean="0"/>
              <a:t>systems</a:t>
            </a:r>
            <a:endParaRPr lang="cs-CZ" dirty="0"/>
          </a:p>
        </p:txBody>
      </p:sp>
      <p:sp>
        <p:nvSpPr>
          <p:cNvPr id="3" name="Zástupný symbol pro text 2"/>
          <p:cNvSpPr>
            <a:spLocks noGrp="1"/>
          </p:cNvSpPr>
          <p:nvPr>
            <p:ph type="body" idx="1"/>
          </p:nvPr>
        </p:nvSpPr>
        <p:spPr/>
        <p:txBody>
          <a:bodyPr/>
          <a:lstStyle/>
          <a:p>
            <a:r>
              <a:rPr lang="cs-CZ" dirty="0" err="1" smtClean="0"/>
              <a:t>Political</a:t>
            </a:r>
            <a:r>
              <a:rPr lang="cs-CZ" dirty="0" smtClean="0"/>
              <a:t> Marketing</a:t>
            </a:r>
            <a:endParaRPr lang="cs-CZ" dirty="0"/>
          </a:p>
        </p:txBody>
      </p:sp>
    </p:spTree>
    <p:extLst>
      <p:ext uri="{BB962C8B-B14F-4D97-AF65-F5344CB8AC3E}">
        <p14:creationId xmlns:p14="http://schemas.microsoft.com/office/powerpoint/2010/main" val="27801476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073499" y="3193961"/>
            <a:ext cx="5756704" cy="769441"/>
          </a:xfrm>
          <a:prstGeom prst="rect">
            <a:avLst/>
          </a:prstGeom>
          <a:noFill/>
        </p:spPr>
        <p:txBody>
          <a:bodyPr wrap="none" rtlCol="0">
            <a:spAutoFit/>
          </a:bodyPr>
          <a:lstStyle/>
          <a:p>
            <a:r>
              <a:rPr lang="cs-CZ" sz="4400" dirty="0" smtClean="0">
                <a:solidFill>
                  <a:srgbClr val="FF0000"/>
                </a:solidFill>
                <a:latin typeface="Stencil" panose="040409050D0802020404" pitchFamily="82" charset="0"/>
              </a:rPr>
              <a:t>BELIEVE IN POLITICS</a:t>
            </a:r>
            <a:endParaRPr lang="cs-CZ" sz="4400" dirty="0">
              <a:solidFill>
                <a:srgbClr val="FF0000"/>
              </a:solidFill>
              <a:latin typeface="Stencil" panose="040409050D0802020404" pitchFamily="82" charset="0"/>
            </a:endParaRPr>
          </a:p>
        </p:txBody>
      </p:sp>
      <p:sp>
        <p:nvSpPr>
          <p:cNvPr id="3" name="Obdélník 2"/>
          <p:cNvSpPr/>
          <p:nvPr/>
        </p:nvSpPr>
        <p:spPr>
          <a:xfrm>
            <a:off x="7205849" y="1286745"/>
            <a:ext cx="3611886" cy="769441"/>
          </a:xfrm>
          <a:prstGeom prst="rect">
            <a:avLst/>
          </a:prstGeom>
        </p:spPr>
        <p:txBody>
          <a:bodyPr wrap="none">
            <a:spAutoFit/>
          </a:bodyPr>
          <a:lstStyle/>
          <a:p>
            <a:r>
              <a:rPr lang="cs-CZ" sz="4400" dirty="0">
                <a:latin typeface="Edwardian Script ITC" panose="030303020407070D0804" pitchFamily="66" charset="0"/>
              </a:rPr>
              <a:t>in </a:t>
            </a:r>
            <a:r>
              <a:rPr lang="cs-CZ" sz="4400" dirty="0" err="1">
                <a:latin typeface="Edwardian Script ITC" panose="030303020407070D0804" pitchFamily="66" charset="0"/>
              </a:rPr>
              <a:t>one</a:t>
            </a:r>
            <a:r>
              <a:rPr lang="cs-CZ" sz="4400" dirty="0">
                <a:latin typeface="Edwardian Script ITC" panose="030303020407070D0804" pitchFamily="66" charset="0"/>
              </a:rPr>
              <a:t> </a:t>
            </a:r>
            <a:r>
              <a:rPr lang="cs-CZ" sz="4400" dirty="0" err="1">
                <a:latin typeface="Edwardian Script ITC" panose="030303020407070D0804" pitchFamily="66" charset="0"/>
              </a:rPr>
              <a:t>God</a:t>
            </a:r>
            <a:r>
              <a:rPr lang="cs-CZ" sz="4400" dirty="0">
                <a:latin typeface="Edwardian Script ITC" panose="030303020407070D0804" pitchFamily="66" charset="0"/>
              </a:rPr>
              <a:t> </a:t>
            </a:r>
            <a:r>
              <a:rPr lang="cs-CZ" sz="4400" dirty="0" err="1">
                <a:latin typeface="Edwardian Script ITC" panose="030303020407070D0804" pitchFamily="66" charset="0"/>
              </a:rPr>
              <a:t>you</a:t>
            </a:r>
            <a:r>
              <a:rPr lang="cs-CZ" sz="4400" dirty="0">
                <a:latin typeface="Edwardian Script ITC" panose="030303020407070D0804" pitchFamily="66" charset="0"/>
              </a:rPr>
              <a:t> </a:t>
            </a:r>
            <a:r>
              <a:rPr lang="cs-CZ" sz="4400" dirty="0" err="1">
                <a:latin typeface="Edwardian Script ITC" panose="030303020407070D0804" pitchFamily="66" charset="0"/>
              </a:rPr>
              <a:t>believe</a:t>
            </a:r>
            <a:endParaRPr lang="cs-CZ" sz="4400" dirty="0">
              <a:latin typeface="Edwardian Script ITC" panose="030303020407070D0804" pitchFamily="66" charset="0"/>
            </a:endParaRPr>
          </a:p>
        </p:txBody>
      </p:sp>
    </p:spTree>
    <p:extLst>
      <p:ext uri="{BB962C8B-B14F-4D97-AF65-F5344CB8AC3E}">
        <p14:creationId xmlns:p14="http://schemas.microsoft.com/office/powerpoint/2010/main" val="1645208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Introduction: Political marketing</a:t>
            </a:r>
            <a:endParaRPr lang="en-US" dirty="0"/>
          </a:p>
        </p:txBody>
      </p:sp>
      <p:sp>
        <p:nvSpPr>
          <p:cNvPr id="3" name="Zástupný symbol pro obsah 2"/>
          <p:cNvSpPr>
            <a:spLocks noGrp="1"/>
          </p:cNvSpPr>
          <p:nvPr>
            <p:ph idx="1"/>
          </p:nvPr>
        </p:nvSpPr>
        <p:spPr/>
        <p:txBody>
          <a:bodyPr>
            <a:normAutofit fontScale="92500" lnSpcReduction="20000"/>
          </a:bodyPr>
          <a:lstStyle/>
          <a:p>
            <a:pPr marL="0" indent="0">
              <a:lnSpc>
                <a:spcPct val="160000"/>
              </a:lnSpc>
              <a:buNone/>
            </a:pPr>
            <a:r>
              <a:rPr lang="en-US" dirty="0" smtClean="0"/>
              <a:t>political marketing is designed to influence people’s votes in elections. It is different from conventional marketing in that concepts are being sold as opposed to products or services. Political marketing, however, employs many of the same techniques used in products marketing, such as paid advertising, direct mail and publicity” (Butler and Collins, 1994).</a:t>
            </a:r>
            <a:endParaRPr lang="cs-CZ" dirty="0" smtClean="0"/>
          </a:p>
          <a:p>
            <a:endParaRPr lang="cs-CZ" dirty="0"/>
          </a:p>
          <a:p>
            <a:r>
              <a:rPr lang="en-US" dirty="0" smtClean="0"/>
              <a:t>This type of political marketing is typical for DEMOCRATIC SYSTEMS</a:t>
            </a:r>
          </a:p>
          <a:p>
            <a:r>
              <a:rPr lang="en-US" dirty="0" smtClean="0"/>
              <a:t>ENVIROMENT OF FREE COMPETITION OF POLITICAL „PRODUCTS“</a:t>
            </a:r>
            <a:endParaRPr lang="en-US" dirty="0"/>
          </a:p>
        </p:txBody>
      </p:sp>
    </p:spTree>
    <p:extLst>
      <p:ext uri="{BB962C8B-B14F-4D97-AF65-F5344CB8AC3E}">
        <p14:creationId xmlns:p14="http://schemas.microsoft.com/office/powerpoint/2010/main" val="17710725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smtClean="0"/>
              <a:t>  Validity and facticity in social discourse</a:t>
            </a:r>
            <a:endParaRPr lang="en-US" dirty="0"/>
          </a:p>
        </p:txBody>
      </p:sp>
      <p:sp>
        <p:nvSpPr>
          <p:cNvPr id="3" name="Zástupný symbol pro obsah 2"/>
          <p:cNvSpPr>
            <a:spLocks noGrp="1"/>
          </p:cNvSpPr>
          <p:nvPr>
            <p:ph idx="1"/>
          </p:nvPr>
        </p:nvSpPr>
        <p:spPr/>
        <p:txBody>
          <a:bodyPr>
            <a:noAutofit/>
          </a:bodyPr>
          <a:lstStyle/>
          <a:p>
            <a:pPr>
              <a:buNone/>
            </a:pPr>
            <a:r>
              <a:rPr lang="en-US" sz="2400" dirty="0"/>
              <a:t>Karl O. </a:t>
            </a:r>
            <a:r>
              <a:rPr lang="en-US" sz="2400" dirty="0" err="1"/>
              <a:t>Apel</a:t>
            </a:r>
            <a:endParaRPr lang="en-US" sz="2400" dirty="0"/>
          </a:p>
          <a:p>
            <a:pPr>
              <a:buNone/>
            </a:pPr>
            <a:r>
              <a:rPr lang="en-US" sz="2400" dirty="0"/>
              <a:t>World orders  (sources: hermeneutics, L. </a:t>
            </a:r>
            <a:r>
              <a:rPr lang="en-US" sz="2400" dirty="0" err="1" smtClean="0"/>
              <a:t>Wittgenstein,B</a:t>
            </a:r>
            <a:r>
              <a:rPr lang="en-US" sz="2400" dirty="0"/>
              <a:t>. Russel, </a:t>
            </a:r>
            <a:r>
              <a:rPr lang="en-US" sz="2400" dirty="0" err="1"/>
              <a:t>G.W.Leibnitz</a:t>
            </a:r>
            <a:r>
              <a:rPr lang="en-US" sz="2400" dirty="0"/>
              <a:t> – secret metaphysic)</a:t>
            </a:r>
          </a:p>
          <a:p>
            <a:pPr>
              <a:buNone/>
            </a:pPr>
            <a:r>
              <a:rPr lang="en-US" sz="2400" dirty="0"/>
              <a:t>„Transformation der </a:t>
            </a:r>
            <a:r>
              <a:rPr lang="en-US" sz="2400" dirty="0" err="1"/>
              <a:t>Philosophie</a:t>
            </a:r>
            <a:r>
              <a:rPr lang="en-US" sz="2400" dirty="0"/>
              <a:t>“ </a:t>
            </a:r>
          </a:p>
          <a:p>
            <a:pPr>
              <a:buNone/>
            </a:pPr>
            <a:r>
              <a:rPr lang="en-US" sz="2400" dirty="0"/>
              <a:t>Problem of recognition of the world from language</a:t>
            </a:r>
          </a:p>
          <a:p>
            <a:pPr>
              <a:buNone/>
            </a:pPr>
            <a:r>
              <a:rPr lang="en-US" sz="2400" dirty="0"/>
              <a:t>According to the analogy principle have </a:t>
            </a:r>
          </a:p>
          <a:p>
            <a:pPr>
              <a:buNone/>
            </a:pPr>
            <a:r>
              <a:rPr lang="cs-CZ" sz="2400" dirty="0"/>
              <a:t>w</a:t>
            </a:r>
            <a:r>
              <a:rPr lang="en-US" sz="2400" dirty="0" err="1"/>
              <a:t>orld</a:t>
            </a:r>
            <a:r>
              <a:rPr lang="en-US" sz="2400" dirty="0"/>
              <a:t> order, </a:t>
            </a:r>
          </a:p>
          <a:p>
            <a:pPr>
              <a:buNone/>
            </a:pPr>
            <a:r>
              <a:rPr lang="cs-CZ" sz="2400" dirty="0"/>
              <a:t>l</a:t>
            </a:r>
            <a:r>
              <a:rPr lang="en-US" sz="2400" dirty="0" err="1"/>
              <a:t>anguage</a:t>
            </a:r>
            <a:r>
              <a:rPr lang="en-US" sz="2400" dirty="0"/>
              <a:t> order and </a:t>
            </a:r>
          </a:p>
          <a:p>
            <a:pPr>
              <a:buNone/>
            </a:pPr>
            <a:r>
              <a:rPr lang="en-US" sz="2400" dirty="0"/>
              <a:t>logical-mathematical order, IDENTICAL FORMS. </a:t>
            </a:r>
          </a:p>
          <a:p>
            <a:pPr>
              <a:buNone/>
            </a:pPr>
            <a:r>
              <a:rPr lang="en-US" sz="2400" dirty="0"/>
              <a:t>Those orders allow structural creation of the world (</a:t>
            </a:r>
            <a:r>
              <a:rPr lang="en-US" sz="2400" dirty="0" err="1"/>
              <a:t>Abbildung</a:t>
            </a:r>
            <a:r>
              <a:rPr lang="en-US" sz="2400" dirty="0"/>
              <a:t>) – real world (Welt- </a:t>
            </a:r>
            <a:r>
              <a:rPr lang="en-US" sz="2400" dirty="0" err="1"/>
              <a:t>Tatsachen</a:t>
            </a:r>
            <a:r>
              <a:rPr lang="en-US" sz="2400" dirty="0"/>
              <a:t>), in the world of designation of the reality – in language (</a:t>
            </a:r>
            <a:r>
              <a:rPr lang="en-US" sz="2400" dirty="0" err="1"/>
              <a:t>Zeichen</a:t>
            </a:r>
            <a:r>
              <a:rPr lang="en-US" sz="2400" dirty="0"/>
              <a:t> </a:t>
            </a:r>
            <a:r>
              <a:rPr lang="en-US" sz="2400" dirty="0" err="1"/>
              <a:t>Tatsachen</a:t>
            </a:r>
            <a:r>
              <a:rPr lang="en-US" sz="2400" dirty="0"/>
              <a:t>)</a:t>
            </a:r>
          </a:p>
          <a:p>
            <a:endParaRPr lang="en-US" sz="2400" dirty="0"/>
          </a:p>
          <a:p>
            <a:pPr>
              <a:buNone/>
            </a:pPr>
            <a:endParaRPr lang="en-US" sz="2400" dirty="0"/>
          </a:p>
          <a:p>
            <a:endParaRPr lang="en-US" sz="2400" dirty="0"/>
          </a:p>
        </p:txBody>
      </p:sp>
      <p:pic>
        <p:nvPicPr>
          <p:cNvPr id="104450" name="Picture 2" descr="Karl Otto Apel"/>
          <p:cNvPicPr>
            <a:picLocks noChangeAspect="1" noChangeArrowheads="1"/>
          </p:cNvPicPr>
          <p:nvPr/>
        </p:nvPicPr>
        <p:blipFill>
          <a:blip r:embed="rId2"/>
          <a:srcRect/>
          <a:stretch>
            <a:fillRect/>
          </a:stretch>
        </p:blipFill>
        <p:spPr bwMode="auto">
          <a:xfrm>
            <a:off x="8583488" y="2739231"/>
            <a:ext cx="1905000" cy="2524126"/>
          </a:xfrm>
          <a:prstGeom prst="rect">
            <a:avLst/>
          </a:prstGeom>
          <a:noFill/>
        </p:spPr>
      </p:pic>
    </p:spTree>
    <p:extLst>
      <p:ext uri="{BB962C8B-B14F-4D97-AF65-F5344CB8AC3E}">
        <p14:creationId xmlns:p14="http://schemas.microsoft.com/office/powerpoint/2010/main" val="10697589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en-US" dirty="0"/>
              <a:t>Validity and facticity in social discourse</a:t>
            </a:r>
            <a:endParaRPr lang="cs-CZ" dirty="0"/>
          </a:p>
        </p:txBody>
      </p:sp>
      <p:sp>
        <p:nvSpPr>
          <p:cNvPr id="3" name="Zástupný symbol pro obsah 2"/>
          <p:cNvSpPr>
            <a:spLocks noGrp="1"/>
          </p:cNvSpPr>
          <p:nvPr>
            <p:ph idx="1"/>
          </p:nvPr>
        </p:nvSpPr>
        <p:spPr>
          <a:xfrm>
            <a:off x="1981200" y="1268761"/>
            <a:ext cx="8229600" cy="4525963"/>
          </a:xfrm>
        </p:spPr>
        <p:txBody>
          <a:bodyPr>
            <a:noAutofit/>
          </a:bodyPr>
          <a:lstStyle/>
          <a:p>
            <a:pPr>
              <a:buNone/>
            </a:pPr>
            <a:r>
              <a:rPr lang="en-US" sz="2400" dirty="0"/>
              <a:t>Karl O. </a:t>
            </a:r>
            <a:r>
              <a:rPr lang="en-US" sz="2400" dirty="0" err="1"/>
              <a:t>Apel</a:t>
            </a:r>
            <a:endParaRPr lang="en-US" sz="2400" dirty="0"/>
          </a:p>
          <a:p>
            <a:pPr>
              <a:buNone/>
            </a:pPr>
            <a:r>
              <a:rPr lang="en-US" sz="2400" dirty="0"/>
              <a:t>World orders</a:t>
            </a:r>
          </a:p>
          <a:p>
            <a:pPr>
              <a:buNone/>
            </a:pPr>
            <a:r>
              <a:rPr lang="en-US" sz="2400" dirty="0"/>
              <a:t>What does mean order for language?</a:t>
            </a:r>
          </a:p>
          <a:p>
            <a:pPr>
              <a:buNone/>
            </a:pPr>
            <a:r>
              <a:rPr lang="en-US" sz="2400" dirty="0"/>
              <a:t>What does mean language for order?</a:t>
            </a:r>
          </a:p>
          <a:p>
            <a:pPr>
              <a:buNone/>
            </a:pPr>
            <a:r>
              <a:rPr lang="cs-CZ" sz="2400" dirty="0"/>
              <a:t>					</a:t>
            </a:r>
            <a:r>
              <a:rPr lang="cs-CZ" sz="4000" dirty="0"/>
              <a:t>˙˙˙</a:t>
            </a:r>
            <a:endParaRPr lang="en-US" sz="4000" dirty="0"/>
          </a:p>
          <a:p>
            <a:pPr>
              <a:buNone/>
            </a:pPr>
            <a:r>
              <a:rPr lang="en-US" sz="2400" dirty="0"/>
              <a:t>Who does research? – logician, linguist</a:t>
            </a:r>
          </a:p>
          <a:p>
            <a:pPr>
              <a:buNone/>
            </a:pPr>
            <a:r>
              <a:rPr lang="en-US" sz="2400" dirty="0"/>
              <a:t>Speaking is based on time order of signs. </a:t>
            </a:r>
          </a:p>
          <a:p>
            <a:pPr>
              <a:buNone/>
            </a:pPr>
            <a:r>
              <a:rPr lang="en-US" sz="2400" dirty="0"/>
              <a:t>Writing is based on space order of signs.</a:t>
            </a:r>
          </a:p>
          <a:p>
            <a:pPr>
              <a:buNone/>
            </a:pPr>
            <a:r>
              <a:rPr lang="en-US" sz="2400" dirty="0"/>
              <a:t>For study of ideology is suitable approach, which uses formal logical order by the data collecting and sorting and hermeneutical approach by selection of sources, analysis and interpretation.</a:t>
            </a:r>
          </a:p>
          <a:p>
            <a:endParaRPr lang="en-US" sz="2400" dirty="0"/>
          </a:p>
        </p:txBody>
      </p:sp>
    </p:spTree>
    <p:extLst>
      <p:ext uri="{BB962C8B-B14F-4D97-AF65-F5344CB8AC3E}">
        <p14:creationId xmlns:p14="http://schemas.microsoft.com/office/powerpoint/2010/main" val="2061302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9257" y="365125"/>
            <a:ext cx="10515600" cy="1325563"/>
          </a:xfrm>
        </p:spPr>
        <p:txBody>
          <a:bodyPr>
            <a:normAutofit/>
          </a:bodyPr>
          <a:lstStyle/>
          <a:p>
            <a:r>
              <a:rPr lang="cs-CZ" dirty="0" smtClean="0"/>
              <a:t>  </a:t>
            </a:r>
            <a:r>
              <a:rPr lang="en-US" dirty="0"/>
              <a:t>Validity and facticity in social discourse</a:t>
            </a:r>
            <a:endParaRPr lang="cs-CZ" dirty="0"/>
          </a:p>
        </p:txBody>
      </p:sp>
      <p:sp>
        <p:nvSpPr>
          <p:cNvPr id="3" name="Zástupný symbol pro obsah 2"/>
          <p:cNvSpPr>
            <a:spLocks noGrp="1"/>
          </p:cNvSpPr>
          <p:nvPr>
            <p:ph idx="1"/>
          </p:nvPr>
        </p:nvSpPr>
        <p:spPr>
          <a:xfrm>
            <a:off x="826300" y="1357299"/>
            <a:ext cx="8229600" cy="4525963"/>
          </a:xfrm>
        </p:spPr>
        <p:txBody>
          <a:bodyPr>
            <a:normAutofit lnSpcReduction="10000"/>
          </a:bodyPr>
          <a:lstStyle/>
          <a:p>
            <a:pPr>
              <a:buNone/>
            </a:pPr>
            <a:r>
              <a:rPr lang="en-US" dirty="0" smtClean="0"/>
              <a:t>Text and extra</a:t>
            </a:r>
            <a:r>
              <a:rPr lang="cs-CZ" dirty="0" smtClean="0"/>
              <a:t>-</a:t>
            </a:r>
            <a:r>
              <a:rPr lang="en-US" dirty="0" smtClean="0"/>
              <a:t>textual reality</a:t>
            </a:r>
          </a:p>
          <a:p>
            <a:pPr>
              <a:buNone/>
            </a:pPr>
            <a:r>
              <a:rPr lang="en-US" dirty="0" smtClean="0"/>
              <a:t>Symbol is unit in the text representing extra</a:t>
            </a:r>
            <a:r>
              <a:rPr lang="cs-CZ" dirty="0" smtClean="0"/>
              <a:t>-</a:t>
            </a:r>
            <a:r>
              <a:rPr lang="en-US" dirty="0" smtClean="0"/>
              <a:t>textual reality (objects of the outer world and thoughts)</a:t>
            </a:r>
          </a:p>
          <a:p>
            <a:pPr>
              <a:buNone/>
            </a:pPr>
            <a:r>
              <a:rPr lang="en-US" dirty="0" smtClean="0"/>
              <a:t>Symbol convey a message</a:t>
            </a:r>
          </a:p>
          <a:p>
            <a:pPr>
              <a:buNone/>
            </a:pPr>
            <a:r>
              <a:rPr lang="en-US" dirty="0" smtClean="0"/>
              <a:t>P. </a:t>
            </a:r>
            <a:r>
              <a:rPr lang="en-US" dirty="0" err="1" smtClean="0"/>
              <a:t>Ricoeur</a:t>
            </a:r>
            <a:r>
              <a:rPr lang="en-US" dirty="0" smtClean="0"/>
              <a:t> – whole text carries meaning–</a:t>
            </a:r>
          </a:p>
          <a:p>
            <a:pPr>
              <a:buNone/>
            </a:pPr>
            <a:r>
              <a:rPr lang="en-US" dirty="0" smtClean="0"/>
              <a:t>in the reality context out of text –  </a:t>
            </a:r>
          </a:p>
          <a:p>
            <a:pPr>
              <a:buNone/>
            </a:pPr>
            <a:r>
              <a:rPr lang="en-US" dirty="0" smtClean="0"/>
              <a:t>						carries sense</a:t>
            </a:r>
          </a:p>
          <a:p>
            <a:pPr>
              <a:buNone/>
            </a:pPr>
            <a:r>
              <a:rPr lang="en-US" dirty="0" smtClean="0"/>
              <a:t> (hermeneutic method of preunderstanding – hermeneutic circle) pragmatic – transcends text into extra</a:t>
            </a:r>
            <a:r>
              <a:rPr lang="cs-CZ" dirty="0" smtClean="0"/>
              <a:t>-</a:t>
            </a:r>
            <a:r>
              <a:rPr lang="en-US" dirty="0" smtClean="0"/>
              <a:t>textual reality</a:t>
            </a:r>
          </a:p>
          <a:p>
            <a:pPr>
              <a:buNone/>
            </a:pPr>
            <a:endParaRPr lang="en-US" dirty="0" smtClean="0"/>
          </a:p>
          <a:p>
            <a:pPr>
              <a:buNone/>
            </a:pPr>
            <a:endParaRPr lang="en-US" dirty="0"/>
          </a:p>
        </p:txBody>
      </p:sp>
      <p:sp>
        <p:nvSpPr>
          <p:cNvPr id="112642" name="AutoShape 2" descr="data:image/jpeg;base64,/9j/4AAQSkZJRgABAQAAAQABAAD/2wCEAAkGBwgHBgkIBwgKCgkLDRYPDQwMDRsUFRAWIB0iIiAdHx8kKDQsJCYxJx8fLT0tMTU3Ojo6Iys/RD84QzQ5OjcBCgoKDQwNGg8PGjclHyU3Nzc3Nzc3Nzc3Nzc3Nzc3Nzc3Nzc3Nzc3Nzc3Nzc3Nzc3Nzc3Nzc3Nzc3Nzc3Nzc3N//AABEIAKAAcAMBIgACEQEDEQH/xAAbAAABBQEBAAAAAAAAAAAAAAAFAQIDBAYHAP/EADkQAAIBAwMCAwUHAgUFAAAAAAECAwAEEQUSITFBBhNRFCIyYXEHI0KBkaGxwdEVM1Jy4RYkNEOy/8QAFAEBAAAAAAAAAAAAAAAAAAAAAP/EABQRAQAAAAAAAAAAAAAAAAAAAAD/2gAMAwEAAhEDEQA/AMNcTELk5DbuMUkV/wCWdpRsnvmmW9pP7QTcAgL2aitppb3avKsedg3H5igFNKs7FgHB+pp8QnziPP6mpXtLhGklWFxAvfHFetrh9/3angZI70AyWVkul83dweQDVxLr2hWO4ntUJhkluTJIh2Me9W4LO4ctHZ2kj8/hWgRIHCKDJgZyMmoJrSaRCwlJ54wa3Xhn7N7vUYJLjW55bPIxFCFBJHqfStRY+AdItf8AyHe5I6Enbj8hQcS8woMTsc/Wr+nTm3X2hB7oPBzXcl8OaCGUtpts5UYy0YqHW/Cmj6rpr2sdrDbvyY3j93DUHG59RN4d5m247ZqB1lu7JrhSTtOMA1Jq+hS6HfzQ3asMHAJ6MPUVVNwttAsdtuCyfFntQOtgjjy5A4J561LBdm0uFAchDx1obO8kcg2SZ3V4LIzxg5YZoOlzRr7JLJNAHkPAIFV9N1K28lIZvuZR7pAHWiVxNFIhhEnvdwBQ+yWHzZIpIAXTkHHWgMShZLJYEtt6E+9n0rE65stdS2qiw7F/D3rV3VzMljJcW8oZtp+69K55qmpyXc5aTk/xQWYbvz5ApwqhueK6p4X09orWKUkPKSeePdHpWH+zy20671ArqNq0zHhfT05rp2pyx6PCIdOjXzX6JnhfU0FyV5sbVcr/ADUUk5A5JJ9aH29/uiG98v3Pqaa9yHGQwoLntJqWK45oR5oz1/erNu3oc0CeLdFg8QaS8brieMZjfuDXGNQsWtZ3tbhAGiOPdwef6V3UNuBQthT1Nco8awiz1y4JcSsxycenagyUdqzTe8eRyDViG8WNgDHkhuuKcb0OChh2nsakNssqRtkIR2oNBb6kVvmzxg/rV+6eYSCVJUSRumO9BIhasjea5V1bkmnWiPdThIn3kHg54FAb8xbcr5hzke/VW3sLC5LmKFTzk5ot/hipLHNI4kyvKVUgiSKabcTDjlR6igveGGsYr77uFkeM4Zh3FFPEOvxQ38lphTKoCqw6n6Vl7ZLg3kc1tcOihgH2tjI71FriPe6nb3U8m243BVZcYIBPOKA3Z3TRxnzfcXG5ia9HrVl5m1TISfxY4/ekuoZmh8t4nZwCfuv/AGD5Ht+dAPJRg7tpsG9VzukuXbJ9MZFBtEnVirjaULYORSf9Q6XbyrFLNscnG0DPWgGgPc3NrdeZFbweTHu2xxu/ToSS1PsIrn/ExG62iqOGWG1B69OueKDT6vdtZ29vdxZcO23A9MZrmXiu3MeszZlB3ncq55UehrqerWsnsdnBKgk8w7DtwAvzx/auSeJI0fxJqDLJysmzaT0KgA/uDQUmZZfu1XlerAZqOfz4lJXnHemJObKYgdXPOecVcNxHJOsUg5bHNBrr7RbO4lRoHKCTJZTTdF0eztBcNdSEKSQh9KF3GpXNtHIHBMik7O9Vo9ZuLsxRXUTlPxEDFBo5bGVJBLDc4jXlQT1pdV33lkPZ8JKByPWs9cXkvtQMbOYFPuqT0otYXwuNzyxe5GvY0AR765tovdbkcNRaGKHUdOh1CCZGlUbJYCOVOOf36UP8RwrDHHJFCRFKchwaF25eEkxmRUHxNuwP+aDoNhqjw+RG77c8F8ZyPpRK+t9MktnuZ51BA3MFB28fKqvhqz0/XvDdhFsNtqAjYwSnjzgDgn5jIxQrV7e4sJTa6onkIvJyciQfI9xQabwlFGjSO7KDOvwEjkdqIRxaf/iZtJIkF7HGHjk2g7l+vy9K5tbR2AvfaYdZCRhgXjEp6fL/AIrZpqWj3zQ+xzD2mA5WQD9VJPyoNBd3un2OybVJ12RAlN4OWbHYetcR1IWya1d3RBJuJpJdp7FmJ/rW++0qTC6fbxZLAPKwHfoKwF+5upFVlAJAAoK3s4mV2mTaB0Y85qWQrsR1RcjGPnTblZ1i2AegqVVwsUNxsLDBFBJNes87vnC9AB25qP2ps8MfyNUXfDkdsn+aaW9KAoLtCm12Zh6ECnQagkEbxor7XGCM8UI3c01WJfPcUBNpwIfK3PIq/CJDkCqd3MxjKk8elMGQetENE8Oap4kmli0uBZDEoaQvIEABPqe/yoOuWXh9tR8I+Gzp88dvf2lorKWB5yMkH6miS2Sazamw1y3KXiDOSQefVT3FS6JbW15FbxRw3Fle6YqwsDxkAfCw/ED1zWkfAULJy47/ANqDlkmgTWOptA2kWNy4+CThNwPQ0bSzlmsZbe/sYrVCMr5bhiCPxZ4rTa5po1G0cQkJdIMwSn8Lds/I1g/FM13onhOYaherJqV2nkLGh4iRgckepx3+dBj9a1aTUtQDO6OluDFGyfiAPxfnVKSNZiJFJWRTn6j50L0+8tztiVsMBgKRiiisen8UDJU81yign0IoPdCQSjCsdpAzVmWVoZ32sRz61NHdiXAkH5gc0AdpMu31NODcAHrUOQGP1NKznOVoJwehr0ZBzgHPeoycr15piztGCNoJJzQWgR3zV3w3q95pmsQmzcDzWAKt0NBjcTMDkYHyFX9Ct5LjU4zyWT3hQd90XxZb3O2G4jK3W3ac459MH0rQR5lmL7pdrAHY/b6ehrlDwSnZMgO9BwgHX15q/J4+extDDZffzOmFeTO1D9OuflQdD1PUbTTLFnvrqODIIXPJf6Dqa4J4n1VNW1eV4WZ1ThdylcD6H61euL25v5zdXkzTTN8Tuf49KBXcQj1NyBxJHmgBXUBQ5XIx0q7puot/lSnBA90mppIww5FV/IQSA7f2oLFwpdt3PPNRwthwvzqxccwBqrQDLj0zQD+d5+ppRxStgsSOcGkyM0Du1Lj1pYwSenFefrig8rRKSHzu/CO351rvs0gSfW7pZRkC3B+nvCse3Nar7Pp7EajdW+osRFeWxhwHKE85OCOlAW8R+KoLi5ax0lv+3U4acdXI9Pl8+9AQ+DmrHijwfc6IWurN/abDqGVffj/3f3oPbXG9ACwoDEVwAPdXcPWq1+weaFwccMtRQTEEg9KjuZR93k87hQO2ZFQXEZU5XjFThqVveXpmgjwJLUjPIqG3X16gA/vViD4ih6HtTFG2XaP9WKATt95uO9OjTnmnnAY9KUtjtig8xxwvFR7aU4PIpw6UCbKaFO/KnaRyG9DUuTjgdqfFFxz3FB3DTbKafwvp9033jS26NJkdcgZrknivTo9I1yS3gTZGQHVT2z6V3HwKzT+FdOimw6NbLsPyHGP2rmP2y2gh8SWrKuN9tnPToaDHK/GQaiuG99DnoRTY34+vY0k2MDJNBeYjacZpkcvJBBpVGADTWNBID724U6RSZEcdQRSKc8VKDlgDnGaAI3xHI70nA+tSMDnkd6TaB15HrQIgyevOOKcvI4BOKTyu+frTwBGueaBUwHUHp3q+I9p6fnVO3j3xNz73WrcDl4xn4hwR86Dtf2S3ntXhPynOXsbp4x9Dhh/9VmPtqjjfWrEIQXNsdw9Bu4/rU32L34TUdR05j/nxCVRnqVOD+xH6UD+0O89t8WXZBBW3CwA5/wBI5/fNBhpIvJx6npULtlTk81blbzJdw+EcCqUvuv8AImgIA+6PpXuopAw2j6CkyKCVT72aUMS6896YtIPjH1FBUcZZs9M03AHAqQhsnKnOT2NeCnHQ/oaBin0pkx38VKVJ4AOanWzY8kH9KCnDI0LblNXUkAkEq8h/iH9aa9kcdD+lQtDJCcqpx3yKDReGNUk0HxDZX5H3SNiTaOSjDB/v+VVNWummllaTma4dnY+mTk1St5M7QQSgOfmtPG6QmRhyf49KCFV2jAqhcn3jROTIHwn9KFXAZnPGOaC+PhX/AG0vHFIAdoyD0HavKc9m/SglWmseacittztOKQqd3Q/pQ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3074" name="Picture 2" descr="http://media.loupak.cz:443/soubory/obrazky_t/_vlastni/4_2014/7d3c64c5def8b4d41cc86a63fc9b23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0" y="3048000"/>
            <a:ext cx="285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3683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en-US" dirty="0"/>
              <a:t>Validity and facticity in social discourse</a:t>
            </a:r>
            <a:endParaRPr lang="cs-CZ" dirty="0"/>
          </a:p>
        </p:txBody>
      </p:sp>
      <p:sp>
        <p:nvSpPr>
          <p:cNvPr id="3" name="Zástupný symbol pro obsah 2"/>
          <p:cNvSpPr>
            <a:spLocks noGrp="1"/>
          </p:cNvSpPr>
          <p:nvPr>
            <p:ph idx="1"/>
          </p:nvPr>
        </p:nvSpPr>
        <p:spPr>
          <a:xfrm>
            <a:off x="2024034" y="1357299"/>
            <a:ext cx="8229600" cy="4525963"/>
          </a:xfrm>
        </p:spPr>
        <p:txBody>
          <a:bodyPr>
            <a:noAutofit/>
          </a:bodyPr>
          <a:lstStyle/>
          <a:p>
            <a:pPr>
              <a:buNone/>
            </a:pPr>
            <a:r>
              <a:rPr lang="en-US" b="1" dirty="0" smtClean="0"/>
              <a:t>Politic</a:t>
            </a:r>
            <a:r>
              <a:rPr lang="cs-CZ" b="1" dirty="0" smtClean="0"/>
              <a:t>al</a:t>
            </a:r>
            <a:r>
              <a:rPr lang="en-US" b="1" dirty="0" smtClean="0"/>
              <a:t> </a:t>
            </a:r>
            <a:r>
              <a:rPr lang="en-US" b="1" dirty="0" err="1" smtClean="0"/>
              <a:t>symboli</a:t>
            </a:r>
            <a:r>
              <a:rPr lang="cs-CZ" b="1" dirty="0" err="1" smtClean="0"/>
              <a:t>sm</a:t>
            </a:r>
            <a:endParaRPr lang="en-US" b="1" dirty="0" smtClean="0"/>
          </a:p>
          <a:p>
            <a:pPr>
              <a:buNone/>
            </a:pPr>
            <a:r>
              <a:rPr lang="en-US" dirty="0" smtClean="0"/>
              <a:t>H. </a:t>
            </a:r>
            <a:r>
              <a:rPr lang="en-US" dirty="0" err="1" smtClean="0"/>
              <a:t>Pross</a:t>
            </a:r>
            <a:r>
              <a:rPr lang="en-US" dirty="0" smtClean="0"/>
              <a:t> „</a:t>
            </a:r>
            <a:r>
              <a:rPr lang="en-US" dirty="0" err="1" smtClean="0"/>
              <a:t>Politische</a:t>
            </a:r>
            <a:r>
              <a:rPr lang="en-US" dirty="0" smtClean="0"/>
              <a:t> </a:t>
            </a:r>
            <a:r>
              <a:rPr lang="en-US" dirty="0" err="1" smtClean="0"/>
              <a:t>Symbolik</a:t>
            </a:r>
            <a:r>
              <a:rPr lang="en-US" dirty="0" smtClean="0"/>
              <a:t>“, 1974</a:t>
            </a:r>
          </a:p>
          <a:p>
            <a:pPr>
              <a:buNone/>
            </a:pPr>
            <a:r>
              <a:rPr lang="en-US" dirty="0" smtClean="0"/>
              <a:t>World is a set of  symbolic expressions</a:t>
            </a:r>
          </a:p>
          <a:p>
            <a:pPr>
              <a:buNone/>
            </a:pPr>
            <a:r>
              <a:rPr lang="en-US" dirty="0" smtClean="0"/>
              <a:t>(</a:t>
            </a:r>
            <a:r>
              <a:rPr lang="cs-CZ" dirty="0" err="1" smtClean="0"/>
              <a:t>see</a:t>
            </a:r>
            <a:r>
              <a:rPr lang="en-US" dirty="0" smtClean="0"/>
              <a:t> </a:t>
            </a:r>
            <a:r>
              <a:rPr lang="en-US" dirty="0" err="1" smtClean="0"/>
              <a:t>Lotmann</a:t>
            </a:r>
            <a:r>
              <a:rPr lang="en-US" dirty="0" smtClean="0"/>
              <a:t> – Semiotics)</a:t>
            </a:r>
          </a:p>
          <a:p>
            <a:pPr>
              <a:buNone/>
            </a:pPr>
            <a:r>
              <a:rPr lang="en-US" dirty="0" smtClean="0"/>
              <a:t>In the text is created world order with help of symbols, which represent it (e.g. Natural law definition – in the reality are only repeated phenomena – the law exist only in human´s mind – and is by the language fixed in the text)</a:t>
            </a:r>
          </a:p>
          <a:p>
            <a:pPr>
              <a:buNone/>
            </a:pPr>
            <a:endParaRPr lang="en-US" dirty="0" smtClean="0"/>
          </a:p>
          <a:p>
            <a:pPr>
              <a:buNone/>
            </a:pPr>
            <a:endParaRPr lang="en-US" dirty="0"/>
          </a:p>
        </p:txBody>
      </p:sp>
      <p:sp>
        <p:nvSpPr>
          <p:cNvPr id="111618" name="AutoShape 2" descr="data:image/jpeg;base64,/9j/4AAQSkZJRgABAQAAAQABAAD/2wBDAAkGBwgHBgkIBwgKCgkLDRYPDQwMDRsUFRAWIB0iIiAdHx8kKDQsJCYxJx8fLT0tMTU3Ojo6Iys/RD84QzQ5Ojf/2wBDAQoKCg0MDRoPDxo3JR8lNzc3Nzc3Nzc3Nzc3Nzc3Nzc3Nzc3Nzc3Nzc3Nzc3Nzc3Nzc3Nzc3Nzc3Nzc3Nzc3Nzf/wAARCADBAJADASIAAhEBAxEB/8QAHAAAAQQDAQAAAAAAAAAAAAAABwMEBQYAAQII/8QAOxAAAgEDAgQEBAMHAwQDAAAAAQIDAAQRBSEGEjFBEyJRcQcyYYEUQpEjM1KhscHRFRZiF0Ph8CRy8f/EABQBAQAAAAAAAAAAAAAAAAAAAAD/xAAUEQEAAAAAAAAAAAAAAAAAAAAA/9oADAMBAAIRAxEAPwAxsTso2Fck461tq4Y5oNc29aO+a0TWA0GdBSMj713I2KayPvQYzb1inJxSDSAbnp61n4hFxlsE9NxQOW26VsZ702M4HmJ2rYnDdGBoHOa1mkRI2cY/StiTPXagVrfauRv22pREoOfC5xWY5djvSxcKu1JbE5NBv2pWIEsuPWuYwWNOo0VSM0HDHeuSc10x3rjmHSg0elJO3KNzSepXtvp9o9zdyiOJBux/960GOMOPLzVpmtbMyW9pkjlQ+d//ALH+3SgIeucaaXprNErtczj8kO4Huapuocf6ndoUsY7e1B/M55j/AIod+PnmJ5mz35sAe/rWlvEQABA59Sdv0oLUmsaxeTFp9Xk+oj7famtzqhib9vqF28gO+VwCKZWetzmJl5wiD8sWF2/vUNq94XlxzPnuTJzE/p0oLNDxjNbFRb6lMrL+VxkGpW148nlI5plZwPlZQR/Lehc7MxxgkfWtDmHTIP0oDrofGcM/PHdyRDHyyBvL9/Q1K2HFthdtIEchVYqrndWI+vbf1rz1FczRtkOwb1Bqd0/WcWzQuFCkgn7UHofT9ShuCVjZHI6lWyBUgZBjbY1560bi+50q5jErsbd284B6CjPo94t5BFJBMXjdeZctn+dBOBsiu4+tIQ55RmnC7CgXRgtdq3MQd+tIilEY8wFBy7/WkXlVAXc4VRkk9hXLMSap/wARNWNhpPgqd5t2H/EdvuSKClfELi6XUrs20O0Cfu1z0H8R+tD6W5HQHYnfB+Y/4rm/unuJpHJyWOWPqfSmQJkcdznAxQLSzF29B6DtWo1klcLGpYk4wBV64V+Hc2rKs97J4MRwcAdv70VtB4O0XSAPAs0MgxmSQcxoAtpHButXygxwOqMPmKnFWiy+FkmAbmXBPXtijOtupXY8qfpXEsKhebxB9qAYp8NdNgxzszkjGQKWbgLR40H7AsB1IO9Xy7C/hgyuPfFItETbHmClsZ6UA11TgHSriM+DzQuvQjv9DVJ4i4RutHiWeNvFT8wHUUZL9eWNiyHmG4OcVW9SuhJDyTeYbgmgEcFyOXwpVXkPcruPqKJPwk1lke60aeQsUAkhOduXuP6UP+IbJLW+cwfu2bb6bZpbg7UfwHEthOc4L8j79jtQej4px0AI96XScbCo1SZFDJ27+tLxkjGaCTWQE7UorjmG1MUO1OI8kr70GMMb4zQO+Lurm41+Szjk2t1CHB2z1P8AUUbL66W1tZrhj5YkLk+wzXljVr176/uLpzl5pGc/c/8Av6UDV37VOcFafHfazD+IH7JGDEev0qBNWfg/mjvEK/MSML3NAfbaSNYAIlARQAoGwqQRgyBgcHvvULpNvL+EjDgZI3B7VNW8fIoBXcUDwFiqlQvTGSa0Q2eVxtXMTtzbqcClZJVOcHlJPcUDDUQDFyjYE1y8f/xAAu4XY4rV6WMyoRkHfIp5IVWAK2BtmgpesGSNXdiSSMAVRdTvHL8o3zsaIHE0saQkAgtjO9Dq/uoUSU8oMjHC4oKvrUqSycpHb+lQqN4F8jKfkcMp9t6d3Tl7shjjemFyT4zAncdaD0zpFzFd2UM0RyrqD+tP0xnpVD+F+pC54fhVmJeJvDIPbFX1SBjagXVds0rHjI96QDUpGfMM+tBA8cytHwnqzIcEWzjI9q81cp589q9NcS25vtD1C1UZaW3dQPU4rzhqFuLa5kizsp6/TrQNF3OT3osfCPh9Z5X1C6QFU2QGhbYw/iLlUzgE16Q4PsY9N0K3jGxK8xNBJTziAbADHQ1F3/EsVipeRXx2yMb014k1KW3INtbyTSkHkCLzY9gO9Ui/0DjLUEaaW5hgWTpCzjKg9j6GgtR+Jtnb5IZW+lI/9TdPvnCMjQ4/MTsaEmqabqulyFLyCJx/EuGz96YQF5ZlVFYEnAGNqA4afxGdRuuW0/bBRzu5OFQfU9vaub7iyCXUzaLeRkJ85DbA1vg/hgWvDzJ47CaVeZ15RjOP50IuNIbix1+eGRlBAyGReXIoCbql/pl1buv+ohnYYOFzj71XF0lYrXxg3jIDscdKHKXDruJnFPoNcvoByxXTgDtmg715VS6LwlcHry9Kh3OWJNP7mc3ZaUhec9eUYz9ajzQEb4QXrRXlzbZyrYYA0Zo9xsaBXwnVm1+RgPKkeW/WjjHIvNyqelA6UHalY18y59aQRjmlkY8w9xQMHkzXnXizlk4j1Exryp+JcBR70fDcD1IP1qm33AiajdS3NsAJGui+++QVzj9QaAZaVCYJhJKMAOo/WvQ+izJNYxCNzyhQM+u1CzRuHZr2XUBcWzCKFfFZjtg5wBRF0J1js0VByhTgAnoKCbgtRE3iKimT1P8AmuNT0SW7iZ7cxB/R4eYZp1buGULnrvmpi1ZFQ8zCgGFzwtr90/IzaXFHnGVQ7/bFPdK+HlrZyrPcsJ58g8wTlUfarnquq2GnRSTXDqiqM7mojQtbm1rnv1Xw7EsVhGN3wcE0Exb26QhVCqQO1BL4gaXHNxvBDcpmN/Kgz1yds0c7fDSkY6dKG3xetPBmtL2Ff20Uw5T9+lBUdQ0CKxtyW0WUxH/vW8Zdf5VBScH395HJdW9i8FqilvEnXwwf13P2oy8Iaot1pcLSqVfGHU9QR60hxgvi2biNmGQds0HnsxeFOVUnlG2SKbMNzipTUhyXBH5gxBpDSLBtT1a2skbla4lEYY/lz3oCV8HdLkSyu76WIeHcMERydyF64HvRQSPlx60x0TTYNJ0+CxtQfBhXlUnqfqalFFBiilogeZfcVpV6Uonzr70FedQ3zDNSGgxlZpQu55QygnuDUU1zGWAUk+1OLC+NtdLIEYgddu1BMazAkOmXCgKvjg5IwN+wNVTR5hGHR9htj3q1ajqOlPZO8kqEnonViewA9ao0JxMCmeXOTmguUMoREPUnpis1XV0060eWVwAFzuabQSqIUxgAfWqDx1cXOsX0OmWchVGIDt6ZNA2tJL3j3XzEWdNNhbMpH5vRfvU5qPxF/wBp3/8ApMmi5ggAUFDgcvbGRU7wlp9tolkllaOCBszfxMepNPdZ0uC9jLXFhFdSAYHiqDt70CGl/EXQ76x/GpMsZA80cmxQ/UUOPiHx5b6uvg2mW8+ebtUFxdw3fWV3cXVjYSwWo/eBM4X7elUxgxbzEmgIfC/GcqaiZJkAhcANjs3r96tmu60J7JsNsRtjagxYT/h5wzDMZHK49Qat888v+mEbsBsreo9aCr378987fWp/4X2v4vjW0YjKwh5f0G38zVXkclmPcVf/AIL2jya7eXWDyQ2/JzfViP8ABoDREm2OtQv+8uHxqMth+PAuIn5GAjYgMO2QN6i/iVxDNw/w7izJW5vHMKSD8gxkkfXG33oTcOXVlbSmWedUmGShkBIzv3oPQdnq+l3xC2mo2szfwpKM/p1p50kA6EEV5X1Obmu2mjwjMc+U9D65+tGv4Patc6lw20d3O00lrc+GrSHLcpAIz/Ogkm0qH8rup96xtOb8lzKPvUpy10F2oIltOl5lZZ/MPzFRn9ah2V4L94WbJDbkfrVu5aq3FYFrewTr1kG/uP8AxQTUaFLfJ3Yrk1XLiBoryS5UHZfLgfSpq0n8a2CBskjCitJp8lxdKgBG/m2zQD7UOJeIdPuo9Oh/YtckFJcbkH0pSDROLbuygvpdUlVJLwWpXxmyhJwDj3ooavwlp+r6atpeISF8ySKeV4z6qe1Rlv8ADrRohvHeFvFWTmF446dTsdifWgHGtJxXo0slg15PKroWODzAjp33qhT86ysJAQwO+fWjfe8ExrcMTf3wdhJhjcPnHUDJP60NeKOErvTbiSWBmuIeUMXJy2e9BWEbO2KuUF1arwpALqVBI7OqKd2IH9PeqYB19fanJsbz8IlyImMDEgONxkdqCV4Vh0afVZE4iuDBZmFuVwTkPtjGAaKvC2qcF6FZm10zV7cBm5neVjzOfqSBQRihuZUaSOCR1U4LKhIH6VwzOuzqR77UBM+MOr2Gpw6Sun3kFyEMpfwnDYyFxn070NQ2Acg565pMvzYxj9a0SfrQYxGTRv8AgtpctloUl5NkfjJgyKf4V2B++9DjgbhG44mvw7qU0+Fh40v8X/FfUn+VegrGCK1SGC3RUijCoiAbADGBQNlpQHamytSqtQd96rfHMJk0yN1+ZH2+4/8AFWPm+lMNbiFxp8kZHof50FN0HVgQiOwBBx13FXjTLlDynqfoe1CPVLeaxuy8RK4O+D1qU0TiYwTotwxGTvnpQGhZA8QKjOO2c7VD62l9DE0tlNg9eVulc6TrMMhjGwQjrU9LLAYCxK4IzvQB3VOJOIbOaTxMlScgsucVXtU4m1OdP2qADG/lovaibO4h/cI2PUdaquqW9jKHVoUU9MACgDlyrNI1yIyELb+9Smp39mui2dnp5bu0oY7hvSnPEl1aRTNbQBSvRuWqwPp23FAd/hjpqWXCdtIjK73bGZ2G+D0A+w/rVmntbZhmaCFs93QH+ooB8OcW6hosJtopn/Dlubkz8p+lWVeKbvUI8JeFgd8ZwRQEyfQNFuN59LsnHqYVqPn4F4Yn8zaPbDP8BZf6GqlHxLex2bpLO7ADqetIW/F2opEFjnbHbK5zQWfUtfteHZl02xsljihxhY1wBmrJDrdmsFvNPMqNJykKeuSRQlvby5v5muJ/EZz1bkNc28z/AIu2Mgm/fIAWU4+YUBXVsGlUeoq21GKbBVhv03p6koPcUD0NXEo8RWTGSwwPvSYkAzmm2l6ok3EFnaArh5MBge+CR/mgg9W0pZgQ8XmxhhjoapGpaVJZTNG67HdSe4ozDTpGTE+8ikq5Pdgev32NRWsaJDdQeDKpGPkcdVP+KAWWOsXWmsEWXKL0V+3tVmtePBGh8csdsYNVziDSJLWV45lIcHqNwRVSuC8LkKzAUBGm48tWV5OXzn8oGQBVU1ri24uw8VuPDByC2d6r7SyEbsD9qRfmPzE0HDsWJZiST3paaLwLRXfaSU+Ve4UdTUhpmmc5E9yMR9Qh7/U/So7Urj8Vdu4+UeVB9BQN87V3FM8TB43KsO42pLFObWymuWUIvKpPzHpQSFvr12mFkIlXphhVr07VLhI4pfBjVl8yo+DVbttLgjnjLSFm5QRttnNSy4ORk7jbFAUOE+Obe5cWutWkEauPLIqDHtVq1DWOGFaKKd7csCOQBB1yMUCGTkVCcjynDN6//lKwO8l1bcznadN/TzCgioby6B5YpZARtselS1k+rSOHe7eNQe7ZP6U4QRhnZeQM3Ugf39adwARsQVBK7qM9fegkre4u0jXxLqRiw/M3Ue1MNF1AyfEbRLaE+SK4Bb7jFdT3Bgs5JmKryLuf7VEfDNHvONLGcfM11z9Oirk0Ho+4tuY+Kgy35h/EP800msUuAGGCPUVKjpSTR4fmU4J6jsaCk8T8Ow3lq6jlWVd1YjFAvWtNkivHjdCrKcGvT93bx3PlbmVvTG59vWqrrvAsOsyK0UgicbPIVyMfT1NB57Syd3CRoXY7AAZzT+DRvAkDXYHOOidh70WNW4Wh4Xsna3iLltjcEbn79vah7MS8jOxOTQRWtT+BYsFOGfyg1Vj9KlNcnMt0UB8sYwPfvSVhp73LhmUiL2+b2oGqW0vgidUygPpmpiw1GGQBJAI3xyjI8v29KfRRcoK8oB6DPQCm15pUNzloSsUv16NQO/lmiJXK9BjenTurZkxn6Z3AqrkXelzKz5KqwOzEqalINbtGUrPFIpPUg5oJp0HhoHOOX0rdsyvNbDmz+1jzgf8AIU1i1C1mUGGSM4YeUnBNY1xFaz2zL5yZ41CH15h+ooJSGJShYqC3LsvN1H+KcRnmC52AOTjuPpWvAlZgxD56DCkVpI5Ng8cgX/iuMUEVxbcNb6eFV/3u3LjvUt8Hox/uqyUAeSKRjt/x/wDNVficXF5qccUUMrLGATyxnGaIHwSsJDxFcTzROgitCAWQjJZgO/0zQG53WNC7sqqoyWJwBQj4x+KMs95JpvC74iQ8st8E5iT6Rg7Y+prr4p8VXl28uhaQJRCo5bmVFPnP8IPp6+tC7T7C8tblFkgmSOTvyGguWmazqVmZXN7es028jySCTHtnOPtV04b+ItmnJa63cqgLcq3EuxyenN/mqDJBKigLG5AHZTVW4htbqW4QwW85fuFjJzQepp4YL61aKZVlhkXBHUEUIeNOB5NJdruzkDWbvyhScOpPQU1+H2ucVcM6ZaSapZz3WhT5ES4zJEAfy9wP+J+1SnH2vnWpbeGw8U2iJzZMTDLEd/bpQD06LZQP5Yw8mclnbOa7nj5nP7NUCnIA/kKfSQTRx8gikIByCYzik5YJVACwyebqBGc0EeeVZWaTHKoH3rhG52UDAyCe21Obi0nfZo5CuNwqnrTcQyoeUxuF3A8hyP5UCWooslsedV5VxkdM0wn0FHZmtmCAjPLkHH0p9ezNyughnkd1IASFifuadwWt1yIJIJQSo3MZ226dKCqz6TdxfkEnbyHNc2Jk/wBRtEk5xyzx4DZ28wq2JZTc/OYpd9x+zOc/2paHTXuL+AyWjOVlTBZD05hQekT0rkf3rKygTT5mpaH5W9qysoNJ0b3NbfoKysoNiuU/eD71lZQKf9pftWj3rKyg0OlbrKyg4PSuX+b7VlZQbTpSp6VlZQcmuX6r71lZQ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11619" name="Picture 3"/>
          <p:cNvPicPr>
            <a:picLocks noChangeAspect="1" noChangeArrowheads="1"/>
          </p:cNvPicPr>
          <p:nvPr/>
        </p:nvPicPr>
        <p:blipFill>
          <a:blip r:embed="rId2"/>
          <a:srcRect/>
          <a:stretch>
            <a:fillRect/>
          </a:stretch>
        </p:blipFill>
        <p:spPr bwMode="auto">
          <a:xfrm>
            <a:off x="10070357" y="1322358"/>
            <a:ext cx="1714512" cy="2297922"/>
          </a:xfrm>
          <a:prstGeom prst="rect">
            <a:avLst/>
          </a:prstGeom>
          <a:noFill/>
          <a:ln w="9525">
            <a:noFill/>
            <a:miter lim="800000"/>
            <a:headEnd/>
            <a:tailEnd/>
          </a:ln>
          <a:effectLst/>
        </p:spPr>
      </p:pic>
      <p:sp>
        <p:nvSpPr>
          <p:cNvPr id="6" name="TextovéPole 5"/>
          <p:cNvSpPr txBox="1"/>
          <p:nvPr/>
        </p:nvSpPr>
        <p:spPr>
          <a:xfrm>
            <a:off x="2872830" y="5774602"/>
            <a:ext cx="6152646" cy="707886"/>
          </a:xfrm>
          <a:prstGeom prst="rect">
            <a:avLst/>
          </a:prstGeom>
          <a:noFill/>
        </p:spPr>
        <p:txBody>
          <a:bodyPr wrap="none" rtlCol="0">
            <a:spAutoFit/>
          </a:bodyPr>
          <a:lstStyle/>
          <a:p>
            <a:r>
              <a:rPr lang="cs-CZ" sz="4000" dirty="0" smtClean="0">
                <a:solidFill>
                  <a:srgbClr val="FF0000"/>
                </a:solidFill>
                <a:latin typeface="Stencil" panose="040409050D0802020404" pitchFamily="82" charset="0"/>
              </a:rPr>
              <a:t>KEEP IT SIMPLE, STUPID</a:t>
            </a:r>
            <a:endParaRPr lang="cs-CZ" sz="4000" dirty="0">
              <a:solidFill>
                <a:srgbClr val="FF0000"/>
              </a:solidFill>
              <a:latin typeface="Stencil" panose="040409050D0802020404" pitchFamily="82" charset="0"/>
            </a:endParaRPr>
          </a:p>
        </p:txBody>
      </p:sp>
    </p:spTree>
    <p:extLst>
      <p:ext uri="{BB962C8B-B14F-4D97-AF65-F5344CB8AC3E}">
        <p14:creationId xmlns:p14="http://schemas.microsoft.com/office/powerpoint/2010/main" val="25454886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en-US" dirty="0"/>
              <a:t>Validity and facticity in social discourse</a:t>
            </a:r>
            <a:endParaRPr lang="cs-CZ" dirty="0"/>
          </a:p>
        </p:txBody>
      </p:sp>
      <p:sp>
        <p:nvSpPr>
          <p:cNvPr id="3" name="Zástupný symbol pro obsah 2"/>
          <p:cNvSpPr>
            <a:spLocks noGrp="1"/>
          </p:cNvSpPr>
          <p:nvPr>
            <p:ph idx="1"/>
          </p:nvPr>
        </p:nvSpPr>
        <p:spPr>
          <a:xfrm>
            <a:off x="360609" y="1357299"/>
            <a:ext cx="11449318" cy="4525963"/>
          </a:xfrm>
        </p:spPr>
        <p:txBody>
          <a:bodyPr>
            <a:noAutofit/>
          </a:bodyPr>
          <a:lstStyle/>
          <a:p>
            <a:pPr>
              <a:buNone/>
            </a:pPr>
            <a:r>
              <a:rPr lang="en-US" b="1" dirty="0"/>
              <a:t>Political symbolism</a:t>
            </a:r>
          </a:p>
          <a:p>
            <a:r>
              <a:rPr lang="en-US" dirty="0"/>
              <a:t>Political symbols : what nature do have: peace, war, friendship, democracy, freedom?</a:t>
            </a:r>
          </a:p>
          <a:p>
            <a:r>
              <a:rPr lang="en-US" dirty="0"/>
              <a:t>Meaning of Conventions are not uniform and </a:t>
            </a:r>
            <a:r>
              <a:rPr lang="en-US" dirty="0" smtClean="0"/>
              <a:t>that</a:t>
            </a:r>
            <a:r>
              <a:rPr lang="cs-CZ" dirty="0" smtClean="0"/>
              <a:t> i</a:t>
            </a:r>
            <a:r>
              <a:rPr lang="en-US" dirty="0" smtClean="0"/>
              <a:t>s </a:t>
            </a:r>
            <a:r>
              <a:rPr lang="en-US" dirty="0"/>
              <a:t>why their acceptance is not absolute (it is prevented by the interpretation of symbols)</a:t>
            </a:r>
          </a:p>
          <a:p>
            <a:r>
              <a:rPr lang="en-US" dirty="0"/>
              <a:t>Form has social character, not content</a:t>
            </a:r>
          </a:p>
          <a:p>
            <a:r>
              <a:rPr lang="en-US" dirty="0"/>
              <a:t>Magnificence of baroque church is not given by the stone, from which it is constructed, but by the feeling of smallness, fear of heights and depths an</a:t>
            </a:r>
            <a:r>
              <a:rPr lang="cs-CZ" dirty="0"/>
              <a:t>d</a:t>
            </a:r>
            <a:r>
              <a:rPr lang="en-US" dirty="0"/>
              <a:t> straggled walls. Magnificence is impression from symbols.</a:t>
            </a:r>
          </a:p>
          <a:p>
            <a:r>
              <a:rPr lang="en-US" dirty="0"/>
              <a:t>Feeling of national pride by the sound of national anthem, by the look at symbol of the state, memorial…</a:t>
            </a:r>
          </a:p>
        </p:txBody>
      </p:sp>
      <p:sp>
        <p:nvSpPr>
          <p:cNvPr id="111618" name="AutoShape 2" descr="data:image/jpeg;base64,/9j/4AAQSkZJRgABAQAAAQABAAD/2wBDAAkGBwgHBgkIBwgKCgkLDRYPDQwMDRsUFRAWIB0iIiAdHx8kKDQsJCYxJx8fLT0tMTU3Ojo6Iys/RD84QzQ5Ojf/2wBDAQoKCg0MDRoPDxo3JR8lNzc3Nzc3Nzc3Nzc3Nzc3Nzc3Nzc3Nzc3Nzc3Nzc3Nzc3Nzc3Nzc3Nzc3Nzc3Nzc3Nzf/wAARCADBAJADASIAAhEBAxEB/8QAHAAAAQQDAQAAAAAAAAAAAAAABwMEBQYAAQII/8QAOxAAAgEDAgQEBAMHAwQDAAAAAQIDAAQRBSEGEjFBEyJRcQcyYYEUQpEjM1KhscHRFRZiF0Ph8CRy8f/EABQBAQAAAAAAAAAAAAAAAAAAAAD/xAAUEQEAAAAAAAAAAAAAAAAAAAAA/9oADAMBAAIRAxEAPwAxsTso2Fck461tq4Y5oNc29aO+a0TWA0GdBSMj713I2KayPvQYzb1inJxSDSAbnp61n4hFxlsE9NxQOW26VsZ702M4HmJ2rYnDdGBoHOa1mkRI2cY/StiTPXagVrfauRv22pREoOfC5xWY5djvSxcKu1JbE5NBv2pWIEsuPWuYwWNOo0VSM0HDHeuSc10x3rjmHSg0elJO3KNzSepXtvp9o9zdyiOJBux/960GOMOPLzVpmtbMyW9pkjlQ+d//ALH+3SgIeucaaXprNErtczj8kO4Huapuocf6ndoUsY7e1B/M55j/AIod+PnmJ5mz35sAe/rWlvEQABA59Sdv0oLUmsaxeTFp9Xk+oj7famtzqhib9vqF28gO+VwCKZWetzmJl5wiD8sWF2/vUNq94XlxzPnuTJzE/p0oLNDxjNbFRb6lMrL+VxkGpW148nlI5plZwPlZQR/Lehc7MxxgkfWtDmHTIP0oDrofGcM/PHdyRDHyyBvL9/Q1K2HFthdtIEchVYqrndWI+vbf1rz1FczRtkOwb1Bqd0/WcWzQuFCkgn7UHofT9ShuCVjZHI6lWyBUgZBjbY1560bi+50q5jErsbd284B6CjPo94t5BFJBMXjdeZctn+dBOBsiu4+tIQ55RmnC7CgXRgtdq3MQd+tIilEY8wFBy7/WkXlVAXc4VRkk9hXLMSap/wARNWNhpPgqd5t2H/EdvuSKClfELi6XUrs20O0Cfu1z0H8R+tD6W5HQHYnfB+Y/4rm/unuJpHJyWOWPqfSmQJkcdznAxQLSzF29B6DtWo1klcLGpYk4wBV64V+Hc2rKs97J4MRwcAdv70VtB4O0XSAPAs0MgxmSQcxoAtpHButXygxwOqMPmKnFWiy+FkmAbmXBPXtijOtupXY8qfpXEsKhebxB9qAYp8NdNgxzszkjGQKWbgLR40H7AsB1IO9Xy7C/hgyuPfFItETbHmClsZ6UA11TgHSriM+DzQuvQjv9DVJ4i4RutHiWeNvFT8wHUUZL9eWNiyHmG4OcVW9SuhJDyTeYbgmgEcFyOXwpVXkPcruPqKJPwk1lke60aeQsUAkhOduXuP6UP+IbJLW+cwfu2bb6bZpbg7UfwHEthOc4L8j79jtQej4px0AI96XScbCo1SZFDJ27+tLxkjGaCTWQE7UorjmG1MUO1OI8kr70GMMb4zQO+Lurm41+Szjk2t1CHB2z1P8AUUbL66W1tZrhj5YkLk+wzXljVr176/uLpzl5pGc/c/8Av6UDV37VOcFafHfazD+IH7JGDEev0qBNWfg/mjvEK/MSML3NAfbaSNYAIlARQAoGwqQRgyBgcHvvULpNvL+EjDgZI3B7VNW8fIoBXcUDwFiqlQvTGSa0Q2eVxtXMTtzbqcClZJVOcHlJPcUDDUQDFyjYE1y8f/xAAu4XY4rV6WMyoRkHfIp5IVWAK2BtmgpesGSNXdiSSMAVRdTvHL8o3zsaIHE0saQkAgtjO9Dq/uoUSU8oMjHC4oKvrUqSycpHb+lQqN4F8jKfkcMp9t6d3Tl7shjjemFyT4zAncdaD0zpFzFd2UM0RyrqD+tP0xnpVD+F+pC54fhVmJeJvDIPbFX1SBjagXVds0rHjI96QDUpGfMM+tBA8cytHwnqzIcEWzjI9q81cp589q9NcS25vtD1C1UZaW3dQPU4rzhqFuLa5kizsp6/TrQNF3OT3osfCPh9Z5X1C6QFU2QGhbYw/iLlUzgE16Q4PsY9N0K3jGxK8xNBJTziAbADHQ1F3/EsVipeRXx2yMb014k1KW3INtbyTSkHkCLzY9gO9Ui/0DjLUEaaW5hgWTpCzjKg9j6GgtR+Jtnb5IZW+lI/9TdPvnCMjQ4/MTsaEmqabqulyFLyCJx/EuGz96YQF5ZlVFYEnAGNqA4afxGdRuuW0/bBRzu5OFQfU9vaub7iyCXUzaLeRkJ85DbA1vg/hgWvDzJ47CaVeZ15RjOP50IuNIbix1+eGRlBAyGReXIoCbql/pl1buv+ohnYYOFzj71XF0lYrXxg3jIDscdKHKXDruJnFPoNcvoByxXTgDtmg715VS6LwlcHry9Kh3OWJNP7mc3ZaUhec9eUYz9ajzQEb4QXrRXlzbZyrYYA0Zo9xsaBXwnVm1+RgPKkeW/WjjHIvNyqelA6UHalY18y59aQRjmlkY8w9xQMHkzXnXizlk4j1Exryp+JcBR70fDcD1IP1qm33AiajdS3NsAJGui+++QVzj9QaAZaVCYJhJKMAOo/WvQ+izJNYxCNzyhQM+u1CzRuHZr2XUBcWzCKFfFZjtg5wBRF0J1js0VByhTgAnoKCbgtRE3iKimT1P8AmuNT0SW7iZ7cxB/R4eYZp1buGULnrvmpi1ZFQ8zCgGFzwtr90/IzaXFHnGVQ7/bFPdK+HlrZyrPcsJ58g8wTlUfarnquq2GnRSTXDqiqM7mojQtbm1rnv1Xw7EsVhGN3wcE0Exb26QhVCqQO1BL4gaXHNxvBDcpmN/Kgz1yds0c7fDSkY6dKG3xetPBmtL2Ff20Uw5T9+lBUdQ0CKxtyW0WUxH/vW8Zdf5VBScH395HJdW9i8FqilvEnXwwf13P2oy8Iaot1pcLSqVfGHU9QR60hxgvi2biNmGQds0HnsxeFOVUnlG2SKbMNzipTUhyXBH5gxBpDSLBtT1a2skbla4lEYY/lz3oCV8HdLkSyu76WIeHcMERydyF64HvRQSPlx60x0TTYNJ0+CxtQfBhXlUnqfqalFFBiilogeZfcVpV6Uonzr70FedQ3zDNSGgxlZpQu55QygnuDUU1zGWAUk+1OLC+NtdLIEYgddu1BMazAkOmXCgKvjg5IwN+wNVTR5hGHR9htj3q1ajqOlPZO8kqEnonViewA9ao0JxMCmeXOTmguUMoREPUnpis1XV0060eWVwAFzuabQSqIUxgAfWqDx1cXOsX0OmWchVGIDt6ZNA2tJL3j3XzEWdNNhbMpH5vRfvU5qPxF/wBp3/8ApMmi5ggAUFDgcvbGRU7wlp9tolkllaOCBszfxMepNPdZ0uC9jLXFhFdSAYHiqDt70CGl/EXQ76x/GpMsZA80cmxQ/UUOPiHx5b6uvg2mW8+ebtUFxdw3fWV3cXVjYSwWo/eBM4X7elUxgxbzEmgIfC/GcqaiZJkAhcANjs3r96tmu60J7JsNsRtjagxYT/h5wzDMZHK49Qat888v+mEbsBsreo9aCr378987fWp/4X2v4vjW0YjKwh5f0G38zVXkclmPcVf/AIL2jya7eXWDyQ2/JzfViP8ABoDREm2OtQv+8uHxqMth+PAuIn5GAjYgMO2QN6i/iVxDNw/w7izJW5vHMKSD8gxkkfXG33oTcOXVlbSmWedUmGShkBIzv3oPQdnq+l3xC2mo2szfwpKM/p1p50kA6EEV5X1Obmu2mjwjMc+U9D65+tGv4Patc6lw20d3O00lrc+GrSHLcpAIz/Ogkm0qH8rup96xtOb8lzKPvUpy10F2oIltOl5lZZ/MPzFRn9ah2V4L94WbJDbkfrVu5aq3FYFrewTr1kG/uP8AxQTUaFLfJ3Yrk1XLiBoryS5UHZfLgfSpq0n8a2CBskjCitJp8lxdKgBG/m2zQD7UOJeIdPuo9Oh/YtckFJcbkH0pSDROLbuygvpdUlVJLwWpXxmyhJwDj3ooavwlp+r6atpeISF8ySKeV4z6qe1Rlv8ADrRohvHeFvFWTmF446dTsdifWgHGtJxXo0slg15PKroWODzAjp33qhT86ysJAQwO+fWjfe8ExrcMTf3wdhJhjcPnHUDJP60NeKOErvTbiSWBmuIeUMXJy2e9BWEbO2KuUF1arwpALqVBI7OqKd2IH9PeqYB19fanJsbz8IlyImMDEgONxkdqCV4Vh0afVZE4iuDBZmFuVwTkPtjGAaKvC2qcF6FZm10zV7cBm5neVjzOfqSBQRihuZUaSOCR1U4LKhIH6VwzOuzqR77UBM+MOr2Gpw6Sun3kFyEMpfwnDYyFxn070NQ2Acg565pMvzYxj9a0SfrQYxGTRv8AgtpctloUl5NkfjJgyKf4V2B++9DjgbhG44mvw7qU0+Fh40v8X/FfUn+VegrGCK1SGC3RUijCoiAbADGBQNlpQHamytSqtQd96rfHMJk0yN1+ZH2+4/8AFWPm+lMNbiFxp8kZHof50FN0HVgQiOwBBx13FXjTLlDynqfoe1CPVLeaxuy8RK4O+D1qU0TiYwTotwxGTvnpQGhZA8QKjOO2c7VD62l9DE0tlNg9eVulc6TrMMhjGwQjrU9LLAYCxK4IzvQB3VOJOIbOaTxMlScgsucVXtU4m1OdP2qADG/lovaibO4h/cI2PUdaquqW9jKHVoUU9MACgDlyrNI1yIyELb+9Smp39mui2dnp5bu0oY7hvSnPEl1aRTNbQBSvRuWqwPp23FAd/hjpqWXCdtIjK73bGZ2G+D0A+w/rVmntbZhmaCFs93QH+ooB8OcW6hosJtopn/Dlubkz8p+lWVeKbvUI8JeFgd8ZwRQEyfQNFuN59LsnHqYVqPn4F4Yn8zaPbDP8BZf6GqlHxLex2bpLO7ADqetIW/F2opEFjnbHbK5zQWfUtfteHZl02xsljihxhY1wBmrJDrdmsFvNPMqNJykKeuSRQlvby5v5muJ/EZz1bkNc28z/AIu2Mgm/fIAWU4+YUBXVsGlUeoq21GKbBVhv03p6koPcUD0NXEo8RWTGSwwPvSYkAzmm2l6ok3EFnaArh5MBge+CR/mgg9W0pZgQ8XmxhhjoapGpaVJZTNG67HdSe4ozDTpGTE+8ikq5Pdgev32NRWsaJDdQeDKpGPkcdVP+KAWWOsXWmsEWXKL0V+3tVmtePBGh8csdsYNVziDSJLWV45lIcHqNwRVSuC8LkKzAUBGm48tWV5OXzn8oGQBVU1ri24uw8VuPDByC2d6r7SyEbsD9qRfmPzE0HDsWJZiST3paaLwLRXfaSU+Ve4UdTUhpmmc5E9yMR9Qh7/U/So7Urj8Vdu4+UeVB9BQN87V3FM8TB43KsO42pLFObWymuWUIvKpPzHpQSFvr12mFkIlXphhVr07VLhI4pfBjVl8yo+DVbttLgjnjLSFm5QRttnNSy4ORk7jbFAUOE+Obe5cWutWkEauPLIqDHtVq1DWOGFaKKd7csCOQBB1yMUCGTkVCcjynDN6//lKwO8l1bcznadN/TzCgioby6B5YpZARtselS1k+rSOHe7eNQe7ZP6U4QRhnZeQM3Ugf39adwARsQVBK7qM9fegkre4u0jXxLqRiw/M3Ue1MNF1AyfEbRLaE+SK4Bb7jFdT3Bgs5JmKryLuf7VEfDNHvONLGcfM11z9Oirk0Ho+4tuY+Kgy35h/EP800msUuAGGCPUVKjpSTR4fmU4J6jsaCk8T8Ow3lq6jlWVd1YjFAvWtNkivHjdCrKcGvT93bx3PlbmVvTG59vWqrrvAsOsyK0UgicbPIVyMfT1NB57Syd3CRoXY7AAZzT+DRvAkDXYHOOidh70WNW4Wh4Xsna3iLltjcEbn79vah7MS8jOxOTQRWtT+BYsFOGfyg1Vj9KlNcnMt0UB8sYwPfvSVhp73LhmUiL2+b2oGqW0vgidUygPpmpiw1GGQBJAI3xyjI8v29KfRRcoK8oB6DPQCm15pUNzloSsUv16NQO/lmiJXK9BjenTurZkxn6Z3AqrkXelzKz5KqwOzEqalINbtGUrPFIpPUg5oJp0HhoHOOX0rdsyvNbDmz+1jzgf8AIU1i1C1mUGGSM4YeUnBNY1xFaz2zL5yZ41CH15h+ooJSGJShYqC3LsvN1H+KcRnmC52AOTjuPpWvAlZgxD56DCkVpI5Ng8cgX/iuMUEVxbcNb6eFV/3u3LjvUt8Hox/uqyUAeSKRjt/x/wDNVficXF5qccUUMrLGATyxnGaIHwSsJDxFcTzROgitCAWQjJZgO/0zQG53WNC7sqqoyWJwBQj4x+KMs95JpvC74iQ8st8E5iT6Rg7Y+prr4p8VXl28uhaQJRCo5bmVFPnP8IPp6+tC7T7C8tblFkgmSOTvyGguWmazqVmZXN7es028jySCTHtnOPtV04b+ItmnJa63cqgLcq3EuxyenN/mqDJBKigLG5AHZTVW4htbqW4QwW85fuFjJzQepp4YL61aKZVlhkXBHUEUIeNOB5NJdruzkDWbvyhScOpPQU1+H2ucVcM6ZaSapZz3WhT5ES4zJEAfy9wP+J+1SnH2vnWpbeGw8U2iJzZMTDLEd/bpQD06LZQP5Yw8mclnbOa7nj5nP7NUCnIA/kKfSQTRx8gikIByCYzik5YJVACwyebqBGc0EeeVZWaTHKoH3rhG52UDAyCe21Obi0nfZo5CuNwqnrTcQyoeUxuF3A8hyP5UCWooslsedV5VxkdM0wn0FHZmtmCAjPLkHH0p9ezNyughnkd1IASFifuadwWt1yIJIJQSo3MZ226dKCqz6TdxfkEnbyHNc2Jk/wBRtEk5xyzx4DZ28wq2JZTc/OYpd9x+zOc/2paHTXuL+AyWjOVlTBZD05hQekT0rkf3rKygTT5mpaH5W9qysoNJ0b3NbfoKysoNiuU/eD71lZQKf9pftWj3rKyg0OlbrKyg4PSuX+b7VlZQbTpSp6VlZQcmuX6r71lZQ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12520391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en-US" dirty="0"/>
              <a:t>Validity and facticity in social discourse</a:t>
            </a:r>
            <a:endParaRPr lang="cs-CZ" dirty="0"/>
          </a:p>
        </p:txBody>
      </p:sp>
      <p:sp>
        <p:nvSpPr>
          <p:cNvPr id="3" name="Zástupný symbol pro obsah 2"/>
          <p:cNvSpPr>
            <a:spLocks noGrp="1"/>
          </p:cNvSpPr>
          <p:nvPr>
            <p:ph idx="1"/>
          </p:nvPr>
        </p:nvSpPr>
        <p:spPr>
          <a:xfrm>
            <a:off x="2024034" y="1357299"/>
            <a:ext cx="8229600" cy="4525963"/>
          </a:xfrm>
        </p:spPr>
        <p:txBody>
          <a:bodyPr>
            <a:normAutofit/>
          </a:bodyPr>
          <a:lstStyle/>
          <a:p>
            <a:pPr>
              <a:buNone/>
            </a:pPr>
            <a:r>
              <a:rPr lang="en-US" sz="2400" b="1" dirty="0"/>
              <a:t>Political symbolism</a:t>
            </a:r>
          </a:p>
          <a:p>
            <a:pPr>
              <a:buNone/>
            </a:pPr>
            <a:r>
              <a:rPr lang="en-US" sz="2400" dirty="0"/>
              <a:t>H. </a:t>
            </a:r>
            <a:r>
              <a:rPr lang="en-US" sz="2400" dirty="0" err="1"/>
              <a:t>Pross</a:t>
            </a:r>
            <a:r>
              <a:rPr lang="en-US" sz="2400" dirty="0"/>
              <a:t> „</a:t>
            </a:r>
            <a:r>
              <a:rPr lang="en-US" sz="2400" dirty="0" err="1"/>
              <a:t>Politische</a:t>
            </a:r>
            <a:r>
              <a:rPr lang="en-US" sz="2400" dirty="0"/>
              <a:t> </a:t>
            </a:r>
            <a:r>
              <a:rPr lang="en-US" sz="2400" dirty="0" err="1"/>
              <a:t>Symbolik</a:t>
            </a:r>
            <a:r>
              <a:rPr lang="en-US" sz="2400" dirty="0"/>
              <a:t>“, 1974</a:t>
            </a:r>
          </a:p>
          <a:p>
            <a:pPr>
              <a:buNone/>
            </a:pPr>
            <a:r>
              <a:rPr lang="en-US" sz="2400" b="1" dirty="0"/>
              <a:t>Reduction of symbolic system</a:t>
            </a:r>
          </a:p>
          <a:p>
            <a:pPr>
              <a:buNone/>
            </a:pPr>
            <a:r>
              <a:rPr lang="en-US" sz="2400" dirty="0"/>
              <a:t>Reduction of number of combinations of symbolic meanings to the types, stereotypes, which meanings we have fixed, without necessity they interpret again. </a:t>
            </a:r>
          </a:p>
          <a:p>
            <a:pPr>
              <a:buNone/>
            </a:pPr>
            <a:r>
              <a:rPr lang="en-US" sz="2400" dirty="0"/>
              <a:t>Simplified communication by those symbols (e.g. Language castes – slang, argot)</a:t>
            </a:r>
          </a:p>
          <a:p>
            <a:pPr>
              <a:buNone/>
            </a:pPr>
            <a:r>
              <a:rPr lang="en-US" sz="2400" b="1" dirty="0"/>
              <a:t>Categories of simplified communication:</a:t>
            </a:r>
          </a:p>
          <a:p>
            <a:pPr>
              <a:buNone/>
            </a:pPr>
            <a:r>
              <a:rPr lang="en-US" sz="2400" dirty="0"/>
              <a:t>externality – superficiality, inwardness – taciturnity, simplification – impoverishment, openness - relativity</a:t>
            </a:r>
          </a:p>
        </p:txBody>
      </p:sp>
    </p:spTree>
    <p:extLst>
      <p:ext uri="{BB962C8B-B14F-4D97-AF65-F5344CB8AC3E}">
        <p14:creationId xmlns:p14="http://schemas.microsoft.com/office/powerpoint/2010/main" val="37608400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t>
            </a:r>
            <a:r>
              <a:rPr lang="en-US" dirty="0"/>
              <a:t> Validity and facticity in social discourse</a:t>
            </a:r>
            <a:endParaRPr lang="cs-CZ" dirty="0"/>
          </a:p>
        </p:txBody>
      </p:sp>
      <p:sp>
        <p:nvSpPr>
          <p:cNvPr id="3" name="Zástupný symbol pro obsah 2"/>
          <p:cNvSpPr>
            <a:spLocks noGrp="1"/>
          </p:cNvSpPr>
          <p:nvPr>
            <p:ph idx="1"/>
          </p:nvPr>
        </p:nvSpPr>
        <p:spPr>
          <a:xfrm>
            <a:off x="669701" y="1357299"/>
            <a:ext cx="10684099" cy="4525963"/>
          </a:xfrm>
        </p:spPr>
        <p:txBody>
          <a:bodyPr>
            <a:noAutofit/>
          </a:bodyPr>
          <a:lstStyle/>
          <a:p>
            <a:pPr>
              <a:buNone/>
            </a:pPr>
            <a:r>
              <a:rPr lang="en-US" sz="2400" b="1" dirty="0"/>
              <a:t>Political metaphor</a:t>
            </a:r>
          </a:p>
          <a:p>
            <a:pPr>
              <a:buNone/>
            </a:pPr>
            <a:r>
              <a:rPr lang="en-US" sz="2400" dirty="0"/>
              <a:t>Symbolical designation with transfer of meaning – often used in ideological texts</a:t>
            </a:r>
          </a:p>
          <a:p>
            <a:pPr>
              <a:buNone/>
            </a:pPr>
            <a:r>
              <a:rPr lang="en-US" sz="2400" dirty="0"/>
              <a:t>It is economical (simplification), it is external and relative (bigger freedom of  interpretation of meaning than non metaphorical statement)</a:t>
            </a:r>
          </a:p>
          <a:p>
            <a:pPr>
              <a:buNone/>
            </a:pPr>
            <a:endParaRPr lang="en-US" sz="2400" dirty="0"/>
          </a:p>
          <a:p>
            <a:pPr>
              <a:buNone/>
            </a:pPr>
            <a:r>
              <a:rPr lang="en-US" sz="2400" dirty="0" err="1"/>
              <a:t>Karaulov</a:t>
            </a:r>
            <a:r>
              <a:rPr lang="en-US" sz="2400" dirty="0"/>
              <a:t>, N.J. Political Metaphor, Helsinki, 1991</a:t>
            </a:r>
          </a:p>
          <a:p>
            <a:pPr>
              <a:buNone/>
            </a:pPr>
            <a:endParaRPr lang="en-US" sz="2400" dirty="0"/>
          </a:p>
          <a:p>
            <a:pPr>
              <a:buNone/>
            </a:pPr>
            <a:r>
              <a:rPr lang="en-US" sz="2400" dirty="0"/>
              <a:t>Method of research of presence of metaphor in the political text. Understanding their sense in context of ideological conception and critical revealing of ideological distortion of reality with help of hermeneutic interpretation their functioning for achievement of  ideological manipulation of sense.</a:t>
            </a:r>
          </a:p>
          <a:p>
            <a:pPr>
              <a:buNone/>
            </a:pPr>
            <a:endParaRPr lang="en-US" sz="2400" dirty="0"/>
          </a:p>
        </p:txBody>
      </p:sp>
    </p:spTree>
    <p:extLst>
      <p:ext uri="{BB962C8B-B14F-4D97-AF65-F5344CB8AC3E}">
        <p14:creationId xmlns:p14="http://schemas.microsoft.com/office/powerpoint/2010/main" val="41693685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Validity and fa</a:t>
            </a:r>
            <a:r>
              <a:rPr lang="cs-CZ" dirty="0" smtClean="0"/>
              <a:t>c</a:t>
            </a:r>
            <a:r>
              <a:rPr lang="en-US" dirty="0" err="1" smtClean="0"/>
              <a:t>ticity</a:t>
            </a:r>
            <a:r>
              <a:rPr lang="en-US" dirty="0" smtClean="0"/>
              <a:t> in totalitarian system</a:t>
            </a:r>
            <a:endParaRPr lang="en-US" dirty="0"/>
          </a:p>
        </p:txBody>
      </p:sp>
      <p:sp>
        <p:nvSpPr>
          <p:cNvPr id="3" name="Zástupný symbol pro obsah 2"/>
          <p:cNvSpPr>
            <a:spLocks noGrp="1"/>
          </p:cNvSpPr>
          <p:nvPr>
            <p:ph idx="1"/>
          </p:nvPr>
        </p:nvSpPr>
        <p:spPr/>
        <p:txBody>
          <a:bodyPr/>
          <a:lstStyle/>
          <a:p>
            <a:r>
              <a:rPr lang="en-US" dirty="0" smtClean="0"/>
              <a:t>Democratic social system allows competition of political products – commercialization of politics – political marketing</a:t>
            </a:r>
          </a:p>
          <a:p>
            <a:pPr lvl="1"/>
            <a:r>
              <a:rPr lang="en-US" dirty="0" smtClean="0"/>
              <a:t>Discourse is communication – discussion – with internal contradictions</a:t>
            </a:r>
          </a:p>
          <a:p>
            <a:r>
              <a:rPr lang="en-US" dirty="0" smtClean="0"/>
              <a:t>Totalitarian system does not allow competition of political products – one (total) coherent ideology</a:t>
            </a:r>
          </a:p>
          <a:p>
            <a:pPr lvl="1"/>
            <a:r>
              <a:rPr lang="en-US" dirty="0" smtClean="0"/>
              <a:t>Discourse is one-way propaganda – without contradictions</a:t>
            </a:r>
          </a:p>
          <a:p>
            <a:endParaRPr lang="en-US" dirty="0"/>
          </a:p>
        </p:txBody>
      </p:sp>
    </p:spTree>
    <p:extLst>
      <p:ext uri="{BB962C8B-B14F-4D97-AF65-F5344CB8AC3E}">
        <p14:creationId xmlns:p14="http://schemas.microsoft.com/office/powerpoint/2010/main" val="310263623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Propaganda</a:t>
            </a:r>
            <a:endParaRPr lang="cs-CZ" dirty="0"/>
          </a:p>
        </p:txBody>
      </p:sp>
      <p:sp>
        <p:nvSpPr>
          <p:cNvPr id="3" name="Zástupný symbol pro text 2"/>
          <p:cNvSpPr>
            <a:spLocks noGrp="1"/>
          </p:cNvSpPr>
          <p:nvPr>
            <p:ph type="body" idx="1"/>
          </p:nvPr>
        </p:nvSpPr>
        <p:spPr/>
        <p:txBody>
          <a:bodyPr/>
          <a:lstStyle/>
          <a:p>
            <a:r>
              <a:rPr lang="cs-CZ" dirty="0" err="1" smtClean="0"/>
              <a:t>Political</a:t>
            </a:r>
            <a:r>
              <a:rPr lang="cs-CZ" dirty="0" smtClean="0"/>
              <a:t> Marketing</a:t>
            </a:r>
            <a:endParaRPr lang="cs-CZ" dirty="0"/>
          </a:p>
        </p:txBody>
      </p:sp>
    </p:spTree>
    <p:extLst>
      <p:ext uri="{BB962C8B-B14F-4D97-AF65-F5344CB8AC3E}">
        <p14:creationId xmlns:p14="http://schemas.microsoft.com/office/powerpoint/2010/main" val="20950873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Propaganda</a:t>
            </a:r>
            <a:endParaRPr lang="cs-CZ" dirty="0"/>
          </a:p>
        </p:txBody>
      </p:sp>
      <p:sp>
        <p:nvSpPr>
          <p:cNvPr id="3" name="Zástupný symbol pro obsah 2"/>
          <p:cNvSpPr>
            <a:spLocks noGrp="1"/>
          </p:cNvSpPr>
          <p:nvPr>
            <p:ph idx="1"/>
          </p:nvPr>
        </p:nvSpPr>
        <p:spPr/>
        <p:txBody>
          <a:bodyPr/>
          <a:lstStyle/>
          <a:p>
            <a:r>
              <a:rPr lang="cs-CZ" dirty="0" err="1" smtClean="0"/>
              <a:t>Persuasion</a:t>
            </a:r>
            <a:endParaRPr lang="cs-CZ" dirty="0" smtClean="0"/>
          </a:p>
          <a:p>
            <a:r>
              <a:rPr lang="cs-CZ" dirty="0" smtClean="0"/>
              <a:t>Influence on </a:t>
            </a:r>
            <a:r>
              <a:rPr lang="cs-CZ" dirty="0" err="1" smtClean="0"/>
              <a:t>customer</a:t>
            </a:r>
            <a:r>
              <a:rPr lang="cs-CZ" dirty="0" smtClean="0"/>
              <a:t> </a:t>
            </a:r>
            <a:r>
              <a:rPr lang="cs-CZ" dirty="0" err="1" smtClean="0"/>
              <a:t>of</a:t>
            </a:r>
            <a:r>
              <a:rPr lang="cs-CZ" dirty="0" smtClean="0"/>
              <a:t> </a:t>
            </a:r>
            <a:r>
              <a:rPr lang="cs-CZ" dirty="0" err="1" smtClean="0"/>
              <a:t>political</a:t>
            </a:r>
            <a:r>
              <a:rPr lang="cs-CZ" dirty="0" smtClean="0"/>
              <a:t> </a:t>
            </a:r>
            <a:r>
              <a:rPr lang="cs-CZ" dirty="0" err="1" smtClean="0"/>
              <a:t>product</a:t>
            </a:r>
            <a:endParaRPr lang="cs-CZ" dirty="0"/>
          </a:p>
        </p:txBody>
      </p:sp>
    </p:spTree>
    <p:extLst>
      <p:ext uri="{BB962C8B-B14F-4D97-AF65-F5344CB8AC3E}">
        <p14:creationId xmlns:p14="http://schemas.microsoft.com/office/powerpoint/2010/main" val="4261580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Introduction: Political Marketing</a:t>
            </a:r>
            <a:endParaRPr lang="en-US" dirty="0"/>
          </a:p>
        </p:txBody>
      </p:sp>
      <p:sp>
        <p:nvSpPr>
          <p:cNvPr id="3" name="Zástupný symbol pro obsah 2"/>
          <p:cNvSpPr>
            <a:spLocks noGrp="1"/>
          </p:cNvSpPr>
          <p:nvPr>
            <p:ph idx="1"/>
          </p:nvPr>
        </p:nvSpPr>
        <p:spPr/>
        <p:txBody>
          <a:bodyPr>
            <a:normAutofit/>
          </a:bodyPr>
          <a:lstStyle/>
          <a:p>
            <a:pPr>
              <a:lnSpc>
                <a:spcPct val="100000"/>
              </a:lnSpc>
            </a:pPr>
            <a:r>
              <a:rPr lang="en-US" dirty="0"/>
              <a:t>Marketing is becoming an important tool in politics in general, it provides core benefits that align with the conditions necessary for democracy. </a:t>
            </a:r>
            <a:endParaRPr lang="cs-CZ" dirty="0" smtClean="0"/>
          </a:p>
          <a:p>
            <a:pPr>
              <a:lnSpc>
                <a:spcPct val="100000"/>
              </a:lnSpc>
            </a:pPr>
            <a:r>
              <a:rPr lang="en-US" dirty="0" smtClean="0"/>
              <a:t>Marketers </a:t>
            </a:r>
            <a:r>
              <a:rPr lang="en-US" dirty="0"/>
              <a:t>provide consumers with information so that they can make better choice. They see tremendous values in active customer engagement as it allows them to learn about their customer's needs and preferences, knowledge that can be applied to marketing strategies and communications</a:t>
            </a:r>
            <a:r>
              <a:rPr lang="en-US" dirty="0" smtClean="0"/>
              <a:t>.</a:t>
            </a:r>
            <a:endParaRPr lang="cs-CZ" dirty="0" smtClean="0"/>
          </a:p>
        </p:txBody>
      </p:sp>
      <p:sp>
        <p:nvSpPr>
          <p:cNvPr id="4" name="Obdélník 3"/>
          <p:cNvSpPr/>
          <p:nvPr/>
        </p:nvSpPr>
        <p:spPr>
          <a:xfrm>
            <a:off x="4851042" y="5850235"/>
            <a:ext cx="6096000" cy="923330"/>
          </a:xfrm>
          <a:prstGeom prst="rect">
            <a:avLst/>
          </a:prstGeom>
        </p:spPr>
        <p:txBody>
          <a:bodyPr>
            <a:spAutoFit/>
          </a:bodyPr>
          <a:lstStyle/>
          <a:p>
            <a:r>
              <a:rPr lang="cs-CZ" dirty="0" smtClean="0">
                <a:solidFill>
                  <a:srgbClr val="000000"/>
                </a:solidFill>
                <a:latin typeface="verdana" panose="020B0604030504040204" pitchFamily="34" charset="0"/>
              </a:rPr>
              <a:t>M</a:t>
            </a:r>
            <a:r>
              <a:rPr lang="en-US" dirty="0" smtClean="0">
                <a:solidFill>
                  <a:srgbClr val="000000"/>
                </a:solidFill>
                <a:latin typeface="verdana" panose="020B0604030504040204" pitchFamily="34" charset="0"/>
              </a:rPr>
              <a:t>one</a:t>
            </a:r>
            <a:r>
              <a:rPr lang="en-US" dirty="0">
                <a:solidFill>
                  <a:srgbClr val="000000"/>
                </a:solidFill>
                <a:latin typeface="verdana" panose="020B0604030504040204" pitchFamily="34" charset="0"/>
              </a:rPr>
              <a:t>, K. &amp; </a:t>
            </a:r>
            <a:r>
              <a:rPr lang="en-US" dirty="0" err="1">
                <a:solidFill>
                  <a:srgbClr val="000000"/>
                </a:solidFill>
                <a:latin typeface="verdana" panose="020B0604030504040204" pitchFamily="34" charset="0"/>
              </a:rPr>
              <a:t>Bazini</a:t>
            </a:r>
            <a:r>
              <a:rPr lang="en-US" dirty="0">
                <a:solidFill>
                  <a:srgbClr val="000000"/>
                </a:solidFill>
                <a:latin typeface="verdana" panose="020B0604030504040204" pitchFamily="34" charset="0"/>
              </a:rPr>
              <a:t>, E. 2013, "Political marketing application by political parties: A framework for understanding its impact in democracy"</a:t>
            </a:r>
            <a:endParaRPr lang="cs-CZ" dirty="0"/>
          </a:p>
        </p:txBody>
      </p:sp>
    </p:spTree>
    <p:extLst>
      <p:ext uri="{BB962C8B-B14F-4D97-AF65-F5344CB8AC3E}">
        <p14:creationId xmlns:p14="http://schemas.microsoft.com/office/powerpoint/2010/main" val="15110547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Propaganda</a:t>
            </a:r>
            <a:endParaRPr lang="en-US" dirty="0"/>
          </a:p>
        </p:txBody>
      </p:sp>
      <p:sp>
        <p:nvSpPr>
          <p:cNvPr id="3" name="Zástupný symbol pro obsah 2"/>
          <p:cNvSpPr>
            <a:spLocks noGrp="1"/>
          </p:cNvSpPr>
          <p:nvPr>
            <p:ph idx="1"/>
          </p:nvPr>
        </p:nvSpPr>
        <p:spPr/>
        <p:txBody>
          <a:bodyPr>
            <a:normAutofit fontScale="92500" lnSpcReduction="10000"/>
          </a:bodyPr>
          <a:lstStyle/>
          <a:p>
            <a:pPr>
              <a:buNone/>
            </a:pPr>
            <a:r>
              <a:rPr lang="en-US" sz="4200" dirty="0"/>
              <a:t>Persuasion</a:t>
            </a:r>
          </a:p>
          <a:p>
            <a:r>
              <a:rPr lang="en-US" dirty="0" smtClean="0"/>
              <a:t>(Lat. </a:t>
            </a:r>
            <a:r>
              <a:rPr lang="en-US" dirty="0" err="1" smtClean="0"/>
              <a:t>Persuasio</a:t>
            </a:r>
            <a:r>
              <a:rPr lang="en-US" dirty="0" smtClean="0"/>
              <a:t>) we should understand as persuasion, conviction, inducement. Verb </a:t>
            </a:r>
            <a:r>
              <a:rPr lang="en-US" dirty="0" err="1" smtClean="0"/>
              <a:t>persuadero</a:t>
            </a:r>
            <a:r>
              <a:rPr lang="en-US" dirty="0" smtClean="0"/>
              <a:t>, -ere means </a:t>
            </a:r>
            <a:r>
              <a:rPr lang="en-US" b="1" dirty="0" smtClean="0"/>
              <a:t>convict, persuade, induce, seduce or move somebody.</a:t>
            </a:r>
            <a:r>
              <a:rPr lang="en-US" dirty="0" smtClean="0"/>
              <a:t> </a:t>
            </a:r>
            <a:endParaRPr lang="cs-CZ" dirty="0" smtClean="0"/>
          </a:p>
          <a:p>
            <a:r>
              <a:rPr lang="en-US" dirty="0" smtClean="0"/>
              <a:t>World formation base is (</a:t>
            </a:r>
            <a:r>
              <a:rPr lang="en-US" dirty="0" err="1" smtClean="0"/>
              <a:t>suadero</a:t>
            </a:r>
            <a:r>
              <a:rPr lang="en-US" dirty="0" smtClean="0"/>
              <a:t>, -ere) means advise, recommend, propose, suggest someone something. </a:t>
            </a:r>
            <a:endParaRPr lang="cs-CZ" dirty="0" smtClean="0"/>
          </a:p>
          <a:p>
            <a:r>
              <a:rPr lang="en-US" dirty="0" smtClean="0"/>
              <a:t>This world base is related to the world </a:t>
            </a:r>
            <a:r>
              <a:rPr lang="en-US" b="1" dirty="0" err="1" smtClean="0"/>
              <a:t>Suadela</a:t>
            </a:r>
            <a:r>
              <a:rPr lang="en-US" dirty="0" smtClean="0"/>
              <a:t> too, which is, according to ancient mythology, eloquent goddess of persuasion, called in Greek </a:t>
            </a:r>
            <a:r>
              <a:rPr lang="en-US" dirty="0" err="1" smtClean="0"/>
              <a:t>Peitho</a:t>
            </a:r>
            <a:r>
              <a:rPr lang="en-US" dirty="0" smtClean="0"/>
              <a:t> (</a:t>
            </a:r>
            <a:r>
              <a:rPr lang="en-US" dirty="0" err="1" smtClean="0"/>
              <a:t>Grác</a:t>
            </a:r>
            <a:r>
              <a:rPr lang="en-US" dirty="0" smtClean="0"/>
              <a:t>, 1985)</a:t>
            </a:r>
          </a:p>
          <a:p>
            <a:r>
              <a:rPr lang="en-US" dirty="0" err="1" smtClean="0"/>
              <a:t>Grác</a:t>
            </a:r>
            <a:r>
              <a:rPr lang="en-US" dirty="0" smtClean="0"/>
              <a:t>, J.: </a:t>
            </a:r>
            <a:r>
              <a:rPr lang="en-US" dirty="0" err="1" smtClean="0"/>
              <a:t>Persuádzia</a:t>
            </a:r>
            <a:r>
              <a:rPr lang="en-US" dirty="0" smtClean="0"/>
              <a:t> – </a:t>
            </a:r>
            <a:r>
              <a:rPr lang="en-US" dirty="0" err="1" smtClean="0"/>
              <a:t>ovyplyvňovanie</a:t>
            </a:r>
            <a:r>
              <a:rPr lang="en-US" dirty="0" smtClean="0"/>
              <a:t> </a:t>
            </a:r>
            <a:r>
              <a:rPr lang="en-US" dirty="0" err="1" smtClean="0"/>
              <a:t>člověka</a:t>
            </a:r>
            <a:r>
              <a:rPr lang="en-US" dirty="0" smtClean="0"/>
              <a:t> </a:t>
            </a:r>
            <a:r>
              <a:rPr lang="en-US" dirty="0" err="1" smtClean="0"/>
              <a:t>človekom</a:t>
            </a:r>
            <a:r>
              <a:rPr lang="en-US" dirty="0" smtClean="0"/>
              <a:t>. </a:t>
            </a:r>
            <a:r>
              <a:rPr lang="en-US" dirty="0" err="1" smtClean="0"/>
              <a:t>Matrin</a:t>
            </a:r>
            <a:r>
              <a:rPr lang="en-US" dirty="0" smtClean="0"/>
              <a:t>: Osveta,1985</a:t>
            </a:r>
          </a:p>
          <a:p>
            <a:pPr>
              <a:buNone/>
            </a:pPr>
            <a:endParaRPr lang="en-US" dirty="0"/>
          </a:p>
        </p:txBody>
      </p:sp>
    </p:spTree>
    <p:extLst>
      <p:ext uri="{BB962C8B-B14F-4D97-AF65-F5344CB8AC3E}">
        <p14:creationId xmlns:p14="http://schemas.microsoft.com/office/powerpoint/2010/main" val="37688448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Spin doctor</a:t>
            </a:r>
            <a:endParaRPr lang="en-US" dirty="0"/>
          </a:p>
        </p:txBody>
      </p:sp>
      <p:sp>
        <p:nvSpPr>
          <p:cNvPr id="3" name="Zástupný symbol pro obsah 2"/>
          <p:cNvSpPr>
            <a:spLocks noGrp="1"/>
          </p:cNvSpPr>
          <p:nvPr>
            <p:ph idx="1"/>
          </p:nvPr>
        </p:nvSpPr>
        <p:spPr/>
        <p:txBody>
          <a:bodyPr/>
          <a:lstStyle/>
          <a:p>
            <a:pPr marL="0" indent="0">
              <a:buNone/>
            </a:pPr>
            <a:r>
              <a:rPr lang="en-US" b="1" dirty="0"/>
              <a:t>someone whose job is to make ideas, events, etc. seem better than they really are, especially in </a:t>
            </a:r>
            <a:r>
              <a:rPr lang="en-US" b="1" u="sng" dirty="0"/>
              <a:t>politics</a:t>
            </a:r>
            <a:endParaRPr lang="cs-CZ" dirty="0"/>
          </a:p>
        </p:txBody>
      </p:sp>
      <p:pic>
        <p:nvPicPr>
          <p:cNvPr id="21508" name="Picture 4" descr="http://communitarian.ru/upload/medialibrary/ef3/ef3093b2fd8683cdeac01a8d3be26c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04800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838200" y="3631962"/>
            <a:ext cx="5939831" cy="1077218"/>
          </a:xfrm>
          <a:prstGeom prst="rect">
            <a:avLst/>
          </a:prstGeom>
        </p:spPr>
        <p:txBody>
          <a:bodyPr wrap="none">
            <a:spAutoFit/>
          </a:bodyPr>
          <a:lstStyle/>
          <a:p>
            <a:r>
              <a:rPr lang="en-US" sz="3200" dirty="0" smtClean="0"/>
              <a:t>American comedy WAG THE DOGS</a:t>
            </a:r>
          </a:p>
          <a:p>
            <a:r>
              <a:rPr lang="en-US" sz="3200" dirty="0" smtClean="0"/>
              <a:t>spin doctoring</a:t>
            </a:r>
            <a:endParaRPr lang="en-US" sz="3200" dirty="0"/>
          </a:p>
        </p:txBody>
      </p:sp>
    </p:spTree>
    <p:extLst>
      <p:ext uri="{BB962C8B-B14F-4D97-AF65-F5344CB8AC3E}">
        <p14:creationId xmlns:p14="http://schemas.microsoft.com/office/powerpoint/2010/main" val="331069441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3.irishmirror.ie/incoming/article7873349.ece/ALTERNATES/s615/UF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1424" y="365125"/>
            <a:ext cx="2499874" cy="1662518"/>
          </a:xfrm>
          <a:prstGeom prst="rect">
            <a:avLst/>
          </a:prstGeom>
          <a:solidFill>
            <a:srgbClr val="FFFFFF">
              <a:shade val="85000"/>
            </a:srgbClr>
          </a:solidFill>
          <a:ln w="88900" cap="sq">
            <a:solidFill>
              <a:schemeClr val="bg1">
                <a:alpha val="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Nadpis 1"/>
          <p:cNvSpPr>
            <a:spLocks noGrp="1"/>
          </p:cNvSpPr>
          <p:nvPr>
            <p:ph type="title"/>
          </p:nvPr>
        </p:nvSpPr>
        <p:spPr/>
        <p:txBody>
          <a:bodyPr/>
          <a:lstStyle/>
          <a:p>
            <a:r>
              <a:rPr lang="en-US" dirty="0" smtClean="0"/>
              <a:t>Conspiracy Theory</a:t>
            </a:r>
            <a:endParaRPr lang="en-US" dirty="0"/>
          </a:p>
        </p:txBody>
      </p:sp>
      <p:sp>
        <p:nvSpPr>
          <p:cNvPr id="3" name="Zástupný symbol pro obsah 2"/>
          <p:cNvSpPr>
            <a:spLocks noGrp="1"/>
          </p:cNvSpPr>
          <p:nvPr>
            <p:ph idx="1"/>
          </p:nvPr>
        </p:nvSpPr>
        <p:spPr/>
        <p:txBody>
          <a:bodyPr>
            <a:normAutofit lnSpcReduction="10000"/>
          </a:bodyPr>
          <a:lstStyle/>
          <a:p>
            <a:endParaRPr lang="en-US" sz="4000" dirty="0" smtClean="0"/>
          </a:p>
          <a:p>
            <a:r>
              <a:rPr lang="en-US" sz="4000" dirty="0" smtClean="0"/>
              <a:t>explanatory or speculative hypothesis suggesting that two or more persons, or an organization, have conspired to cause or cover up, through secret planning and deliberate action, an event or situation typically regarded as illegal or harmfully.</a:t>
            </a:r>
          </a:p>
          <a:p>
            <a:r>
              <a:rPr lang="en-US" sz="4000" dirty="0" smtClean="0"/>
              <a:t>Hid</a:t>
            </a:r>
            <a:r>
              <a:rPr lang="cs-CZ" sz="4000" dirty="0" smtClean="0"/>
              <a:t>d</a:t>
            </a:r>
            <a:r>
              <a:rPr lang="en-US" sz="4000" dirty="0" err="1" smtClean="0"/>
              <a:t>en</a:t>
            </a:r>
            <a:r>
              <a:rPr lang="en-US" sz="4000" dirty="0" smtClean="0"/>
              <a:t> idea, hid</a:t>
            </a:r>
            <a:r>
              <a:rPr lang="cs-CZ" sz="4000" dirty="0" smtClean="0"/>
              <a:t>d</a:t>
            </a:r>
            <a:r>
              <a:rPr lang="en-US" sz="4000" dirty="0" err="1" smtClean="0"/>
              <a:t>en</a:t>
            </a:r>
            <a:r>
              <a:rPr lang="en-US" sz="4000" dirty="0" smtClean="0"/>
              <a:t> forces – mass manipulation</a:t>
            </a:r>
            <a:endParaRPr lang="en-US" sz="4000" dirty="0"/>
          </a:p>
        </p:txBody>
      </p:sp>
    </p:spTree>
    <p:extLst>
      <p:ext uri="{BB962C8B-B14F-4D97-AF65-F5344CB8AC3E}">
        <p14:creationId xmlns:p14="http://schemas.microsoft.com/office/powerpoint/2010/main" val="40834837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Conspira</a:t>
            </a:r>
            <a:r>
              <a:rPr lang="cs-CZ" dirty="0" err="1" smtClean="0"/>
              <a:t>cy</a:t>
            </a:r>
            <a:r>
              <a:rPr lang="en-US" dirty="0" smtClean="0"/>
              <a:t> Theory</a:t>
            </a:r>
            <a:endParaRPr lang="en-US" dirty="0"/>
          </a:p>
        </p:txBody>
      </p:sp>
      <p:sp>
        <p:nvSpPr>
          <p:cNvPr id="3" name="Zástupný symbol pro obsah 2"/>
          <p:cNvSpPr>
            <a:spLocks noGrp="1"/>
          </p:cNvSpPr>
          <p:nvPr>
            <p:ph idx="1"/>
          </p:nvPr>
        </p:nvSpPr>
        <p:spPr>
          <a:xfrm>
            <a:off x="838200" y="1825625"/>
            <a:ext cx="7223014" cy="4351338"/>
          </a:xfrm>
        </p:spPr>
        <p:txBody>
          <a:bodyPr/>
          <a:lstStyle/>
          <a:p>
            <a:endParaRPr lang="en-US" dirty="0" smtClean="0"/>
          </a:p>
          <a:p>
            <a:r>
              <a:rPr lang="en-US" dirty="0" err="1" smtClean="0"/>
              <a:t>Rosenthals</a:t>
            </a:r>
            <a:r>
              <a:rPr lang="en-US" dirty="0" smtClean="0"/>
              <a:t> Effect – self-fulfilling prophecy  </a:t>
            </a:r>
          </a:p>
          <a:p>
            <a:r>
              <a:rPr lang="en-US" dirty="0" smtClean="0"/>
              <a:t>I believe in „world order“ and this order becomes for me „real“ (influence of perception and behavior)</a:t>
            </a:r>
          </a:p>
          <a:p>
            <a:r>
              <a:rPr lang="en-US" dirty="0" smtClean="0"/>
              <a:t>Theory of selective perception</a:t>
            </a:r>
          </a:p>
          <a:p>
            <a:r>
              <a:rPr lang="en-US" dirty="0" smtClean="0"/>
              <a:t>Validation of information by itself</a:t>
            </a:r>
          </a:p>
          <a:p>
            <a:endParaRPr lang="en-US" dirty="0"/>
          </a:p>
        </p:txBody>
      </p:sp>
      <p:pic>
        <p:nvPicPr>
          <p:cNvPr id="4100" name="Picture 4" descr="https://upload.wikimedia.org/wikipedia/commons/thumb/3/3d/Dollarnote_siegel_hq.jpg/220px-Dollarnote_siegel_h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1214" y="2689661"/>
            <a:ext cx="4130786" cy="416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3835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Bildenberg</a:t>
            </a:r>
            <a:endParaRPr lang="cs-CZ" dirty="0"/>
          </a:p>
        </p:txBody>
      </p:sp>
      <p:pic>
        <p:nvPicPr>
          <p:cNvPr id="6148" name="Picture 4" descr="https://i.ytimg.com/vi/eRm7NsCZbaA/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445" y="2668186"/>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81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50" name="Picture 6" descr="http://jabajabba.com/jabajabba/wp-content/uploads/2014/04/bilderberg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944" y="56032"/>
            <a:ext cx="10065957" cy="6629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9333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Political symbols</a:t>
            </a:r>
            <a:endParaRPr lang="en-US" dirty="0"/>
          </a:p>
        </p:txBody>
      </p:sp>
      <p:pic>
        <p:nvPicPr>
          <p:cNvPr id="5122" name="Picture 2" descr="http://halonoviny.com/wp-content/uploads/symbol-soucasne-ks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54" y="2186390"/>
            <a:ext cx="4314825" cy="36099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sites.google.com/a/gnj.cz/holocaust/_/rsrc/1329063171121/3-rise/videa/svastika1.gif?height=192&amp;width=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7907" y="3183541"/>
            <a:ext cx="180975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1gr.cz/fotky/lidovky/10/043/lnorg/ABC3291d5_unclu_sa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3279" y="1519391"/>
            <a:ext cx="3649876" cy="490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1957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Statue</a:t>
            </a:r>
            <a:endParaRPr lang="en-US" dirty="0"/>
          </a:p>
        </p:txBody>
      </p:sp>
      <p:pic>
        <p:nvPicPr>
          <p:cNvPr id="6146" name="Picture 2" descr="http://files.nino2012.webnode.cz/200000027-ea03feafe0/New_York_Socha_Svobody,_anglicky_Statue_of_Liberty_3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746544"/>
            <a:ext cx="2756067" cy="419705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pamatkyaprirodakarlovarska.cz/administrace/foto_objekty_prvni_foto/871_10_1424380774_269150_ma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997" y="2180432"/>
            <a:ext cx="27432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afikcestuje.cz/wp-content/korsika2006_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027906"/>
            <a:ext cx="3810000" cy="496252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911642" y="6140956"/>
            <a:ext cx="6557244" cy="584775"/>
          </a:xfrm>
          <a:prstGeom prst="rect">
            <a:avLst/>
          </a:prstGeom>
          <a:noFill/>
        </p:spPr>
        <p:txBody>
          <a:bodyPr wrap="none" rtlCol="0">
            <a:spAutoFit/>
          </a:bodyPr>
          <a:lstStyle/>
          <a:p>
            <a:r>
              <a:rPr lang="en-US" sz="3200" dirty="0" smtClean="0"/>
              <a:t>The best IDOL has no picture or statue</a:t>
            </a:r>
            <a:endParaRPr lang="en-US" sz="3200" dirty="0"/>
          </a:p>
        </p:txBody>
      </p:sp>
    </p:spTree>
    <p:extLst>
      <p:ext uri="{BB962C8B-B14F-4D97-AF65-F5344CB8AC3E}">
        <p14:creationId xmlns:p14="http://schemas.microsoft.com/office/powerpoint/2010/main" val="197838828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mg.ihned.cz/attachment.php/80/63025080/iHme8BOv9GFPzMcKR0tbUrl6nkNxf7TE/jarvis_568bfe9fe4b04efb47a25df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543" y="577516"/>
            <a:ext cx="10141268" cy="5705809"/>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62230" y="6115463"/>
            <a:ext cx="3058338" cy="769441"/>
          </a:xfrm>
          <a:prstGeom prst="rect">
            <a:avLst/>
          </a:prstGeom>
        </p:spPr>
        <p:txBody>
          <a:bodyPr wrap="none">
            <a:spAutoFit/>
          </a:bodyPr>
          <a:lstStyle/>
          <a:p>
            <a:r>
              <a:rPr lang="cs-CZ" sz="4400" dirty="0" err="1"/>
              <a:t>Mao</a:t>
            </a:r>
            <a:r>
              <a:rPr lang="cs-CZ" sz="4400" dirty="0"/>
              <a:t> </a:t>
            </a:r>
            <a:r>
              <a:rPr lang="cs-CZ" sz="4400" dirty="0" err="1"/>
              <a:t>Zedong</a:t>
            </a:r>
            <a:endParaRPr lang="cs-CZ" sz="4400" dirty="0"/>
          </a:p>
        </p:txBody>
      </p:sp>
      <p:sp>
        <p:nvSpPr>
          <p:cNvPr id="3" name="Obdélník 2"/>
          <p:cNvSpPr/>
          <p:nvPr/>
        </p:nvSpPr>
        <p:spPr>
          <a:xfrm>
            <a:off x="1891399" y="1006460"/>
            <a:ext cx="2262158" cy="923330"/>
          </a:xfrm>
          <a:prstGeom prst="rect">
            <a:avLst/>
          </a:prstGeom>
        </p:spPr>
        <p:txBody>
          <a:bodyPr wrap="none">
            <a:spAutoFit/>
          </a:bodyPr>
          <a:lstStyle/>
          <a:p>
            <a:r>
              <a:rPr lang="cs-CZ" sz="5400" b="1" dirty="0" err="1">
                <a:solidFill>
                  <a:srgbClr val="FF0000"/>
                </a:solidFill>
              </a:rPr>
              <a:t>毛泽东</a:t>
            </a:r>
            <a:endParaRPr lang="cs-CZ" sz="5400" b="1" dirty="0">
              <a:solidFill>
                <a:srgbClr val="FF0000"/>
              </a:solidFill>
            </a:endParaRPr>
          </a:p>
        </p:txBody>
      </p:sp>
    </p:spTree>
    <p:extLst>
      <p:ext uri="{BB962C8B-B14F-4D97-AF65-F5344CB8AC3E}">
        <p14:creationId xmlns:p14="http://schemas.microsoft.com/office/powerpoint/2010/main" val="18358328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872839" y="6205898"/>
            <a:ext cx="1699504" cy="369332"/>
          </a:xfrm>
          <a:prstGeom prst="rect">
            <a:avLst/>
          </a:prstGeom>
        </p:spPr>
        <p:txBody>
          <a:bodyPr wrap="none">
            <a:spAutoFit/>
          </a:bodyPr>
          <a:lstStyle/>
          <a:p>
            <a:r>
              <a:rPr lang="cs-CZ" cap="all" dirty="0">
                <a:solidFill>
                  <a:srgbClr val="333333"/>
                </a:solidFill>
                <a:latin typeface="Georgia" panose="02040502050405020303" pitchFamily="18" charset="0"/>
                <a:ea typeface="Times New Roman" panose="02020603050405020304" pitchFamily="18" charset="0"/>
                <a:cs typeface="Times New Roman" panose="02020603050405020304" pitchFamily="18" charset="0"/>
                <a:hlinkClick r:id="rId2"/>
              </a:rPr>
              <a:t>NICK GIBSON</a:t>
            </a:r>
            <a:endParaRPr lang="cs-CZ" dirty="0"/>
          </a:p>
        </p:txBody>
      </p:sp>
      <p:sp>
        <p:nvSpPr>
          <p:cNvPr id="4" name="Obdélník 3"/>
          <p:cNvSpPr/>
          <p:nvPr/>
        </p:nvSpPr>
        <p:spPr>
          <a:xfrm>
            <a:off x="693761" y="1593038"/>
            <a:ext cx="10804478" cy="3922762"/>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None/>
            </a:pPr>
            <a:r>
              <a:rPr lang="en-US" sz="3600" dirty="0" smtClean="0"/>
              <a:t>The most important aspect of any political campaign is the narrative.</a:t>
            </a:r>
          </a:p>
          <a:p>
            <a:pPr marL="571500" indent="-571500">
              <a:lnSpc>
                <a:spcPct val="90000"/>
              </a:lnSpc>
              <a:spcBef>
                <a:spcPts val="1000"/>
              </a:spcBef>
              <a:buFont typeface="Arial" panose="020B0604020202020204" pitchFamily="34" charset="0"/>
              <a:buChar char="•"/>
            </a:pPr>
            <a:r>
              <a:rPr lang="en-US" sz="3600" b="1" dirty="0" smtClean="0"/>
              <a:t>the story </a:t>
            </a:r>
            <a:r>
              <a:rPr lang="en-US" sz="3600" dirty="0" smtClean="0"/>
              <a:t>behind a candidate – their history, their beliefs, their personality and all of the traits and characteristics that make them worth voting for.</a:t>
            </a:r>
            <a:endParaRPr lang="en-US" sz="3600" dirty="0"/>
          </a:p>
        </p:txBody>
      </p:sp>
      <p:sp>
        <p:nvSpPr>
          <p:cNvPr id="5" name="Nadpis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Political narrative</a:t>
            </a:r>
            <a:endParaRPr lang="en-US" dirty="0"/>
          </a:p>
        </p:txBody>
      </p:sp>
      <p:sp>
        <p:nvSpPr>
          <p:cNvPr id="6" name="Obdélník 5"/>
          <p:cNvSpPr/>
          <p:nvPr/>
        </p:nvSpPr>
        <p:spPr>
          <a:xfrm>
            <a:off x="741528" y="4342167"/>
            <a:ext cx="10708944" cy="2546530"/>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None/>
            </a:pPr>
            <a:r>
              <a:rPr lang="en-US" sz="3600" dirty="0" smtClean="0"/>
              <a:t>Barack Obama’s narrative, on the other hand, was that of a </a:t>
            </a:r>
            <a:r>
              <a:rPr lang="en-US" sz="3600" b="1" dirty="0" smtClean="0"/>
              <a:t>political outsider whose fresh approach </a:t>
            </a:r>
            <a:r>
              <a:rPr lang="en-US" sz="3600" dirty="0" smtClean="0"/>
              <a:t>and focus on creating real change would transform politics.</a:t>
            </a:r>
            <a:endParaRPr lang="en-US" sz="3600" dirty="0"/>
          </a:p>
        </p:txBody>
      </p:sp>
    </p:spTree>
    <p:extLst>
      <p:ext uri="{BB962C8B-B14F-4D97-AF65-F5344CB8AC3E}">
        <p14:creationId xmlns:p14="http://schemas.microsoft.com/office/powerpoint/2010/main" val="32339578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9312</TotalTime>
  <Words>3603</Words>
  <Application>Microsoft Office PowerPoint</Application>
  <PresentationFormat>Širokoúhlá obrazovka</PresentationFormat>
  <Paragraphs>725</Paragraphs>
  <Slides>124</Slides>
  <Notes>0</Notes>
  <HiddenSlides>0</HiddenSlides>
  <MMClips>0</MMClips>
  <ScaleCrop>false</ScaleCrop>
  <HeadingPairs>
    <vt:vector size="6" baseType="variant">
      <vt:variant>
        <vt:lpstr>Použitá písma</vt:lpstr>
      </vt:variant>
      <vt:variant>
        <vt:i4>13</vt:i4>
      </vt:variant>
      <vt:variant>
        <vt:lpstr>Motiv</vt:lpstr>
      </vt:variant>
      <vt:variant>
        <vt:i4>1</vt:i4>
      </vt:variant>
      <vt:variant>
        <vt:lpstr>Nadpisy snímků</vt:lpstr>
      </vt:variant>
      <vt:variant>
        <vt:i4>124</vt:i4>
      </vt:variant>
    </vt:vector>
  </HeadingPairs>
  <TitlesOfParts>
    <vt:vector size="138" baseType="lpstr">
      <vt:lpstr>Arial</vt:lpstr>
      <vt:lpstr>Calibri</vt:lpstr>
      <vt:lpstr>Calibri Light</vt:lpstr>
      <vt:lpstr>DINCE-Regular</vt:lpstr>
      <vt:lpstr>Edwardian Script ITC</vt:lpstr>
      <vt:lpstr>Georgia</vt:lpstr>
      <vt:lpstr>Open Sans</vt:lpstr>
      <vt:lpstr>Roboto</vt:lpstr>
      <vt:lpstr>Stencil</vt:lpstr>
      <vt:lpstr>Tahoma</vt:lpstr>
      <vt:lpstr>Times New Roman</vt:lpstr>
      <vt:lpstr>Verdana</vt:lpstr>
      <vt:lpstr>Verdana</vt:lpstr>
      <vt:lpstr>Motiv Office</vt:lpstr>
      <vt:lpstr>Political marketing</vt:lpstr>
      <vt:lpstr>Introduction</vt:lpstr>
      <vt:lpstr>Introduction</vt:lpstr>
      <vt:lpstr>Introduction: Politics</vt:lpstr>
      <vt:lpstr>Introduction: Marketing</vt:lpstr>
      <vt:lpstr>Introduction: Customer</vt:lpstr>
      <vt:lpstr>Introduction: Citizen</vt:lpstr>
      <vt:lpstr>Introduction: Political marketing</vt:lpstr>
      <vt:lpstr>Introduction: Political Marketing</vt:lpstr>
      <vt:lpstr>Introduction: Political Marketing</vt:lpstr>
      <vt:lpstr>Introduction: Marketing and Political Marketing</vt:lpstr>
      <vt:lpstr>Customer needs</vt:lpstr>
      <vt:lpstr>Marketing mix</vt:lpstr>
      <vt:lpstr>Marketing mix</vt:lpstr>
      <vt:lpstr>Marketing mix</vt:lpstr>
      <vt:lpstr>Augmented Product</vt:lpstr>
      <vt:lpstr>Product: Product Life Cycle</vt:lpstr>
      <vt:lpstr>Product: Diffusion of Innovation</vt:lpstr>
      <vt:lpstr>Marketing mix</vt:lpstr>
      <vt:lpstr>Marketing mix: Price</vt:lpstr>
      <vt:lpstr>Market mechanismus</vt:lpstr>
      <vt:lpstr>Marketing mix: Price</vt:lpstr>
      <vt:lpstr>Marketing mix</vt:lpstr>
      <vt:lpstr>Marketing communication mix</vt:lpstr>
      <vt:lpstr>Marketing communication</vt:lpstr>
      <vt:lpstr>Marketing mix</vt:lpstr>
      <vt:lpstr>Place: Distribution ways</vt:lpstr>
      <vt:lpstr>Political Marketing mix</vt:lpstr>
      <vt:lpstr>Marketing mix</vt:lpstr>
      <vt:lpstr>Political product</vt:lpstr>
      <vt:lpstr>Idea</vt:lpstr>
      <vt:lpstr>Political product: Ideas</vt:lpstr>
      <vt:lpstr>Political product: Ideological conceptions in history</vt:lpstr>
      <vt:lpstr>Political product: Ideological conceptions in history</vt:lpstr>
      <vt:lpstr>Political product: Ideology conception</vt:lpstr>
      <vt:lpstr>Political product: Ideology conception</vt:lpstr>
      <vt:lpstr>Dialectical materialism and Belief in miracles</vt:lpstr>
      <vt:lpstr>Political product: PROMISE</vt:lpstr>
      <vt:lpstr>Political product: PROMISE</vt:lpstr>
      <vt:lpstr>Political product</vt:lpstr>
      <vt:lpstr>Political product</vt:lpstr>
      <vt:lpstr>Political product: Politicians</vt:lpstr>
      <vt:lpstr>Prezentace aplikace PowerPoint</vt:lpstr>
      <vt:lpstr>Political product: Leaders</vt:lpstr>
      <vt:lpstr>Marketing mix</vt:lpstr>
      <vt:lpstr>Place</vt:lpstr>
      <vt:lpstr>Place: Election</vt:lpstr>
      <vt:lpstr>Place: Representative democracy</vt:lpstr>
      <vt:lpstr>Place: Direct democracy</vt:lpstr>
      <vt:lpstr>Place: Voter Turnover EU</vt:lpstr>
      <vt:lpstr>Prezentace aplikace PowerPoint</vt:lpstr>
      <vt:lpstr>Spiral of silence</vt:lpstr>
      <vt:lpstr>Marketing mix</vt:lpstr>
      <vt:lpstr>Promotion: Political message</vt:lpstr>
      <vt:lpstr>Mass media</vt:lpstr>
      <vt:lpstr>Communication methods</vt:lpstr>
      <vt:lpstr>Communication methods</vt:lpstr>
      <vt:lpstr>Prezentace aplikace PowerPoint</vt:lpstr>
      <vt:lpstr>Communication methods</vt:lpstr>
      <vt:lpstr>It´s media</vt:lpstr>
      <vt:lpstr>Fake News</vt:lpstr>
      <vt:lpstr>Thruth and Lie</vt:lpstr>
      <vt:lpstr>Manipulative media types: by political party electorates</vt:lpstr>
      <vt:lpstr>Marketing mix</vt:lpstr>
      <vt:lpstr>Price: non economical costs</vt:lpstr>
      <vt:lpstr>Price: Equilibrium of demand and offer</vt:lpstr>
      <vt:lpstr>Price of control of public money Corruption in state institutions </vt:lpstr>
      <vt:lpstr>Real and Virtual Targets</vt:lpstr>
      <vt:lpstr>Text Reproduction of Ideology</vt:lpstr>
      <vt:lpstr>  Text reproduction of ideology</vt:lpstr>
      <vt:lpstr>   Text reproduction of ideology</vt:lpstr>
      <vt:lpstr>   Text reproduction of ideology</vt:lpstr>
      <vt:lpstr>    Text reproduction of ideology</vt:lpstr>
      <vt:lpstr>   Text reproduction of ideology</vt:lpstr>
      <vt:lpstr>   Text reproduction of ideology</vt:lpstr>
      <vt:lpstr>G. Orwell:  Politics and the English Language</vt:lpstr>
      <vt:lpstr>G. Orwell:  Politics and the English Language</vt:lpstr>
      <vt:lpstr>Validity in political systems</vt:lpstr>
      <vt:lpstr>Prezentace aplikace PowerPoint</vt:lpstr>
      <vt:lpstr>  Validity and facticity in social discourse</vt:lpstr>
      <vt:lpstr>  Validity and facticity in social discourse</vt:lpstr>
      <vt:lpstr>  Validity and facticity in social discourse</vt:lpstr>
      <vt:lpstr>  Validity and facticity in social discourse</vt:lpstr>
      <vt:lpstr>  Validity and facticity in social discourse</vt:lpstr>
      <vt:lpstr>  Validity and facticity in social discourse</vt:lpstr>
      <vt:lpstr>  Validity and facticity in social discourse</vt:lpstr>
      <vt:lpstr>Validity and facticity in totalitarian system</vt:lpstr>
      <vt:lpstr>Propaganda</vt:lpstr>
      <vt:lpstr>Propaganda</vt:lpstr>
      <vt:lpstr>Propaganda</vt:lpstr>
      <vt:lpstr>Spin doctor</vt:lpstr>
      <vt:lpstr>Conspiracy Theory</vt:lpstr>
      <vt:lpstr>Conspiracy Theory</vt:lpstr>
      <vt:lpstr>Bildenberg</vt:lpstr>
      <vt:lpstr>Prezentace aplikace PowerPoint</vt:lpstr>
      <vt:lpstr>Political symbols</vt:lpstr>
      <vt:lpstr>Statue</vt:lpstr>
      <vt:lpstr>Prezentace aplikace PowerPoint</vt:lpstr>
      <vt:lpstr>Prezentace aplikace PowerPoint</vt:lpstr>
      <vt:lpstr>Prezentace aplikace PowerPoint</vt:lpstr>
      <vt:lpstr>Prezentace aplikace PowerPoint</vt:lpstr>
      <vt:lpstr>Text Analysis</vt:lpstr>
      <vt:lpstr>   ČSSR</vt:lpstr>
      <vt:lpstr>Prezentace aplikace PowerPoint</vt:lpstr>
      <vt:lpstr>   Text reproduction of ideology</vt:lpstr>
      <vt:lpstr>   Text reproduction of ideology</vt:lpstr>
      <vt:lpstr>  Text reproduction of ideology</vt:lpstr>
      <vt:lpstr>  Text reproduction of ideology</vt:lpstr>
      <vt:lpstr>  Text reproduction of ideology</vt:lpstr>
      <vt:lpstr>Symbols in time</vt:lpstr>
      <vt:lpstr>keyword  „padesátá léta v ČSR“   (fifties in CS) – Google 7.1.2016</vt:lpstr>
      <vt:lpstr>Prezentace aplikace PowerPoint</vt:lpstr>
      <vt:lpstr>keyword  „šedesátá léta v ČSR“  (sixties in CS) – Google 7.1.2016</vt:lpstr>
      <vt:lpstr>Prezentace aplikace PowerPoint</vt:lpstr>
      <vt:lpstr>KEYWORD  „sedmdesátá léta v ČSR“ (seventies in CS) – Google 7.1.2016</vt:lpstr>
      <vt:lpstr>Prezentace aplikace PowerPoint</vt:lpstr>
      <vt:lpstr>KEYWORD  „osmdesátá léta v ČSR“ (eighties in CS) – Google 7.1.2016</vt:lpstr>
      <vt:lpstr>Prezentace aplikace PowerPoint</vt:lpstr>
      <vt:lpstr>KEYWORD „KSČ“ (COMMUNIST PARTY OF CS) – Google 14.12.2015</vt:lpstr>
      <vt:lpstr>Prezentace aplikace PowerPoint</vt:lpstr>
      <vt:lpstr>Thanks for attention</vt:lpstr>
      <vt:lpstr>Literature</vt:lpstr>
      <vt:lpstr>Journal of Political Marketing</vt:lpstr>
      <vt:lpstr>Prezentace aplikace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marketing</dc:title>
  <dc:creator>Jiří Boháček</dc:creator>
  <cp:lastModifiedBy>Jiří Boháček</cp:lastModifiedBy>
  <cp:revision>373</cp:revision>
  <dcterms:created xsi:type="dcterms:W3CDTF">2016-06-21T05:41:19Z</dcterms:created>
  <dcterms:modified xsi:type="dcterms:W3CDTF">2019-04-01T05:03:13Z</dcterms:modified>
</cp:coreProperties>
</file>