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2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74" r:id="rId9"/>
    <p:sldId id="275" r:id="rId10"/>
    <p:sldId id="276" r:id="rId11"/>
    <p:sldId id="277" r:id="rId12"/>
    <p:sldId id="280" r:id="rId13"/>
    <p:sldId id="281" r:id="rId14"/>
    <p:sldId id="333" r:id="rId15"/>
    <p:sldId id="282" r:id="rId16"/>
    <p:sldId id="278" r:id="rId17"/>
    <p:sldId id="279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334" r:id="rId29"/>
    <p:sldId id="335" r:id="rId30"/>
    <p:sldId id="336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25FE365-77AF-47C5-B70D-499EA333F286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A549451-D49B-4AEB-B2FD-558B592F3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1A9B34-B121-4C94-85BC-A2EE6CEBB78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E1331-D2D3-4FFF-A5FB-60133BD5C88C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85D2B-FB0C-4893-B8ED-2C65D4D7F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22FD-C6BC-4CE1-9E62-DC7C305FF48E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B20DE-2E39-488E-9453-002ADCAB3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D55EC-FBF2-43CF-BD4E-0EC4FB9AE8D3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A3F52-D239-4BDE-A826-F608CE715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24738-A8EC-4376-B0F2-F0AD5DE1BC83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544C7-1BBE-4B06-9471-1E6D48355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51085-3F7A-4661-AEA4-4A67BEA0397A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1B66-FC4C-4DCD-8112-9FE59A636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5D0D-181C-4931-BB5C-B7BE9678DD6E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9D7C1-F0B1-4652-BCC4-C806EE5FE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366FD-8F4B-40EC-973F-32D9929BAB44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349B2-12EF-45B7-800A-5C6D383C7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DC859-E6AB-40FF-9E55-76C187FF3096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7A7D-D404-40D3-A74F-EEC8F0A26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8D730-D004-4482-B7B7-D4B6DCE78442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1BB35-57A3-4473-8F8D-4029F28CF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4000-474F-4080-9106-E2A6BE82C166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AFF3-96EC-48B1-8F97-C1013329E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9E243-D924-4086-9925-3334AEEE8A9E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BA156-4D42-4176-BA3E-76B5BAC38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FB4EC-29DE-4403-A47A-2A3FD4BB3BC5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204A19-4753-468D-9582-197236F3C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07" r:id="rId7"/>
    <p:sldLayoutId id="2147483706" r:id="rId8"/>
    <p:sldLayoutId id="2147483714" r:id="rId9"/>
    <p:sldLayoutId id="2147483705" r:id="rId10"/>
    <p:sldLayoutId id="21474837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0"/>
            <a:ext cx="5396136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i="1" dirty="0" smtClean="0">
                <a:effectLst>
                  <a:glow rad="101600">
                    <a:srgbClr val="00B0F0">
                      <a:alpha val="6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ЛІПІДИ</a:t>
            </a:r>
            <a:endParaRPr lang="ru-RU" sz="7200" b="1" i="1" dirty="0">
              <a:effectLst>
                <a:glow rad="101600">
                  <a:srgbClr val="00B0F0">
                    <a:alpha val="60000"/>
                  </a:srgb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3" y="692150"/>
            <a:ext cx="64008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Перетравлювання</a:t>
            </a:r>
            <a:r>
              <a:rPr lang="ru-RU" dirty="0"/>
              <a:t> </a:t>
            </a:r>
            <a:r>
              <a:rPr lang="ru-RU" dirty="0" err="1"/>
              <a:t>ліпідів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675" y="1844675"/>
            <a:ext cx="5681663" cy="4321175"/>
          </a:xfrm>
        </p:spPr>
        <p:txBody>
          <a:bodyPr rtlCol="0">
            <a:normAutofit/>
          </a:bodyPr>
          <a:lstStyle/>
          <a:p>
            <a:pPr indent="0" algn="just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Більшість </a:t>
            </a:r>
            <a:r>
              <a:rPr lang="ru-RU" sz="2400" dirty="0"/>
              <a:t>ліпідів корму засвоюється організмом тільки після попереднього розщеплення.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впливом</a:t>
            </a:r>
            <a:r>
              <a:rPr lang="ru-RU" sz="2400" dirty="0"/>
              <a:t> </a:t>
            </a:r>
            <a:r>
              <a:rPr lang="ru-RU" sz="2400" dirty="0" err="1"/>
              <a:t>травних</a:t>
            </a:r>
            <a:r>
              <a:rPr lang="ru-RU" sz="2400" dirty="0"/>
              <a:t> </a:t>
            </a:r>
            <a:r>
              <a:rPr lang="ru-RU" sz="2400" dirty="0" err="1"/>
              <a:t>соків</a:t>
            </a:r>
            <a:r>
              <a:rPr lang="ru-RU" sz="2400" dirty="0"/>
              <a:t> вони </a:t>
            </a:r>
            <a:r>
              <a:rPr lang="ru-RU" sz="2400" dirty="0" err="1"/>
              <a:t>гідролізуються</a:t>
            </a:r>
            <a:r>
              <a:rPr lang="ru-RU" sz="2400" dirty="0"/>
              <a:t> до </a:t>
            </a:r>
            <a:r>
              <a:rPr lang="ru-RU" sz="2400" dirty="0" err="1"/>
              <a:t>простих</a:t>
            </a:r>
            <a:r>
              <a:rPr lang="ru-RU" sz="2400" dirty="0"/>
              <a:t> </a:t>
            </a:r>
            <a:r>
              <a:rPr lang="ru-RU" sz="2400" dirty="0" err="1"/>
              <a:t>сполук</a:t>
            </a:r>
            <a:r>
              <a:rPr lang="ru-RU" sz="2400" dirty="0"/>
              <a:t> (</a:t>
            </a:r>
            <a:r>
              <a:rPr lang="ru-RU" sz="2400" dirty="0" err="1"/>
              <a:t>гліцерину</a:t>
            </a:r>
            <a:r>
              <a:rPr lang="ru-RU" sz="2400" dirty="0"/>
              <a:t>, </a:t>
            </a:r>
            <a:r>
              <a:rPr lang="ru-RU" sz="2400" dirty="0" err="1"/>
              <a:t>вищих</a:t>
            </a:r>
            <a:r>
              <a:rPr lang="ru-RU" sz="2400" dirty="0"/>
              <a:t> </a:t>
            </a:r>
            <a:r>
              <a:rPr lang="ru-RU" sz="2400" dirty="0" err="1"/>
              <a:t>жирних</a:t>
            </a:r>
            <a:r>
              <a:rPr lang="ru-RU" sz="2400" dirty="0"/>
              <a:t> кислот, </a:t>
            </a:r>
            <a:r>
              <a:rPr lang="ru-RU" sz="2400" dirty="0" err="1"/>
              <a:t>стеринів</a:t>
            </a:r>
            <a:r>
              <a:rPr lang="ru-RU" sz="2400" dirty="0"/>
              <a:t>, </a:t>
            </a:r>
            <a:r>
              <a:rPr lang="ru-RU" sz="2400" dirty="0" err="1"/>
              <a:t>гліколів</a:t>
            </a:r>
            <a:r>
              <a:rPr lang="ru-RU" sz="2400" dirty="0"/>
              <a:t>, Н2Р04, </a:t>
            </a:r>
            <a:r>
              <a:rPr lang="ru-RU" sz="2400" dirty="0" err="1"/>
              <a:t>азотистих</a:t>
            </a:r>
            <a:r>
              <a:rPr lang="ru-RU" sz="2400" dirty="0"/>
              <a:t> основ, </a:t>
            </a:r>
            <a:r>
              <a:rPr lang="ru-RU" sz="2400" dirty="0" err="1"/>
              <a:t>вищих</a:t>
            </a:r>
            <a:r>
              <a:rPr lang="ru-RU" sz="2400" dirty="0"/>
              <a:t> </a:t>
            </a:r>
            <a:r>
              <a:rPr lang="ru-RU" sz="2400" dirty="0" err="1"/>
              <a:t>спиртів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), </a:t>
            </a:r>
            <a:r>
              <a:rPr lang="ru-RU" sz="2400" dirty="0" err="1"/>
              <a:t>які</a:t>
            </a:r>
            <a:r>
              <a:rPr lang="ru-RU" sz="2400" dirty="0"/>
              <a:t> і </a:t>
            </a:r>
            <a:r>
              <a:rPr lang="ru-RU" sz="2400" dirty="0" err="1"/>
              <a:t>всмоктуються</a:t>
            </a:r>
            <a:r>
              <a:rPr lang="ru-RU" sz="2400" dirty="0"/>
              <a:t> </a:t>
            </a:r>
            <a:r>
              <a:rPr lang="ru-RU" sz="2400" dirty="0" err="1"/>
              <a:t>слизовою</a:t>
            </a:r>
            <a:r>
              <a:rPr lang="ru-RU" sz="2400" dirty="0"/>
              <a:t> </a:t>
            </a:r>
            <a:r>
              <a:rPr lang="ru-RU" sz="2400" dirty="0" err="1"/>
              <a:t>оболонкою</a:t>
            </a:r>
            <a:r>
              <a:rPr lang="ru-RU" sz="2400" dirty="0"/>
              <a:t> травного каналу.</a:t>
            </a:r>
          </a:p>
        </p:txBody>
      </p:sp>
      <p:pic>
        <p:nvPicPr>
          <p:cNvPr id="3584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111375"/>
            <a:ext cx="2405063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260648"/>
            <a:ext cx="8280920" cy="3672409"/>
          </a:xfrm>
        </p:spPr>
        <p:txBody>
          <a:bodyPr rtlCol="0">
            <a:normAutofit/>
          </a:bodyPr>
          <a:lstStyle/>
          <a:p>
            <a:pPr indent="0" algn="just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містять ліпіди, механічно подрібнюються, перемішуються, змочуються слиною і перетворюються на харчову грудку.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ротовій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ліпіди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перетравлюються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Подрібнені кормові маси по стравоходу надходять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шлунок</a:t>
            </a:r>
          </a:p>
          <a:p>
            <a:pPr indent="0" algn="ctr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323529" y="2924944"/>
            <a:ext cx="82809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шлунку кормові маси знаходяться від 4 до 12 год. Шлунковий сік містить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ліпазу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здатну гідролітичне розщеплювати емульгований жир.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2"/>
          <p:cNvSpPr>
            <a:spLocks noGrp="1"/>
          </p:cNvSpPr>
          <p:nvPr>
            <p:ph idx="1"/>
          </p:nvPr>
        </p:nvSpPr>
        <p:spPr>
          <a:xfrm>
            <a:off x="250824" y="260350"/>
            <a:ext cx="8641655" cy="3427413"/>
          </a:xfrm>
        </p:spPr>
        <p:txBody>
          <a:bodyPr/>
          <a:lstStyle/>
          <a:p>
            <a:pPr indent="0" algn="just">
              <a:lnSpc>
                <a:spcPct val="11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травлення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шлунково-кишковому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тракті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ліпіди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зазнають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ферментативного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гідролізу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компонентів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вбиратися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стінкою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кишечника.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шлунку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ліпаза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каталізує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гідроліз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жиру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гліцерину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жирних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кислот.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травлення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ліпідів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верхні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відділи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тонкого кишечника.</a:t>
            </a:r>
          </a:p>
        </p:txBody>
      </p:sp>
      <p:sp>
        <p:nvSpPr>
          <p:cNvPr id="37890" name="Прямоугольник 3"/>
          <p:cNvSpPr>
            <a:spLocks noChangeArrowheads="1"/>
          </p:cNvSpPr>
          <p:nvPr/>
        </p:nvSpPr>
        <p:spPr bwMode="auto">
          <a:xfrm>
            <a:off x="227690" y="2636912"/>
            <a:ext cx="880880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нерозчинні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ферменти-білки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нерозчинні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гідролізу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молекул жиру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розподілу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ліпідною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краплею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водною фазою. Тому,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вищий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емульгування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жиру,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менші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краплі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жиру,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більша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величина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доступної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емульгуючу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жовчні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Емульгуванню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перистальтика кишечника,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СО2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моноацилгліцерини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2"/>
          <p:cNvSpPr>
            <a:spLocks noGrp="1"/>
          </p:cNvSpPr>
          <p:nvPr>
            <p:ph idx="1"/>
          </p:nvPr>
        </p:nvSpPr>
        <p:spPr>
          <a:xfrm>
            <a:off x="611188" y="465138"/>
            <a:ext cx="8057356" cy="3048000"/>
          </a:xfrm>
        </p:spPr>
        <p:txBody>
          <a:bodyPr/>
          <a:lstStyle/>
          <a:p>
            <a:pPr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 smtClean="0"/>
              <a:t>За хімічною структурою жовчні кислоти відносяться до стероїдних сполук, похідних холанової кислоти .</a:t>
            </a:r>
          </a:p>
        </p:txBody>
      </p:sp>
      <p:sp>
        <p:nvSpPr>
          <p:cNvPr id="38914" name="Прямоугольник 3"/>
          <p:cNvSpPr>
            <a:spLocks noChangeArrowheads="1"/>
          </p:cNvSpPr>
          <p:nvPr/>
        </p:nvSpPr>
        <p:spPr bwMode="auto">
          <a:xfrm>
            <a:off x="610546" y="1434850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onstantia" pitchFamily="18" charset="0"/>
              </a:rPr>
              <a:t>Синтезуються жовчні кислоти у печінці із </a:t>
            </a:r>
            <a:r>
              <a:rPr lang="ru-RU" sz="2400" i="1" dirty="0">
                <a:latin typeface="Constantia" pitchFamily="18" charset="0"/>
              </a:rPr>
              <a:t>холестерину</a:t>
            </a:r>
            <a:r>
              <a:rPr lang="ru-RU" sz="2400" dirty="0">
                <a:latin typeface="Constantia" pitchFamily="18" charset="0"/>
              </a:rPr>
              <a:t>.</a:t>
            </a:r>
          </a:p>
        </p:txBody>
      </p:sp>
      <p:sp>
        <p:nvSpPr>
          <p:cNvPr id="38915" name="Прямоугольник 4"/>
          <p:cNvSpPr>
            <a:spLocks noChangeArrowheads="1"/>
          </p:cNvSpPr>
          <p:nvPr/>
        </p:nvSpPr>
        <p:spPr bwMode="auto">
          <a:xfrm>
            <a:off x="611188" y="2035527"/>
            <a:ext cx="80573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Constantia" pitchFamily="18" charset="0"/>
              </a:rPr>
              <a:t>Функціонують жовчні кислоти не у вільній формі, а у вигляді кон'югованих сполук із гліцином чи таурином.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" y="9984"/>
            <a:ext cx="9138798" cy="6838617"/>
          </a:xfrm>
        </p:spPr>
      </p:pic>
    </p:spTree>
    <p:extLst>
      <p:ext uri="{BB962C8B-B14F-4D97-AF65-F5344CB8AC3E}">
        <p14:creationId xmlns:p14="http://schemas.microsoft.com/office/powerpoint/2010/main" val="34335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ъект 2"/>
          <p:cNvSpPr>
            <a:spLocks noGrp="1"/>
          </p:cNvSpPr>
          <p:nvPr>
            <p:ph idx="1"/>
          </p:nvPr>
        </p:nvSpPr>
        <p:spPr>
          <a:xfrm>
            <a:off x="468313" y="333375"/>
            <a:ext cx="7920037" cy="6048375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 smtClean="0"/>
              <a:t>За фізико-хімічними властивостями жовчні кислоти є амфіфільними речовинами, у яких циклічна частина – гідрофобна, а боковий ланцюг – гідрофільний. На поверхні розділу жир-вода вони орієнтуються таким чином, що гідрофобна частина занурюється в жир, а гідрофільна частина – у водну фазу. Завдяки цьому знижується поверхневий натяг жирових крапель і вони розпадаються на дрібніші міцели. Ліпаза адсорбується на поверхні міцел, де і відбувається гідроліз молекул жиру.</a:t>
            </a:r>
          </a:p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 smtClean="0"/>
              <a:t>Ліпаза утворюється у підшлунковій залозі у формі проферменту – проліпази. У дванадцятипалій кишці проліпаза перетворюється в активну ліпазу завдяки приєднанню білка коліпази і дії жовчних кислот.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2"/>
          <p:cNvSpPr>
            <a:spLocks noGrp="1"/>
          </p:cNvSpPr>
          <p:nvPr>
            <p:ph idx="1"/>
          </p:nvPr>
        </p:nvSpPr>
        <p:spPr>
          <a:xfrm>
            <a:off x="250825" y="404664"/>
            <a:ext cx="5257279" cy="6129485"/>
          </a:xfrm>
        </p:spPr>
        <p:txBody>
          <a:bodyPr/>
          <a:lstStyle/>
          <a:p>
            <a:pPr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ru-RU" sz="2800" dirty="0" smtClean="0"/>
              <a:t>З шлунка кормові маси дрібними порціями надходять у дванадцятипалу кишку, потім у порожню і клубову. Тут </a:t>
            </a:r>
          </a:p>
          <a:p>
            <a:pPr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ru-RU" sz="2800" dirty="0" smtClean="0"/>
              <a:t>завершується перетравлювання </a:t>
            </a:r>
          </a:p>
          <a:p>
            <a:pPr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ru-RU" sz="2800" dirty="0" smtClean="0"/>
              <a:t>ліпідів і</a:t>
            </a:r>
          </a:p>
          <a:p>
            <a:pPr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 всмоктування </a:t>
            </a:r>
            <a:r>
              <a:rPr lang="ru-RU" sz="2800" dirty="0" smtClean="0"/>
              <a:t>продуктів їх розщеплення. </a:t>
            </a:r>
          </a:p>
        </p:txBody>
      </p:sp>
      <p:pic>
        <p:nvPicPr>
          <p:cNvPr id="4096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404664"/>
            <a:ext cx="3420504" cy="641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/>
              <a:t>Всмоктування</a:t>
            </a:r>
            <a:r>
              <a:rPr lang="ru-RU" b="1" i="1" dirty="0"/>
              <a:t> </a:t>
            </a:r>
            <a:r>
              <a:rPr lang="ru-RU" b="1" i="1" dirty="0" err="1"/>
              <a:t>ліпідів</a:t>
            </a:r>
            <a:r>
              <a:rPr lang="ru-RU" b="1" i="1" dirty="0"/>
              <a:t>. </a:t>
            </a:r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1116013" y="2438400"/>
            <a:ext cx="6911975" cy="3048000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 smtClean="0"/>
              <a:t>Більшість ліпідів всмоктується в нижній частині дванадцятипалої і у верхній частині порожньої кишок, решта — в інших ділянках тонкої кишки Продукти розщеплення ліпідів корму всмоктуються епітелієм ворсинок. Всмоктувальна поверхня епітеліальної клітини збільшена за рахунок мікроворсинок.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ъект 2"/>
          <p:cNvSpPr>
            <a:spLocks noGrp="1"/>
          </p:cNvSpPr>
          <p:nvPr>
            <p:ph idx="1"/>
          </p:nvPr>
        </p:nvSpPr>
        <p:spPr>
          <a:xfrm>
            <a:off x="323849" y="333375"/>
            <a:ext cx="8424863" cy="2286000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 smtClean="0"/>
              <a:t>Ліпідні речовини та продукти їх розщеплення проникають у клітину покривного епітелію двома способами: </a:t>
            </a:r>
            <a:r>
              <a:rPr lang="ru-RU" sz="2400" i="1" dirty="0" smtClean="0"/>
              <a:t>через субмікроскопічні канальці мікроворсинок </a:t>
            </a:r>
            <a:r>
              <a:rPr lang="ru-RU" sz="2400" dirty="0" smtClean="0"/>
              <a:t>та </a:t>
            </a:r>
            <a:r>
              <a:rPr lang="ru-RU" sz="2400" i="1" dirty="0" smtClean="0"/>
              <a:t>через проміжні щілини</a:t>
            </a:r>
            <a:r>
              <a:rPr lang="ru-RU" sz="2400" dirty="0" smtClean="0"/>
              <a:t>. </a:t>
            </a:r>
          </a:p>
        </p:txBody>
      </p:sp>
      <p:sp>
        <p:nvSpPr>
          <p:cNvPr id="43010" name="Прямоугольник 3"/>
          <p:cNvSpPr>
            <a:spLocks noChangeArrowheads="1"/>
          </p:cNvSpPr>
          <p:nvPr/>
        </p:nvSpPr>
        <p:spPr bwMode="auto">
          <a:xfrm>
            <a:off x="323849" y="1943586"/>
            <a:ext cx="897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Constantia" pitchFamily="18" charset="0"/>
              </a:rPr>
              <a:t>Кінцеві продукти травлення ліпідів розподіляються у двох фазах:</a:t>
            </a:r>
            <a:r>
              <a:rPr lang="ru-RU" sz="2400" i="1" dirty="0">
                <a:latin typeface="Constantia" pitchFamily="18" charset="0"/>
              </a:rPr>
              <a:t> ліпідній </a:t>
            </a:r>
            <a:r>
              <a:rPr lang="ru-RU" sz="2400" dirty="0">
                <a:latin typeface="Constantia" pitchFamily="18" charset="0"/>
              </a:rPr>
              <a:t>і </a:t>
            </a:r>
            <a:r>
              <a:rPr lang="ru-RU" sz="2400" i="1" dirty="0">
                <a:latin typeface="Constantia" pitchFamily="18" charset="0"/>
              </a:rPr>
              <a:t>міцелярній</a:t>
            </a:r>
            <a:r>
              <a:rPr lang="ru-RU" sz="2400" dirty="0">
                <a:latin typeface="Constantia" pitchFamily="18" charset="0"/>
              </a:rPr>
              <a:t>.  </a:t>
            </a:r>
          </a:p>
        </p:txBody>
      </p:sp>
      <p:sp>
        <p:nvSpPr>
          <p:cNvPr id="43011" name="Прямоугольник 4"/>
          <p:cNvSpPr>
            <a:spLocks noChangeArrowheads="1"/>
          </p:cNvSpPr>
          <p:nvPr/>
        </p:nvSpPr>
        <p:spPr bwMode="auto">
          <a:xfrm>
            <a:off x="323849" y="2848480"/>
            <a:ext cx="844073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Constantia" pitchFamily="18" charset="0"/>
              </a:rPr>
              <a:t>У ліпідній фазі основними компонентами є найдрібніші часточки три- і дигліцеридів, у міцелярній — вищі жирні кислоти, моногліцериди та інші продукти травлення ліпідів.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765175"/>
            <a:ext cx="7777162" cy="4967288"/>
          </a:xfrm>
        </p:spPr>
        <p:txBody>
          <a:bodyPr rtlCol="0">
            <a:noAutofit/>
          </a:bodyPr>
          <a:lstStyle/>
          <a:p>
            <a:pPr indent="0" algn="just" fontAlgn="auto">
              <a:spcAft>
                <a:spcPts val="0"/>
              </a:spcAft>
              <a:buNone/>
              <a:defRPr/>
            </a:pPr>
            <a:r>
              <a:rPr lang="ru-RU" sz="2400" dirty="0" smtClean="0"/>
              <a:t>У товст</a:t>
            </a:r>
            <a:r>
              <a:rPr lang="uk-UA" sz="2400" dirty="0" smtClean="0"/>
              <a:t>ій кишці </a:t>
            </a:r>
            <a:r>
              <a:rPr lang="ru-RU" sz="2400" dirty="0" smtClean="0"/>
              <a:t>немає </a:t>
            </a:r>
            <a:r>
              <a:rPr lang="ru-RU" sz="2400" dirty="0"/>
              <a:t>ферментів, що чинять гідролітичну дію на ліпіди</a:t>
            </a:r>
            <a:r>
              <a:rPr lang="ru-RU" sz="2400" dirty="0" smtClean="0"/>
              <a:t>.</a:t>
            </a:r>
          </a:p>
          <a:p>
            <a:pPr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err="1" smtClean="0"/>
              <a:t>Ліпідні</a:t>
            </a:r>
            <a:r>
              <a:rPr lang="ru-RU" sz="2400" dirty="0" smtClean="0"/>
              <a:t> </a:t>
            </a:r>
            <a:r>
              <a:rPr lang="ru-RU" sz="2400" dirty="0"/>
              <a:t>речовини, які не зазнають змін у тонкій кишці, піддаються гнилісному розкладанню під впливом ферментів мікрофлори. </a:t>
            </a:r>
            <a:r>
              <a:rPr lang="ru-RU" sz="2400" dirty="0" err="1"/>
              <a:t>Слиз</a:t>
            </a:r>
            <a:r>
              <a:rPr lang="ru-RU" sz="2400" dirty="0"/>
              <a:t> </a:t>
            </a:r>
            <a:r>
              <a:rPr lang="ru-RU" sz="2400" dirty="0" err="1"/>
              <a:t>товстої</a:t>
            </a:r>
            <a:r>
              <a:rPr lang="ru-RU" sz="2400" dirty="0"/>
              <a:t> кишки </a:t>
            </a:r>
            <a:r>
              <a:rPr lang="ru-RU" sz="2400" dirty="0" err="1"/>
              <a:t>містить</a:t>
            </a:r>
            <a:r>
              <a:rPr lang="ru-RU" sz="2400" dirty="0"/>
              <a:t> </a:t>
            </a:r>
            <a:r>
              <a:rPr lang="ru-RU" sz="2400" dirty="0" err="1"/>
              <a:t>деяку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фосфатидів</a:t>
            </a:r>
            <a:r>
              <a:rPr lang="ru-RU" sz="2400" dirty="0"/>
              <a:t>. </a:t>
            </a:r>
            <a:r>
              <a:rPr lang="ru-RU" sz="2400" dirty="0" err="1"/>
              <a:t>Частина</a:t>
            </a:r>
            <a:r>
              <a:rPr lang="ru-RU" sz="2400" dirty="0"/>
              <a:t> з них </a:t>
            </a:r>
            <a:r>
              <a:rPr lang="ru-RU" sz="2400" dirty="0" err="1"/>
              <a:t>резорбується</a:t>
            </a:r>
            <a:r>
              <a:rPr lang="ru-RU" sz="2400" dirty="0"/>
              <a:t>. Холестерин, </a:t>
            </a:r>
            <a:r>
              <a:rPr lang="ru-RU" sz="2400" dirty="0" err="1"/>
              <a:t>який</a:t>
            </a:r>
            <a:r>
              <a:rPr lang="ru-RU" sz="2400" dirty="0"/>
              <a:t> не </a:t>
            </a:r>
            <a:r>
              <a:rPr lang="ru-RU" sz="2400" dirty="0" err="1"/>
              <a:t>всмоктався</a:t>
            </a:r>
            <a:r>
              <a:rPr lang="ru-RU" sz="2400" dirty="0"/>
              <a:t>, </a:t>
            </a:r>
            <a:r>
              <a:rPr lang="ru-RU" sz="2400" dirty="0" err="1"/>
              <a:t>відновлю¬ється</a:t>
            </a:r>
            <a:r>
              <a:rPr lang="ru-RU" sz="2400" dirty="0"/>
              <a:t> до </a:t>
            </a:r>
            <a:r>
              <a:rPr lang="ru-RU" sz="2400" dirty="0" err="1"/>
              <a:t>копростерину</a:t>
            </a:r>
            <a:r>
              <a:rPr lang="ru-RU" sz="2400" dirty="0"/>
              <a:t> калу.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1125538"/>
            <a:ext cx="64008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План 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1371600" y="2133600"/>
            <a:ext cx="6080720" cy="3671888"/>
          </a:xfrm>
        </p:spPr>
        <p:txBody>
          <a:bodyPr/>
          <a:lstStyle/>
          <a:p>
            <a:pPr marL="342900" indent="-342900"/>
            <a:r>
              <a:rPr lang="ru-RU" sz="2400" dirty="0" smtClean="0"/>
              <a:t>1.	Загальна характеристика ліпідів</a:t>
            </a:r>
          </a:p>
          <a:p>
            <a:pPr marL="342900" indent="-342900"/>
            <a:r>
              <a:rPr lang="ru-RU" sz="2400" dirty="0" smtClean="0"/>
              <a:t>2.	Обмін ліпідів</a:t>
            </a:r>
          </a:p>
          <a:p>
            <a:pPr marL="342900" indent="-342900"/>
            <a:r>
              <a:rPr lang="ru-RU" sz="2400" dirty="0" smtClean="0"/>
              <a:t>3.	Біосинтез ліпідів.</a:t>
            </a:r>
          </a:p>
          <a:p>
            <a:pPr marL="342900" indent="-342900"/>
            <a:r>
              <a:rPr lang="ru-RU" sz="2400" dirty="0" smtClean="0"/>
              <a:t>4.	Регуляція ліпідного обміну.</a:t>
            </a:r>
          </a:p>
          <a:p>
            <a:pPr marL="342900" indent="-342900"/>
            <a:r>
              <a:rPr lang="ru-RU" sz="2400" dirty="0" smtClean="0"/>
              <a:t>5.	Патологія ліпідного обміну.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135937" cy="15763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нормального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травлення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всмоктування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продуктів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розпаду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ліпідів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чотирьох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8" name="Объект 2"/>
          <p:cNvSpPr>
            <a:spLocks noGrp="1"/>
          </p:cNvSpPr>
          <p:nvPr>
            <p:ph idx="1"/>
          </p:nvPr>
        </p:nvSpPr>
        <p:spPr>
          <a:xfrm>
            <a:off x="611188" y="2060575"/>
            <a:ext cx="7848600" cy="3425825"/>
          </a:xfrm>
        </p:spPr>
        <p:txBody>
          <a:bodyPr/>
          <a:lstStyle/>
          <a:p>
            <a:pPr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1) </a:t>
            </a:r>
            <a:r>
              <a:rPr lang="ru-RU" sz="2400" dirty="0" smtClean="0"/>
              <a:t>секреція підшлунковою залозою гідролітичних ферментів, які каталізують розрив складноефірних зв'язків;</a:t>
            </a:r>
          </a:p>
          <a:p>
            <a:pPr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2) </a:t>
            </a:r>
            <a:r>
              <a:rPr lang="ru-RU" sz="2400" dirty="0" smtClean="0"/>
              <a:t>надходження жовчних кислот, які емульгують жири і забезпечують всмоктування продуктів їх гідролізу;</a:t>
            </a:r>
          </a:p>
          <a:p>
            <a:pPr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3) </a:t>
            </a:r>
            <a:r>
              <a:rPr lang="ru-RU" sz="2400" dirty="0" smtClean="0"/>
              <a:t>захоплення продуктів травлення ліпідів клітинами слизової оболонки кишечника;</a:t>
            </a:r>
          </a:p>
          <a:p>
            <a:pPr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4) </a:t>
            </a:r>
            <a:r>
              <a:rPr lang="ru-RU" sz="2400" dirty="0" smtClean="0"/>
              <a:t>перетворення продуктів травлення у частинки для транспорту від клітин слизової у лімфатичні судини і далі – в кров.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Проміжний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46082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ru-RU" sz="2400" dirty="0" smtClean="0"/>
              <a:t>У ліпідів він має особливості, які полягають у тому, що в тонкій кишці відразу ж після всмоктування продуктів гідролізу відбувається ресинтез ліпідів, властивих даному виду тварин.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8135937" cy="13604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>
                <a:solidFill>
                  <a:srgbClr val="002060"/>
                </a:solidFill>
              </a:rPr>
              <a:t>Ресинтез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ліпідів</a:t>
            </a:r>
            <a:r>
              <a:rPr lang="ru-RU" b="1" i="1" dirty="0">
                <a:solidFill>
                  <a:srgbClr val="002060"/>
                </a:solidFill>
              </a:rPr>
              <a:t> у </a:t>
            </a:r>
            <a:r>
              <a:rPr lang="ru-RU" b="1" i="1" dirty="0" err="1">
                <a:solidFill>
                  <a:srgbClr val="002060"/>
                </a:solidFill>
              </a:rPr>
              <a:t>тонкій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кишці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47106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351837" cy="4752975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 smtClean="0"/>
              <a:t>В епітеліальних клітинах слизової оболонки відбувається розщеплення комплексів на ліпідну частину і переносник. Якщо переносником були жовчні кислоти, то після розпаду комплексу вони надходять у міжклітинний простір, потім — у венозну сітку ворсинки, вени брижі, ворітну вену і печінку. Жовчні кислоти знову з'являються в жовчному міхурі, потім по жовчній протоці надходять у дванадцятипалу кишку. У дорослої людини за добу в печінці синтезується 50 г жовчних кислот, а для травлення необхідно 200 г, тому кожна молекула жовчної кислоти щодобово здійснює в середньому чотири «кругообіги».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549275"/>
            <a:ext cx="64008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>
                <a:solidFill>
                  <a:srgbClr val="002060"/>
                </a:solidFill>
              </a:rPr>
              <a:t>Ліпіди</a:t>
            </a:r>
            <a:r>
              <a:rPr lang="ru-RU" b="1" i="1" dirty="0">
                <a:solidFill>
                  <a:srgbClr val="002060"/>
                </a:solidFill>
              </a:rPr>
              <a:t> крові. </a:t>
            </a:r>
          </a:p>
        </p:txBody>
      </p:sp>
      <p:sp>
        <p:nvSpPr>
          <p:cNvPr id="48130" name="Объект 2"/>
          <p:cNvSpPr>
            <a:spLocks noGrp="1"/>
          </p:cNvSpPr>
          <p:nvPr>
            <p:ph idx="1"/>
          </p:nvPr>
        </p:nvSpPr>
        <p:spPr>
          <a:xfrm>
            <a:off x="3851275" y="1341438"/>
            <a:ext cx="4752975" cy="3048000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ru-RU" sz="2400" dirty="0" smtClean="0"/>
              <a:t>Різні органи і тканини одержують ліпіди та продукти їх розщеплення з кров'ю. Кров, яка відтікає від тонкої кишки, багатша на ліпіди, ніж кров, що надходить у загальне кров'яне русло від інших систем і органів. У плазмі крові тварин вміст ліпідів досягає 0,7 %.</a:t>
            </a:r>
          </a:p>
        </p:txBody>
      </p:sp>
      <p:pic>
        <p:nvPicPr>
          <p:cNvPr id="4813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1700213"/>
            <a:ext cx="351155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1125538"/>
            <a:ext cx="6337300" cy="15827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транспортування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ліпідів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  <p:sp>
        <p:nvSpPr>
          <p:cNvPr id="49154" name="Объект 2"/>
          <p:cNvSpPr>
            <a:spLocks noGrp="1"/>
          </p:cNvSpPr>
          <p:nvPr>
            <p:ph idx="1"/>
          </p:nvPr>
        </p:nvSpPr>
        <p:spPr>
          <a:xfrm>
            <a:off x="1619250" y="2781300"/>
            <a:ext cx="6400800" cy="3048000"/>
          </a:xfrm>
        </p:spPr>
        <p:txBody>
          <a:bodyPr/>
          <a:lstStyle/>
          <a:p>
            <a:pPr marL="514350" indent="-514350">
              <a:buFont typeface="Garamond" pitchFamily="18" charset="0"/>
              <a:buAutoNum type="arabicPeriod"/>
            </a:pPr>
            <a:r>
              <a:rPr lang="ru-RU" sz="2800" b="1" smtClean="0"/>
              <a:t>з допомогою хіломікронів, </a:t>
            </a:r>
          </a:p>
          <a:p>
            <a:pPr marL="514350" indent="-514350">
              <a:buFont typeface="Garamond" pitchFamily="18" charset="0"/>
              <a:buAutoNum type="arabicPeriod"/>
            </a:pPr>
            <a:r>
              <a:rPr lang="ru-RU" sz="2800" b="1" smtClean="0"/>
              <a:t>ліпопротеїдів, </a:t>
            </a:r>
          </a:p>
          <a:p>
            <a:pPr marL="514350" indent="-514350">
              <a:buFont typeface="Garamond" pitchFamily="18" charset="0"/>
              <a:buAutoNum type="arabicPeriod"/>
            </a:pPr>
            <a:r>
              <a:rPr lang="ru-RU" sz="2800" b="1" smtClean="0"/>
              <a:t>вільних жирних кислот.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400800" cy="133387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effectLst>
                  <a:glow rad="101600">
                    <a:srgbClr val="92D050">
                      <a:alpha val="40000"/>
                    </a:srgbClr>
                  </a:glow>
                </a:effectLst>
              </a:rPr>
              <a:t>Обмін ліпідів </a:t>
            </a:r>
            <a:r>
              <a:rPr lang="ru-RU" b="1" i="1" dirty="0" smtClean="0">
                <a:effectLst>
                  <a:glow rad="101600">
                    <a:srgbClr val="92D050">
                      <a:alpha val="40000"/>
                    </a:srgbClr>
                  </a:glow>
                </a:effectLst>
              </a:rPr>
              <a:t>у печінці</a:t>
            </a:r>
            <a:endParaRPr lang="ru-RU" b="1" i="1" dirty="0">
              <a:effectLst>
                <a:glow rad="101600">
                  <a:srgbClr val="92D050">
                    <a:alpha val="40000"/>
                  </a:srgbClr>
                </a:glow>
              </a:effectLst>
            </a:endParaRPr>
          </a:p>
        </p:txBody>
      </p:sp>
      <p:sp>
        <p:nvSpPr>
          <p:cNvPr id="51202" name="Объект 2"/>
          <p:cNvSpPr>
            <a:spLocks noGrp="1"/>
          </p:cNvSpPr>
          <p:nvPr>
            <p:ph idx="1"/>
          </p:nvPr>
        </p:nvSpPr>
        <p:spPr>
          <a:xfrm>
            <a:off x="468313" y="1594520"/>
            <a:ext cx="8135937" cy="3891880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 smtClean="0"/>
              <a:t>Основна маса ліпідів після проходження через печінку стає придатною для відкладання в жирових депо у вигляді запасних речовин. У тканинах печінки насамперед здійснюється синтез ліпідів, необхідних для її власних потреб. Тут відбуваються подовження і гідрування подвійних зв'язків у радикалах вищих жирних кислот, синтез кетонових тіл тощо. Молекули вищих жирних кислот у тканинах печінки поновлюються протягом 1—2, холестерину — 6—30 діб. Тут утворюється щодобово близько 5 % жирних кислот організму. Печінка — основний орган, де синтезуються різні види фосфатидів для плазми крові.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2448272"/>
          </a:xfrm>
        </p:spPr>
        <p:txBody>
          <a:bodyPr numCol="1">
            <a:prstTxWarp prst="textDeflateBottom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/>
              <a:t>Обмін</a:t>
            </a:r>
            <a:r>
              <a:rPr lang="ru-RU" b="1" i="1" dirty="0"/>
              <a:t> </a:t>
            </a:r>
            <a:r>
              <a:rPr lang="ru-RU" b="1" i="1" dirty="0" err="1"/>
              <a:t>ліпідів</a:t>
            </a:r>
            <a:r>
              <a:rPr lang="ru-RU" b="1" i="1" dirty="0"/>
              <a:t> у </a:t>
            </a:r>
            <a:r>
              <a:rPr lang="ru-RU" b="1" i="1" dirty="0" err="1"/>
              <a:t>жирових</a:t>
            </a:r>
            <a:r>
              <a:rPr lang="ru-RU" b="1" i="1" dirty="0"/>
              <a:t> депо. </a:t>
            </a:r>
          </a:p>
        </p:txBody>
      </p:sp>
      <p:sp>
        <p:nvSpPr>
          <p:cNvPr id="52226" name="Объект 2"/>
          <p:cNvSpPr>
            <a:spLocks noGrp="1"/>
          </p:cNvSpPr>
          <p:nvPr>
            <p:ph idx="1"/>
          </p:nvPr>
        </p:nvSpPr>
        <p:spPr>
          <a:xfrm>
            <a:off x="468313" y="2349500"/>
            <a:ext cx="8351837" cy="3713163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ru-RU" sz="2800" dirty="0" smtClean="0"/>
              <a:t>Основна маса ліпідів та їхніх похідних, які надійшли з травного каналу, відкладається в жирових депо — підшкірній та навколонирковій клітковині, саль¬нику, брижі, м'язовій тканині. Жирова тканина на 95 % складається з ліпідів. Хімічний склад резервних жирів визначається складом корму.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440160"/>
          </a:xfrm>
        </p:spPr>
        <p:txBody>
          <a:bodyPr numCol="1">
            <a:prstTxWarp prst="textWave1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Кінцевий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. </a:t>
            </a:r>
          </a:p>
        </p:txBody>
      </p:sp>
      <p:sp>
        <p:nvSpPr>
          <p:cNvPr id="53250" name="Объект 2"/>
          <p:cNvSpPr>
            <a:spLocks noGrp="1"/>
          </p:cNvSpPr>
          <p:nvPr>
            <p:ph idx="1"/>
          </p:nvPr>
        </p:nvSpPr>
        <p:spPr>
          <a:xfrm>
            <a:off x="755650" y="2060575"/>
            <a:ext cx="7632700" cy="3671888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ru-RU" sz="2400" dirty="0" smtClean="0"/>
              <a:t>Основні кінцеві продукти ліпідного обміну — вуглекислий газ і вода. Остання виділяється у складі сечі і поту, частково калу, видихуваного повітря. Вуглекислий газ виділяється переважно легенями. Кінцевий обмін для окремих груп ліпідів має свої особливості.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208912" cy="6120680"/>
          </a:xfrm>
        </p:spPr>
        <p:txBody>
          <a:bodyPr/>
          <a:lstStyle/>
          <a:p>
            <a:pPr indent="0" algn="ctr">
              <a:lnSpc>
                <a:spcPct val="100000"/>
              </a:lnSpc>
              <a:buNone/>
            </a:pPr>
            <a:r>
              <a:rPr lang="ru-RU" sz="4000" i="1" dirty="0"/>
              <a:t>Переварювання жирів</a:t>
            </a:r>
            <a:r>
              <a:rPr lang="ru-RU" sz="4000" i="1" dirty="0" smtClean="0"/>
              <a:t>.</a:t>
            </a:r>
            <a:endParaRPr lang="ru-RU" sz="4000" i="1" dirty="0"/>
          </a:p>
          <a:p>
            <a:pPr indent="0" algn="just">
              <a:lnSpc>
                <a:spcPct val="100000"/>
              </a:lnSpc>
              <a:buNone/>
            </a:pPr>
            <a:r>
              <a:rPr lang="ru-RU" sz="2400" dirty="0" err="1"/>
              <a:t>Основна</a:t>
            </a:r>
            <a:r>
              <a:rPr lang="ru-RU" sz="2400" dirty="0"/>
              <a:t> </a:t>
            </a:r>
            <a:r>
              <a:rPr lang="ru-RU" sz="2400" dirty="0" err="1"/>
              <a:t>маса</a:t>
            </a:r>
            <a:r>
              <a:rPr lang="ru-RU" sz="2400" dirty="0"/>
              <a:t> </a:t>
            </a:r>
            <a:r>
              <a:rPr lang="ru-RU" sz="2400" dirty="0" err="1"/>
              <a:t>жирів</a:t>
            </a:r>
            <a:r>
              <a:rPr lang="ru-RU" sz="2400" dirty="0"/>
              <a:t> (95-97%) </a:t>
            </a:r>
            <a:r>
              <a:rPr lang="ru-RU" sz="2400" dirty="0" err="1"/>
              <a:t>перетравлюється</a:t>
            </a:r>
            <a:r>
              <a:rPr lang="ru-RU" sz="2400" dirty="0"/>
              <a:t> в тонкому </a:t>
            </a:r>
            <a:r>
              <a:rPr lang="ru-RU" sz="2400" dirty="0" err="1"/>
              <a:t>кишківнику</a:t>
            </a:r>
            <a:r>
              <a:rPr lang="ru-RU" sz="2400" dirty="0"/>
              <a:t>. </a:t>
            </a:r>
            <a:r>
              <a:rPr lang="ru-RU" sz="2400" dirty="0" err="1"/>
              <a:t>Переварювання</a:t>
            </a:r>
            <a:r>
              <a:rPr lang="ru-RU" sz="2400" dirty="0"/>
              <a:t> </a:t>
            </a:r>
            <a:r>
              <a:rPr lang="ru-RU" sz="2400" dirty="0" err="1"/>
              <a:t>складається</a:t>
            </a:r>
            <a:r>
              <a:rPr lang="ru-RU" sz="2400" dirty="0"/>
              <a:t> з </a:t>
            </a:r>
            <a:r>
              <a:rPr lang="ru-RU" sz="2400" dirty="0" err="1"/>
              <a:t>двох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: </a:t>
            </a:r>
            <a:r>
              <a:rPr lang="ru-RU" sz="2400" dirty="0" err="1"/>
              <a:t>емульгування</a:t>
            </a:r>
            <a:r>
              <a:rPr lang="ru-RU" sz="2400" dirty="0"/>
              <a:t> й </a:t>
            </a:r>
            <a:r>
              <a:rPr lang="ru-RU" sz="2400" dirty="0" err="1"/>
              <a:t>гідролітичного</a:t>
            </a:r>
            <a:r>
              <a:rPr lang="ru-RU" sz="2400" dirty="0"/>
              <a:t> </a:t>
            </a:r>
            <a:r>
              <a:rPr lang="ru-RU" sz="2400" dirty="0" err="1"/>
              <a:t>розщеплення</a:t>
            </a:r>
            <a:r>
              <a:rPr lang="ru-RU" sz="2400" dirty="0"/>
              <a:t> жиру. </a:t>
            </a:r>
            <a:r>
              <a:rPr lang="ru-RU" sz="2400" dirty="0" err="1"/>
              <a:t>Емульгування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впливом</a:t>
            </a:r>
            <a:r>
              <a:rPr lang="ru-RU" sz="2400" dirty="0"/>
              <a:t> солей </a:t>
            </a:r>
            <a:r>
              <a:rPr lang="ru-RU" sz="2400" dirty="0" err="1"/>
              <a:t>жовчних</a:t>
            </a:r>
            <a:r>
              <a:rPr lang="ru-RU" sz="2400" dirty="0"/>
              <a:t> кислот, </a:t>
            </a:r>
            <a:r>
              <a:rPr lang="ru-RU" sz="2400" dirty="0" err="1"/>
              <a:t>вищих</a:t>
            </a:r>
            <a:r>
              <a:rPr lang="ru-RU" sz="2400" dirty="0"/>
              <a:t> </a:t>
            </a:r>
            <a:r>
              <a:rPr lang="ru-RU" sz="2400" dirty="0" err="1"/>
              <a:t>жирних</a:t>
            </a:r>
            <a:r>
              <a:rPr lang="ru-RU" sz="2400" dirty="0"/>
              <a:t> кислот, </a:t>
            </a:r>
            <a:r>
              <a:rPr lang="ru-RU" sz="2400" dirty="0" err="1"/>
              <a:t>моногліцеридів</a:t>
            </a:r>
            <a:r>
              <a:rPr lang="ru-RU" sz="2400" dirty="0"/>
              <a:t>, </a:t>
            </a:r>
            <a:r>
              <a:rPr lang="en-US" sz="2400" dirty="0"/>
              <a:t>NaHCO3, CO2, </a:t>
            </a:r>
            <a:r>
              <a:rPr lang="ru-RU" sz="2400" dirty="0" err="1"/>
              <a:t>білків</a:t>
            </a:r>
            <a:r>
              <a:rPr lang="ru-RU" sz="2400" dirty="0"/>
              <a:t> і </a:t>
            </a:r>
            <a:r>
              <a:rPr lang="ru-RU" sz="2400" dirty="0" err="1"/>
              <a:t>ін</a:t>
            </a:r>
            <a:r>
              <a:rPr lang="ru-RU" sz="2400" dirty="0"/>
              <a:t> </a:t>
            </a:r>
            <a:r>
              <a:rPr lang="ru-RU" sz="2400" dirty="0" err="1"/>
              <a:t>Жирові</a:t>
            </a:r>
            <a:r>
              <a:rPr lang="ru-RU" sz="2400" dirty="0"/>
              <a:t> </a:t>
            </a:r>
            <a:r>
              <a:rPr lang="ru-RU" sz="2400" dirty="0" err="1"/>
              <a:t>краплі</a:t>
            </a:r>
            <a:r>
              <a:rPr lang="ru-RU" sz="2400" dirty="0"/>
              <a:t> </a:t>
            </a:r>
            <a:r>
              <a:rPr lang="ru-RU" sz="2400" dirty="0" err="1"/>
              <a:t>подрібнюються</a:t>
            </a:r>
            <a:r>
              <a:rPr lang="ru-RU" sz="2400" dirty="0"/>
              <a:t>, </a:t>
            </a:r>
            <a:r>
              <a:rPr lang="ru-RU" sz="2400" dirty="0" err="1"/>
              <a:t>утворюючи</a:t>
            </a:r>
            <a:r>
              <a:rPr lang="ru-RU" sz="2400" dirty="0"/>
              <a:t> </a:t>
            </a:r>
            <a:r>
              <a:rPr lang="ru-RU" sz="2400" dirty="0" err="1"/>
              <a:t>найдрібнішу</a:t>
            </a:r>
            <a:r>
              <a:rPr lang="ru-RU" sz="2400" dirty="0"/>
              <a:t> </a:t>
            </a:r>
            <a:r>
              <a:rPr lang="ru-RU" sz="2400" dirty="0" err="1"/>
              <a:t>жирову</a:t>
            </a:r>
            <a:r>
              <a:rPr lang="ru-RU" sz="2400" dirty="0"/>
              <a:t> </a:t>
            </a:r>
            <a:r>
              <a:rPr lang="ru-RU" sz="2400" dirty="0" err="1"/>
              <a:t>емульсію</a:t>
            </a:r>
            <a:r>
              <a:rPr lang="ru-RU" sz="2400" dirty="0"/>
              <a:t>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різкого</a:t>
            </a:r>
            <a:r>
              <a:rPr lang="ru-RU" sz="2400" dirty="0"/>
              <a:t> </a:t>
            </a:r>
            <a:r>
              <a:rPr lang="ru-RU" sz="2400" dirty="0" err="1"/>
              <a:t>пониження</a:t>
            </a:r>
            <a:r>
              <a:rPr lang="ru-RU" sz="2400" dirty="0"/>
              <a:t> </a:t>
            </a:r>
            <a:r>
              <a:rPr lang="ru-RU" sz="2400" dirty="0" err="1"/>
              <a:t>поверхневого</a:t>
            </a:r>
            <a:r>
              <a:rPr lang="ru-RU" sz="2400" dirty="0"/>
              <a:t> натягу, </a:t>
            </a:r>
            <a:r>
              <a:rPr lang="ru-RU" sz="2400" dirty="0" err="1"/>
              <a:t>розпаду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на </a:t>
            </a:r>
            <a:r>
              <a:rPr lang="ru-RU" sz="2400" dirty="0" err="1"/>
              <a:t>дрібні</a:t>
            </a:r>
            <a:r>
              <a:rPr lang="ru-RU" sz="2400" dirty="0"/>
              <a:t> </a:t>
            </a:r>
            <a:r>
              <a:rPr lang="ru-RU" sz="2400" dirty="0" err="1"/>
              <a:t>частинки</a:t>
            </a:r>
            <a:r>
              <a:rPr lang="ru-RU" sz="2400" dirty="0"/>
              <a:t> і </a:t>
            </a:r>
            <a:r>
              <a:rPr lang="ru-RU" sz="2400" dirty="0" err="1"/>
              <a:t>утворення</a:t>
            </a:r>
            <a:r>
              <a:rPr lang="ru-RU" sz="2400" dirty="0"/>
              <a:t> </a:t>
            </a:r>
            <a:r>
              <a:rPr lang="ru-RU" sz="2400" dirty="0" err="1"/>
              <a:t>адсорбату</a:t>
            </a:r>
            <a:r>
              <a:rPr lang="ru-RU" sz="2400" dirty="0"/>
              <a:t> - жир + </a:t>
            </a:r>
            <a:r>
              <a:rPr lang="ru-RU" sz="2400" dirty="0" err="1"/>
              <a:t>ліпаза</a:t>
            </a:r>
            <a:r>
              <a:rPr lang="ru-RU" sz="2400" dirty="0"/>
              <a:t>. </a:t>
            </a:r>
            <a:r>
              <a:rPr lang="ru-RU" sz="2400" dirty="0" err="1"/>
              <a:t>Настає</a:t>
            </a:r>
            <a:r>
              <a:rPr lang="ru-RU" sz="2400" dirty="0"/>
              <a:t> </a:t>
            </a:r>
            <a:r>
              <a:rPr lang="ru-RU" sz="2400" dirty="0" err="1"/>
              <a:t>гідроліз</a:t>
            </a:r>
            <a:r>
              <a:rPr lang="ru-RU" sz="2400" dirty="0"/>
              <a:t>. </a:t>
            </a:r>
            <a:r>
              <a:rPr lang="ru-RU" sz="2400" dirty="0" err="1"/>
              <a:t>Ліпаза</a:t>
            </a:r>
            <a:r>
              <a:rPr lang="ru-RU" sz="2400" dirty="0"/>
              <a:t> </a:t>
            </a:r>
            <a:r>
              <a:rPr lang="ru-RU" sz="2400" dirty="0" err="1"/>
              <a:t>спочатку</a:t>
            </a:r>
            <a:r>
              <a:rPr lang="ru-RU" sz="2400" dirty="0"/>
              <a:t> </a:t>
            </a:r>
            <a:r>
              <a:rPr lang="ru-RU" sz="2400" dirty="0" err="1"/>
              <a:t>здійснює</a:t>
            </a:r>
            <a:r>
              <a:rPr lang="ru-RU" sz="2400" dirty="0"/>
              <a:t> </a:t>
            </a:r>
            <a:r>
              <a:rPr lang="ru-RU" sz="2400" dirty="0" err="1"/>
              <a:t>гідролітичні</a:t>
            </a:r>
            <a:r>
              <a:rPr lang="ru-RU" sz="2400" dirty="0"/>
              <a:t> </a:t>
            </a:r>
            <a:r>
              <a:rPr lang="ru-RU" sz="2400" dirty="0" err="1"/>
              <a:t>розпад</a:t>
            </a:r>
            <a:r>
              <a:rPr lang="ru-RU" sz="2400" dirty="0"/>
              <a:t> </a:t>
            </a:r>
            <a:r>
              <a:rPr lang="ru-RU" sz="2400" dirty="0" err="1"/>
              <a:t>зовнішніх</a:t>
            </a:r>
            <a:r>
              <a:rPr lang="ru-RU" sz="2400" dirty="0"/>
              <a:t> </a:t>
            </a:r>
            <a:r>
              <a:rPr lang="ru-RU" sz="2400" dirty="0" err="1"/>
              <a:t>складноефірний</a:t>
            </a:r>
            <a:r>
              <a:rPr lang="ru-RU" sz="2400" dirty="0"/>
              <a:t> </a:t>
            </a:r>
            <a:r>
              <a:rPr lang="ru-RU" sz="2400" dirty="0" err="1"/>
              <a:t>зв'язку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10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42" y="35136"/>
            <a:ext cx="9264178" cy="6822864"/>
          </a:xfrm>
        </p:spPr>
      </p:pic>
    </p:spTree>
    <p:extLst>
      <p:ext uri="{BB962C8B-B14F-4D97-AF65-F5344CB8AC3E}">
        <p14:creationId xmlns:p14="http://schemas.microsoft.com/office/powerpoint/2010/main" val="12629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893175" cy="17922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/>
              <a:t>.Загальна </a:t>
            </a:r>
            <a:r>
              <a:rPr lang="ru-RU" dirty="0"/>
              <a:t>характеристика ліпідів</a:t>
            </a:r>
            <a:br>
              <a:rPr lang="ru-RU" dirty="0"/>
            </a:br>
            <a:endParaRPr lang="ru-RU" dirty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419475" y="1341438"/>
            <a:ext cx="5724525" cy="4144962"/>
          </a:xfrm>
        </p:spPr>
        <p:txBody>
          <a:bodyPr/>
          <a:lstStyle/>
          <a:p>
            <a:pPr indent="0">
              <a:buNone/>
            </a:pPr>
            <a:r>
              <a:rPr lang="vi-VN" sz="2400" dirty="0" smtClean="0"/>
              <a:t>Ліпі́ди — це група органічних речовин, що входять до складу живих організмів і характеризуються нерозчинністю у воді та розчинністю в неполярних розчинниках, таких як ефір, хлороформ та бензол. Це визначення об'єднує велику кількість сполук різних за хімічною природою, зокрема таких як жирні кислоти, воски, фосфоліпіди, стероїди та багато інших.</a:t>
            </a:r>
            <a:endParaRPr lang="ru-RU" sz="2400" dirty="0" smtClean="0"/>
          </a:p>
        </p:txBody>
      </p:sp>
      <p:pic>
        <p:nvPicPr>
          <p:cNvPr id="1638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801"/>
            <a:ext cx="300037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136904" cy="3048001"/>
          </a:xfrm>
        </p:spPr>
        <p:txBody>
          <a:bodyPr/>
          <a:lstStyle/>
          <a:p>
            <a:pPr indent="0" algn="just">
              <a:buNone/>
            </a:pPr>
            <a:r>
              <a:rPr lang="el-GR" sz="2400" dirty="0"/>
              <a:t>β-</a:t>
            </a:r>
            <a:r>
              <a:rPr lang="ru-RU" sz="2400" dirty="0" err="1"/>
              <a:t>моногліцериди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частково</a:t>
            </a:r>
            <a:r>
              <a:rPr lang="ru-RU" sz="2400" dirty="0"/>
              <a:t> </a:t>
            </a:r>
            <a:r>
              <a:rPr lang="ru-RU" sz="2400" dirty="0" err="1"/>
              <a:t>всмоктуватися</a:t>
            </a:r>
            <a:r>
              <a:rPr lang="ru-RU" sz="2400" dirty="0"/>
              <a:t> </a:t>
            </a:r>
            <a:r>
              <a:rPr lang="ru-RU" sz="2400" dirty="0" err="1"/>
              <a:t>стінкою</a:t>
            </a:r>
            <a:r>
              <a:rPr lang="ru-RU" sz="2400" dirty="0"/>
              <a:t> </a:t>
            </a:r>
            <a:r>
              <a:rPr lang="ru-RU" sz="2400" dirty="0" err="1"/>
              <a:t>кишкивника</a:t>
            </a:r>
            <a:r>
              <a:rPr lang="ru-RU" sz="2400" dirty="0"/>
              <a:t>, </a:t>
            </a:r>
            <a:r>
              <a:rPr lang="ru-RU" sz="2400" dirty="0" err="1"/>
              <a:t>йти</a:t>
            </a:r>
            <a:r>
              <a:rPr lang="ru-RU" sz="2400" dirty="0"/>
              <a:t> на </a:t>
            </a:r>
            <a:r>
              <a:rPr lang="ru-RU" sz="2400" dirty="0" err="1"/>
              <a:t>ресинтез</a:t>
            </a:r>
            <a:r>
              <a:rPr lang="ru-RU" sz="2400" dirty="0"/>
              <a:t> </a:t>
            </a:r>
            <a:r>
              <a:rPr lang="ru-RU" sz="2400" dirty="0" err="1"/>
              <a:t>тригліцеридів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 в </a:t>
            </a:r>
            <a:r>
              <a:rPr lang="ru-RU" sz="2400" dirty="0" err="1"/>
              <a:t>тій</a:t>
            </a:r>
            <a:r>
              <a:rPr lang="ru-RU" sz="2400" dirty="0"/>
              <a:t> же </a:t>
            </a:r>
            <a:r>
              <a:rPr lang="ru-RU" sz="2400" dirty="0" err="1"/>
              <a:t>стінці</a:t>
            </a:r>
            <a:r>
              <a:rPr lang="ru-RU" sz="2400" dirty="0"/>
              <a:t> </a:t>
            </a:r>
            <a:r>
              <a:rPr lang="ru-RU" sz="2400" dirty="0" err="1"/>
              <a:t>кишкивника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піддаватися</a:t>
            </a:r>
            <a:r>
              <a:rPr lang="ru-RU" sz="2400" dirty="0"/>
              <a:t> </a:t>
            </a:r>
            <a:r>
              <a:rPr lang="ru-RU" sz="2400" dirty="0" err="1"/>
              <a:t>подальшому</a:t>
            </a:r>
            <a:r>
              <a:rPr lang="ru-RU" sz="2400" dirty="0"/>
              <a:t> </a:t>
            </a:r>
            <a:r>
              <a:rPr lang="ru-RU" sz="2400" dirty="0" err="1"/>
              <a:t>розпаду</a:t>
            </a:r>
            <a:r>
              <a:rPr lang="ru-RU" sz="2400" dirty="0"/>
              <a:t>.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6" y="3140968"/>
            <a:ext cx="914049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248275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Жири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7991475" cy="4535487"/>
          </a:xfrm>
        </p:spPr>
        <p:txBody>
          <a:bodyPr rtlCol="0">
            <a:normAutofit fontScale="85000" lnSpcReduction="20000"/>
          </a:bodyPr>
          <a:lstStyle/>
          <a:p>
            <a:pPr indent="0" algn="just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100" dirty="0" smtClean="0"/>
              <a:t>При </a:t>
            </a:r>
            <a:r>
              <a:rPr lang="ru-RU" sz="3100" dirty="0" err="1"/>
              <a:t>повному</a:t>
            </a:r>
            <a:r>
              <a:rPr lang="ru-RU" sz="3100" dirty="0"/>
              <a:t> </a:t>
            </a:r>
            <a:r>
              <a:rPr lang="ru-RU" sz="3100" dirty="0" err="1"/>
              <a:t>окисленні</a:t>
            </a:r>
            <a:r>
              <a:rPr lang="ru-RU" sz="3100" dirty="0"/>
              <a:t> жиру в тканинах </a:t>
            </a:r>
            <a:r>
              <a:rPr lang="ru-RU" sz="3100" dirty="0" err="1"/>
              <a:t>утворюються</a:t>
            </a:r>
            <a:r>
              <a:rPr lang="ru-RU" sz="3100" dirty="0"/>
              <a:t> </a:t>
            </a:r>
            <a:r>
              <a:rPr lang="ru-RU" sz="3100" dirty="0" err="1"/>
              <a:t>вуглекислий</a:t>
            </a:r>
            <a:r>
              <a:rPr lang="ru-RU" sz="3100" dirty="0"/>
              <a:t> газ і вода. Так, </a:t>
            </a:r>
            <a:r>
              <a:rPr lang="ru-RU" sz="3100" dirty="0" err="1"/>
              <a:t>якщо</a:t>
            </a:r>
            <a:r>
              <a:rPr lang="ru-RU" sz="3100" dirty="0"/>
              <a:t> до складу </a:t>
            </a:r>
            <a:r>
              <a:rPr lang="ru-RU" sz="3100" dirty="0" err="1"/>
              <a:t>молекули</a:t>
            </a:r>
            <a:r>
              <a:rPr lang="ru-RU" sz="3100" dirty="0"/>
              <a:t> жиру </a:t>
            </a:r>
            <a:r>
              <a:rPr lang="ru-RU" sz="3100" dirty="0" err="1"/>
              <a:t>входять</a:t>
            </a:r>
            <a:r>
              <a:rPr lang="ru-RU" sz="3100" dirty="0"/>
              <a:t> </a:t>
            </a:r>
            <a:r>
              <a:rPr lang="ru-RU" sz="3100" dirty="0" err="1"/>
              <a:t>залишки</a:t>
            </a:r>
            <a:r>
              <a:rPr lang="ru-RU" sz="3100" dirty="0"/>
              <a:t> </a:t>
            </a:r>
            <a:r>
              <a:rPr lang="ru-RU" sz="3100" dirty="0" err="1"/>
              <a:t>стеаринової</a:t>
            </a:r>
            <a:r>
              <a:rPr lang="ru-RU" sz="3100" dirty="0"/>
              <a:t>, </a:t>
            </a:r>
            <a:r>
              <a:rPr lang="ru-RU" sz="3100" dirty="0" err="1"/>
              <a:t>пальмітинової</a:t>
            </a:r>
            <a:r>
              <a:rPr lang="ru-RU" sz="3100" dirty="0"/>
              <a:t> і </a:t>
            </a:r>
            <a:r>
              <a:rPr lang="ru-RU" sz="3100" dirty="0" err="1"/>
              <a:t>лінолевої</a:t>
            </a:r>
            <a:r>
              <a:rPr lang="ru-RU" sz="3100" dirty="0"/>
              <a:t> кислот, то </a:t>
            </a:r>
            <a:r>
              <a:rPr lang="ru-RU" sz="3100" dirty="0" err="1"/>
              <a:t>загальне</a:t>
            </a:r>
            <a:r>
              <a:rPr lang="ru-RU" sz="3100" dirty="0"/>
              <a:t> </a:t>
            </a:r>
            <a:r>
              <a:rPr lang="ru-RU" sz="3100" dirty="0" err="1"/>
              <a:t>рівняння</a:t>
            </a:r>
            <a:r>
              <a:rPr lang="ru-RU" sz="3100" dirty="0"/>
              <a:t> </a:t>
            </a:r>
            <a:r>
              <a:rPr lang="ru-RU" sz="3100" dirty="0" err="1"/>
              <a:t>тканинного</a:t>
            </a:r>
            <a:r>
              <a:rPr lang="ru-RU" sz="3100" dirty="0"/>
              <a:t> </a:t>
            </a:r>
            <a:r>
              <a:rPr lang="ru-RU" sz="3100" dirty="0" err="1"/>
              <a:t>розпаду</a:t>
            </a:r>
            <a:r>
              <a:rPr lang="ru-RU" sz="3100" dirty="0"/>
              <a:t> </a:t>
            </a:r>
            <a:r>
              <a:rPr lang="ru-RU" sz="3100" dirty="0" err="1"/>
              <a:t>матиме</a:t>
            </a:r>
            <a:r>
              <a:rPr lang="ru-RU" sz="3100" dirty="0"/>
              <a:t> </a:t>
            </a:r>
            <a:r>
              <a:rPr lang="ru-RU" sz="3100" dirty="0" err="1"/>
              <a:t>такий</a:t>
            </a:r>
            <a:r>
              <a:rPr lang="ru-RU" sz="3100" dirty="0"/>
              <a:t> </a:t>
            </a:r>
            <a:r>
              <a:rPr lang="ru-RU" sz="3100" dirty="0" err="1"/>
              <a:t>вигляд</a:t>
            </a:r>
            <a:r>
              <a:rPr lang="ru-RU" sz="3100" dirty="0"/>
              <a:t>:</a:t>
            </a:r>
          </a:p>
          <a:p>
            <a:pPr indent="0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100" dirty="0"/>
              <a:t> </a:t>
            </a:r>
          </a:p>
          <a:p>
            <a:pPr indent="0" algn="just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100" dirty="0" err="1"/>
              <a:t>Дихальний</a:t>
            </a:r>
            <a:r>
              <a:rPr lang="ru-RU" sz="3100" dirty="0"/>
              <a:t> </a:t>
            </a:r>
            <a:r>
              <a:rPr lang="ru-RU" sz="3100" dirty="0" err="1"/>
              <a:t>коефіцієнт</a:t>
            </a:r>
            <a:r>
              <a:rPr lang="ru-RU" sz="3100" dirty="0"/>
              <a:t> (</a:t>
            </a:r>
            <a:r>
              <a:rPr lang="ru-RU" sz="3100" dirty="0" err="1"/>
              <a:t>співвідношення</a:t>
            </a:r>
            <a:r>
              <a:rPr lang="ru-RU" sz="3100" dirty="0"/>
              <a:t> </a:t>
            </a:r>
            <a:r>
              <a:rPr lang="ru-RU" sz="3100" dirty="0" err="1"/>
              <a:t>між</a:t>
            </a:r>
            <a:r>
              <a:rPr lang="ru-RU" sz="3100" dirty="0"/>
              <a:t> </a:t>
            </a:r>
            <a:r>
              <a:rPr lang="ru-RU" sz="3100" dirty="0" err="1"/>
              <a:t>кількістю</a:t>
            </a:r>
            <a:r>
              <a:rPr lang="ru-RU" sz="3100" dirty="0"/>
              <a:t> </a:t>
            </a:r>
            <a:r>
              <a:rPr lang="ru-RU" sz="3100" dirty="0" err="1"/>
              <a:t>вуглекислого</a:t>
            </a:r>
            <a:r>
              <a:rPr lang="ru-RU" sz="3100" dirty="0"/>
              <a:t> газу, </a:t>
            </a:r>
            <a:r>
              <a:rPr lang="ru-RU" sz="3100" dirty="0" err="1"/>
              <a:t>який</a:t>
            </a:r>
            <a:r>
              <a:rPr lang="ru-RU" sz="3100" dirty="0"/>
              <a:t> </a:t>
            </a:r>
            <a:r>
              <a:rPr lang="ru-RU" sz="3100" dirty="0" err="1"/>
              <a:t>утворився</a:t>
            </a:r>
            <a:r>
              <a:rPr lang="ru-RU" sz="3100" dirty="0"/>
              <a:t> </a:t>
            </a:r>
            <a:r>
              <a:rPr lang="ru-RU" sz="3100" dirty="0" err="1"/>
              <a:t>під</a:t>
            </a:r>
            <a:r>
              <a:rPr lang="ru-RU" sz="3100" dirty="0"/>
              <a:t> час </a:t>
            </a:r>
            <a:r>
              <a:rPr lang="ru-RU" sz="3100" dirty="0" err="1"/>
              <a:t>окислення</a:t>
            </a:r>
            <a:r>
              <a:rPr lang="ru-RU" sz="3100" dirty="0"/>
              <a:t> жиру, і </a:t>
            </a:r>
            <a:r>
              <a:rPr lang="ru-RU" sz="3100" dirty="0" err="1"/>
              <a:t>кількістю</a:t>
            </a:r>
            <a:r>
              <a:rPr lang="ru-RU" sz="3100" dirty="0"/>
              <a:t> </a:t>
            </a:r>
            <a:r>
              <a:rPr lang="ru-RU" sz="3100" dirty="0" err="1"/>
              <a:t>кисню</a:t>
            </a:r>
            <a:r>
              <a:rPr lang="ru-RU" sz="3100" dirty="0"/>
              <a:t>, </a:t>
            </a:r>
            <a:r>
              <a:rPr lang="ru-RU" sz="3100" dirty="0" err="1"/>
              <a:t>необхідного</a:t>
            </a:r>
            <a:r>
              <a:rPr lang="ru-RU" sz="3100" dirty="0"/>
              <a:t> для </a:t>
            </a:r>
            <a:r>
              <a:rPr lang="ru-RU" sz="3100" dirty="0" err="1"/>
              <a:t>окислення</a:t>
            </a:r>
            <a:r>
              <a:rPr lang="ru-RU" sz="3100" dirty="0"/>
              <a:t>) тут </a:t>
            </a:r>
            <a:r>
              <a:rPr lang="ru-RU" sz="3100" dirty="0" err="1"/>
              <a:t>дорівнює</a:t>
            </a:r>
            <a:r>
              <a:rPr lang="ru-RU" sz="3100" dirty="0"/>
              <a:t> 0,71.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094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i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4400" b="1" i="1" cap="none" spc="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Біосинтез</a:t>
            </a:r>
            <a:r>
              <a:rPr lang="ru-RU" sz="4400" b="1" i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cap="none" spc="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ліпідів</a:t>
            </a:r>
            <a:endParaRPr lang="ru-RU" sz="4400" b="1" i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98" name="Объект 2"/>
          <p:cNvSpPr>
            <a:spLocks noGrp="1"/>
          </p:cNvSpPr>
          <p:nvPr>
            <p:ph idx="1"/>
          </p:nvPr>
        </p:nvSpPr>
        <p:spPr>
          <a:xfrm>
            <a:off x="1258888" y="2636838"/>
            <a:ext cx="6945312" cy="3870325"/>
          </a:xfrm>
        </p:spPr>
        <p:txBody>
          <a:bodyPr/>
          <a:lstStyle/>
          <a:p>
            <a:pPr indent="0" algn="just">
              <a:lnSpc>
                <a:spcPct val="100000"/>
              </a:lnSpc>
              <a:buNone/>
            </a:pPr>
            <a:r>
              <a:rPr lang="ru-RU" sz="2800" b="1" i="1" dirty="0" smtClean="0"/>
              <a:t>Біосинтез жирів складається з трьох основних етапів: утворення гліцерину, вищих жирних кислот і сполучення їх в молекули тригліцеридів.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ъект 2"/>
          <p:cNvSpPr>
            <a:spLocks noGrp="1"/>
          </p:cNvSpPr>
          <p:nvPr>
            <p:ph idx="1"/>
          </p:nvPr>
        </p:nvSpPr>
        <p:spPr>
          <a:xfrm>
            <a:off x="827088" y="3212976"/>
            <a:ext cx="8066087" cy="2879725"/>
          </a:xfrm>
        </p:spPr>
        <p:txBody>
          <a:bodyPr/>
          <a:lstStyle/>
          <a:p>
            <a:pPr indent="0" algn="just">
              <a:lnSpc>
                <a:spcPct val="100000"/>
              </a:lnSpc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 гліцерину.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 60 % гліцерину утворюється з продуктів проміжного обміну вуглеводів — діоксіацетонфосфату, решта надходить за рахунок тріозпентозного шляху. Під впливом ферменту гліцерофосфатдегідрогенази діоксіацетонфосфат перетворюється на а-гліцерофосфат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765175"/>
            <a:ext cx="784936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597" y="188640"/>
            <a:ext cx="8785225" cy="1863725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гліцерину утворюється в результаті гідролізу гліцеридів клітин і міжклітинної рідини під впливом ліпаз:</a:t>
            </a:r>
            <a:endParaRPr lang="ru-RU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7271" y="2420888"/>
            <a:ext cx="8651875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ъект 2"/>
          <p:cNvSpPr>
            <a:spLocks noGrp="1"/>
          </p:cNvSpPr>
          <p:nvPr>
            <p:ph idx="1"/>
          </p:nvPr>
        </p:nvSpPr>
        <p:spPr>
          <a:xfrm>
            <a:off x="107950" y="188913"/>
            <a:ext cx="9036050" cy="3527425"/>
          </a:xfrm>
        </p:spPr>
        <p:txBody>
          <a:bodyPr/>
          <a:lstStyle/>
          <a:p>
            <a:pPr indent="0" algn="just">
              <a:buNone/>
            </a:pPr>
            <a:r>
              <a:rPr lang="ru-RU" sz="2400" dirty="0" smtClean="0"/>
              <a:t>У подальшому гліцерин при наявності АТФ і під впливом фермен¬ту гліцеролкінази перетворюється на а-гліцерофосфат: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628775"/>
            <a:ext cx="8064896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Прямоугольник 3"/>
          <p:cNvSpPr>
            <a:spLocks noChangeArrowheads="1"/>
          </p:cNvSpPr>
          <p:nvPr/>
        </p:nvSpPr>
        <p:spPr bwMode="auto">
          <a:xfrm>
            <a:off x="160338" y="4178300"/>
            <a:ext cx="8856662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>
                <a:latin typeface="Constantia" pitchFamily="18" charset="0"/>
              </a:rPr>
              <a:t>Фосфорилування гліцерину відбувається у більшості тканин в організмі, крім жирової тканини і слизової оболонки тонкої кишки, в якій немає ферменту гліцеролкінази.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6400800" cy="107248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>
                <a:effectLst>
                  <a:reflection blurRad="6350" stA="60000" endA="900" endPos="58000" dir="5400000" sy="-100000" algn="bl" rotWithShape="0"/>
                </a:effectLst>
              </a:rPr>
              <a:t>Утворення</a:t>
            </a:r>
            <a:r>
              <a:rPr lang="ru-RU" dirty="0"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ru-RU" dirty="0" err="1">
                <a:effectLst>
                  <a:reflection blurRad="6350" stA="60000" endA="900" endPos="58000" dir="5400000" sy="-100000" algn="bl" rotWithShape="0"/>
                </a:effectLst>
              </a:rPr>
              <a:t>вищих</a:t>
            </a:r>
            <a:r>
              <a:rPr lang="ru-RU" dirty="0"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ru-RU" dirty="0" err="1">
                <a:effectLst>
                  <a:reflection blurRad="6350" stA="60000" endA="900" endPos="58000" dir="5400000" sy="-100000" algn="bl" rotWithShape="0"/>
                </a:effectLst>
              </a:rPr>
              <a:t>жирних</a:t>
            </a:r>
            <a:r>
              <a:rPr lang="ru-RU" dirty="0">
                <a:effectLst>
                  <a:reflection blurRad="6350" stA="60000" endA="900" endPos="58000" dir="5400000" sy="-100000" algn="bl" rotWithShape="0"/>
                </a:effectLst>
              </a:rPr>
              <a:t> кислот. </a:t>
            </a:r>
          </a:p>
        </p:txBody>
      </p:sp>
      <p:sp>
        <p:nvSpPr>
          <p:cNvPr id="59394" name="Объект 3"/>
          <p:cNvSpPr>
            <a:spLocks noGrp="1"/>
          </p:cNvSpPr>
          <p:nvPr>
            <p:ph idx="1"/>
          </p:nvPr>
        </p:nvSpPr>
        <p:spPr>
          <a:xfrm>
            <a:off x="971550" y="2349500"/>
            <a:ext cx="7272338" cy="3048000"/>
          </a:xfrm>
        </p:spPr>
        <p:txBody>
          <a:bodyPr/>
          <a:lstStyle/>
          <a:p>
            <a:pPr indent="0" algn="just">
              <a:buNone/>
            </a:pPr>
            <a:r>
              <a:rPr lang="ru-RU" sz="2800" dirty="0" smtClean="0"/>
              <a:t>Розрізняють два типи біосинтезу вищих жирних кислот: мітохондріальний і немітохондріальний.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4" y="260350"/>
            <a:ext cx="8353425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</a:t>
            </a:r>
            <a:r>
              <a:rPr lang="ru-RU" dirty="0" err="1" smtClean="0"/>
              <a:t>мітохондріальний</a:t>
            </a:r>
            <a:endParaRPr lang="ru-RU" dirty="0"/>
          </a:p>
        </p:txBody>
      </p:sp>
      <p:sp>
        <p:nvSpPr>
          <p:cNvPr id="60418" name="Объект 2"/>
          <p:cNvSpPr>
            <a:spLocks noGrp="1"/>
          </p:cNvSpPr>
          <p:nvPr>
            <p:ph idx="1"/>
          </p:nvPr>
        </p:nvSpPr>
        <p:spPr>
          <a:xfrm>
            <a:off x="539750" y="908050"/>
            <a:ext cx="8064500" cy="3641725"/>
          </a:xfrm>
        </p:spPr>
        <p:txBody>
          <a:bodyPr/>
          <a:lstStyle/>
          <a:p>
            <a:pPr indent="0" algn="just">
              <a:buNone/>
            </a:pPr>
            <a:r>
              <a:rPr lang="ru-RU" sz="2400" dirty="0" smtClean="0"/>
              <a:t>Відбувається в мітохондріях клітин багатьох органів (печінки, мозку, серця, нирок) і деяких тканин (жирової). Реакція каталізується синтеїазами, які локалізуються на мембранах органоїдів і здатні подовжувати молекули активованих залишків вищих жирних Кислот за рахунок ацетил-КоА і НАД • Н + Н+: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549775"/>
            <a:ext cx="806450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немітохондріальний</a:t>
            </a:r>
            <a:endParaRPr lang="ru-RU" dirty="0"/>
          </a:p>
        </p:txBody>
      </p:sp>
      <p:sp>
        <p:nvSpPr>
          <p:cNvPr id="61442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872288" cy="3048000"/>
          </a:xfrm>
        </p:spPr>
        <p:txBody>
          <a:bodyPr/>
          <a:lstStyle/>
          <a:p>
            <a:pPr indent="0" algn="just">
              <a:buNone/>
            </a:pPr>
            <a:r>
              <a:rPr lang="ru-RU" sz="2400" dirty="0" smtClean="0"/>
              <a:t>Відбувається в гіалоплазмі різних клітин. У ньому беруть участь ферменти карбоксилази, НАДФ • На, АТФ і </a:t>
            </a:r>
            <a:r>
              <a:rPr lang="en-US" sz="2400" dirty="0" smtClean="0"/>
              <a:t>Mg. </a:t>
            </a:r>
            <a:r>
              <a:rPr lang="ru-RU" sz="2400" dirty="0" smtClean="0"/>
              <a:t>У складі молекул карбоксилаз міститься залишок вітаміну біотину, здатний зв'язувати </a:t>
            </a:r>
            <a:r>
              <a:rPr lang="en-US" sz="2400" dirty="0" smtClean="0"/>
              <a:t>CO.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ъект 2"/>
          <p:cNvSpPr>
            <a:spLocks noGrp="1"/>
          </p:cNvSpPr>
          <p:nvPr>
            <p:ph idx="1"/>
          </p:nvPr>
        </p:nvSpPr>
        <p:spPr>
          <a:xfrm>
            <a:off x="395288" y="188913"/>
            <a:ext cx="8281168" cy="3048000"/>
          </a:xfrm>
        </p:spPr>
        <p:txBody>
          <a:bodyPr/>
          <a:lstStyle/>
          <a:p>
            <a:pPr indent="0" algn="just">
              <a:buNone/>
            </a:pPr>
            <a:r>
              <a:rPr lang="ru-RU" sz="2400" dirty="0" smtClean="0"/>
              <a:t>На першому етапі біосинтезу відбувається проникнення CO в молекулу біотин-ферменту під впливом ферменту карбоксилази: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88841"/>
            <a:ext cx="8353176" cy="470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129463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/>
              <a:t>функції</a:t>
            </a:r>
            <a:r>
              <a:rPr lang="ru-RU" b="1" i="1" dirty="0"/>
              <a:t> </a:t>
            </a:r>
            <a:r>
              <a:rPr lang="ru-RU" b="1" i="1" dirty="0" err="1"/>
              <a:t>ліпідів</a:t>
            </a:r>
            <a:endParaRPr lang="ru-RU" b="1" i="1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2411413" y="908050"/>
            <a:ext cx="6584950" cy="5689600"/>
          </a:xfrm>
        </p:spPr>
        <p:txBody>
          <a:bodyPr/>
          <a:lstStyle/>
          <a:p>
            <a:pPr indent="0" algn="just">
              <a:buNone/>
            </a:pPr>
            <a:r>
              <a:rPr lang="ru-RU" sz="2000" b="1" dirty="0"/>
              <a:t>Ж</a:t>
            </a:r>
            <a:r>
              <a:rPr lang="ru-RU" sz="2000" b="1" dirty="0" smtClean="0"/>
              <a:t>ири є формою запасання енергії, фосфоліпіди та стероїди входять до складу біологічних мембран, інші ліпіди, що містяться в клітинах в менших кількостях можуть бути коферментами, світлопоглинаючими пігментами, переносниками електронів, гормонами, вторинними посередниками під час внутрішньоклітинної передачі сигналу, гідрофобними «якорями», що утримують білки біля мембран, шаперонами, що сприяють фолдингу білків, емульгаторами у шлунково-кишковому тракті.</a:t>
            </a:r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" y="1124744"/>
            <a:ext cx="2244725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ъект 2"/>
          <p:cNvSpPr>
            <a:spLocks noGrp="1"/>
          </p:cNvSpPr>
          <p:nvPr>
            <p:ph idx="1"/>
          </p:nvPr>
        </p:nvSpPr>
        <p:spPr>
          <a:xfrm>
            <a:off x="250825" y="476250"/>
            <a:ext cx="8642350" cy="3048000"/>
          </a:xfrm>
        </p:spPr>
        <p:txBody>
          <a:bodyPr/>
          <a:lstStyle/>
          <a:p>
            <a:pPr indent="0" algn="just">
              <a:lnSpc>
                <a:spcPct val="100000"/>
              </a:lnSpc>
              <a:buNone/>
            </a:pPr>
            <a:r>
              <a:rPr lang="ru-RU" sz="2800" dirty="0" smtClean="0"/>
              <a:t>Потім СОа переноситься на ацетил-КоА, що приводить до утворення малоніл-КоА: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63725"/>
            <a:ext cx="8751888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Прямоугольник 3"/>
          <p:cNvSpPr>
            <a:spLocks noChangeArrowheads="1"/>
          </p:cNvSpPr>
          <p:nvPr/>
        </p:nvSpPr>
        <p:spPr bwMode="auto">
          <a:xfrm>
            <a:off x="250825" y="4822825"/>
            <a:ext cx="8642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Constantia" pitchFamily="18" charset="0"/>
              </a:rPr>
              <a:t>Далі йде нарощування вуглеводневого радикала жирних кислот малоніл-КоА. При цьому на кожному етапі ланцюг жирної кислоти подовжується на два вуглецевих атоми до утворення відповідних жирних кислот.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ъект 2"/>
          <p:cNvSpPr>
            <a:spLocks noGrp="1"/>
          </p:cNvSpPr>
          <p:nvPr>
            <p:ph idx="1"/>
          </p:nvPr>
        </p:nvSpPr>
        <p:spPr>
          <a:xfrm>
            <a:off x="250825" y="836613"/>
            <a:ext cx="8485188" cy="3048000"/>
          </a:xfrm>
        </p:spPr>
        <p:txBody>
          <a:bodyPr/>
          <a:lstStyle/>
          <a:p>
            <a:pPr indent="0" algn="just">
              <a:buNone/>
            </a:pPr>
            <a:r>
              <a:rPr lang="ru-RU" sz="2800" dirty="0" err="1" smtClean="0"/>
              <a:t>Якщо</a:t>
            </a:r>
            <a:r>
              <a:rPr lang="ru-RU" sz="2800" dirty="0" smtClean="0"/>
              <a:t> при </a:t>
            </a:r>
            <a:r>
              <a:rPr lang="ru-RU" sz="2800" dirty="0" err="1" smtClean="0"/>
              <a:t>біосинтезі</a:t>
            </a:r>
            <a:r>
              <a:rPr lang="ru-RU" sz="2800" dirty="0" smtClean="0"/>
              <a:t> </a:t>
            </a:r>
            <a:r>
              <a:rPr lang="ru-RU" sz="2800" dirty="0" err="1" smtClean="0"/>
              <a:t>утворюється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пальмітинова</a:t>
            </a:r>
            <a:r>
              <a:rPr lang="ru-RU" sz="2800" dirty="0" smtClean="0"/>
              <a:t> кислота, то </a:t>
            </a:r>
            <a:r>
              <a:rPr lang="ru-RU" sz="2800" dirty="0" err="1" smtClean="0"/>
              <a:t>хімізм</a:t>
            </a:r>
            <a:r>
              <a:rPr lang="ru-RU" sz="2800" dirty="0" smtClean="0"/>
              <a:t> </a:t>
            </a:r>
            <a:r>
              <a:rPr lang="ru-RU" sz="2800" dirty="0" err="1" smtClean="0"/>
              <a:t>взаємодії</a:t>
            </a:r>
            <a:r>
              <a:rPr lang="ru-RU" sz="2800" dirty="0" smtClean="0"/>
              <a:t> ацетил-</a:t>
            </a:r>
            <a:r>
              <a:rPr lang="ru-RU" sz="2800" dirty="0" err="1" smtClean="0"/>
              <a:t>КоА</a:t>
            </a:r>
            <a:r>
              <a:rPr lang="ru-RU" sz="2800" dirty="0" smtClean="0"/>
              <a:t> і </a:t>
            </a:r>
            <a:r>
              <a:rPr lang="ru-RU" sz="2800" dirty="0" err="1" smtClean="0"/>
              <a:t>малоніл-КоА</a:t>
            </a:r>
            <a:r>
              <a:rPr lang="ru-RU" sz="2800" dirty="0" smtClean="0"/>
              <a:t> </a:t>
            </a:r>
            <a:r>
              <a:rPr lang="ru-RU" sz="2800" dirty="0" err="1" smtClean="0"/>
              <a:t>такий</a:t>
            </a:r>
            <a:r>
              <a:rPr lang="ru-RU" sz="2800" dirty="0" smtClean="0"/>
              <a:t>: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500438"/>
            <a:ext cx="8485188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ъект 2"/>
          <p:cNvSpPr>
            <a:spLocks noGrp="1"/>
          </p:cNvSpPr>
          <p:nvPr>
            <p:ph idx="1"/>
          </p:nvPr>
        </p:nvSpPr>
        <p:spPr>
          <a:xfrm>
            <a:off x="611188" y="620713"/>
            <a:ext cx="7848600" cy="432023"/>
          </a:xfrm>
        </p:spPr>
        <p:txBody>
          <a:bodyPr/>
          <a:lstStyle/>
          <a:p>
            <a:pPr indent="0" algn="just">
              <a:buNone/>
            </a:pPr>
            <a:r>
              <a:rPr lang="ru-RU" sz="2400" dirty="0" err="1" smtClean="0"/>
              <a:t>Біосинтез</a:t>
            </a:r>
            <a:r>
              <a:rPr lang="ru-RU" sz="2400" dirty="0" smtClean="0"/>
              <a:t> </a:t>
            </a:r>
            <a:r>
              <a:rPr lang="ru-RU" sz="2400" dirty="0" err="1" smtClean="0"/>
              <a:t>вищих</a:t>
            </a:r>
            <a:r>
              <a:rPr lang="ru-RU" sz="2400" dirty="0" smtClean="0"/>
              <a:t> </a:t>
            </a:r>
            <a:r>
              <a:rPr lang="ru-RU" sz="2400" dirty="0" err="1" smtClean="0"/>
              <a:t>жирних</a:t>
            </a:r>
            <a:r>
              <a:rPr lang="ru-RU" sz="2400" dirty="0" smtClean="0"/>
              <a:t> кислот </a:t>
            </a:r>
            <a:r>
              <a:rPr lang="ru-RU" sz="2400" dirty="0" err="1" smtClean="0"/>
              <a:t>відбувається</a:t>
            </a:r>
            <a:r>
              <a:rPr lang="ru-RU" sz="2400" dirty="0" smtClean="0"/>
              <a:t> з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ацилпереносного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білка</a:t>
            </a:r>
            <a:r>
              <a:rPr lang="ru-RU" sz="2400" dirty="0" smtClean="0"/>
              <a:t> (АПБ),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простетичну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групу</a:t>
            </a:r>
            <a:r>
              <a:rPr lang="ru-RU" sz="2400" dirty="0" smtClean="0"/>
              <a:t>, </a:t>
            </a:r>
            <a:r>
              <a:rPr lang="ru-RU" sz="2400" dirty="0" err="1" smtClean="0"/>
              <a:t>подібну</a:t>
            </a:r>
            <a:r>
              <a:rPr lang="ru-RU" sz="2400" dirty="0" smtClean="0"/>
              <a:t> до </a:t>
            </a:r>
            <a:r>
              <a:rPr lang="ru-RU" sz="2400" dirty="0" err="1" smtClean="0"/>
              <a:t>коа</a:t>
            </a:r>
            <a:r>
              <a:rPr lang="ru-RU" sz="2400" dirty="0" smtClean="0"/>
              <a:t>. При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ацильні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групи</a:t>
            </a:r>
            <a:r>
              <a:rPr lang="ru-RU" sz="2400" dirty="0" smtClean="0"/>
              <a:t> ацетил-</a:t>
            </a:r>
            <a:r>
              <a:rPr lang="ru-RU" sz="2400" dirty="0" err="1" smtClean="0"/>
              <a:t>коа</a:t>
            </a:r>
            <a:r>
              <a:rPr lang="ru-RU" sz="2400" dirty="0" smtClean="0"/>
              <a:t> і </a:t>
            </a:r>
            <a:r>
              <a:rPr lang="ru-RU" sz="2400" dirty="0" err="1" smtClean="0"/>
              <a:t>малоніл-коа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переносяться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тіолові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групи</a:t>
            </a:r>
            <a:r>
              <a:rPr lang="ru-RU" sz="2400" dirty="0" smtClean="0"/>
              <a:t> АПБ ферментами ацетил-і </a:t>
            </a:r>
            <a:r>
              <a:rPr lang="ru-RU" sz="2400" dirty="0" err="1" smtClean="0"/>
              <a:t>малонілтрансферазами</a:t>
            </a:r>
            <a:r>
              <a:rPr lang="ru-RU" sz="2400" dirty="0" smtClean="0"/>
              <a:t>. Коферментом є НАДФ • на. У </a:t>
            </a:r>
            <a:r>
              <a:rPr lang="ru-RU" sz="2400" dirty="0" err="1" smtClean="0"/>
              <a:t>подальшому</a:t>
            </a:r>
            <a:r>
              <a:rPr lang="ru-RU" sz="2400" dirty="0" smtClean="0"/>
              <a:t>, </a:t>
            </a:r>
            <a:r>
              <a:rPr lang="ru-RU" sz="2400" dirty="0" err="1" smtClean="0"/>
              <a:t>йде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нарощування</a:t>
            </a:r>
            <a:r>
              <a:rPr lang="ru-RU" sz="2400" dirty="0" smtClean="0"/>
              <a:t> радикала </a:t>
            </a:r>
            <a:r>
              <a:rPr lang="ru-RU" sz="2400" dirty="0" err="1" smtClean="0"/>
              <a:t>жирної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кислоти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величини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необхідної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біосинтезу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потрібних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клітині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ліпідів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7521575" cy="1000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тригліцеридів</a:t>
            </a:r>
            <a:r>
              <a:rPr lang="ru-RU" dirty="0"/>
              <a:t> </a:t>
            </a:r>
          </a:p>
        </p:txBody>
      </p:sp>
      <p:sp>
        <p:nvSpPr>
          <p:cNvPr id="66562" name="Объект 2"/>
          <p:cNvSpPr>
            <a:spLocks noGrp="1"/>
          </p:cNvSpPr>
          <p:nvPr>
            <p:ph idx="1"/>
          </p:nvPr>
        </p:nvSpPr>
        <p:spPr>
          <a:xfrm>
            <a:off x="2743200" y="1268413"/>
            <a:ext cx="6400800" cy="1368425"/>
          </a:xfrm>
        </p:spPr>
        <p:txBody>
          <a:bodyPr/>
          <a:lstStyle/>
          <a:p>
            <a:pPr indent="0">
              <a:buFont typeface="Wingdings" pitchFamily="2" charset="2"/>
              <a:buNone/>
            </a:pPr>
            <a:r>
              <a:rPr lang="en-US" sz="2400" smtClean="0"/>
              <a:t>-</a:t>
            </a:r>
            <a:r>
              <a:rPr lang="ru-RU" sz="2400" smtClean="0"/>
              <a:t>здійснюється в більшості тканин.</a:t>
            </a:r>
          </a:p>
        </p:txBody>
      </p:sp>
      <p:sp>
        <p:nvSpPr>
          <p:cNvPr id="66563" name="Прямоугольник 3"/>
          <p:cNvSpPr>
            <a:spLocks noChangeArrowheads="1"/>
          </p:cNvSpPr>
          <p:nvPr/>
        </p:nvSpPr>
        <p:spPr bwMode="auto">
          <a:xfrm>
            <a:off x="179388" y="2097088"/>
            <a:ext cx="8353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> Джерелом для утворення є гліцерофосфат і ацил-КоА:</a:t>
            </a: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780928"/>
            <a:ext cx="8208912" cy="221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Прямоугольник 4"/>
          <p:cNvSpPr>
            <a:spLocks noChangeArrowheads="1"/>
          </p:cNvSpPr>
          <p:nvPr/>
        </p:nvSpPr>
        <p:spPr bwMode="auto">
          <a:xfrm>
            <a:off x="179388" y="5229225"/>
            <a:ext cx="8713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 err="1">
                <a:latin typeface="Constantia" pitchFamily="18" charset="0"/>
              </a:rPr>
              <a:t>Реакція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каталізується</a:t>
            </a:r>
            <a:r>
              <a:rPr lang="ru-RU" sz="2400" dirty="0">
                <a:latin typeface="Constantia" pitchFamily="18" charset="0"/>
              </a:rPr>
              <a:t>  </a:t>
            </a:r>
            <a:r>
              <a:rPr lang="ru-RU" sz="2400" dirty="0" err="1">
                <a:latin typeface="Constantia" pitchFamily="18" charset="0"/>
              </a:rPr>
              <a:t>мультиферментним</a:t>
            </a:r>
            <a:r>
              <a:rPr lang="ru-RU" sz="2400" dirty="0">
                <a:latin typeface="Constantia" pitchFamily="18" charset="0"/>
              </a:rPr>
              <a:t>  комплексом — </a:t>
            </a:r>
            <a:r>
              <a:rPr lang="ru-RU" sz="2400" dirty="0" err="1">
                <a:latin typeface="Constantia" pitchFamily="18" charset="0"/>
              </a:rPr>
              <a:t>гліцерофосфат-ацилтрансферазою</a:t>
            </a:r>
            <a:r>
              <a:rPr lang="ru-RU" sz="2400" dirty="0">
                <a:latin typeface="Constantia" pitchFamily="18" charset="0"/>
              </a:rPr>
              <a:t>, </a:t>
            </a:r>
            <a:r>
              <a:rPr lang="ru-RU" sz="2400" dirty="0" err="1">
                <a:latin typeface="Constantia" pitchFamily="18" charset="0"/>
              </a:rPr>
              <a:t>локалізованою</a:t>
            </a:r>
            <a:r>
              <a:rPr lang="ru-RU" sz="2400" dirty="0">
                <a:latin typeface="Constantia" pitchFamily="18" charset="0"/>
              </a:rPr>
              <a:t> в </a:t>
            </a:r>
            <a:r>
              <a:rPr lang="ru-RU" sz="2400" dirty="0" err="1">
                <a:latin typeface="Constantia" pitchFamily="18" charset="0"/>
              </a:rPr>
              <a:t>мікросомах</a:t>
            </a:r>
            <a:r>
              <a:rPr lang="ru-RU" sz="2400" dirty="0">
                <a:latin typeface="Constant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ъект 2"/>
          <p:cNvSpPr>
            <a:spLocks noGrp="1"/>
          </p:cNvSpPr>
          <p:nvPr>
            <p:ph idx="1"/>
          </p:nvPr>
        </p:nvSpPr>
        <p:spPr>
          <a:xfrm>
            <a:off x="611187" y="836613"/>
            <a:ext cx="8029575" cy="3048000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подальшому фосфатидна кислота під впливом ферменту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фосфа-тидатфосфогідролази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перетворюється на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дигліцерид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997200"/>
            <a:ext cx="795655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ъект 2"/>
          <p:cNvSpPr>
            <a:spLocks noGrp="1"/>
          </p:cNvSpPr>
          <p:nvPr>
            <p:ph idx="1"/>
          </p:nvPr>
        </p:nvSpPr>
        <p:spPr>
          <a:xfrm>
            <a:off x="323850" y="765175"/>
            <a:ext cx="8136582" cy="3048000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Дигліцерид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під впливом того самого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мультиферментного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взаємодіє з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ацил-КоА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утворюючи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тригліцерид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895600"/>
            <a:ext cx="848995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713"/>
            <a:ext cx="925195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Біосинтез</a:t>
            </a:r>
            <a:r>
              <a:rPr lang="ru-RU" dirty="0"/>
              <a:t> </a:t>
            </a:r>
            <a:r>
              <a:rPr lang="ru-RU" dirty="0" err="1"/>
              <a:t>стеринів</a:t>
            </a:r>
            <a:r>
              <a:rPr lang="ru-RU" dirty="0"/>
              <a:t> і </a:t>
            </a:r>
            <a:r>
              <a:rPr lang="ru-RU" dirty="0" smtClean="0"/>
              <a:t>стер</a:t>
            </a:r>
            <a:r>
              <a:rPr lang="uk-UA" dirty="0"/>
              <a:t>Ї</a:t>
            </a:r>
            <a:r>
              <a:rPr lang="ru-RU" dirty="0" err="1" smtClean="0"/>
              <a:t>дів</a:t>
            </a:r>
            <a:r>
              <a:rPr lang="ru-RU" dirty="0"/>
              <a:t>. </a:t>
            </a:r>
          </a:p>
        </p:txBody>
      </p:sp>
      <p:sp>
        <p:nvSpPr>
          <p:cNvPr id="69634" name="Объект 2"/>
          <p:cNvSpPr>
            <a:spLocks noGrp="1"/>
          </p:cNvSpPr>
          <p:nvPr>
            <p:ph idx="1"/>
          </p:nvPr>
        </p:nvSpPr>
        <p:spPr>
          <a:xfrm>
            <a:off x="323850" y="1412875"/>
            <a:ext cx="8640763" cy="4073525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ru-RU" sz="2400" dirty="0" err="1" smtClean="0"/>
              <a:t>Стериди</a:t>
            </a:r>
            <a:r>
              <a:rPr lang="ru-RU" sz="2400" dirty="0" smtClean="0"/>
              <a:t> тканин </a:t>
            </a:r>
            <a:r>
              <a:rPr lang="ru-RU" sz="2400" dirty="0" err="1" smtClean="0"/>
              <a:t>синтезуються</a:t>
            </a:r>
            <a:r>
              <a:rPr lang="ru-RU" sz="2400" dirty="0" smtClean="0"/>
              <a:t> з </a:t>
            </a:r>
            <a:r>
              <a:rPr lang="ru-RU" sz="2400" dirty="0" err="1" smtClean="0"/>
              <a:t>екзогенного</a:t>
            </a:r>
            <a:r>
              <a:rPr lang="ru-RU" sz="2400" dirty="0" smtClean="0"/>
              <a:t> (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надходить</a:t>
            </a:r>
            <a:r>
              <a:rPr lang="ru-RU" sz="2400" dirty="0" smtClean="0"/>
              <a:t> з кормами) і </a:t>
            </a:r>
            <a:r>
              <a:rPr lang="ru-RU" sz="2400" dirty="0" err="1" smtClean="0"/>
              <a:t>ендогенного</a:t>
            </a:r>
            <a:r>
              <a:rPr lang="ru-RU" sz="2400" dirty="0" smtClean="0"/>
              <a:t> (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утворюється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організмі</a:t>
            </a:r>
            <a:r>
              <a:rPr lang="ru-RU" sz="2400" dirty="0" smtClean="0"/>
              <a:t>) холестерину і </a:t>
            </a:r>
            <a:r>
              <a:rPr lang="ru-RU" sz="2400" dirty="0" err="1" smtClean="0"/>
              <a:t>вищих</a:t>
            </a:r>
            <a:r>
              <a:rPr lang="ru-RU" sz="2400" dirty="0" smtClean="0"/>
              <a:t> </a:t>
            </a:r>
            <a:r>
              <a:rPr lang="ru-RU" sz="2400" dirty="0" err="1" smtClean="0"/>
              <a:t>жирних</a:t>
            </a:r>
            <a:r>
              <a:rPr lang="ru-RU" sz="2400" dirty="0" smtClean="0"/>
              <a:t> кислот. </a:t>
            </a:r>
            <a:r>
              <a:rPr lang="ru-RU" sz="2400" dirty="0" err="1" smtClean="0"/>
              <a:t>Найбільша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холестерину </a:t>
            </a:r>
            <a:r>
              <a:rPr lang="ru-RU" sz="2400" dirty="0" err="1" smtClean="0"/>
              <a:t>утворюється</a:t>
            </a:r>
            <a:r>
              <a:rPr lang="ru-RU" sz="2400" dirty="0" smtClean="0"/>
              <a:t> в тканинах </a:t>
            </a:r>
            <a:r>
              <a:rPr lang="ru-RU" sz="2400" dirty="0" err="1" smtClean="0"/>
              <a:t>печінки</a:t>
            </a:r>
            <a:r>
              <a:rPr lang="ru-RU" sz="2400" dirty="0" smtClean="0"/>
              <a:t>, головного </a:t>
            </a:r>
            <a:r>
              <a:rPr lang="ru-RU" sz="2400" dirty="0" err="1" smtClean="0"/>
              <a:t>мозку</a:t>
            </a:r>
            <a:r>
              <a:rPr lang="ru-RU" sz="2400" dirty="0" smtClean="0"/>
              <a:t>, </a:t>
            </a:r>
            <a:r>
              <a:rPr lang="ru-RU" sz="2400" dirty="0" err="1" smtClean="0"/>
              <a:t>надниркових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залоз</a:t>
            </a:r>
            <a:r>
              <a:rPr lang="ru-RU" sz="2400" dirty="0" smtClean="0"/>
              <a:t>. </a:t>
            </a:r>
            <a:r>
              <a:rPr lang="ru-RU" sz="2400" dirty="0" err="1" smtClean="0"/>
              <a:t>Сировиною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біосинтезу</a:t>
            </a:r>
            <a:r>
              <a:rPr lang="ru-RU" sz="2400" dirty="0" smtClean="0"/>
              <a:t> є </a:t>
            </a:r>
            <a:r>
              <a:rPr lang="ru-RU" sz="2400" dirty="0" err="1" smtClean="0"/>
              <a:t>оцтова</a:t>
            </a:r>
            <a:r>
              <a:rPr lang="ru-RU" sz="2400" dirty="0" smtClean="0"/>
              <a:t> кислота, </a:t>
            </a:r>
            <a:r>
              <a:rPr lang="ru-RU" sz="2400" dirty="0" err="1" smtClean="0"/>
              <a:t>оцтовий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альдегід</a:t>
            </a:r>
            <a:r>
              <a:rPr lang="ru-RU" sz="2400" dirty="0" smtClean="0"/>
              <a:t>, </a:t>
            </a:r>
            <a:r>
              <a:rPr lang="ru-RU" sz="2400" dirty="0" err="1" smtClean="0"/>
              <a:t>ацетооцтова</a:t>
            </a:r>
            <a:r>
              <a:rPr lang="ru-RU" sz="2400" dirty="0" smtClean="0"/>
              <a:t> кислота, ацетон, </a:t>
            </a:r>
            <a:r>
              <a:rPr lang="ru-RU" sz="2400" dirty="0" err="1" smtClean="0"/>
              <a:t>ізовалеріанова</a:t>
            </a:r>
            <a:r>
              <a:rPr lang="ru-RU" sz="2400" dirty="0" smtClean="0"/>
              <a:t> кислота та </a:t>
            </a:r>
            <a:r>
              <a:rPr lang="ru-RU" sz="2400" dirty="0" err="1" smtClean="0"/>
              <a:t>ін</a:t>
            </a:r>
            <a:r>
              <a:rPr lang="ru-RU" sz="2400" dirty="0" smtClean="0"/>
              <a:t>. </a:t>
            </a:r>
            <a:r>
              <a:rPr lang="ru-RU" sz="2400" dirty="0" err="1" smtClean="0"/>
              <a:t>Будівельним</a:t>
            </a:r>
            <a:r>
              <a:rPr lang="ru-RU" sz="2400" dirty="0" smtClean="0"/>
              <a:t> блоком є ацетил-</a:t>
            </a:r>
            <a:r>
              <a:rPr lang="ru-RU" sz="2400" dirty="0" err="1" smtClean="0"/>
              <a:t>КоА</a:t>
            </a:r>
            <a:r>
              <a:rPr lang="ru-RU" sz="2400" dirty="0" smtClean="0"/>
              <a:t>. В </a:t>
            </a:r>
            <a:r>
              <a:rPr lang="ru-RU" sz="2400" dirty="0" err="1" smtClean="0"/>
              <a:t>цих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реакціях</a:t>
            </a:r>
            <a:r>
              <a:rPr lang="ru-RU" sz="2400" dirty="0" smtClean="0"/>
              <a:t> </a:t>
            </a:r>
            <a:r>
              <a:rPr lang="ru-RU" sz="2400" dirty="0" err="1" smtClean="0"/>
              <a:t>беруть</a:t>
            </a:r>
            <a:r>
              <a:rPr lang="ru-RU" sz="2400" dirty="0" smtClean="0"/>
              <a:t> участь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ферментів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коферментів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гормонів</a:t>
            </a:r>
            <a:r>
              <a:rPr lang="ru-RU" sz="2400" dirty="0" smtClean="0"/>
              <a:t>, АТФ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5511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92150"/>
            <a:ext cx="8064251" cy="5010150"/>
          </a:xfrm>
        </p:spPr>
        <p:txBody>
          <a:bodyPr rtlCol="0">
            <a:normAutofit/>
          </a:bodyPr>
          <a:lstStyle/>
          <a:p>
            <a:pPr indent="0" algn="just" fontAlgn="auto">
              <a:spcAft>
                <a:spcPts val="0"/>
              </a:spcAft>
              <a:buNone/>
              <a:defRPr/>
            </a:pPr>
            <a:r>
              <a:rPr lang="ru-RU" sz="2400" dirty="0" err="1"/>
              <a:t>Незначна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 холестерину в тканинах </a:t>
            </a:r>
            <a:r>
              <a:rPr lang="ru-RU" sz="2400" dirty="0" err="1"/>
              <a:t>синтезується</a:t>
            </a:r>
            <a:r>
              <a:rPr lang="ru-RU" sz="2400" dirty="0"/>
              <a:t> з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амінокислот</a:t>
            </a:r>
            <a:r>
              <a:rPr lang="ru-RU" sz="2400" dirty="0"/>
              <a:t> (лейцину</a:t>
            </a:r>
            <a:r>
              <a:rPr lang="ru-RU" sz="2400" dirty="0" smtClean="0"/>
              <a:t>).</a:t>
            </a:r>
            <a:endParaRPr lang="ru-RU" sz="2400" dirty="0"/>
          </a:p>
          <a:p>
            <a:pPr indent="0" algn="just" fontAlgn="auto">
              <a:spcAft>
                <a:spcPts val="0"/>
              </a:spcAft>
              <a:buNone/>
              <a:defRPr/>
            </a:pPr>
            <a:r>
              <a:rPr lang="ru-RU" sz="2400" dirty="0"/>
              <a:t>Холестерин </a:t>
            </a:r>
            <a:r>
              <a:rPr lang="ru-RU" sz="2400" dirty="0" err="1"/>
              <a:t>характеризується</a:t>
            </a:r>
            <a:r>
              <a:rPr lang="ru-RU" sz="2400" dirty="0"/>
              <a:t> </a:t>
            </a:r>
            <a:r>
              <a:rPr lang="ru-RU" sz="2400" dirty="0" err="1"/>
              <a:t>високим</a:t>
            </a:r>
            <a:r>
              <a:rPr lang="ru-RU" sz="2400" dirty="0"/>
              <a:t> </a:t>
            </a:r>
            <a:r>
              <a:rPr lang="ru-RU" sz="2400" dirty="0" err="1"/>
              <a:t>ступенем</a:t>
            </a:r>
            <a:r>
              <a:rPr lang="ru-RU" sz="2400" dirty="0"/>
              <a:t> </a:t>
            </a:r>
            <a:r>
              <a:rPr lang="ru-RU" sz="2400" dirty="0" err="1" smtClean="0"/>
              <a:t>обміну</a:t>
            </a:r>
            <a:r>
              <a:rPr lang="ru-RU" sz="2400" dirty="0"/>
              <a:t>. Так,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доби</a:t>
            </a:r>
            <a:r>
              <a:rPr lang="ru-RU" sz="2400" dirty="0"/>
              <a:t> 20 % </a:t>
            </a:r>
            <a:r>
              <a:rPr lang="ru-RU" sz="2400" dirty="0" smtClean="0"/>
              <a:t>холестерину  </a:t>
            </a:r>
            <a:r>
              <a:rPr lang="ru-RU" sz="2400" dirty="0"/>
              <a:t>з </a:t>
            </a:r>
            <a:r>
              <a:rPr lang="ru-RU" sz="2400" dirty="0" err="1"/>
              <a:t>міткою</a:t>
            </a:r>
            <a:r>
              <a:rPr lang="ru-RU" sz="2400" dirty="0"/>
              <a:t> в </a:t>
            </a:r>
            <a:r>
              <a:rPr lang="ru-RU" sz="2400" dirty="0" err="1"/>
              <a:t>бічному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err="1" smtClean="0"/>
              <a:t>ланцюгу</a:t>
            </a:r>
            <a:r>
              <a:rPr lang="ru-RU" sz="2400" dirty="0" smtClean="0"/>
              <a:t> </a:t>
            </a:r>
            <a:r>
              <a:rPr lang="ru-RU" sz="2400" dirty="0" err="1"/>
              <a:t>окислюється</a:t>
            </a:r>
            <a:r>
              <a:rPr lang="ru-RU" sz="2400" dirty="0"/>
              <a:t> до </a:t>
            </a:r>
            <a:r>
              <a:rPr lang="en-US" sz="2400" dirty="0"/>
              <a:t>CO2 </a:t>
            </a:r>
            <a:r>
              <a:rPr lang="ru-RU" sz="2400" dirty="0"/>
              <a:t>і Н2О. Холестерин е основою для </a:t>
            </a:r>
            <a:r>
              <a:rPr lang="ru-RU" sz="2400" dirty="0" err="1"/>
              <a:t>біосинтезу</a:t>
            </a:r>
            <a:r>
              <a:rPr lang="ru-RU" sz="2400" dirty="0"/>
              <a:t> молекул </a:t>
            </a:r>
            <a:r>
              <a:rPr lang="ru-RU" sz="2400" dirty="0" err="1"/>
              <a:t>гормонів</a:t>
            </a:r>
            <a:r>
              <a:rPr lang="ru-RU" sz="2400" dirty="0"/>
              <a:t> і </a:t>
            </a:r>
            <a:r>
              <a:rPr lang="ru-RU" sz="2400" dirty="0" err="1"/>
              <a:t>біологічно</a:t>
            </a:r>
            <a:r>
              <a:rPr lang="ru-RU" sz="2400" dirty="0"/>
              <a:t> </a:t>
            </a:r>
            <a:r>
              <a:rPr lang="ru-RU" sz="2400" dirty="0" err="1"/>
              <a:t>важливих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 (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жовчних</a:t>
            </a:r>
            <a:r>
              <a:rPr lang="ru-RU" sz="2400" dirty="0"/>
              <a:t> кислот).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/>
              <a:t>Ліполіз</a:t>
            </a:r>
            <a:endParaRPr lang="ru-RU" b="1" i="1" dirty="0"/>
          </a:p>
        </p:txBody>
      </p:sp>
      <p:sp>
        <p:nvSpPr>
          <p:cNvPr id="72706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729413" cy="3048000"/>
          </a:xfrm>
        </p:spPr>
        <p:txBody>
          <a:bodyPr/>
          <a:lstStyle/>
          <a:p>
            <a:pPr indent="0" algn="just">
              <a:buNone/>
            </a:pPr>
            <a:r>
              <a:rPr lang="ru-RU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Ліполізом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ферментативного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ліпідів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64008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ліпідів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0563" y="1125538"/>
            <a:ext cx="4643437" cy="5183187"/>
          </a:xfrm>
        </p:spPr>
        <p:txBody>
          <a:bodyPr rtlCol="0">
            <a:noAutofit/>
          </a:bodyPr>
          <a:lstStyle/>
          <a:p>
            <a:pPr indent="0" algn="just" fontAlgn="auto">
              <a:spcAft>
                <a:spcPts val="0"/>
              </a:spcAft>
              <a:buNone/>
              <a:defRPr/>
            </a:pPr>
            <a:r>
              <a:rPr lang="ru-RU" sz="2000" b="1" dirty="0" err="1"/>
              <a:t>Розрізняють</a:t>
            </a:r>
            <a:r>
              <a:rPr lang="ru-RU" sz="2000" b="1" dirty="0"/>
              <a:t> </a:t>
            </a:r>
            <a:r>
              <a:rPr lang="ru-RU" sz="2000" b="1" dirty="0" err="1"/>
              <a:t>дві</a:t>
            </a:r>
            <a:r>
              <a:rPr lang="ru-RU" sz="2000" b="1" dirty="0"/>
              <a:t> </a:t>
            </a:r>
            <a:r>
              <a:rPr lang="ru-RU" sz="2000" b="1" dirty="0" err="1"/>
              <a:t>групи</a:t>
            </a:r>
            <a:r>
              <a:rPr lang="ru-RU" sz="2000" b="1" dirty="0"/>
              <a:t> </a:t>
            </a:r>
            <a:r>
              <a:rPr lang="ru-RU" sz="2000" b="1" dirty="0" err="1"/>
              <a:t>ліпідів</a:t>
            </a:r>
            <a:r>
              <a:rPr lang="ru-RU" sz="2000" b="1" dirty="0"/>
              <a:t>: </a:t>
            </a:r>
            <a:r>
              <a:rPr lang="ru-RU" sz="2000" b="1" dirty="0" err="1"/>
              <a:t>прості</a:t>
            </a:r>
            <a:r>
              <a:rPr lang="ru-RU" sz="2000" b="1" dirty="0"/>
              <a:t> і </a:t>
            </a:r>
            <a:r>
              <a:rPr lang="ru-RU" sz="2000" b="1" dirty="0" err="1"/>
              <a:t>складні</a:t>
            </a:r>
            <a:r>
              <a:rPr lang="ru-RU" sz="2000" b="1" dirty="0"/>
              <a:t>. </a:t>
            </a:r>
            <a:endParaRPr lang="en-US" sz="2000" b="1" dirty="0" smtClean="0"/>
          </a:p>
          <a:p>
            <a:pPr marL="285750" indent="-285750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 err="1">
                <a:solidFill>
                  <a:srgbClr val="FF0000"/>
                </a:solidFill>
              </a:rPr>
              <a:t>прості</a:t>
            </a:r>
            <a:r>
              <a:rPr lang="ru-RU" sz="2400" b="1" dirty="0"/>
              <a:t> </a:t>
            </a:r>
            <a:r>
              <a:rPr lang="ru-RU" sz="2000" b="1" dirty="0"/>
              <a:t>(</a:t>
            </a:r>
            <a:r>
              <a:rPr lang="ru-RU" sz="2000" b="1" dirty="0" err="1"/>
              <a:t>естери</a:t>
            </a:r>
            <a:r>
              <a:rPr lang="ru-RU" sz="2000" b="1" dirty="0"/>
              <a:t> </a:t>
            </a:r>
            <a:r>
              <a:rPr lang="ru-RU" sz="2000" b="1" dirty="0" err="1"/>
              <a:t>жирних</a:t>
            </a:r>
            <a:r>
              <a:rPr lang="ru-RU" sz="2000" b="1" dirty="0"/>
              <a:t> кислот </a:t>
            </a:r>
            <a:r>
              <a:rPr lang="ru-RU" sz="2000" b="1" dirty="0" err="1"/>
              <a:t>зі</a:t>
            </a:r>
            <a:r>
              <a:rPr lang="ru-RU" sz="2000" b="1" dirty="0"/>
              <a:t> спиртами) </a:t>
            </a:r>
            <a:r>
              <a:rPr lang="uk-UA" sz="2000" b="1" dirty="0" smtClean="0"/>
              <a:t>;</a:t>
            </a:r>
          </a:p>
          <a:p>
            <a:pPr marL="285750" indent="-285750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складні</a:t>
            </a:r>
            <a:r>
              <a:rPr lang="ru-RU" sz="2000" b="1" dirty="0"/>
              <a:t> (</a:t>
            </a:r>
            <a:r>
              <a:rPr lang="ru-RU" sz="2000" b="1" dirty="0" err="1"/>
              <a:t>такі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крім</a:t>
            </a:r>
            <a:r>
              <a:rPr lang="ru-RU" sz="2000" b="1" dirty="0"/>
              <a:t> </a:t>
            </a:r>
            <a:r>
              <a:rPr lang="ru-RU" sz="2000" b="1" dirty="0" err="1"/>
              <a:t>залишку</a:t>
            </a:r>
            <a:r>
              <a:rPr lang="ru-RU" sz="2000" b="1" dirty="0"/>
              <a:t> </a:t>
            </a:r>
            <a:r>
              <a:rPr lang="ru-RU" sz="2000" b="1" dirty="0" err="1"/>
              <a:t>жирної</a:t>
            </a:r>
            <a:r>
              <a:rPr lang="ru-RU" sz="2000" b="1" dirty="0"/>
              <a:t> </a:t>
            </a:r>
            <a:r>
              <a:rPr lang="ru-RU" sz="2000" b="1" dirty="0" err="1"/>
              <a:t>кислоти</a:t>
            </a:r>
            <a:r>
              <a:rPr lang="ru-RU" sz="2000" b="1" dirty="0"/>
              <a:t> та спирту </a:t>
            </a:r>
            <a:r>
              <a:rPr lang="ru-RU" sz="2000" b="1" dirty="0" err="1"/>
              <a:t>містять</a:t>
            </a:r>
            <a:r>
              <a:rPr lang="ru-RU" sz="2000" b="1" dirty="0"/>
              <a:t> </a:t>
            </a:r>
            <a:r>
              <a:rPr lang="ru-RU" sz="2000" b="1" dirty="0" err="1"/>
              <a:t>ще</a:t>
            </a:r>
            <a:r>
              <a:rPr lang="ru-RU" sz="2000" b="1" dirty="0"/>
              <a:t> </a:t>
            </a:r>
            <a:r>
              <a:rPr lang="ru-RU" sz="2000" b="1" dirty="0" err="1"/>
              <a:t>додаткові</a:t>
            </a:r>
            <a:r>
              <a:rPr lang="ru-RU" sz="2000" b="1" dirty="0"/>
              <a:t> </a:t>
            </a:r>
            <a:r>
              <a:rPr lang="ru-RU" sz="2000" b="1" dirty="0" err="1"/>
              <a:t>групи</a:t>
            </a:r>
            <a:r>
              <a:rPr lang="ru-RU" sz="2000" b="1" dirty="0"/>
              <a:t>: </a:t>
            </a:r>
            <a:r>
              <a:rPr lang="ru-RU" sz="2000" b="1" dirty="0" err="1"/>
              <a:t>вуглеводні</a:t>
            </a:r>
            <a:r>
              <a:rPr lang="ru-RU" sz="2000" b="1" dirty="0"/>
              <a:t>, </a:t>
            </a:r>
            <a:r>
              <a:rPr lang="ru-RU" sz="2000" b="1" dirty="0" err="1"/>
              <a:t>фосфатні</a:t>
            </a:r>
            <a:r>
              <a:rPr lang="ru-RU" sz="2000" b="1" dirty="0"/>
              <a:t> та </a:t>
            </a:r>
            <a:r>
              <a:rPr lang="ru-RU" sz="2000" b="1" dirty="0" err="1"/>
              <a:t>інші</a:t>
            </a:r>
            <a:r>
              <a:rPr lang="ru-RU" sz="2000" b="1" dirty="0"/>
              <a:t>)</a:t>
            </a: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394493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/>
              <a:t>Перетворення</a:t>
            </a:r>
            <a:r>
              <a:rPr lang="ru-RU" b="1" dirty="0"/>
              <a:t> </a:t>
            </a:r>
            <a:r>
              <a:rPr lang="ru-RU" b="1" dirty="0" err="1"/>
              <a:t>жирів</a:t>
            </a:r>
            <a:r>
              <a:rPr lang="ru-RU" b="1" dirty="0"/>
              <a:t>. </a:t>
            </a:r>
          </a:p>
        </p:txBody>
      </p:sp>
      <p:sp>
        <p:nvSpPr>
          <p:cNvPr id="73730" name="Объект 2"/>
          <p:cNvSpPr>
            <a:spLocks noGrp="1"/>
          </p:cNvSpPr>
          <p:nvPr>
            <p:ph idx="1"/>
          </p:nvPr>
        </p:nvSpPr>
        <p:spPr>
          <a:xfrm>
            <a:off x="1042988" y="2438400"/>
            <a:ext cx="6913562" cy="2719388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впливом</a:t>
            </a:r>
            <a:r>
              <a:rPr lang="ru-RU" sz="2400" dirty="0" smtClean="0"/>
              <a:t> </a:t>
            </a:r>
            <a:r>
              <a:rPr lang="ru-RU" sz="2400" dirty="0" err="1" smtClean="0"/>
              <a:t>тканинних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ліпаз</a:t>
            </a:r>
            <a:r>
              <a:rPr lang="ru-RU" sz="2400" dirty="0" smtClean="0"/>
              <a:t>, </a:t>
            </a:r>
            <a:r>
              <a:rPr lang="ru-RU" sz="2400" dirty="0" err="1" smtClean="0"/>
              <a:t>активованих</a:t>
            </a:r>
            <a:r>
              <a:rPr lang="ru-RU" sz="2400" dirty="0" smtClean="0"/>
              <a:t> солями </a:t>
            </a:r>
            <a:r>
              <a:rPr lang="ru-RU" sz="2400" dirty="0" err="1" smtClean="0"/>
              <a:t>фосфорної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кислоти</a:t>
            </a:r>
            <a:r>
              <a:rPr lang="ru-RU" sz="2400" dirty="0" smtClean="0"/>
              <a:t>, </a:t>
            </a:r>
            <a:r>
              <a:rPr lang="ru-RU" sz="2400" dirty="0" err="1" smtClean="0"/>
              <a:t>нейтральні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жири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розщеплюються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гліцерину</a:t>
            </a:r>
            <a:r>
              <a:rPr lang="ru-RU" sz="2400" dirty="0" smtClean="0"/>
              <a:t> і </a:t>
            </a:r>
            <a:r>
              <a:rPr lang="ru-RU" sz="2400" dirty="0" err="1" smtClean="0"/>
              <a:t>вищих</a:t>
            </a:r>
            <a:r>
              <a:rPr lang="ru-RU" sz="2400" dirty="0" smtClean="0"/>
              <a:t> </a:t>
            </a:r>
            <a:r>
              <a:rPr lang="ru-RU" sz="2400" dirty="0" err="1" smtClean="0"/>
              <a:t>жирних</a:t>
            </a:r>
            <a:r>
              <a:rPr lang="ru-RU" sz="2400" dirty="0" smtClean="0"/>
              <a:t> кислот. </a:t>
            </a:r>
            <a:r>
              <a:rPr lang="ru-RU" sz="2400" dirty="0" err="1" smtClean="0"/>
              <a:t>Цей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інтенсивно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відбувається</a:t>
            </a:r>
            <a:r>
              <a:rPr lang="ru-RU" sz="2400" dirty="0" smtClean="0"/>
              <a:t> в </a:t>
            </a:r>
            <a:r>
              <a:rPr lang="ru-RU" sz="2400" i="1" dirty="0" err="1" smtClean="0">
                <a:solidFill>
                  <a:srgbClr val="002060"/>
                </a:solidFill>
              </a:rPr>
              <a:t>печінці</a:t>
            </a:r>
            <a:r>
              <a:rPr lang="ru-RU" sz="2400" dirty="0" smtClean="0"/>
              <a:t> і </a:t>
            </a:r>
            <a:r>
              <a:rPr lang="ru-RU" sz="2400" i="1" dirty="0" err="1" smtClean="0">
                <a:solidFill>
                  <a:srgbClr val="002060"/>
                </a:solidFill>
              </a:rPr>
              <a:t>легенях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64008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/>
              <a:t>Обмін</a:t>
            </a:r>
            <a:r>
              <a:rPr lang="ru-RU" b="1" i="1" dirty="0"/>
              <a:t> </a:t>
            </a:r>
            <a:r>
              <a:rPr lang="ru-RU" b="1" i="1" dirty="0" err="1"/>
              <a:t>гліцерину</a:t>
            </a:r>
            <a:r>
              <a:rPr lang="ru-RU" b="1" i="1" dirty="0"/>
              <a:t>. </a:t>
            </a:r>
          </a:p>
        </p:txBody>
      </p:sp>
      <p:sp>
        <p:nvSpPr>
          <p:cNvPr id="74754" name="Объект 2"/>
          <p:cNvSpPr>
            <a:spLocks noGrp="1"/>
          </p:cNvSpPr>
          <p:nvPr>
            <p:ph idx="1"/>
          </p:nvPr>
        </p:nvSpPr>
        <p:spPr>
          <a:xfrm>
            <a:off x="395537" y="1412875"/>
            <a:ext cx="8424614" cy="4824413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гідролізу жиру гліцерин під впливом ферменту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гліцеролкінази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фосфорилується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Утворений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-гліцерофосфат лід впливом ферменту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гліцеральдегідфосфатдегідрогенази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окислюється у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фосфогліцериновий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альдегід, який включається у четверту стадію анаеробного розщеплення вуглеводів або є джерелом для біосинтезу специфічних жирів тканин,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гліцерофосфатидів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інших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речозин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549275"/>
            <a:ext cx="7200900" cy="10080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/>
              <a:t>Обмін</a:t>
            </a:r>
            <a:r>
              <a:rPr lang="ru-RU" b="1" i="1" dirty="0"/>
              <a:t> </a:t>
            </a:r>
            <a:r>
              <a:rPr lang="ru-RU" b="1" i="1" dirty="0" err="1"/>
              <a:t>вищих</a:t>
            </a:r>
            <a:r>
              <a:rPr lang="ru-RU" b="1" i="1" dirty="0"/>
              <a:t> </a:t>
            </a:r>
            <a:r>
              <a:rPr lang="ru-RU" b="1" i="1" dirty="0" err="1"/>
              <a:t>жирних</a:t>
            </a:r>
            <a:r>
              <a:rPr lang="ru-RU" b="1" i="1" dirty="0"/>
              <a:t> кислот. </a:t>
            </a:r>
          </a:p>
        </p:txBody>
      </p:sp>
      <p:sp>
        <p:nvSpPr>
          <p:cNvPr id="75778" name="Объект 2"/>
          <p:cNvSpPr>
            <a:spLocks noGrp="1"/>
          </p:cNvSpPr>
          <p:nvPr>
            <p:ph idx="1"/>
          </p:nvPr>
        </p:nvSpPr>
        <p:spPr>
          <a:xfrm>
            <a:off x="468313" y="1484313"/>
            <a:ext cx="8135937" cy="4968875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 розпаду вищих жирних кислот в організмі пояснює теорія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-окислення жирних кислот, запропонована в 1904.р. німецьким біохіміком Ф.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Кноопом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Згідно з нею розпад жирних кислот відбувається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ступінчасто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від молекули жирної кислоти поступово відщеплюються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двовуглецеві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фрагменти, розміщені 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-положенні.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ъект 2"/>
          <p:cNvSpPr>
            <a:spLocks noGrp="1"/>
          </p:cNvSpPr>
          <p:nvPr>
            <p:ph idx="1"/>
          </p:nvPr>
        </p:nvSpPr>
        <p:spPr>
          <a:xfrm>
            <a:off x="179388" y="188913"/>
            <a:ext cx="8713787" cy="3048000"/>
          </a:xfrm>
        </p:spPr>
        <p:txBody>
          <a:bodyPr/>
          <a:lstStyle/>
          <a:p>
            <a:pPr indent="0">
              <a:buNone/>
            </a:pPr>
            <a:r>
              <a:rPr lang="ru-RU" sz="2400" dirty="0" smtClean="0"/>
              <a:t>Основою для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теорії</a:t>
            </a:r>
            <a:r>
              <a:rPr lang="ru-RU" sz="2400" dirty="0" smtClean="0"/>
              <a:t> </a:t>
            </a:r>
            <a:r>
              <a:rPr lang="uk-UA" sz="2400" dirty="0" smtClean="0">
                <a:sym typeface="Symbol" pitchFamily="18" charset="2"/>
              </a:rPr>
              <a:t></a:t>
            </a:r>
            <a:r>
              <a:rPr lang="ru-RU" sz="2400" dirty="0" smtClean="0"/>
              <a:t>-</a:t>
            </a:r>
            <a:r>
              <a:rPr lang="ru-RU" sz="2400" dirty="0" err="1" smtClean="0"/>
              <a:t>окислення</a:t>
            </a:r>
            <a:r>
              <a:rPr lang="ru-RU" sz="2400" dirty="0" smtClean="0"/>
              <a:t> послужили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 </a:t>
            </a:r>
            <a:r>
              <a:rPr lang="ru-RU" sz="2400" dirty="0" err="1" smtClean="0"/>
              <a:t>факти</a:t>
            </a:r>
            <a:r>
              <a:rPr lang="ru-RU" sz="2400" dirty="0" smtClean="0"/>
              <a:t>. </a:t>
            </a:r>
            <a:r>
              <a:rPr lang="ru-RU" sz="2400" dirty="0" err="1" smtClean="0"/>
              <a:t>Наприкінці</a:t>
            </a:r>
            <a:r>
              <a:rPr lang="ru-RU" sz="2400" dirty="0" smtClean="0"/>
              <a:t> </a:t>
            </a:r>
            <a:r>
              <a:rPr lang="en-US" sz="2400" dirty="0" smtClean="0"/>
              <a:t>XIX </a:t>
            </a:r>
            <a:r>
              <a:rPr lang="ru-RU" sz="2400" dirty="0" err="1" smtClean="0"/>
              <a:t>ст</a:t>
            </a:r>
            <a:r>
              <a:rPr lang="ru-RU" sz="2400" dirty="0" smtClean="0"/>
              <a:t>,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встановлено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ароматичні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кислоти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виводяться</a:t>
            </a:r>
            <a:r>
              <a:rPr lang="ru-RU" sz="2400" dirty="0" smtClean="0"/>
              <a:t> з </a:t>
            </a:r>
            <a:r>
              <a:rPr lang="ru-RU" sz="2400" dirty="0" err="1" smtClean="0"/>
              <a:t>організму</a:t>
            </a:r>
            <a:r>
              <a:rPr lang="ru-RU" sz="2400" dirty="0" smtClean="0"/>
              <a:t> з сечею у </a:t>
            </a:r>
            <a:r>
              <a:rPr lang="ru-RU" sz="2400" dirty="0" err="1" smtClean="0"/>
              <a:t>знешкодженому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стані</a:t>
            </a:r>
            <a:r>
              <a:rPr lang="ru-RU" sz="2400" dirty="0" smtClean="0"/>
              <a:t> — у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</a:t>
            </a:r>
            <a:r>
              <a:rPr lang="ru-RU" sz="2400" dirty="0" err="1" smtClean="0"/>
              <a:t>парних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сполук</a:t>
            </a:r>
            <a:r>
              <a:rPr lang="ru-RU" sz="2400" dirty="0" smtClean="0"/>
              <a:t> з </a:t>
            </a:r>
            <a:r>
              <a:rPr lang="ru-RU" sz="2400" dirty="0" err="1" smtClean="0"/>
              <a:t>глікоколом</a:t>
            </a:r>
            <a:r>
              <a:rPr lang="ru-RU" sz="2400" dirty="0" smtClean="0"/>
              <a:t>: </a:t>
            </a:r>
            <a:r>
              <a:rPr lang="ru-RU" sz="2400" dirty="0" err="1" smtClean="0"/>
              <a:t>бензойна</a:t>
            </a:r>
            <a:r>
              <a:rPr lang="ru-RU" sz="2400" dirty="0" smtClean="0"/>
              <a:t> — у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</a:t>
            </a:r>
            <a:r>
              <a:rPr lang="ru-RU" sz="2400" dirty="0" err="1" smtClean="0"/>
              <a:t>гіпурової</a:t>
            </a:r>
            <a:r>
              <a:rPr lang="ru-RU" sz="2400" dirty="0" smtClean="0"/>
              <a:t>, </a:t>
            </a:r>
            <a:r>
              <a:rPr lang="ru-RU" sz="2400" dirty="0" err="1" smtClean="0"/>
              <a:t>фенілоцтова</a:t>
            </a:r>
            <a:r>
              <a:rPr lang="ru-RU" sz="2400" dirty="0" smtClean="0"/>
              <a:t> — у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</a:t>
            </a:r>
            <a:r>
              <a:rPr lang="ru-RU" sz="2400" dirty="0" err="1" smtClean="0"/>
              <a:t>фенацетурової</a:t>
            </a:r>
            <a:r>
              <a:rPr lang="ru-RU" sz="2400" dirty="0" smtClean="0"/>
              <a:t> кислот: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3613"/>
            <a:ext cx="914400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97887" cy="1512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сучасна </a:t>
            </a:r>
            <a:r>
              <a:rPr lang="uk-UA" dirty="0"/>
              <a:t>схема </a:t>
            </a:r>
            <a:r>
              <a:rPr lang="uk-UA" dirty="0" smtClean="0">
                <a:sym typeface="Symbol"/>
              </a:rPr>
              <a:t></a:t>
            </a:r>
            <a:r>
              <a:rPr lang="uk-UA" dirty="0"/>
              <a:t>-окислення жирних кислот:</a:t>
            </a:r>
            <a:endParaRPr lang="ru-RU" dirty="0"/>
          </a:p>
        </p:txBody>
      </p:sp>
      <p:sp>
        <p:nvSpPr>
          <p:cNvPr id="77826" name="Объект 2"/>
          <p:cNvSpPr>
            <a:spLocks noGrp="1"/>
          </p:cNvSpPr>
          <p:nvPr>
            <p:ph idx="1"/>
          </p:nvPr>
        </p:nvSpPr>
        <p:spPr>
          <a:xfrm>
            <a:off x="250825" y="1844675"/>
            <a:ext cx="8642350" cy="1584325"/>
          </a:xfrm>
        </p:spPr>
        <p:txBody>
          <a:bodyPr/>
          <a:lstStyle/>
          <a:p>
            <a:pPr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аденілаткінази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жирна кислота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ациладенілату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0">
              <a:buFont typeface="Wingdings" pitchFamily="2" charset="2"/>
              <a:buNone/>
            </a:pPr>
            <a:endParaRPr lang="ru-RU" sz="2400" dirty="0" smtClean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284538"/>
            <a:ext cx="84248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9275"/>
            <a:ext cx="8641655" cy="4937125"/>
          </a:xfrm>
        </p:spPr>
        <p:txBody>
          <a:bodyPr rtlCol="0">
            <a:normAutofit/>
          </a:bodyPr>
          <a:lstStyle/>
          <a:p>
            <a:pPr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Ациладенілат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ацил-КоА-синтетази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ацил-КоА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флавінзалежної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дегідрогенази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дегідрування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активованого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82975"/>
            <a:ext cx="91440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ъект 2"/>
          <p:cNvSpPr>
            <a:spLocks noGrp="1"/>
          </p:cNvSpPr>
          <p:nvPr>
            <p:ph idx="1"/>
          </p:nvPr>
        </p:nvSpPr>
        <p:spPr>
          <a:xfrm>
            <a:off x="251520" y="836613"/>
            <a:ext cx="8784976" cy="3048000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Залишок жирної кислоти під дією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еноїл-КоА-гідратази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гідрується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ділянці розриву подвійного зв'язку з утворенням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оксіацил-КоА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573463"/>
            <a:ext cx="9105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Прямоугольник 3"/>
          <p:cNvSpPr>
            <a:spLocks noChangeArrowheads="1"/>
          </p:cNvSpPr>
          <p:nvPr/>
        </p:nvSpPr>
        <p:spPr bwMode="auto">
          <a:xfrm>
            <a:off x="147191" y="620688"/>
            <a:ext cx="88924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Оксіацил-КоА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 впливом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оксіацил-КоА-дегідрогенази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наявності НАД+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дегідрується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перетворюючись на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кетоформу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ацил-КоА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6872"/>
            <a:ext cx="9186863" cy="417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ъект 2"/>
          <p:cNvSpPr>
            <a:spLocks noGrp="1"/>
          </p:cNvSpPr>
          <p:nvPr>
            <p:ph idx="1"/>
          </p:nvPr>
        </p:nvSpPr>
        <p:spPr>
          <a:xfrm>
            <a:off x="323528" y="765175"/>
            <a:ext cx="8568952" cy="3784600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Молекула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кетоформи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ацил-КоА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ацето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-ацетил-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тіолази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розривається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ацетил-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ацил-КоА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4900"/>
            <a:ext cx="91440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08714" cy="5400129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Ацил-КоА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знову зазнає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-окислення, доки вся молекула жирної кислоти не розпадається на ацетил-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Ацетил-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вступає в цикл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трикарбонових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 та інші реакції.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8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31750"/>
            <a:ext cx="7416800" cy="6843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ъект 2"/>
          <p:cNvSpPr>
            <a:spLocks noGrp="1"/>
          </p:cNvSpPr>
          <p:nvPr>
            <p:ph idx="1"/>
          </p:nvPr>
        </p:nvSpPr>
        <p:spPr>
          <a:xfrm>
            <a:off x="250825" y="260648"/>
            <a:ext cx="8569325" cy="6263977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Вищі жирні кислоти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важливе джерело хімічної енергії в організмі. При повному окисленні одного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двовуглецевого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фрагменту жирної кислоти (ацетил-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 мітохондріях утворюється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п'ять молекул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АТФ (дві- за рахунок ФАД • Н і три- за рахунок НАД •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повному розщепленні стеаринової кислоти утворюється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молекул ацетил-</a:t>
            </a:r>
            <a:r>
              <a:rPr lang="uk-UA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дають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молекул АТФ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• 9 = 45). Якщо молекула ацетил-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включається в цикл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трикарбонових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кислот, то при її окисленні утворюється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молекул АТФ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Отже, 9 молекул ацетил-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утворились при розпаді стеаринової кислоти, після окислення в ЦТК є джерелом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 молекул АТФ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 • 9 = 108). Повне окислення однієї молекули стеаринової кислоти дає організму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 молекули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АТФ (45 + 108 = 153).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400800" cy="1360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cap="none" spc="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4. </a:t>
            </a:r>
            <a:r>
              <a:rPr lang="ru-RU" b="1" i="1" cap="none" spc="0" dirty="0" err="1">
                <a:ln w="18000">
                  <a:solidFill>
                    <a:srgbClr val="0070C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Регуляція</a:t>
            </a:r>
            <a:r>
              <a:rPr lang="ru-RU" b="1" i="1" cap="none" spc="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i="1" cap="none" spc="0" dirty="0" err="1">
                <a:ln w="18000">
                  <a:solidFill>
                    <a:srgbClr val="0070C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ліпідного</a:t>
            </a:r>
            <a:r>
              <a:rPr lang="ru-RU" b="1" i="1" cap="none" spc="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i="1" cap="none" spc="0" dirty="0" err="1">
                <a:ln w="18000">
                  <a:solidFill>
                    <a:srgbClr val="0070C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обміну</a:t>
            </a:r>
            <a:r>
              <a:rPr lang="ru-RU" b="1" i="1" cap="none" spc="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</a:p>
        </p:txBody>
      </p:sp>
      <p:sp>
        <p:nvSpPr>
          <p:cNvPr id="84994" name="Объект 2"/>
          <p:cNvSpPr>
            <a:spLocks noGrp="1"/>
          </p:cNvSpPr>
          <p:nvPr>
            <p:ph idx="1"/>
          </p:nvPr>
        </p:nvSpPr>
        <p:spPr>
          <a:xfrm>
            <a:off x="250825" y="1360512"/>
            <a:ext cx="8642350" cy="5021238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ліпідів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нейрогуморальним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Центральна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залози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секреції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 великих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півкуль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перетравлювання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всмоктування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ліпідів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біосинтез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йдуть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симпатичних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волокнах,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розпаду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ліпідів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жирових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депо, по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парасимпатичних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гіпоталамуса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ожиріння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404665"/>
            <a:ext cx="8496300" cy="5513536"/>
          </a:xfrm>
        </p:spPr>
        <p:txBody>
          <a:bodyPr rtlCol="0">
            <a:normAutofit lnSpcReduction="10000"/>
          </a:bodyPr>
          <a:lstStyle/>
          <a:p>
            <a:pPr indent="0" algn="just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ліпідів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інсулін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ліпокаїн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фосфатидів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напрямленої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ліпідний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з метою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кастрацію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вводять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інсулін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кормах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надлишковому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жиру.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кормах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метіоніну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холіну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ліпідний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патологічне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ожиріння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печінки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475" y="0"/>
            <a:ext cx="7056438" cy="112625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Патологія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ліпідного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2" name="Объект 2"/>
          <p:cNvSpPr>
            <a:spLocks noGrp="1"/>
          </p:cNvSpPr>
          <p:nvPr>
            <p:ph idx="1"/>
          </p:nvPr>
        </p:nvSpPr>
        <p:spPr>
          <a:xfrm>
            <a:off x="684213" y="1126257"/>
            <a:ext cx="8208962" cy="5326932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Ліпідний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інвазійних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незаразних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хворобах. Часто причиною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неправильно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ліпідного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нейрогуморальної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перетравлювання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всмоктування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біосинтезу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ліполізу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при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гіпофункціях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передньої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гіпофіза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щитовидної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залози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патологічні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жиру. При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гіперфункціях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щитовидної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залози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шару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надниркових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розпад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різке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схуднення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ъект 2"/>
          <p:cNvSpPr>
            <a:spLocks noGrp="1"/>
          </p:cNvSpPr>
          <p:nvPr>
            <p:ph idx="1"/>
          </p:nvPr>
        </p:nvSpPr>
        <p:spPr>
          <a:xfrm>
            <a:off x="395535" y="692150"/>
            <a:ext cx="8434139" cy="4362450"/>
          </a:xfrm>
        </p:spPr>
        <p:txBody>
          <a:bodyPr/>
          <a:lstStyle/>
          <a:p>
            <a:pPr indent="0" algn="just">
              <a:lnSpc>
                <a:spcPct val="100000"/>
              </a:lnSpc>
              <a:buNone/>
            </a:pPr>
            <a:r>
              <a:rPr lang="ru-RU" sz="2400" dirty="0" smtClean="0"/>
              <a:t>При </a:t>
            </a:r>
            <a:r>
              <a:rPr lang="ru-RU" sz="2400" dirty="0" err="1" smtClean="0"/>
              <a:t>зниженій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продуктивності</a:t>
            </a:r>
            <a:r>
              <a:rPr lang="ru-RU" sz="2400" dirty="0" smtClean="0"/>
              <a:t>  </a:t>
            </a:r>
            <a:r>
              <a:rPr lang="ru-RU" sz="2400" dirty="0" err="1" smtClean="0"/>
              <a:t>ліполітичних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ферментів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травними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залозами</a:t>
            </a:r>
            <a:r>
              <a:rPr lang="ru-RU" sz="2400" dirty="0" smtClean="0"/>
              <a:t> і </a:t>
            </a:r>
            <a:r>
              <a:rPr lang="ru-RU" sz="2400" dirty="0" err="1" smtClean="0"/>
              <a:t>зменшенні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секреції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жовчі</a:t>
            </a:r>
            <a:r>
              <a:rPr lang="ru-RU" sz="2400" dirty="0" smtClean="0"/>
              <a:t> (</a:t>
            </a:r>
            <a:r>
              <a:rPr lang="ru-RU" sz="2400" dirty="0" err="1" smtClean="0"/>
              <a:t>фасціольоз</a:t>
            </a:r>
            <a:r>
              <a:rPr lang="ru-RU" sz="2400" dirty="0" smtClean="0"/>
              <a:t>, </a:t>
            </a:r>
            <a:r>
              <a:rPr lang="ru-RU" sz="2400" dirty="0" err="1" smtClean="0"/>
              <a:t>гепатити</a:t>
            </a:r>
            <a:r>
              <a:rPr lang="ru-RU" sz="2400" dirty="0" smtClean="0"/>
              <a:t>) </a:t>
            </a:r>
            <a:r>
              <a:rPr lang="ru-RU" sz="2400" dirty="0" err="1" smtClean="0"/>
              <a:t>порушу¬ються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перетравлювання</a:t>
            </a:r>
            <a:r>
              <a:rPr lang="ru-RU" sz="2400" dirty="0" smtClean="0"/>
              <a:t> і </a:t>
            </a:r>
            <a:r>
              <a:rPr lang="ru-RU" sz="2400" dirty="0" err="1" smtClean="0"/>
              <a:t>всмоктування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ліпідів</a:t>
            </a:r>
            <a:r>
              <a:rPr lang="ru-RU" sz="2400" dirty="0" smtClean="0"/>
              <a:t>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призводить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виділення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з калом і до </a:t>
            </a:r>
            <a:r>
              <a:rPr lang="ru-RU" sz="2400" dirty="0" err="1" smtClean="0"/>
              <a:t>проносів</a:t>
            </a:r>
            <a:r>
              <a:rPr lang="ru-RU" sz="2400" dirty="0" smtClean="0"/>
              <a:t>.</a:t>
            </a:r>
          </a:p>
        </p:txBody>
      </p:sp>
      <p:sp>
        <p:nvSpPr>
          <p:cNvPr id="88066" name="Прямоугольник 3"/>
          <p:cNvSpPr>
            <a:spLocks noChangeArrowheads="1"/>
          </p:cNvSpPr>
          <p:nvPr/>
        </p:nvSpPr>
        <p:spPr bwMode="auto">
          <a:xfrm>
            <a:off x="395536" y="2708920"/>
            <a:ext cx="843413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Constantia" pitchFamily="18" charset="0"/>
              </a:rPr>
              <a:t>Відсутність</a:t>
            </a:r>
            <a:r>
              <a:rPr lang="ru-RU" sz="2400" dirty="0">
                <a:latin typeface="Constantia" pitchFamily="18" charset="0"/>
              </a:rPr>
              <a:t> у кормах </a:t>
            </a:r>
            <a:r>
              <a:rPr lang="ru-RU" sz="2400" dirty="0" err="1">
                <a:latin typeface="Constantia" pitchFamily="18" charset="0"/>
              </a:rPr>
              <a:t>ліпотропних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речовин</a:t>
            </a:r>
            <a:r>
              <a:rPr lang="ru-RU" sz="2400" dirty="0">
                <a:latin typeface="Constantia" pitchFamily="18" charset="0"/>
              </a:rPr>
              <a:t> (</a:t>
            </a:r>
            <a:r>
              <a:rPr lang="ru-RU" sz="2400" dirty="0" err="1">
                <a:latin typeface="Constantia" pitchFamily="18" charset="0"/>
              </a:rPr>
              <a:t>холіну</a:t>
            </a:r>
            <a:r>
              <a:rPr lang="ru-RU" sz="2400" dirty="0">
                <a:latin typeface="Constantia" pitchFamily="18" charset="0"/>
              </a:rPr>
              <a:t> і </a:t>
            </a:r>
            <a:r>
              <a:rPr lang="ru-RU" sz="2400" dirty="0" err="1">
                <a:latin typeface="Constantia" pitchFamily="18" charset="0"/>
              </a:rPr>
              <a:t>метіоніну</a:t>
            </a:r>
            <a:r>
              <a:rPr lang="ru-RU" sz="2400" dirty="0">
                <a:latin typeface="Constantia" pitchFamily="18" charset="0"/>
              </a:rPr>
              <a:t>) </a:t>
            </a:r>
            <a:r>
              <a:rPr lang="ru-RU" sz="2400" dirty="0" err="1">
                <a:latin typeface="Constantia" pitchFamily="18" charset="0"/>
              </a:rPr>
              <a:t>викликає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жирове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переродження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печінки</a:t>
            </a:r>
            <a:r>
              <a:rPr lang="ru-RU" sz="2400" dirty="0">
                <a:latin typeface="Constantia" pitchFamily="18" charset="0"/>
              </a:rPr>
              <a:t>, </a:t>
            </a:r>
            <a:r>
              <a:rPr lang="ru-RU" sz="2400" dirty="0" err="1">
                <a:latin typeface="Constantia" pitchFamily="18" charset="0"/>
              </a:rPr>
              <a:t>нестача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жиророзчинних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вітамінів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зменшує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всмоктування</a:t>
            </a:r>
            <a:r>
              <a:rPr lang="ru-RU" sz="2400" dirty="0">
                <a:latin typeface="Constantia" pitchFamily="18" charset="0"/>
              </a:rPr>
              <a:t>, </a:t>
            </a:r>
            <a:r>
              <a:rPr lang="ru-RU" sz="2400" dirty="0" err="1">
                <a:latin typeface="Constantia" pitchFamily="18" charset="0"/>
              </a:rPr>
              <a:t>знижує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секрецію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жовчі</a:t>
            </a:r>
            <a:r>
              <a:rPr lang="ru-RU" sz="2400" dirty="0">
                <a:latin typeface="Constantia" pitchFamily="18" charset="0"/>
              </a:rPr>
              <a:t>, </a:t>
            </a:r>
            <a:r>
              <a:rPr lang="ru-RU" sz="2400" dirty="0" err="1">
                <a:latin typeface="Constantia" pitchFamily="18" charset="0"/>
              </a:rPr>
              <a:t>веде</a:t>
            </a:r>
            <a:r>
              <a:rPr lang="ru-RU" sz="2400" dirty="0">
                <a:latin typeface="Constantia" pitchFamily="18" charset="0"/>
              </a:rPr>
              <a:t> до </a:t>
            </a:r>
            <a:r>
              <a:rPr lang="ru-RU" sz="2400" dirty="0" err="1">
                <a:latin typeface="Constantia" pitchFamily="18" charset="0"/>
              </a:rPr>
              <a:t>появи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дерматитів</a:t>
            </a:r>
            <a:r>
              <a:rPr lang="ru-RU" sz="2400" dirty="0">
                <a:latin typeface="Constantia" pitchFamily="18" charset="0"/>
              </a:rPr>
              <a:t>, </a:t>
            </a:r>
            <a:r>
              <a:rPr lang="ru-RU" sz="2400" dirty="0" err="1">
                <a:latin typeface="Constantia" pitchFamily="18" charset="0"/>
              </a:rPr>
              <a:t>проносів</a:t>
            </a:r>
            <a:r>
              <a:rPr lang="ru-RU" sz="2400" dirty="0">
                <a:latin typeface="Constant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Объект 2"/>
          <p:cNvSpPr>
            <a:spLocks noGrp="1"/>
          </p:cNvSpPr>
          <p:nvPr>
            <p:ph idx="1"/>
          </p:nvPr>
        </p:nvSpPr>
        <p:spPr>
          <a:xfrm>
            <a:off x="358775" y="32405"/>
            <a:ext cx="8785225" cy="6708963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Ліпідний обмін порушується при </a:t>
            </a:r>
            <a:r>
              <a:rPr lang="uk-UA" sz="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кетозах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виникають при </a:t>
            </a:r>
            <a:r>
              <a:rPr lang="uk-UA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цукровому діабеті, гепатитах, різних отруєннях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Причиною їх може бути </a:t>
            </a:r>
            <a:r>
              <a:rPr lang="uk-UA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неправильне годування 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тварин. Так, </a:t>
            </a:r>
            <a:r>
              <a:rPr lang="uk-UA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кетози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з'являються при надлишковому годуванні корів концентратами, при підвищеному маслянокислому бродінні в передшлунках і після тривалого голодування. Походження кетонових тіл (ацетооцтова кислота, 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оксимасляна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кислота, ацетон) подвійне. Вони виникають внаслідок незавершеності процесу 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-окислення вищих жирних кислот (процес не Доходить до утворення ацетил-</a:t>
            </a:r>
            <a:r>
              <a:rPr lang="uk-UA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або біосинтезу вищих жирних кислот з </a:t>
            </a:r>
            <a:r>
              <a:rPr lang="uk-UA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аце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-тил-</a:t>
            </a:r>
            <a:r>
              <a:rPr lang="uk-UA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стадії 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окси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метилглутарил-КоА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гепатоцитах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під впливом спеціального </a:t>
            </a:r>
            <a:r>
              <a:rPr lang="uk-UA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мітохондріального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ферменту утворюється ацетооцтова кислота: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588" y="34925"/>
            <a:ext cx="9178926" cy="6707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Объект 2"/>
          <p:cNvSpPr>
            <a:spLocks noGrp="1"/>
          </p:cNvSpPr>
          <p:nvPr>
            <p:ph idx="1"/>
          </p:nvPr>
        </p:nvSpPr>
        <p:spPr>
          <a:xfrm>
            <a:off x="422399" y="404664"/>
            <a:ext cx="8424614" cy="4721225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ацетооцтової кислоти в печінці лід впливом НАД-залежної р-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оксибутиратдегідрогенази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відновлюється до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оксимасляної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кислоти (реакція оборотна, однак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надлишку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недоокислених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продуктів ліпідного обміну вона зсувається вправо):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49" y="2996952"/>
            <a:ext cx="8621713" cy="348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ъект 2"/>
          <p:cNvSpPr>
            <a:spLocks noGrp="1"/>
          </p:cNvSpPr>
          <p:nvPr>
            <p:ph idx="1"/>
          </p:nvPr>
        </p:nvSpPr>
        <p:spPr>
          <a:xfrm>
            <a:off x="468312" y="836613"/>
            <a:ext cx="8352160" cy="2544762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ацетооцтової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ферментативним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ацетоацилдекарбоксилази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неферментативним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шляхами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декарбоксилується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приводить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ацетону: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19" y="2924944"/>
            <a:ext cx="8712969" cy="201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ъект 2"/>
          <p:cNvSpPr>
            <a:spLocks noGrp="1"/>
          </p:cNvSpPr>
          <p:nvPr>
            <p:ph idx="1"/>
          </p:nvPr>
        </p:nvSpPr>
        <p:spPr>
          <a:xfrm>
            <a:off x="468313" y="549275"/>
            <a:ext cx="8496300" cy="4721225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кетонові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невеликих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тканинами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м'язовою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кетози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ацетонемія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0,06—0,07 г/л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кетонових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при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кетозах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0,48—0,50 г/л.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сечі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0,09—0,10 г/л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кетонових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при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кетозах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(2,5—3 г/л)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ацетонурія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ацидозу,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3186" name="Прямоугольник 3"/>
          <p:cNvSpPr>
            <a:spLocks noChangeArrowheads="1"/>
          </p:cNvSpPr>
          <p:nvPr/>
        </p:nvSpPr>
        <p:spPr bwMode="auto">
          <a:xfrm>
            <a:off x="468313" y="4485481"/>
            <a:ext cx="8496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кетонових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епітелії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передшлунків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 тканинах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кетонових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04813"/>
            <a:ext cx="6400800" cy="10080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поділі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вісім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endParaRPr lang="ru-RU" dirty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179388" y="1412875"/>
            <a:ext cx="7593012" cy="4752975"/>
          </a:xfrm>
        </p:spPr>
        <p:txBody>
          <a:bodyPr/>
          <a:lstStyle/>
          <a:p>
            <a:r>
              <a:rPr lang="ru-RU" sz="2400" smtClean="0"/>
              <a:t>Жирні кислоти (</a:t>
            </a:r>
            <a:r>
              <a:rPr lang="en-US" sz="2400" smtClean="0"/>
              <a:t>FA);</a:t>
            </a:r>
          </a:p>
          <a:p>
            <a:r>
              <a:rPr lang="ru-RU" sz="2400" smtClean="0"/>
              <a:t>Гліцероліпіди (</a:t>
            </a:r>
            <a:r>
              <a:rPr lang="en-US" sz="2400" smtClean="0"/>
              <a:t>GL);</a:t>
            </a:r>
          </a:p>
          <a:p>
            <a:r>
              <a:rPr lang="ru-RU" sz="2400" smtClean="0"/>
              <a:t>Гліцерофосфоліпіди (</a:t>
            </a:r>
            <a:r>
              <a:rPr lang="en-US" sz="2400" smtClean="0"/>
              <a:t>GP);</a:t>
            </a:r>
          </a:p>
          <a:p>
            <a:r>
              <a:rPr lang="ru-RU" sz="2400" smtClean="0"/>
              <a:t>Сфінголіпіди (</a:t>
            </a:r>
            <a:r>
              <a:rPr lang="en-US" sz="2400" smtClean="0"/>
              <a:t>SP);</a:t>
            </a:r>
          </a:p>
          <a:p>
            <a:r>
              <a:rPr lang="ru-RU" sz="2400" smtClean="0"/>
              <a:t>Стероїдні ліпіди (</a:t>
            </a:r>
            <a:r>
              <a:rPr lang="en-US" sz="2400" smtClean="0"/>
              <a:t>ST);</a:t>
            </a:r>
          </a:p>
          <a:p>
            <a:r>
              <a:rPr lang="ru-RU" sz="2400" smtClean="0"/>
              <a:t>Пренольні ліпіди (</a:t>
            </a:r>
            <a:r>
              <a:rPr lang="en-US" sz="2400" smtClean="0"/>
              <a:t>PR);</a:t>
            </a:r>
          </a:p>
          <a:p>
            <a:r>
              <a:rPr lang="ru-RU" sz="2400" smtClean="0"/>
              <a:t>Сахароліпіди (</a:t>
            </a:r>
            <a:r>
              <a:rPr lang="en-US" sz="2400" smtClean="0"/>
              <a:t>SL);</a:t>
            </a:r>
          </a:p>
          <a:p>
            <a:r>
              <a:rPr lang="ru-RU" sz="2400" smtClean="0"/>
              <a:t>Полікетиди (</a:t>
            </a:r>
            <a:r>
              <a:rPr lang="en-US" sz="2400" smtClean="0"/>
              <a:t>PK).</a:t>
            </a:r>
            <a:endParaRPr lang="ru-RU" sz="2400" smtClean="0"/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63688"/>
            <a:ext cx="3529012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388424" y="1412776"/>
            <a:ext cx="622927" cy="5029784"/>
          </a:xfrm>
          <a:prstGeom prst="rect">
            <a:avLst/>
          </a:prstGeom>
        </p:spPr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Холестерин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Объект 3"/>
          <p:cNvSpPr>
            <a:spLocks noGrp="1"/>
          </p:cNvSpPr>
          <p:nvPr>
            <p:ph idx="1"/>
          </p:nvPr>
        </p:nvSpPr>
        <p:spPr>
          <a:xfrm>
            <a:off x="684213" y="620713"/>
            <a:ext cx="7991475" cy="5832475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трапляються порушення холестеринового обміну. У хворих виникає надлишок холестерину в крові — </a:t>
            </a:r>
            <a:r>
              <a:rPr lang="uk-UA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гіперхолестеринемія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внутрішніх органах, особливо в тканинах печінки, спостерігається посилене відкладання холестерину. Виникає «холестериновий цироз печінки». З'являється жовчнокам'яна хвороба, коли в жовчних ходах і жовчному міхурі відкладаються жовчні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на 90—99 % складаються з холестерину. У ряді випадків на внутрішніх стінках кровоносних судин, особливо артерій, відкладаються часточки холестерину та інших речовин. Це призводить до втрати судинами еластичності, у закриття їхнього просвіту і виникнення атеросклерозу, а як наслідок— до розриву судин, виникнення інфарктів і інсультів, поширених крововиливів.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1125538"/>
            <a:ext cx="64008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ліпідів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7920880" cy="3785593"/>
          </a:xfrm>
        </p:spPr>
        <p:txBody>
          <a:bodyPr numCol="2" rtlCol="0">
            <a:normAutofit fontScale="92500" lnSpcReduction="10000"/>
          </a:bodyPr>
          <a:lstStyle/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b="1" i="1" dirty="0" smtClean="0"/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dirty="0" err="1" smtClean="0"/>
              <a:t>Обмін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ліпідів</a:t>
            </a:r>
            <a:r>
              <a:rPr lang="ru-RU" sz="2800" b="1" i="1" dirty="0"/>
              <a:t> </a:t>
            </a:r>
            <a:r>
              <a:rPr lang="ru-RU" sz="2800" b="1" i="1" dirty="0" err="1"/>
              <a:t>складається</a:t>
            </a:r>
            <a:r>
              <a:rPr lang="ru-RU" sz="2800" b="1" i="1" dirty="0"/>
              <a:t> з </a:t>
            </a:r>
            <a:r>
              <a:rPr lang="ru-RU" sz="2800" b="1" i="1" dirty="0" err="1"/>
              <a:t>чотирьох</a:t>
            </a:r>
            <a:r>
              <a:rPr lang="ru-RU" sz="2800" b="1" i="1" dirty="0"/>
              <a:t> </a:t>
            </a:r>
            <a:r>
              <a:rPr lang="ru-RU" sz="2800" b="1" i="1" dirty="0" err="1"/>
              <a:t>етапів</a:t>
            </a:r>
            <a:r>
              <a:rPr lang="ru-RU" sz="2800" b="1" i="1" dirty="0"/>
              <a:t>: </a:t>
            </a:r>
            <a:endParaRPr lang="ru-RU" sz="2800" b="1" i="1" dirty="0" smtClean="0"/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2800" b="1" i="1" dirty="0"/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2800" b="1" i="1" dirty="0" smtClean="0"/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b="1" i="1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000" dirty="0" err="1" smtClean="0"/>
              <a:t>перетравлювання</a:t>
            </a:r>
            <a:r>
              <a:rPr lang="ru-RU" sz="3000" dirty="0"/>
              <a:t>, </a:t>
            </a:r>
            <a:endParaRPr lang="ru-RU" sz="3000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000" dirty="0" err="1" smtClean="0"/>
              <a:t>всмоктування</a:t>
            </a:r>
            <a:r>
              <a:rPr lang="ru-RU" sz="3000" dirty="0"/>
              <a:t>, </a:t>
            </a:r>
            <a:endParaRPr lang="ru-RU" sz="3000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000" dirty="0" err="1" smtClean="0"/>
              <a:t>Проміжний</a:t>
            </a:r>
            <a:r>
              <a:rPr lang="ru-RU" sz="3000" dirty="0" smtClean="0"/>
              <a:t> </a:t>
            </a:r>
            <a:r>
              <a:rPr lang="ru-RU" sz="3000" dirty="0" err="1" smtClean="0"/>
              <a:t>обмін</a:t>
            </a:r>
            <a:r>
              <a:rPr lang="ru-RU" sz="3000" dirty="0" smtClean="0"/>
              <a:t>,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000" dirty="0" err="1" smtClean="0"/>
              <a:t>кінцевий</a:t>
            </a:r>
            <a:r>
              <a:rPr lang="ru-RU" sz="3000" dirty="0" smtClean="0"/>
              <a:t> </a:t>
            </a:r>
            <a:r>
              <a:rPr lang="ru-RU" sz="3000" dirty="0" err="1" smtClean="0"/>
              <a:t>обмін</a:t>
            </a:r>
            <a:r>
              <a:rPr lang="ru-RU" sz="3000" dirty="0" smtClean="0"/>
              <a:t>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407152" cy="3048000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 smtClean="0"/>
              <a:t>В залежності від віку, фізичного навантаження, кліматичних умов потреба в ліпідах складає 70-100г. на добу</a:t>
            </a:r>
          </a:p>
        </p:txBody>
      </p:sp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395536" y="2060848"/>
            <a:ext cx="84071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nstantia" pitchFamily="18" charset="0"/>
              </a:rPr>
              <a:t>При окисленні 1 г. жиру виділяється енергії в 2 р. більше, ніж при окисленні 1 г. вуглеводів або білків. Таким чином, саме ліпіди забезпечують від 1/3 до половини загальної кількості калорій середньої дієти людини.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504</TotalTime>
  <Words>3217</Words>
  <Application>Microsoft Office PowerPoint</Application>
  <PresentationFormat>Экран (4:3)</PresentationFormat>
  <Paragraphs>149</Paragraphs>
  <Slides>70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Кутюр</vt:lpstr>
      <vt:lpstr>ЛІПІДИ</vt:lpstr>
      <vt:lpstr>План </vt:lpstr>
      <vt:lpstr>1.Загальна характеристика ліпідів </vt:lpstr>
      <vt:lpstr>функції ліпідів</vt:lpstr>
      <vt:lpstr>Класифікація ліпідів</vt:lpstr>
      <vt:lpstr>Презентация PowerPoint</vt:lpstr>
      <vt:lpstr>поділі їх на вісім основних груп</vt:lpstr>
      <vt:lpstr>2. Обмін ліпідів</vt:lpstr>
      <vt:lpstr>Презентация PowerPoint</vt:lpstr>
      <vt:lpstr>Перетравлювання ліпідів.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Всмоктування ліпідів. </vt:lpstr>
      <vt:lpstr>Презентация PowerPoint</vt:lpstr>
      <vt:lpstr>Презентация PowerPoint</vt:lpstr>
      <vt:lpstr>для забезпечення нормального травлення і всмоктування продуктів розпаду ліпідів має значення взаємодія чотирьох чинників:</vt:lpstr>
      <vt:lpstr>Проміжний обмін. </vt:lpstr>
      <vt:lpstr>Ресинтез ліпідів у тонкій кишці. </vt:lpstr>
      <vt:lpstr>Ліпіди крові. </vt:lpstr>
      <vt:lpstr>види транспортування ліпідів: </vt:lpstr>
      <vt:lpstr>Обмін ліпідів у печінці</vt:lpstr>
      <vt:lpstr>Обмін ліпідів у жирових депо. </vt:lpstr>
      <vt:lpstr>Кінцевий обмін. </vt:lpstr>
      <vt:lpstr>Презентация PowerPoint</vt:lpstr>
      <vt:lpstr>Презентация PowerPoint</vt:lpstr>
      <vt:lpstr>Презентация PowerPoint</vt:lpstr>
      <vt:lpstr>Жири</vt:lpstr>
      <vt:lpstr>3. Біосинтез ліпідів</vt:lpstr>
      <vt:lpstr>Презентация PowerPoint</vt:lpstr>
      <vt:lpstr>Частина гліцерину утворюється в результаті гідролізу гліцеридів клітин і міжклітинної рідини під впливом ліпаз:</vt:lpstr>
      <vt:lpstr>Презентация PowerPoint</vt:lpstr>
      <vt:lpstr>Утворення вищих жирних кислот. </vt:lpstr>
      <vt:lpstr>  мітохондріальний</vt:lpstr>
      <vt:lpstr>немітохондріальний</vt:lpstr>
      <vt:lpstr>Презентация PowerPoint</vt:lpstr>
      <vt:lpstr>Презентация PowerPoint</vt:lpstr>
      <vt:lpstr>Презентация PowerPoint</vt:lpstr>
      <vt:lpstr>Презентация PowerPoint</vt:lpstr>
      <vt:lpstr>Утворення тригліцеридів </vt:lpstr>
      <vt:lpstr>Презентация PowerPoint</vt:lpstr>
      <vt:lpstr>Презентация PowerPoint</vt:lpstr>
      <vt:lpstr>Біосинтез стеринів і стерЇдів. </vt:lpstr>
      <vt:lpstr>Презентация PowerPoint</vt:lpstr>
      <vt:lpstr>Презентация PowerPoint</vt:lpstr>
      <vt:lpstr>Ліполіз</vt:lpstr>
      <vt:lpstr>Перетворення жирів. </vt:lpstr>
      <vt:lpstr>Обмін гліцерину. </vt:lpstr>
      <vt:lpstr>Обмін вищих жирних кислот. </vt:lpstr>
      <vt:lpstr>Презентация PowerPoint</vt:lpstr>
      <vt:lpstr>сучасна схема -окислення жирних кислот: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Регуляція ліпідного обміну. </vt:lpstr>
      <vt:lpstr>Презентация PowerPoint</vt:lpstr>
      <vt:lpstr> 5. Патологія ліпідного обміну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User</cp:lastModifiedBy>
  <cp:revision>45</cp:revision>
  <dcterms:created xsi:type="dcterms:W3CDTF">2012-10-29T16:48:43Z</dcterms:created>
  <dcterms:modified xsi:type="dcterms:W3CDTF">2023-11-07T20:37:32Z</dcterms:modified>
</cp:coreProperties>
</file>