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77" r:id="rId5"/>
    <p:sldId id="278" r:id="rId6"/>
    <p:sldId id="279" r:id="rId7"/>
    <p:sldId id="280"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8288000" cy="10287000"/>
  <p:notesSz cx="6858000" cy="9144000"/>
  <p:embeddedFontLst>
    <p:embeddedFont>
      <p:font typeface="Georgia" pitchFamily="18" charset="0"/>
      <p:regular r:id="rId27"/>
      <p:bold r:id="rId28"/>
      <p:italic r:id="rId29"/>
      <p:boldItalic r:id="rId30"/>
    </p:embeddedFont>
    <p:embeddedFont>
      <p:font typeface="Calibri" pitchFamily="34" charset="0"/>
      <p:regular r:id="rId31"/>
      <p:bold r:id="rId32"/>
      <p:italic r:id="rId33"/>
      <p:boldItalic r:id="rId34"/>
    </p:embeddedFont>
    <p:embeddedFont>
      <p:font typeface="Monotype Corsiva" pitchFamily="66" charset="0"/>
      <p:italic r:id="rId35"/>
    </p:embeddedFont>
    <p:embeddedFont>
      <p:font typeface="Book Antiqua" pitchFamily="18" charset="0"/>
      <p:regular r:id="rId36"/>
      <p:bold r:id="rId37"/>
      <p:italic r:id="rId38"/>
      <p:boldItalic r:id="rId39"/>
    </p:embeddedFont>
    <p:embeddedFont>
      <p:font typeface="Garamond" pitchFamily="18" charset="0"/>
      <p:regular r:id="rId40"/>
      <p:bold r:id="rId41"/>
      <p:italic r:id="rId42"/>
    </p:embeddedFont>
    <p:embeddedFont>
      <p:font typeface="Free Serif" charset="0"/>
      <p:regular r:id="rId43"/>
    </p:embeddedFont>
    <p:embeddedFont>
      <p:font typeface="Constantia" pitchFamily="18" charset="0"/>
      <p:regular r:id="rId44"/>
      <p:bold r:id="rId45"/>
      <p:italic r:id="rId46"/>
      <p:boldItalic r:id="rId47"/>
    </p:embeddedFont>
    <p:embeddedFont>
      <p:font typeface="Noto Serif Display Bold"/>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260330" y="-174939"/>
            <a:ext cx="6879106" cy="10778857"/>
            <a:chOff x="0" y="0"/>
            <a:chExt cx="9172142" cy="14371810"/>
          </a:xfrm>
        </p:grpSpPr>
        <p:pic>
          <p:nvPicPr>
            <p:cNvPr id="3" name="Picture 3"/>
            <p:cNvPicPr>
              <a:picLocks noChangeAspect="1"/>
            </p:cNvPicPr>
            <p:nvPr/>
          </p:nvPicPr>
          <p:blipFill>
            <a:blip r:embed="rId2" cstate="print"/>
            <a:srcRect l="2104" r="2104"/>
            <a:stretch>
              <a:fillRect/>
            </a:stretch>
          </p:blipFill>
          <p:spPr>
            <a:xfrm>
              <a:off x="0" y="0"/>
              <a:ext cx="9172142" cy="14371810"/>
            </a:xfrm>
            <a:prstGeom prst="rect">
              <a:avLst/>
            </a:prstGeom>
          </p:spPr>
        </p:pic>
      </p:grpSp>
      <p:sp>
        <p:nvSpPr>
          <p:cNvPr id="4" name="AutoShape 4"/>
          <p:cNvSpPr/>
          <p:nvPr/>
        </p:nvSpPr>
        <p:spPr>
          <a:xfrm rot="-5400000">
            <a:off x="765813" y="4731904"/>
            <a:ext cx="11724978" cy="0"/>
          </a:xfrm>
          <a:prstGeom prst="line">
            <a:avLst/>
          </a:prstGeom>
          <a:ln w="19050" cap="flat">
            <a:solidFill>
              <a:srgbClr val="494F98"/>
            </a:solidFill>
            <a:prstDash val="solid"/>
            <a:headEnd type="none" w="sm" len="sm"/>
            <a:tailEnd type="none" w="sm" len="sm"/>
          </a:ln>
        </p:spPr>
      </p:sp>
      <p:sp>
        <p:nvSpPr>
          <p:cNvPr id="5" name="AutoShape 5"/>
          <p:cNvSpPr/>
          <p:nvPr/>
        </p:nvSpPr>
        <p:spPr>
          <a:xfrm>
            <a:off x="6618777" y="666500"/>
            <a:ext cx="12544955" cy="0"/>
          </a:xfrm>
          <a:prstGeom prst="line">
            <a:avLst/>
          </a:prstGeom>
          <a:ln w="19050" cap="flat">
            <a:solidFill>
              <a:srgbClr val="494F98"/>
            </a:solidFill>
            <a:prstDash val="solid"/>
            <a:headEnd type="none" w="sm" len="sm"/>
            <a:tailEnd type="none" w="sm" len="sm"/>
          </a:ln>
        </p:spPr>
      </p:sp>
      <p:sp>
        <p:nvSpPr>
          <p:cNvPr id="6" name="AutoShape 6"/>
          <p:cNvSpPr/>
          <p:nvPr/>
        </p:nvSpPr>
        <p:spPr>
          <a:xfrm>
            <a:off x="6619846" y="9618796"/>
            <a:ext cx="12610560" cy="0"/>
          </a:xfrm>
          <a:prstGeom prst="line">
            <a:avLst/>
          </a:prstGeom>
          <a:ln w="19050" cap="flat">
            <a:solidFill>
              <a:srgbClr val="494F98"/>
            </a:solidFill>
            <a:prstDash val="solid"/>
            <a:headEnd type="none" w="sm" len="sm"/>
            <a:tailEnd type="none" w="sm" len="sm"/>
          </a:ln>
        </p:spPr>
      </p:sp>
      <p:sp>
        <p:nvSpPr>
          <p:cNvPr id="7" name="TextBox 7"/>
          <p:cNvSpPr txBox="1"/>
          <p:nvPr/>
        </p:nvSpPr>
        <p:spPr>
          <a:xfrm>
            <a:off x="7086600" y="1714500"/>
            <a:ext cx="10642617" cy="5078313"/>
          </a:xfrm>
          <a:prstGeom prst="rect">
            <a:avLst/>
          </a:prstGeom>
        </p:spPr>
        <p:txBody>
          <a:bodyPr lIns="0" tIns="0" rIns="0" bIns="0" rtlCol="0" anchor="ctr">
            <a:spAutoFit/>
          </a:bodyPr>
          <a:lstStyle/>
          <a:p>
            <a:pPr algn="ctr">
              <a:spcBef>
                <a:spcPct val="0"/>
              </a:spcBef>
            </a:pPr>
            <a:r>
              <a:rPr lang="uk-UA" sz="6600" dirty="0" smtClean="0">
                <a:solidFill>
                  <a:srgbClr val="004AAD"/>
                </a:solidFill>
                <a:latin typeface="Georgia" pitchFamily="18" charset="0"/>
              </a:rPr>
              <a:t>Поняття, сутність, ознаки та функціональне призначення спеціальних медичних знань в юриспруденції</a:t>
            </a:r>
            <a:endParaRPr lang="uk-UA" sz="6600" dirty="0">
              <a:solidFill>
                <a:srgbClr val="004AAD"/>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304800" y="666500"/>
            <a:ext cx="5730844" cy="8952295"/>
            <a:chOff x="0" y="0"/>
            <a:chExt cx="7641261" cy="11936394"/>
          </a:xfrm>
        </p:grpSpPr>
        <p:pic>
          <p:nvPicPr>
            <p:cNvPr id="3" name="Picture 3"/>
            <p:cNvPicPr>
              <a:picLocks noChangeAspect="1"/>
            </p:cNvPicPr>
            <p:nvPr/>
          </p:nvPicPr>
          <p:blipFill>
            <a:blip r:embed="rId2" cstate="print"/>
            <a:srcRect l="7267" r="7267"/>
            <a:stretch>
              <a:fillRect/>
            </a:stretch>
          </p:blipFill>
          <p:spPr>
            <a:xfrm>
              <a:off x="0" y="0"/>
              <a:ext cx="7641261" cy="11936394"/>
            </a:xfrm>
            <a:prstGeom prst="rect">
              <a:avLst/>
            </a:prstGeom>
          </p:spPr>
        </p:pic>
      </p:grpSp>
      <p:sp>
        <p:nvSpPr>
          <p:cNvPr id="4" name="AutoShape 4"/>
          <p:cNvSpPr/>
          <p:nvPr/>
        </p:nvSpPr>
        <p:spPr>
          <a:xfrm>
            <a:off x="-551008" y="666500"/>
            <a:ext cx="20332385" cy="0"/>
          </a:xfrm>
          <a:prstGeom prst="line">
            <a:avLst/>
          </a:prstGeom>
          <a:ln w="19050" cap="flat">
            <a:solidFill>
              <a:srgbClr val="494F98"/>
            </a:solidFill>
            <a:prstDash val="solid"/>
            <a:headEnd type="none" w="sm" len="sm"/>
            <a:tailEnd type="none" w="sm" len="sm"/>
          </a:ln>
        </p:spPr>
      </p:sp>
      <p:sp>
        <p:nvSpPr>
          <p:cNvPr id="5" name="AutoShape 5"/>
          <p:cNvSpPr/>
          <p:nvPr/>
        </p:nvSpPr>
        <p:spPr>
          <a:xfrm>
            <a:off x="-304902" y="9599746"/>
            <a:ext cx="20048908" cy="0"/>
          </a:xfrm>
          <a:prstGeom prst="line">
            <a:avLst/>
          </a:prstGeom>
          <a:ln w="19050" cap="flat">
            <a:solidFill>
              <a:srgbClr val="494F98"/>
            </a:solidFill>
            <a:prstDash val="solid"/>
            <a:headEnd type="none" w="sm" len="sm"/>
            <a:tailEnd type="none" w="sm" len="sm"/>
          </a:ln>
        </p:spPr>
      </p:sp>
      <p:sp>
        <p:nvSpPr>
          <p:cNvPr id="6" name="AutoShape 6"/>
          <p:cNvSpPr/>
          <p:nvPr/>
        </p:nvSpPr>
        <p:spPr>
          <a:xfrm rot="-5400000">
            <a:off x="-445970" y="4731904"/>
            <a:ext cx="11724978" cy="0"/>
          </a:xfrm>
          <a:prstGeom prst="line">
            <a:avLst/>
          </a:prstGeom>
          <a:ln w="19050" cap="flat">
            <a:solidFill>
              <a:srgbClr val="494F98"/>
            </a:solidFill>
            <a:prstDash val="solid"/>
            <a:headEnd type="none" w="sm" len="sm"/>
            <a:tailEnd type="none" w="sm" len="sm"/>
          </a:ln>
        </p:spPr>
      </p:sp>
      <p:pic>
        <p:nvPicPr>
          <p:cNvPr id="7" name="Picture 7"/>
          <p:cNvPicPr>
            <a:picLocks noChangeAspect="1"/>
          </p:cNvPicPr>
          <p:nvPr/>
        </p:nvPicPr>
        <p:blipFill>
          <a:blip r:embed="rId3" cstate="print"/>
          <a:srcRect l="3263" t="2186" r="3263"/>
          <a:stretch>
            <a:fillRect/>
          </a:stretch>
        </p:blipFill>
        <p:spPr>
          <a:xfrm>
            <a:off x="5410200" y="1028700"/>
            <a:ext cx="12877800" cy="8229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94F98"/>
        </a:solidFill>
        <a:effectLst/>
      </p:bgPr>
    </p:bg>
    <p:spTree>
      <p:nvGrpSpPr>
        <p:cNvPr id="1" name=""/>
        <p:cNvGrpSpPr/>
        <p:nvPr/>
      </p:nvGrpSpPr>
      <p:grpSpPr>
        <a:xfrm>
          <a:off x="0" y="0"/>
          <a:ext cx="0" cy="0"/>
          <a:chOff x="0" y="0"/>
          <a:chExt cx="0" cy="0"/>
        </a:xfrm>
      </p:grpSpPr>
      <p:sp>
        <p:nvSpPr>
          <p:cNvPr id="2" name="AutoShape 2"/>
          <p:cNvSpPr/>
          <p:nvPr/>
        </p:nvSpPr>
        <p:spPr>
          <a:xfrm>
            <a:off x="-1103581" y="9599746"/>
            <a:ext cx="20495162" cy="0"/>
          </a:xfrm>
          <a:prstGeom prst="line">
            <a:avLst/>
          </a:prstGeom>
          <a:ln w="19050" cap="flat">
            <a:solidFill>
              <a:srgbClr val="C5DFF6"/>
            </a:solidFill>
            <a:prstDash val="solid"/>
            <a:headEnd type="none" w="sm" len="sm"/>
            <a:tailEnd type="none" w="sm" len="sm"/>
          </a:ln>
        </p:spPr>
      </p:sp>
      <p:sp>
        <p:nvSpPr>
          <p:cNvPr id="3" name="AutoShape 3"/>
          <p:cNvSpPr/>
          <p:nvPr/>
        </p:nvSpPr>
        <p:spPr>
          <a:xfrm>
            <a:off x="1143000" y="3390900"/>
            <a:ext cx="16210862" cy="0"/>
          </a:xfrm>
          <a:prstGeom prst="line">
            <a:avLst/>
          </a:prstGeom>
          <a:ln w="19050" cap="flat">
            <a:solidFill>
              <a:srgbClr val="C5DFF6"/>
            </a:solidFill>
            <a:prstDash val="solid"/>
            <a:headEnd type="none" w="sm" len="sm"/>
            <a:tailEnd type="none" w="sm" len="sm"/>
          </a:ln>
        </p:spPr>
      </p:sp>
      <p:sp>
        <p:nvSpPr>
          <p:cNvPr id="4" name="AutoShape 4"/>
          <p:cNvSpPr/>
          <p:nvPr/>
        </p:nvSpPr>
        <p:spPr>
          <a:xfrm>
            <a:off x="-1074662" y="1386840"/>
            <a:ext cx="20495162" cy="0"/>
          </a:xfrm>
          <a:prstGeom prst="line">
            <a:avLst/>
          </a:prstGeom>
          <a:ln w="19050" cap="flat">
            <a:solidFill>
              <a:srgbClr val="C5DFF6"/>
            </a:solidFill>
            <a:prstDash val="solid"/>
            <a:headEnd type="none" w="sm" len="sm"/>
            <a:tailEnd type="none" w="sm" len="sm"/>
          </a:ln>
        </p:spPr>
      </p:sp>
      <p:sp>
        <p:nvSpPr>
          <p:cNvPr id="5" name="AutoShape 5"/>
          <p:cNvSpPr/>
          <p:nvPr/>
        </p:nvSpPr>
        <p:spPr>
          <a:xfrm rot="-5400000">
            <a:off x="-4804526" y="4731904"/>
            <a:ext cx="11724978" cy="0"/>
          </a:xfrm>
          <a:prstGeom prst="line">
            <a:avLst/>
          </a:prstGeom>
          <a:ln w="19050" cap="flat">
            <a:solidFill>
              <a:srgbClr val="C5DFF6"/>
            </a:solidFill>
            <a:prstDash val="solid"/>
            <a:headEnd type="none" w="sm" len="sm"/>
            <a:tailEnd type="none" w="sm" len="sm"/>
          </a:ln>
        </p:spPr>
      </p:sp>
      <p:sp>
        <p:nvSpPr>
          <p:cNvPr id="6" name="AutoShape 6"/>
          <p:cNvSpPr/>
          <p:nvPr/>
        </p:nvSpPr>
        <p:spPr>
          <a:xfrm rot="-5400000">
            <a:off x="3076308" y="6180716"/>
            <a:ext cx="6819010" cy="0"/>
          </a:xfrm>
          <a:prstGeom prst="line">
            <a:avLst/>
          </a:prstGeom>
          <a:ln w="19050" cap="flat">
            <a:solidFill>
              <a:srgbClr val="C5DFF6"/>
            </a:solidFill>
            <a:prstDash val="solid"/>
            <a:headEnd type="none" w="sm" len="sm"/>
            <a:tailEnd type="none" w="sm" len="sm"/>
          </a:ln>
        </p:spPr>
      </p:sp>
      <p:sp>
        <p:nvSpPr>
          <p:cNvPr id="7" name="AutoShape 7"/>
          <p:cNvSpPr/>
          <p:nvPr/>
        </p:nvSpPr>
        <p:spPr>
          <a:xfrm rot="-5400000">
            <a:off x="8543633" y="6180716"/>
            <a:ext cx="6819010" cy="0"/>
          </a:xfrm>
          <a:prstGeom prst="line">
            <a:avLst/>
          </a:prstGeom>
          <a:ln w="19050" cap="flat">
            <a:solidFill>
              <a:srgbClr val="C5DFF6"/>
            </a:solidFill>
            <a:prstDash val="solid"/>
            <a:headEnd type="none" w="sm" len="sm"/>
            <a:tailEnd type="none" w="sm" len="sm"/>
          </a:ln>
        </p:spPr>
      </p:sp>
      <p:sp>
        <p:nvSpPr>
          <p:cNvPr id="8" name="AutoShape 8"/>
          <p:cNvSpPr/>
          <p:nvPr/>
        </p:nvSpPr>
        <p:spPr>
          <a:xfrm rot="-5400000">
            <a:off x="11406336" y="4731904"/>
            <a:ext cx="11724978" cy="0"/>
          </a:xfrm>
          <a:prstGeom prst="line">
            <a:avLst/>
          </a:prstGeom>
          <a:ln w="19050" cap="flat">
            <a:solidFill>
              <a:srgbClr val="C5DFF6"/>
            </a:solidFill>
            <a:prstDash val="solid"/>
            <a:headEnd type="none" w="sm" len="sm"/>
            <a:tailEnd type="none" w="sm" len="sm"/>
          </a:ln>
        </p:spPr>
      </p:sp>
      <p:sp>
        <p:nvSpPr>
          <p:cNvPr id="9" name="TextBox 9"/>
          <p:cNvSpPr txBox="1"/>
          <p:nvPr/>
        </p:nvSpPr>
        <p:spPr>
          <a:xfrm>
            <a:off x="1828800" y="1714500"/>
            <a:ext cx="3993674" cy="1090042"/>
          </a:xfrm>
          <a:prstGeom prst="rect">
            <a:avLst/>
          </a:prstGeom>
        </p:spPr>
        <p:txBody>
          <a:bodyPr lIns="0" tIns="0" rIns="0" bIns="0" rtlCol="0" anchor="t">
            <a:spAutoFit/>
          </a:bodyPr>
          <a:lstStyle/>
          <a:p>
            <a:pPr algn="ctr">
              <a:lnSpc>
                <a:spcPts val="8539"/>
              </a:lnSpc>
              <a:spcBef>
                <a:spcPct val="0"/>
              </a:spcBef>
            </a:pPr>
            <a:r>
              <a:rPr lang="uk-UA" sz="6600" dirty="0" smtClean="0">
                <a:solidFill>
                  <a:srgbClr val="FFFFFF"/>
                </a:solidFill>
                <a:latin typeface="Monotype Corsiva" pitchFamily="66" charset="0"/>
              </a:rPr>
              <a:t>лікар</a:t>
            </a:r>
            <a:endParaRPr lang="uk-UA" sz="6600" dirty="0">
              <a:solidFill>
                <a:srgbClr val="FFFFFF"/>
              </a:solidFill>
              <a:latin typeface="Monotype Corsiva" pitchFamily="66" charset="0"/>
            </a:endParaRPr>
          </a:p>
        </p:txBody>
      </p:sp>
      <p:sp>
        <p:nvSpPr>
          <p:cNvPr id="10" name="TextBox 10"/>
          <p:cNvSpPr txBox="1"/>
          <p:nvPr/>
        </p:nvSpPr>
        <p:spPr>
          <a:xfrm>
            <a:off x="992356" y="3467100"/>
            <a:ext cx="5408800" cy="6245812"/>
          </a:xfrm>
          <a:prstGeom prst="rect">
            <a:avLst/>
          </a:prstGeom>
        </p:spPr>
        <p:txBody>
          <a:bodyPr wrap="square" lIns="0" tIns="0" rIns="0" bIns="0" rtlCol="0" anchor="t">
            <a:spAutoFit/>
          </a:bodyPr>
          <a:lstStyle/>
          <a:p>
            <a:pPr algn="ctr">
              <a:lnSpc>
                <a:spcPts val="3499"/>
              </a:lnSpc>
              <a:spcBef>
                <a:spcPct val="0"/>
              </a:spcBef>
            </a:pPr>
            <a:r>
              <a:rPr lang="uk-UA" sz="2499" dirty="0" smtClean="0">
                <a:solidFill>
                  <a:schemeClr val="bg1"/>
                </a:solidFill>
                <a:latin typeface="Georgia" pitchFamily="18" charset="0"/>
              </a:rPr>
              <a:t>фахівець  з повною вищою медичною освітою, що в установленому законом порядку постійно займається підтримкою або відновленням людського здоров'я, через запобігання (профілактика), розпізнавання (діагностика) та лікування захворювань і травм. Це можливо завдяки ґрунтовним знанням  анатомії, фізіології, </a:t>
            </a:r>
          </a:p>
          <a:p>
            <a:pPr algn="ctr">
              <a:lnSpc>
                <a:spcPts val="3499"/>
              </a:lnSpc>
              <a:spcBef>
                <a:spcPct val="0"/>
              </a:spcBef>
            </a:pPr>
            <a:r>
              <a:rPr lang="uk-UA" sz="2499" dirty="0" smtClean="0">
                <a:solidFill>
                  <a:schemeClr val="bg1"/>
                </a:solidFill>
                <a:latin typeface="Georgia" pitchFamily="18" charset="0"/>
              </a:rPr>
              <a:t>хвороб і лікування, науки медицини, особистому досвіду та практиці</a:t>
            </a:r>
            <a:endParaRPr lang="uk-UA" sz="2499" dirty="0">
              <a:solidFill>
                <a:schemeClr val="bg1"/>
              </a:solidFill>
              <a:latin typeface="Georgia" pitchFamily="18" charset="0"/>
            </a:endParaRPr>
          </a:p>
        </p:txBody>
      </p:sp>
      <p:sp>
        <p:nvSpPr>
          <p:cNvPr id="11" name="TextBox 11"/>
          <p:cNvSpPr txBox="1"/>
          <p:nvPr/>
        </p:nvSpPr>
        <p:spPr>
          <a:xfrm>
            <a:off x="6781800" y="1562100"/>
            <a:ext cx="4785246" cy="1846659"/>
          </a:xfrm>
          <a:prstGeom prst="rect">
            <a:avLst/>
          </a:prstGeom>
        </p:spPr>
        <p:txBody>
          <a:bodyPr lIns="0" tIns="0" rIns="0" bIns="0" rtlCol="0" anchor="t">
            <a:spAutoFit/>
          </a:bodyPr>
          <a:lstStyle/>
          <a:p>
            <a:pPr algn="ctr">
              <a:spcBef>
                <a:spcPct val="0"/>
              </a:spcBef>
            </a:pPr>
            <a:r>
              <a:rPr lang="uk-UA" sz="6000" dirty="0" smtClean="0">
                <a:solidFill>
                  <a:srgbClr val="FFFFFF"/>
                </a:solidFill>
                <a:latin typeface="Monotype Corsiva" pitchFamily="66" charset="0"/>
              </a:rPr>
              <a:t>медична сестра, медичний брат</a:t>
            </a:r>
            <a:endParaRPr lang="uk-UA" sz="6000" dirty="0">
              <a:solidFill>
                <a:srgbClr val="FFFFFF"/>
              </a:solidFill>
              <a:latin typeface="Monotype Corsiva" pitchFamily="66" charset="0"/>
            </a:endParaRPr>
          </a:p>
        </p:txBody>
      </p:sp>
      <p:sp>
        <p:nvSpPr>
          <p:cNvPr id="12" name="TextBox 12"/>
          <p:cNvSpPr txBox="1"/>
          <p:nvPr/>
        </p:nvSpPr>
        <p:spPr>
          <a:xfrm>
            <a:off x="6571538" y="3543300"/>
            <a:ext cx="5467325" cy="5078313"/>
          </a:xfrm>
          <a:prstGeom prst="rect">
            <a:avLst/>
          </a:prstGeom>
        </p:spPr>
        <p:txBody>
          <a:bodyPr wrap="square" lIns="0" tIns="0" rIns="0" bIns="0" rtlCol="0" anchor="t">
            <a:spAutoFit/>
          </a:bodyPr>
          <a:lstStyle/>
          <a:p>
            <a:pPr algn="ctr">
              <a:lnSpc>
                <a:spcPts val="3639"/>
              </a:lnSpc>
              <a:spcBef>
                <a:spcPct val="0"/>
              </a:spcBef>
            </a:pPr>
            <a:r>
              <a:rPr lang="uk-UA" sz="2499" dirty="0" smtClean="0">
                <a:solidFill>
                  <a:schemeClr val="bg1"/>
                </a:solidFill>
                <a:latin typeface="Georgia" pitchFamily="18" charset="0"/>
              </a:rPr>
              <a:t>роль сучасної медичної сестри не зводиться до виконання призначень лікаря, медсестра вміє самостійно оцінити стан хворого, поставити сестринський діагноз, кваліфіковано надати першу долікарську допомогу, забезпечує головні потреби пацієнтів, впроваджує здоровий спосіб життя та профілактику різних, особливо хронічних хвороб</a:t>
            </a:r>
            <a:endParaRPr lang="uk-UA" sz="2499" dirty="0">
              <a:solidFill>
                <a:schemeClr val="bg1"/>
              </a:solidFill>
              <a:latin typeface="Georgia" pitchFamily="18" charset="0"/>
            </a:endParaRPr>
          </a:p>
        </p:txBody>
      </p:sp>
      <p:sp>
        <p:nvSpPr>
          <p:cNvPr id="13" name="TextBox 13"/>
          <p:cNvSpPr txBox="1"/>
          <p:nvPr/>
        </p:nvSpPr>
        <p:spPr>
          <a:xfrm>
            <a:off x="12496800" y="1943100"/>
            <a:ext cx="3621649" cy="927177"/>
          </a:xfrm>
          <a:prstGeom prst="rect">
            <a:avLst/>
          </a:prstGeom>
        </p:spPr>
        <p:txBody>
          <a:bodyPr wrap="square" lIns="0" tIns="0" rIns="0" bIns="0" rtlCol="0" anchor="t">
            <a:spAutoFit/>
          </a:bodyPr>
          <a:lstStyle/>
          <a:p>
            <a:pPr algn="ctr">
              <a:lnSpc>
                <a:spcPts val="6999"/>
              </a:lnSpc>
              <a:spcBef>
                <a:spcPct val="0"/>
              </a:spcBef>
            </a:pPr>
            <a:r>
              <a:rPr lang="uk-UA" sz="6600" dirty="0" smtClean="0">
                <a:solidFill>
                  <a:srgbClr val="FFFFFF"/>
                </a:solidFill>
                <a:latin typeface="Monotype Corsiva" pitchFamily="66" charset="0"/>
              </a:rPr>
              <a:t>фельдшер</a:t>
            </a:r>
            <a:endParaRPr lang="uk-UA" sz="6600" dirty="0">
              <a:solidFill>
                <a:srgbClr val="FFFFFF"/>
              </a:solidFill>
              <a:latin typeface="Monotype Corsiva" pitchFamily="66" charset="0"/>
            </a:endParaRPr>
          </a:p>
        </p:txBody>
      </p:sp>
      <p:sp>
        <p:nvSpPr>
          <p:cNvPr id="14" name="TextBox 14"/>
          <p:cNvSpPr txBox="1"/>
          <p:nvPr/>
        </p:nvSpPr>
        <p:spPr>
          <a:xfrm>
            <a:off x="12038863" y="3467100"/>
            <a:ext cx="5220437" cy="2769989"/>
          </a:xfrm>
          <a:prstGeom prst="rect">
            <a:avLst/>
          </a:prstGeom>
        </p:spPr>
        <p:txBody>
          <a:bodyPr wrap="square" lIns="0" tIns="0" rIns="0" bIns="0" rtlCol="0" anchor="t">
            <a:spAutoFit/>
          </a:bodyPr>
          <a:lstStyle/>
          <a:p>
            <a:pPr algn="ctr">
              <a:lnSpc>
                <a:spcPts val="3639"/>
              </a:lnSpc>
              <a:spcBef>
                <a:spcPct val="0"/>
              </a:spcBef>
            </a:pPr>
            <a:r>
              <a:rPr lang="uk-UA" sz="2499" dirty="0" smtClean="0">
                <a:solidFill>
                  <a:schemeClr val="bg1"/>
                </a:solidFill>
                <a:latin typeface="Georgia" pitchFamily="18" charset="0"/>
              </a:rPr>
              <a:t>особа, приналежна до середнього медичного персоналу, що є помічником лікаря або іноді надає медичну допомогу самостійно на так званих фельдшерських пунктах</a:t>
            </a:r>
            <a:endParaRPr lang="uk-UA" sz="2499" dirty="0">
              <a:solidFill>
                <a:schemeClr val="bg1"/>
              </a:solidFill>
              <a:latin typeface="Georgia" pitchFamily="18" charset="0"/>
            </a:endParaRPr>
          </a:p>
        </p:txBody>
      </p:sp>
      <p:sp>
        <p:nvSpPr>
          <p:cNvPr id="15" name="TextBox 15"/>
          <p:cNvSpPr txBox="1"/>
          <p:nvPr/>
        </p:nvSpPr>
        <p:spPr>
          <a:xfrm>
            <a:off x="3352800" y="191769"/>
            <a:ext cx="11353800" cy="975011"/>
          </a:xfrm>
          <a:prstGeom prst="rect">
            <a:avLst/>
          </a:prstGeom>
        </p:spPr>
        <p:txBody>
          <a:bodyPr wrap="square" lIns="0" tIns="0" rIns="0" bIns="0" rtlCol="0" anchor="t">
            <a:spAutoFit/>
          </a:bodyPr>
          <a:lstStyle/>
          <a:p>
            <a:pPr algn="ctr">
              <a:lnSpc>
                <a:spcPts val="8119"/>
              </a:lnSpc>
              <a:spcBef>
                <a:spcPct val="0"/>
              </a:spcBef>
            </a:pPr>
            <a:r>
              <a:rPr lang="uk-UA" sz="6600" b="1" dirty="0" smtClean="0">
                <a:solidFill>
                  <a:srgbClr val="FFDE59"/>
                </a:solidFill>
                <a:latin typeface="Georgia" pitchFamily="18" charset="0"/>
              </a:rPr>
              <a:t>медичний працівник</a:t>
            </a:r>
            <a:endParaRPr lang="uk-UA" sz="6600" b="1" dirty="0">
              <a:solidFill>
                <a:srgbClr val="FFDE59"/>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sp>
        <p:nvSpPr>
          <p:cNvPr id="2" name="AutoShape 2"/>
          <p:cNvSpPr/>
          <p:nvPr/>
        </p:nvSpPr>
        <p:spPr>
          <a:xfrm>
            <a:off x="-1103581" y="666500"/>
            <a:ext cx="9607504" cy="0"/>
          </a:xfrm>
          <a:prstGeom prst="line">
            <a:avLst/>
          </a:prstGeom>
          <a:ln w="19050" cap="flat">
            <a:solidFill>
              <a:srgbClr val="494F98"/>
            </a:solidFill>
            <a:prstDash val="solid"/>
            <a:headEnd type="none" w="sm" len="sm"/>
            <a:tailEnd type="none" w="sm" len="sm"/>
          </a:ln>
        </p:spPr>
      </p:sp>
      <p:sp>
        <p:nvSpPr>
          <p:cNvPr id="3" name="AutoShape 3"/>
          <p:cNvSpPr/>
          <p:nvPr/>
        </p:nvSpPr>
        <p:spPr>
          <a:xfrm>
            <a:off x="-1103581" y="9508491"/>
            <a:ext cx="20495162" cy="0"/>
          </a:xfrm>
          <a:prstGeom prst="line">
            <a:avLst/>
          </a:prstGeom>
          <a:ln w="19050" cap="flat">
            <a:solidFill>
              <a:srgbClr val="494F98"/>
            </a:solidFill>
            <a:prstDash val="solid"/>
            <a:headEnd type="none" w="sm" len="sm"/>
            <a:tailEnd type="none" w="sm" len="sm"/>
          </a:ln>
        </p:spPr>
      </p:sp>
      <p:sp>
        <p:nvSpPr>
          <p:cNvPr id="4" name="AutoShape 4"/>
          <p:cNvSpPr/>
          <p:nvPr/>
        </p:nvSpPr>
        <p:spPr>
          <a:xfrm rot="-28525">
            <a:off x="8484685" y="8591583"/>
            <a:ext cx="10907083" cy="0"/>
          </a:xfrm>
          <a:prstGeom prst="line">
            <a:avLst/>
          </a:prstGeom>
          <a:ln w="19050" cap="flat">
            <a:solidFill>
              <a:srgbClr val="494F98"/>
            </a:solidFill>
            <a:prstDash val="solid"/>
            <a:headEnd type="none" w="sm" len="sm"/>
            <a:tailEnd type="none" w="sm" len="sm"/>
          </a:ln>
        </p:spPr>
      </p:sp>
      <p:sp>
        <p:nvSpPr>
          <p:cNvPr id="5" name="AutoShape 5"/>
          <p:cNvSpPr/>
          <p:nvPr/>
        </p:nvSpPr>
        <p:spPr>
          <a:xfrm rot="-5392110">
            <a:off x="4326768" y="4158055"/>
            <a:ext cx="8335182" cy="0"/>
          </a:xfrm>
          <a:prstGeom prst="line">
            <a:avLst/>
          </a:prstGeom>
          <a:ln w="19050" cap="flat">
            <a:solidFill>
              <a:srgbClr val="494F98"/>
            </a:solidFill>
            <a:prstDash val="solid"/>
            <a:headEnd type="none" w="sm" len="sm"/>
            <a:tailEnd type="none" w="sm" len="sm"/>
          </a:ln>
        </p:spPr>
      </p:sp>
      <p:grpSp>
        <p:nvGrpSpPr>
          <p:cNvPr id="6" name="Group 6"/>
          <p:cNvGrpSpPr/>
          <p:nvPr/>
        </p:nvGrpSpPr>
        <p:grpSpPr>
          <a:xfrm>
            <a:off x="9144000" y="360669"/>
            <a:ext cx="8762234" cy="7974491"/>
            <a:chOff x="0" y="0"/>
            <a:chExt cx="11682979" cy="10632655"/>
          </a:xfrm>
        </p:grpSpPr>
        <p:pic>
          <p:nvPicPr>
            <p:cNvPr id="7" name="Picture 7"/>
            <p:cNvPicPr>
              <a:picLocks noChangeAspect="1"/>
            </p:cNvPicPr>
            <p:nvPr/>
          </p:nvPicPr>
          <p:blipFill>
            <a:blip r:embed="rId2" cstate="print"/>
            <a:srcRect l="14844" r="11903"/>
            <a:stretch>
              <a:fillRect/>
            </a:stretch>
          </p:blipFill>
          <p:spPr>
            <a:xfrm>
              <a:off x="0" y="0"/>
              <a:ext cx="11682979" cy="10632655"/>
            </a:xfrm>
            <a:prstGeom prst="rect">
              <a:avLst/>
            </a:prstGeom>
          </p:spPr>
        </p:pic>
      </p:grpSp>
      <p:sp>
        <p:nvSpPr>
          <p:cNvPr id="8" name="TextBox 8"/>
          <p:cNvSpPr txBox="1"/>
          <p:nvPr/>
        </p:nvSpPr>
        <p:spPr>
          <a:xfrm>
            <a:off x="369573" y="819150"/>
            <a:ext cx="7693246" cy="8689341"/>
          </a:xfrm>
          <a:prstGeom prst="rect">
            <a:avLst/>
          </a:prstGeom>
        </p:spPr>
        <p:txBody>
          <a:bodyPr lIns="0" tIns="0" rIns="0" bIns="0" rtlCol="0" anchor="t">
            <a:spAutoFit/>
          </a:bodyPr>
          <a:lstStyle/>
          <a:p>
            <a:pPr algn="ctr">
              <a:lnSpc>
                <a:spcPts val="6159"/>
              </a:lnSpc>
              <a:spcBef>
                <a:spcPct val="0"/>
              </a:spcBef>
            </a:pPr>
            <a:r>
              <a:rPr lang="uk-UA" sz="4399" dirty="0" smtClean="0">
                <a:solidFill>
                  <a:srgbClr val="000000"/>
                </a:solidFill>
                <a:latin typeface="Book Antiqua" pitchFamily="18" charset="0"/>
              </a:rPr>
              <a:t>слідчий,  прокурор, суддя для отримання об’єктивної інформації та доказів у кримінальному провадженні, повинен використовувати винятково професійні знання фахівців у галузі медицини – спеціаліста – медичного працівника або судово-медичного експерта</a:t>
            </a:r>
            <a:endParaRPr lang="uk-UA" sz="4399" dirty="0">
              <a:solidFill>
                <a:srgbClr val="000000"/>
              </a:solidFill>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304902" y="666500"/>
            <a:ext cx="5730946" cy="8952295"/>
            <a:chOff x="0" y="0"/>
            <a:chExt cx="7641261" cy="11936394"/>
          </a:xfrm>
        </p:grpSpPr>
        <p:pic>
          <p:nvPicPr>
            <p:cNvPr id="3" name="Picture 3"/>
            <p:cNvPicPr>
              <a:picLocks noChangeAspect="1"/>
            </p:cNvPicPr>
            <p:nvPr/>
          </p:nvPicPr>
          <p:blipFill>
            <a:blip r:embed="rId2" cstate="print"/>
            <a:srcRect l="14850" r="14850"/>
            <a:stretch>
              <a:fillRect/>
            </a:stretch>
          </p:blipFill>
          <p:spPr>
            <a:xfrm>
              <a:off x="0" y="0"/>
              <a:ext cx="7641261" cy="11936394"/>
            </a:xfrm>
            <a:prstGeom prst="rect">
              <a:avLst/>
            </a:prstGeom>
          </p:spPr>
        </p:pic>
      </p:grpSp>
      <p:sp>
        <p:nvSpPr>
          <p:cNvPr id="4" name="AutoShape 4"/>
          <p:cNvSpPr/>
          <p:nvPr/>
        </p:nvSpPr>
        <p:spPr>
          <a:xfrm>
            <a:off x="-551008" y="666500"/>
            <a:ext cx="20332385" cy="0"/>
          </a:xfrm>
          <a:prstGeom prst="line">
            <a:avLst/>
          </a:prstGeom>
          <a:ln w="19050" cap="flat">
            <a:solidFill>
              <a:srgbClr val="494F98"/>
            </a:solidFill>
            <a:prstDash val="solid"/>
            <a:headEnd type="none" w="sm" len="sm"/>
            <a:tailEnd type="none" w="sm" len="sm"/>
          </a:ln>
        </p:spPr>
      </p:sp>
      <p:sp>
        <p:nvSpPr>
          <p:cNvPr id="5" name="AutoShape 5"/>
          <p:cNvSpPr/>
          <p:nvPr/>
        </p:nvSpPr>
        <p:spPr>
          <a:xfrm>
            <a:off x="-304902" y="9599746"/>
            <a:ext cx="20048908" cy="0"/>
          </a:xfrm>
          <a:prstGeom prst="line">
            <a:avLst/>
          </a:prstGeom>
          <a:ln w="19050" cap="flat">
            <a:solidFill>
              <a:srgbClr val="494F98"/>
            </a:solidFill>
            <a:prstDash val="solid"/>
            <a:headEnd type="none" w="sm" len="sm"/>
            <a:tailEnd type="none" w="sm" len="sm"/>
          </a:ln>
        </p:spPr>
      </p:sp>
      <p:sp>
        <p:nvSpPr>
          <p:cNvPr id="6" name="AutoShape 6"/>
          <p:cNvSpPr/>
          <p:nvPr/>
        </p:nvSpPr>
        <p:spPr>
          <a:xfrm rot="-5400000">
            <a:off x="-445970" y="4731904"/>
            <a:ext cx="11724978" cy="0"/>
          </a:xfrm>
          <a:prstGeom prst="line">
            <a:avLst/>
          </a:prstGeom>
          <a:ln w="19050" cap="flat">
            <a:solidFill>
              <a:srgbClr val="494F98"/>
            </a:solidFill>
            <a:prstDash val="solid"/>
            <a:headEnd type="none" w="sm" len="sm"/>
            <a:tailEnd type="none" w="sm" len="sm"/>
          </a:ln>
        </p:spPr>
      </p:sp>
      <p:pic>
        <p:nvPicPr>
          <p:cNvPr id="7" name="Picture 7"/>
          <p:cNvPicPr>
            <a:picLocks noChangeAspect="1"/>
          </p:cNvPicPr>
          <p:nvPr/>
        </p:nvPicPr>
        <p:blipFill>
          <a:blip r:embed="rId3" cstate="print"/>
          <a:srcRect l="2898" r="2898" b="3087"/>
          <a:stretch>
            <a:fillRect/>
          </a:stretch>
        </p:blipFill>
        <p:spPr>
          <a:xfrm>
            <a:off x="6425550" y="1028700"/>
            <a:ext cx="11138525" cy="8229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94F9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7274" r="16521"/>
          <a:stretch>
            <a:fillRect/>
          </a:stretch>
        </p:blipFill>
        <p:spPr>
          <a:xfrm>
            <a:off x="0" y="-79716"/>
            <a:ext cx="5612167" cy="4900862"/>
          </a:xfrm>
          <a:prstGeom prst="rect">
            <a:avLst/>
          </a:prstGeom>
        </p:spPr>
      </p:pic>
      <p:sp>
        <p:nvSpPr>
          <p:cNvPr id="3" name="AutoShape 3"/>
          <p:cNvSpPr/>
          <p:nvPr/>
        </p:nvSpPr>
        <p:spPr>
          <a:xfrm>
            <a:off x="-1103581" y="4652596"/>
            <a:ext cx="20495162" cy="0"/>
          </a:xfrm>
          <a:prstGeom prst="line">
            <a:avLst/>
          </a:prstGeom>
          <a:ln w="19050" cap="flat">
            <a:solidFill>
              <a:srgbClr val="C5DFF6"/>
            </a:solidFill>
            <a:prstDash val="solid"/>
            <a:headEnd type="none" w="sm" len="sm"/>
            <a:tailEnd type="none" w="sm" len="sm"/>
          </a:ln>
        </p:spPr>
      </p:sp>
      <p:sp>
        <p:nvSpPr>
          <p:cNvPr id="4" name="AutoShape 4"/>
          <p:cNvSpPr/>
          <p:nvPr/>
        </p:nvSpPr>
        <p:spPr>
          <a:xfrm>
            <a:off x="-1103581" y="9599746"/>
            <a:ext cx="20495162" cy="0"/>
          </a:xfrm>
          <a:prstGeom prst="line">
            <a:avLst/>
          </a:prstGeom>
          <a:ln w="19050" cap="flat">
            <a:solidFill>
              <a:srgbClr val="C5DFF6"/>
            </a:solidFill>
            <a:prstDash val="solid"/>
            <a:headEnd type="none" w="sm" len="sm"/>
            <a:tailEnd type="none" w="sm" len="sm"/>
          </a:ln>
        </p:spPr>
      </p:sp>
      <p:sp>
        <p:nvSpPr>
          <p:cNvPr id="5" name="AutoShape 5"/>
          <p:cNvSpPr/>
          <p:nvPr/>
        </p:nvSpPr>
        <p:spPr>
          <a:xfrm rot="-5400000">
            <a:off x="-445970" y="4731904"/>
            <a:ext cx="11724978" cy="0"/>
          </a:xfrm>
          <a:prstGeom prst="line">
            <a:avLst/>
          </a:prstGeom>
          <a:ln w="19050" cap="flat">
            <a:solidFill>
              <a:srgbClr val="C5DFF6"/>
            </a:solidFill>
            <a:prstDash val="solid"/>
            <a:headEnd type="none" w="sm" len="sm"/>
            <a:tailEnd type="none" w="sm" len="sm"/>
          </a:ln>
        </p:spPr>
      </p:sp>
      <p:pic>
        <p:nvPicPr>
          <p:cNvPr id="6" name="Picture 6"/>
          <p:cNvPicPr>
            <a:picLocks noChangeAspect="1"/>
          </p:cNvPicPr>
          <p:nvPr/>
        </p:nvPicPr>
        <p:blipFill>
          <a:blip r:embed="rId3" cstate="print"/>
          <a:srcRect t="23233" b="21370"/>
          <a:stretch>
            <a:fillRect/>
          </a:stretch>
        </p:blipFill>
        <p:spPr>
          <a:xfrm>
            <a:off x="5426044" y="0"/>
            <a:ext cx="12861956" cy="4741429"/>
          </a:xfrm>
          <a:prstGeom prst="rect">
            <a:avLst/>
          </a:prstGeom>
        </p:spPr>
      </p:pic>
      <p:sp>
        <p:nvSpPr>
          <p:cNvPr id="7" name="TextBox 7"/>
          <p:cNvSpPr txBox="1"/>
          <p:nvPr/>
        </p:nvSpPr>
        <p:spPr>
          <a:xfrm>
            <a:off x="0" y="4962525"/>
            <a:ext cx="5406994" cy="4476586"/>
          </a:xfrm>
          <a:prstGeom prst="rect">
            <a:avLst/>
          </a:prstGeom>
        </p:spPr>
        <p:txBody>
          <a:bodyPr lIns="0" tIns="0" rIns="0" bIns="0" rtlCol="0" anchor="t">
            <a:spAutoFit/>
          </a:bodyPr>
          <a:lstStyle/>
          <a:p>
            <a:pPr algn="ctr">
              <a:lnSpc>
                <a:spcPts val="5784"/>
              </a:lnSpc>
              <a:spcBef>
                <a:spcPct val="0"/>
              </a:spcBef>
            </a:pPr>
            <a:r>
              <a:rPr lang="uk-UA" sz="4131" dirty="0" smtClean="0">
                <a:solidFill>
                  <a:schemeClr val="bg1"/>
                </a:solidFill>
                <a:latin typeface="Georgia" pitchFamily="18" charset="0"/>
              </a:rPr>
              <a:t>обґрунтоване використання у кримінальному провадженні спеціальних медичних знань є</a:t>
            </a:r>
            <a:endParaRPr lang="uk-UA" sz="4131" dirty="0">
              <a:solidFill>
                <a:schemeClr val="bg1"/>
              </a:solidFill>
              <a:latin typeface="Georgia" pitchFamily="18" charset="0"/>
            </a:endParaRPr>
          </a:p>
        </p:txBody>
      </p:sp>
      <p:sp>
        <p:nvSpPr>
          <p:cNvPr id="8" name="TextBox 8"/>
          <p:cNvSpPr txBox="1"/>
          <p:nvPr/>
        </p:nvSpPr>
        <p:spPr>
          <a:xfrm>
            <a:off x="5638800" y="5600700"/>
            <a:ext cx="12371149" cy="2798780"/>
          </a:xfrm>
          <a:prstGeom prst="rect">
            <a:avLst/>
          </a:prstGeom>
        </p:spPr>
        <p:txBody>
          <a:bodyPr lIns="0" tIns="0" rIns="0" bIns="0" rtlCol="0" anchor="t">
            <a:spAutoFit/>
          </a:bodyPr>
          <a:lstStyle/>
          <a:p>
            <a:pPr algn="ctr">
              <a:lnSpc>
                <a:spcPts val="7355"/>
              </a:lnSpc>
              <a:spcBef>
                <a:spcPct val="0"/>
              </a:spcBef>
            </a:pPr>
            <a:r>
              <a:rPr lang="uk-UA" sz="5253" b="1" dirty="0" smtClean="0">
                <a:solidFill>
                  <a:srgbClr val="FFFFFF"/>
                </a:solidFill>
                <a:latin typeface="Garamond" pitchFamily="18" charset="0"/>
              </a:rPr>
              <a:t>суттєвим чинником, що підвищує якість та ефективність досудового розслідування та судового розгляду</a:t>
            </a:r>
            <a:endParaRPr lang="uk-UA" sz="5253" b="1" dirty="0">
              <a:solidFill>
                <a:srgbClr val="FFFFFF"/>
              </a:solidFill>
              <a:latin typeface="Garamond" pitchFamily="18" charset="0"/>
            </a:endParaRPr>
          </a:p>
        </p:txBody>
      </p:sp>
      <p:sp>
        <p:nvSpPr>
          <p:cNvPr id="9" name="Штриховая стрелка вправо 8"/>
          <p:cNvSpPr/>
          <p:nvPr/>
        </p:nvSpPr>
        <p:spPr>
          <a:xfrm>
            <a:off x="4724400" y="7048500"/>
            <a:ext cx="1219200" cy="9144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260330" y="-174939"/>
            <a:ext cx="5400907" cy="10778857"/>
            <a:chOff x="0" y="0"/>
            <a:chExt cx="7201210" cy="14371810"/>
          </a:xfrm>
        </p:grpSpPr>
        <p:pic>
          <p:nvPicPr>
            <p:cNvPr id="3" name="Picture 3"/>
            <p:cNvPicPr>
              <a:picLocks noChangeAspect="1"/>
            </p:cNvPicPr>
            <p:nvPr/>
          </p:nvPicPr>
          <p:blipFill>
            <a:blip r:embed="rId2" cstate="print"/>
            <a:srcRect l="33328" r="33328"/>
            <a:stretch>
              <a:fillRect/>
            </a:stretch>
          </p:blipFill>
          <p:spPr>
            <a:xfrm>
              <a:off x="0" y="0"/>
              <a:ext cx="7201210" cy="14371810"/>
            </a:xfrm>
            <a:prstGeom prst="rect">
              <a:avLst/>
            </a:prstGeom>
          </p:spPr>
        </p:pic>
      </p:grpSp>
      <p:sp>
        <p:nvSpPr>
          <p:cNvPr id="4" name="AutoShape 4"/>
          <p:cNvSpPr/>
          <p:nvPr/>
        </p:nvSpPr>
        <p:spPr>
          <a:xfrm>
            <a:off x="6618777" y="666500"/>
            <a:ext cx="12544955" cy="0"/>
          </a:xfrm>
          <a:prstGeom prst="line">
            <a:avLst/>
          </a:prstGeom>
          <a:ln w="19050" cap="flat">
            <a:solidFill>
              <a:srgbClr val="494F98"/>
            </a:solidFill>
            <a:prstDash val="solid"/>
            <a:headEnd type="none" w="sm" len="sm"/>
            <a:tailEnd type="none" w="sm" len="sm"/>
          </a:ln>
        </p:spPr>
      </p:sp>
      <p:pic>
        <p:nvPicPr>
          <p:cNvPr id="5" name="Picture 5"/>
          <p:cNvPicPr>
            <a:picLocks noChangeAspect="1"/>
          </p:cNvPicPr>
          <p:nvPr/>
        </p:nvPicPr>
        <p:blipFill>
          <a:blip r:embed="rId3" cstate="print"/>
          <a:srcRect l="320" t="227" r="239"/>
          <a:stretch>
            <a:fillRect/>
          </a:stretch>
        </p:blipFill>
        <p:spPr>
          <a:xfrm>
            <a:off x="4345110" y="527170"/>
            <a:ext cx="13701552" cy="93746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E3EC"/>
        </a:solidFill>
        <a:effectLst/>
      </p:bgPr>
    </p:bg>
    <p:spTree>
      <p:nvGrpSpPr>
        <p:cNvPr id="1" name=""/>
        <p:cNvGrpSpPr/>
        <p:nvPr/>
      </p:nvGrpSpPr>
      <p:grpSpPr>
        <a:xfrm>
          <a:off x="0" y="0"/>
          <a:ext cx="0" cy="0"/>
          <a:chOff x="0" y="0"/>
          <a:chExt cx="0" cy="0"/>
        </a:xfrm>
      </p:grpSpPr>
      <p:sp>
        <p:nvSpPr>
          <p:cNvPr id="2" name="AutoShape 2"/>
          <p:cNvSpPr/>
          <p:nvPr/>
        </p:nvSpPr>
        <p:spPr>
          <a:xfrm>
            <a:off x="-1602056" y="666500"/>
            <a:ext cx="20926962" cy="0"/>
          </a:xfrm>
          <a:prstGeom prst="line">
            <a:avLst/>
          </a:prstGeom>
          <a:ln w="19050" cap="flat">
            <a:solidFill>
              <a:srgbClr val="494F98"/>
            </a:solidFill>
            <a:prstDash val="solid"/>
            <a:headEnd type="none" w="sm" len="sm"/>
            <a:tailEnd type="none" w="sm" len="sm"/>
          </a:ln>
        </p:spPr>
      </p:sp>
      <p:sp>
        <p:nvSpPr>
          <p:cNvPr id="3" name="AutoShape 3"/>
          <p:cNvSpPr/>
          <p:nvPr/>
        </p:nvSpPr>
        <p:spPr>
          <a:xfrm>
            <a:off x="-564060" y="9618796"/>
            <a:ext cx="19955641" cy="0"/>
          </a:xfrm>
          <a:prstGeom prst="line">
            <a:avLst/>
          </a:prstGeom>
          <a:ln w="19050" cap="flat">
            <a:solidFill>
              <a:srgbClr val="494F98"/>
            </a:solidFill>
            <a:prstDash val="solid"/>
            <a:headEnd type="none" w="sm" len="sm"/>
            <a:tailEnd type="none" w="sm" len="sm"/>
          </a:ln>
        </p:spPr>
      </p:sp>
      <p:sp>
        <p:nvSpPr>
          <p:cNvPr id="4" name="AutoShape 4"/>
          <p:cNvSpPr/>
          <p:nvPr/>
        </p:nvSpPr>
        <p:spPr>
          <a:xfrm rot="-5400000">
            <a:off x="11406336" y="4731904"/>
            <a:ext cx="11724978" cy="0"/>
          </a:xfrm>
          <a:prstGeom prst="line">
            <a:avLst/>
          </a:prstGeom>
          <a:ln w="19050" cap="flat">
            <a:solidFill>
              <a:srgbClr val="494F98"/>
            </a:solidFill>
            <a:prstDash val="solid"/>
            <a:headEnd type="none" w="sm" len="sm"/>
            <a:tailEnd type="none" w="sm" len="sm"/>
          </a:ln>
        </p:spPr>
      </p:sp>
      <p:pic>
        <p:nvPicPr>
          <p:cNvPr id="5" name="Picture 5"/>
          <p:cNvPicPr>
            <a:picLocks noChangeAspect="1"/>
          </p:cNvPicPr>
          <p:nvPr/>
        </p:nvPicPr>
        <p:blipFill>
          <a:blip r:embed="rId2" cstate="print"/>
          <a:srcRect l="5417" r="2203" b="989"/>
          <a:stretch>
            <a:fillRect/>
          </a:stretch>
        </p:blipFill>
        <p:spPr>
          <a:xfrm>
            <a:off x="2699320" y="263208"/>
            <a:ext cx="12648654" cy="967631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260330" y="-174939"/>
            <a:ext cx="6396429" cy="10778857"/>
            <a:chOff x="0" y="0"/>
            <a:chExt cx="8528572" cy="14371810"/>
          </a:xfrm>
        </p:grpSpPr>
        <p:pic>
          <p:nvPicPr>
            <p:cNvPr id="3" name="Picture 3"/>
            <p:cNvPicPr>
              <a:picLocks noChangeAspect="1"/>
            </p:cNvPicPr>
            <p:nvPr/>
          </p:nvPicPr>
          <p:blipFill>
            <a:blip r:embed="rId2" cstate="print"/>
            <a:srcRect l="22493" r="22493"/>
            <a:stretch>
              <a:fillRect/>
            </a:stretch>
          </p:blipFill>
          <p:spPr>
            <a:xfrm>
              <a:off x="0" y="0"/>
              <a:ext cx="8528572" cy="14371810"/>
            </a:xfrm>
            <a:prstGeom prst="rect">
              <a:avLst/>
            </a:prstGeom>
          </p:spPr>
        </p:pic>
      </p:grpSp>
      <p:sp>
        <p:nvSpPr>
          <p:cNvPr id="4" name="AutoShape 4"/>
          <p:cNvSpPr/>
          <p:nvPr/>
        </p:nvSpPr>
        <p:spPr>
          <a:xfrm rot="-5400000">
            <a:off x="283136" y="4731904"/>
            <a:ext cx="11724978" cy="0"/>
          </a:xfrm>
          <a:prstGeom prst="line">
            <a:avLst/>
          </a:prstGeom>
          <a:ln w="19050" cap="flat">
            <a:solidFill>
              <a:srgbClr val="494F98"/>
            </a:solidFill>
            <a:prstDash val="solid"/>
            <a:headEnd type="none" w="sm" len="sm"/>
            <a:tailEnd type="none" w="sm" len="sm"/>
          </a:ln>
        </p:spPr>
      </p:sp>
      <p:sp>
        <p:nvSpPr>
          <p:cNvPr id="5" name="AutoShape 5"/>
          <p:cNvSpPr/>
          <p:nvPr/>
        </p:nvSpPr>
        <p:spPr>
          <a:xfrm>
            <a:off x="6618777" y="666500"/>
            <a:ext cx="12544955" cy="0"/>
          </a:xfrm>
          <a:prstGeom prst="line">
            <a:avLst/>
          </a:prstGeom>
          <a:ln w="19050" cap="flat">
            <a:solidFill>
              <a:srgbClr val="494F98"/>
            </a:solidFill>
            <a:prstDash val="solid"/>
            <a:headEnd type="none" w="sm" len="sm"/>
            <a:tailEnd type="none" w="sm" len="sm"/>
          </a:ln>
        </p:spPr>
      </p:sp>
      <p:sp>
        <p:nvSpPr>
          <p:cNvPr id="6" name="AutoShape 6"/>
          <p:cNvSpPr/>
          <p:nvPr/>
        </p:nvSpPr>
        <p:spPr>
          <a:xfrm>
            <a:off x="6619846" y="9618796"/>
            <a:ext cx="12610560" cy="0"/>
          </a:xfrm>
          <a:prstGeom prst="line">
            <a:avLst/>
          </a:prstGeom>
          <a:ln w="19050" cap="flat">
            <a:solidFill>
              <a:srgbClr val="494F98"/>
            </a:solidFill>
            <a:prstDash val="solid"/>
            <a:headEnd type="none" w="sm" len="sm"/>
            <a:tailEnd type="none" w="sm" len="sm"/>
          </a:ln>
        </p:spPr>
      </p:sp>
      <p:sp>
        <p:nvSpPr>
          <p:cNvPr id="7" name="AutoShape 7"/>
          <p:cNvSpPr/>
          <p:nvPr/>
        </p:nvSpPr>
        <p:spPr>
          <a:xfrm>
            <a:off x="6618777" y="6826794"/>
            <a:ext cx="12772804" cy="0"/>
          </a:xfrm>
          <a:prstGeom prst="line">
            <a:avLst/>
          </a:prstGeom>
          <a:ln w="19050" cap="flat">
            <a:solidFill>
              <a:srgbClr val="494F98"/>
            </a:solidFill>
            <a:prstDash val="solid"/>
            <a:headEnd type="none" w="sm" len="sm"/>
            <a:tailEnd type="none" w="sm" len="sm"/>
          </a:ln>
        </p:spPr>
      </p:sp>
      <p:pic>
        <p:nvPicPr>
          <p:cNvPr id="8" name="Picture 8"/>
          <p:cNvPicPr>
            <a:picLocks noChangeAspect="1"/>
          </p:cNvPicPr>
          <p:nvPr/>
        </p:nvPicPr>
        <p:blipFill>
          <a:blip r:embed="rId3" cstate="print"/>
          <a:srcRect l="3898" t="281" b="503"/>
          <a:stretch>
            <a:fillRect/>
          </a:stretch>
        </p:blipFill>
        <p:spPr>
          <a:xfrm>
            <a:off x="6437773" y="685550"/>
            <a:ext cx="11669223" cy="8572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sp>
        <p:nvSpPr>
          <p:cNvPr id="2" name="AutoShape 2"/>
          <p:cNvSpPr/>
          <p:nvPr/>
        </p:nvSpPr>
        <p:spPr>
          <a:xfrm>
            <a:off x="-1103581" y="666500"/>
            <a:ext cx="9607504" cy="0"/>
          </a:xfrm>
          <a:prstGeom prst="line">
            <a:avLst/>
          </a:prstGeom>
          <a:ln w="19050" cap="flat">
            <a:solidFill>
              <a:srgbClr val="494F98"/>
            </a:solidFill>
            <a:prstDash val="solid"/>
            <a:headEnd type="none" w="sm" len="sm"/>
            <a:tailEnd type="none" w="sm" len="sm"/>
          </a:ln>
        </p:spPr>
      </p:sp>
      <p:sp>
        <p:nvSpPr>
          <p:cNvPr id="3" name="AutoShape 3"/>
          <p:cNvSpPr/>
          <p:nvPr/>
        </p:nvSpPr>
        <p:spPr>
          <a:xfrm>
            <a:off x="-1103581" y="9599746"/>
            <a:ext cx="20495162" cy="0"/>
          </a:xfrm>
          <a:prstGeom prst="line">
            <a:avLst/>
          </a:prstGeom>
          <a:ln w="19050" cap="flat">
            <a:solidFill>
              <a:srgbClr val="494F98"/>
            </a:solidFill>
            <a:prstDash val="solid"/>
            <a:headEnd type="none" w="sm" len="sm"/>
            <a:tailEnd type="none" w="sm" len="sm"/>
          </a:ln>
        </p:spPr>
      </p:sp>
      <p:sp>
        <p:nvSpPr>
          <p:cNvPr id="4" name="AutoShape 4"/>
          <p:cNvSpPr/>
          <p:nvPr/>
        </p:nvSpPr>
        <p:spPr>
          <a:xfrm rot="-5400000">
            <a:off x="4447489" y="2789409"/>
            <a:ext cx="8093819" cy="0"/>
          </a:xfrm>
          <a:prstGeom prst="line">
            <a:avLst/>
          </a:prstGeom>
          <a:ln w="19050" cap="flat">
            <a:solidFill>
              <a:srgbClr val="494F98"/>
            </a:solidFill>
            <a:prstDash val="solid"/>
            <a:headEnd type="none" w="sm" len="sm"/>
            <a:tailEnd type="none" w="sm" len="sm"/>
          </a:ln>
        </p:spPr>
      </p:sp>
      <p:grpSp>
        <p:nvGrpSpPr>
          <p:cNvPr id="5" name="Group 5"/>
          <p:cNvGrpSpPr/>
          <p:nvPr/>
        </p:nvGrpSpPr>
        <p:grpSpPr>
          <a:xfrm>
            <a:off x="11600749" y="-103889"/>
            <a:ext cx="6687251" cy="9362189"/>
            <a:chOff x="0" y="0"/>
            <a:chExt cx="8916335" cy="12482918"/>
          </a:xfrm>
        </p:grpSpPr>
        <p:pic>
          <p:nvPicPr>
            <p:cNvPr id="6" name="Picture 6"/>
            <p:cNvPicPr>
              <a:picLocks noChangeAspect="1"/>
            </p:cNvPicPr>
            <p:nvPr/>
          </p:nvPicPr>
          <p:blipFill>
            <a:blip r:embed="rId2" cstate="print"/>
            <a:srcRect l="26534" r="26534"/>
            <a:stretch>
              <a:fillRect/>
            </a:stretch>
          </p:blipFill>
          <p:spPr>
            <a:xfrm>
              <a:off x="0" y="0"/>
              <a:ext cx="8916335" cy="12482918"/>
            </a:xfrm>
            <a:prstGeom prst="rect">
              <a:avLst/>
            </a:prstGeom>
          </p:spPr>
        </p:pic>
      </p:grpSp>
      <p:pic>
        <p:nvPicPr>
          <p:cNvPr id="7" name="Picture 7"/>
          <p:cNvPicPr>
            <a:picLocks noChangeAspect="1"/>
          </p:cNvPicPr>
          <p:nvPr/>
        </p:nvPicPr>
        <p:blipFill>
          <a:blip r:embed="rId3" cstate="print"/>
          <a:srcRect l="1569" t="808" b="808"/>
          <a:stretch>
            <a:fillRect/>
          </a:stretch>
        </p:blipFill>
        <p:spPr>
          <a:xfrm>
            <a:off x="0" y="685550"/>
            <a:ext cx="11949562" cy="85727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94F98"/>
        </a:solidFill>
        <a:effectLst/>
      </p:bgPr>
    </p:bg>
    <p:spTree>
      <p:nvGrpSpPr>
        <p:cNvPr id="1" name=""/>
        <p:cNvGrpSpPr/>
        <p:nvPr/>
      </p:nvGrpSpPr>
      <p:grpSpPr>
        <a:xfrm>
          <a:off x="0" y="0"/>
          <a:ext cx="0" cy="0"/>
          <a:chOff x="0" y="0"/>
          <a:chExt cx="0" cy="0"/>
        </a:xfrm>
      </p:grpSpPr>
      <p:sp>
        <p:nvSpPr>
          <p:cNvPr id="2" name="AutoShape 2"/>
          <p:cNvSpPr/>
          <p:nvPr/>
        </p:nvSpPr>
        <p:spPr>
          <a:xfrm>
            <a:off x="-1010365" y="9599746"/>
            <a:ext cx="7788905" cy="0"/>
          </a:xfrm>
          <a:prstGeom prst="line">
            <a:avLst/>
          </a:prstGeom>
          <a:ln w="19050" cap="flat">
            <a:solidFill>
              <a:srgbClr val="C5DFF6"/>
            </a:solidFill>
            <a:prstDash val="solid"/>
            <a:headEnd type="none" w="sm" len="sm"/>
            <a:tailEnd type="none" w="sm" len="sm"/>
          </a:ln>
        </p:spPr>
      </p:sp>
      <p:grpSp>
        <p:nvGrpSpPr>
          <p:cNvPr id="3" name="Group 3"/>
          <p:cNvGrpSpPr/>
          <p:nvPr/>
        </p:nvGrpSpPr>
        <p:grpSpPr>
          <a:xfrm>
            <a:off x="-2398062" y="-378396"/>
            <a:ext cx="21293821" cy="10982314"/>
            <a:chOff x="0" y="0"/>
            <a:chExt cx="28391762" cy="14643086"/>
          </a:xfrm>
        </p:grpSpPr>
        <p:pic>
          <p:nvPicPr>
            <p:cNvPr id="4" name="Picture 4"/>
            <p:cNvPicPr>
              <a:picLocks noChangeAspect="1"/>
            </p:cNvPicPr>
            <p:nvPr/>
          </p:nvPicPr>
          <p:blipFill>
            <a:blip r:embed="rId2" cstate="print"/>
            <a:srcRect t="4947" b="4947"/>
            <a:stretch>
              <a:fillRect/>
            </a:stretch>
          </p:blipFill>
          <p:spPr>
            <a:xfrm>
              <a:off x="0" y="0"/>
              <a:ext cx="28391762" cy="14643086"/>
            </a:xfrm>
            <a:prstGeom prst="rect">
              <a:avLst/>
            </a:prstGeom>
          </p:spPr>
        </p:pic>
      </p:grpSp>
      <p:sp>
        <p:nvSpPr>
          <p:cNvPr id="5" name="AutoShape 5"/>
          <p:cNvSpPr/>
          <p:nvPr/>
        </p:nvSpPr>
        <p:spPr>
          <a:xfrm rot="-5400000">
            <a:off x="906526" y="4731904"/>
            <a:ext cx="11724978" cy="0"/>
          </a:xfrm>
          <a:prstGeom prst="line">
            <a:avLst/>
          </a:prstGeom>
          <a:ln w="19050" cap="flat">
            <a:solidFill>
              <a:srgbClr val="C5DFF6"/>
            </a:solidFill>
            <a:prstDash val="solid"/>
            <a:headEnd type="none" w="sm" len="sm"/>
            <a:tailEnd type="none" w="sm" len="sm"/>
          </a:ln>
        </p:spPr>
      </p:sp>
      <p:pic>
        <p:nvPicPr>
          <p:cNvPr id="6" name="Picture 6"/>
          <p:cNvPicPr>
            <a:picLocks noChangeAspect="1"/>
          </p:cNvPicPr>
          <p:nvPr/>
        </p:nvPicPr>
        <p:blipFill>
          <a:blip r:embed="rId3" cstate="print"/>
          <a:srcRect t="2359" b="524"/>
          <a:stretch>
            <a:fillRect/>
          </a:stretch>
        </p:blipFill>
        <p:spPr>
          <a:xfrm>
            <a:off x="1662993" y="274517"/>
            <a:ext cx="14889762" cy="965706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94F98"/>
        </a:solidFill>
        <a:effectLst/>
      </p:bgPr>
    </p:bg>
    <p:spTree>
      <p:nvGrpSpPr>
        <p:cNvPr id="1" name=""/>
        <p:cNvGrpSpPr/>
        <p:nvPr/>
      </p:nvGrpSpPr>
      <p:grpSpPr>
        <a:xfrm>
          <a:off x="0" y="0"/>
          <a:ext cx="0" cy="0"/>
          <a:chOff x="0" y="0"/>
          <a:chExt cx="0" cy="0"/>
        </a:xfrm>
      </p:grpSpPr>
      <p:sp>
        <p:nvSpPr>
          <p:cNvPr id="2" name="AutoShape 2"/>
          <p:cNvSpPr/>
          <p:nvPr/>
        </p:nvSpPr>
        <p:spPr>
          <a:xfrm>
            <a:off x="-1029415" y="666500"/>
            <a:ext cx="7788905" cy="0"/>
          </a:xfrm>
          <a:prstGeom prst="line">
            <a:avLst/>
          </a:prstGeom>
          <a:ln w="19050" cap="flat">
            <a:solidFill>
              <a:srgbClr val="C5DFF6"/>
            </a:solidFill>
            <a:prstDash val="solid"/>
            <a:headEnd type="none" w="sm" len="sm"/>
            <a:tailEnd type="none" w="sm" len="sm"/>
          </a:ln>
        </p:spPr>
      </p:sp>
      <p:sp>
        <p:nvSpPr>
          <p:cNvPr id="3" name="AutoShape 3"/>
          <p:cNvSpPr/>
          <p:nvPr/>
        </p:nvSpPr>
        <p:spPr>
          <a:xfrm>
            <a:off x="-1010365" y="9599746"/>
            <a:ext cx="7788905" cy="0"/>
          </a:xfrm>
          <a:prstGeom prst="line">
            <a:avLst/>
          </a:prstGeom>
          <a:ln w="19050" cap="flat">
            <a:solidFill>
              <a:srgbClr val="C5DFF6"/>
            </a:solidFill>
            <a:prstDash val="solid"/>
            <a:headEnd type="none" w="sm" len="sm"/>
            <a:tailEnd type="none" w="sm" len="sm"/>
          </a:ln>
        </p:spPr>
      </p:sp>
      <p:grpSp>
        <p:nvGrpSpPr>
          <p:cNvPr id="4" name="Group 4"/>
          <p:cNvGrpSpPr/>
          <p:nvPr/>
        </p:nvGrpSpPr>
        <p:grpSpPr>
          <a:xfrm>
            <a:off x="9144000" y="0"/>
            <a:ext cx="9144000" cy="10287000"/>
            <a:chOff x="0" y="0"/>
            <a:chExt cx="12192000" cy="13716000"/>
          </a:xfrm>
        </p:grpSpPr>
        <p:pic>
          <p:nvPicPr>
            <p:cNvPr id="5" name="Picture 5"/>
            <p:cNvPicPr>
              <a:picLocks noChangeAspect="1"/>
            </p:cNvPicPr>
            <p:nvPr/>
          </p:nvPicPr>
          <p:blipFill>
            <a:blip r:embed="rId2" cstate="print"/>
            <a:srcRect l="20388" r="20388"/>
            <a:stretch>
              <a:fillRect/>
            </a:stretch>
          </p:blipFill>
          <p:spPr>
            <a:xfrm>
              <a:off x="0" y="0"/>
              <a:ext cx="12192000" cy="13716000"/>
            </a:xfrm>
            <a:prstGeom prst="rect">
              <a:avLst/>
            </a:prstGeom>
          </p:spPr>
        </p:pic>
      </p:grpSp>
      <p:sp>
        <p:nvSpPr>
          <p:cNvPr id="6" name="AutoShape 6"/>
          <p:cNvSpPr/>
          <p:nvPr/>
        </p:nvSpPr>
        <p:spPr>
          <a:xfrm rot="-5399999">
            <a:off x="2791964" y="5208802"/>
            <a:ext cx="11513846" cy="0"/>
          </a:xfrm>
          <a:prstGeom prst="line">
            <a:avLst/>
          </a:prstGeom>
          <a:ln w="19050" cap="flat">
            <a:solidFill>
              <a:srgbClr val="C5DFF6"/>
            </a:solidFill>
            <a:prstDash val="solid"/>
            <a:headEnd type="none" w="sm" len="sm"/>
            <a:tailEnd type="none" w="sm" len="sm"/>
          </a:ln>
        </p:spPr>
      </p:sp>
      <p:sp>
        <p:nvSpPr>
          <p:cNvPr id="7" name="TextBox 7"/>
          <p:cNvSpPr txBox="1"/>
          <p:nvPr/>
        </p:nvSpPr>
        <p:spPr>
          <a:xfrm>
            <a:off x="2438400" y="419100"/>
            <a:ext cx="3205080" cy="1443216"/>
          </a:xfrm>
          <a:prstGeom prst="rect">
            <a:avLst/>
          </a:prstGeom>
        </p:spPr>
        <p:txBody>
          <a:bodyPr wrap="square" lIns="0" tIns="0" rIns="0" bIns="0" rtlCol="0" anchor="t">
            <a:spAutoFit/>
          </a:bodyPr>
          <a:lstStyle/>
          <a:p>
            <a:pPr algn="ctr">
              <a:lnSpc>
                <a:spcPts val="12267"/>
              </a:lnSpc>
              <a:spcBef>
                <a:spcPct val="0"/>
              </a:spcBef>
            </a:pPr>
            <a:r>
              <a:rPr lang="uk-UA" sz="8762" dirty="0" smtClean="0">
                <a:solidFill>
                  <a:srgbClr val="FFFFFF"/>
                </a:solidFill>
                <a:latin typeface="Georgia" pitchFamily="18" charset="0"/>
              </a:rPr>
              <a:t>план</a:t>
            </a:r>
            <a:endParaRPr lang="uk-UA" sz="8762" dirty="0">
              <a:solidFill>
                <a:srgbClr val="FFFFFF"/>
              </a:solidFill>
              <a:latin typeface="Georgia" pitchFamily="18" charset="0"/>
            </a:endParaRPr>
          </a:p>
        </p:txBody>
      </p:sp>
      <p:graphicFrame>
        <p:nvGraphicFramePr>
          <p:cNvPr id="9" name="Таблица 8"/>
          <p:cNvGraphicFramePr>
            <a:graphicFrameLocks noGrp="1"/>
          </p:cNvGraphicFramePr>
          <p:nvPr/>
        </p:nvGraphicFramePr>
        <p:xfrm>
          <a:off x="457200" y="2400300"/>
          <a:ext cx="7620000" cy="6131560"/>
        </p:xfrm>
        <a:graphic>
          <a:graphicData uri="http://schemas.openxmlformats.org/drawingml/2006/table">
            <a:tbl>
              <a:tblPr firstRow="1" bandRow="1">
                <a:tableStyleId>{5C22544A-7EE6-4342-B048-85BDC9FD1C3A}</a:tableStyleId>
              </a:tblPr>
              <a:tblGrid>
                <a:gridCol w="7620000"/>
              </a:tblGrid>
              <a:tr h="370840">
                <a:tc>
                  <a:txBody>
                    <a:bodyPr/>
                    <a:lstStyle/>
                    <a:p>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uk-UA" sz="3600" b="0" i="0" u="none" strike="noStrike" cap="none" normalizeH="0" baseline="0" dirty="0" smtClean="0">
                          <a:ln>
                            <a:noFill/>
                          </a:ln>
                          <a:solidFill>
                            <a:schemeClr val="tx2">
                              <a:lumMod val="75000"/>
                            </a:schemeClr>
                          </a:solidFill>
                          <a:effectLst/>
                          <a:latin typeface="Georgia" pitchFamily="18" charset="0"/>
                          <a:ea typeface="Calibri" pitchFamily="34" charset="0"/>
                          <a:cs typeface="Times New Roman" pitchFamily="18" charset="0"/>
                        </a:rPr>
                        <a:t>Поняття та сутність спеціальних медичних знань в юриспруденції</a:t>
                      </a:r>
                      <a:endParaRPr lang="ru-RU" sz="2800" dirty="0">
                        <a:solidFill>
                          <a:schemeClr val="tx2">
                            <a:lumMod val="75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uk-UA" sz="3600" b="0" i="0" u="none" strike="noStrike" kern="1200" cap="none" normalizeH="0" baseline="0" dirty="0" smtClean="0">
                          <a:ln>
                            <a:noFill/>
                          </a:ln>
                          <a:solidFill>
                            <a:schemeClr val="tx2">
                              <a:lumMod val="75000"/>
                            </a:schemeClr>
                          </a:solidFill>
                          <a:effectLst/>
                          <a:latin typeface="Georgia" pitchFamily="18" charset="0"/>
                          <a:ea typeface="Calibri" pitchFamily="34" charset="0"/>
                          <a:cs typeface="Times New Roman" pitchFamily="18" charset="0"/>
                        </a:rPr>
                        <a:t>Історичний аспект використання спеціальних медичних знань в юриспруденції</a:t>
                      </a:r>
                      <a:endParaRPr kumimoji="0" lang="ru-RU" sz="3600" b="0" i="0" u="none" strike="noStrike" kern="1200" cap="none" normalizeH="0" baseline="0" dirty="0" smtClean="0">
                        <a:ln>
                          <a:noFill/>
                        </a:ln>
                        <a:solidFill>
                          <a:schemeClr val="tx2">
                            <a:lumMod val="75000"/>
                          </a:schemeClr>
                        </a:solidFill>
                        <a:effectLst/>
                        <a:latin typeface="Georgia" pitchFamily="18" charset="0"/>
                        <a:ea typeface="Calibri" pitchFamily="34" charset="0"/>
                        <a:cs typeface="Times New Roman" pitchFamily="18"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uk-UA" sz="3600" b="0" i="0" u="none" strike="noStrike" kern="1200" cap="none" normalizeH="0" baseline="0" dirty="0" smtClean="0">
                          <a:ln>
                            <a:noFill/>
                          </a:ln>
                          <a:solidFill>
                            <a:schemeClr val="tx2">
                              <a:lumMod val="75000"/>
                            </a:schemeClr>
                          </a:solidFill>
                          <a:effectLst/>
                          <a:latin typeface="Georgia" pitchFamily="18" charset="0"/>
                          <a:ea typeface="Calibri" pitchFamily="34" charset="0"/>
                          <a:cs typeface="Times New Roman" pitchFamily="18" charset="0"/>
                        </a:rPr>
                        <a:t>Суб'єкти застосування спеціальних медичних знань</a:t>
                      </a:r>
                      <a:endParaRPr kumimoji="0" lang="ru-RU" sz="3600" b="0" i="0" u="none" strike="noStrike" kern="1200" cap="none" normalizeH="0" baseline="0" dirty="0" smtClean="0">
                        <a:ln>
                          <a:noFill/>
                        </a:ln>
                        <a:solidFill>
                          <a:schemeClr val="tx2">
                            <a:lumMod val="75000"/>
                          </a:schemeClr>
                        </a:solidFill>
                        <a:effectLst/>
                        <a:latin typeface="Georgia" pitchFamily="18" charset="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uk-UA" sz="3600" b="0" i="0" u="none" strike="noStrike" kern="1200" cap="none" normalizeH="0" baseline="0" dirty="0" smtClean="0">
                          <a:ln>
                            <a:noFill/>
                          </a:ln>
                          <a:solidFill>
                            <a:schemeClr val="tx2">
                              <a:lumMod val="75000"/>
                            </a:schemeClr>
                          </a:solidFill>
                          <a:effectLst/>
                          <a:latin typeface="Georgia" pitchFamily="18" charset="0"/>
                          <a:ea typeface="Calibri" pitchFamily="34" charset="0"/>
                          <a:cs typeface="Times New Roman" pitchFamily="18" charset="0"/>
                        </a:rPr>
                        <a:t>Особливості використання спеціальних медичних знань в юриспруденції</a:t>
                      </a:r>
                      <a:endParaRPr kumimoji="0" lang="ru-RU" sz="3600" b="0" i="0" u="none" strike="noStrike" kern="1200" cap="none" normalizeH="0" baseline="0" dirty="0" smtClean="0">
                        <a:ln>
                          <a:noFill/>
                        </a:ln>
                        <a:solidFill>
                          <a:schemeClr val="tx2">
                            <a:lumMod val="75000"/>
                          </a:schemeClr>
                        </a:solidFill>
                        <a:effectLst/>
                        <a:latin typeface="Georgia" pitchFamily="18" charset="0"/>
                        <a:ea typeface="Calibri" pitchFamily="34"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94F98"/>
        </a:solidFill>
        <a:effectLst/>
      </p:bgPr>
    </p:bg>
    <p:spTree>
      <p:nvGrpSpPr>
        <p:cNvPr id="1" name=""/>
        <p:cNvGrpSpPr/>
        <p:nvPr/>
      </p:nvGrpSpPr>
      <p:grpSpPr>
        <a:xfrm>
          <a:off x="0" y="0"/>
          <a:ext cx="0" cy="0"/>
          <a:chOff x="0" y="0"/>
          <a:chExt cx="0" cy="0"/>
        </a:xfrm>
      </p:grpSpPr>
      <p:sp>
        <p:nvSpPr>
          <p:cNvPr id="2" name="TextBox 2"/>
          <p:cNvSpPr txBox="1"/>
          <p:nvPr/>
        </p:nvSpPr>
        <p:spPr>
          <a:xfrm>
            <a:off x="6934890" y="7508055"/>
            <a:ext cx="4418221" cy="2745105"/>
          </a:xfrm>
          <a:prstGeom prst="rect">
            <a:avLst/>
          </a:prstGeom>
        </p:spPr>
        <p:txBody>
          <a:bodyPr lIns="0" tIns="0" rIns="0" bIns="0" rtlCol="0" anchor="t">
            <a:spAutoFit/>
          </a:bodyPr>
          <a:lstStyle/>
          <a:p>
            <a:pPr>
              <a:lnSpc>
                <a:spcPts val="3779"/>
              </a:lnSpc>
            </a:pPr>
            <a:r>
              <a:rPr lang="en-US" sz="2699">
                <a:solidFill>
                  <a:srgbClr val="C5DFF6"/>
                </a:solidFill>
                <a:latin typeface="Free Serif"/>
              </a:rPr>
              <a:t>у сфері обігу наркотичних засобів, психотропних речовин, їх аналогів або прекурсорів</a:t>
            </a:r>
          </a:p>
          <a:p>
            <a:pPr>
              <a:lnSpc>
                <a:spcPts val="3359"/>
              </a:lnSpc>
            </a:pPr>
            <a:endParaRPr/>
          </a:p>
          <a:p>
            <a:pPr>
              <a:lnSpc>
                <a:spcPts val="3359"/>
              </a:lnSpc>
            </a:pPr>
            <a:endParaRPr/>
          </a:p>
        </p:txBody>
      </p:sp>
      <p:sp>
        <p:nvSpPr>
          <p:cNvPr id="3" name="TextBox 3"/>
          <p:cNvSpPr txBox="1"/>
          <p:nvPr/>
        </p:nvSpPr>
        <p:spPr>
          <a:xfrm>
            <a:off x="5824638" y="7596188"/>
            <a:ext cx="1011001" cy="1151255"/>
          </a:xfrm>
          <a:prstGeom prst="rect">
            <a:avLst/>
          </a:prstGeom>
        </p:spPr>
        <p:txBody>
          <a:bodyPr lIns="0" tIns="0" rIns="0" bIns="0" rtlCol="0" anchor="t">
            <a:spAutoFit/>
          </a:bodyPr>
          <a:lstStyle/>
          <a:p>
            <a:pPr algn="r">
              <a:lnSpc>
                <a:spcPts val="9520"/>
              </a:lnSpc>
            </a:pPr>
            <a:r>
              <a:rPr lang="en-US" sz="6800">
                <a:solidFill>
                  <a:srgbClr val="C5DFF6"/>
                </a:solidFill>
                <a:latin typeface="Parmigiano Headline"/>
              </a:rPr>
              <a:t>4.</a:t>
            </a:r>
          </a:p>
        </p:txBody>
      </p:sp>
      <p:sp>
        <p:nvSpPr>
          <p:cNvPr id="4" name="AutoShape 4"/>
          <p:cNvSpPr/>
          <p:nvPr/>
        </p:nvSpPr>
        <p:spPr>
          <a:xfrm>
            <a:off x="-1103581" y="4652596"/>
            <a:ext cx="20495162" cy="0"/>
          </a:xfrm>
          <a:prstGeom prst="line">
            <a:avLst/>
          </a:prstGeom>
          <a:ln w="19050" cap="flat">
            <a:solidFill>
              <a:srgbClr val="C5DFF6"/>
            </a:solidFill>
            <a:prstDash val="solid"/>
            <a:headEnd type="none" w="sm" len="sm"/>
            <a:tailEnd type="none" w="sm" len="sm"/>
          </a:ln>
        </p:spPr>
      </p:sp>
      <p:sp>
        <p:nvSpPr>
          <p:cNvPr id="5" name="AutoShape 5"/>
          <p:cNvSpPr/>
          <p:nvPr/>
        </p:nvSpPr>
        <p:spPr>
          <a:xfrm>
            <a:off x="-1103581" y="9599746"/>
            <a:ext cx="20495162" cy="0"/>
          </a:xfrm>
          <a:prstGeom prst="line">
            <a:avLst/>
          </a:prstGeom>
          <a:ln w="19050" cap="flat">
            <a:solidFill>
              <a:srgbClr val="C5DFF6"/>
            </a:solidFill>
            <a:prstDash val="solid"/>
            <a:headEnd type="none" w="sm" len="sm"/>
            <a:tailEnd type="none" w="sm" len="sm"/>
          </a:ln>
        </p:spPr>
      </p:sp>
      <p:sp>
        <p:nvSpPr>
          <p:cNvPr id="6" name="AutoShape 6"/>
          <p:cNvSpPr/>
          <p:nvPr/>
        </p:nvSpPr>
        <p:spPr>
          <a:xfrm rot="-5432695">
            <a:off x="493906" y="4717309"/>
            <a:ext cx="11052328" cy="0"/>
          </a:xfrm>
          <a:prstGeom prst="line">
            <a:avLst/>
          </a:prstGeom>
          <a:ln w="19050" cap="flat">
            <a:solidFill>
              <a:srgbClr val="C5DFF6"/>
            </a:solidFill>
            <a:prstDash val="solid"/>
            <a:headEnd type="none" w="sm" len="sm"/>
            <a:tailEnd type="none" w="sm" len="sm"/>
          </a:ln>
        </p:spPr>
      </p:sp>
      <p:pic>
        <p:nvPicPr>
          <p:cNvPr id="7" name="Picture 7"/>
          <p:cNvPicPr>
            <a:picLocks noChangeAspect="1"/>
          </p:cNvPicPr>
          <p:nvPr/>
        </p:nvPicPr>
        <p:blipFill>
          <a:blip r:embed="rId2" cstate="print"/>
          <a:srcRect t="21064" b="18937"/>
          <a:stretch>
            <a:fillRect/>
          </a:stretch>
        </p:blipFill>
        <p:spPr>
          <a:xfrm>
            <a:off x="6330139" y="0"/>
            <a:ext cx="11957861" cy="4756930"/>
          </a:xfrm>
          <a:prstGeom prst="rect">
            <a:avLst/>
          </a:prstGeom>
        </p:spPr>
      </p:pic>
      <p:sp>
        <p:nvSpPr>
          <p:cNvPr id="8" name="TextBox 8"/>
          <p:cNvSpPr txBox="1"/>
          <p:nvPr/>
        </p:nvSpPr>
        <p:spPr>
          <a:xfrm>
            <a:off x="6901999" y="5231298"/>
            <a:ext cx="2767534" cy="2268855"/>
          </a:xfrm>
          <a:prstGeom prst="rect">
            <a:avLst/>
          </a:prstGeom>
        </p:spPr>
        <p:txBody>
          <a:bodyPr lIns="0" tIns="0" rIns="0" bIns="0" rtlCol="0" anchor="t">
            <a:spAutoFit/>
          </a:bodyPr>
          <a:lstStyle/>
          <a:p>
            <a:pPr>
              <a:lnSpc>
                <a:spcPts val="3779"/>
              </a:lnSpc>
            </a:pPr>
            <a:r>
              <a:rPr lang="en-US" sz="2699">
                <a:solidFill>
                  <a:srgbClr val="C5DFF6"/>
                </a:solidFill>
                <a:latin typeface="Free Serif"/>
              </a:rPr>
              <a:t>злочини проти життя та здоров’я особи</a:t>
            </a:r>
          </a:p>
          <a:p>
            <a:pPr>
              <a:lnSpc>
                <a:spcPts val="3359"/>
              </a:lnSpc>
            </a:pPr>
            <a:endParaRPr/>
          </a:p>
          <a:p>
            <a:pPr>
              <a:lnSpc>
                <a:spcPts val="3359"/>
              </a:lnSpc>
            </a:pPr>
            <a:endParaRPr/>
          </a:p>
        </p:txBody>
      </p:sp>
      <p:sp>
        <p:nvSpPr>
          <p:cNvPr id="9" name="TextBox 9"/>
          <p:cNvSpPr txBox="1"/>
          <p:nvPr/>
        </p:nvSpPr>
        <p:spPr>
          <a:xfrm>
            <a:off x="10944700" y="5356393"/>
            <a:ext cx="2653921" cy="2040256"/>
          </a:xfrm>
          <a:prstGeom prst="rect">
            <a:avLst/>
          </a:prstGeom>
        </p:spPr>
        <p:txBody>
          <a:bodyPr lIns="0" tIns="0" rIns="0" bIns="0" rtlCol="0" anchor="t">
            <a:spAutoFit/>
          </a:bodyPr>
          <a:lstStyle/>
          <a:p>
            <a:pPr>
              <a:lnSpc>
                <a:spcPts val="3779"/>
              </a:lnSpc>
            </a:pPr>
            <a:r>
              <a:rPr lang="en-US" sz="2699">
                <a:solidFill>
                  <a:srgbClr val="C5DFF6"/>
                </a:solidFill>
                <a:latin typeface="Free Serif"/>
              </a:rPr>
              <a:t>проти волі, честі та гідності особи</a:t>
            </a:r>
          </a:p>
          <a:p>
            <a:pPr>
              <a:lnSpc>
                <a:spcPts val="3359"/>
              </a:lnSpc>
            </a:pPr>
            <a:endParaRPr/>
          </a:p>
          <a:p>
            <a:pPr>
              <a:lnSpc>
                <a:spcPts val="5459"/>
              </a:lnSpc>
            </a:pPr>
            <a:endParaRPr/>
          </a:p>
        </p:txBody>
      </p:sp>
      <p:sp>
        <p:nvSpPr>
          <p:cNvPr id="10" name="TextBox 10"/>
          <p:cNvSpPr txBox="1"/>
          <p:nvPr/>
        </p:nvSpPr>
        <p:spPr>
          <a:xfrm>
            <a:off x="13887739" y="5174148"/>
            <a:ext cx="993967" cy="1151255"/>
          </a:xfrm>
          <a:prstGeom prst="rect">
            <a:avLst/>
          </a:prstGeom>
        </p:spPr>
        <p:txBody>
          <a:bodyPr lIns="0" tIns="0" rIns="0" bIns="0" rtlCol="0" anchor="t">
            <a:spAutoFit/>
          </a:bodyPr>
          <a:lstStyle/>
          <a:p>
            <a:pPr algn="r">
              <a:lnSpc>
                <a:spcPts val="9520"/>
              </a:lnSpc>
            </a:pPr>
            <a:r>
              <a:rPr lang="en-US" sz="6800">
                <a:solidFill>
                  <a:srgbClr val="C5DFF6"/>
                </a:solidFill>
                <a:latin typeface="Parmigiano Headline"/>
              </a:rPr>
              <a:t>3.</a:t>
            </a:r>
          </a:p>
        </p:txBody>
      </p:sp>
      <p:sp>
        <p:nvSpPr>
          <p:cNvPr id="11" name="TextBox 11"/>
          <p:cNvSpPr txBox="1"/>
          <p:nvPr/>
        </p:nvSpPr>
        <p:spPr>
          <a:xfrm>
            <a:off x="5967513" y="5104934"/>
            <a:ext cx="934486" cy="1151255"/>
          </a:xfrm>
          <a:prstGeom prst="rect">
            <a:avLst/>
          </a:prstGeom>
        </p:spPr>
        <p:txBody>
          <a:bodyPr lIns="0" tIns="0" rIns="0" bIns="0" rtlCol="0" anchor="t">
            <a:spAutoFit/>
          </a:bodyPr>
          <a:lstStyle/>
          <a:p>
            <a:pPr algn="r">
              <a:lnSpc>
                <a:spcPts val="9520"/>
              </a:lnSpc>
            </a:pPr>
            <a:r>
              <a:rPr lang="en-US" sz="6800">
                <a:solidFill>
                  <a:srgbClr val="C5DFF6"/>
                </a:solidFill>
                <a:latin typeface="Parmigiano Headline"/>
              </a:rPr>
              <a:t>1.</a:t>
            </a:r>
          </a:p>
        </p:txBody>
      </p:sp>
      <p:sp>
        <p:nvSpPr>
          <p:cNvPr id="12" name="TextBox 12"/>
          <p:cNvSpPr txBox="1"/>
          <p:nvPr/>
        </p:nvSpPr>
        <p:spPr>
          <a:xfrm>
            <a:off x="9881788" y="5174148"/>
            <a:ext cx="986049" cy="1151255"/>
          </a:xfrm>
          <a:prstGeom prst="rect">
            <a:avLst/>
          </a:prstGeom>
        </p:spPr>
        <p:txBody>
          <a:bodyPr lIns="0" tIns="0" rIns="0" bIns="0" rtlCol="0" anchor="t">
            <a:spAutoFit/>
          </a:bodyPr>
          <a:lstStyle/>
          <a:p>
            <a:pPr algn="r">
              <a:lnSpc>
                <a:spcPts val="9520"/>
              </a:lnSpc>
            </a:pPr>
            <a:r>
              <a:rPr lang="en-US" sz="6800">
                <a:solidFill>
                  <a:srgbClr val="C5DFF6"/>
                </a:solidFill>
                <a:latin typeface="Parmigiano Headline"/>
              </a:rPr>
              <a:t>2.</a:t>
            </a:r>
          </a:p>
        </p:txBody>
      </p:sp>
      <p:sp>
        <p:nvSpPr>
          <p:cNvPr id="13" name="TextBox 13"/>
          <p:cNvSpPr txBox="1"/>
          <p:nvPr/>
        </p:nvSpPr>
        <p:spPr>
          <a:xfrm>
            <a:off x="11448360" y="7519839"/>
            <a:ext cx="847290" cy="1151255"/>
          </a:xfrm>
          <a:prstGeom prst="rect">
            <a:avLst/>
          </a:prstGeom>
        </p:spPr>
        <p:txBody>
          <a:bodyPr lIns="0" tIns="0" rIns="0" bIns="0" rtlCol="0" anchor="t">
            <a:spAutoFit/>
          </a:bodyPr>
          <a:lstStyle/>
          <a:p>
            <a:pPr algn="r">
              <a:lnSpc>
                <a:spcPts val="9520"/>
              </a:lnSpc>
            </a:pPr>
            <a:r>
              <a:rPr lang="en-US" sz="6800">
                <a:solidFill>
                  <a:srgbClr val="C5DFF6"/>
                </a:solidFill>
                <a:latin typeface="Parmigiano Headline"/>
              </a:rPr>
              <a:t>5.</a:t>
            </a:r>
          </a:p>
        </p:txBody>
      </p:sp>
      <p:sp>
        <p:nvSpPr>
          <p:cNvPr id="14" name="TextBox 14"/>
          <p:cNvSpPr txBox="1"/>
          <p:nvPr/>
        </p:nvSpPr>
        <p:spPr>
          <a:xfrm>
            <a:off x="15167456" y="5412274"/>
            <a:ext cx="2890438" cy="2745105"/>
          </a:xfrm>
          <a:prstGeom prst="rect">
            <a:avLst/>
          </a:prstGeom>
        </p:spPr>
        <p:txBody>
          <a:bodyPr lIns="0" tIns="0" rIns="0" bIns="0" rtlCol="0" anchor="t">
            <a:spAutoFit/>
          </a:bodyPr>
          <a:lstStyle/>
          <a:p>
            <a:pPr>
              <a:lnSpc>
                <a:spcPts val="3779"/>
              </a:lnSpc>
            </a:pPr>
            <a:r>
              <a:rPr lang="en-US" sz="2699">
                <a:solidFill>
                  <a:srgbClr val="C5DFF6"/>
                </a:solidFill>
                <a:latin typeface="Free Serif"/>
              </a:rPr>
              <a:t>проти статевої свободи та статевої недоторканності особи</a:t>
            </a:r>
          </a:p>
          <a:p>
            <a:pPr>
              <a:lnSpc>
                <a:spcPts val="3359"/>
              </a:lnSpc>
            </a:pPr>
            <a:endParaRPr/>
          </a:p>
          <a:p>
            <a:pPr>
              <a:lnSpc>
                <a:spcPts val="3359"/>
              </a:lnSpc>
            </a:pPr>
            <a:endParaRPr/>
          </a:p>
        </p:txBody>
      </p:sp>
      <p:sp>
        <p:nvSpPr>
          <p:cNvPr id="15" name="TextBox 15"/>
          <p:cNvSpPr txBox="1"/>
          <p:nvPr/>
        </p:nvSpPr>
        <p:spPr>
          <a:xfrm>
            <a:off x="12876758" y="7702084"/>
            <a:ext cx="3735917" cy="1792605"/>
          </a:xfrm>
          <a:prstGeom prst="rect">
            <a:avLst/>
          </a:prstGeom>
        </p:spPr>
        <p:txBody>
          <a:bodyPr lIns="0" tIns="0" rIns="0" bIns="0" rtlCol="0" anchor="t">
            <a:spAutoFit/>
          </a:bodyPr>
          <a:lstStyle/>
          <a:p>
            <a:pPr>
              <a:lnSpc>
                <a:spcPts val="3779"/>
              </a:lnSpc>
            </a:pPr>
            <a:r>
              <a:rPr lang="en-US" sz="2699">
                <a:solidFill>
                  <a:srgbClr val="C5DFF6"/>
                </a:solidFill>
                <a:latin typeface="Free Serif"/>
              </a:rPr>
              <a:t>та інші злочини проти здоров’я населення</a:t>
            </a:r>
          </a:p>
          <a:p>
            <a:pPr>
              <a:lnSpc>
                <a:spcPts val="3359"/>
              </a:lnSpc>
            </a:pPr>
            <a:endParaRPr/>
          </a:p>
          <a:p>
            <a:pPr>
              <a:lnSpc>
                <a:spcPts val="3359"/>
              </a:lnSpc>
            </a:pPr>
            <a:endParaRPr/>
          </a:p>
        </p:txBody>
      </p:sp>
      <p:sp>
        <p:nvSpPr>
          <p:cNvPr id="16" name="TextBox 16"/>
          <p:cNvSpPr txBox="1"/>
          <p:nvPr/>
        </p:nvSpPr>
        <p:spPr>
          <a:xfrm>
            <a:off x="485218" y="255164"/>
            <a:ext cx="5310845" cy="4003597"/>
          </a:xfrm>
          <a:prstGeom prst="rect">
            <a:avLst/>
          </a:prstGeom>
        </p:spPr>
        <p:txBody>
          <a:bodyPr lIns="0" tIns="0" rIns="0" bIns="0" rtlCol="0" anchor="t">
            <a:spAutoFit/>
          </a:bodyPr>
          <a:lstStyle/>
          <a:p>
            <a:pPr algn="ctr">
              <a:lnSpc>
                <a:spcPts val="4479"/>
              </a:lnSpc>
              <a:spcBef>
                <a:spcPct val="0"/>
              </a:spcBef>
            </a:pPr>
            <a:r>
              <a:rPr lang="uk-UA" sz="3199" dirty="0" smtClean="0">
                <a:solidFill>
                  <a:schemeClr val="bg1"/>
                </a:solidFill>
                <a:latin typeface="Constantia" pitchFamily="18" charset="0"/>
              </a:rPr>
              <a:t>Але, керуючись наведеним у Кримінальному кодексі України розподілом злочинів за видовою і родовою приналежністю, увагу було зосереджено на окремих категоріях злочинів </a:t>
            </a:r>
            <a:endParaRPr lang="uk-UA" sz="3199" dirty="0">
              <a:solidFill>
                <a:schemeClr val="bg1"/>
              </a:solidFill>
              <a:latin typeface="Constantia" pitchFamily="18" charset="0"/>
            </a:endParaRPr>
          </a:p>
        </p:txBody>
      </p:sp>
      <p:sp>
        <p:nvSpPr>
          <p:cNvPr id="17" name="TextBox 17"/>
          <p:cNvSpPr txBox="1"/>
          <p:nvPr/>
        </p:nvSpPr>
        <p:spPr>
          <a:xfrm>
            <a:off x="272455" y="4774927"/>
            <a:ext cx="5523609" cy="4697347"/>
          </a:xfrm>
          <a:prstGeom prst="rect">
            <a:avLst/>
          </a:prstGeom>
        </p:spPr>
        <p:txBody>
          <a:bodyPr lIns="0" tIns="0" rIns="0" bIns="0" rtlCol="0" anchor="t">
            <a:spAutoFit/>
          </a:bodyPr>
          <a:lstStyle/>
          <a:p>
            <a:pPr algn="ctr">
              <a:lnSpc>
                <a:spcPts val="6216"/>
              </a:lnSpc>
              <a:spcBef>
                <a:spcPct val="0"/>
              </a:spcBef>
            </a:pPr>
            <a:r>
              <a:rPr lang="en-US" sz="4440">
                <a:solidFill>
                  <a:srgbClr val="FFFFFF"/>
                </a:solidFill>
                <a:latin typeface="Free Serif"/>
              </a:rPr>
              <a:t>під час їх розслідування найбільше застосовуються спеціальні медичні знання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0" y="647450"/>
            <a:ext cx="18288000" cy="9639550"/>
            <a:chOff x="0" y="0"/>
            <a:chExt cx="24384000" cy="12852733"/>
          </a:xfrm>
        </p:grpSpPr>
        <p:pic>
          <p:nvPicPr>
            <p:cNvPr id="3" name="Picture 3"/>
            <p:cNvPicPr>
              <a:picLocks noChangeAspect="1"/>
            </p:cNvPicPr>
            <p:nvPr/>
          </p:nvPicPr>
          <p:blipFill>
            <a:blip r:embed="rId2" cstate="print"/>
            <a:srcRect l="10475" r="10475"/>
            <a:stretch>
              <a:fillRect/>
            </a:stretch>
          </p:blipFill>
          <p:spPr>
            <a:xfrm>
              <a:off x="0" y="0"/>
              <a:ext cx="24384000" cy="12852733"/>
            </a:xfrm>
            <a:prstGeom prst="rect">
              <a:avLst/>
            </a:prstGeom>
          </p:spPr>
        </p:pic>
      </p:grpSp>
      <p:sp>
        <p:nvSpPr>
          <p:cNvPr id="4" name="AutoShape 4"/>
          <p:cNvSpPr/>
          <p:nvPr/>
        </p:nvSpPr>
        <p:spPr>
          <a:xfrm>
            <a:off x="-551008" y="666500"/>
            <a:ext cx="20332385" cy="0"/>
          </a:xfrm>
          <a:prstGeom prst="line">
            <a:avLst/>
          </a:prstGeom>
          <a:ln w="19050" cap="flat">
            <a:solidFill>
              <a:srgbClr val="494F98"/>
            </a:solidFill>
            <a:prstDash val="solid"/>
            <a:headEnd type="none" w="sm" len="sm"/>
            <a:tailEnd type="none" w="sm" len="sm"/>
          </a:ln>
        </p:spPr>
      </p:sp>
      <p:sp>
        <p:nvSpPr>
          <p:cNvPr id="5" name="AutoShape 5"/>
          <p:cNvSpPr/>
          <p:nvPr/>
        </p:nvSpPr>
        <p:spPr>
          <a:xfrm>
            <a:off x="-304902" y="9599746"/>
            <a:ext cx="20048908" cy="0"/>
          </a:xfrm>
          <a:prstGeom prst="line">
            <a:avLst/>
          </a:prstGeom>
          <a:ln w="19050" cap="flat">
            <a:solidFill>
              <a:srgbClr val="494F98"/>
            </a:solidFill>
            <a:prstDash val="solid"/>
            <a:headEnd type="none" w="sm" len="sm"/>
            <a:tailEnd type="none" w="sm" len="sm"/>
          </a:ln>
        </p:spPr>
      </p:sp>
      <p:pic>
        <p:nvPicPr>
          <p:cNvPr id="6" name="Picture 6"/>
          <p:cNvPicPr>
            <a:picLocks noChangeAspect="1"/>
          </p:cNvPicPr>
          <p:nvPr/>
        </p:nvPicPr>
        <p:blipFill>
          <a:blip r:embed="rId3" cstate="print"/>
          <a:srcRect l="1796" r="1796"/>
          <a:stretch>
            <a:fillRect/>
          </a:stretch>
        </p:blipFill>
        <p:spPr>
          <a:xfrm>
            <a:off x="3562756" y="1028700"/>
            <a:ext cx="11892761" cy="883126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E3EC"/>
        </a:solidFill>
        <a:effectLst/>
      </p:bgPr>
    </p:bg>
    <p:spTree>
      <p:nvGrpSpPr>
        <p:cNvPr id="1" name=""/>
        <p:cNvGrpSpPr/>
        <p:nvPr/>
      </p:nvGrpSpPr>
      <p:grpSpPr>
        <a:xfrm>
          <a:off x="0" y="0"/>
          <a:ext cx="0" cy="0"/>
          <a:chOff x="0" y="0"/>
          <a:chExt cx="0" cy="0"/>
        </a:xfrm>
      </p:grpSpPr>
      <p:sp>
        <p:nvSpPr>
          <p:cNvPr id="2" name="AutoShape 2"/>
          <p:cNvSpPr/>
          <p:nvPr/>
        </p:nvSpPr>
        <p:spPr>
          <a:xfrm>
            <a:off x="-1602056" y="666500"/>
            <a:ext cx="20926962" cy="0"/>
          </a:xfrm>
          <a:prstGeom prst="line">
            <a:avLst/>
          </a:prstGeom>
          <a:ln w="19050" cap="flat">
            <a:solidFill>
              <a:srgbClr val="494F98"/>
            </a:solidFill>
            <a:prstDash val="solid"/>
            <a:headEnd type="none" w="sm" len="sm"/>
            <a:tailEnd type="none" w="sm" len="sm"/>
          </a:ln>
        </p:spPr>
      </p:sp>
      <p:sp>
        <p:nvSpPr>
          <p:cNvPr id="3" name="AutoShape 3"/>
          <p:cNvSpPr/>
          <p:nvPr/>
        </p:nvSpPr>
        <p:spPr>
          <a:xfrm>
            <a:off x="-564060" y="9618796"/>
            <a:ext cx="19955641" cy="0"/>
          </a:xfrm>
          <a:prstGeom prst="line">
            <a:avLst/>
          </a:prstGeom>
          <a:ln w="19050" cap="flat">
            <a:solidFill>
              <a:srgbClr val="494F98"/>
            </a:solidFill>
            <a:prstDash val="solid"/>
            <a:headEnd type="none" w="sm" len="sm"/>
            <a:tailEnd type="none" w="sm" len="sm"/>
          </a:ln>
        </p:spPr>
      </p:sp>
      <p:sp>
        <p:nvSpPr>
          <p:cNvPr id="4" name="AutoShape 4"/>
          <p:cNvSpPr/>
          <p:nvPr/>
        </p:nvSpPr>
        <p:spPr>
          <a:xfrm rot="-5400000">
            <a:off x="11406336" y="4731904"/>
            <a:ext cx="11724978" cy="0"/>
          </a:xfrm>
          <a:prstGeom prst="line">
            <a:avLst/>
          </a:prstGeom>
          <a:ln w="19050" cap="flat">
            <a:solidFill>
              <a:srgbClr val="494F98"/>
            </a:solidFill>
            <a:prstDash val="solid"/>
            <a:headEnd type="none" w="sm" len="sm"/>
            <a:tailEnd type="none" w="sm" len="sm"/>
          </a:ln>
        </p:spPr>
      </p:sp>
      <p:pic>
        <p:nvPicPr>
          <p:cNvPr id="5" name="Picture 5"/>
          <p:cNvPicPr>
            <a:picLocks noChangeAspect="1"/>
          </p:cNvPicPr>
          <p:nvPr/>
        </p:nvPicPr>
        <p:blipFill>
          <a:blip r:embed="rId2" cstate="print"/>
          <a:srcRect l="4" t="1929" r="225"/>
          <a:stretch>
            <a:fillRect/>
          </a:stretch>
        </p:blipFill>
        <p:spPr>
          <a:xfrm>
            <a:off x="1994794" y="383877"/>
            <a:ext cx="13604564" cy="990312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260330" y="-174939"/>
            <a:ext cx="6879106" cy="10778857"/>
            <a:chOff x="0" y="0"/>
            <a:chExt cx="9172142" cy="14371810"/>
          </a:xfrm>
        </p:grpSpPr>
        <p:pic>
          <p:nvPicPr>
            <p:cNvPr id="3" name="Picture 3"/>
            <p:cNvPicPr>
              <a:picLocks noChangeAspect="1"/>
            </p:cNvPicPr>
            <p:nvPr/>
          </p:nvPicPr>
          <p:blipFill>
            <a:blip r:embed="rId2" cstate="print"/>
            <a:srcRect l="28375" r="28375"/>
            <a:stretch>
              <a:fillRect/>
            </a:stretch>
          </p:blipFill>
          <p:spPr>
            <a:xfrm>
              <a:off x="0" y="0"/>
              <a:ext cx="9172142" cy="14371810"/>
            </a:xfrm>
            <a:prstGeom prst="rect">
              <a:avLst/>
            </a:prstGeom>
          </p:spPr>
        </p:pic>
      </p:grpSp>
      <p:sp>
        <p:nvSpPr>
          <p:cNvPr id="4" name="AutoShape 4"/>
          <p:cNvSpPr/>
          <p:nvPr/>
        </p:nvSpPr>
        <p:spPr>
          <a:xfrm rot="-5400000">
            <a:off x="765813" y="4731904"/>
            <a:ext cx="11724978" cy="0"/>
          </a:xfrm>
          <a:prstGeom prst="line">
            <a:avLst/>
          </a:prstGeom>
          <a:ln w="19050" cap="flat">
            <a:solidFill>
              <a:srgbClr val="494F98"/>
            </a:solidFill>
            <a:prstDash val="solid"/>
            <a:headEnd type="none" w="sm" len="sm"/>
            <a:tailEnd type="none" w="sm" len="sm"/>
          </a:ln>
        </p:spPr>
      </p:sp>
      <p:pic>
        <p:nvPicPr>
          <p:cNvPr id="5" name="Picture 5"/>
          <p:cNvPicPr>
            <a:picLocks noChangeAspect="1"/>
          </p:cNvPicPr>
          <p:nvPr/>
        </p:nvPicPr>
        <p:blipFill>
          <a:blip r:embed="rId3" cstate="print"/>
          <a:srcRect l="1356" r="18"/>
          <a:stretch>
            <a:fillRect/>
          </a:stretch>
        </p:blipFill>
        <p:spPr>
          <a:xfrm>
            <a:off x="6949299" y="1028700"/>
            <a:ext cx="11338701" cy="8229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sp>
        <p:nvSpPr>
          <p:cNvPr id="2" name="AutoShape 2"/>
          <p:cNvSpPr/>
          <p:nvPr/>
        </p:nvSpPr>
        <p:spPr>
          <a:xfrm>
            <a:off x="-1602056" y="666500"/>
            <a:ext cx="20926962" cy="0"/>
          </a:xfrm>
          <a:prstGeom prst="line">
            <a:avLst/>
          </a:prstGeom>
          <a:ln w="19050" cap="flat">
            <a:solidFill>
              <a:srgbClr val="494F98"/>
            </a:solidFill>
            <a:prstDash val="solid"/>
            <a:headEnd type="none" w="sm" len="sm"/>
            <a:tailEnd type="none" w="sm" len="sm"/>
          </a:ln>
        </p:spPr>
      </p:sp>
      <p:sp>
        <p:nvSpPr>
          <p:cNvPr id="3" name="AutoShape 3"/>
          <p:cNvSpPr/>
          <p:nvPr/>
        </p:nvSpPr>
        <p:spPr>
          <a:xfrm>
            <a:off x="-564060" y="9618796"/>
            <a:ext cx="19955641" cy="0"/>
          </a:xfrm>
          <a:prstGeom prst="line">
            <a:avLst/>
          </a:prstGeom>
          <a:ln w="19050" cap="flat">
            <a:solidFill>
              <a:srgbClr val="494F98"/>
            </a:solidFill>
            <a:prstDash val="solid"/>
            <a:headEnd type="none" w="sm" len="sm"/>
            <a:tailEnd type="none" w="sm" len="sm"/>
          </a:ln>
        </p:spPr>
      </p:sp>
      <p:sp>
        <p:nvSpPr>
          <p:cNvPr id="4" name="AutoShape 4"/>
          <p:cNvSpPr/>
          <p:nvPr/>
        </p:nvSpPr>
        <p:spPr>
          <a:xfrm rot="-5400000">
            <a:off x="11406336" y="4731904"/>
            <a:ext cx="11724978" cy="0"/>
          </a:xfrm>
          <a:prstGeom prst="line">
            <a:avLst/>
          </a:prstGeom>
          <a:ln w="19050" cap="flat">
            <a:solidFill>
              <a:srgbClr val="494F98"/>
            </a:solidFill>
            <a:prstDash val="solid"/>
            <a:headEnd type="none" w="sm" len="sm"/>
            <a:tailEnd type="none" w="sm" len="sm"/>
          </a:ln>
        </p:spPr>
      </p:sp>
      <p:pic>
        <p:nvPicPr>
          <p:cNvPr id="5" name="Picture 5"/>
          <p:cNvPicPr>
            <a:picLocks noChangeAspect="1"/>
          </p:cNvPicPr>
          <p:nvPr/>
        </p:nvPicPr>
        <p:blipFill>
          <a:blip r:embed="rId2" cstate="print"/>
          <a:srcRect l="4916" t="6" b="6"/>
          <a:stretch>
            <a:fillRect/>
          </a:stretch>
        </p:blipFill>
        <p:spPr>
          <a:xfrm>
            <a:off x="4079232" y="704600"/>
            <a:ext cx="13180068" cy="8933245"/>
          </a:xfrm>
          <a:prstGeom prst="rect">
            <a:avLst/>
          </a:prstGeom>
        </p:spPr>
      </p:pic>
      <p:pic>
        <p:nvPicPr>
          <p:cNvPr id="6" name="Picture 6"/>
          <p:cNvPicPr>
            <a:picLocks noChangeAspect="1"/>
          </p:cNvPicPr>
          <p:nvPr/>
        </p:nvPicPr>
        <p:blipFill>
          <a:blip r:embed="rId3" cstate="print"/>
          <a:srcRect/>
          <a:stretch>
            <a:fillRect/>
          </a:stretch>
        </p:blipFill>
        <p:spPr>
          <a:xfrm>
            <a:off x="0" y="799767"/>
            <a:ext cx="3892499" cy="2590281"/>
          </a:xfrm>
          <a:prstGeom prst="rect">
            <a:avLst/>
          </a:prstGeom>
        </p:spPr>
      </p:pic>
      <p:pic>
        <p:nvPicPr>
          <p:cNvPr id="7" name="Picture 7"/>
          <p:cNvPicPr>
            <a:picLocks noChangeAspect="1"/>
          </p:cNvPicPr>
          <p:nvPr/>
        </p:nvPicPr>
        <p:blipFill>
          <a:blip r:embed="rId4" cstate="print"/>
          <a:srcRect/>
          <a:stretch>
            <a:fillRect/>
          </a:stretch>
        </p:blipFill>
        <p:spPr>
          <a:xfrm>
            <a:off x="0" y="3469938"/>
            <a:ext cx="3821421" cy="2542982"/>
          </a:xfrm>
          <a:prstGeom prst="rect">
            <a:avLst/>
          </a:prstGeom>
        </p:spPr>
      </p:pic>
      <p:pic>
        <p:nvPicPr>
          <p:cNvPr id="8" name="Picture 8"/>
          <p:cNvPicPr>
            <a:picLocks noChangeAspect="1"/>
          </p:cNvPicPr>
          <p:nvPr/>
        </p:nvPicPr>
        <p:blipFill>
          <a:blip r:embed="rId5" cstate="print"/>
          <a:srcRect/>
          <a:stretch>
            <a:fillRect/>
          </a:stretch>
        </p:blipFill>
        <p:spPr>
          <a:xfrm>
            <a:off x="0" y="6174452"/>
            <a:ext cx="3821421" cy="25991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94F98"/>
        </a:solidFill>
        <a:effectLst/>
      </p:bgPr>
    </p:bg>
    <p:spTree>
      <p:nvGrpSpPr>
        <p:cNvPr id="1" name=""/>
        <p:cNvGrpSpPr/>
        <p:nvPr/>
      </p:nvGrpSpPr>
      <p:grpSpPr>
        <a:xfrm>
          <a:off x="0" y="0"/>
          <a:ext cx="0" cy="0"/>
          <a:chOff x="0" y="0"/>
          <a:chExt cx="0" cy="0"/>
        </a:xfrm>
      </p:grpSpPr>
      <p:sp>
        <p:nvSpPr>
          <p:cNvPr id="2" name="AutoShape 2"/>
          <p:cNvSpPr/>
          <p:nvPr/>
        </p:nvSpPr>
        <p:spPr>
          <a:xfrm>
            <a:off x="-1029415" y="666500"/>
            <a:ext cx="7788905" cy="0"/>
          </a:xfrm>
          <a:prstGeom prst="line">
            <a:avLst/>
          </a:prstGeom>
          <a:ln w="19050" cap="flat">
            <a:solidFill>
              <a:srgbClr val="C5DFF6"/>
            </a:solidFill>
            <a:prstDash val="solid"/>
            <a:headEnd type="none" w="sm" len="sm"/>
            <a:tailEnd type="none" w="sm" len="sm"/>
          </a:ln>
        </p:spPr>
      </p:sp>
      <p:sp>
        <p:nvSpPr>
          <p:cNvPr id="3" name="TextBox 3"/>
          <p:cNvSpPr txBox="1"/>
          <p:nvPr/>
        </p:nvSpPr>
        <p:spPr>
          <a:xfrm>
            <a:off x="380999" y="3301298"/>
            <a:ext cx="6705601" cy="7066037"/>
          </a:xfrm>
          <a:prstGeom prst="rect">
            <a:avLst/>
          </a:prstGeom>
        </p:spPr>
        <p:txBody>
          <a:bodyPr wrap="square" lIns="0" tIns="0" rIns="0" bIns="0" rtlCol="0" anchor="t">
            <a:spAutoFit/>
          </a:bodyPr>
          <a:lstStyle/>
          <a:p>
            <a:pPr algn="ctr">
              <a:lnSpc>
                <a:spcPts val="4531"/>
              </a:lnSpc>
            </a:pPr>
            <a:endParaRPr dirty="0"/>
          </a:p>
          <a:p>
            <a:pPr algn="ctr">
              <a:lnSpc>
                <a:spcPts val="4531"/>
              </a:lnSpc>
            </a:pPr>
            <a:endParaRPr dirty="0"/>
          </a:p>
          <a:p>
            <a:pPr marL="0" lvl="0" indent="0" algn="ctr">
              <a:lnSpc>
                <a:spcPts val="4671"/>
              </a:lnSpc>
            </a:pPr>
            <a:r>
              <a:rPr lang="uk-UA" sz="3200" dirty="0" smtClean="0">
                <a:solidFill>
                  <a:srgbClr val="FFFFFF"/>
                </a:solidFill>
                <a:latin typeface="Noto Serif Display Bold"/>
              </a:rPr>
              <a:t>винятково на досвіді практичної діяльності слідчих та існуючих нормативно-правових актах, і може бути використаним як криміналістична рекомендація</a:t>
            </a:r>
          </a:p>
          <a:p>
            <a:pPr marL="0" lvl="0" indent="0" algn="l">
              <a:lnSpc>
                <a:spcPts val="6591"/>
              </a:lnSpc>
            </a:pPr>
            <a:endParaRPr dirty="0"/>
          </a:p>
          <a:p>
            <a:pPr marL="0" lvl="0" indent="0" algn="l">
              <a:lnSpc>
                <a:spcPts val="6591"/>
              </a:lnSpc>
            </a:pPr>
            <a:endParaRPr dirty="0"/>
          </a:p>
        </p:txBody>
      </p:sp>
      <p:sp>
        <p:nvSpPr>
          <p:cNvPr id="4" name="AutoShape 4"/>
          <p:cNvSpPr/>
          <p:nvPr/>
        </p:nvSpPr>
        <p:spPr>
          <a:xfrm>
            <a:off x="-1010365" y="9599746"/>
            <a:ext cx="7788905" cy="0"/>
          </a:xfrm>
          <a:prstGeom prst="line">
            <a:avLst/>
          </a:prstGeom>
          <a:ln w="19050" cap="flat">
            <a:solidFill>
              <a:srgbClr val="C5DFF6"/>
            </a:solidFill>
            <a:prstDash val="solid"/>
            <a:headEnd type="none" w="sm" len="sm"/>
            <a:tailEnd type="none" w="sm" len="sm"/>
          </a:ln>
        </p:spPr>
      </p:sp>
      <p:grpSp>
        <p:nvGrpSpPr>
          <p:cNvPr id="5" name="Group 5"/>
          <p:cNvGrpSpPr/>
          <p:nvPr/>
        </p:nvGrpSpPr>
        <p:grpSpPr>
          <a:xfrm>
            <a:off x="7975708" y="-378396"/>
            <a:ext cx="10920051" cy="10982314"/>
            <a:chOff x="0" y="0"/>
            <a:chExt cx="14560068" cy="14643086"/>
          </a:xfrm>
        </p:grpSpPr>
        <p:pic>
          <p:nvPicPr>
            <p:cNvPr id="6" name="Picture 6"/>
            <p:cNvPicPr>
              <a:picLocks noChangeAspect="1"/>
            </p:cNvPicPr>
            <p:nvPr/>
          </p:nvPicPr>
          <p:blipFill>
            <a:blip r:embed="rId2" cstate="print"/>
            <a:srcRect l="16814" r="16814"/>
            <a:stretch>
              <a:fillRect/>
            </a:stretch>
          </p:blipFill>
          <p:spPr>
            <a:xfrm>
              <a:off x="0" y="0"/>
              <a:ext cx="14560068" cy="14643086"/>
            </a:xfrm>
            <a:prstGeom prst="rect">
              <a:avLst/>
            </a:prstGeom>
          </p:spPr>
        </p:pic>
      </p:grpSp>
      <p:sp>
        <p:nvSpPr>
          <p:cNvPr id="7" name="AutoShape 7"/>
          <p:cNvSpPr/>
          <p:nvPr/>
        </p:nvSpPr>
        <p:spPr>
          <a:xfrm rot="-5400000">
            <a:off x="1600375" y="4731904"/>
            <a:ext cx="11724978" cy="0"/>
          </a:xfrm>
          <a:prstGeom prst="line">
            <a:avLst/>
          </a:prstGeom>
          <a:ln w="19050" cap="flat">
            <a:solidFill>
              <a:srgbClr val="C5DFF6"/>
            </a:solidFill>
            <a:prstDash val="solid"/>
            <a:headEnd type="none" w="sm" len="sm"/>
            <a:tailEnd type="none" w="sm" len="sm"/>
          </a:ln>
        </p:spPr>
      </p:sp>
      <p:sp>
        <p:nvSpPr>
          <p:cNvPr id="8" name="TextBox 8"/>
          <p:cNvSpPr txBox="1"/>
          <p:nvPr/>
        </p:nvSpPr>
        <p:spPr>
          <a:xfrm>
            <a:off x="248660" y="590300"/>
            <a:ext cx="6997379" cy="3244478"/>
          </a:xfrm>
          <a:prstGeom prst="rect">
            <a:avLst/>
          </a:prstGeom>
        </p:spPr>
        <p:txBody>
          <a:bodyPr lIns="0" tIns="0" rIns="0" bIns="0" rtlCol="0" anchor="t">
            <a:spAutoFit/>
          </a:bodyPr>
          <a:lstStyle/>
          <a:p>
            <a:pPr marL="0" lvl="0" indent="0" algn="ctr">
              <a:lnSpc>
                <a:spcPts val="5879"/>
              </a:lnSpc>
            </a:pPr>
            <a:r>
              <a:rPr lang="uk-UA" sz="4400" dirty="0" smtClean="0">
                <a:solidFill>
                  <a:srgbClr val="FFFF00"/>
                </a:solidFill>
                <a:latin typeface="Noto Serif Display Bold"/>
              </a:rPr>
              <a:t>алгоритм</a:t>
            </a:r>
            <a:r>
              <a:rPr lang="uk-UA" sz="4199" u="none" dirty="0" smtClean="0">
                <a:solidFill>
                  <a:srgbClr val="FFFFFF"/>
                </a:solidFill>
                <a:latin typeface="Noto Serif Display Bold"/>
              </a:rPr>
              <a:t> </a:t>
            </a:r>
          </a:p>
          <a:p>
            <a:pPr marL="0" lvl="0" indent="0" algn="ctr">
              <a:lnSpc>
                <a:spcPts val="4199"/>
              </a:lnSpc>
            </a:pPr>
            <a:r>
              <a:rPr lang="uk-UA" sz="2999" u="none" dirty="0" smtClean="0">
                <a:solidFill>
                  <a:srgbClr val="FFFFFF"/>
                </a:solidFill>
                <a:latin typeface="Noto Serif Display Bold"/>
              </a:rPr>
              <a:t>залучення слідчим спеціаліста – медичного працівника та судово-медичного експерта базується</a:t>
            </a:r>
          </a:p>
          <a:p>
            <a:pPr marL="0" lvl="0" indent="0" algn="l">
              <a:lnSpc>
                <a:spcPts val="3359"/>
              </a:lnSpc>
            </a:pPr>
            <a:endParaRPr dirty="0"/>
          </a:p>
          <a:p>
            <a:pPr marL="0" lvl="0" indent="0" algn="l">
              <a:lnSpc>
                <a:spcPts val="3359"/>
              </a:lnSpc>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AutoShape 2" descr="Медицина и здоровье иллюстрация изображение_Фото номер 401676854_AI Формат  изображения_ru.lovepik.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1028" name="Group 4"/>
          <p:cNvGrpSpPr>
            <a:grpSpLocks/>
          </p:cNvGrpSpPr>
          <p:nvPr/>
        </p:nvGrpSpPr>
        <p:grpSpPr bwMode="auto">
          <a:xfrm>
            <a:off x="1066800" y="571500"/>
            <a:ext cx="15697200" cy="9372600"/>
            <a:chOff x="870" y="2325"/>
            <a:chExt cx="10920" cy="12420"/>
          </a:xfrm>
        </p:grpSpPr>
        <p:sp>
          <p:nvSpPr>
            <p:cNvPr id="1029" name="AutoShape 5"/>
            <p:cNvSpPr>
              <a:spLocks noChangeArrowheads="1"/>
            </p:cNvSpPr>
            <p:nvPr/>
          </p:nvSpPr>
          <p:spPr bwMode="auto">
            <a:xfrm>
              <a:off x="1455" y="2325"/>
              <a:ext cx="9855" cy="1290"/>
            </a:xfrm>
            <a:prstGeom prst="plaque">
              <a:avLst>
                <a:gd name="adj" fmla="val 16667"/>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1" u="none" strike="noStrike" cap="none" normalizeH="0" baseline="0" dirty="0" smtClean="0">
                  <a:ln>
                    <a:noFill/>
                  </a:ln>
                  <a:solidFill>
                    <a:schemeClr val="tx1"/>
                  </a:solidFill>
                  <a:effectLst/>
                  <a:latin typeface="Georgia" pitchFamily="18" charset="0"/>
                  <a:cs typeface="Arial" pitchFamily="34" charset="0"/>
                </a:rPr>
                <a:t>Розв’язання кожної конкретної справи у цивільному, господарському, кримінальному процесах завжди пов’язано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5745" y="3615"/>
              <a:ext cx="735" cy="315"/>
            </a:xfrm>
            <a:prstGeom prst="downArrow">
              <a:avLst>
                <a:gd name="adj1" fmla="val 50000"/>
                <a:gd name="adj2" fmla="val 25000"/>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eaVert" wrap="square" lIns="91440" tIns="45720" rIns="91440" bIns="45720" numCol="1" anchor="t" anchorCtr="0" compatLnSpc="1">
              <a:prstTxWarp prst="textNoShape">
                <a:avLst/>
              </a:prstTxWarp>
            </a:bodyPr>
            <a:lstStyle/>
            <a:p>
              <a:endParaRPr lang="ru-RU"/>
            </a:p>
          </p:txBody>
        </p:sp>
        <p:sp>
          <p:nvSpPr>
            <p:cNvPr id="1031" name="AutoShape 7"/>
            <p:cNvSpPr>
              <a:spLocks noChangeArrowheads="1"/>
            </p:cNvSpPr>
            <p:nvPr/>
          </p:nvSpPr>
          <p:spPr bwMode="auto">
            <a:xfrm>
              <a:off x="2010" y="4110"/>
              <a:ext cx="8220" cy="1170"/>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800" b="0" i="0" u="none" strike="noStrike" cap="none" normalizeH="0" baseline="0" dirty="0" smtClean="0">
                  <a:ln>
                    <a:noFill/>
                  </a:ln>
                  <a:solidFill>
                    <a:schemeClr val="tx1"/>
                  </a:solidFill>
                  <a:effectLst/>
                  <a:latin typeface="Georgia" pitchFamily="18" charset="0"/>
                  <a:cs typeface="Arial" pitchFamily="34" charset="0"/>
                </a:rPr>
                <a:t>з потребою визначення різних за своїм характером фактів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p:cNvSpPr>
            <p:nvPr/>
          </p:nvSpPr>
          <p:spPr bwMode="auto">
            <a:xfrm rot="16200000">
              <a:off x="6435" y="7425"/>
              <a:ext cx="600" cy="10110"/>
            </a:xfrm>
            <a:prstGeom prst="leftBrace">
              <a:avLst>
                <a:gd name="adj1" fmla="val 140417"/>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3" name="Oval 9"/>
            <p:cNvSpPr>
              <a:spLocks noChangeArrowheads="1"/>
            </p:cNvSpPr>
            <p:nvPr/>
          </p:nvSpPr>
          <p:spPr bwMode="auto">
            <a:xfrm>
              <a:off x="4380" y="12780"/>
              <a:ext cx="4605" cy="1020"/>
            </a:xfrm>
            <a:prstGeom prst="ellipse">
              <a:avLst/>
            </a:prstGeom>
            <a:solidFill>
              <a:srgbClr val="FFFFFF"/>
            </a:solidFill>
            <a:ln w="63500" cmpd="thickThin">
              <a:solidFill>
                <a:srgbClr val="C0504D"/>
              </a:solidFill>
              <a:round/>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800" b="1" i="1" u="none" strike="noStrike" cap="none" normalizeH="0" baseline="0" dirty="0" smtClean="0">
                  <a:ln>
                    <a:noFill/>
                  </a:ln>
                  <a:solidFill>
                    <a:srgbClr val="FF0000"/>
                  </a:solidFill>
                  <a:effectLst/>
                  <a:latin typeface="Georgia" pitchFamily="18" charset="0"/>
                  <a:cs typeface="Arial" pitchFamily="34" charset="0"/>
                </a:rPr>
                <a:t>Тобто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AutoShape 10"/>
            <p:cNvSpPr>
              <a:spLocks noChangeArrowheads="1"/>
            </p:cNvSpPr>
            <p:nvPr/>
          </p:nvSpPr>
          <p:spPr bwMode="auto">
            <a:xfrm>
              <a:off x="5940" y="13905"/>
              <a:ext cx="1275" cy="840"/>
            </a:xfrm>
            <a:prstGeom prst="downArrow">
              <a:avLst>
                <a:gd name="adj1" fmla="val 50000"/>
                <a:gd name="adj2" fmla="val 25000"/>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eaVert" wrap="square" lIns="91440" tIns="45720" rIns="91440" bIns="45720" numCol="1" anchor="t" anchorCtr="0" compatLnSpc="1">
              <a:prstTxWarp prst="textNoShape">
                <a:avLst/>
              </a:prstTxWarp>
            </a:bodyPr>
            <a:lstStyle/>
            <a:p>
              <a:endParaRPr lang="ru-RU"/>
            </a:p>
          </p:txBody>
        </p:sp>
        <p:sp>
          <p:nvSpPr>
            <p:cNvPr id="1035" name="AutoShape 11"/>
            <p:cNvSpPr>
              <a:spLocks noChangeArrowheads="1"/>
            </p:cNvSpPr>
            <p:nvPr/>
          </p:nvSpPr>
          <p:spPr bwMode="auto">
            <a:xfrm>
              <a:off x="870" y="5455"/>
              <a:ext cx="4680" cy="1245"/>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1" i="0" u="none" strike="noStrike" cap="none" normalizeH="0" baseline="0" dirty="0" smtClean="0">
                  <a:ln>
                    <a:noFill/>
                  </a:ln>
                  <a:solidFill>
                    <a:schemeClr val="tx1"/>
                  </a:solidFill>
                  <a:effectLst/>
                  <a:latin typeface="Georgia" pitchFamily="18" charset="0"/>
                  <a:cs typeface="Arial" pitchFamily="34" charset="0"/>
                </a:rPr>
                <a:t>Аналіз судової практики свідчить</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6" name="AutoShape 12"/>
            <p:cNvCxnSpPr>
              <a:cxnSpLocks noChangeShapeType="1"/>
            </p:cNvCxnSpPr>
            <p:nvPr/>
          </p:nvCxnSpPr>
          <p:spPr bwMode="auto">
            <a:xfrm>
              <a:off x="5550" y="6060"/>
              <a:ext cx="3105" cy="0"/>
            </a:xfrm>
            <a:prstGeom prst="straightConnector1">
              <a:avLst/>
            </a:prstGeom>
            <a:noFill/>
            <a:ln w="9525">
              <a:solidFill>
                <a:srgbClr val="000000"/>
              </a:solidFill>
              <a:round/>
              <a:headEnd/>
              <a:tailEnd/>
            </a:ln>
          </p:spPr>
        </p:cxnSp>
        <p:cxnSp>
          <p:nvCxnSpPr>
            <p:cNvPr id="1037" name="AutoShape 13"/>
            <p:cNvCxnSpPr>
              <a:cxnSpLocks noChangeShapeType="1"/>
            </p:cNvCxnSpPr>
            <p:nvPr/>
          </p:nvCxnSpPr>
          <p:spPr bwMode="auto">
            <a:xfrm>
              <a:off x="8655" y="6060"/>
              <a:ext cx="0" cy="780"/>
            </a:xfrm>
            <a:prstGeom prst="straightConnector1">
              <a:avLst/>
            </a:prstGeom>
            <a:noFill/>
            <a:ln w="9525">
              <a:solidFill>
                <a:srgbClr val="000000"/>
              </a:solidFill>
              <a:round/>
              <a:headEnd/>
              <a:tailEnd type="triangle" w="med" len="med"/>
            </a:ln>
          </p:spPr>
        </p:cxnSp>
        <p:sp>
          <p:nvSpPr>
            <p:cNvPr id="1038" name="Rectangle 14"/>
            <p:cNvSpPr>
              <a:spLocks noChangeArrowheads="1"/>
            </p:cNvSpPr>
            <p:nvPr/>
          </p:nvSpPr>
          <p:spPr bwMode="auto">
            <a:xfrm>
              <a:off x="2566" y="6945"/>
              <a:ext cx="9074" cy="1935"/>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0" i="0" u="none" strike="noStrike" cap="none" normalizeH="0" baseline="0" dirty="0" smtClean="0">
                  <a:ln>
                    <a:noFill/>
                  </a:ln>
                  <a:solidFill>
                    <a:schemeClr val="tx1"/>
                  </a:solidFill>
                  <a:effectLst/>
                  <a:latin typeface="Georgia" pitchFamily="18" charset="0"/>
                  <a:cs typeface="Arial" pitchFamily="34" charset="0"/>
                </a:rPr>
                <a:t>що поміж фактів як об’єктів судового дослідження можливі юридичні факти, для визначення яких необхідні спеціальні знання, тобто виникають питання, для розв’язання яких недостатньо професійних правничих знань судді й осіб, які є учасниками справи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AutoShape 15"/>
            <p:cNvSpPr>
              <a:spLocks noChangeArrowheads="1"/>
            </p:cNvSpPr>
            <p:nvPr/>
          </p:nvSpPr>
          <p:spPr bwMode="auto">
            <a:xfrm>
              <a:off x="6840" y="8880"/>
              <a:ext cx="885" cy="390"/>
            </a:xfrm>
            <a:prstGeom prst="downArrow">
              <a:avLst>
                <a:gd name="adj1" fmla="val 50000"/>
                <a:gd name="adj2" fmla="val 25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eaVert" wrap="square" lIns="91440" tIns="45720" rIns="91440" bIns="45720" numCol="1" anchor="t" anchorCtr="0" compatLnSpc="1">
              <a:prstTxWarp prst="textNoShape">
                <a:avLst/>
              </a:prstTxWarp>
            </a:bodyPr>
            <a:lstStyle/>
            <a:p>
              <a:endParaRPr lang="ru-RU"/>
            </a:p>
          </p:txBody>
        </p:sp>
        <p:sp>
          <p:nvSpPr>
            <p:cNvPr id="1040" name="Rectangle 16"/>
            <p:cNvSpPr>
              <a:spLocks noChangeArrowheads="1"/>
            </p:cNvSpPr>
            <p:nvPr/>
          </p:nvSpPr>
          <p:spPr bwMode="auto">
            <a:xfrm>
              <a:off x="3345" y="9390"/>
              <a:ext cx="8190" cy="915"/>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0" i="0" u="none" strike="noStrike" cap="none" normalizeH="0" baseline="0" dirty="0" smtClean="0">
                  <a:ln>
                    <a:noFill/>
                  </a:ln>
                  <a:solidFill>
                    <a:schemeClr val="tx1"/>
                  </a:solidFill>
                  <a:effectLst/>
                  <a:latin typeface="Georgia" pitchFamily="18" charset="0"/>
                  <a:cs typeface="Arial" pitchFamily="34" charset="0"/>
                </a:rPr>
                <a:t>У таких випадках законодавством передбачено залучення до участі у справі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1680" y="10800"/>
              <a:ext cx="1905" cy="75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000" b="0" i="0" u="none" strike="noStrike" cap="none" normalizeH="0" baseline="0" dirty="0" smtClean="0">
                  <a:ln>
                    <a:noFill/>
                  </a:ln>
                  <a:solidFill>
                    <a:schemeClr val="tx1"/>
                  </a:solidFill>
                  <a:effectLst/>
                  <a:latin typeface="Georgia" pitchFamily="18" charset="0"/>
                  <a:cs typeface="Arial" pitchFamily="34" charset="0"/>
                </a:rPr>
                <a:t>експерта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2" name="AutoShape 18"/>
            <p:cNvCxnSpPr>
              <a:cxnSpLocks noChangeShapeType="1"/>
            </p:cNvCxnSpPr>
            <p:nvPr/>
          </p:nvCxnSpPr>
          <p:spPr bwMode="auto">
            <a:xfrm>
              <a:off x="7350" y="10305"/>
              <a:ext cx="2370" cy="495"/>
            </a:xfrm>
            <a:prstGeom prst="straightConnector1">
              <a:avLst/>
            </a:prstGeom>
            <a:noFill/>
            <a:ln w="9525">
              <a:solidFill>
                <a:srgbClr val="000000"/>
              </a:solidFill>
              <a:round/>
              <a:headEnd/>
              <a:tailEnd type="triangle" w="med" len="med"/>
            </a:ln>
          </p:spPr>
        </p:cxnSp>
        <p:sp>
          <p:nvSpPr>
            <p:cNvPr id="1043" name="Rectangle 19"/>
            <p:cNvSpPr>
              <a:spLocks noChangeArrowheads="1"/>
            </p:cNvSpPr>
            <p:nvPr/>
          </p:nvSpPr>
          <p:spPr bwMode="auto">
            <a:xfrm>
              <a:off x="3795" y="10800"/>
              <a:ext cx="2235" cy="75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uk-UA" sz="2000" dirty="0" smtClean="0">
                  <a:latin typeface="Georgia" pitchFamily="18" charset="0"/>
                  <a:cs typeface="Arial" pitchFamily="34" charset="0"/>
                </a:rPr>
                <a:t>спеціаліста</a:t>
              </a:r>
              <a:endParaRPr lang="ru-RU" sz="2000" dirty="0" smtClean="0">
                <a:latin typeface="Georgia" pitchFamily="18" charset="0"/>
                <a:cs typeface="Arial" pitchFamily="34" charset="0"/>
              </a:endParaRPr>
            </a:p>
          </p:txBody>
        </p:sp>
        <p:sp>
          <p:nvSpPr>
            <p:cNvPr id="1044" name="Rectangle 20"/>
            <p:cNvSpPr>
              <a:spLocks noChangeArrowheads="1"/>
            </p:cNvSpPr>
            <p:nvPr/>
          </p:nvSpPr>
          <p:spPr bwMode="auto">
            <a:xfrm>
              <a:off x="6195" y="10800"/>
              <a:ext cx="2040" cy="75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uk-UA" sz="2000" dirty="0" smtClean="0">
                  <a:latin typeface="Georgia" pitchFamily="18" charset="0"/>
                  <a:cs typeface="Arial" pitchFamily="34" charset="0"/>
                </a:rPr>
                <a:t>перекладача</a:t>
              </a:r>
              <a:endParaRPr lang="ru-RU" sz="2000" dirty="0" smtClean="0">
                <a:latin typeface="Georgia" pitchFamily="18" charset="0"/>
                <a:cs typeface="Arial" pitchFamily="34" charset="0"/>
              </a:endParaRPr>
            </a:p>
          </p:txBody>
        </p:sp>
        <p:sp>
          <p:nvSpPr>
            <p:cNvPr id="1045" name="Rectangle 21"/>
            <p:cNvSpPr>
              <a:spLocks noChangeArrowheads="1"/>
            </p:cNvSpPr>
            <p:nvPr/>
          </p:nvSpPr>
          <p:spPr bwMode="auto">
            <a:xfrm>
              <a:off x="8355" y="10800"/>
              <a:ext cx="3285" cy="127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uk-UA" sz="2000" dirty="0" smtClean="0">
                  <a:latin typeface="Georgia" pitchFamily="18" charset="0"/>
                  <a:cs typeface="Arial" pitchFamily="34" charset="0"/>
                </a:rPr>
                <a:t>педагога чи іншого фахівця, який має спеціальні знання</a:t>
              </a:r>
              <a:endParaRPr lang="ru-RU" sz="2000" dirty="0" smtClean="0">
                <a:latin typeface="Georgia" pitchFamily="18" charset="0"/>
                <a:cs typeface="Arial" pitchFamily="34" charset="0"/>
              </a:endParaRPr>
            </a:p>
          </p:txBody>
        </p:sp>
        <p:cxnSp>
          <p:nvCxnSpPr>
            <p:cNvPr id="1046" name="AutoShape 22"/>
            <p:cNvCxnSpPr>
              <a:cxnSpLocks noChangeShapeType="1"/>
            </p:cNvCxnSpPr>
            <p:nvPr/>
          </p:nvCxnSpPr>
          <p:spPr bwMode="auto">
            <a:xfrm flipH="1">
              <a:off x="2505" y="10305"/>
              <a:ext cx="4845" cy="495"/>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flipH="1">
              <a:off x="5025" y="10305"/>
              <a:ext cx="2325" cy="495"/>
            </a:xfrm>
            <a:prstGeom prst="straightConnector1">
              <a:avLst/>
            </a:prstGeom>
            <a:noFill/>
            <a:ln w="9525">
              <a:solidFill>
                <a:srgbClr val="000000"/>
              </a:solidFill>
              <a:round/>
              <a:headEnd/>
              <a:tailEnd type="triangle" w="med" len="med"/>
            </a:ln>
          </p:spPr>
        </p:cxnSp>
        <p:cxnSp>
          <p:nvCxnSpPr>
            <p:cNvPr id="1048" name="AutoShape 24"/>
            <p:cNvCxnSpPr>
              <a:cxnSpLocks noChangeShapeType="1"/>
            </p:cNvCxnSpPr>
            <p:nvPr/>
          </p:nvCxnSpPr>
          <p:spPr bwMode="auto">
            <a:xfrm>
              <a:off x="7350" y="10305"/>
              <a:ext cx="0" cy="495"/>
            </a:xfrm>
            <a:prstGeom prst="straightConnector1">
              <a:avLst/>
            </a:prstGeom>
            <a:noFill/>
            <a:ln w="9525">
              <a:solidFill>
                <a:srgbClr val="000000"/>
              </a:solidFill>
              <a:round/>
              <a:headEnd/>
              <a:tailEnd type="triangle"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4818" name="AutoShape 2" descr="Плоский мультфильм доктор медицинские универсальные иллюстрации  изображение_Фото номер 401950192_PSD Формат изображения_ru.lovepik.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34819" name="Group 3"/>
          <p:cNvGrpSpPr>
            <a:grpSpLocks/>
          </p:cNvGrpSpPr>
          <p:nvPr/>
        </p:nvGrpSpPr>
        <p:grpSpPr bwMode="auto">
          <a:xfrm>
            <a:off x="6553200" y="571500"/>
            <a:ext cx="11430000" cy="9220200"/>
            <a:chOff x="645" y="945"/>
            <a:chExt cx="10905" cy="7815"/>
          </a:xfrm>
        </p:grpSpPr>
        <p:sp>
          <p:nvSpPr>
            <p:cNvPr id="34820" name="Rectangle 4"/>
            <p:cNvSpPr>
              <a:spLocks noChangeArrowheads="1"/>
            </p:cNvSpPr>
            <p:nvPr/>
          </p:nvSpPr>
          <p:spPr bwMode="auto">
            <a:xfrm>
              <a:off x="1155" y="945"/>
              <a:ext cx="10395" cy="99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800" b="1" i="1" u="none" strike="noStrike" cap="none" normalizeH="0" baseline="0" dirty="0" smtClean="0">
                  <a:ln>
                    <a:noFill/>
                  </a:ln>
                  <a:solidFill>
                    <a:srgbClr val="FF0000"/>
                  </a:solidFill>
                  <a:effectLst/>
                  <a:latin typeface="Georgia" pitchFamily="18" charset="0"/>
                  <a:cs typeface="Arial" pitchFamily="34" charset="0"/>
                </a:rPr>
                <a:t>необхідність у залученні фахівців, які мають спеціальні знання, виникає, коли</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1" name="AutoShape 5"/>
            <p:cNvSpPr>
              <a:spLocks noChangeArrowheads="1"/>
            </p:cNvSpPr>
            <p:nvPr/>
          </p:nvSpPr>
          <p:spPr bwMode="auto">
            <a:xfrm>
              <a:off x="645" y="2625"/>
              <a:ext cx="5685" cy="2130"/>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Georgia" pitchFamily="18" charset="0"/>
                  <a:cs typeface="Arial" pitchFamily="34" charset="0"/>
                </a:rPr>
                <a:t>в учасників цивільного чи господарського процесу відсутні власні можливості та знання, доступні методи й технічні засоби пізнання об’єкта такої діяльності</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2" name="AutoShape 6"/>
            <p:cNvSpPr>
              <a:spLocks noChangeArrowheads="1"/>
            </p:cNvSpPr>
            <p:nvPr/>
          </p:nvSpPr>
          <p:spPr bwMode="auto">
            <a:xfrm>
              <a:off x="3045" y="4905"/>
              <a:ext cx="6330" cy="2640"/>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uk-UA" sz="2400" dirty="0" smtClean="0">
                  <a:latin typeface="Georgia" pitchFamily="18" charset="0"/>
                  <a:cs typeface="Arial" pitchFamily="34" charset="0"/>
                </a:rPr>
                <a:t>навички застосування таких засобів і методів виявляються недостатніми для ефективного збирання, аналізу, оцінки й використання інформації, визначення конкретних фактів, виявлення прихованих зв’язків, властивостей, ознак досліджуваних об’єктів</a:t>
              </a:r>
              <a:endParaRPr lang="ru-RU" sz="2400" dirty="0" smtClean="0">
                <a:latin typeface="Georgia" pitchFamily="18" charset="0"/>
                <a:cs typeface="Arial" pitchFamily="34" charset="0"/>
              </a:endParaRPr>
            </a:p>
          </p:txBody>
        </p:sp>
        <p:sp>
          <p:nvSpPr>
            <p:cNvPr id="34823" name="AutoShape 7"/>
            <p:cNvSpPr>
              <a:spLocks noChangeArrowheads="1"/>
            </p:cNvSpPr>
            <p:nvPr/>
          </p:nvSpPr>
          <p:spPr bwMode="auto">
            <a:xfrm>
              <a:off x="6585" y="7860"/>
              <a:ext cx="4815" cy="900"/>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uk-UA" sz="2400" dirty="0" smtClean="0">
                  <a:latin typeface="Georgia" pitchFamily="18" charset="0"/>
                  <a:cs typeface="Arial" pitchFamily="34" charset="0"/>
                </a:rPr>
                <a:t>виконання інших завдань</a:t>
              </a:r>
              <a:endParaRPr lang="ru-RU" sz="2400" dirty="0" smtClean="0">
                <a:latin typeface="Georgia" pitchFamily="18" charset="0"/>
                <a:cs typeface="Arial" pitchFamily="34" charset="0"/>
              </a:endParaRPr>
            </a:p>
          </p:txBody>
        </p:sp>
        <p:cxnSp>
          <p:nvCxnSpPr>
            <p:cNvPr id="34824" name="AutoShape 8"/>
            <p:cNvCxnSpPr>
              <a:cxnSpLocks noChangeShapeType="1"/>
            </p:cNvCxnSpPr>
            <p:nvPr/>
          </p:nvCxnSpPr>
          <p:spPr bwMode="auto">
            <a:xfrm>
              <a:off x="3390" y="1935"/>
              <a:ext cx="0" cy="690"/>
            </a:xfrm>
            <a:prstGeom prst="straightConnector1">
              <a:avLst/>
            </a:prstGeom>
            <a:noFill/>
            <a:ln w="9525">
              <a:solidFill>
                <a:srgbClr val="000000"/>
              </a:solidFill>
              <a:round/>
              <a:headEnd/>
              <a:tailEnd type="triangle" w="med" len="med"/>
            </a:ln>
          </p:spPr>
        </p:cxnSp>
        <p:cxnSp>
          <p:nvCxnSpPr>
            <p:cNvPr id="34825" name="AutoShape 9"/>
            <p:cNvCxnSpPr>
              <a:cxnSpLocks noChangeShapeType="1"/>
            </p:cNvCxnSpPr>
            <p:nvPr/>
          </p:nvCxnSpPr>
          <p:spPr bwMode="auto">
            <a:xfrm>
              <a:off x="6915" y="1935"/>
              <a:ext cx="15" cy="2970"/>
            </a:xfrm>
            <a:prstGeom prst="straightConnector1">
              <a:avLst/>
            </a:prstGeom>
            <a:noFill/>
            <a:ln w="9525">
              <a:solidFill>
                <a:srgbClr val="000000"/>
              </a:solidFill>
              <a:round/>
              <a:headEnd/>
              <a:tailEnd type="triangle" w="med" len="med"/>
            </a:ln>
          </p:spPr>
        </p:cxnSp>
        <p:cxnSp>
          <p:nvCxnSpPr>
            <p:cNvPr id="34826" name="AutoShape 10"/>
            <p:cNvCxnSpPr>
              <a:cxnSpLocks noChangeShapeType="1"/>
            </p:cNvCxnSpPr>
            <p:nvPr/>
          </p:nvCxnSpPr>
          <p:spPr bwMode="auto">
            <a:xfrm>
              <a:off x="10035" y="1935"/>
              <a:ext cx="105" cy="5925"/>
            </a:xfrm>
            <a:prstGeom prst="straightConnector1">
              <a:avLst/>
            </a:prstGeom>
            <a:noFill/>
            <a:ln w="9525">
              <a:solidFill>
                <a:srgbClr val="000000"/>
              </a:solidFill>
              <a:round/>
              <a:headEnd/>
              <a:tailEnd type="triangle" w="med" len="med"/>
            </a:ln>
          </p:spPr>
        </p:cxnSp>
      </p:grpSp>
      <p:pic>
        <p:nvPicPr>
          <p:cNvPr id="34828" name="Picture 12" descr="Рисунок на тему медицина - 79 фото"/>
          <p:cNvPicPr>
            <a:picLocks noChangeAspect="1" noChangeArrowheads="1"/>
          </p:cNvPicPr>
          <p:nvPr/>
        </p:nvPicPr>
        <p:blipFill>
          <a:blip r:embed="rId2" cstate="print"/>
          <a:srcRect/>
          <a:stretch>
            <a:fillRect/>
          </a:stretch>
        </p:blipFill>
        <p:spPr bwMode="auto">
          <a:xfrm>
            <a:off x="0" y="-46622"/>
            <a:ext cx="6324600" cy="1033362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Лучшие идеи (140) доски «Медицинская иллюстрация» | медицинская иллюстрация,  медицинский, химия"/>
          <p:cNvPicPr>
            <a:picLocks noChangeAspect="1" noChangeArrowheads="1"/>
          </p:cNvPicPr>
          <p:nvPr/>
        </p:nvPicPr>
        <p:blipFill>
          <a:blip r:embed="rId2" cstate="print"/>
          <a:srcRect/>
          <a:stretch>
            <a:fillRect/>
          </a:stretch>
        </p:blipFill>
        <p:spPr bwMode="auto">
          <a:xfrm>
            <a:off x="6068290" y="3086100"/>
            <a:ext cx="12219709" cy="7200900"/>
          </a:xfrm>
          <a:prstGeom prst="rect">
            <a:avLst/>
          </a:prstGeom>
          <a:noFill/>
        </p:spPr>
      </p:pic>
      <p:grpSp>
        <p:nvGrpSpPr>
          <p:cNvPr id="35842" name="Group 2"/>
          <p:cNvGrpSpPr>
            <a:grpSpLocks/>
          </p:cNvGrpSpPr>
          <p:nvPr/>
        </p:nvGrpSpPr>
        <p:grpSpPr bwMode="auto">
          <a:xfrm>
            <a:off x="304800" y="495300"/>
            <a:ext cx="6524625" cy="8839200"/>
            <a:chOff x="1320" y="810"/>
            <a:chExt cx="10275" cy="4860"/>
          </a:xfrm>
        </p:grpSpPr>
        <p:sp>
          <p:nvSpPr>
            <p:cNvPr id="35843" name="AutoShape 3"/>
            <p:cNvSpPr>
              <a:spLocks noChangeArrowheads="1"/>
            </p:cNvSpPr>
            <p:nvPr/>
          </p:nvSpPr>
          <p:spPr bwMode="auto">
            <a:xfrm>
              <a:off x="2085" y="810"/>
              <a:ext cx="8520" cy="1590"/>
            </a:xfrm>
            <a:prstGeom prst="downArrowCallout">
              <a:avLst>
                <a:gd name="adj1" fmla="val 24510"/>
                <a:gd name="adj2" fmla="val 57554"/>
                <a:gd name="adj3" fmla="val 7611"/>
                <a:gd name="adj4" fmla="val 66667"/>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3600" b="1" i="1" u="none" strike="noStrike" cap="none" normalizeH="0" baseline="0" dirty="0" smtClean="0">
                  <a:ln>
                    <a:noFill/>
                  </a:ln>
                  <a:solidFill>
                    <a:srgbClr val="17365D"/>
                  </a:solidFill>
                  <a:effectLst/>
                  <a:latin typeface="Georgia" pitchFamily="18" charset="0"/>
                  <a:cs typeface="Arial" pitchFamily="34" charset="0"/>
                </a:rPr>
                <a:t>СПЕЦІАЛЬНІ МЕДИЧНІ ЗНАННЯ</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4" name="AutoShape 4"/>
            <p:cNvSpPr>
              <a:spLocks noChangeArrowheads="1"/>
            </p:cNvSpPr>
            <p:nvPr/>
          </p:nvSpPr>
          <p:spPr bwMode="auto">
            <a:xfrm>
              <a:off x="1320" y="2505"/>
              <a:ext cx="10275" cy="3165"/>
            </a:xfrm>
            <a:prstGeom prst="roundRect">
              <a:avLst>
                <a:gd name="adj" fmla="val 16667"/>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Georgia" pitchFamily="18" charset="0"/>
                  <a:cs typeface="Arial" pitchFamily="34" charset="0"/>
                </a:rPr>
                <a:t>знання з традиційної, наукової медицини, застосування яких є доцільним або обов’язковим для встановлення обставин медичного характеру у процесі доказування в кримінальних провадженнях, та якими володіють фахівці, що мають медичну освіту та кваліфікацію у галузі знань «охорона здоров’я», відповідну спеціальність, професійні навички та досвід роботи</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5847" name="Group 7"/>
          <p:cNvGrpSpPr>
            <a:grpSpLocks/>
          </p:cNvGrpSpPr>
          <p:nvPr/>
        </p:nvGrpSpPr>
        <p:grpSpPr bwMode="auto">
          <a:xfrm>
            <a:off x="7162800" y="419100"/>
            <a:ext cx="10820400" cy="4876800"/>
            <a:chOff x="1320" y="5535"/>
            <a:chExt cx="10170" cy="5550"/>
          </a:xfrm>
        </p:grpSpPr>
        <p:sp>
          <p:nvSpPr>
            <p:cNvPr id="35848" name="AutoShape 8"/>
            <p:cNvSpPr>
              <a:spLocks/>
            </p:cNvSpPr>
            <p:nvPr/>
          </p:nvSpPr>
          <p:spPr bwMode="auto">
            <a:xfrm>
              <a:off x="4328" y="5535"/>
              <a:ext cx="7162" cy="1860"/>
            </a:xfrm>
            <a:prstGeom prst="borderCallout2">
              <a:avLst>
                <a:gd name="adj1" fmla="val 11079"/>
                <a:gd name="adj2" fmla="val -581"/>
                <a:gd name="adj3" fmla="val 9676"/>
                <a:gd name="adj4" fmla="val -19389"/>
                <a:gd name="adj5" fmla="val 102421"/>
                <a:gd name="adj6" fmla="val -30187"/>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Monotype Corsiva" pitchFamily="66" charset="0"/>
                  <a:cs typeface="Arial" pitchFamily="34" charset="0"/>
                </a:rPr>
                <a:t>в основу будови структури спеціальних медичних знань покладено класичну структуру спеціальних знань та зроблено акцент на наявність медичної складової</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9" name="Rectangle 9"/>
            <p:cNvSpPr>
              <a:spLocks noChangeArrowheads="1"/>
            </p:cNvSpPr>
            <p:nvPr/>
          </p:nvSpPr>
          <p:spPr bwMode="auto">
            <a:xfrm>
              <a:off x="1320" y="7680"/>
              <a:ext cx="5835" cy="84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0" i="0" u="none" strike="noStrike" cap="none" normalizeH="0" baseline="0" dirty="0" smtClean="0">
                  <a:ln>
                    <a:noFill/>
                  </a:ln>
                  <a:solidFill>
                    <a:schemeClr val="tx1"/>
                  </a:solidFill>
                  <a:effectLst/>
                  <a:latin typeface="Georgia" pitchFamily="18" charset="0"/>
                  <a:cs typeface="Arial" pitchFamily="34" charset="0"/>
                </a:rPr>
                <a:t>знань з різних галузей медичної науки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50" name="Rectangle 10"/>
            <p:cNvSpPr>
              <a:spLocks noChangeArrowheads="1"/>
            </p:cNvSpPr>
            <p:nvPr/>
          </p:nvSpPr>
          <p:spPr bwMode="auto">
            <a:xfrm>
              <a:off x="1320" y="9000"/>
              <a:ext cx="8165" cy="795"/>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uk-UA" sz="2400" dirty="0" smtClean="0">
                  <a:latin typeface="Georgia" pitchFamily="18" charset="0"/>
                  <a:cs typeface="Arial" pitchFamily="34" charset="0"/>
                </a:rPr>
                <a:t>спеціальної медичної освіти та лікарської спеціальності</a:t>
              </a:r>
              <a:endParaRPr lang="ru-RU" sz="2400" dirty="0" smtClean="0">
                <a:latin typeface="Georgia" pitchFamily="18" charset="0"/>
                <a:cs typeface="Arial" pitchFamily="34" charset="0"/>
              </a:endParaRPr>
            </a:p>
          </p:txBody>
        </p:sp>
        <p:sp>
          <p:nvSpPr>
            <p:cNvPr id="35851" name="Rectangle 11"/>
            <p:cNvSpPr>
              <a:spLocks noChangeArrowheads="1"/>
            </p:cNvSpPr>
            <p:nvPr/>
          </p:nvSpPr>
          <p:spPr bwMode="auto">
            <a:xfrm>
              <a:off x="1320" y="10140"/>
              <a:ext cx="10170" cy="945"/>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uk-UA" sz="2400" dirty="0" smtClean="0">
                  <a:latin typeface="Georgia" pitchFamily="18" charset="0"/>
                  <a:cs typeface="Arial" pitchFamily="34" charset="0"/>
                </a:rPr>
                <a:t>здобутим медичним працівником або судово-медичним експертом професійним досвідом</a:t>
              </a:r>
              <a:endParaRPr lang="ru-RU" sz="2400" dirty="0" smtClean="0">
                <a:latin typeface="Georgia" pitchFamily="18" charset="0"/>
                <a:cs typeface="Arial"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762000" y="647700"/>
            <a:ext cx="10668000" cy="8534400"/>
            <a:chOff x="885" y="615"/>
            <a:chExt cx="10275" cy="4755"/>
          </a:xfrm>
        </p:grpSpPr>
        <p:sp>
          <p:nvSpPr>
            <p:cNvPr id="36867" name="Rectangle 3"/>
            <p:cNvSpPr>
              <a:spLocks noChangeArrowheads="1"/>
            </p:cNvSpPr>
            <p:nvPr/>
          </p:nvSpPr>
          <p:spPr bwMode="auto">
            <a:xfrm>
              <a:off x="1860" y="615"/>
              <a:ext cx="8895" cy="1365"/>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a:scene3d>
              <a:camera prst="orthographicFront"/>
              <a:lightRig rig="threePt" dir="t"/>
            </a:scene3d>
            <a:sp3d>
              <a:bevelT w="114300" prst="hardEdge"/>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tx1"/>
                  </a:solidFill>
                  <a:effectLst/>
                  <a:latin typeface="Georgia" pitchFamily="18" charset="0"/>
                  <a:cs typeface="Arial" pitchFamily="34" charset="0"/>
                </a:rPr>
                <a:t>Спеціальні медичні знання, які застосовуються обізнаними особами, безпосередньо у своїй структурі містять різні види медичних знань, які віднесені до галузі «охорона здоров’я»</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8" name="AutoShape 4"/>
            <p:cNvSpPr>
              <a:spLocks noChangeArrowheads="1"/>
            </p:cNvSpPr>
            <p:nvPr/>
          </p:nvSpPr>
          <p:spPr bwMode="auto">
            <a:xfrm>
              <a:off x="885" y="2790"/>
              <a:ext cx="1980" cy="750"/>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500"/>
                </a:spcAft>
                <a:buClrTx/>
                <a:buSzTx/>
                <a:buFontTx/>
                <a:buNone/>
                <a:tabLst/>
              </a:pPr>
              <a:r>
                <a:rPr kumimoji="0" lang="uk-UA" sz="2400" b="0" i="0" u="none" strike="noStrike" cap="none" normalizeH="0" baseline="0" dirty="0" smtClean="0">
                  <a:ln>
                    <a:noFill/>
                  </a:ln>
                  <a:solidFill>
                    <a:schemeClr val="tx1"/>
                  </a:solidFill>
                  <a:effectLst/>
                  <a:latin typeface="Georgia" pitchFamily="18" charset="0"/>
                  <a:cs typeface="Arial" pitchFamily="34" charset="0"/>
                </a:rPr>
                <a:t>педіатрія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9" name="AutoShape 5"/>
            <p:cNvSpPr>
              <a:spLocks noChangeArrowheads="1"/>
            </p:cNvSpPr>
            <p:nvPr/>
          </p:nvSpPr>
          <p:spPr bwMode="auto">
            <a:xfrm>
              <a:off x="3160" y="2780"/>
              <a:ext cx="2535" cy="97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R="0" lvl="0" indent="0" algn="ctr" fontAlgn="base">
                <a:lnSpc>
                  <a:spcPct val="100000"/>
                </a:lnSpc>
                <a:spcBef>
                  <a:spcPct val="0"/>
                </a:spcBef>
                <a:spcAft>
                  <a:spcPts val="500"/>
                </a:spcAft>
                <a:buClrTx/>
                <a:buSzTx/>
                <a:buFontTx/>
                <a:buNone/>
                <a:tabLst/>
              </a:pPr>
              <a:r>
                <a:rPr lang="uk-UA" sz="2400" dirty="0" smtClean="0">
                  <a:latin typeface="Georgia" pitchFamily="18" charset="0"/>
                  <a:cs typeface="Arial" pitchFamily="34" charset="0"/>
                </a:rPr>
                <a:t>акушерство та гінекологія</a:t>
              </a:r>
              <a:endParaRPr lang="ru-RU" sz="2400" dirty="0" smtClean="0">
                <a:latin typeface="Georgia" pitchFamily="18" charset="0"/>
                <a:cs typeface="Arial" pitchFamily="34" charset="0"/>
              </a:endParaRPr>
            </a:p>
          </p:txBody>
        </p:sp>
        <p:sp>
          <p:nvSpPr>
            <p:cNvPr id="36870" name="AutoShape 6"/>
            <p:cNvSpPr>
              <a:spLocks noChangeArrowheads="1"/>
            </p:cNvSpPr>
            <p:nvPr/>
          </p:nvSpPr>
          <p:spPr bwMode="auto">
            <a:xfrm>
              <a:off x="5910" y="2790"/>
              <a:ext cx="1995" cy="975"/>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500"/>
                </a:spcAft>
              </a:pPr>
              <a:r>
                <a:rPr lang="uk-UA" sz="2400" dirty="0" smtClean="0">
                  <a:latin typeface="Georgia" pitchFamily="18" charset="0"/>
                  <a:cs typeface="Arial" pitchFamily="34" charset="0"/>
                </a:rPr>
                <a:t>хірургія</a:t>
              </a:r>
              <a:endParaRPr lang="ru-RU" sz="2400" dirty="0" smtClean="0">
                <a:latin typeface="Georgia" pitchFamily="18" charset="0"/>
                <a:cs typeface="Arial" pitchFamily="34" charset="0"/>
              </a:endParaRPr>
            </a:p>
          </p:txBody>
        </p:sp>
        <p:sp>
          <p:nvSpPr>
            <p:cNvPr id="36871" name="AutoShape 7"/>
            <p:cNvSpPr>
              <a:spLocks noChangeArrowheads="1"/>
            </p:cNvSpPr>
            <p:nvPr/>
          </p:nvSpPr>
          <p:spPr bwMode="auto">
            <a:xfrm>
              <a:off x="8040" y="2790"/>
              <a:ext cx="3120" cy="975"/>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500"/>
                </a:spcAft>
                <a:buClrTx/>
                <a:buSzTx/>
                <a:buFontTx/>
                <a:buNone/>
                <a:tabLst/>
              </a:pPr>
              <a:r>
                <a:rPr lang="uk-UA" sz="2400" dirty="0" smtClean="0">
                  <a:latin typeface="Georgia" pitchFamily="18" charset="0"/>
                  <a:cs typeface="Arial" pitchFamily="34" charset="0"/>
                </a:rPr>
                <a:t>гістологія</a:t>
              </a:r>
              <a:endParaRPr lang="ru-RU" sz="2400" dirty="0" smtClean="0">
                <a:latin typeface="Georgia" pitchFamily="18" charset="0"/>
                <a:cs typeface="Arial" pitchFamily="34" charset="0"/>
              </a:endParaRPr>
            </a:p>
          </p:txBody>
        </p:sp>
        <p:sp>
          <p:nvSpPr>
            <p:cNvPr id="36872" name="AutoShape 8"/>
            <p:cNvSpPr>
              <a:spLocks noChangeArrowheads="1"/>
            </p:cNvSpPr>
            <p:nvPr/>
          </p:nvSpPr>
          <p:spPr bwMode="auto">
            <a:xfrm>
              <a:off x="2250" y="4395"/>
              <a:ext cx="3120" cy="975"/>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algn="ctr" fontAlgn="base">
                <a:spcBef>
                  <a:spcPct val="0"/>
                </a:spcBef>
                <a:spcAft>
                  <a:spcPts val="500"/>
                </a:spcAft>
              </a:pPr>
              <a:r>
                <a:rPr lang="uk-UA" sz="2400" dirty="0" smtClean="0">
                  <a:latin typeface="Georgia" pitchFamily="18" charset="0"/>
                  <a:cs typeface="Arial" pitchFamily="34" charset="0"/>
                </a:rPr>
                <a:t>цитологія</a:t>
              </a:r>
              <a:endParaRPr lang="ru-RU" sz="2400" dirty="0" smtClean="0">
                <a:latin typeface="Georgia" pitchFamily="18" charset="0"/>
                <a:cs typeface="Arial" pitchFamily="34" charset="0"/>
              </a:endParaRPr>
            </a:p>
          </p:txBody>
        </p:sp>
        <p:sp>
          <p:nvSpPr>
            <p:cNvPr id="36873" name="AutoShape 9"/>
            <p:cNvSpPr>
              <a:spLocks noChangeArrowheads="1"/>
            </p:cNvSpPr>
            <p:nvPr/>
          </p:nvSpPr>
          <p:spPr bwMode="auto">
            <a:xfrm>
              <a:off x="5835" y="4395"/>
              <a:ext cx="3120" cy="97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500"/>
                </a:spcAft>
                <a:buClrTx/>
                <a:buSzTx/>
                <a:buFontTx/>
                <a:buNone/>
                <a:tabLst/>
              </a:pPr>
              <a:r>
                <a:rPr lang="uk-UA" sz="2400" dirty="0" smtClean="0">
                  <a:latin typeface="Georgia" pitchFamily="18" charset="0"/>
                  <a:cs typeface="Arial" pitchFamily="34" charset="0"/>
                </a:rPr>
                <a:t>стоматологія та </a:t>
              </a:r>
              <a:r>
                <a:rPr lang="uk-UA" sz="2400" dirty="0" err="1" smtClean="0">
                  <a:latin typeface="Georgia" pitchFamily="18" charset="0"/>
                  <a:cs typeface="Arial" pitchFamily="34" charset="0"/>
                </a:rPr>
                <a:t>ін</a:t>
              </a:r>
              <a:endParaRPr lang="ru-RU" sz="2400" dirty="0" smtClean="0">
                <a:latin typeface="Georgia" pitchFamily="18" charset="0"/>
                <a:cs typeface="Arial" pitchFamily="34" charset="0"/>
              </a:endParaRPr>
            </a:p>
          </p:txBody>
        </p:sp>
        <p:sp>
          <p:nvSpPr>
            <p:cNvPr id="36874" name="AutoShape 10"/>
            <p:cNvSpPr>
              <a:spLocks noChangeArrowheads="1"/>
            </p:cNvSpPr>
            <p:nvPr/>
          </p:nvSpPr>
          <p:spPr bwMode="auto">
            <a:xfrm>
              <a:off x="5715" y="1980"/>
              <a:ext cx="1185" cy="555"/>
            </a:xfrm>
            <a:prstGeom prst="downArrow">
              <a:avLst>
                <a:gd name="adj1" fmla="val 50000"/>
                <a:gd name="adj2" fmla="val 25000"/>
              </a:avLst>
            </a:prstGeom>
            <a:ln>
              <a:headEnd/>
              <a:tailEnd/>
            </a:ln>
          </p:spPr>
          <p:style>
            <a:lnRef idx="1">
              <a:schemeClr val="accent5"/>
            </a:lnRef>
            <a:fillRef idx="2">
              <a:schemeClr val="accent5"/>
            </a:fillRef>
            <a:effectRef idx="1">
              <a:schemeClr val="accent5"/>
            </a:effectRef>
            <a:fontRef idx="minor">
              <a:schemeClr val="dk1"/>
            </a:fontRef>
          </p:style>
          <p:txBody>
            <a:bodyPr vert="eaVert" wrap="square" lIns="91440" tIns="45720" rIns="91440" bIns="45720" numCol="1" anchor="t" anchorCtr="0" compatLnSpc="1">
              <a:prstTxWarp prst="textNoShape">
                <a:avLst/>
              </a:prstTxWarp>
            </a:bodyPr>
            <a:lstStyle/>
            <a:p>
              <a:endParaRPr lang="ru-RU"/>
            </a:p>
          </p:txBody>
        </p:sp>
      </p:grpSp>
      <p:sp>
        <p:nvSpPr>
          <p:cNvPr id="36878" name="AutoShape 14" descr="Майбутнє медичної науки | Блоги БДМ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6880" name="Picture 16" descr="Особливості вступу на медичні спеціальності у 2022 році – Освіта.UA"/>
          <p:cNvPicPr>
            <a:picLocks noChangeAspect="1" noChangeArrowheads="1"/>
          </p:cNvPicPr>
          <p:nvPr/>
        </p:nvPicPr>
        <p:blipFill>
          <a:blip r:embed="rId2" cstate="print"/>
          <a:srcRect/>
          <a:stretch>
            <a:fillRect/>
          </a:stretch>
        </p:blipFill>
        <p:spPr bwMode="auto">
          <a:xfrm>
            <a:off x="11811001" y="0"/>
            <a:ext cx="6477000" cy="1028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381000" y="481013"/>
            <a:ext cx="17297400" cy="9463087"/>
            <a:chOff x="915" y="810"/>
            <a:chExt cx="10620" cy="15180"/>
          </a:xfrm>
        </p:grpSpPr>
        <p:sp>
          <p:nvSpPr>
            <p:cNvPr id="37891" name="AutoShape 3"/>
            <p:cNvSpPr>
              <a:spLocks noChangeArrowheads="1"/>
            </p:cNvSpPr>
            <p:nvPr/>
          </p:nvSpPr>
          <p:spPr bwMode="auto">
            <a:xfrm>
              <a:off x="3600" y="810"/>
              <a:ext cx="7650" cy="2205"/>
            </a:xfrm>
            <a:prstGeom prst="plaque">
              <a:avLst>
                <a:gd name="adj" fmla="val 16667"/>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0" i="0" u="none" strike="noStrike" cap="none" normalizeH="0" baseline="0" dirty="0" smtClean="0">
                  <a:ln>
                    <a:noFill/>
                  </a:ln>
                  <a:solidFill>
                    <a:schemeClr val="tx1"/>
                  </a:solidFill>
                  <a:effectLst/>
                  <a:latin typeface="Georgia" pitchFamily="18" charset="0"/>
                  <a:cs typeface="Arial" pitchFamily="34" charset="0"/>
                </a:rPr>
                <a:t>За результатами вивчення історії розвитку та використання спеціальних медичних знань у діяльності із розслідування кримінальних правопорушень виокремлено такі історичні періоди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892" name="AutoShape 4"/>
            <p:cNvCxnSpPr>
              <a:cxnSpLocks noChangeShapeType="1"/>
            </p:cNvCxnSpPr>
            <p:nvPr/>
          </p:nvCxnSpPr>
          <p:spPr bwMode="auto">
            <a:xfrm flipH="1">
              <a:off x="2025" y="1545"/>
              <a:ext cx="1575" cy="0"/>
            </a:xfrm>
            <a:prstGeom prst="straightConnector1">
              <a:avLst/>
            </a:prstGeom>
            <a:noFill/>
            <a:ln w="9525">
              <a:solidFill>
                <a:srgbClr val="000000"/>
              </a:solidFill>
              <a:round/>
              <a:headEnd/>
              <a:tailEnd/>
            </a:ln>
          </p:spPr>
        </p:cxnSp>
        <p:cxnSp>
          <p:nvCxnSpPr>
            <p:cNvPr id="37893" name="AutoShape 5"/>
            <p:cNvCxnSpPr>
              <a:cxnSpLocks noChangeShapeType="1"/>
            </p:cNvCxnSpPr>
            <p:nvPr/>
          </p:nvCxnSpPr>
          <p:spPr bwMode="auto">
            <a:xfrm>
              <a:off x="2025" y="1545"/>
              <a:ext cx="0" cy="1800"/>
            </a:xfrm>
            <a:prstGeom prst="straightConnector1">
              <a:avLst/>
            </a:prstGeom>
            <a:noFill/>
            <a:ln w="9525">
              <a:solidFill>
                <a:srgbClr val="000000"/>
              </a:solidFill>
              <a:round/>
              <a:headEnd/>
              <a:tailEnd type="triangle" w="med" len="med"/>
            </a:ln>
          </p:spPr>
        </p:cxnSp>
        <p:sp>
          <p:nvSpPr>
            <p:cNvPr id="37894" name="Rectangle 6"/>
            <p:cNvSpPr>
              <a:spLocks noChangeArrowheads="1"/>
            </p:cNvSpPr>
            <p:nvPr/>
          </p:nvSpPr>
          <p:spPr bwMode="auto">
            <a:xfrm>
              <a:off x="915" y="3420"/>
              <a:ext cx="10620" cy="1860"/>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Georgia" pitchFamily="18" charset="0"/>
                  <a:cs typeface="Arial" pitchFamily="34" charset="0"/>
                </a:rPr>
                <a:t>період становлення та офіційного визнання судово-медичних знань (3000 рр. до н. е. – VI ст. н. е.), що характеризувався початком використання спеціальних медичних знань у судочинстві та першими спробами правової регламентації проведення медичних досліджень та правил огляду трупів, а також  зародженням відомих нині слідчих (розшукових) дій – медичного освідування особи та проведення судово-медичної експертизи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5" name="Rectangle 7"/>
            <p:cNvSpPr>
              <a:spLocks noChangeArrowheads="1"/>
            </p:cNvSpPr>
            <p:nvPr/>
          </p:nvSpPr>
          <p:spPr bwMode="auto">
            <a:xfrm>
              <a:off x="915" y="5475"/>
              <a:ext cx="10620" cy="1440"/>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uk-UA" dirty="0" smtClean="0">
                  <a:latin typeface="Georgia" pitchFamily="18" charset="0"/>
                  <a:cs typeface="Arial" pitchFamily="34" charset="0"/>
                </a:rPr>
                <a:t>період раннього середньовіччя (VII ст. н. е. – XVII ст. н. е.), який хоча й не характеризувався розвитком самої судової медицини, проте відзначився появою пам’яток права, що закріплюють обов’язок проведення судово-медичної експертизи та такої форми використання спеціальних медичних знань, як допомога лікаря</a:t>
              </a:r>
              <a:endParaRPr lang="ru-RU" dirty="0" smtClean="0">
                <a:latin typeface="Georgia" pitchFamily="18" charset="0"/>
                <a:cs typeface="Arial" pitchFamily="34" charset="0"/>
              </a:endParaRPr>
            </a:p>
          </p:txBody>
        </p:sp>
        <p:sp>
          <p:nvSpPr>
            <p:cNvPr id="37896" name="Rectangle 8"/>
            <p:cNvSpPr>
              <a:spLocks noChangeArrowheads="1"/>
            </p:cNvSpPr>
            <p:nvPr/>
          </p:nvSpPr>
          <p:spPr bwMode="auto">
            <a:xfrm>
              <a:off x="915" y="7110"/>
              <a:ext cx="10620" cy="147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uk-UA" dirty="0" smtClean="0">
                  <a:latin typeface="Georgia" pitchFamily="18" charset="0"/>
                  <a:cs typeface="Arial" pitchFamily="34" charset="0"/>
                </a:rPr>
                <a:t>період існування Московської держави (XVI ст. – XVII ст.), що характеризувався появою перших наукових праць із судової медицини, початком складання зразків судово-медичного висновку, проведенням судово-медичного огляду та створенням органів державного управління, що керували усією лікарською й аптечною службою</a:t>
              </a:r>
              <a:endParaRPr lang="ru-RU" dirty="0" smtClean="0">
                <a:latin typeface="Georgia" pitchFamily="18" charset="0"/>
                <a:cs typeface="Arial" pitchFamily="34" charset="0"/>
              </a:endParaRPr>
            </a:p>
          </p:txBody>
        </p:sp>
        <p:sp>
          <p:nvSpPr>
            <p:cNvPr id="37897" name="Rectangle 9"/>
            <p:cNvSpPr>
              <a:spLocks noChangeArrowheads="1"/>
            </p:cNvSpPr>
            <p:nvPr/>
          </p:nvSpPr>
          <p:spPr bwMode="auto">
            <a:xfrm>
              <a:off x="915" y="8805"/>
              <a:ext cx="10620" cy="1635"/>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uk-UA" dirty="0" smtClean="0">
                  <a:latin typeface="Georgia" pitchFamily="18" charset="0"/>
                  <a:cs typeface="Arial" pitchFamily="34" charset="0"/>
                </a:rPr>
                <a:t>Царський період (XVII ст. – перша половина XIX ст.), який пов’язаний із прийняттям воїнського артикулу Петра І (1715 р.), Зводу законів кримінальних (1832 р.), що передбачали обов’язковий розтин трупів у випадках раптової та насильницької смерті. Удосконалюється правове регулювання проведення досліджень, як способу отримання доказової інформації</a:t>
              </a:r>
              <a:endParaRPr lang="ru-RU" dirty="0" smtClean="0">
                <a:latin typeface="Georgia" pitchFamily="18" charset="0"/>
                <a:cs typeface="Arial" pitchFamily="34" charset="0"/>
              </a:endParaRPr>
            </a:p>
          </p:txBody>
        </p:sp>
        <p:sp>
          <p:nvSpPr>
            <p:cNvPr id="37898" name="Rectangle 10"/>
            <p:cNvSpPr>
              <a:spLocks noChangeArrowheads="1"/>
            </p:cNvSpPr>
            <p:nvPr/>
          </p:nvSpPr>
          <p:spPr bwMode="auto">
            <a:xfrm>
              <a:off x="915" y="10734"/>
              <a:ext cx="10620" cy="1905"/>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uk-UA" dirty="0" smtClean="0">
                  <a:latin typeface="Georgia" pitchFamily="18" charset="0"/>
                  <a:cs typeface="Arial" pitchFamily="34" charset="0"/>
                </a:rPr>
                <a:t>науково-експериментальний період або дореволюційний (друга половина XIX ст. – 1917 р.), що характеризувався прийняттям Статуту кримінального судочинства (1864 р.), у якому вперше чітко визначені поняття спеціальних знань та такого суб’єкту як фахівець, а також законодавчо врегульовано питання про таку форму використання спеціальних знань, як судова експертиза. Формується система медичних установ, що проводять експертні дослідження</a:t>
              </a:r>
              <a:endParaRPr lang="ru-RU" dirty="0" smtClean="0">
                <a:latin typeface="Georgia" pitchFamily="18" charset="0"/>
                <a:cs typeface="Arial" pitchFamily="34" charset="0"/>
              </a:endParaRPr>
            </a:p>
          </p:txBody>
        </p:sp>
        <p:sp>
          <p:nvSpPr>
            <p:cNvPr id="37899" name="Rectangle 11"/>
            <p:cNvSpPr>
              <a:spLocks noChangeArrowheads="1"/>
            </p:cNvSpPr>
            <p:nvPr/>
          </p:nvSpPr>
          <p:spPr bwMode="auto">
            <a:xfrm>
              <a:off x="915" y="12780"/>
              <a:ext cx="10620" cy="136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uk-UA" dirty="0" smtClean="0">
                  <a:latin typeface="Georgia" pitchFamily="18" charset="0"/>
                  <a:cs typeface="Arial" pitchFamily="34" charset="0"/>
                </a:rPr>
                <a:t>революційний та радянський періоди (1917 р. – 1991 р.), які відзначились подальшим інтенсивним розвитком судової медицини, прогресивними змінами організаційної структури судово-медичної служби та законодавчою регламентацією правового статусу судово-медичного експерта</a:t>
              </a:r>
              <a:endParaRPr lang="ru-RU" dirty="0" smtClean="0">
                <a:latin typeface="Georgia" pitchFamily="18" charset="0"/>
                <a:cs typeface="Arial" pitchFamily="34" charset="0"/>
              </a:endParaRPr>
            </a:p>
          </p:txBody>
        </p:sp>
        <p:sp>
          <p:nvSpPr>
            <p:cNvPr id="37900" name="Rectangle 12"/>
            <p:cNvSpPr>
              <a:spLocks noChangeArrowheads="1"/>
            </p:cNvSpPr>
            <p:nvPr/>
          </p:nvSpPr>
          <p:spPr bwMode="auto">
            <a:xfrm>
              <a:off x="915" y="14400"/>
              <a:ext cx="10620" cy="1590"/>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uk-UA" dirty="0" smtClean="0">
                  <a:latin typeface="Georgia" pitchFamily="18" charset="0"/>
                  <a:cs typeface="Arial" pitchFamily="34" charset="0"/>
                </a:rPr>
                <a:t>період незалежної України (1991 р. – до теперішнього часу), протягом якого з’являються нові законодавчі та відомчі нормативно-правові акти, що регулюють діяльність носіїв спеціальних медичних знань: спеціалістів – медичних працівників та судово-медичних експертів, а також регулюють процесуальні аспекти залучення таких осіб до розслідування кримінальних правопорушень</a:t>
              </a:r>
              <a:endParaRPr lang="ru-RU" dirty="0" smtClean="0">
                <a:latin typeface="Georgia" pitchFamily="18" charset="0"/>
                <a:cs typeface="Arial"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313" r="183" b="61"/>
          <a:stretch>
            <a:fillRect/>
          </a:stretch>
        </p:blipFill>
        <p:spPr>
          <a:xfrm>
            <a:off x="425237" y="356391"/>
            <a:ext cx="11554896" cy="9574217"/>
          </a:xfrm>
          <a:prstGeom prst="rect">
            <a:avLst/>
          </a:prstGeom>
        </p:spPr>
      </p:pic>
      <p:pic>
        <p:nvPicPr>
          <p:cNvPr id="3" name="Picture 3"/>
          <p:cNvPicPr>
            <a:picLocks noChangeAspect="1"/>
          </p:cNvPicPr>
          <p:nvPr/>
        </p:nvPicPr>
        <p:blipFill>
          <a:blip r:embed="rId3" cstate="print"/>
          <a:srcRect l="36448" r="31586"/>
          <a:stretch>
            <a:fillRect/>
          </a:stretch>
        </p:blipFill>
        <p:spPr>
          <a:xfrm>
            <a:off x="12338286" y="356391"/>
            <a:ext cx="5949714" cy="95742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DFF6"/>
        </a:solidFill>
        <a:effectLst/>
      </p:bgPr>
    </p:bg>
    <p:spTree>
      <p:nvGrpSpPr>
        <p:cNvPr id="1" name=""/>
        <p:cNvGrpSpPr/>
        <p:nvPr/>
      </p:nvGrpSpPr>
      <p:grpSpPr>
        <a:xfrm>
          <a:off x="0" y="0"/>
          <a:ext cx="0" cy="0"/>
          <a:chOff x="0" y="0"/>
          <a:chExt cx="0" cy="0"/>
        </a:xfrm>
      </p:grpSpPr>
      <p:grpSp>
        <p:nvGrpSpPr>
          <p:cNvPr id="2" name="Group 2"/>
          <p:cNvGrpSpPr/>
          <p:nvPr/>
        </p:nvGrpSpPr>
        <p:grpSpPr>
          <a:xfrm>
            <a:off x="-304902" y="666500"/>
            <a:ext cx="4735424" cy="8952295"/>
            <a:chOff x="0" y="0"/>
            <a:chExt cx="6313899" cy="11936394"/>
          </a:xfrm>
        </p:grpSpPr>
        <p:pic>
          <p:nvPicPr>
            <p:cNvPr id="3" name="Picture 3"/>
            <p:cNvPicPr>
              <a:picLocks noChangeAspect="1"/>
            </p:cNvPicPr>
            <p:nvPr/>
          </p:nvPicPr>
          <p:blipFill>
            <a:blip r:embed="rId2" cstate="print"/>
            <a:srcRect l="25613" r="39144"/>
            <a:stretch>
              <a:fillRect/>
            </a:stretch>
          </p:blipFill>
          <p:spPr>
            <a:xfrm>
              <a:off x="0" y="0"/>
              <a:ext cx="6313899" cy="11936394"/>
            </a:xfrm>
            <a:prstGeom prst="rect">
              <a:avLst/>
            </a:prstGeom>
          </p:spPr>
        </p:pic>
      </p:grpSp>
      <p:sp>
        <p:nvSpPr>
          <p:cNvPr id="4" name="AutoShape 4"/>
          <p:cNvSpPr/>
          <p:nvPr/>
        </p:nvSpPr>
        <p:spPr>
          <a:xfrm>
            <a:off x="-551008" y="666500"/>
            <a:ext cx="20332385" cy="0"/>
          </a:xfrm>
          <a:prstGeom prst="line">
            <a:avLst/>
          </a:prstGeom>
          <a:ln w="19050" cap="flat">
            <a:solidFill>
              <a:srgbClr val="494F98"/>
            </a:solidFill>
            <a:prstDash val="solid"/>
            <a:headEnd type="none" w="sm" len="sm"/>
            <a:tailEnd type="none" w="sm" len="sm"/>
          </a:ln>
        </p:spPr>
      </p:sp>
      <p:sp>
        <p:nvSpPr>
          <p:cNvPr id="5" name="AutoShape 5"/>
          <p:cNvSpPr/>
          <p:nvPr/>
        </p:nvSpPr>
        <p:spPr>
          <a:xfrm>
            <a:off x="-304902" y="9599746"/>
            <a:ext cx="20048908" cy="0"/>
          </a:xfrm>
          <a:prstGeom prst="line">
            <a:avLst/>
          </a:prstGeom>
          <a:ln w="19050" cap="flat">
            <a:solidFill>
              <a:srgbClr val="494F98"/>
            </a:solidFill>
            <a:prstDash val="solid"/>
            <a:headEnd type="none" w="sm" len="sm"/>
            <a:tailEnd type="none" w="sm" len="sm"/>
          </a:ln>
        </p:spPr>
      </p:sp>
      <p:sp>
        <p:nvSpPr>
          <p:cNvPr id="6" name="AutoShape 6"/>
          <p:cNvSpPr/>
          <p:nvPr/>
        </p:nvSpPr>
        <p:spPr>
          <a:xfrm rot="-5400000">
            <a:off x="-1200153" y="5133123"/>
            <a:ext cx="11724978" cy="0"/>
          </a:xfrm>
          <a:prstGeom prst="line">
            <a:avLst/>
          </a:prstGeom>
          <a:ln w="19050" cap="flat">
            <a:solidFill>
              <a:srgbClr val="494F98"/>
            </a:solidFill>
            <a:prstDash val="solid"/>
            <a:headEnd type="none" w="sm" len="sm"/>
            <a:tailEnd type="none" w="sm" len="sm"/>
          </a:ln>
        </p:spPr>
      </p:sp>
      <p:pic>
        <p:nvPicPr>
          <p:cNvPr id="7" name="Picture 7"/>
          <p:cNvPicPr>
            <a:picLocks noChangeAspect="1"/>
          </p:cNvPicPr>
          <p:nvPr/>
        </p:nvPicPr>
        <p:blipFill>
          <a:blip r:embed="rId3" cstate="print"/>
          <a:srcRect l="1841" t="906" b="906"/>
          <a:stretch>
            <a:fillRect/>
          </a:stretch>
        </p:blipFill>
        <p:spPr>
          <a:xfrm>
            <a:off x="5080385" y="1028700"/>
            <a:ext cx="12380823" cy="8229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939</Words>
  <Application>Microsoft Office PowerPoint</Application>
  <PresentationFormat>Произвольный</PresentationFormat>
  <Paragraphs>69</Paragraphs>
  <Slides>25</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25</vt:i4>
      </vt:variant>
    </vt:vector>
  </HeadingPairs>
  <TitlesOfParts>
    <vt:vector size="38" baseType="lpstr">
      <vt:lpstr>Arial</vt:lpstr>
      <vt:lpstr>Georgia</vt:lpstr>
      <vt:lpstr>Calibri</vt:lpstr>
      <vt:lpstr>Times New Roman</vt:lpstr>
      <vt:lpstr>Wingdings</vt:lpstr>
      <vt:lpstr>Monotype Corsiva</vt:lpstr>
      <vt:lpstr>Book Antiqua</vt:lpstr>
      <vt:lpstr>Garamond</vt:lpstr>
      <vt:lpstr>Free Serif</vt:lpstr>
      <vt:lpstr>Parmigiano Headline</vt:lpstr>
      <vt:lpstr>Constantia</vt:lpstr>
      <vt:lpstr>Noto Serif Display Bold</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Impact Report  Charity Presentation in Light Blue Dark Blue Minimalist Monotone Style</dc:title>
  <dc:creator>User</dc:creator>
  <cp:lastModifiedBy>User</cp:lastModifiedBy>
  <cp:revision>8</cp:revision>
  <dcterms:created xsi:type="dcterms:W3CDTF">2006-08-16T00:00:00Z</dcterms:created>
  <dcterms:modified xsi:type="dcterms:W3CDTF">2023-02-21T12:00:20Z</dcterms:modified>
  <dc:identifier>DAFbIT3fClE</dc:identifier>
</cp:coreProperties>
</file>