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DM Sans Medium"/>
      <p:regular r:id="rId27"/>
    </p:embeddedFont>
    <p:embeddedFont>
      <p:font typeface="DM Sans Medium"/>
      <p:regular r:id="rId28"/>
    </p:embeddedFont>
    <p:embeddedFont>
      <p:font typeface="DM Sans Medium"/>
      <p:regular r:id="rId29"/>
    </p:embeddedFont>
    <p:embeddedFont>
      <p:font typeface="DM Sans Medium"/>
      <p:regular r:id="rId30"/>
    </p:embeddedFont>
    <p:embeddedFont>
      <p:font typeface="Inter"/>
      <p:regular r:id="rId31"/>
    </p:embeddedFont>
    <p:embeddedFont>
      <p:font typeface="Inter"/>
      <p:regular r:id="rId32"/>
    </p:embeddedFont>
    <p:embeddedFont>
      <p:font typeface="Inter"/>
      <p:regular r:id="rId33"/>
    </p:embeddedFont>
    <p:embeddedFont>
      <p:font typeface="Inter"/>
      <p:regular r:id="rId3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Relationship Id="rId33" Type="http://schemas.openxmlformats.org/officeDocument/2006/relationships/font" Target="fonts/font7.fntdata"/><Relationship Id="rId3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svg"/><Relationship Id="rId4" Type="http://schemas.openxmlformats.org/officeDocument/2006/relationships/image" Target="../media/image-14-4.png"/><Relationship Id="rId5" Type="http://schemas.openxmlformats.org/officeDocument/2006/relationships/image" Target="../media/image-14-5.svg"/><Relationship Id="rId6" Type="http://schemas.openxmlformats.org/officeDocument/2006/relationships/image" Target="../media/image-14-6.png"/><Relationship Id="rId7" Type="http://schemas.openxmlformats.org/officeDocument/2006/relationships/image" Target="../media/image-14-7.svg"/><Relationship Id="rId8" Type="http://schemas.openxmlformats.org/officeDocument/2006/relationships/slideLayout" Target="../slideLayouts/slideLayout15.xml"/><Relationship Id="rId9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svg"/><Relationship Id="rId4" Type="http://schemas.openxmlformats.org/officeDocument/2006/relationships/image" Target="../media/image-15-4.png"/><Relationship Id="rId5" Type="http://schemas.openxmlformats.org/officeDocument/2006/relationships/image" Target="../media/image-15-5.png"/><Relationship Id="rId6" Type="http://schemas.openxmlformats.org/officeDocument/2006/relationships/image" Target="../media/image-15-6.svg"/><Relationship Id="rId7" Type="http://schemas.openxmlformats.org/officeDocument/2006/relationships/image" Target="../media/image-15-7.png"/><Relationship Id="rId8" Type="http://schemas.openxmlformats.org/officeDocument/2006/relationships/image" Target="../media/image-15-8.png"/><Relationship Id="rId9" Type="http://schemas.openxmlformats.org/officeDocument/2006/relationships/image" Target="../media/image-15-9.svg"/><Relationship Id="rId10" Type="http://schemas.openxmlformats.org/officeDocument/2006/relationships/image" Target="../media/image-15-10.png"/><Relationship Id="rId11" Type="http://schemas.openxmlformats.org/officeDocument/2006/relationships/image" Target="../media/image-15-11.png"/><Relationship Id="rId12" Type="http://schemas.openxmlformats.org/officeDocument/2006/relationships/image" Target="../media/image-15-12.svg"/><Relationship Id="rId13" Type="http://schemas.openxmlformats.org/officeDocument/2006/relationships/slideLayout" Target="../slideLayouts/slideLayout16.xml"/><Relationship Id="rId1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svg"/><Relationship Id="rId3" Type="http://schemas.openxmlformats.org/officeDocument/2006/relationships/image" Target="../media/image-16-3.png"/><Relationship Id="rId4" Type="http://schemas.openxmlformats.org/officeDocument/2006/relationships/image" Target="../media/image-16-4.svg"/><Relationship Id="rId5" Type="http://schemas.openxmlformats.org/officeDocument/2006/relationships/image" Target="../media/image-16-5.png"/><Relationship Id="rId6" Type="http://schemas.openxmlformats.org/officeDocument/2006/relationships/image" Target="../media/image-16-6.svg"/><Relationship Id="rId7" Type="http://schemas.openxmlformats.org/officeDocument/2006/relationships/image" Target="../media/image-16-7.png"/><Relationship Id="rId8" Type="http://schemas.openxmlformats.org/officeDocument/2006/relationships/image" Target="../media/image-16-8.svg"/><Relationship Id="rId9" Type="http://schemas.openxmlformats.org/officeDocument/2006/relationships/slideLayout" Target="../slideLayouts/slideLayout17.xml"/><Relationship Id="rId10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image" Target="../media/image-4-5.svg"/><Relationship Id="rId6" Type="http://schemas.openxmlformats.org/officeDocument/2006/relationships/image" Target="../media/image-4-6.png"/><Relationship Id="rId7" Type="http://schemas.openxmlformats.org/officeDocument/2006/relationships/image" Target="../media/image-4-7.svg"/><Relationship Id="rId8" Type="http://schemas.openxmlformats.org/officeDocument/2006/relationships/image" Target="../media/image-4-8.png"/><Relationship Id="rId9" Type="http://schemas.openxmlformats.org/officeDocument/2006/relationships/image" Target="../media/image-4-9.svg"/><Relationship Id="rId10" Type="http://schemas.openxmlformats.org/officeDocument/2006/relationships/slideLayout" Target="../slideLayouts/slideLayout5.xml"/><Relationship Id="rId11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27427"/>
            <a:ext cx="56769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Рекрут-менеджмент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Стратегічне управління процесом залучення талантів у сучасному бізнес-середовищі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7933492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Вплив якісного найму на бізнес</a:t>
            </a:r>
            <a:endParaRPr lang="en-US" sz="4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4280" y="1726644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Бізнес-результати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7574280" y="2319338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Розуміння того, як якісний найм безпосередньо впливає на досягнення стратегічних цілей організації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4280" y="3185279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Війна за таланти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7574280" y="3777972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Усвідомлення глибинних проблем, що виникають у процесі конкуренції за найкращих фахівців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63591"/>
            <a:ext cx="99961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Рекрутмент як маркетинг та продаж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225998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4360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Маркетинг вакансії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850487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Просування можливостей та переваг роботи в компанії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57" y="3225998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4360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Продаж бренду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850487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Презентація цінностей роботодавця та унікальної пропозиції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24" y="3225998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4360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Закриття угоди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850487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Перетворення кандидата на співробітника через ефективні переговори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6252" y="567452"/>
            <a:ext cx="7704296" cy="1285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Досвід кандидата: ключовий пріоритет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6206252" y="2161342"/>
            <a:ext cx="7704296" cy="6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Candidate Experience — це сукупність вражень, які отримує кандидат на всіх етапах взаємодії з компанією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6437590" y="3050858"/>
            <a:ext cx="22860" cy="4611172"/>
          </a:xfrm>
          <a:prstGeom prst="roundRect">
            <a:avLst>
              <a:gd name="adj" fmla="val 134966"/>
            </a:avLst>
          </a:prstGeom>
          <a:solidFill>
            <a:srgbClr val="D3D1C9"/>
          </a:solidFill>
          <a:ln/>
        </p:spPr>
      </p:sp>
      <p:sp>
        <p:nvSpPr>
          <p:cNvPr id="6" name="Shape 3"/>
          <p:cNvSpPr/>
          <p:nvPr/>
        </p:nvSpPr>
        <p:spPr>
          <a:xfrm>
            <a:off x="6646128" y="3270766"/>
            <a:ext cx="616982" cy="22860"/>
          </a:xfrm>
          <a:prstGeom prst="roundRect">
            <a:avLst>
              <a:gd name="adj" fmla="val 134966"/>
            </a:avLst>
          </a:prstGeom>
          <a:solidFill>
            <a:srgbClr val="D3D1C9"/>
          </a:solidFill>
          <a:ln/>
        </p:spPr>
      </p:sp>
      <p:sp>
        <p:nvSpPr>
          <p:cNvPr id="7" name="Shape 4"/>
          <p:cNvSpPr/>
          <p:nvPr/>
        </p:nvSpPr>
        <p:spPr>
          <a:xfrm>
            <a:off x="6206192" y="3050858"/>
            <a:ext cx="462796" cy="462796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8" name="Text 5"/>
          <p:cNvSpPr/>
          <p:nvPr/>
        </p:nvSpPr>
        <p:spPr>
          <a:xfrm>
            <a:off x="6283285" y="3089374"/>
            <a:ext cx="308491" cy="385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7466052" y="3121462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Перше враження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7466052" y="3566041"/>
            <a:ext cx="6444496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Якість вакансії та комунікації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646128" y="4526399"/>
            <a:ext cx="616982" cy="22860"/>
          </a:xfrm>
          <a:prstGeom prst="roundRect">
            <a:avLst>
              <a:gd name="adj" fmla="val 134966"/>
            </a:avLst>
          </a:prstGeom>
          <a:solidFill>
            <a:srgbClr val="D3D1C9"/>
          </a:solidFill>
          <a:ln/>
        </p:spPr>
      </p:sp>
      <p:sp>
        <p:nvSpPr>
          <p:cNvPr id="12" name="Shape 9"/>
          <p:cNvSpPr/>
          <p:nvPr/>
        </p:nvSpPr>
        <p:spPr>
          <a:xfrm>
            <a:off x="6206192" y="4306491"/>
            <a:ext cx="462796" cy="462796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13" name="Text 10"/>
          <p:cNvSpPr/>
          <p:nvPr/>
        </p:nvSpPr>
        <p:spPr>
          <a:xfrm>
            <a:off x="6283285" y="4345007"/>
            <a:ext cx="308491" cy="385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7466052" y="4377095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Процес відбору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7466052" y="4821674"/>
            <a:ext cx="6444496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Прозорість та повага до часу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6646128" y="5782032"/>
            <a:ext cx="616982" cy="22860"/>
          </a:xfrm>
          <a:prstGeom prst="roundRect">
            <a:avLst>
              <a:gd name="adj" fmla="val 134966"/>
            </a:avLst>
          </a:prstGeom>
          <a:solidFill>
            <a:srgbClr val="D3D1C9"/>
          </a:solidFill>
          <a:ln/>
        </p:spPr>
      </p:sp>
      <p:sp>
        <p:nvSpPr>
          <p:cNvPr id="17" name="Shape 14"/>
          <p:cNvSpPr/>
          <p:nvPr/>
        </p:nvSpPr>
        <p:spPr>
          <a:xfrm>
            <a:off x="6206192" y="5562124"/>
            <a:ext cx="462796" cy="462796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18" name="Text 15"/>
          <p:cNvSpPr/>
          <p:nvPr/>
        </p:nvSpPr>
        <p:spPr>
          <a:xfrm>
            <a:off x="6283285" y="5600640"/>
            <a:ext cx="308491" cy="385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3</a:t>
            </a:r>
            <a:endParaRPr lang="en-US" sz="2400" dirty="0"/>
          </a:p>
        </p:txBody>
      </p:sp>
      <p:sp>
        <p:nvSpPr>
          <p:cNvPr id="19" name="Text 16"/>
          <p:cNvSpPr/>
          <p:nvPr/>
        </p:nvSpPr>
        <p:spPr>
          <a:xfrm>
            <a:off x="7466052" y="5632728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Зворотний зв'язок</a:t>
            </a:r>
            <a:endParaRPr lang="en-US" sz="2000" dirty="0"/>
          </a:p>
        </p:txBody>
      </p:sp>
      <p:sp>
        <p:nvSpPr>
          <p:cNvPr id="20" name="Text 17"/>
          <p:cNvSpPr/>
          <p:nvPr/>
        </p:nvSpPr>
        <p:spPr>
          <a:xfrm>
            <a:off x="7466052" y="6077307"/>
            <a:ext cx="6444496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Своєчасні та конструктивні відповіді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6646128" y="7037665"/>
            <a:ext cx="616982" cy="22860"/>
          </a:xfrm>
          <a:prstGeom prst="roundRect">
            <a:avLst>
              <a:gd name="adj" fmla="val 134966"/>
            </a:avLst>
          </a:prstGeom>
          <a:solidFill>
            <a:srgbClr val="D3D1C9"/>
          </a:solidFill>
          <a:ln/>
        </p:spPr>
      </p:sp>
      <p:sp>
        <p:nvSpPr>
          <p:cNvPr id="22" name="Shape 19"/>
          <p:cNvSpPr/>
          <p:nvPr/>
        </p:nvSpPr>
        <p:spPr>
          <a:xfrm>
            <a:off x="6206192" y="6817757"/>
            <a:ext cx="462796" cy="462796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23" name="Text 20"/>
          <p:cNvSpPr/>
          <p:nvPr/>
        </p:nvSpPr>
        <p:spPr>
          <a:xfrm>
            <a:off x="6283285" y="6856274"/>
            <a:ext cx="308491" cy="385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4</a:t>
            </a:r>
            <a:endParaRPr lang="en-US" sz="2400" dirty="0"/>
          </a:p>
        </p:txBody>
      </p:sp>
      <p:sp>
        <p:nvSpPr>
          <p:cNvPr id="24" name="Text 21"/>
          <p:cNvSpPr/>
          <p:nvPr/>
        </p:nvSpPr>
        <p:spPr>
          <a:xfrm>
            <a:off x="7466052" y="6888361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Онбординг</a:t>
            </a:r>
            <a:endParaRPr lang="en-US" sz="2000" dirty="0"/>
          </a:p>
        </p:txBody>
      </p:sp>
      <p:sp>
        <p:nvSpPr>
          <p:cNvPr id="25" name="Text 22"/>
          <p:cNvSpPr/>
          <p:nvPr/>
        </p:nvSpPr>
        <p:spPr>
          <a:xfrm>
            <a:off x="7466052" y="7332940"/>
            <a:ext cx="6444496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Інтеграція та адаптація нового співробітника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31958"/>
            <a:ext cx="72706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Ключові можливості курсу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494365"/>
            <a:ext cx="4196358" cy="2403277"/>
          </a:xfrm>
          <a:prstGeom prst="roundRect">
            <a:avLst>
              <a:gd name="adj" fmla="val 1416"/>
            </a:avLst>
          </a:prstGeom>
          <a:solidFill>
            <a:srgbClr val="EDEBE3"/>
          </a:solidFill>
          <a:ln/>
        </p:spPr>
      </p:sp>
      <p:sp>
        <p:nvSpPr>
          <p:cNvPr id="4" name="Text 2"/>
          <p:cNvSpPr/>
          <p:nvPr/>
        </p:nvSpPr>
        <p:spPr>
          <a:xfrm>
            <a:off x="1020604" y="3721179"/>
            <a:ext cx="304990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🎯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Глибоке розуміння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0604" y="4219218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Осягнення сутності рекрутменту як функції маркетингу та продажу, а не лише адміністративного процесу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494365"/>
            <a:ext cx="4196358" cy="2403277"/>
          </a:xfrm>
          <a:prstGeom prst="roundRect">
            <a:avLst>
              <a:gd name="adj" fmla="val 1416"/>
            </a:avLst>
          </a:prstGeom>
          <a:solidFill>
            <a:srgbClr val="EDEBE3"/>
          </a:solidFill>
          <a:ln/>
        </p:spPr>
      </p:sp>
      <p:sp>
        <p:nvSpPr>
          <p:cNvPr id="7" name="Text 5"/>
          <p:cNvSpPr/>
          <p:nvPr/>
        </p:nvSpPr>
        <p:spPr>
          <a:xfrm>
            <a:off x="5443776" y="3721179"/>
            <a:ext cx="295977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📊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Аналітичні виміри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3776" y="4219218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Формування навичок вимірювання ефективності найму через метрики та KPI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494365"/>
            <a:ext cx="4196358" cy="2403277"/>
          </a:xfrm>
          <a:prstGeom prst="roundRect">
            <a:avLst>
              <a:gd name="adj" fmla="val 1416"/>
            </a:avLst>
          </a:prstGeom>
          <a:solidFill>
            <a:srgbClr val="EDEBE3"/>
          </a:solidFill>
          <a:ln/>
        </p:spPr>
      </p:sp>
      <p:sp>
        <p:nvSpPr>
          <p:cNvPr id="10" name="Text 8"/>
          <p:cNvSpPr/>
          <p:nvPr/>
        </p:nvSpPr>
        <p:spPr>
          <a:xfrm>
            <a:off x="9866948" y="3721179"/>
            <a:ext cx="2920246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🔍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Сучасний сорсинг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66948" y="4219218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Засвоєння передових методів пошуку та залучення кандидатів у цифрову епоху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0647" y="322659"/>
            <a:ext cx="4334589" cy="366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Технологічний стек рекрутера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410647" y="982623"/>
            <a:ext cx="1759982" cy="219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Сучасні інструменти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410647" y="1319808"/>
            <a:ext cx="5351859" cy="375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Оволодіння платформами та системами, які визначають ефективність сучасного рекрутингу</a:t>
            </a:r>
            <a:endParaRPr lang="en-US" sz="9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6352" y="997268"/>
            <a:ext cx="7509391" cy="7509391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410647" y="8946475"/>
            <a:ext cx="4524851" cy="867132"/>
          </a:xfrm>
          <a:prstGeom prst="roundRect">
            <a:avLst>
              <a:gd name="adj" fmla="val 8436"/>
            </a:avLst>
          </a:prstGeom>
          <a:solidFill>
            <a:srgbClr val="F9F8F5"/>
          </a:solidFill>
          <a:ln/>
        </p:spPr>
      </p:sp>
      <p:sp>
        <p:nvSpPr>
          <p:cNvPr id="7" name="Shape 4"/>
          <p:cNvSpPr/>
          <p:nvPr/>
        </p:nvSpPr>
        <p:spPr>
          <a:xfrm>
            <a:off x="410647" y="8931235"/>
            <a:ext cx="4524851" cy="60960"/>
          </a:xfrm>
          <a:prstGeom prst="roundRect">
            <a:avLst>
              <a:gd name="adj" fmla="val 28872"/>
            </a:avLst>
          </a:prstGeom>
          <a:solidFill>
            <a:srgbClr val="28282F"/>
          </a:solidFill>
          <a:ln/>
        </p:spPr>
      </p:sp>
      <p:sp>
        <p:nvSpPr>
          <p:cNvPr id="8" name="Shape 5"/>
          <p:cNvSpPr/>
          <p:nvPr/>
        </p:nvSpPr>
        <p:spPr>
          <a:xfrm>
            <a:off x="2497098" y="8770501"/>
            <a:ext cx="351949" cy="351949"/>
          </a:xfrm>
          <a:prstGeom prst="roundRect">
            <a:avLst>
              <a:gd name="adj" fmla="val 259810"/>
            </a:avLst>
          </a:prstGeom>
          <a:solidFill>
            <a:srgbClr val="28282F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2706" y="8876109"/>
            <a:ext cx="140732" cy="14073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3163" y="9239726"/>
            <a:ext cx="1466612" cy="183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ATS системи</a:t>
            </a:r>
            <a:endParaRPr lang="en-US" sz="1150" dirty="0"/>
          </a:p>
        </p:txBody>
      </p:sp>
      <p:sp>
        <p:nvSpPr>
          <p:cNvPr id="11" name="Text 7"/>
          <p:cNvSpPr/>
          <p:nvPr/>
        </p:nvSpPr>
        <p:spPr>
          <a:xfrm>
            <a:off x="543163" y="9493448"/>
            <a:ext cx="4259818" cy="187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Applicant Tracking Systems для автоматизації процесів</a:t>
            </a:r>
            <a:endParaRPr lang="en-US" sz="900" dirty="0"/>
          </a:p>
        </p:txBody>
      </p:sp>
      <p:sp>
        <p:nvSpPr>
          <p:cNvPr id="12" name="Shape 8"/>
          <p:cNvSpPr/>
          <p:nvPr/>
        </p:nvSpPr>
        <p:spPr>
          <a:xfrm>
            <a:off x="5052774" y="8946475"/>
            <a:ext cx="4524851" cy="867132"/>
          </a:xfrm>
          <a:prstGeom prst="roundRect">
            <a:avLst>
              <a:gd name="adj" fmla="val 8436"/>
            </a:avLst>
          </a:prstGeom>
          <a:solidFill>
            <a:srgbClr val="F9F8F5"/>
          </a:solidFill>
          <a:ln/>
        </p:spPr>
      </p:sp>
      <p:sp>
        <p:nvSpPr>
          <p:cNvPr id="13" name="Shape 9"/>
          <p:cNvSpPr/>
          <p:nvPr/>
        </p:nvSpPr>
        <p:spPr>
          <a:xfrm>
            <a:off x="5052774" y="8931235"/>
            <a:ext cx="4524851" cy="60960"/>
          </a:xfrm>
          <a:prstGeom prst="roundRect">
            <a:avLst>
              <a:gd name="adj" fmla="val 28872"/>
            </a:avLst>
          </a:prstGeom>
          <a:solidFill>
            <a:srgbClr val="28282F"/>
          </a:solidFill>
          <a:ln/>
        </p:spPr>
      </p:sp>
      <p:sp>
        <p:nvSpPr>
          <p:cNvPr id="14" name="Shape 10"/>
          <p:cNvSpPr/>
          <p:nvPr/>
        </p:nvSpPr>
        <p:spPr>
          <a:xfrm>
            <a:off x="7139226" y="8770501"/>
            <a:ext cx="351949" cy="351949"/>
          </a:xfrm>
          <a:prstGeom prst="roundRect">
            <a:avLst>
              <a:gd name="adj" fmla="val 259810"/>
            </a:avLst>
          </a:prstGeom>
          <a:solidFill>
            <a:srgbClr val="28282F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4834" y="8876109"/>
            <a:ext cx="140732" cy="14073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5185291" y="9239726"/>
            <a:ext cx="1466612" cy="183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People Analytics</a:t>
            </a:r>
            <a:endParaRPr lang="en-US" sz="1150" dirty="0"/>
          </a:p>
        </p:txBody>
      </p:sp>
      <p:sp>
        <p:nvSpPr>
          <p:cNvPr id="17" name="Text 12"/>
          <p:cNvSpPr/>
          <p:nvPr/>
        </p:nvSpPr>
        <p:spPr>
          <a:xfrm>
            <a:off x="5185291" y="9493448"/>
            <a:ext cx="4259818" cy="187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Аналітика даних для прийняття рішень на основі фактів</a:t>
            </a:r>
            <a:endParaRPr lang="en-US" sz="900" dirty="0"/>
          </a:p>
        </p:txBody>
      </p:sp>
      <p:sp>
        <p:nvSpPr>
          <p:cNvPr id="18" name="Shape 13"/>
          <p:cNvSpPr/>
          <p:nvPr/>
        </p:nvSpPr>
        <p:spPr>
          <a:xfrm>
            <a:off x="9694902" y="8946475"/>
            <a:ext cx="4524851" cy="867132"/>
          </a:xfrm>
          <a:prstGeom prst="roundRect">
            <a:avLst>
              <a:gd name="adj" fmla="val 8436"/>
            </a:avLst>
          </a:prstGeom>
          <a:solidFill>
            <a:srgbClr val="F9F8F5"/>
          </a:solidFill>
          <a:ln/>
        </p:spPr>
      </p:sp>
      <p:sp>
        <p:nvSpPr>
          <p:cNvPr id="19" name="Shape 14"/>
          <p:cNvSpPr/>
          <p:nvPr/>
        </p:nvSpPr>
        <p:spPr>
          <a:xfrm>
            <a:off x="9694902" y="8931235"/>
            <a:ext cx="4524851" cy="60960"/>
          </a:xfrm>
          <a:prstGeom prst="roundRect">
            <a:avLst>
              <a:gd name="adj" fmla="val 28872"/>
            </a:avLst>
          </a:prstGeom>
          <a:solidFill>
            <a:srgbClr val="28282F"/>
          </a:solidFill>
          <a:ln/>
        </p:spPr>
      </p:sp>
      <p:sp>
        <p:nvSpPr>
          <p:cNvPr id="20" name="Shape 15"/>
          <p:cNvSpPr/>
          <p:nvPr/>
        </p:nvSpPr>
        <p:spPr>
          <a:xfrm>
            <a:off x="11781353" y="8770501"/>
            <a:ext cx="351949" cy="351949"/>
          </a:xfrm>
          <a:prstGeom prst="roundRect">
            <a:avLst>
              <a:gd name="adj" fmla="val 259810"/>
            </a:avLst>
          </a:prstGeom>
          <a:solidFill>
            <a:srgbClr val="28282F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86962" y="8876109"/>
            <a:ext cx="140732" cy="140732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9827419" y="9239726"/>
            <a:ext cx="1466612" cy="183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AI-інструменти</a:t>
            </a:r>
            <a:endParaRPr lang="en-US" sz="1150" dirty="0"/>
          </a:p>
        </p:txBody>
      </p:sp>
      <p:sp>
        <p:nvSpPr>
          <p:cNvPr id="23" name="Text 17"/>
          <p:cNvSpPr/>
          <p:nvPr/>
        </p:nvSpPr>
        <p:spPr>
          <a:xfrm>
            <a:off x="9827419" y="9493448"/>
            <a:ext cx="4259818" cy="187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Штучний інтелект для скринінгу та прогнозування</a:t>
            </a:r>
            <a:endParaRPr lang="en-US" sz="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023"/>
            <a:ext cx="855356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Побудова бренду роботодавця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0443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Employer Branding — стратегічний процес формування привабливого образу компанії на ринку праці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857256" y="30797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EVP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570208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Employee Value Proposition — унікальна цінність для співробітників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722483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5633" y="3705344"/>
            <a:ext cx="339328" cy="33932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37790" y="32612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Комунікація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937790" y="3751659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Послідовна трансляція цінностей у всіх каналах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722483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5201" y="3705344"/>
            <a:ext cx="339328" cy="33932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937790" y="57138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Культура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9937790" y="6204228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Справжня організаційна культура як основа бренду</a:t>
            </a:r>
            <a:endParaRPr lang="en-US" sz="17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22483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75201" y="5964912"/>
            <a:ext cx="339328" cy="33932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857256" y="57138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Репутація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793790" y="6204228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Відгуки співробітників та кандидатів</a:t>
            </a:r>
            <a:endParaRPr lang="en-US" sz="1750" dirty="0"/>
          </a:p>
        </p:txBody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722483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15633" y="5964912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9734"/>
            <a:ext cx="92268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Структурована оцінка кандидатів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1133951" y="2459117"/>
            <a:ext cx="6067663" cy="226814"/>
          </a:xfrm>
          <a:prstGeom prst="roundRect">
            <a:avLst>
              <a:gd name="adj" fmla="val 15001"/>
            </a:avLst>
          </a:prstGeom>
          <a:solidFill>
            <a:srgbClr val="EDEBE3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232243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DEBE3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3930" y="2402384"/>
            <a:ext cx="340162" cy="34016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31395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Розробка критеріїв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3629978"/>
            <a:ext cx="59543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Визначення чітких, вимірних параметрів оцінки для кожної позиції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768709" y="2118955"/>
            <a:ext cx="6067782" cy="226814"/>
          </a:xfrm>
          <a:prstGeom prst="roundRect">
            <a:avLst>
              <a:gd name="adj" fmla="val 15001"/>
            </a:avLst>
          </a:prstGeom>
          <a:solidFill>
            <a:srgbClr val="EDEBE3"/>
          </a:solidFill>
          <a:ln/>
        </p:spPr>
      </p:sp>
      <p:sp>
        <p:nvSpPr>
          <p:cNvPr id="9" name="Shape 6"/>
          <p:cNvSpPr/>
          <p:nvPr/>
        </p:nvSpPr>
        <p:spPr>
          <a:xfrm>
            <a:off x="7428548" y="1892082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DEBE3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8688" y="2062222"/>
            <a:ext cx="340162" cy="34016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55362" y="2799398"/>
            <a:ext cx="31992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Структуровані інтерв'ю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7655362" y="3289816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Використання однакових питань та шкал оцінювання для всіх кандидатів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1133951" y="5376386"/>
            <a:ext cx="6067663" cy="226814"/>
          </a:xfrm>
          <a:prstGeom prst="roundRect">
            <a:avLst>
              <a:gd name="adj" fmla="val 15001"/>
            </a:avLst>
          </a:prstGeom>
          <a:solidFill>
            <a:srgbClr val="EDEBE3"/>
          </a:solidFill>
          <a:ln/>
        </p:spPr>
      </p:sp>
      <p:sp>
        <p:nvSpPr>
          <p:cNvPr id="14" name="Shape 10"/>
          <p:cNvSpPr/>
          <p:nvPr/>
        </p:nvSpPr>
        <p:spPr>
          <a:xfrm>
            <a:off x="793790" y="5149513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DEBE3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3930" y="5319653"/>
            <a:ext cx="340162" cy="34016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20604" y="60568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Тестування навичок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1020604" y="6547247"/>
            <a:ext cx="59543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Практичні завдання та кейси для об'єктивної перевірки компетенцій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7768709" y="5036225"/>
            <a:ext cx="6067782" cy="226814"/>
          </a:xfrm>
          <a:prstGeom prst="roundRect">
            <a:avLst>
              <a:gd name="adj" fmla="val 15001"/>
            </a:avLst>
          </a:prstGeom>
          <a:solidFill>
            <a:srgbClr val="EDEBE3"/>
          </a:solidFill>
          <a:ln/>
        </p:spPr>
      </p:sp>
      <p:sp>
        <p:nvSpPr>
          <p:cNvPr id="19" name="Shape 14"/>
          <p:cNvSpPr/>
          <p:nvPr/>
        </p:nvSpPr>
        <p:spPr>
          <a:xfrm>
            <a:off x="7428548" y="4809351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DEBE3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98688" y="4979491"/>
            <a:ext cx="340162" cy="340162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55362" y="5716667"/>
            <a:ext cx="29270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Порівняльний аналіз</a:t>
            </a:r>
            <a:endParaRPr lang="en-US" sz="2200" dirty="0"/>
          </a:p>
        </p:txBody>
      </p:sp>
      <p:sp>
        <p:nvSpPr>
          <p:cNvPr id="22" name="Text 16"/>
          <p:cNvSpPr/>
          <p:nvPr/>
        </p:nvSpPr>
        <p:spPr>
          <a:xfrm>
            <a:off x="7655362" y="6207085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Систематичне зіставлення результатів для прийняття рішень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10075426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Формування стратегії закриття вакансій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26644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Аналіз складності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21638" y="2319338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Оцінка вимог до позиції, конкуренції на ринку та обмежень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21638" y="2855357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Вибір каналів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21638" y="3448050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Визначення оптимальних джерел пошуку для конкретної вакансії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21638" y="4313992"/>
            <a:ext cx="3270171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Таймлайн та метрики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721638" y="4906685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Встановлення реалістичних термінів та показників успішності</a:t>
            </a:r>
            <a:endParaRPr lang="en-US" sz="160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752481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6523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Аналіз ринку праці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027521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360°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793790" y="4059317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Огляд ринку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4549735"/>
            <a:ext cx="232981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Комплексне дослідження тенденцій, зарплат та доступності талантів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3407093" y="3027521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24/7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3407093" y="4059317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Моніторинг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3407093" y="4549735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Постійне відстеження змін у попиті та пропозиції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020395" y="3027521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100%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6020395" y="4059317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Конкуренти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020395" y="4549735"/>
            <a:ext cx="23298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Аналіз стратегій найму та EVP основних гравців ринку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85818"/>
            <a:ext cx="796170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Пререквізити та кореквізити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4822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Курс інтегрується з іншими дисциплінами програми для формування цілісної компетентності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68677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28282F"/>
          </a:solidFill>
          <a:ln/>
        </p:spPr>
      </p:sp>
      <p:sp>
        <p:nvSpPr>
          <p:cNvPr id="5" name="Text 3"/>
          <p:cNvSpPr/>
          <p:nvPr/>
        </p:nvSpPr>
        <p:spPr>
          <a:xfrm>
            <a:off x="1133951" y="3566279"/>
            <a:ext cx="603944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Методологія наукових досліджень у галузі менеджменту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33951" y="4411028"/>
            <a:ext cx="603944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Фундамент для критичного аналізу та досліджень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56884" y="368677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28282F"/>
          </a:solidFill>
          <a:ln/>
        </p:spPr>
      </p:sp>
      <p:sp>
        <p:nvSpPr>
          <p:cNvPr id="8" name="Text 6"/>
          <p:cNvSpPr/>
          <p:nvPr/>
        </p:nvSpPr>
        <p:spPr>
          <a:xfrm>
            <a:off x="7797046" y="3566279"/>
            <a:ext cx="603956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Інформаційно-аналітичне забезпечення в менеджменті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797046" y="4411028"/>
            <a:ext cx="60395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Основа роботи з даними та аналітикою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93790" y="534804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28282F"/>
          </a:solidFill>
          <a:ln/>
        </p:spPr>
      </p:sp>
      <p:sp>
        <p:nvSpPr>
          <p:cNvPr id="11" name="Text 9"/>
          <p:cNvSpPr/>
          <p:nvPr/>
        </p:nvSpPr>
        <p:spPr>
          <a:xfrm>
            <a:off x="1133951" y="5227558"/>
            <a:ext cx="603944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Менеджмент організацій та бізнес-процесів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133951" y="6072307"/>
            <a:ext cx="603944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Розуміння організаційного контексту рекрутингу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456884" y="534804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28282F"/>
          </a:solidFill>
          <a:ln/>
        </p:spPr>
      </p:sp>
      <p:sp>
        <p:nvSpPr>
          <p:cNvPr id="14" name="Text 12"/>
          <p:cNvSpPr/>
          <p:nvPr/>
        </p:nvSpPr>
        <p:spPr>
          <a:xfrm>
            <a:off x="7797046" y="5227558"/>
            <a:ext cx="31506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Управління проєктами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797046" y="5717977"/>
            <a:ext cx="603956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Застосування проєктного підходу до складних вакансій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22038"/>
            <a:ext cx="807267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Мета навчальної дисципліни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19779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Стратегічний фокус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793790" y="5849898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Засвоєння специфіки стратегічного управління процесом залучення талантів та оволодіння сучасним рекрутинговим мисленням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5197793"/>
            <a:ext cx="4096464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Практична майстерність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7599521" y="584989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Професійна культура, етика та система методів і інструментів пошуку, оцінки та найму персоналу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266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5449" y="3361253"/>
            <a:ext cx="12828151" cy="656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Ваш шлях до майстерності в рекрут-менеджменті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35449" y="4543068"/>
            <a:ext cx="3417094" cy="393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Стратегічне мислення</a:t>
            </a:r>
            <a:endParaRPr lang="en-US" sz="2450" dirty="0"/>
          </a:p>
        </p:txBody>
      </p:sp>
      <p:sp>
        <p:nvSpPr>
          <p:cNvPr id="5" name="Text 2"/>
          <p:cNvSpPr/>
          <p:nvPr/>
        </p:nvSpPr>
        <p:spPr>
          <a:xfrm>
            <a:off x="735449" y="5146953"/>
            <a:ext cx="6323409" cy="672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Розвиток здатності бачити рекрутинг як бізнес-процес, що створює цінність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35449" y="6029444"/>
            <a:ext cx="3151942" cy="393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Етична практика</a:t>
            </a:r>
            <a:endParaRPr lang="en-US" sz="2450" dirty="0"/>
          </a:p>
        </p:txBody>
      </p:sp>
      <p:sp>
        <p:nvSpPr>
          <p:cNvPr id="7" name="Text 4"/>
          <p:cNvSpPr/>
          <p:nvPr/>
        </p:nvSpPr>
        <p:spPr>
          <a:xfrm>
            <a:off x="735449" y="6633329"/>
            <a:ext cx="6323409" cy="672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Формування відповідального підходу до роботи з людьми та даними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579162" y="4543068"/>
            <a:ext cx="4176474" cy="393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Технологічна майстерність</a:t>
            </a:r>
            <a:endParaRPr lang="en-US" sz="2450" dirty="0"/>
          </a:p>
        </p:txBody>
      </p:sp>
      <p:sp>
        <p:nvSpPr>
          <p:cNvPr id="9" name="Text 6"/>
          <p:cNvSpPr/>
          <p:nvPr/>
        </p:nvSpPr>
        <p:spPr>
          <a:xfrm>
            <a:off x="7579162" y="5146953"/>
            <a:ext cx="6323409" cy="672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Впевнене володіння сучасними інструментами та платформами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7579162" y="6029444"/>
            <a:ext cx="3190161" cy="393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Аналітична культура</a:t>
            </a:r>
            <a:endParaRPr lang="en-US" sz="2450" dirty="0"/>
          </a:p>
        </p:txBody>
      </p:sp>
      <p:sp>
        <p:nvSpPr>
          <p:cNvPr id="11" name="Text 8"/>
          <p:cNvSpPr/>
          <p:nvPr/>
        </p:nvSpPr>
        <p:spPr>
          <a:xfrm>
            <a:off x="7579162" y="6633329"/>
            <a:ext cx="6323409" cy="672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Прийняття рішень на основі даних та вимірювання результатів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82140"/>
            <a:ext cx="665106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Ключові завдання курсу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44547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EDEBE3"/>
          </a:solidFill>
          <a:ln/>
        </p:spPr>
      </p:sp>
      <p:sp>
        <p:nvSpPr>
          <p:cNvPr id="4" name="Shape 2"/>
          <p:cNvSpPr/>
          <p:nvPr/>
        </p:nvSpPr>
        <p:spPr>
          <a:xfrm>
            <a:off x="1020604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8282F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07770" y="3458408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178617"/>
            <a:ext cx="32046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Стратегічна парадигма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4669036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Розуміння рекрутингу як стратегічної бізнес-функції та ключового елемента управління талантами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044547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EDEBE3"/>
          </a:solidFill>
          <a:ln/>
        </p:spPr>
      </p:sp>
      <p:sp>
        <p:nvSpPr>
          <p:cNvPr id="9" name="Shape 6"/>
          <p:cNvSpPr/>
          <p:nvPr/>
        </p:nvSpPr>
        <p:spPr>
          <a:xfrm>
            <a:off x="5443776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8282F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0942" y="3458408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Досвід кандидата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669036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Формування рефлексії щодо candidate experience, етичних дилем у відборі та ролі амбасадора бренду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044547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EDEBE3"/>
          </a:solidFill>
          <a:ln/>
        </p:spPr>
      </p:sp>
      <p:sp>
        <p:nvSpPr>
          <p:cNvPr id="14" name="Shape 10"/>
          <p:cNvSpPr/>
          <p:nvPr/>
        </p:nvSpPr>
        <p:spPr>
          <a:xfrm>
            <a:off x="9866948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8282F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4114" y="3458408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4178617"/>
            <a:ext cx="31924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Технології та аналітика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669036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Застосування сучасних технологій пошуку та рекрутингової аналітики для прийняття рішень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74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2706" y="3174682"/>
            <a:ext cx="6087547" cy="618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Професійна термінологія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92706" y="4090035"/>
            <a:ext cx="13244989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Курс охоплює сучасну термінологію галузі та актуальні виклики ринку праці</a:t>
            </a:r>
            <a:endParaRPr lang="en-US" sz="15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706" y="4653915"/>
            <a:ext cx="197882" cy="197882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692706" y="4942642"/>
            <a:ext cx="6523553" cy="22860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7" name="Text 3"/>
          <p:cNvSpPr/>
          <p:nvPr/>
        </p:nvSpPr>
        <p:spPr>
          <a:xfrm>
            <a:off x="692706" y="5087303"/>
            <a:ext cx="2474000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Sourcing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692706" y="5515213"/>
            <a:ext cx="6523553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Проактивний пошук та ідентифікація потенційних кандидатів</a:t>
            </a:r>
            <a:endParaRPr lang="en-US" sz="15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4141" y="4653915"/>
            <a:ext cx="197882" cy="197882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7414141" y="4942642"/>
            <a:ext cx="6523553" cy="22860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11" name="Text 6"/>
          <p:cNvSpPr/>
          <p:nvPr/>
        </p:nvSpPr>
        <p:spPr>
          <a:xfrm>
            <a:off x="7414141" y="5087303"/>
            <a:ext cx="2474000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Headhunting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7414141" y="5515213"/>
            <a:ext cx="6523553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Цільове залучення топ-спеціалістів та ключових талантів</a:t>
            </a:r>
            <a:endParaRPr lang="en-US" sz="15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706" y="6202680"/>
            <a:ext cx="197882" cy="197882"/>
          </a:xfrm>
          <a:prstGeom prst="rect">
            <a:avLst/>
          </a:prstGeom>
        </p:spPr>
      </p:pic>
      <p:sp>
        <p:nvSpPr>
          <p:cNvPr id="14" name="Shape 8"/>
          <p:cNvSpPr/>
          <p:nvPr/>
        </p:nvSpPr>
        <p:spPr>
          <a:xfrm>
            <a:off x="692706" y="6491407"/>
            <a:ext cx="6523553" cy="22860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15" name="Text 9"/>
          <p:cNvSpPr/>
          <p:nvPr/>
        </p:nvSpPr>
        <p:spPr>
          <a:xfrm>
            <a:off x="692706" y="6636068"/>
            <a:ext cx="2474000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Employer Branding</a:t>
            </a:r>
            <a:endParaRPr lang="en-US" sz="1900" dirty="0"/>
          </a:p>
        </p:txBody>
      </p:sp>
      <p:sp>
        <p:nvSpPr>
          <p:cNvPr id="16" name="Text 10"/>
          <p:cNvSpPr/>
          <p:nvPr/>
        </p:nvSpPr>
        <p:spPr>
          <a:xfrm>
            <a:off x="692706" y="7063978"/>
            <a:ext cx="6523553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Формування привабливого образу компанії як роботодавця</a:t>
            </a:r>
            <a:endParaRPr lang="en-US" sz="1550" dirty="0"/>
          </a:p>
        </p:txBody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14141" y="6202680"/>
            <a:ext cx="197882" cy="197882"/>
          </a:xfrm>
          <a:prstGeom prst="rect">
            <a:avLst/>
          </a:prstGeom>
        </p:spPr>
      </p:pic>
      <p:sp>
        <p:nvSpPr>
          <p:cNvPr id="18" name="Shape 11"/>
          <p:cNvSpPr/>
          <p:nvPr/>
        </p:nvSpPr>
        <p:spPr>
          <a:xfrm>
            <a:off x="7414141" y="6491407"/>
            <a:ext cx="6523553" cy="22860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19" name="Text 12"/>
          <p:cNvSpPr/>
          <p:nvPr/>
        </p:nvSpPr>
        <p:spPr>
          <a:xfrm>
            <a:off x="7414141" y="6636068"/>
            <a:ext cx="2474000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ATS та Assessment</a:t>
            </a:r>
            <a:endParaRPr lang="en-US" sz="1900" dirty="0"/>
          </a:p>
        </p:txBody>
      </p:sp>
      <p:sp>
        <p:nvSpPr>
          <p:cNvPr id="20" name="Text 13"/>
          <p:cNvSpPr/>
          <p:nvPr/>
        </p:nvSpPr>
        <p:spPr>
          <a:xfrm>
            <a:off x="7414141" y="7063978"/>
            <a:ext cx="6523553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Автоматизовані системи відстеження та методи оцінки кандидатів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720042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Сучасні технології пошуку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68366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Boolean Search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2820472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Використання логічних операторів для точного пошуку кандидатів у базах даних та соціальних мережах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77309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X-ray пошук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793790" y="4425196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Просунуті техніки пошуку, що дозволяють знаходити приховані профілі та резюме у відкритих джерелах</a:t>
            </a:r>
            <a:endParaRPr lang="en-US" sz="17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6408"/>
            <a:ext cx="73821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Програмні компетентності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948815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1948815"/>
            <a:ext cx="121920" cy="2819519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2206109"/>
            <a:ext cx="31887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ЗК5. Етичні міркування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2696527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Здатність діяти на основі етичних принципів у процесі прийняття рекрутингових рішень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1948815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6482" y="1948815"/>
            <a:ext cx="121920" cy="2819519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/>
        </p:spPr>
      </p:sp>
      <p:sp>
        <p:nvSpPr>
          <p:cNvPr id="9" name="Text 7"/>
          <p:cNvSpPr/>
          <p:nvPr/>
        </p:nvSpPr>
        <p:spPr>
          <a:xfrm>
            <a:off x="5565696" y="22061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СК3. Саморозвиток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65696" y="2696527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Здатність до навчання впродовж життя та ефективного самоменеджменту в динамічному середовищі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1948815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09653" y="1948815"/>
            <a:ext cx="121920" cy="2819519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/>
        </p:spPr>
      </p:sp>
      <p:sp>
        <p:nvSpPr>
          <p:cNvPr id="13" name="Text 11"/>
          <p:cNvSpPr/>
          <p:nvPr/>
        </p:nvSpPr>
        <p:spPr>
          <a:xfrm>
            <a:off x="9988868" y="2206109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СК4. Управління ресурсами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88868" y="3050858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Ефективне використання та розвиток ресурсів організації для досягнення цілей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4995148"/>
            <a:ext cx="4196358" cy="2448044"/>
          </a:xfrm>
          <a:prstGeom prst="roundRect">
            <a:avLst>
              <a:gd name="adj" fmla="val 5976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63310" y="4995148"/>
            <a:ext cx="121920" cy="2448044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/>
        </p:spPr>
      </p:sp>
      <p:sp>
        <p:nvSpPr>
          <p:cNvPr id="17" name="Text 15"/>
          <p:cNvSpPr/>
          <p:nvPr/>
        </p:nvSpPr>
        <p:spPr>
          <a:xfrm>
            <a:off x="1142524" y="52524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СК6. Лідерські якості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142524" y="5742861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Формування та демонстрація лідерських якостей у процесі управління людьми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5216962" y="4995148"/>
            <a:ext cx="4196358" cy="2448044"/>
          </a:xfrm>
          <a:prstGeom prst="roundRect">
            <a:avLst>
              <a:gd name="adj" fmla="val 5976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5186482" y="4995148"/>
            <a:ext cx="121920" cy="2448044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/>
        </p:spPr>
      </p:sp>
      <p:sp>
        <p:nvSpPr>
          <p:cNvPr id="21" name="Text 19"/>
          <p:cNvSpPr/>
          <p:nvPr/>
        </p:nvSpPr>
        <p:spPr>
          <a:xfrm>
            <a:off x="5565696" y="5252442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СК8. Психологічні технології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5565696" y="6097191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Використання психологічних технологій у роботі з персоналом та кандидатами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0655" y="596146"/>
            <a:ext cx="7735491" cy="1257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Програмні результати навчання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6190655" y="2155508"/>
            <a:ext cx="452676" cy="452676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5" name="Text 2"/>
          <p:cNvSpPr/>
          <p:nvPr/>
        </p:nvSpPr>
        <p:spPr>
          <a:xfrm>
            <a:off x="6844546" y="2224564"/>
            <a:ext cx="4038243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РН1. Аналітичний інструментарій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844546" y="2659737"/>
            <a:ext cx="7081599" cy="643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Критичне осмислення та використання наукового, методичного інструментарію для управління в непередбачуваних умовах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190655" y="3706058"/>
            <a:ext cx="452676" cy="452676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8" name="Text 5"/>
          <p:cNvSpPr/>
          <p:nvPr/>
        </p:nvSpPr>
        <p:spPr>
          <a:xfrm>
            <a:off x="6844546" y="3775115"/>
            <a:ext cx="3241715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РН3. Проєктування систем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844546" y="4210288"/>
            <a:ext cx="7081599" cy="321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Здатність проєктувати ефективні системи управління організаціями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190655" y="4934664"/>
            <a:ext cx="452676" cy="452676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11" name="Text 8"/>
          <p:cNvSpPr/>
          <p:nvPr/>
        </p:nvSpPr>
        <p:spPr>
          <a:xfrm>
            <a:off x="6844546" y="5003721"/>
            <a:ext cx="3594973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РН5. Стратегічне планування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844546" y="5438894"/>
            <a:ext cx="7081599" cy="643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Планування діяльності організації в стратегічному та тактичному розрізах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190655" y="6485215"/>
            <a:ext cx="452676" cy="452676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14" name="Text 11"/>
          <p:cNvSpPr/>
          <p:nvPr/>
        </p:nvSpPr>
        <p:spPr>
          <a:xfrm>
            <a:off x="6844546" y="6554272"/>
            <a:ext cx="3446859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РН11. Професійний розвиток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844546" y="6989445"/>
            <a:ext cx="7081599" cy="643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Забезпечення особистого професійного розвитку та планування власного часу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79446"/>
            <a:ext cx="7556421" cy="5670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150"/>
              </a:lnSpc>
              <a:buNone/>
            </a:pPr>
            <a:r>
              <a:rPr lang="en-US" sz="8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Рекрутинг як стратегічна бізнес-функція</a:t>
            </a:r>
            <a:endParaRPr lang="en-US" sz="8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9326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Філософія курсу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5567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Курс виходить за рамки технічних аспектів закриття вакансій, зосереджуючись на стратегічних основах залучення талантів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720114"/>
            <a:ext cx="30066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Аналітичне мислення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521053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Розвиток критичного підходу до оцінки кандидатів та процесів найму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235893" y="4720114"/>
            <a:ext cx="31784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Комунікаційні навички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235893" y="521053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Ефективна взаємодія з кандидатами, менеджерами та стейкхолдерами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9677995" y="47201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Широкий світогляд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9677995" y="521053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Розуміння глобальних трендів та їх впливу на ринок праці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2025-10-31T10:16:53Z</dcterms:created>
  <dcterms:modified xsi:type="dcterms:W3CDTF">2025-10-31T10:16:53Z</dcterms:modified>
</cp:coreProperties>
</file>