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2" r:id="rId3"/>
  </p:sldMasterIdLst>
  <p:sldIdLst>
    <p:sldId id="256" r:id="rId4"/>
    <p:sldId id="287" r:id="rId5"/>
    <p:sldId id="257" r:id="rId6"/>
    <p:sldId id="259" r:id="rId7"/>
    <p:sldId id="288" r:id="rId8"/>
    <p:sldId id="258" r:id="rId9"/>
    <p:sldId id="261" r:id="rId10"/>
    <p:sldId id="260" r:id="rId11"/>
    <p:sldId id="289" r:id="rId12"/>
    <p:sldId id="264" r:id="rId13"/>
    <p:sldId id="290" r:id="rId14"/>
    <p:sldId id="265" r:id="rId15"/>
    <p:sldId id="267" r:id="rId16"/>
    <p:sldId id="291" r:id="rId17"/>
    <p:sldId id="292" r:id="rId18"/>
    <p:sldId id="268" r:id="rId19"/>
    <p:sldId id="277" r:id="rId20"/>
    <p:sldId id="293" r:id="rId21"/>
    <p:sldId id="269" r:id="rId22"/>
    <p:sldId id="272" r:id="rId23"/>
    <p:sldId id="273" r:id="rId24"/>
    <p:sldId id="274" r:id="rId25"/>
    <p:sldId id="275" r:id="rId26"/>
    <p:sldId id="276" r:id="rId27"/>
    <p:sldId id="278" r:id="rId28"/>
    <p:sldId id="279" r:id="rId29"/>
    <p:sldId id="280" r:id="rId30"/>
    <p:sldId id="283" r:id="rId31"/>
    <p:sldId id="285" r:id="rId32"/>
    <p:sldId id="286" r:id="rId33"/>
    <p:sldId id="284" r:id="rId34"/>
    <p:sldId id="281" r:id="rId35"/>
    <p:sldId id="282" r:id="rId3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FF33"/>
    <a:srgbClr val="FFFF66"/>
    <a:srgbClr val="D9D4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4" autoAdjust="0"/>
    <p:restoredTop sz="94660"/>
  </p:normalViewPr>
  <p:slideViewPr>
    <p:cSldViewPr>
      <p:cViewPr>
        <p:scale>
          <a:sx n="66" d="100"/>
          <a:sy n="66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9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Образец заголовка</a:t>
            </a:r>
          </a:p>
        </p:txBody>
      </p:sp>
      <p:sp>
        <p:nvSpPr>
          <p:cNvPr id="719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740B2-55AD-42E8-A8EE-87471556EC9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999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91E68-33F4-413B-9DB4-3DBC8E8330E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533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DE45C-E339-416C-9B7F-518B4AF4635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059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4D745-AE1E-4853-BCF8-CE9E15262B3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1880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D4248-6CB8-4FCB-9E00-D53B339EFE3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522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79E2F-6383-403D-BF08-039C68FBE8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796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B4965-919F-4F44-9F1B-EAD00AB5F8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5514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32F7E-1B7E-4C02-B5D7-B9EFCD97266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974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BDDF4-A437-4BBD-B2BA-89EE8EF5130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6685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73DB1-0016-4B50-8055-591E800A628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447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49BCF-F05C-45BF-9E78-3C8A5B40F48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45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10B38-4E1A-4624-9680-C09BB3B2CE2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046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D4613-DE83-4CA4-8FDB-4AC2EA108CB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97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B3AB2-FBA0-4C5D-AA0F-F2D7911D789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4132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9B122-427E-4BB2-BCD5-BAD1AA4B19B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689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86061-A9A4-4CC2-90B6-E6F92E20F19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579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B1557-6955-42C4-92B0-C03A7CD5414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4803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555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s-ES"/>
              <a:t>Образец заголовка</a:t>
            </a:r>
          </a:p>
        </p:txBody>
      </p:sp>
      <p:sp>
        <p:nvSpPr>
          <p:cNvPr id="6555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s-ES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1EDF1-2BD0-44A1-B39F-8C777343848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609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E961B-9E86-4906-9BF1-585FE9F3FB1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484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92DA1-231D-4965-9AFC-ADD7C23B652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7700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D7844-5722-4097-9217-BC232C968BD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543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C04D5-82C0-47F2-9C88-B90E640924E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14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F6EED-AAC8-4D6E-9BD0-D8C937ABFC7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0383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58C12-841C-45B5-8943-A6F7507B3F4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20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BC60E-833B-4C73-B18E-09B3BE70A31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7811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31E4C-5B71-42C9-95C6-A95B7D44621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508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D3A95-8E34-4478-8819-A0A66EC1966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91265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0E388-BE10-43D1-801A-08CC2F5010D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1552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9E913-A17C-439D-AB73-AB9B0D9DABF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524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6C866-AC46-4E11-9098-6C2ECD3006D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74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7F358-4A1F-4553-B9A7-D41CAABAC29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171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FF308-CD81-45A0-AB84-73C25E527F9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078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EF74-4B26-4AAA-A31F-C9BB462813B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008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8AE56-9A49-4AC1-9125-D5CD3AE7D17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89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0DB68-4DE5-4FF8-AECA-EA00C56F82B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44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6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Образец заголовка</a:t>
            </a:r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Образец текста</a:t>
            </a:r>
          </a:p>
          <a:p>
            <a:pPr lvl="1"/>
            <a:r>
              <a:rPr lang="es-ES" smtClean="0"/>
              <a:t>Второй уровень</a:t>
            </a:r>
          </a:p>
          <a:p>
            <a:pPr lvl="2"/>
            <a:r>
              <a:rPr lang="es-ES" smtClean="0"/>
              <a:t>Третий уровень</a:t>
            </a:r>
          </a:p>
          <a:p>
            <a:pPr lvl="3"/>
            <a:r>
              <a:rPr lang="es-ES" smtClean="0"/>
              <a:t>Четвертый уровень</a:t>
            </a:r>
          </a:p>
          <a:p>
            <a:pPr lvl="4"/>
            <a:r>
              <a:rPr lang="es-ES" smtClean="0"/>
              <a:t>Пятый уровень</a:t>
            </a:r>
          </a:p>
        </p:txBody>
      </p:sp>
      <p:sp>
        <p:nvSpPr>
          <p:cNvPr id="617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7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8170945-7687-4592-8797-DC772B19D21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17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1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Образец текста</a:t>
            </a:r>
          </a:p>
          <a:p>
            <a:pPr lvl="1"/>
            <a:r>
              <a:rPr lang="es-ES" smtClean="0"/>
              <a:t>Второй уровень</a:t>
            </a:r>
          </a:p>
          <a:p>
            <a:pPr lvl="2"/>
            <a:r>
              <a:rPr lang="es-ES" smtClean="0"/>
              <a:t>Третий уровень</a:t>
            </a:r>
          </a:p>
          <a:p>
            <a:pPr lvl="3"/>
            <a:r>
              <a:rPr lang="es-ES" smtClean="0"/>
              <a:t>Четвертый уровень</a:t>
            </a:r>
          </a:p>
          <a:p>
            <a:pPr lvl="4"/>
            <a:r>
              <a:rPr lang="es-ES" smtClean="0"/>
              <a:t>Пятый уровень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53C56E5-0932-4E0F-B6B3-49FB43CF4D6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3080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1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1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1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453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Образец заголовка</a:t>
            </a:r>
          </a:p>
        </p:txBody>
      </p:sp>
      <p:sp>
        <p:nvSpPr>
          <p:cNvPr id="6453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453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453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66EE102-1907-470F-B036-3712451B361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45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Образец текста</a:t>
            </a:r>
          </a:p>
          <a:p>
            <a:pPr lvl="1"/>
            <a:r>
              <a:rPr lang="es-ES" smtClean="0"/>
              <a:t>Второй уровень</a:t>
            </a:r>
          </a:p>
          <a:p>
            <a:pPr lvl="2"/>
            <a:r>
              <a:rPr lang="es-ES" smtClean="0"/>
              <a:t>Третий уровень</a:t>
            </a:r>
          </a:p>
          <a:p>
            <a:pPr lvl="3"/>
            <a:r>
              <a:rPr lang="es-ES" smtClean="0"/>
              <a:t>Четвертый уровень</a:t>
            </a:r>
          </a:p>
          <a:p>
            <a:pPr lvl="4"/>
            <a:r>
              <a:rPr lang="es-ES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2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jpe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UHsSTgCSHI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5888"/>
            <a:ext cx="7772400" cy="1395412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smtClean="0"/>
              <a:t>Лекція № 3</a:t>
            </a:r>
            <a:br>
              <a:rPr lang="uk-UA" sz="2800" smtClean="0"/>
            </a:br>
            <a:r>
              <a:rPr lang="uk-UA" sz="2800" smtClean="0"/>
              <a:t>Система паразит-хазяїн </a:t>
            </a:r>
            <a:br>
              <a:rPr lang="uk-UA" sz="2800" smtClean="0"/>
            </a:br>
            <a:r>
              <a:rPr lang="uk-UA" sz="2800" smtClean="0"/>
              <a:t>Місце паразитів у тваринному світі</a:t>
            </a:r>
            <a:endParaRPr lang="es-ES" sz="28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557338"/>
            <a:ext cx="7920037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2800" dirty="0" smtClean="0"/>
              <a:t>ПЛАН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sz="2800" dirty="0" smtClean="0"/>
              <a:t>1. Типи систем паразит-хазяїн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sz="2800" dirty="0" smtClean="0"/>
              <a:t>2. Паразитичні організми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sz="2800" dirty="0" smtClean="0"/>
              <a:t>	2.1 Протисти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sz="2800" dirty="0" smtClean="0"/>
              <a:t>		2.1.1 Мікроспоридії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sz="2800" dirty="0" smtClean="0"/>
              <a:t>		2.1.2 </a:t>
            </a:r>
            <a:r>
              <a:rPr lang="uk-UA" sz="2800" dirty="0" err="1" smtClean="0"/>
              <a:t>Аксостиляти</a:t>
            </a:r>
            <a:endParaRPr lang="uk-UA" sz="2800" dirty="0" smtClean="0"/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sz="2800" dirty="0" smtClean="0"/>
              <a:t>		2.1.3 </a:t>
            </a:r>
            <a:r>
              <a:rPr lang="uk-UA" sz="2800" dirty="0" err="1" smtClean="0"/>
              <a:t>Кінетопласти</a:t>
            </a:r>
            <a:endParaRPr lang="uk-UA" sz="2800" dirty="0" smtClean="0"/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sz="2800" dirty="0" smtClean="0"/>
              <a:t>		2.1.4 Опаліни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sz="2800" dirty="0" smtClean="0"/>
              <a:t>		2.1.5 Справжні споровики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sz="2800" dirty="0" smtClean="0"/>
              <a:t>		2.1.6 Інфузорії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sz="2800" dirty="0" smtClean="0"/>
              <a:t>		2.1.7 Амеби	</a:t>
            </a: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uk-UA" smtClean="0"/>
              <a:t>Личинковий паразитизм</a:t>
            </a:r>
            <a:endParaRPr lang="es-ES" smtClean="0"/>
          </a:p>
        </p:txBody>
      </p:sp>
      <p:pic>
        <p:nvPicPr>
          <p:cNvPr id="15363" name="Picture 3" descr="pieris_parasi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363913"/>
            <a:ext cx="55086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3203575" y="4797425"/>
            <a:ext cx="1584325" cy="1295400"/>
          </a:xfrm>
          <a:prstGeom prst="rightArrow">
            <a:avLst>
              <a:gd name="adj1" fmla="val 50000"/>
              <a:gd name="adj2" fmla="val 30576"/>
            </a:avLst>
          </a:prstGeom>
          <a:solidFill>
            <a:srgbClr val="FF0000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30188" y="4724400"/>
            <a:ext cx="318928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 sz="2400"/>
              <a:t>Личинки паразитоіда, що виходять з мертвої гусениці ріпного біляна (</a:t>
            </a:r>
            <a:r>
              <a:rPr lang="uk-UA" sz="2400" i="1"/>
              <a:t>Pieris rapae</a:t>
            </a:r>
            <a:r>
              <a:rPr lang="uk-UA" sz="2400"/>
              <a:t>)</a:t>
            </a:r>
            <a:endParaRPr lang="es-ES" sz="240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435600" y="1557338"/>
            <a:ext cx="34575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 sz="2400"/>
              <a:t>Паразитоїд фруктової мухи – наїзник </a:t>
            </a:r>
            <a:r>
              <a:rPr lang="es-ES" sz="2400" i="1"/>
              <a:t>Diachasmimorpha kraussi</a:t>
            </a:r>
          </a:p>
        </p:txBody>
      </p:sp>
      <p:pic>
        <p:nvPicPr>
          <p:cNvPr id="15367" name="Picture 7" descr="Parasitoid-D-krauss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7"/>
          <a:stretch>
            <a:fillRect/>
          </a:stretch>
        </p:blipFill>
        <p:spPr>
          <a:xfrm>
            <a:off x="0" y="1125538"/>
            <a:ext cx="4392613" cy="3424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8" name="AutoShape 8"/>
          <p:cNvSpPr>
            <a:spLocks noChangeArrowheads="1"/>
          </p:cNvSpPr>
          <p:nvPr/>
        </p:nvSpPr>
        <p:spPr bwMode="auto">
          <a:xfrm rot="10800000">
            <a:off x="3708400" y="1700213"/>
            <a:ext cx="1584325" cy="1295400"/>
          </a:xfrm>
          <a:prstGeom prst="rightArrow">
            <a:avLst>
              <a:gd name="adj1" fmla="val 50000"/>
              <a:gd name="adj2" fmla="val 30576"/>
            </a:avLst>
          </a:prstGeom>
          <a:solidFill>
            <a:srgbClr val="FF0000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Якщо розглядати систему паразит—хазяїн з позиції хазяїна, то перш за все слід згадати про локалізацію і пов'язаний з цим поділ на </a:t>
            </a:r>
            <a:r>
              <a:rPr lang="uk-UA" i="1" smtClean="0"/>
              <a:t>ектопаразитів, </a:t>
            </a:r>
            <a:r>
              <a:rPr lang="uk-UA" smtClean="0"/>
              <a:t>або зовнішніх паразитів, які живуть на поверхні тіла хазяїна, та </a:t>
            </a:r>
            <a:r>
              <a:rPr lang="uk-UA" i="1" smtClean="0"/>
              <a:t>ендопаразитів, </a:t>
            </a:r>
            <a:r>
              <a:rPr lang="uk-UA" smtClean="0"/>
              <a:t>або внутрішніх паразитів, які живуть у внутрішніх органах чи тканинах хазяїна.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uk-UA" sz="3800" smtClean="0"/>
              <a:t>Ектопаразити риб – гіродактилідні моногенеї</a:t>
            </a:r>
            <a:endParaRPr lang="es-ES" sz="3800" smtClean="0"/>
          </a:p>
        </p:txBody>
      </p:sp>
      <p:pic>
        <p:nvPicPr>
          <p:cNvPr id="17411" name="Picture 5" descr="ssgyrodac2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156075"/>
            <a:ext cx="34639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ssmudgyr8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341438"/>
            <a:ext cx="3679825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ssmudgyr11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143375"/>
            <a:ext cx="356393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ssmudgyr14s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341438"/>
            <a:ext cx="36004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 descr="gyr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2"/>
          <a:stretch>
            <a:fillRect/>
          </a:stretch>
        </p:blipFill>
        <p:spPr bwMode="auto">
          <a:xfrm>
            <a:off x="0" y="2709863"/>
            <a:ext cx="2144713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"/>
          <a:stretch>
            <a:fillRect/>
          </a:stretch>
        </p:blipFill>
        <p:spPr bwMode="auto">
          <a:xfrm>
            <a:off x="3175" y="0"/>
            <a:ext cx="914082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553200" y="60198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10 </a:t>
            </a:r>
            <a:r>
              <a:rPr lang="en-US" sz="2400">
                <a:solidFill>
                  <a:schemeClr val="bg2"/>
                </a:solidFill>
                <a:latin typeface="Symbol" pitchFamily="18" charset="2"/>
              </a:rPr>
              <a:t>m</a:t>
            </a: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6553200" y="6477000"/>
            <a:ext cx="12954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8458200" y="60960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1.2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4343400" y="31242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5334000" y="381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0" name="WordArt 16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8066087" cy="1438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i="1" kern="10">
                <a:ln w="412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Ендопаразит крові - </a:t>
            </a:r>
          </a:p>
          <a:p>
            <a:pPr algn="ctr"/>
            <a:r>
              <a:rPr lang="en-GB" sz="6000" b="1" i="1" kern="10">
                <a:ln w="412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Trypanosoma brucei </a:t>
            </a:r>
            <a:endParaRPr lang="ru-RU" sz="6000" b="1" i="1" kern="10">
              <a:ln w="4127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3"/>
          <p:cNvSpPr>
            <a:spLocks noGrp="1"/>
          </p:cNvSpPr>
          <p:nvPr>
            <p:ph idx="1"/>
          </p:nvPr>
        </p:nvSpPr>
        <p:spPr>
          <a:xfrm>
            <a:off x="214313" y="1071563"/>
            <a:ext cx="8715375" cy="5286375"/>
          </a:xfrm>
        </p:spPr>
        <p:txBody>
          <a:bodyPr/>
          <a:lstStyle/>
          <a:p>
            <a:r>
              <a:rPr lang="uk-UA" sz="2000" i="1" smtClean="0"/>
              <a:t>моноксенність, </a:t>
            </a:r>
            <a:r>
              <a:rPr lang="uk-UA" sz="2000" smtClean="0"/>
              <a:t>коли паразит пов'язаний тільки з одним видом хазяїна; </a:t>
            </a:r>
          </a:p>
          <a:p>
            <a:r>
              <a:rPr lang="uk-UA" sz="2000" i="1" smtClean="0"/>
              <a:t>олігоксенність, </a:t>
            </a:r>
            <a:r>
              <a:rPr lang="uk-UA" sz="2000" smtClean="0"/>
              <a:t>коли нечисленні неспоріднені види можуть виконувати функцію хазяїв;</a:t>
            </a:r>
          </a:p>
          <a:p>
            <a:r>
              <a:rPr lang="uk-UA" sz="2000" i="1" smtClean="0"/>
              <a:t>поліксенність </a:t>
            </a:r>
            <a:r>
              <a:rPr lang="uk-UA" sz="2000" smtClean="0"/>
              <a:t>(або </a:t>
            </a:r>
            <a:r>
              <a:rPr lang="uk-UA" sz="2000" i="1" smtClean="0"/>
              <a:t>евриксенність), </a:t>
            </a:r>
            <a:r>
              <a:rPr lang="uk-UA" sz="2000" smtClean="0"/>
              <a:t>коли паразит на певній стадії розвитку може знаходитись у різних хазяях з далеких одна від одної систематичних груп. </a:t>
            </a:r>
          </a:p>
          <a:p>
            <a:r>
              <a:rPr lang="uk-UA" sz="2000" i="1" smtClean="0"/>
              <a:t>стеноксенні паразити, </a:t>
            </a:r>
            <a:r>
              <a:rPr lang="uk-UA" sz="2000" smtClean="0"/>
              <a:t>які на певній стадії розвитку можуть жити в небагатьох, близькоспоріднених видах хазяїв. </a:t>
            </a:r>
          </a:p>
          <a:p>
            <a:r>
              <a:rPr lang="uk-UA" sz="2000" smtClean="0"/>
              <a:t>Вирізняють також паразитів </a:t>
            </a:r>
            <a:r>
              <a:rPr lang="uk-UA" sz="2000" i="1" smtClean="0"/>
              <a:t>гетероксенних </a:t>
            </a:r>
            <a:r>
              <a:rPr lang="uk-UA" sz="2000" smtClean="0"/>
              <a:t>(із різними хазяями), цикл розвитку яких замикається за участі (послідовно) щонайменше двох хазяїв,</a:t>
            </a:r>
          </a:p>
          <a:p>
            <a:r>
              <a:rPr lang="uk-UA" sz="2000" i="1" smtClean="0"/>
              <a:t>голоксенних </a:t>
            </a:r>
            <a:r>
              <a:rPr lang="uk-UA" sz="2000" smtClean="0"/>
              <a:t>(з одним хазяїном) — за участю одного хазяїна, і </a:t>
            </a:r>
            <a:r>
              <a:rPr lang="uk-UA" sz="2000" i="1" smtClean="0"/>
              <a:t>гомоксенних, </a:t>
            </a:r>
            <a:r>
              <a:rPr lang="uk-UA" sz="2000" smtClean="0"/>
              <a:t>весь онтогенетичний розвиток яких відбувається в одному хазяїні, а в зовнішнє середовище виділяються тільки дисперсійні стадії (ооцисти, яйця тощо)</a:t>
            </a:r>
            <a:endParaRPr lang="ru-RU" sz="2000" smtClean="0"/>
          </a:p>
        </p:txBody>
      </p:sp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928688"/>
          </a:xfrm>
        </p:spPr>
        <p:txBody>
          <a:bodyPr/>
          <a:lstStyle/>
          <a:p>
            <a:r>
              <a:rPr lang="uk-UA" sz="2800" smtClean="0"/>
              <a:t>Форма участі хазяїна в циклі розвитку паразита</a:t>
            </a: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15375" cy="1143000"/>
          </a:xfrm>
        </p:spPr>
        <p:txBody>
          <a:bodyPr/>
          <a:lstStyle/>
          <a:p>
            <a:r>
              <a:rPr lang="uk-UA" sz="4000" smtClean="0"/>
              <a:t>МІСЦЕ ПАРАЗИТІВ У СИСТЕМІ ТВАРИННОГО СВІТУ</a:t>
            </a:r>
            <a:endParaRPr lang="ru-RU" sz="4000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285750" y="1600200"/>
            <a:ext cx="8643938" cy="4525963"/>
          </a:xfrm>
        </p:spPr>
        <p:txBody>
          <a:bodyPr/>
          <a:lstStyle/>
          <a:p>
            <a:r>
              <a:rPr lang="uk-UA" sz="3000" smtClean="0"/>
              <a:t>Паразитичний спосіб життя дуже поширений у природі. Було підраховано, що кількість паразитичних видів складає до 70 % різноманітності усіх тварин (</a:t>
            </a:r>
            <a:r>
              <a:rPr lang="en-GB" sz="3000" smtClean="0"/>
              <a:t>Windsor</a:t>
            </a:r>
            <a:r>
              <a:rPr lang="uk-UA" sz="3000" smtClean="0"/>
              <a:t>, 1997).</a:t>
            </a:r>
          </a:p>
          <a:p>
            <a:r>
              <a:rPr lang="uk-UA" sz="3000" smtClean="0"/>
              <a:t>Можна ствердити, що сучасне розмаїття життя на Землі завдячує паразитизму, а паразити виступають у ролі могутніх регуляторів чисельності популяцій хазяїв, без яких стійке функціонування екосистем було б неможливим.</a:t>
            </a:r>
            <a:endParaRPr lang="ru-RU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49"/>
          <p:cNvGrpSpPr>
            <a:grpSpLocks/>
          </p:cNvGrpSpPr>
          <p:nvPr/>
        </p:nvGrpSpPr>
        <p:grpSpPr bwMode="auto">
          <a:xfrm>
            <a:off x="1476375" y="2708275"/>
            <a:ext cx="6248400" cy="3062288"/>
            <a:chOff x="648" y="1487"/>
            <a:chExt cx="4218" cy="2148"/>
          </a:xfrm>
        </p:grpSpPr>
        <p:pic>
          <p:nvPicPr>
            <p:cNvPr id="21509" name="Picture 39" descr="Лобан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2976"/>
              <a:ext cx="1804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0" name="Picture 40" descr="Остронос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1537"/>
              <a:ext cx="1951" cy="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41" descr="Пиленгас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205"/>
              <a:ext cx="1805" cy="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42" descr="Сингиль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2272"/>
              <a:ext cx="1839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47" descr="Остронос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" y="3067"/>
              <a:ext cx="1733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Picture 48" descr="Сингиль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" y="1487"/>
              <a:ext cx="1839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964612" cy="11430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uk-UA" sz="4000" smtClean="0"/>
              <a:t>Список паразитів 6 видів кефалей Середземноморського басейну</a:t>
            </a:r>
            <a:br>
              <a:rPr lang="uk-UA" sz="4000" smtClean="0"/>
            </a:br>
            <a:r>
              <a:rPr lang="uk-UA" sz="4000" smtClean="0"/>
              <a:t>налічує більше 150 видів</a:t>
            </a:r>
            <a:endParaRPr lang="es-ES" sz="4000" smtClean="0"/>
          </a:p>
        </p:txBody>
      </p:sp>
      <p:pic>
        <p:nvPicPr>
          <p:cNvPr id="47141" name="Picture 37" descr="mullpar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8750"/>
            <a:ext cx="9144000" cy="5429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5805488"/>
            <a:ext cx="93821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0"/>
            <a:ext cx="13636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0"/>
            <a:ext cx="1155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314325"/>
            <a:ext cx="6230938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17"/>
          <a:stretch>
            <a:fillRect/>
          </a:stretch>
        </p:blipFill>
        <p:spPr bwMode="auto">
          <a:xfrm>
            <a:off x="579438" y="1665288"/>
            <a:ext cx="731837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490538"/>
            <a:ext cx="106838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2718" r="2678" b="5164"/>
          <a:stretch>
            <a:fillRect/>
          </a:stretch>
        </p:blipFill>
        <p:spPr bwMode="auto">
          <a:xfrm>
            <a:off x="509588" y="3765550"/>
            <a:ext cx="8905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5661025"/>
            <a:ext cx="10668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5516563"/>
            <a:ext cx="10683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2170113"/>
            <a:ext cx="1333500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801688"/>
            <a:ext cx="14255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4689475"/>
            <a:ext cx="7651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t="13954" r="6557" b="23256"/>
          <a:stretch>
            <a:fillRect/>
          </a:stretch>
        </p:blipFill>
        <p:spPr bwMode="auto">
          <a:xfrm>
            <a:off x="0" y="3011488"/>
            <a:ext cx="13112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689475"/>
            <a:ext cx="89058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8"/>
          <p:cNvPicPr>
            <a:picLocks noChangeAspect="1" noChangeArrowheads="1"/>
          </p:cNvPicPr>
          <p:nvPr/>
        </p:nvPicPr>
        <p:blipFill>
          <a:blip r:embed="rId16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597275"/>
            <a:ext cx="76041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457825"/>
            <a:ext cx="8715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6" name="Line 20"/>
          <p:cNvSpPr>
            <a:spLocks noChangeShapeType="1"/>
          </p:cNvSpPr>
          <p:nvPr/>
        </p:nvSpPr>
        <p:spPr bwMode="auto">
          <a:xfrm flipV="1">
            <a:off x="0" y="3284538"/>
            <a:ext cx="4427538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7" name="Line 21"/>
          <p:cNvSpPr>
            <a:spLocks noChangeShapeType="1"/>
          </p:cNvSpPr>
          <p:nvPr/>
        </p:nvSpPr>
        <p:spPr bwMode="auto">
          <a:xfrm flipV="1">
            <a:off x="4427538" y="3284538"/>
            <a:ext cx="0" cy="357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8" name="Text Box 22"/>
          <p:cNvSpPr txBox="1">
            <a:spLocks noChangeArrowheads="1"/>
          </p:cNvSpPr>
          <p:nvPr/>
        </p:nvSpPr>
        <p:spPr bwMode="auto">
          <a:xfrm>
            <a:off x="393700" y="6243638"/>
            <a:ext cx="3457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/>
              <a:t>Гілка вищих, непаразитичних типів організмів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214313" y="285750"/>
            <a:ext cx="85725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uk-UA" sz="2200"/>
              <a:t> Паразитизм визнано могутнім чинником, що відіграв важливу роль у формуванні основних груп еукаріотичних організмів. </a:t>
            </a:r>
          </a:p>
          <a:p>
            <a:pPr>
              <a:buFont typeface="Arial" charset="0"/>
              <a:buChar char="•"/>
            </a:pPr>
            <a:r>
              <a:rPr lang="uk-UA" sz="2200"/>
              <a:t> Перехід вільноживучих </a:t>
            </a:r>
            <a:r>
              <a:rPr lang="uk-UA" sz="2200" b="1"/>
              <a:t>протеобактерій </a:t>
            </a:r>
            <a:r>
              <a:rPr lang="uk-UA" sz="2200"/>
              <a:t>до паразитизму у цитоплазмі древніх </a:t>
            </a:r>
            <a:r>
              <a:rPr lang="uk-UA" sz="2200" b="1"/>
              <a:t>одноклітинних гетеротрофів </a:t>
            </a:r>
            <a:r>
              <a:rPr lang="uk-UA" sz="2200"/>
              <a:t>зумовив формування стійких мутуалістичних відносин з клітиною-хазяїном, що призвело до виникнення якісно нових організмів, які започаткували розвиток базових гілок філогенетичного дерева еукаріот. </a:t>
            </a:r>
          </a:p>
          <a:p>
            <a:pPr>
              <a:buFont typeface="Arial" charset="0"/>
              <a:buChar char="•"/>
            </a:pPr>
            <a:r>
              <a:rPr lang="uk-UA" sz="2200" b="1" i="1"/>
              <a:t>Ендосимбіонти стали важливими органоїдами цитоплазми – мітохондріями</a:t>
            </a:r>
            <a:r>
              <a:rPr lang="uk-UA" sz="2200"/>
              <a:t>, а мітохондріальні гетеротрофи отримали значні еволюційні переваги за рахунок різкого підвищення ефективності протікання внутрішньоклітинних енергетичних процесів. </a:t>
            </a:r>
          </a:p>
          <a:p>
            <a:pPr>
              <a:buFont typeface="Arial" charset="0"/>
              <a:buChar char="•"/>
            </a:pPr>
            <a:r>
              <a:rPr lang="uk-UA" sz="2200"/>
              <a:t> Попадання </a:t>
            </a:r>
            <a:r>
              <a:rPr lang="uk-UA" sz="2200" b="1" i="1"/>
              <a:t>фотосинтезуючих прокаріотичних організмів </a:t>
            </a:r>
            <a:r>
              <a:rPr lang="uk-UA" sz="2200"/>
              <a:t>у цитоплазму мітохондріальних гетеротрофів започаткувало формування </a:t>
            </a:r>
            <a:r>
              <a:rPr lang="uk-UA" sz="2200" b="1" i="1"/>
              <a:t>царства рослин</a:t>
            </a:r>
            <a:r>
              <a:rPr lang="uk-UA" sz="2200"/>
              <a:t>, які за рахунок нових органоїдів (пластид) отримали здатність до фотосинтезу. </a:t>
            </a:r>
            <a:endParaRPr lang="ru-RU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uk-UA" sz="2800" smtClean="0"/>
              <a:t>Спрощена схема еволюції деяких головних груп еукаріотичних організмів (за Кавальє-Сміт, 2003, модифіковано)</a:t>
            </a:r>
            <a:r>
              <a:rPr lang="es-ES" sz="2800" smtClean="0"/>
              <a:t> </a:t>
            </a:r>
          </a:p>
        </p:txBody>
      </p:sp>
      <p:pic>
        <p:nvPicPr>
          <p:cNvPr id="24579" name="Picture 5" descr="Prezentacja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0" b="2831"/>
          <a:stretch>
            <a:fillRect/>
          </a:stretch>
        </p:blipFill>
        <p:spPr>
          <a:xfrm>
            <a:off x="468313" y="1484313"/>
            <a:ext cx="8207375" cy="5327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uk-UA" smtClean="0"/>
              <a:t>Типи систем паразит-хазяїн</a:t>
            </a:r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214313" y="1143000"/>
            <a:ext cx="8643937" cy="5715000"/>
          </a:xfrm>
        </p:spPr>
        <p:txBody>
          <a:bodyPr/>
          <a:lstStyle/>
          <a:p>
            <a:r>
              <a:rPr lang="uk-UA" sz="2400" smtClean="0"/>
              <a:t>Розглядаючи систему паразит-хазяїн з позиції паразита, слід згадати </a:t>
            </a:r>
            <a:r>
              <a:rPr lang="uk-UA" sz="2400" i="1" smtClean="0"/>
              <a:t>випадковий паразитизм  </a:t>
            </a:r>
            <a:r>
              <a:rPr lang="uk-UA" sz="2400" smtClean="0"/>
              <a:t>і </a:t>
            </a:r>
            <a:r>
              <a:rPr lang="uk-UA" sz="2400" i="1" smtClean="0"/>
              <a:t>обов'язковий (безумовний)</a:t>
            </a:r>
            <a:r>
              <a:rPr lang="uk-UA" sz="2400" smtClean="0"/>
              <a:t>. </a:t>
            </a:r>
            <a:endParaRPr lang="ru-RU" sz="2400" smtClean="0"/>
          </a:p>
          <a:p>
            <a:r>
              <a:rPr lang="uk-UA" sz="2400" smtClean="0"/>
              <a:t>У першому випадку паразитичний спосіб життя виявляється тільки за певних, сприятливих умов, як наприклад у циклах розвитку деяких видів нематод з роду</a:t>
            </a:r>
            <a:r>
              <a:rPr lang="uk-UA" sz="2400" i="1" smtClean="0"/>
              <a:t> Rhabditis</a:t>
            </a:r>
            <a:r>
              <a:rPr lang="uk-UA" sz="2400" smtClean="0"/>
              <a:t>. Цей тип паразитизму вказує на низький ступінь зв'язку з хазяїном; відсутня як залежність від організму хазяїна, так і адаптація до життя в ньому. </a:t>
            </a:r>
            <a:endParaRPr lang="ru-RU" sz="2400" smtClean="0"/>
          </a:p>
          <a:p>
            <a:r>
              <a:rPr lang="uk-UA" sz="2400" smtClean="0"/>
              <a:t>За обов'язкового паразитизму, який стосується організмів, що ведуть виключно паразитичний спосіб життя спостерігається високий ступінь залежності паразита від хазяїна, а також різноманітні пристосування, що цьому слугують.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63"/>
          <p:cNvSpPr txBox="1">
            <a:spLocks noChangeArrowheads="1"/>
          </p:cNvSpPr>
          <p:nvPr/>
        </p:nvSpPr>
        <p:spPr bwMode="auto">
          <a:xfrm>
            <a:off x="1835150" y="260350"/>
            <a:ext cx="5681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 altLang="zh-CN" sz="3600"/>
              <a:t>Класифікація живих істот </a:t>
            </a:r>
            <a:endParaRPr lang="es-ES" sz="3600"/>
          </a:p>
        </p:txBody>
      </p:sp>
      <p:pic>
        <p:nvPicPr>
          <p:cNvPr id="25603" name="Рисунок 3" descr="Царств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928688"/>
            <a:ext cx="742950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1"/>
          <p:cNvGraphicFramePr>
            <a:graphicFrameLocks noGrp="1" noChangeAspect="1"/>
          </p:cNvGraphicFramePr>
          <p:nvPr>
            <p:ph/>
          </p:nvPr>
        </p:nvGraphicFramePr>
        <p:xfrm>
          <a:off x="142875" y="71438"/>
          <a:ext cx="8893175" cy="659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Документ" r:id="rId3" imgW="5394600" imgH="4606634" progId="Word.Document.8">
                  <p:embed/>
                </p:oleObj>
              </mc:Choice>
              <mc:Fallback>
                <p:oleObj name="Документ" r:id="rId3" imgW="5394600" imgH="4606634" progId="Word.Document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71438"/>
                        <a:ext cx="8893175" cy="659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01" name="Picture 13" descr="us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3644900"/>
            <a:ext cx="2079625" cy="2305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Oval 5"/>
          <p:cNvSpPr>
            <a:spLocks noChangeArrowheads="1"/>
          </p:cNvSpPr>
          <p:nvPr/>
        </p:nvSpPr>
        <p:spPr bwMode="auto">
          <a:xfrm>
            <a:off x="1476375" y="1916113"/>
            <a:ext cx="2087563" cy="1441450"/>
          </a:xfrm>
          <a:prstGeom prst="ellipse">
            <a:avLst/>
          </a:prstGeom>
          <a:solidFill>
            <a:srgbClr val="FF0000">
              <a:alpha val="3294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zh-CN" sz="2400"/>
              <a:t>Клас</a:t>
            </a:r>
          </a:p>
          <a:p>
            <a:pPr algn="ctr"/>
            <a:r>
              <a:rPr lang="en-US" altLang="zh-CN" sz="2400">
                <a:ea typeface="宋体" pitchFamily="2" charset="-122"/>
              </a:rPr>
              <a:t>Microsporea</a:t>
            </a:r>
            <a:r>
              <a:rPr lang="es-ES" altLang="zh-CN">
                <a:ea typeface="宋体" pitchFamily="2" charset="-122"/>
              </a:rPr>
              <a:t> </a:t>
            </a:r>
            <a:endParaRPr lang="es-ES"/>
          </a:p>
        </p:txBody>
      </p:sp>
      <p:sp>
        <p:nvSpPr>
          <p:cNvPr id="27652" name="Oval 6"/>
          <p:cNvSpPr>
            <a:spLocks noChangeArrowheads="1"/>
          </p:cNvSpPr>
          <p:nvPr/>
        </p:nvSpPr>
        <p:spPr bwMode="auto">
          <a:xfrm>
            <a:off x="5940425" y="1916113"/>
            <a:ext cx="2087563" cy="1441450"/>
          </a:xfrm>
          <a:prstGeom prst="ellipse">
            <a:avLst/>
          </a:prstGeom>
          <a:solidFill>
            <a:srgbClr val="FF0000">
              <a:alpha val="3294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zh-CN" sz="2400"/>
              <a:t>Клас</a:t>
            </a:r>
          </a:p>
          <a:p>
            <a:pPr algn="ctr"/>
            <a:r>
              <a:rPr lang="en-US" altLang="zh-CN" sz="2400">
                <a:ea typeface="宋体" pitchFamily="2" charset="-122"/>
              </a:rPr>
              <a:t>Metchniko</a:t>
            </a:r>
            <a:r>
              <a:rPr lang="uk-UA" altLang="zh-CN" sz="2400"/>
              <a:t>-</a:t>
            </a:r>
          </a:p>
          <a:p>
            <a:pPr algn="ctr"/>
            <a:r>
              <a:rPr lang="en-US" altLang="zh-CN" sz="2400">
                <a:ea typeface="宋体" pitchFamily="2" charset="-122"/>
              </a:rPr>
              <a:t>vellidea</a:t>
            </a:r>
            <a:r>
              <a:rPr lang="es-ES" altLang="zh-CN" sz="2400">
                <a:ea typeface="宋体" pitchFamily="2" charset="-122"/>
              </a:rPr>
              <a:t> </a:t>
            </a:r>
            <a:endParaRPr lang="es-ES" sz="2400"/>
          </a:p>
        </p:txBody>
      </p:sp>
      <p:sp>
        <p:nvSpPr>
          <p:cNvPr id="27653" name="Line 7"/>
          <p:cNvSpPr>
            <a:spLocks noChangeShapeType="1"/>
          </p:cNvSpPr>
          <p:nvPr/>
        </p:nvSpPr>
        <p:spPr bwMode="auto">
          <a:xfrm flipH="1">
            <a:off x="2771775" y="1268413"/>
            <a:ext cx="1800225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4" name="Line 8"/>
          <p:cNvSpPr>
            <a:spLocks noChangeShapeType="1"/>
          </p:cNvSpPr>
          <p:nvPr/>
        </p:nvSpPr>
        <p:spPr bwMode="auto">
          <a:xfrm flipH="1" flipV="1">
            <a:off x="4643438" y="1268413"/>
            <a:ext cx="1800225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3497" name="Picture 9" descr="d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3" t="18776" r="22874" b="22780"/>
          <a:stretch>
            <a:fillRect/>
          </a:stretch>
        </p:blipFill>
        <p:spPr bwMode="auto">
          <a:xfrm>
            <a:off x="107950" y="3644900"/>
            <a:ext cx="23749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0" y="5876925"/>
            <a:ext cx="31321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/>
              <a:t>Спори</a:t>
            </a:r>
            <a:r>
              <a:rPr lang="uk-UA" i="1"/>
              <a:t> </a:t>
            </a:r>
            <a:r>
              <a:rPr lang="en-US" i="1"/>
              <a:t>Pleistophora husseyi,</a:t>
            </a:r>
            <a:r>
              <a:rPr lang="en-US"/>
              <a:t> </a:t>
            </a:r>
            <a:r>
              <a:rPr lang="uk-UA"/>
              <a:t>із зіскобу м'язової тканини слимака </a:t>
            </a:r>
            <a:r>
              <a:rPr lang="en-US" i="1"/>
              <a:t>Physa virgata</a:t>
            </a:r>
            <a:endParaRPr lang="es-ES"/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 flipH="1">
            <a:off x="1187450" y="3284538"/>
            <a:ext cx="792163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2987675" y="5876925"/>
            <a:ext cx="27559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/>
              <a:t>Електронна мікроскопія спори </a:t>
            </a:r>
            <a:r>
              <a:rPr lang="en-US" i="1"/>
              <a:t>Loma mugili </a:t>
            </a:r>
            <a:r>
              <a:rPr lang="uk-UA"/>
              <a:t>від піленгаса</a:t>
            </a:r>
            <a:endParaRPr lang="es-E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 flipH="1" flipV="1">
            <a:off x="3203575" y="3213100"/>
            <a:ext cx="1081088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3506" name="Picture 18" descr="picture"/>
          <p:cNvPicPr preferRelativeResize="0">
            <a:picLocks noGrp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3644900"/>
            <a:ext cx="2212975" cy="2266950"/>
          </a:xfrm>
          <a:solidFill>
            <a:srgbClr val="FFFFFF"/>
          </a:solidFill>
          <a:ln>
            <a:solidFill>
              <a:srgbClr val="000000"/>
            </a:solidFill>
            <a:round/>
          </a:ln>
        </p:spPr>
      </p:pic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5867400" y="5876925"/>
            <a:ext cx="3276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/>
              <a:t>Електронна мікроскопія </a:t>
            </a:r>
            <a:r>
              <a:rPr lang="en-US" i="1"/>
              <a:t>Amphiacantha longa</a:t>
            </a:r>
            <a:r>
              <a:rPr lang="en-US"/>
              <a:t> </a:t>
            </a:r>
            <a:r>
              <a:rPr lang="uk-UA"/>
              <a:t> від поліхети </a:t>
            </a:r>
            <a:r>
              <a:rPr lang="en-US" i="1"/>
              <a:t>Lumbrinereis fragilis</a:t>
            </a:r>
            <a:r>
              <a:rPr lang="en-US"/>
              <a:t> </a:t>
            </a:r>
            <a:endParaRPr lang="es-ES"/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468313" y="115888"/>
            <a:ext cx="8135937" cy="115252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Microspora </a:t>
            </a:r>
            <a:r>
              <a:rPr lang="uk-UA" altLang="zh-CN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— мікроспоридії</a:t>
            </a:r>
            <a:endParaRPr lang="es-ES" sz="4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510" name="Line 22"/>
          <p:cNvSpPr>
            <a:spLocks noChangeShapeType="1"/>
          </p:cNvSpPr>
          <p:nvPr/>
        </p:nvSpPr>
        <p:spPr bwMode="auto">
          <a:xfrm>
            <a:off x="7019925" y="3357563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9" grpId="0"/>
      <p:bldP spid="63500" grpId="0" animBg="1"/>
      <p:bldP spid="63503" grpId="0"/>
      <p:bldP spid="63504" grpId="0" animBg="1"/>
      <p:bldP spid="63508" grpId="0"/>
      <p:bldP spid="635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0" name="Picture 14" descr="Trichomo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9"/>
          <a:stretch>
            <a:fillRect/>
          </a:stretch>
        </p:blipFill>
        <p:spPr>
          <a:xfrm>
            <a:off x="0" y="3675063"/>
            <a:ext cx="4530725" cy="318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Oval 5"/>
          <p:cNvSpPr>
            <a:spLocks noChangeArrowheads="1"/>
          </p:cNvSpPr>
          <p:nvPr/>
        </p:nvSpPr>
        <p:spPr bwMode="auto">
          <a:xfrm>
            <a:off x="971550" y="1557338"/>
            <a:ext cx="3168650" cy="1441450"/>
          </a:xfrm>
          <a:prstGeom prst="ellipse">
            <a:avLst/>
          </a:prstGeom>
          <a:solidFill>
            <a:srgbClr val="FF0000">
              <a:alpha val="3294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zh-CN" sz="2400"/>
              <a:t>Клас</a:t>
            </a:r>
          </a:p>
          <a:p>
            <a:pPr algn="ctr"/>
            <a:r>
              <a:rPr lang="es-ES" sz="2800"/>
              <a:t>Parabasalea</a:t>
            </a:r>
          </a:p>
          <a:p>
            <a:pPr algn="ctr"/>
            <a:r>
              <a:rPr lang="uk-UA" altLang="zh-CN" sz="2400"/>
              <a:t>джгутиконосці</a:t>
            </a:r>
            <a:r>
              <a:rPr lang="es-ES" altLang="zh-CN">
                <a:ea typeface="宋体" pitchFamily="2" charset="-122"/>
              </a:rPr>
              <a:t> </a:t>
            </a:r>
            <a:endParaRPr lang="es-ES"/>
          </a:p>
        </p:txBody>
      </p:sp>
      <p:sp>
        <p:nvSpPr>
          <p:cNvPr id="28676" name="Oval 6"/>
          <p:cNvSpPr>
            <a:spLocks noChangeArrowheads="1"/>
          </p:cNvSpPr>
          <p:nvPr/>
        </p:nvSpPr>
        <p:spPr bwMode="auto">
          <a:xfrm>
            <a:off x="5364163" y="1557338"/>
            <a:ext cx="2952750" cy="1441450"/>
          </a:xfrm>
          <a:prstGeom prst="ellipse">
            <a:avLst/>
          </a:prstGeom>
          <a:solidFill>
            <a:srgbClr val="FF0000">
              <a:alpha val="3294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zh-CN" sz="2400"/>
              <a:t>Клас</a:t>
            </a:r>
          </a:p>
          <a:p>
            <a:pPr algn="ctr"/>
            <a:r>
              <a:rPr lang="es-ES" sz="2800"/>
              <a:t>Oxymonadea</a:t>
            </a:r>
          </a:p>
        </p:txBody>
      </p:sp>
      <p:sp>
        <p:nvSpPr>
          <p:cNvPr id="28677" name="Line 7"/>
          <p:cNvSpPr>
            <a:spLocks noChangeShapeType="1"/>
          </p:cNvSpPr>
          <p:nvPr/>
        </p:nvSpPr>
        <p:spPr bwMode="auto">
          <a:xfrm flipH="1">
            <a:off x="2627313" y="1125538"/>
            <a:ext cx="1944687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78" name="Line 8"/>
          <p:cNvSpPr>
            <a:spLocks noChangeShapeType="1"/>
          </p:cNvSpPr>
          <p:nvPr/>
        </p:nvSpPr>
        <p:spPr bwMode="auto">
          <a:xfrm flipH="1" flipV="1">
            <a:off x="4643438" y="1125538"/>
            <a:ext cx="208915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 flipH="1">
            <a:off x="1116013" y="2927350"/>
            <a:ext cx="720725" cy="4302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 flipH="1" flipV="1">
            <a:off x="3276600" y="2925763"/>
            <a:ext cx="2016125" cy="5746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468313" y="115888"/>
            <a:ext cx="8135937" cy="93662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Axostylata </a:t>
            </a:r>
            <a:r>
              <a:rPr lang="uk-UA" altLang="zh-CN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— аксостиляти</a:t>
            </a:r>
            <a:endParaRPr lang="es-ES" sz="4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75" name="WordArt 19"/>
          <p:cNvSpPr>
            <a:spLocks noChangeArrowheads="1" noChangeShapeType="1" noTextEdit="1"/>
          </p:cNvSpPr>
          <p:nvPr/>
        </p:nvSpPr>
        <p:spPr bwMode="auto">
          <a:xfrm>
            <a:off x="179388" y="3236913"/>
            <a:ext cx="2765425" cy="479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Ряд Трихомонади</a:t>
            </a:r>
          </a:p>
        </p:txBody>
      </p:sp>
      <p:sp>
        <p:nvSpPr>
          <p:cNvPr id="70676" name="WordArt 20"/>
          <p:cNvSpPr>
            <a:spLocks noChangeArrowheads="1" noChangeShapeType="1" noTextEdit="1"/>
          </p:cNvSpPr>
          <p:nvPr/>
        </p:nvSpPr>
        <p:spPr bwMode="auto">
          <a:xfrm>
            <a:off x="5324475" y="3297238"/>
            <a:ext cx="3063875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Ряд Гіпермастігіди</a:t>
            </a:r>
          </a:p>
        </p:txBody>
      </p:sp>
      <p:pic>
        <p:nvPicPr>
          <p:cNvPr id="70677" name="Picture 21" descr="Hypermastigid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3713163"/>
            <a:ext cx="4500562" cy="3144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80" name="WordArt 24"/>
          <p:cNvSpPr>
            <a:spLocks noChangeArrowheads="1" noChangeShapeType="1" noTextEdit="1"/>
          </p:cNvSpPr>
          <p:nvPr/>
        </p:nvSpPr>
        <p:spPr bwMode="auto">
          <a:xfrm>
            <a:off x="5076825" y="6394450"/>
            <a:ext cx="37115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Teranympha mirabilis</a:t>
            </a:r>
            <a:endParaRPr lang="ru-RU" sz="28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0681" name="WordArt 25"/>
          <p:cNvSpPr>
            <a:spLocks noChangeArrowheads="1" noChangeShapeType="1" noTextEdit="1"/>
          </p:cNvSpPr>
          <p:nvPr/>
        </p:nvSpPr>
        <p:spPr bwMode="auto">
          <a:xfrm>
            <a:off x="107950" y="6394450"/>
            <a:ext cx="38862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Trichomonas vaginalis</a:t>
            </a:r>
            <a:endParaRPr lang="ru-RU" sz="28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5" grpId="0" animBg="1"/>
      <p:bldP spid="70666" grpId="0" animBg="1"/>
      <p:bldP spid="70675" grpId="0" animBg="1"/>
      <p:bldP spid="70676" grpId="0" animBg="1"/>
      <p:bldP spid="70680" grpId="0" animBg="1"/>
      <p:bldP spid="7068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50900"/>
          </a:xfrm>
          <a:ln w="34925"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altLang="zh-CN" sz="4000" b="1" smtClean="0">
                <a:ea typeface="宋体" pitchFamily="2" charset="-122"/>
              </a:rPr>
              <a:t>Kinetoplasta </a:t>
            </a:r>
            <a:r>
              <a:rPr lang="uk-UA" altLang="zh-CN" sz="4000" smtClean="0"/>
              <a:t>— </a:t>
            </a:r>
            <a:r>
              <a:rPr lang="uk-UA" altLang="zh-CN" sz="4000" b="1" smtClean="0"/>
              <a:t>кінетопласти</a:t>
            </a:r>
            <a:r>
              <a:rPr lang="uk-UA" altLang="zh-CN" sz="4000" smtClean="0"/>
              <a:t> </a:t>
            </a:r>
            <a:endParaRPr lang="es-ES" sz="4000" smtClean="0"/>
          </a:p>
        </p:txBody>
      </p:sp>
      <p:sp>
        <p:nvSpPr>
          <p:cNvPr id="29699" name="Oval 4"/>
          <p:cNvSpPr>
            <a:spLocks noChangeArrowheads="1"/>
          </p:cNvSpPr>
          <p:nvPr/>
        </p:nvSpPr>
        <p:spPr bwMode="auto">
          <a:xfrm>
            <a:off x="971550" y="1412875"/>
            <a:ext cx="3168650" cy="1441450"/>
          </a:xfrm>
          <a:prstGeom prst="ellipse">
            <a:avLst/>
          </a:prstGeom>
          <a:solidFill>
            <a:srgbClr val="FF0000">
              <a:alpha val="3294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zh-CN" sz="3300"/>
              <a:t>Клас </a:t>
            </a:r>
            <a:r>
              <a:rPr lang="en-US" altLang="zh-CN" sz="3300">
                <a:ea typeface="宋体" pitchFamily="2" charset="-122"/>
              </a:rPr>
              <a:t>Bodonea</a:t>
            </a:r>
            <a:endParaRPr lang="es-ES" sz="3300"/>
          </a:p>
        </p:txBody>
      </p:sp>
      <p:sp>
        <p:nvSpPr>
          <p:cNvPr id="29700" name="Oval 5"/>
          <p:cNvSpPr>
            <a:spLocks noChangeArrowheads="1"/>
          </p:cNvSpPr>
          <p:nvPr/>
        </p:nvSpPr>
        <p:spPr bwMode="auto">
          <a:xfrm>
            <a:off x="5219700" y="1412875"/>
            <a:ext cx="3097213" cy="1441450"/>
          </a:xfrm>
          <a:prstGeom prst="ellipse">
            <a:avLst/>
          </a:prstGeom>
          <a:solidFill>
            <a:srgbClr val="FF0000">
              <a:alpha val="3294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uk-UA" altLang="zh-CN" sz="2800"/>
              <a:t>Клас</a:t>
            </a:r>
          </a:p>
          <a:p>
            <a:pPr algn="ctr">
              <a:lnSpc>
                <a:spcPct val="85000"/>
              </a:lnSpc>
            </a:pPr>
            <a:r>
              <a:rPr lang="en-US" altLang="zh-CN" sz="2800">
                <a:ea typeface="宋体" pitchFamily="2" charset="-122"/>
              </a:rPr>
              <a:t>Trypanosomatidea</a:t>
            </a:r>
            <a:endParaRPr lang="es-ES" sz="2800"/>
          </a:p>
        </p:txBody>
      </p:sp>
      <p:sp>
        <p:nvSpPr>
          <p:cNvPr id="29701" name="Line 6"/>
          <p:cNvSpPr>
            <a:spLocks noChangeShapeType="1"/>
          </p:cNvSpPr>
          <p:nvPr/>
        </p:nvSpPr>
        <p:spPr bwMode="auto">
          <a:xfrm flipH="1">
            <a:off x="2627313" y="981075"/>
            <a:ext cx="1944687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 flipH="1" flipV="1">
            <a:off x="4643438" y="981075"/>
            <a:ext cx="208915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 flipH="1">
            <a:off x="1908175" y="2852738"/>
            <a:ext cx="142875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4" name="Line 9"/>
          <p:cNvSpPr>
            <a:spLocks noChangeShapeType="1"/>
          </p:cNvSpPr>
          <p:nvPr/>
        </p:nvSpPr>
        <p:spPr bwMode="auto">
          <a:xfrm flipH="1" flipV="1">
            <a:off x="6732588" y="2852738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9705" name="Picture 10" descr="costia-1_45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7"/>
          <a:stretch>
            <a:fillRect/>
          </a:stretch>
        </p:blipFill>
        <p:spPr>
          <a:xfrm>
            <a:off x="179388" y="3500438"/>
            <a:ext cx="3313112" cy="2736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6" name="Rectangle 12"/>
          <p:cNvSpPr>
            <a:spLocks noChangeArrowheads="1"/>
          </p:cNvSpPr>
          <p:nvPr/>
        </p:nvSpPr>
        <p:spPr bwMode="auto">
          <a:xfrm>
            <a:off x="179388" y="6180138"/>
            <a:ext cx="3549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000" i="1">
                <a:ea typeface="宋体" pitchFamily="2" charset="-122"/>
              </a:rPr>
              <a:t>Ichthyobodo necator </a:t>
            </a:r>
            <a:endParaRPr lang="uk-UA" altLang="zh-CN" sz="2000"/>
          </a:p>
          <a:p>
            <a:r>
              <a:rPr lang="uk-UA" altLang="zh-CN" sz="2000"/>
              <a:t>на зябрах коропа</a:t>
            </a:r>
            <a:r>
              <a:rPr lang="en-US" altLang="zh-CN" sz="2000">
                <a:ea typeface="宋体" pitchFamily="2" charset="-122"/>
              </a:rPr>
              <a:t> </a:t>
            </a:r>
          </a:p>
        </p:txBody>
      </p:sp>
      <p:pic>
        <p:nvPicPr>
          <p:cNvPr id="73741" name="Picture 13" descr="BodoL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13100"/>
            <a:ext cx="33845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7" descr="LmayorGFP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/>
          <a:stretch>
            <a:fillRect/>
          </a:stretch>
        </p:blipFill>
        <p:spPr bwMode="auto">
          <a:xfrm>
            <a:off x="5076825" y="3141663"/>
            <a:ext cx="36734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Rectangle 19"/>
          <p:cNvSpPr>
            <a:spLocks noChangeArrowheads="1"/>
          </p:cNvSpPr>
          <p:nvPr/>
        </p:nvSpPr>
        <p:spPr bwMode="auto">
          <a:xfrm>
            <a:off x="5076825" y="6237288"/>
            <a:ext cx="4067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Leishmania major </a:t>
            </a:r>
            <a:r>
              <a:rPr lang="uk-UA"/>
              <a:t>із москіта, джгутикова форма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468313" y="115888"/>
            <a:ext cx="8135937" cy="115252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altLang="zh-CN" sz="6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Ора</a:t>
            </a:r>
            <a:r>
              <a:rPr lang="en-US" altLang="zh-CN" sz="6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l</a:t>
            </a:r>
            <a:r>
              <a:rPr lang="uk-UA" altLang="zh-CN" sz="6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іпеа </a:t>
            </a:r>
            <a:r>
              <a:rPr lang="uk-UA" altLang="zh-CN" sz="6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— </a:t>
            </a:r>
            <a:r>
              <a:rPr lang="uk-UA" altLang="zh-CN" sz="6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опаліни</a:t>
            </a:r>
            <a:endParaRPr lang="es-ES" sz="6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23" name="Picture 5" descr="Opalina nucle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8" y="1484313"/>
            <a:ext cx="4500562" cy="3540125"/>
          </a:xfrm>
          <a:noFill/>
          <a:ln w="762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7" descr="4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302000"/>
            <a:ext cx="4572000" cy="355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 Box 10"/>
          <p:cNvSpPr txBox="1">
            <a:spLocks noChangeArrowheads="1"/>
          </p:cNvSpPr>
          <p:nvPr/>
        </p:nvSpPr>
        <p:spPr bwMode="auto">
          <a:xfrm>
            <a:off x="5003800" y="1700213"/>
            <a:ext cx="36210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800"/>
              <a:t>Opalina ranarum </a:t>
            </a:r>
            <a:r>
              <a:rPr lang="uk-UA" sz="2800"/>
              <a:t>з прямої кишки</a:t>
            </a:r>
            <a:r>
              <a:rPr lang="en-US" sz="2800"/>
              <a:t> </a:t>
            </a:r>
            <a:r>
              <a:rPr lang="en-US" sz="2800" i="1"/>
              <a:t>Rana pipiens</a:t>
            </a:r>
            <a:endParaRPr lang="es-ES" sz="2800" i="1"/>
          </a:p>
        </p:txBody>
      </p:sp>
      <p:sp>
        <p:nvSpPr>
          <p:cNvPr id="30726" name="Text Box 11"/>
          <p:cNvSpPr txBox="1">
            <a:spLocks noChangeArrowheads="1"/>
          </p:cNvSpPr>
          <p:nvPr/>
        </p:nvSpPr>
        <p:spPr bwMode="auto">
          <a:xfrm>
            <a:off x="323850" y="5114925"/>
            <a:ext cx="254158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 sz="3200"/>
              <a:t>Інші роди:</a:t>
            </a:r>
          </a:p>
          <a:p>
            <a:pPr eaLnBrk="1" hangingPunct="1"/>
            <a:r>
              <a:rPr lang="en-US" altLang="zh-CN" sz="3200" i="1">
                <a:ea typeface="宋体" pitchFamily="2" charset="-122"/>
              </a:rPr>
              <a:t>Protoopalina</a:t>
            </a:r>
            <a:r>
              <a:rPr lang="uk-UA" altLang="zh-CN" sz="3200" i="1"/>
              <a:t>,</a:t>
            </a:r>
          </a:p>
          <a:p>
            <a:pPr eaLnBrk="1" hangingPunct="1"/>
            <a:r>
              <a:rPr lang="en-US" altLang="zh-CN" sz="3200" i="1">
                <a:ea typeface="宋体" pitchFamily="2" charset="-122"/>
              </a:rPr>
              <a:t>Cepedea</a:t>
            </a:r>
            <a:r>
              <a:rPr lang="es-ES" altLang="zh-CN" sz="3200">
                <a:ea typeface="宋体" pitchFamily="2" charset="-122"/>
              </a:rPr>
              <a:t> </a:t>
            </a:r>
            <a:endParaRPr lang="es-E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  <a:ln w="34925"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altLang="zh-CN" sz="3600" b="1" smtClean="0">
                <a:ea typeface="宋体" pitchFamily="2" charset="-122"/>
              </a:rPr>
              <a:t>Apicomplexa </a:t>
            </a:r>
            <a:r>
              <a:rPr lang="uk-UA" altLang="zh-CN" sz="3600" b="1" smtClean="0"/>
              <a:t>— справжні споровики</a:t>
            </a:r>
            <a:r>
              <a:rPr lang="es-ES" altLang="zh-CN" sz="3600" smtClean="0">
                <a:ea typeface="宋体" pitchFamily="2" charset="-122"/>
              </a:rPr>
              <a:t> </a:t>
            </a:r>
            <a:endParaRPr lang="es-ES" sz="3600" smtClean="0"/>
          </a:p>
        </p:txBody>
      </p:sp>
      <p:sp>
        <p:nvSpPr>
          <p:cNvPr id="31747" name="Oval 5"/>
          <p:cNvSpPr>
            <a:spLocks noChangeArrowheads="1"/>
          </p:cNvSpPr>
          <p:nvPr/>
        </p:nvSpPr>
        <p:spPr bwMode="auto">
          <a:xfrm>
            <a:off x="179388" y="1412875"/>
            <a:ext cx="2947987" cy="1441450"/>
          </a:xfrm>
          <a:prstGeom prst="ellipse">
            <a:avLst/>
          </a:prstGeom>
          <a:solidFill>
            <a:srgbClr val="FF0000">
              <a:alpha val="3294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zh-CN" sz="2800"/>
              <a:t>Клас </a:t>
            </a:r>
          </a:p>
          <a:p>
            <a:pPr algn="ctr"/>
            <a:r>
              <a:rPr lang="en-US" altLang="zh-CN" sz="2800" b="1">
                <a:ea typeface="宋体" pitchFamily="2" charset="-122"/>
              </a:rPr>
              <a:t>Gregarina </a:t>
            </a:r>
            <a:endParaRPr lang="uk-UA" altLang="zh-CN" sz="2800" b="1"/>
          </a:p>
          <a:p>
            <a:pPr algn="ctr"/>
            <a:r>
              <a:rPr lang="uk-UA" altLang="zh-CN" sz="2800"/>
              <a:t>(грегарини) </a:t>
            </a:r>
            <a:endParaRPr lang="es-ES" sz="2800"/>
          </a:p>
        </p:txBody>
      </p:sp>
      <p:sp>
        <p:nvSpPr>
          <p:cNvPr id="31748" name="Oval 6"/>
          <p:cNvSpPr>
            <a:spLocks noChangeArrowheads="1"/>
          </p:cNvSpPr>
          <p:nvPr/>
        </p:nvSpPr>
        <p:spPr bwMode="auto">
          <a:xfrm>
            <a:off x="6154738" y="1412875"/>
            <a:ext cx="2881312" cy="1441450"/>
          </a:xfrm>
          <a:prstGeom prst="ellipse">
            <a:avLst/>
          </a:prstGeom>
          <a:solidFill>
            <a:srgbClr val="FF0000">
              <a:alpha val="3294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uk-UA" altLang="zh-CN" sz="2800"/>
              <a:t>Клас</a:t>
            </a:r>
          </a:p>
          <a:p>
            <a:pPr algn="ctr">
              <a:lnSpc>
                <a:spcPct val="85000"/>
              </a:lnSpc>
            </a:pPr>
            <a:r>
              <a:rPr lang="uk-UA" altLang="zh-CN" sz="2800" b="1"/>
              <a:t>Нае</a:t>
            </a:r>
            <a:r>
              <a:rPr lang="en-US" altLang="zh-CN" sz="2800" b="1">
                <a:ea typeface="宋体" pitchFamily="2" charset="-122"/>
              </a:rPr>
              <a:t>m</a:t>
            </a:r>
            <a:r>
              <a:rPr lang="uk-UA" altLang="zh-CN" sz="2800" b="1"/>
              <a:t>а</a:t>
            </a:r>
            <a:r>
              <a:rPr lang="en-US" altLang="zh-CN" sz="2800" b="1">
                <a:ea typeface="宋体" pitchFamily="2" charset="-122"/>
              </a:rPr>
              <a:t>tozoa</a:t>
            </a:r>
            <a:r>
              <a:rPr lang="en-US" altLang="zh-CN" sz="2400">
                <a:ea typeface="宋体" pitchFamily="2" charset="-122"/>
              </a:rPr>
              <a:t> </a:t>
            </a:r>
            <a:endParaRPr lang="uk-UA" altLang="zh-CN" sz="2400"/>
          </a:p>
        </p:txBody>
      </p:sp>
      <p:sp>
        <p:nvSpPr>
          <p:cNvPr id="31749" name="Line 7"/>
          <p:cNvSpPr>
            <a:spLocks noChangeShapeType="1"/>
          </p:cNvSpPr>
          <p:nvPr/>
        </p:nvSpPr>
        <p:spPr bwMode="auto">
          <a:xfrm flipH="1">
            <a:off x="1763713" y="981075"/>
            <a:ext cx="2879725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0" name="Line 8"/>
          <p:cNvSpPr>
            <a:spLocks noChangeShapeType="1"/>
          </p:cNvSpPr>
          <p:nvPr/>
        </p:nvSpPr>
        <p:spPr bwMode="auto">
          <a:xfrm flipH="1" flipV="1">
            <a:off x="4643438" y="981075"/>
            <a:ext cx="2808287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1" name="Oval 9"/>
          <p:cNvSpPr>
            <a:spLocks noChangeArrowheads="1"/>
          </p:cNvSpPr>
          <p:nvPr/>
        </p:nvSpPr>
        <p:spPr bwMode="auto">
          <a:xfrm>
            <a:off x="3203575" y="1412875"/>
            <a:ext cx="2881313" cy="1441450"/>
          </a:xfrm>
          <a:prstGeom prst="ellipse">
            <a:avLst/>
          </a:prstGeom>
          <a:solidFill>
            <a:srgbClr val="FF0000">
              <a:alpha val="3294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zh-CN" sz="2800"/>
              <a:t>Клас </a:t>
            </a:r>
          </a:p>
          <a:p>
            <a:pPr algn="ctr"/>
            <a:r>
              <a:rPr lang="en-US" altLang="zh-CN" sz="2800" b="1">
                <a:ea typeface="宋体" pitchFamily="2" charset="-122"/>
              </a:rPr>
              <a:t>Coccidea</a:t>
            </a:r>
            <a:r>
              <a:rPr lang="en-US" altLang="zh-CN" sz="2800">
                <a:ea typeface="宋体" pitchFamily="2" charset="-122"/>
              </a:rPr>
              <a:t> </a:t>
            </a:r>
            <a:endParaRPr lang="uk-UA" altLang="zh-CN" sz="2800"/>
          </a:p>
          <a:p>
            <a:pPr algn="ctr"/>
            <a:r>
              <a:rPr lang="uk-UA" altLang="zh-CN" sz="2800"/>
              <a:t>(кокцидії)</a:t>
            </a:r>
            <a:r>
              <a:rPr lang="es-ES" altLang="zh-CN" sz="2800">
                <a:ea typeface="宋体" pitchFamily="2" charset="-122"/>
              </a:rPr>
              <a:t> </a:t>
            </a:r>
            <a:endParaRPr lang="uk-UA" altLang="zh-CN" sz="2800"/>
          </a:p>
        </p:txBody>
      </p:sp>
      <p:sp>
        <p:nvSpPr>
          <p:cNvPr id="31752" name="Line 10"/>
          <p:cNvSpPr>
            <a:spLocks noChangeShapeType="1"/>
          </p:cNvSpPr>
          <p:nvPr/>
        </p:nvSpPr>
        <p:spPr bwMode="auto">
          <a:xfrm flipH="1">
            <a:off x="4643438" y="981075"/>
            <a:ext cx="0" cy="4302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3" name="Rectangle 11"/>
          <p:cNvSpPr>
            <a:spLocks noChangeArrowheads="1"/>
          </p:cNvSpPr>
          <p:nvPr/>
        </p:nvSpPr>
        <p:spPr bwMode="auto">
          <a:xfrm>
            <a:off x="107950" y="5969000"/>
            <a:ext cx="223361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i="1"/>
              <a:t>Gregarina tibengae</a:t>
            </a:r>
            <a:r>
              <a:rPr lang="es-ES"/>
              <a:t> </a:t>
            </a:r>
            <a:r>
              <a:rPr lang="uk-UA"/>
              <a:t>описана від жуків </a:t>
            </a:r>
            <a:r>
              <a:rPr lang="es-ES" i="1"/>
              <a:t>Zophabas atratus</a:t>
            </a:r>
            <a:endParaRPr lang="es-ES"/>
          </a:p>
        </p:txBody>
      </p:sp>
      <p:pic>
        <p:nvPicPr>
          <p:cNvPr id="31754" name="Picture 12" descr="image0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68638"/>
            <a:ext cx="2987675" cy="295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5" name="Picture 14" descr="eimeri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3068638"/>
            <a:ext cx="30876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6" name="Rectangle 16"/>
          <p:cNvSpPr>
            <a:spLocks noChangeArrowheads="1"/>
          </p:cNvSpPr>
          <p:nvPr/>
        </p:nvSpPr>
        <p:spPr bwMode="auto">
          <a:xfrm>
            <a:off x="3059113" y="6092825"/>
            <a:ext cx="3025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i="1"/>
              <a:t>Eimeria tenella</a:t>
            </a:r>
            <a:r>
              <a:rPr lang="it-IT"/>
              <a:t> </a:t>
            </a:r>
            <a:r>
              <a:rPr lang="uk-UA"/>
              <a:t>мерозоїти в шизонті</a:t>
            </a:r>
            <a:endParaRPr lang="es-ES"/>
          </a:p>
        </p:txBody>
      </p:sp>
      <p:pic>
        <p:nvPicPr>
          <p:cNvPr id="31757" name="Picture 17" descr="200612131232_malariae"/>
          <p:cNvPicPr>
            <a:picLocks noChangeAspect="1" noChangeArrowheads="1"/>
          </p:cNvPicPr>
          <p:nvPr/>
        </p:nvPicPr>
        <p:blipFill>
          <a:blip r:embed="rId4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6"/>
          <a:stretch>
            <a:fillRect/>
          </a:stretch>
        </p:blipFill>
        <p:spPr bwMode="auto">
          <a:xfrm>
            <a:off x="6084888" y="3068638"/>
            <a:ext cx="3059112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8" name="Text Box 20"/>
          <p:cNvSpPr txBox="1">
            <a:spLocks noChangeArrowheads="1"/>
          </p:cNvSpPr>
          <p:nvPr/>
        </p:nvSpPr>
        <p:spPr bwMode="auto">
          <a:xfrm>
            <a:off x="6351588" y="5949950"/>
            <a:ext cx="27924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Plasmodium malariae</a:t>
            </a:r>
            <a:r>
              <a:rPr lang="uk-UA"/>
              <a:t>, різні форми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84"/>
          <p:cNvSpPr txBox="1">
            <a:spLocks noChangeArrowheads="1"/>
          </p:cNvSpPr>
          <p:nvPr/>
        </p:nvSpPr>
        <p:spPr bwMode="auto">
          <a:xfrm>
            <a:off x="1428750" y="146050"/>
            <a:ext cx="572452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/>
              <a:t>Тип </a:t>
            </a:r>
            <a:r>
              <a:rPr lang="ru-RU" b="1">
                <a:solidFill>
                  <a:srgbClr val="000000"/>
                </a:solidFill>
                <a:latin typeface="Arial" charset="0"/>
              </a:rPr>
              <a:t>CILIOPHORA</a:t>
            </a:r>
          </a:p>
          <a:p>
            <a:pPr eaLnBrk="1" hangingPunct="1"/>
            <a:r>
              <a:rPr lang="uk-UA">
                <a:solidFill>
                  <a:srgbClr val="000000"/>
                </a:solidFill>
                <a:latin typeface="Arial" charset="0"/>
              </a:rPr>
              <a:t>Підтип </a:t>
            </a:r>
            <a:r>
              <a:rPr lang="ru-RU">
                <a:solidFill>
                  <a:srgbClr val="000000"/>
                </a:solidFill>
                <a:latin typeface="Arial" charset="0"/>
              </a:rPr>
              <a:t>POSTCILIODESMATOPHORA</a:t>
            </a:r>
          </a:p>
          <a:p>
            <a:pPr eaLnBrk="1" hangingPunct="1"/>
            <a:r>
              <a:rPr lang="uk-UA">
                <a:solidFill>
                  <a:srgbClr val="000000"/>
                </a:solidFill>
                <a:latin typeface="Arial" charset="0"/>
              </a:rPr>
              <a:t>	Клас </a:t>
            </a:r>
            <a:r>
              <a:rPr lang="ru-RU">
                <a:solidFill>
                  <a:srgbClr val="000000"/>
                </a:solidFill>
                <a:latin typeface="Arial" charset="0"/>
              </a:rPr>
              <a:t> HETEROTRICHEA </a:t>
            </a:r>
            <a:endParaRPr lang="ru-RU" sz="1600"/>
          </a:p>
          <a:p>
            <a:pPr eaLnBrk="1" hangingPunct="1"/>
            <a:r>
              <a:rPr lang="uk-UA">
                <a:solidFill>
                  <a:srgbClr val="000000"/>
                </a:solidFill>
                <a:latin typeface="Arial" charset="0"/>
              </a:rPr>
              <a:t>	Клас  </a:t>
            </a:r>
            <a:r>
              <a:rPr lang="ru-RU">
                <a:solidFill>
                  <a:srgbClr val="000000"/>
                </a:solidFill>
                <a:latin typeface="Arial" charset="0"/>
              </a:rPr>
              <a:t>SPIROTRICHEA</a:t>
            </a:r>
          </a:p>
          <a:p>
            <a:pPr eaLnBrk="1" hangingPunct="1"/>
            <a:r>
              <a:rPr lang="uk-UA">
                <a:solidFill>
                  <a:srgbClr val="000000"/>
                </a:solidFill>
                <a:latin typeface="Arial" charset="0"/>
              </a:rPr>
              <a:t>Підтип </a:t>
            </a:r>
            <a:r>
              <a:rPr lang="ru-RU">
                <a:solidFill>
                  <a:srgbClr val="000000"/>
                </a:solidFill>
                <a:latin typeface="Arial" charset="0"/>
              </a:rPr>
              <a:t>RHABDOPHORA</a:t>
            </a:r>
            <a:endParaRPr lang="ru-RU" sz="1600"/>
          </a:p>
          <a:p>
            <a:pPr eaLnBrk="1" hangingPunct="1"/>
            <a:r>
              <a:rPr lang="uk-UA">
                <a:solidFill>
                  <a:srgbClr val="000000"/>
                </a:solidFill>
                <a:latin typeface="Arial" charset="0"/>
              </a:rPr>
              <a:t>	Клас  </a:t>
            </a:r>
            <a:r>
              <a:rPr lang="ru-RU">
                <a:solidFill>
                  <a:srgbClr val="000000"/>
                </a:solidFill>
                <a:latin typeface="Arial" charset="0"/>
              </a:rPr>
              <a:t>LITOSTOMATEA</a:t>
            </a:r>
          </a:p>
          <a:p>
            <a:pPr eaLnBrk="1" hangingPunct="1"/>
            <a:r>
              <a:rPr lang="uk-UA">
                <a:solidFill>
                  <a:srgbClr val="000000"/>
                </a:solidFill>
                <a:latin typeface="Arial" charset="0"/>
              </a:rPr>
              <a:t>		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	</a:t>
            </a:r>
            <a:r>
              <a:rPr lang="uk-UA">
                <a:solidFill>
                  <a:srgbClr val="000000"/>
                </a:solidFill>
                <a:latin typeface="Arial" charset="0"/>
              </a:rPr>
              <a:t>Ряд </a:t>
            </a:r>
            <a:r>
              <a:rPr lang="ru-RU">
                <a:solidFill>
                  <a:srgbClr val="000000"/>
                </a:solidFill>
                <a:latin typeface="Arial" charset="0"/>
              </a:rPr>
              <a:t> Vestibuliferida</a:t>
            </a:r>
          </a:p>
          <a:p>
            <a:pPr eaLnBrk="1" hangingPunct="1"/>
            <a:r>
              <a:rPr lang="uk-UA"/>
              <a:t> 			</a:t>
            </a:r>
            <a:r>
              <a:rPr lang="en-US"/>
              <a:t>	</a:t>
            </a:r>
            <a:r>
              <a:rPr lang="en-US" i="1"/>
              <a:t>Balantidium</a:t>
            </a:r>
          </a:p>
          <a:p>
            <a:pPr eaLnBrk="1" hangingPunct="1"/>
            <a:r>
              <a:rPr lang="uk-UA"/>
              <a:t>Підтип 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CYRTHOPHORA</a:t>
            </a:r>
            <a:endParaRPr lang="uk-UA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uk-UA">
                <a:solidFill>
                  <a:srgbClr val="000000"/>
                </a:solidFill>
                <a:latin typeface="Arial" charset="0"/>
              </a:rPr>
              <a:t>	</a:t>
            </a:r>
            <a:r>
              <a:rPr lang="ru-RU"/>
              <a:t>Клас  </a:t>
            </a:r>
            <a:r>
              <a:rPr lang="en-US"/>
              <a:t>PHYLLOPHARYNGEA</a:t>
            </a:r>
            <a:endParaRPr lang="ru-RU"/>
          </a:p>
          <a:p>
            <a:pPr eaLnBrk="1" hangingPunct="1"/>
            <a:r>
              <a:rPr lang="ru-RU"/>
              <a:t>		</a:t>
            </a:r>
            <a:r>
              <a:rPr lang="en-US"/>
              <a:t>	</a:t>
            </a:r>
            <a:r>
              <a:rPr lang="ru-RU"/>
              <a:t>Ряд  </a:t>
            </a:r>
            <a:r>
              <a:rPr lang="en-US"/>
              <a:t>Cyrthophorida</a:t>
            </a:r>
            <a:endParaRPr lang="ru-RU"/>
          </a:p>
          <a:p>
            <a:pPr eaLnBrk="1" hangingPunct="1"/>
            <a:r>
              <a:rPr lang="ru-RU" i="1"/>
              <a:t>		</a:t>
            </a:r>
            <a:r>
              <a:rPr lang="en-US" i="1"/>
              <a:t>		Chilodonella</a:t>
            </a:r>
            <a:endParaRPr lang="ru-RU" i="1"/>
          </a:p>
          <a:p>
            <a:pPr eaLnBrk="1" hangingPunct="1"/>
            <a:r>
              <a:rPr lang="ru-RU"/>
              <a:t>	Клас </a:t>
            </a:r>
            <a:r>
              <a:rPr lang="ru-RU">
                <a:solidFill>
                  <a:srgbClr val="000000"/>
                </a:solidFill>
                <a:latin typeface="Arial" charset="0"/>
              </a:rPr>
              <a:t>OLIGOHYMENOPHOREA</a:t>
            </a:r>
          </a:p>
          <a:p>
            <a:pPr eaLnBrk="1" hangingPunct="1"/>
            <a:r>
              <a:rPr lang="ru-RU">
                <a:solidFill>
                  <a:srgbClr val="000000"/>
                </a:solidFill>
                <a:latin typeface="Arial" charset="0"/>
              </a:rPr>
              <a:t>		</a:t>
            </a:r>
            <a:r>
              <a:rPr lang="uk-UA">
                <a:solidFill>
                  <a:srgbClr val="000000"/>
                </a:solidFill>
                <a:latin typeface="Arial" charset="0"/>
              </a:rPr>
              <a:t>Підклас </a:t>
            </a:r>
            <a:r>
              <a:rPr lang="ru-RU">
                <a:solidFill>
                  <a:srgbClr val="000000"/>
                </a:solidFill>
                <a:latin typeface="Arial" charset="0"/>
              </a:rPr>
              <a:t>Hymenostomatia</a:t>
            </a:r>
            <a:endParaRPr lang="ru-RU" sz="1600"/>
          </a:p>
          <a:p>
            <a:pPr eaLnBrk="1" hangingPunct="1"/>
            <a:r>
              <a:rPr lang="uk-UA">
                <a:solidFill>
                  <a:srgbClr val="000000"/>
                </a:solidFill>
                <a:latin typeface="Arial" charset="0"/>
              </a:rPr>
              <a:t>		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	</a:t>
            </a:r>
            <a:r>
              <a:rPr lang="uk-UA">
                <a:solidFill>
                  <a:srgbClr val="000000"/>
                </a:solidFill>
                <a:latin typeface="Arial" charset="0"/>
              </a:rPr>
              <a:t>Ряд </a:t>
            </a:r>
            <a:r>
              <a:rPr lang="ru-RU">
                <a:solidFill>
                  <a:srgbClr val="000000"/>
                </a:solidFill>
                <a:latin typeface="Arial" charset="0"/>
              </a:rPr>
              <a:t>Hymenostomatida</a:t>
            </a:r>
            <a:r>
              <a:rPr lang="uk-UA">
                <a:solidFill>
                  <a:srgbClr val="000000"/>
                </a:solidFill>
                <a:latin typeface="Arial" charset="0"/>
              </a:rPr>
              <a:t> </a:t>
            </a: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uk-UA">
                <a:solidFill>
                  <a:srgbClr val="000000"/>
                </a:solidFill>
                <a:latin typeface="Arial" charset="0"/>
              </a:rPr>
              <a:t>			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i="1">
                <a:solidFill>
                  <a:srgbClr val="000000"/>
                </a:solidFill>
                <a:latin typeface="Arial" charset="0"/>
              </a:rPr>
              <a:t>Tetrahymena</a:t>
            </a:r>
          </a:p>
          <a:p>
            <a:pPr eaLnBrk="1" hangingPunct="1"/>
            <a:r>
              <a:rPr lang="en-US" i="1">
                <a:solidFill>
                  <a:srgbClr val="000000"/>
                </a:solidFill>
                <a:latin typeface="Arial" charset="0"/>
              </a:rPr>
              <a:t>				Ichthyophtthirius</a:t>
            </a: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		</a:t>
            </a:r>
            <a:r>
              <a:rPr lang="uk-UA">
                <a:solidFill>
                  <a:srgbClr val="000000"/>
                </a:solidFill>
                <a:latin typeface="Arial" charset="0"/>
              </a:rPr>
              <a:t> Підклас 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Peritrichia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			</a:t>
            </a:r>
            <a:r>
              <a:rPr lang="uk-UA">
                <a:solidFill>
                  <a:srgbClr val="000000"/>
                </a:solidFill>
                <a:latin typeface="Arial" charset="0"/>
              </a:rPr>
              <a:t>Ряд 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>
                <a:solidFill>
                  <a:srgbClr val="000000"/>
                </a:solidFill>
                <a:latin typeface="Arial" charset="0"/>
              </a:rPr>
              <a:t>Sessilid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a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		</a:t>
            </a:r>
            <a:r>
              <a:rPr lang="uk-UA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		</a:t>
            </a:r>
            <a:r>
              <a:rPr lang="en-US" i="1">
                <a:solidFill>
                  <a:srgbClr val="000000"/>
                </a:solidFill>
                <a:latin typeface="Arial" charset="0"/>
              </a:rPr>
              <a:t>Apiosoma</a:t>
            </a: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			</a:t>
            </a:r>
            <a:r>
              <a:rPr lang="uk-UA">
                <a:solidFill>
                  <a:srgbClr val="000000"/>
                </a:solidFill>
                <a:latin typeface="Arial" charset="0"/>
              </a:rPr>
              <a:t>Ряд 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>
                <a:solidFill>
                  <a:srgbClr val="000000"/>
                </a:solidFill>
                <a:latin typeface="Arial" charset="0"/>
              </a:rPr>
              <a:t>Mobilida</a:t>
            </a:r>
            <a:endParaRPr lang="ru-RU" sz="1600"/>
          </a:p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				</a:t>
            </a:r>
            <a:r>
              <a:rPr lang="en-US" i="1">
                <a:solidFill>
                  <a:srgbClr val="000000"/>
                </a:solidFill>
                <a:latin typeface="Arial" charset="0"/>
              </a:rPr>
              <a:t>Trichodina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	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		</a:t>
            </a:r>
            <a:r>
              <a:rPr lang="ru-RU">
                <a:solidFill>
                  <a:srgbClr val="000000"/>
                </a:solidFill>
                <a:latin typeface="Arial" charset="0"/>
              </a:rPr>
              <a:t>Підклас  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Astomatia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1" descr="E:\d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4276725"/>
            <a:ext cx="4706937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2" descr="E:\d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2588"/>
            <a:ext cx="4433888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3" descr="E:\du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0"/>
            <a:ext cx="288925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4" descr="E:\du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16238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25" descr="E:\du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0"/>
            <a:ext cx="3354387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2"/>
          <p:cNvSpPr txBox="1">
            <a:spLocks noChangeArrowheads="1"/>
          </p:cNvSpPr>
          <p:nvPr/>
        </p:nvSpPr>
        <p:spPr bwMode="auto">
          <a:xfrm>
            <a:off x="8534400" y="6324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800" b="1">
              <a:latin typeface="Arial" charset="0"/>
            </a:endParaRPr>
          </a:p>
        </p:txBody>
      </p:sp>
      <p:sp>
        <p:nvSpPr>
          <p:cNvPr id="33800" name="Text Box 5"/>
          <p:cNvSpPr txBox="1">
            <a:spLocks noChangeArrowheads="1"/>
          </p:cNvSpPr>
          <p:nvPr/>
        </p:nvSpPr>
        <p:spPr bwMode="auto">
          <a:xfrm>
            <a:off x="3352800" y="2590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V</a:t>
            </a:r>
            <a:endParaRPr lang="en-US" sz="2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801" name="Text Box 6"/>
          <p:cNvSpPr txBox="1">
            <a:spLocks noChangeArrowheads="1"/>
          </p:cNvSpPr>
          <p:nvPr/>
        </p:nvSpPr>
        <p:spPr bwMode="auto">
          <a:xfrm>
            <a:off x="1295400" y="457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C</a:t>
            </a:r>
            <a:endParaRPr lang="en-US" sz="2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1600200" y="547052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M</a:t>
            </a:r>
            <a:endParaRPr lang="en-US" sz="2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803" name="Line 13"/>
          <p:cNvSpPr>
            <a:spLocks noChangeShapeType="1"/>
          </p:cNvSpPr>
          <p:nvPr/>
        </p:nvSpPr>
        <p:spPr bwMode="auto">
          <a:xfrm>
            <a:off x="4038600" y="6477000"/>
            <a:ext cx="1295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4267200" y="6019800"/>
            <a:ext cx="97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20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m</a:t>
            </a:r>
            <a:endParaRPr lang="en-US" sz="2800"/>
          </a:p>
        </p:txBody>
      </p:sp>
      <p:sp>
        <p:nvSpPr>
          <p:cNvPr id="33805" name="Text Box 15"/>
          <p:cNvSpPr txBox="1">
            <a:spLocks noChangeArrowheads="1"/>
          </p:cNvSpPr>
          <p:nvPr/>
        </p:nvSpPr>
        <p:spPr bwMode="auto">
          <a:xfrm>
            <a:off x="8153400" y="60960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 </a:t>
            </a:r>
            <a:r>
              <a:rPr lang="en-US" sz="2800" b="1">
                <a:latin typeface="Arial" charset="0"/>
              </a:rPr>
              <a:t>3.12</a:t>
            </a:r>
            <a:endParaRPr lang="en-US"/>
          </a:p>
        </p:txBody>
      </p:sp>
      <p:sp>
        <p:nvSpPr>
          <p:cNvPr id="33806" name="AutoShape 16">
            <a:hlinkClick r:id="" action="ppaction://noaction" highlightClick="1"/>
          </p:cNvPr>
          <p:cNvSpPr>
            <a:spLocks noChangeAspect="1" noChangeArrowheads="1"/>
          </p:cNvSpPr>
          <p:nvPr/>
        </p:nvSpPr>
        <p:spPr bwMode="auto">
          <a:xfrm>
            <a:off x="0" y="6592888"/>
            <a:ext cx="265113" cy="265112"/>
          </a:xfrm>
          <a:prstGeom prst="actionButton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7" name="AutoShape 17">
            <a:hlinkClick r:id="" action="ppaction://hlinkshowjump?jump=lastslideviewed" highlightClick="1"/>
          </p:cNvPr>
          <p:cNvSpPr>
            <a:spLocks noChangeAspect="1" noChangeArrowheads="1"/>
          </p:cNvSpPr>
          <p:nvPr/>
        </p:nvSpPr>
        <p:spPr bwMode="auto">
          <a:xfrm>
            <a:off x="8878888" y="6592888"/>
            <a:ext cx="265112" cy="265112"/>
          </a:xfrm>
          <a:prstGeom prst="actionButtonRetur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8" name="AutoShape 18">
            <a:hlinkClick r:id="" action="ppaction://noaction" highlightClick="1"/>
          </p:cNvPr>
          <p:cNvSpPr>
            <a:spLocks noChangeAspect="1" noChangeArrowheads="1"/>
          </p:cNvSpPr>
          <p:nvPr/>
        </p:nvSpPr>
        <p:spPr bwMode="auto">
          <a:xfrm>
            <a:off x="8610600" y="6592888"/>
            <a:ext cx="265113" cy="265112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9" name="AutoShape 19">
            <a:hlinkClick r:id="" action="ppaction://noaction" highlightClick="1"/>
          </p:cNvPr>
          <p:cNvSpPr>
            <a:spLocks noChangeAspect="1" noChangeArrowheads="1"/>
          </p:cNvSpPr>
          <p:nvPr/>
        </p:nvSpPr>
        <p:spPr bwMode="auto">
          <a:xfrm>
            <a:off x="8345488" y="6592888"/>
            <a:ext cx="265112" cy="265112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10" name="AutoShape 20">
            <a:hlinkClick r:id="" action="ppaction://noaction" highlightClick="1"/>
          </p:cNvPr>
          <p:cNvSpPr>
            <a:spLocks noChangeAspect="1" noChangeArrowheads="1"/>
          </p:cNvSpPr>
          <p:nvPr/>
        </p:nvSpPr>
        <p:spPr bwMode="auto">
          <a:xfrm>
            <a:off x="8077200" y="6592888"/>
            <a:ext cx="265113" cy="265112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11" name="TextBox 20"/>
          <p:cNvSpPr txBox="1">
            <a:spLocks noChangeArrowheads="1"/>
          </p:cNvSpPr>
          <p:nvPr/>
        </p:nvSpPr>
        <p:spPr bwMode="auto">
          <a:xfrm>
            <a:off x="1143000" y="214313"/>
            <a:ext cx="7831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 sz="3200"/>
              <a:t>Трофозоїти </a:t>
            </a:r>
            <a:r>
              <a:rPr lang="en-US" sz="3200" i="1"/>
              <a:t>Balantidium coli</a:t>
            </a:r>
            <a:r>
              <a:rPr lang="uk-UA" sz="3200"/>
              <a:t> з мозка калу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750"/>
            <a:ext cx="91440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Прямоугольник 2"/>
          <p:cNvSpPr>
            <a:spLocks noChangeArrowheads="1"/>
          </p:cNvSpPr>
          <p:nvPr/>
        </p:nvSpPr>
        <p:spPr bwMode="auto">
          <a:xfrm>
            <a:off x="0" y="3571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800"/>
              <a:t>Інфузорії роду </a:t>
            </a:r>
            <a:r>
              <a:rPr lang="en-US" sz="2800" i="1"/>
              <a:t>Chilodonella</a:t>
            </a:r>
            <a:r>
              <a:rPr lang="uk-UA" sz="2800" i="1"/>
              <a:t> </a:t>
            </a:r>
            <a:r>
              <a:rPr lang="uk-UA" sz="2800"/>
              <a:t>з поверхні тіла риб</a:t>
            </a:r>
            <a:endParaRPr lang="ru-RU" sz="28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1751-0147-48-18-2-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" t="6406" b="50780"/>
          <a:stretch>
            <a:fillRect/>
          </a:stretch>
        </p:blipFill>
        <p:spPr>
          <a:xfrm>
            <a:off x="0" y="1196975"/>
            <a:ext cx="9144000" cy="558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50825" y="5445125"/>
            <a:ext cx="8642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2800"/>
              <a:t>Клінічні прояви сильного ураження німецької вівчарки нематодою </a:t>
            </a:r>
            <a:r>
              <a:rPr lang="es-ES" sz="28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Rhabditis strongyloides</a:t>
            </a:r>
            <a:r>
              <a:rPr lang="uk-UA" sz="2800"/>
              <a:t> </a:t>
            </a:r>
            <a:endParaRPr lang="es-ES" sz="2800"/>
          </a:p>
        </p:txBody>
      </p:sp>
      <p:pic>
        <p:nvPicPr>
          <p:cNvPr id="3087" name="Picture 15" descr="1751-0147-48-18-4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268413"/>
            <a:ext cx="62642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uk-UA" sz="3800" smtClean="0"/>
              <a:t>Випадковий паразитизм на прикладі </a:t>
            </a:r>
            <a:r>
              <a:rPr lang="es-ES" sz="3800" i="1" smtClean="0"/>
              <a:t>Rhabditis strongyloides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684213" y="6223000"/>
            <a:ext cx="806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2800"/>
              <a:t>Морфологія нематоди </a:t>
            </a:r>
            <a:r>
              <a:rPr lang="es-ES" sz="28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Rhabditis strongyloides</a:t>
            </a:r>
            <a:r>
              <a:rPr lang="uk-UA" sz="2800"/>
              <a:t> </a:t>
            </a:r>
            <a:endParaRPr lang="es-ES" sz="2800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0" y="1700213"/>
            <a:ext cx="187166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/>
              <a:t>Личинка нематоди зі шкіри собаки</a:t>
            </a:r>
            <a:endParaRPr lang="es-ES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8151813" y="1571625"/>
            <a:ext cx="9921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/>
              <a:t>Задній кінець самиці</a:t>
            </a:r>
            <a:endParaRPr lang="es-ES"/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8151813" y="4076700"/>
            <a:ext cx="9921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/>
              <a:t>Задній кінець самця</a:t>
            </a:r>
            <a:endParaRPr lang="es-ES"/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158750" y="4164013"/>
            <a:ext cx="15335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/>
              <a:t>Передній кінець нематоди</a:t>
            </a:r>
            <a:endParaRPr lang="es-ES"/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1476375" y="1989138"/>
            <a:ext cx="1081088" cy="431800"/>
          </a:xfrm>
          <a:prstGeom prst="notchedRightArrow">
            <a:avLst>
              <a:gd name="adj1" fmla="val 50000"/>
              <a:gd name="adj2" fmla="val 625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 rot="10800000">
            <a:off x="6948488" y="1844675"/>
            <a:ext cx="1150937" cy="504825"/>
          </a:xfrm>
          <a:prstGeom prst="notchedRightArrow">
            <a:avLst>
              <a:gd name="adj1" fmla="val 50000"/>
              <a:gd name="adj2" fmla="val 569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 rot="10800000">
            <a:off x="7308850" y="4292600"/>
            <a:ext cx="862013" cy="504825"/>
          </a:xfrm>
          <a:prstGeom prst="notchedRightArrow">
            <a:avLst>
              <a:gd name="adj1" fmla="val 50000"/>
              <a:gd name="adj2" fmla="val 426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1331913" y="4508500"/>
            <a:ext cx="1368425" cy="431800"/>
          </a:xfrm>
          <a:prstGeom prst="notchedRightArrow">
            <a:avLst>
              <a:gd name="adj1" fmla="val 50000"/>
              <a:gd name="adj2" fmla="val 792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  <p:bldP spid="3089" grpId="0"/>
      <p:bldP spid="3093" grpId="0"/>
      <p:bldP spid="3094" grpId="0"/>
      <p:bldP spid="3095" grpId="0"/>
      <p:bldP spid="3096" grpId="0"/>
      <p:bldP spid="3097" grpId="0" animBg="1"/>
      <p:bldP spid="3098" grpId="0" animBg="1"/>
      <p:bldP spid="3099" grpId="0" animBg="1"/>
      <p:bldP spid="310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489426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844925"/>
            <a:ext cx="51435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Прямоугольник 3"/>
          <p:cNvSpPr>
            <a:spLocks noChangeArrowheads="1"/>
          </p:cNvSpPr>
          <p:nvPr/>
        </p:nvSpPr>
        <p:spPr bwMode="auto">
          <a:xfrm>
            <a:off x="0" y="285750"/>
            <a:ext cx="9145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sz="2800">
                <a:solidFill>
                  <a:srgbClr val="000000"/>
                </a:solidFill>
                <a:latin typeface="Arial" charset="0"/>
              </a:rPr>
              <a:t>Інфузорії роду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 Apiosoma</a:t>
            </a:r>
            <a:r>
              <a:rPr lang="uk-UA" sz="2800" i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uk-UA" sz="2800">
                <a:solidFill>
                  <a:srgbClr val="000000"/>
                </a:solidFill>
                <a:latin typeface="Arial" charset="0"/>
              </a:rPr>
              <a:t>на зябрових пелюстках риби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498850"/>
            <a:ext cx="4992687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643096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Прямоугольник 4"/>
          <p:cNvSpPr>
            <a:spLocks noChangeArrowheads="1"/>
          </p:cNvSpPr>
          <p:nvPr/>
        </p:nvSpPr>
        <p:spPr bwMode="auto">
          <a:xfrm>
            <a:off x="0" y="542925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400">
                <a:solidFill>
                  <a:srgbClr val="000000"/>
                </a:solidFill>
                <a:latin typeface="Arial" charset="0"/>
              </a:rPr>
              <a:t>Прикріпний диск інфузорій роду</a:t>
            </a:r>
            <a:r>
              <a:rPr lang="en-US" sz="2400" i="1">
                <a:solidFill>
                  <a:srgbClr val="000000"/>
                </a:solidFill>
                <a:latin typeface="Arial" charset="0"/>
              </a:rPr>
              <a:t>Trichodina</a:t>
            </a:r>
            <a:endParaRPr lang="ru-RU" sz="240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2893219" y="2964657"/>
            <a:ext cx="2571750" cy="1643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786188" y="200025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786188" y="2000250"/>
            <a:ext cx="4000500" cy="1857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2" name="Прямоугольник 17"/>
          <p:cNvSpPr>
            <a:spLocks noChangeArrowheads="1"/>
          </p:cNvSpPr>
          <p:nvPr/>
        </p:nvSpPr>
        <p:spPr bwMode="auto">
          <a:xfrm>
            <a:off x="1000125" y="214313"/>
            <a:ext cx="7396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sz="3200">
                <a:solidFill>
                  <a:srgbClr val="000000"/>
                </a:solidFill>
                <a:latin typeface="Arial" charset="0"/>
              </a:rPr>
              <a:t>Інфузорії роду</a:t>
            </a:r>
            <a:r>
              <a:rPr lang="en-US" sz="3200" i="1">
                <a:solidFill>
                  <a:srgbClr val="000000"/>
                </a:solidFill>
                <a:latin typeface="Arial" charset="0"/>
              </a:rPr>
              <a:t>Trichodina</a:t>
            </a:r>
            <a:r>
              <a:rPr lang="uk-UA" sz="3200" i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uk-UA" sz="3200">
                <a:solidFill>
                  <a:srgbClr val="000000"/>
                </a:solidFill>
                <a:latin typeface="Arial" charset="0"/>
              </a:rPr>
              <a:t>із слизу риби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宋体" pitchFamily="2" charset="-122"/>
              </a:rPr>
              <a:t>Amoebozoa </a:t>
            </a:r>
            <a:r>
              <a:rPr lang="uk-UA" altLang="zh-CN" smtClean="0"/>
              <a:t>— </a:t>
            </a:r>
            <a:r>
              <a:rPr lang="uk-UA" altLang="zh-CN" b="1" smtClean="0"/>
              <a:t>амеби</a:t>
            </a:r>
            <a:r>
              <a:rPr lang="uk-UA" altLang="zh-CN" smtClean="0"/>
              <a:t> </a:t>
            </a:r>
            <a:endParaRPr lang="es-ES" smtClean="0"/>
          </a:p>
        </p:txBody>
      </p:sp>
      <p:graphicFrame>
        <p:nvGraphicFramePr>
          <p:cNvPr id="37891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79388" y="1268413"/>
          <a:ext cx="859790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PHOTO-PAINT" r:id="rId3" imgW="5961395" imgH="1880301" progId="CorelPhotoPaint.Image.12">
                  <p:embed/>
                </p:oleObj>
              </mc:Choice>
              <mc:Fallback>
                <p:oleObj name="PHOTO-PAINT" r:id="rId3" imgW="5961395" imgH="1880301" progId="CorelPhotoPaint.Image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268413"/>
                        <a:ext cx="859790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900113" y="5661025"/>
            <a:ext cx="79200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i="1"/>
              <a:t>Amoeba proteus</a:t>
            </a:r>
            <a:r>
              <a:rPr lang="uk-UA" sz="2400" i="1"/>
              <a:t> </a:t>
            </a:r>
            <a:r>
              <a:rPr lang="uk-UA" sz="2400"/>
              <a:t>представник класу </a:t>
            </a:r>
            <a:r>
              <a:rPr lang="en-US" sz="2400"/>
              <a:t>Sarcodina</a:t>
            </a:r>
            <a:r>
              <a:rPr lang="uk-UA" sz="2400"/>
              <a:t>. 1 Мікрофотографія живої амеби протей; 2 – її схематичний малюнок.</a:t>
            </a:r>
            <a:r>
              <a:rPr lang="es-ES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/>
              <a:t>Список використаних джерел</a:t>
            </a:r>
            <a:r>
              <a:rPr lang="es-ES" smtClean="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785225" cy="4895850"/>
          </a:xfrm>
        </p:spPr>
        <p:txBody>
          <a:bodyPr/>
          <a:lstStyle/>
          <a:p>
            <a:pPr marL="447675" indent="-436563" eaLnBrk="1" hangingPunct="1">
              <a:lnSpc>
                <a:spcPct val="90000"/>
              </a:lnSpc>
              <a:buFontTx/>
              <a:buAutoNum type="arabicPeriod"/>
            </a:pPr>
            <a:r>
              <a:rPr lang="uk-UA" sz="2400" dirty="0" err="1" smtClean="0"/>
              <a:t>Невядомська</a:t>
            </a:r>
            <a:r>
              <a:rPr lang="uk-UA" sz="2400" dirty="0" smtClean="0"/>
              <a:t> К., </a:t>
            </a:r>
            <a:r>
              <a:rPr lang="uk-UA" sz="2400" dirty="0" err="1" smtClean="0"/>
              <a:t>Пойманська</a:t>
            </a:r>
            <a:r>
              <a:rPr lang="uk-UA" sz="2400" dirty="0" smtClean="0"/>
              <a:t> Т., </a:t>
            </a:r>
            <a:r>
              <a:rPr lang="uk-UA" sz="2400" dirty="0" err="1" smtClean="0"/>
              <a:t>Магніцька</a:t>
            </a:r>
            <a:r>
              <a:rPr lang="uk-UA" sz="2400" dirty="0" smtClean="0"/>
              <a:t> Б., </a:t>
            </a:r>
            <a:r>
              <a:rPr lang="uk-UA" sz="2400" dirty="0" err="1" smtClean="0"/>
              <a:t>Чубай</a:t>
            </a:r>
            <a:r>
              <a:rPr lang="uk-UA" sz="2400" dirty="0" smtClean="0"/>
              <a:t> А. Загальна паразитологія. – К.: Наук. думка, 2007. – 484 с.</a:t>
            </a:r>
          </a:p>
          <a:p>
            <a:pPr marL="447675" indent="-436563" eaLnBrk="1" hangingPunct="1">
              <a:lnSpc>
                <a:spcPct val="90000"/>
              </a:lnSpc>
              <a:buFontTx/>
              <a:buAutoNum type="arabicPeriod"/>
            </a:pPr>
            <a:r>
              <a:rPr lang="uk-UA" sz="2400" dirty="0" smtClean="0"/>
              <a:t>Паразитизм як біологічне явище: </a:t>
            </a:r>
            <a:r>
              <a:rPr lang="uk-UA" sz="2400" dirty="0" err="1" smtClean="0"/>
              <a:t>Навч</a:t>
            </a:r>
            <a:r>
              <a:rPr lang="uk-UA" sz="2400" dirty="0" smtClean="0"/>
              <a:t>. посібник /</a:t>
            </a:r>
            <a:r>
              <a:rPr lang="uk-UA" sz="2400" dirty="0" err="1" smtClean="0"/>
              <a:t> Гоженк</a:t>
            </a:r>
            <a:r>
              <a:rPr lang="uk-UA" sz="2400" dirty="0" smtClean="0"/>
              <a:t>о В.О., Корж О. П., Воронова Н. В., </a:t>
            </a:r>
            <a:r>
              <a:rPr lang="uk-UA" sz="2400" dirty="0" err="1" smtClean="0"/>
              <a:t>Тітова</a:t>
            </a:r>
            <a:r>
              <a:rPr lang="uk-UA" sz="2400" dirty="0" smtClean="0"/>
              <a:t> Л. М. – Запоріжжя: </a:t>
            </a:r>
            <a:r>
              <a:rPr lang="uk-UA" sz="2400" dirty="0" err="1" smtClean="0"/>
              <a:t>ЗДУ</a:t>
            </a:r>
            <a:r>
              <a:rPr lang="uk-UA" sz="2400" dirty="0" smtClean="0"/>
              <a:t>, 2001. – 130 с.</a:t>
            </a:r>
          </a:p>
          <a:p>
            <a:pPr marL="447675" indent="-436563" eaLnBrk="1" hangingPunct="1">
              <a:lnSpc>
                <a:spcPct val="90000"/>
              </a:lnSpc>
              <a:buFontTx/>
              <a:buAutoNum type="arabicPeriod"/>
            </a:pPr>
            <a:r>
              <a:rPr lang="uk-UA" sz="2400" dirty="0" smtClean="0"/>
              <a:t>Жуков О.В., Пилипенко О.Ф. Паразитологія. - Дніпропетровськ: </a:t>
            </a:r>
            <a:r>
              <a:rPr lang="uk-UA" sz="2400" dirty="0" err="1" smtClean="0"/>
              <a:t>РВВ</a:t>
            </a:r>
            <a:r>
              <a:rPr lang="uk-UA" sz="2400" dirty="0" smtClean="0"/>
              <a:t> ДНУ, 2001.- 76с.</a:t>
            </a:r>
          </a:p>
          <a:p>
            <a:pPr marL="447675" indent="-436563" eaLnBrk="1" hangingPunct="1">
              <a:lnSpc>
                <a:spcPct val="90000"/>
              </a:lnSpc>
              <a:buFontTx/>
              <a:buAutoNum type="arabicPeriod"/>
            </a:pPr>
            <a:r>
              <a:rPr lang="uk-UA" sz="2400" dirty="0" err="1" smtClean="0"/>
              <a:t>Sullivan</a:t>
            </a:r>
            <a:r>
              <a:rPr lang="uk-UA" sz="2400" dirty="0" smtClean="0"/>
              <a:t> J.T. </a:t>
            </a:r>
            <a:r>
              <a:rPr lang="uk-UA" sz="2400" dirty="0" err="1" smtClean="0"/>
              <a:t>Electronic</a:t>
            </a:r>
            <a:r>
              <a:rPr lang="uk-UA" sz="2400" dirty="0" smtClean="0"/>
              <a:t> </a:t>
            </a:r>
            <a:r>
              <a:rPr lang="uk-UA" sz="2400" dirty="0" err="1" smtClean="0"/>
              <a:t>Atlas</a:t>
            </a:r>
            <a:r>
              <a:rPr lang="uk-UA" sz="2400" dirty="0" smtClean="0"/>
              <a:t> of </a:t>
            </a:r>
            <a:r>
              <a:rPr lang="uk-UA" sz="2400" dirty="0" err="1" smtClean="0"/>
              <a:t>Parasitology</a:t>
            </a:r>
            <a:r>
              <a:rPr lang="uk-UA" sz="2400" dirty="0" smtClean="0"/>
              <a:t>. </a:t>
            </a:r>
            <a:r>
              <a:rPr lang="uk-UA" sz="2400" dirty="0" err="1" smtClean="0"/>
              <a:t>University</a:t>
            </a:r>
            <a:r>
              <a:rPr lang="uk-UA" sz="2400" dirty="0" smtClean="0"/>
              <a:t> of </a:t>
            </a:r>
            <a:r>
              <a:rPr lang="uk-UA" sz="2400" dirty="0" err="1" smtClean="0"/>
              <a:t>the</a:t>
            </a:r>
            <a:r>
              <a:rPr lang="uk-UA" sz="2400" dirty="0" smtClean="0"/>
              <a:t> </a:t>
            </a:r>
            <a:r>
              <a:rPr lang="uk-UA" sz="2400" dirty="0" err="1" smtClean="0"/>
              <a:t>Incarnate</a:t>
            </a:r>
            <a:r>
              <a:rPr lang="uk-UA" sz="2400" dirty="0" smtClean="0"/>
              <a:t> </a:t>
            </a:r>
            <a:r>
              <a:rPr lang="uk-UA" sz="2400" dirty="0" err="1" smtClean="0"/>
              <a:t>World</a:t>
            </a:r>
            <a:r>
              <a:rPr lang="uk-UA" sz="2400" dirty="0" smtClean="0"/>
              <a:t>. 2003.</a:t>
            </a:r>
          </a:p>
          <a:p>
            <a:pPr marL="447675" indent="-436563" eaLnBrk="1" hangingPunct="1">
              <a:lnSpc>
                <a:spcPct val="90000"/>
              </a:lnSpc>
              <a:buFontTx/>
              <a:buAutoNum type="arabicPeriod"/>
            </a:pPr>
            <a:r>
              <a:rPr lang="uk-UA" sz="2400" dirty="0" err="1" smtClean="0"/>
              <a:t>Медицинская</a:t>
            </a:r>
            <a:r>
              <a:rPr lang="uk-UA" sz="2400" dirty="0" smtClean="0"/>
              <a:t> </a:t>
            </a:r>
            <a:r>
              <a:rPr lang="uk-UA" sz="2400" dirty="0" err="1" smtClean="0"/>
              <a:t>паразитология</a:t>
            </a:r>
            <a:r>
              <a:rPr lang="uk-UA" sz="2400" dirty="0" smtClean="0"/>
              <a:t>: </a:t>
            </a:r>
            <a:r>
              <a:rPr lang="uk-UA" sz="2400" dirty="0" err="1" smtClean="0"/>
              <a:t>Учеб</a:t>
            </a:r>
            <a:r>
              <a:rPr lang="uk-UA" sz="2400" dirty="0" smtClean="0"/>
              <a:t>. </a:t>
            </a:r>
            <a:r>
              <a:rPr lang="uk-UA" sz="2400" dirty="0" err="1" smtClean="0"/>
              <a:t>пособие</a:t>
            </a:r>
            <a:r>
              <a:rPr lang="uk-UA" sz="2400" dirty="0" smtClean="0"/>
              <a:t> /</a:t>
            </a:r>
            <a:r>
              <a:rPr lang="uk-UA" sz="2400" dirty="0" err="1" smtClean="0"/>
              <a:t> По</a:t>
            </a:r>
            <a:r>
              <a:rPr lang="uk-UA" sz="2400" dirty="0" smtClean="0"/>
              <a:t>д ред. з. д. н., акад., проф. Р.Х. </a:t>
            </a:r>
            <a:r>
              <a:rPr lang="uk-UA" sz="2400" dirty="0" err="1" smtClean="0"/>
              <a:t>Яфаева</a:t>
            </a:r>
            <a:r>
              <a:rPr lang="uk-UA" sz="2400" dirty="0" smtClean="0"/>
              <a:t>. – </a:t>
            </a:r>
            <a:r>
              <a:rPr lang="uk-UA" sz="2400" dirty="0" err="1" smtClean="0"/>
              <a:t>СПб</a:t>
            </a:r>
            <a:r>
              <a:rPr lang="uk-UA" sz="2400" dirty="0" smtClean="0"/>
              <a:t>: </a:t>
            </a:r>
            <a:r>
              <a:rPr lang="uk-UA" sz="2400" dirty="0" err="1" smtClean="0"/>
              <a:t>ООО</a:t>
            </a:r>
            <a:r>
              <a:rPr lang="uk-UA" sz="2400" dirty="0" smtClean="0"/>
              <a:t> «</a:t>
            </a:r>
            <a:r>
              <a:rPr lang="uk-UA" sz="2400" dirty="0" err="1" smtClean="0"/>
              <a:t>Издательство</a:t>
            </a:r>
            <a:r>
              <a:rPr lang="uk-UA" sz="2400" dirty="0" smtClean="0"/>
              <a:t> </a:t>
            </a:r>
            <a:r>
              <a:rPr lang="uk-UA" sz="2400" dirty="0" err="1" smtClean="0"/>
              <a:t>Фолиант</a:t>
            </a:r>
            <a:r>
              <a:rPr lang="uk-UA" sz="2400" dirty="0" smtClean="0"/>
              <a:t>», 2003. – 128 с</a:t>
            </a:r>
            <a:r>
              <a:rPr lang="uk-UA" sz="2400" dirty="0" smtClean="0"/>
              <a:t>.</a:t>
            </a:r>
            <a:endParaRPr lang="en-GB" sz="2400" dirty="0" smtClean="0"/>
          </a:p>
          <a:p>
            <a:pPr marL="447675" indent="-436563" eaLnBrk="1" hangingPunct="1">
              <a:lnSpc>
                <a:spcPct val="90000"/>
              </a:lnSpc>
              <a:buFontTx/>
              <a:buAutoNum type="arabicPeriod"/>
            </a:pPr>
            <a:r>
              <a:rPr lang="en-GB" sz="2400">
                <a:hlinkClick r:id="rId2"/>
              </a:rPr>
              <a:t>https://www.youtube.com/watch?v=0UHsSTgCSHI</a:t>
            </a:r>
            <a:endParaRPr lang="es-E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erev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9" b="14285"/>
          <a:stretch>
            <a:fillRect/>
          </a:stretch>
        </p:blipFill>
        <p:spPr bwMode="auto">
          <a:xfrm>
            <a:off x="3175" y="1916113"/>
            <a:ext cx="91408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2555875" y="573405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8458200" y="2792413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a</a:t>
            </a:r>
          </a:p>
        </p:txBody>
      </p: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7380288" y="4365625"/>
            <a:ext cx="1728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uk-UA" sz="2000" b="1">
                <a:latin typeface="Arial" charset="0"/>
              </a:rPr>
              <a:t>Присоски</a:t>
            </a:r>
            <a:endParaRPr lang="en-US" sz="2000" b="1">
              <a:latin typeface="Arial" charset="0"/>
            </a:endParaRPr>
          </a:p>
        </p:txBody>
      </p:sp>
      <p:sp>
        <p:nvSpPr>
          <p:cNvPr id="9222" name="Line 19"/>
          <p:cNvSpPr>
            <a:spLocks noChangeShapeType="1"/>
          </p:cNvSpPr>
          <p:nvPr/>
        </p:nvSpPr>
        <p:spPr bwMode="auto">
          <a:xfrm flipH="1" flipV="1">
            <a:off x="7380288" y="3284538"/>
            <a:ext cx="144462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Line 20"/>
          <p:cNvSpPr>
            <a:spLocks noChangeShapeType="1"/>
          </p:cNvSpPr>
          <p:nvPr/>
        </p:nvSpPr>
        <p:spPr bwMode="auto">
          <a:xfrm flipV="1">
            <a:off x="7740650" y="3357563"/>
            <a:ext cx="1079500" cy="935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Line 21"/>
          <p:cNvSpPr>
            <a:spLocks noChangeShapeType="1"/>
          </p:cNvSpPr>
          <p:nvPr/>
        </p:nvSpPr>
        <p:spPr bwMode="auto">
          <a:xfrm flipH="1">
            <a:off x="228600" y="4292600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Text Box 22"/>
          <p:cNvSpPr txBox="1">
            <a:spLocks noChangeArrowheads="1"/>
          </p:cNvSpPr>
          <p:nvPr/>
        </p:nvSpPr>
        <p:spPr bwMode="auto">
          <a:xfrm>
            <a:off x="323850" y="3756025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2 mm</a:t>
            </a:r>
          </a:p>
        </p:txBody>
      </p:sp>
      <p:sp>
        <p:nvSpPr>
          <p:cNvPr id="9226" name="AutoShape 27">
            <a:hlinkClick r:id="" action="ppaction://hlinkshowjump?jump=nextslide" highlightClick="1"/>
          </p:cNvPr>
          <p:cNvSpPr>
            <a:spLocks noChangeAspect="1" noChangeArrowheads="1"/>
          </p:cNvSpPr>
          <p:nvPr/>
        </p:nvSpPr>
        <p:spPr bwMode="auto">
          <a:xfrm>
            <a:off x="0" y="6589713"/>
            <a:ext cx="265113" cy="265112"/>
          </a:xfrm>
          <a:prstGeom prst="actionButton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27" name="Picture 33" descr="d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149725"/>
            <a:ext cx="374491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Line 34"/>
          <p:cNvSpPr>
            <a:spLocks noChangeShapeType="1"/>
          </p:cNvSpPr>
          <p:nvPr/>
        </p:nvSpPr>
        <p:spPr bwMode="auto">
          <a:xfrm>
            <a:off x="3562350" y="4495800"/>
            <a:ext cx="4556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9" name="Rectangle 35"/>
          <p:cNvSpPr>
            <a:spLocks noChangeArrowheads="1"/>
          </p:cNvSpPr>
          <p:nvPr/>
        </p:nvSpPr>
        <p:spPr bwMode="auto">
          <a:xfrm>
            <a:off x="3444875" y="4125913"/>
            <a:ext cx="971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100 </a:t>
            </a:r>
            <a:r>
              <a:rPr lang="en-US" sz="2000">
                <a:latin typeface="Symbol" pitchFamily="18" charset="2"/>
              </a:rPr>
              <a:t>m</a:t>
            </a:r>
            <a:r>
              <a:rPr lang="en-US" sz="2000">
                <a:latin typeface="Times New Roman" pitchFamily="18" charset="0"/>
              </a:rPr>
              <a:t>m</a:t>
            </a:r>
          </a:p>
        </p:txBody>
      </p:sp>
      <p:sp>
        <p:nvSpPr>
          <p:cNvPr id="9230" name="Rectangle 36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/>
            <a:r>
              <a:rPr lang="uk-UA" sz="3200" smtClean="0"/>
              <a:t>Обов'язковий паразитизм</a:t>
            </a:r>
            <a:br>
              <a:rPr lang="uk-UA" sz="3200" smtClean="0"/>
            </a:br>
            <a:r>
              <a:rPr lang="uk-UA" sz="3200" smtClean="0"/>
              <a:t> на прикладі трематоди </a:t>
            </a:r>
            <a:r>
              <a:rPr lang="en-US" sz="3200" i="1" smtClean="0">
                <a:solidFill>
                  <a:schemeClr val="tx1"/>
                </a:solidFill>
              </a:rPr>
              <a:t>Echinostoma revolutum</a:t>
            </a:r>
            <a:endParaRPr lang="es-ES" sz="3200" i="1" smtClean="0">
              <a:solidFill>
                <a:schemeClr val="tx1"/>
              </a:solidFill>
            </a:endParaRPr>
          </a:p>
        </p:txBody>
      </p:sp>
      <p:sp>
        <p:nvSpPr>
          <p:cNvPr id="9231" name="Line 18"/>
          <p:cNvSpPr>
            <a:spLocks noChangeShapeType="1"/>
          </p:cNvSpPr>
          <p:nvPr/>
        </p:nvSpPr>
        <p:spPr bwMode="auto">
          <a:xfrm rot="10800000" flipV="1">
            <a:off x="5724525" y="4437063"/>
            <a:ext cx="17272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2" name="Line 39"/>
          <p:cNvSpPr>
            <a:spLocks noChangeShapeType="1"/>
          </p:cNvSpPr>
          <p:nvPr/>
        </p:nvSpPr>
        <p:spPr bwMode="auto">
          <a:xfrm>
            <a:off x="2051050" y="4941888"/>
            <a:ext cx="1657350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3" name="Line 40"/>
          <p:cNvSpPr>
            <a:spLocks noChangeShapeType="1"/>
          </p:cNvSpPr>
          <p:nvPr/>
        </p:nvSpPr>
        <p:spPr bwMode="auto">
          <a:xfrm>
            <a:off x="2051050" y="5084763"/>
            <a:ext cx="165735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4" name="Text Box 41"/>
          <p:cNvSpPr txBox="1">
            <a:spLocks noChangeArrowheads="1"/>
          </p:cNvSpPr>
          <p:nvPr/>
        </p:nvSpPr>
        <p:spPr bwMode="auto">
          <a:xfrm>
            <a:off x="971550" y="4772025"/>
            <a:ext cx="1201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 altLang="zh-CN" sz="2000"/>
              <a:t>Шипики</a:t>
            </a:r>
            <a:r>
              <a:rPr lang="es-ES" altLang="zh-CN" sz="2000">
                <a:ea typeface="宋体" pitchFamily="2" charset="-122"/>
              </a:rPr>
              <a:t> </a:t>
            </a:r>
            <a:endParaRPr lang="es-ES" sz="2000"/>
          </a:p>
        </p:txBody>
      </p:sp>
      <p:sp>
        <p:nvSpPr>
          <p:cNvPr id="9235" name="Text Box 42"/>
          <p:cNvSpPr txBox="1">
            <a:spLocks noChangeArrowheads="1"/>
          </p:cNvSpPr>
          <p:nvPr/>
        </p:nvSpPr>
        <p:spPr bwMode="auto">
          <a:xfrm>
            <a:off x="611188" y="1268413"/>
            <a:ext cx="8353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 sz="2000"/>
              <a:t>Стрілками показано органи прикріплення, що сформувались внаслідок адаптації до паразитичного способу життя</a:t>
            </a:r>
            <a:endParaRPr lang="es-E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i="1" smtClean="0">
                <a:solidFill>
                  <a:schemeClr val="tx1"/>
                </a:solidFill>
              </a:rPr>
              <a:t>Паратенічний паразитизм</a:t>
            </a:r>
            <a:endParaRPr lang="ru-RU" sz="3600" smtClean="0"/>
          </a:p>
        </p:txBody>
      </p:sp>
      <p:sp>
        <p:nvSpPr>
          <p:cNvPr id="10243" name="Содержимое 5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4857750"/>
          </a:xfrm>
        </p:spPr>
        <p:txBody>
          <a:bodyPr/>
          <a:lstStyle/>
          <a:p>
            <a:r>
              <a:rPr lang="en-US" sz="2400" smtClean="0"/>
              <a:t>сутність його</a:t>
            </a:r>
            <a:r>
              <a:rPr lang="uk-UA" sz="2400" smtClean="0"/>
              <a:t> </a:t>
            </a:r>
            <a:r>
              <a:rPr lang="en-US" sz="2400" smtClean="0"/>
              <a:t>полягає в здатності інвазійних стадій ряду груп паразитичних організмів при потраплянні організму тварини, в якому вони не знаходять умов для свого подальшого розвитку зрілості, осідати й персистувати в його органах тканинах. Це, як правило, чужі</a:t>
            </a:r>
            <a:r>
              <a:rPr lang="uk-UA" sz="2400" smtClean="0"/>
              <a:t> </a:t>
            </a:r>
            <a:r>
              <a:rPr lang="en-US" sz="2400" smtClean="0"/>
              <a:t>(невластиві) до даного паразита хазяї. Такі хазяї інвазійних стадій паразитів — </a:t>
            </a:r>
            <a:r>
              <a:rPr lang="en-US" sz="2400" i="1" smtClean="0"/>
              <a:t>паратенічні хазяї</a:t>
            </a:r>
            <a:r>
              <a:rPr lang="en-US" sz="2400" smtClean="0"/>
              <a:t> — зазвичай виконують роль альтернативного джерела зараження дефінітивних хазяїв поряд із проміжними хазяями. У деяких випадках, однак, паратенічні хазяї можуть з екологічних причин ставати важливим, основним або навіть пра</a:t>
            </a:r>
            <a:r>
              <a:rPr lang="uk-UA" sz="2400" smtClean="0"/>
              <a:t>к</a:t>
            </a:r>
            <a:r>
              <a:rPr lang="en-US" sz="2400" smtClean="0"/>
              <a:t>тично єдиним джерелом зараження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" t="5104" r="3278" b="786"/>
          <a:stretch>
            <a:fillRect/>
          </a:stretch>
        </p:blipFill>
        <p:spPr>
          <a:xfrm>
            <a:off x="468313" y="1125538"/>
            <a:ext cx="5903912" cy="5327650"/>
          </a:xfrm>
          <a:noFill/>
        </p:spPr>
      </p:pic>
      <p:sp>
        <p:nvSpPr>
          <p:cNvPr id="1126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993775"/>
          </a:xfrm>
        </p:spPr>
        <p:txBody>
          <a:bodyPr/>
          <a:lstStyle/>
          <a:p>
            <a:pPr eaLnBrk="1" hangingPunct="1"/>
            <a:r>
              <a:rPr lang="uk-UA" sz="2400" b="1" smtClean="0"/>
              <a:t>Паратенічний паразитизм на прикладі </a:t>
            </a:r>
            <a:r>
              <a:rPr lang="uk-UA" sz="2400" b="1" i="1" smtClean="0"/>
              <a:t>Sebekia mississippiensis</a:t>
            </a:r>
            <a:r>
              <a:rPr lang="uk-UA" sz="2400" b="1" smtClean="0"/>
              <a:t> </a:t>
            </a:r>
            <a:r>
              <a:rPr lang="es-ES" sz="2400" b="1" smtClean="0"/>
              <a:t>(Pentastomida, Arthropoda)</a:t>
            </a:r>
            <a:r>
              <a:rPr lang="uk-UA" sz="2400" b="1" smtClean="0"/>
              <a:t> – паразита легенів американського алігатора</a:t>
            </a:r>
            <a:r>
              <a:rPr lang="uk-UA" sz="2400" smtClean="0"/>
              <a:t>  </a:t>
            </a:r>
            <a:r>
              <a:rPr lang="es-ES" sz="2400" smtClean="0"/>
              <a:t/>
            </a:r>
            <a:br>
              <a:rPr lang="es-ES" sz="2400" smtClean="0"/>
            </a:br>
            <a:endParaRPr lang="es-ES" sz="2400" smtClean="0"/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6443663" y="6276975"/>
            <a:ext cx="2559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ES" sz="2000" i="1"/>
              <a:t>Linguatula taenioides</a:t>
            </a:r>
          </a:p>
        </p:txBody>
      </p:sp>
      <p:pic>
        <p:nvPicPr>
          <p:cNvPr id="11269" name="Picture 10" descr="Linguatula_taenioides"/>
          <p:cNvPicPr>
            <a:picLocks noChangeAspect="1" noChangeArrowheads="1"/>
          </p:cNvPicPr>
          <p:nvPr/>
        </p:nvPicPr>
        <p:blipFill>
          <a:blip r:embed="rId3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268413"/>
            <a:ext cx="2301875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12"/>
          <p:cNvSpPr txBox="1">
            <a:spLocks noChangeArrowheads="1"/>
          </p:cNvSpPr>
          <p:nvPr/>
        </p:nvSpPr>
        <p:spPr bwMode="auto">
          <a:xfrm>
            <a:off x="684213" y="6308725"/>
            <a:ext cx="527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 sz="2400"/>
              <a:t>Схема життєвого циклу пентастомід</a:t>
            </a:r>
            <a:endParaRPr lang="es-ES" sz="2400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468313" y="1125538"/>
            <a:ext cx="2087562" cy="719137"/>
          </a:xfrm>
          <a:prstGeom prst="wedgeRoundRectCallout">
            <a:avLst>
              <a:gd name="adj1" fmla="val 90759"/>
              <a:gd name="adj2" fmla="val 3454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uk-UA"/>
              <a:t>Остаточний хазяїн</a:t>
            </a:r>
            <a:endParaRPr lang="es-ES"/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5651500" y="5516563"/>
            <a:ext cx="1728788" cy="720725"/>
          </a:xfrm>
          <a:prstGeom prst="wedgeRoundRectCallout">
            <a:avLst>
              <a:gd name="adj1" fmla="val -86639"/>
              <a:gd name="adj2" fmla="val -1255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uk-UA"/>
              <a:t>Проміжний хазяїн</a:t>
            </a:r>
            <a:endParaRPr lang="es-E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2339975" y="2492375"/>
            <a:ext cx="1584325" cy="136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flipV="1">
            <a:off x="2771775" y="3860800"/>
            <a:ext cx="1152525" cy="2232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>
            <a:off x="4140200" y="3284538"/>
            <a:ext cx="1728788" cy="720725"/>
          </a:xfrm>
          <a:prstGeom prst="wedgeRoundRectCallout">
            <a:avLst>
              <a:gd name="adj1" fmla="val -60926"/>
              <a:gd name="adj2" fmla="val 3325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uk-UA"/>
              <a:t>Паратенічні хазяї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 animBg="1"/>
      <p:bldP spid="11281" grpId="0" animBg="1"/>
      <p:bldP spid="11282" grpId="0" animBg="1"/>
      <p:bldP spid="11283" grpId="0" animBg="1"/>
      <p:bldP spid="112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5" descr="d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660775"/>
            <a:ext cx="175260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8" descr="d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67125"/>
            <a:ext cx="1792288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1" descr="d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25513"/>
            <a:ext cx="1676400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2" descr="d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930275"/>
            <a:ext cx="1752600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33" descr="du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750"/>
            <a:ext cx="365760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34" descr="du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25513"/>
            <a:ext cx="2057400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36" descr="du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789363"/>
            <a:ext cx="190500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Line 38"/>
          <p:cNvSpPr>
            <a:spLocks noChangeShapeType="1"/>
          </p:cNvSpPr>
          <p:nvPr/>
        </p:nvSpPr>
        <p:spPr bwMode="auto">
          <a:xfrm>
            <a:off x="3429000" y="2336800"/>
            <a:ext cx="609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Line 39"/>
          <p:cNvSpPr>
            <a:spLocks noChangeShapeType="1"/>
          </p:cNvSpPr>
          <p:nvPr/>
        </p:nvSpPr>
        <p:spPr bwMode="auto">
          <a:xfrm flipH="1">
            <a:off x="7010400" y="5257800"/>
            <a:ext cx="457200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9" name="Line 41"/>
          <p:cNvSpPr>
            <a:spLocks noChangeShapeType="1"/>
          </p:cNvSpPr>
          <p:nvPr/>
        </p:nvSpPr>
        <p:spPr bwMode="auto">
          <a:xfrm>
            <a:off x="8229600" y="3346450"/>
            <a:ext cx="1588" cy="587375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00" name="Text Box 42"/>
          <p:cNvSpPr txBox="1">
            <a:spLocks noChangeArrowheads="1"/>
          </p:cNvSpPr>
          <p:nvPr/>
        </p:nvSpPr>
        <p:spPr bwMode="auto">
          <a:xfrm>
            <a:off x="8458200" y="6510338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2301" name="Text Box 43"/>
          <p:cNvSpPr txBox="1">
            <a:spLocks noChangeArrowheads="1"/>
          </p:cNvSpPr>
          <p:nvPr/>
        </p:nvSpPr>
        <p:spPr bwMode="auto">
          <a:xfrm>
            <a:off x="8534400" y="648176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2302" name="Text Box 44"/>
          <p:cNvSpPr txBox="1">
            <a:spLocks noChangeArrowheads="1"/>
          </p:cNvSpPr>
          <p:nvPr/>
        </p:nvSpPr>
        <p:spPr bwMode="auto">
          <a:xfrm>
            <a:off x="179388" y="1341438"/>
            <a:ext cx="2305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uk-UA" sz="2400">
                <a:latin typeface="Times New Roman" pitchFamily="18" charset="0"/>
              </a:rPr>
              <a:t>Дорослі черви </a:t>
            </a:r>
            <a:r>
              <a:rPr lang="en-US" sz="2400" i="1">
                <a:latin typeface="Times New Roman" pitchFamily="18" charset="0"/>
              </a:rPr>
              <a:t>in copula</a:t>
            </a:r>
            <a:r>
              <a:rPr lang="uk-UA" sz="2400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3" name="Text Box 45"/>
          <p:cNvSpPr txBox="1">
            <a:spLocks noChangeArrowheads="1"/>
          </p:cNvSpPr>
          <p:nvPr/>
        </p:nvSpPr>
        <p:spPr bwMode="auto">
          <a:xfrm>
            <a:off x="3419475" y="2492375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uk-UA" sz="2400">
                <a:latin typeface="Times New Roman" pitchFamily="18" charset="0"/>
              </a:rPr>
              <a:t>Яйце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4" name="Text Box 46"/>
          <p:cNvSpPr txBox="1">
            <a:spLocks noChangeArrowheads="1"/>
          </p:cNvSpPr>
          <p:nvPr/>
        </p:nvSpPr>
        <p:spPr bwMode="auto">
          <a:xfrm>
            <a:off x="7019925" y="981075"/>
            <a:ext cx="21240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ts val="1900"/>
              </a:lnSpc>
            </a:pPr>
            <a:r>
              <a:rPr lang="uk-UA" sz="2400">
                <a:latin typeface="Times New Roman" pitchFamily="18" charset="0"/>
              </a:rPr>
              <a:t>Проникнення мірацидія у молюска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5" name="Text Box 49"/>
          <p:cNvSpPr txBox="1">
            <a:spLocks noChangeArrowheads="1"/>
          </p:cNvSpPr>
          <p:nvPr/>
        </p:nvSpPr>
        <p:spPr bwMode="auto">
          <a:xfrm>
            <a:off x="5029200" y="32813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g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6" name="Text Box 50"/>
          <p:cNvSpPr txBox="1">
            <a:spLocks noChangeArrowheads="1"/>
          </p:cNvSpPr>
          <p:nvPr/>
        </p:nvSpPr>
        <p:spPr bwMode="auto">
          <a:xfrm>
            <a:off x="2795588" y="36449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 i</a:t>
            </a:r>
          </a:p>
        </p:txBody>
      </p:sp>
      <p:sp>
        <p:nvSpPr>
          <p:cNvPr id="12307" name="Text Box 51"/>
          <p:cNvSpPr txBox="1">
            <a:spLocks noChangeArrowheads="1"/>
          </p:cNvSpPr>
          <p:nvPr/>
        </p:nvSpPr>
        <p:spPr bwMode="auto">
          <a:xfrm>
            <a:off x="762000" y="32813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  </a:t>
            </a:r>
          </a:p>
        </p:txBody>
      </p:sp>
      <p:sp>
        <p:nvSpPr>
          <p:cNvPr id="12308" name="Line 54"/>
          <p:cNvSpPr>
            <a:spLocks noChangeShapeType="1"/>
          </p:cNvSpPr>
          <p:nvPr/>
        </p:nvSpPr>
        <p:spPr bwMode="auto">
          <a:xfrm>
            <a:off x="5181600" y="2336800"/>
            <a:ext cx="457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09" name="Line 55"/>
          <p:cNvSpPr>
            <a:spLocks noChangeShapeType="1"/>
          </p:cNvSpPr>
          <p:nvPr/>
        </p:nvSpPr>
        <p:spPr bwMode="auto">
          <a:xfrm>
            <a:off x="6934200" y="2336800"/>
            <a:ext cx="609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10" name="Text Box 56"/>
          <p:cNvSpPr txBox="1">
            <a:spLocks noChangeArrowheads="1"/>
          </p:cNvSpPr>
          <p:nvPr/>
        </p:nvSpPr>
        <p:spPr bwMode="auto">
          <a:xfrm rot="5400000">
            <a:off x="4883150" y="1508125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 sz="2400">
                <a:solidFill>
                  <a:srgbClr val="FFFF00"/>
                </a:solidFill>
              </a:rPr>
              <a:t>Мірацидій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12311" name="Text Box 57"/>
          <p:cNvSpPr txBox="1">
            <a:spLocks noChangeArrowheads="1"/>
          </p:cNvSpPr>
          <p:nvPr/>
        </p:nvSpPr>
        <p:spPr bwMode="auto">
          <a:xfrm>
            <a:off x="4114800" y="3281363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12312" name="Line 59"/>
          <p:cNvSpPr>
            <a:spLocks noChangeShapeType="1"/>
          </p:cNvSpPr>
          <p:nvPr/>
        </p:nvSpPr>
        <p:spPr bwMode="auto">
          <a:xfrm flipH="1">
            <a:off x="3182938" y="5257800"/>
            <a:ext cx="381000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13" name="Line 60"/>
          <p:cNvSpPr>
            <a:spLocks noChangeShapeType="1"/>
          </p:cNvSpPr>
          <p:nvPr/>
        </p:nvSpPr>
        <p:spPr bwMode="auto">
          <a:xfrm flipV="1">
            <a:off x="1116013" y="3570288"/>
            <a:ext cx="1587" cy="2905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14" name="Rectangle 67"/>
          <p:cNvSpPr>
            <a:spLocks noGrp="1" noChangeArrowheads="1"/>
          </p:cNvSpPr>
          <p:nvPr>
            <p:ph type="title"/>
          </p:nvPr>
        </p:nvSpPr>
        <p:spPr>
          <a:xfrm>
            <a:off x="107950" y="-26988"/>
            <a:ext cx="9036050" cy="114300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400" b="1" i="1" smtClean="0"/>
              <a:t>Партимальні паразити </a:t>
            </a:r>
            <a:r>
              <a:rPr lang="uk-UA" sz="2400" smtClean="0"/>
              <a:t>- певна частина розвитку яких проходить у зовнішньому середовищі </a:t>
            </a:r>
            <a:br>
              <a:rPr lang="uk-UA" sz="2400" smtClean="0"/>
            </a:br>
            <a:r>
              <a:rPr lang="uk-UA" sz="2400" smtClean="0"/>
              <a:t>на прикладі, життєвого циклу </a:t>
            </a:r>
            <a:r>
              <a:rPr lang="en-US" sz="2400" i="1" smtClean="0">
                <a:solidFill>
                  <a:schemeClr val="tx1"/>
                </a:solidFill>
              </a:rPr>
              <a:t>Schistosoma mansoni</a:t>
            </a:r>
            <a:endParaRPr lang="es-ES" sz="2400" i="1" smtClean="0">
              <a:solidFill>
                <a:schemeClr val="tx1"/>
              </a:solidFill>
            </a:endParaRPr>
          </a:p>
        </p:txBody>
      </p:sp>
      <p:sp>
        <p:nvSpPr>
          <p:cNvPr id="12315" name="Text Box 69"/>
          <p:cNvSpPr txBox="1">
            <a:spLocks noChangeArrowheads="1"/>
          </p:cNvSpPr>
          <p:nvPr/>
        </p:nvSpPr>
        <p:spPr bwMode="auto">
          <a:xfrm>
            <a:off x="7381875" y="3716338"/>
            <a:ext cx="17986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 sz="2000">
                <a:solidFill>
                  <a:srgbClr val="FFFF00"/>
                </a:solidFill>
              </a:rPr>
              <a:t>Материнська спороциста</a:t>
            </a:r>
            <a:endParaRPr lang="es-ES" sz="2000">
              <a:solidFill>
                <a:srgbClr val="FFFF00"/>
              </a:solidFill>
            </a:endParaRPr>
          </a:p>
        </p:txBody>
      </p:sp>
      <p:sp>
        <p:nvSpPr>
          <p:cNvPr id="12316" name="Text Box 70"/>
          <p:cNvSpPr txBox="1">
            <a:spLocks noChangeArrowheads="1"/>
          </p:cNvSpPr>
          <p:nvPr/>
        </p:nvSpPr>
        <p:spPr bwMode="auto">
          <a:xfrm>
            <a:off x="5487988" y="3716338"/>
            <a:ext cx="17478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 sz="2000">
                <a:solidFill>
                  <a:srgbClr val="FFFF00"/>
                </a:solidFill>
              </a:rPr>
              <a:t>Дочірні спороцисти</a:t>
            </a:r>
            <a:endParaRPr lang="es-ES" sz="2000">
              <a:solidFill>
                <a:srgbClr val="FFFF00"/>
              </a:solidFill>
            </a:endParaRPr>
          </a:p>
        </p:txBody>
      </p:sp>
      <p:sp>
        <p:nvSpPr>
          <p:cNvPr id="12317" name="Line 71"/>
          <p:cNvSpPr>
            <a:spLocks noChangeShapeType="1"/>
          </p:cNvSpPr>
          <p:nvPr/>
        </p:nvSpPr>
        <p:spPr bwMode="auto">
          <a:xfrm rot="10800000" flipH="1" flipV="1">
            <a:off x="6300788" y="4365625"/>
            <a:ext cx="792162" cy="1439863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8" name="Line 72"/>
          <p:cNvSpPr>
            <a:spLocks noChangeShapeType="1"/>
          </p:cNvSpPr>
          <p:nvPr/>
        </p:nvSpPr>
        <p:spPr bwMode="auto">
          <a:xfrm rot="10800000" flipH="1" flipV="1">
            <a:off x="6156325" y="4365625"/>
            <a:ext cx="144463" cy="187325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2319" name="Picture 30" descr="du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3660775"/>
            <a:ext cx="175895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0" name="Line 40"/>
          <p:cNvSpPr>
            <a:spLocks noChangeShapeType="1"/>
          </p:cNvSpPr>
          <p:nvPr/>
        </p:nvSpPr>
        <p:spPr bwMode="auto">
          <a:xfrm flipH="1">
            <a:off x="5414963" y="5257800"/>
            <a:ext cx="381000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2321" name="Picture 29" descr="du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3644900"/>
            <a:ext cx="16637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2" name="Line 73"/>
          <p:cNvSpPr>
            <a:spLocks noChangeShapeType="1"/>
          </p:cNvSpPr>
          <p:nvPr/>
        </p:nvSpPr>
        <p:spPr bwMode="auto">
          <a:xfrm flipH="1">
            <a:off x="3563938" y="5300663"/>
            <a:ext cx="381000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23" name="Text Box 74"/>
          <p:cNvSpPr txBox="1">
            <a:spLocks noChangeArrowheads="1"/>
          </p:cNvSpPr>
          <p:nvPr/>
        </p:nvSpPr>
        <p:spPr bwMode="auto">
          <a:xfrm rot="5400000">
            <a:off x="4044950" y="4486275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>
                <a:solidFill>
                  <a:srgbClr val="FFFF00"/>
                </a:solidFill>
              </a:rPr>
              <a:t>Дочірня спороциста</a:t>
            </a:r>
          </a:p>
          <a:p>
            <a:pPr eaLnBrk="1" hangingPunct="1"/>
            <a:r>
              <a:rPr lang="uk-UA">
                <a:solidFill>
                  <a:srgbClr val="FFFF00"/>
                </a:solidFill>
              </a:rPr>
              <a:t>(збільшена)</a:t>
            </a:r>
            <a:endParaRPr lang="es-ES">
              <a:solidFill>
                <a:srgbClr val="FFFF00"/>
              </a:solidFill>
            </a:endParaRPr>
          </a:p>
        </p:txBody>
      </p:sp>
      <p:sp>
        <p:nvSpPr>
          <p:cNvPr id="12324" name="Text Box 75"/>
          <p:cNvSpPr txBox="1">
            <a:spLocks noChangeArrowheads="1"/>
          </p:cNvSpPr>
          <p:nvPr/>
        </p:nvSpPr>
        <p:spPr bwMode="auto">
          <a:xfrm>
            <a:off x="2700338" y="4575175"/>
            <a:ext cx="112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/>
              <a:t>Церкарія</a:t>
            </a:r>
            <a:endParaRPr lang="es-ES"/>
          </a:p>
        </p:txBody>
      </p:sp>
      <p:sp>
        <p:nvSpPr>
          <p:cNvPr id="12325" name="Line 52"/>
          <p:cNvSpPr>
            <a:spLocks noChangeShapeType="1"/>
          </p:cNvSpPr>
          <p:nvPr/>
        </p:nvSpPr>
        <p:spPr bwMode="auto">
          <a:xfrm flipH="1">
            <a:off x="1811338" y="5257800"/>
            <a:ext cx="457200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26" name="Text Box 76"/>
          <p:cNvSpPr txBox="1">
            <a:spLocks noChangeArrowheads="1"/>
          </p:cNvSpPr>
          <p:nvPr/>
        </p:nvSpPr>
        <p:spPr bwMode="auto">
          <a:xfrm>
            <a:off x="468313" y="6491288"/>
            <a:ext cx="160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/>
              <a:t>Шистосомула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1" descr="trichGenefig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"/>
          <a:stretch>
            <a:fillRect/>
          </a:stretch>
        </p:blipFill>
        <p:spPr>
          <a:xfrm>
            <a:off x="2928938" y="0"/>
            <a:ext cx="6323012" cy="6858000"/>
          </a:xfrm>
          <a:noFill/>
        </p:spPr>
      </p:pic>
      <p:sp>
        <p:nvSpPr>
          <p:cNvPr id="13315" name="Rectangle 26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3429000" cy="2520950"/>
          </a:xfrm>
        </p:spPr>
        <p:txBody>
          <a:bodyPr/>
          <a:lstStyle/>
          <a:p>
            <a:pPr algn="l" eaLnBrk="1" hangingPunct="1"/>
            <a:r>
              <a:rPr lang="uk-UA" sz="2000" i="1" smtClean="0"/>
              <a:t>Семпітернальні  паразити </a:t>
            </a:r>
            <a:r>
              <a:rPr lang="uk-UA" sz="2000" smtClean="0"/>
              <a:t>— весь цикл розвитку яких проходить в організмі хазяїна чи хазяїв.</a:t>
            </a:r>
            <a:br>
              <a:rPr lang="uk-UA" sz="2000" smtClean="0"/>
            </a:br>
            <a:r>
              <a:rPr lang="uk-UA" sz="2000" smtClean="0"/>
              <a:t>Приклад семпітерального паразитизма  - </a:t>
            </a:r>
            <a:r>
              <a:rPr lang="en-US" sz="2000" i="1" smtClean="0"/>
              <a:t>Trichinella spiralis</a:t>
            </a:r>
            <a:r>
              <a:rPr lang="en-US" sz="2000" smtClean="0"/>
              <a:t> </a:t>
            </a:r>
            <a:endParaRPr lang="es-ES" sz="2000" smtClean="0"/>
          </a:p>
        </p:txBody>
      </p:sp>
      <p:pic>
        <p:nvPicPr>
          <p:cNvPr id="13316" name="Picture 4" descr="d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2566988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14"/>
          <p:cNvSpPr txBox="1">
            <a:spLocks noChangeArrowheads="1"/>
          </p:cNvSpPr>
          <p:nvPr/>
        </p:nvSpPr>
        <p:spPr bwMode="auto">
          <a:xfrm>
            <a:off x="1600200" y="8255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b</a:t>
            </a:r>
            <a:endParaRPr lang="en-US" sz="2800" b="1">
              <a:latin typeface="Times New Roman" pitchFamily="18" charset="0"/>
            </a:endParaRPr>
          </a:p>
        </p:txBody>
      </p:sp>
      <p:sp>
        <p:nvSpPr>
          <p:cNvPr id="13318" name="Text Box 15"/>
          <p:cNvSpPr txBox="1">
            <a:spLocks noChangeArrowheads="1"/>
          </p:cNvSpPr>
          <p:nvPr/>
        </p:nvSpPr>
        <p:spPr bwMode="auto">
          <a:xfrm>
            <a:off x="5257800" y="68263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c</a:t>
            </a:r>
            <a:endParaRPr lang="en-US" sz="2800" b="1">
              <a:latin typeface="Times New Roman" pitchFamily="18" charset="0"/>
            </a:endParaRPr>
          </a:p>
        </p:txBody>
      </p:sp>
      <p:sp>
        <p:nvSpPr>
          <p:cNvPr id="13319" name="Text Box 16"/>
          <p:cNvSpPr txBox="1">
            <a:spLocks noChangeArrowheads="1"/>
          </p:cNvSpPr>
          <p:nvPr/>
        </p:nvSpPr>
        <p:spPr bwMode="auto">
          <a:xfrm>
            <a:off x="8339138" y="6264275"/>
            <a:ext cx="93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</a:t>
            </a:r>
            <a:endParaRPr lang="en-US" sz="2800" b="1">
              <a:latin typeface="Arial" charset="0"/>
            </a:endParaRPr>
          </a:p>
        </p:txBody>
      </p:sp>
      <p:sp>
        <p:nvSpPr>
          <p:cNvPr id="13320" name="Line 17"/>
          <p:cNvSpPr>
            <a:spLocks noChangeShapeType="1"/>
          </p:cNvSpPr>
          <p:nvPr/>
        </p:nvSpPr>
        <p:spPr bwMode="auto">
          <a:xfrm>
            <a:off x="3733800" y="58658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Text Box 32"/>
          <p:cNvSpPr txBox="1">
            <a:spLocks noChangeArrowheads="1"/>
          </p:cNvSpPr>
          <p:nvPr/>
        </p:nvSpPr>
        <p:spPr bwMode="auto">
          <a:xfrm>
            <a:off x="0" y="2786063"/>
            <a:ext cx="290036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/>
              <a:t>Гістологічний зріз через капсулу трихінели, </a:t>
            </a:r>
          </a:p>
          <a:p>
            <a:pPr eaLnBrk="1" hangingPunct="1"/>
            <a:r>
              <a:rPr lang="uk-UA"/>
              <a:t>мікрофотографія</a:t>
            </a:r>
            <a:endParaRPr lang="es-ES"/>
          </a:p>
        </p:txBody>
      </p:sp>
      <p:sp>
        <p:nvSpPr>
          <p:cNvPr id="13322" name="AutoShape 33"/>
          <p:cNvSpPr>
            <a:spLocks noChangeArrowheads="1"/>
          </p:cNvSpPr>
          <p:nvPr/>
        </p:nvSpPr>
        <p:spPr bwMode="auto">
          <a:xfrm rot="5400000">
            <a:off x="900113" y="3500438"/>
            <a:ext cx="503237" cy="649287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FF0000">
              <a:alpha val="7294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Типи систем паразит-хазяїн</a:t>
            </a:r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14313" y="1143000"/>
            <a:ext cx="8715375" cy="5357813"/>
          </a:xfrm>
        </p:spPr>
        <p:txBody>
          <a:bodyPr/>
          <a:lstStyle/>
          <a:p>
            <a:r>
              <a:rPr lang="uk-UA" sz="2400" smtClean="0"/>
              <a:t>Залежно від того, яка частина циклу розвитку проходить в організмі хазяїна, розрізняють </a:t>
            </a:r>
            <a:r>
              <a:rPr lang="uk-UA" sz="2400" i="1" smtClean="0"/>
              <a:t>паразитизм імагінальний </a:t>
            </a:r>
            <a:r>
              <a:rPr lang="uk-UA" sz="2400" smtClean="0"/>
              <a:t>і</a:t>
            </a:r>
            <a:r>
              <a:rPr lang="uk-UA" sz="2400" b="1" i="1" smtClean="0"/>
              <a:t> </a:t>
            </a:r>
            <a:r>
              <a:rPr lang="uk-UA" sz="2400" i="1" smtClean="0"/>
              <a:t>ларвальний (личинковий). </a:t>
            </a:r>
          </a:p>
          <a:p>
            <a:r>
              <a:rPr lang="uk-UA" sz="2400" smtClean="0"/>
              <a:t>У першому випадку паразитичний спосіб життя веде доросла (статевозріла) особина, а її ембріональний і ларвальний розвиток відбувається в зовнішньому середовищі (характерний для більшості паразитичних червів), </a:t>
            </a:r>
          </a:p>
          <a:p>
            <a:r>
              <a:rPr lang="uk-UA" sz="2400" smtClean="0"/>
              <a:t>У другому, — паразитують личинкові форми, а доросла особина живе в зовнішньому середовищі (деякі паразитичні черви, комахи, ракоподібні та ін.). </a:t>
            </a:r>
          </a:p>
          <a:p>
            <a:r>
              <a:rPr lang="uk-UA" sz="2400" smtClean="0"/>
              <a:t>Імагінальний паразитизм, як і ларвальний, є періодичним, а в цикл розвитку можуть входити обидва типи.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5385</TotalTime>
  <Words>1105</Words>
  <Application>Microsoft Office PowerPoint</Application>
  <PresentationFormat>Экран (4:3)</PresentationFormat>
  <Paragraphs>177</Paragraphs>
  <Slides>33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Занавес</vt:lpstr>
      <vt:lpstr>Оформление по умолчанию</vt:lpstr>
      <vt:lpstr>Склон</vt:lpstr>
      <vt:lpstr>Документ</vt:lpstr>
      <vt:lpstr>PHOTO-PAINT</vt:lpstr>
      <vt:lpstr>Лекція № 3 Система паразит-хазяїн  Місце паразитів у тваринному світі</vt:lpstr>
      <vt:lpstr>Типи систем паразит-хазяїн</vt:lpstr>
      <vt:lpstr>Випадковий паразитизм на прикладі Rhabditis strongyloides</vt:lpstr>
      <vt:lpstr>Обов'язковий паразитизм  на прикладі трематоди Echinostoma revolutum</vt:lpstr>
      <vt:lpstr>Паратенічний паразитизм</vt:lpstr>
      <vt:lpstr>Паратенічний паразитизм на прикладі Sebekia mississippiensis (Pentastomida, Arthropoda) – паразита легенів американського алігатора   </vt:lpstr>
      <vt:lpstr>Партимальні паразити - певна частина розвитку яких проходить у зовнішньому середовищі  на прикладі, життєвого циклу Schistosoma mansoni</vt:lpstr>
      <vt:lpstr>Семпітернальні  паразити — весь цикл розвитку яких проходить в організмі хазяїна чи хазяїв. Приклад семпітерального паразитизма  - Trichinella spiralis </vt:lpstr>
      <vt:lpstr>Типи систем паразит-хазяїн</vt:lpstr>
      <vt:lpstr>Личинковий паразитизм</vt:lpstr>
      <vt:lpstr>Презентация PowerPoint</vt:lpstr>
      <vt:lpstr>Ектопаразити риб – гіродактилідні моногенеї</vt:lpstr>
      <vt:lpstr>Презентация PowerPoint</vt:lpstr>
      <vt:lpstr>Форма участі хазяїна в циклі розвитку паразита</vt:lpstr>
      <vt:lpstr>МІСЦЕ ПАРАЗИТІВ У СИСТЕМІ ТВАРИННОГО СВІТУ</vt:lpstr>
      <vt:lpstr>Список паразитів 6 видів кефалей Середземноморського басейну налічує більше 150 видів</vt:lpstr>
      <vt:lpstr>Презентация PowerPoint</vt:lpstr>
      <vt:lpstr>Презентация PowerPoint</vt:lpstr>
      <vt:lpstr>Спрощена схема еволюції деяких головних груп еукаріотичних організмів (за Кавальє-Сміт, 2003, модифіковано) </vt:lpstr>
      <vt:lpstr>Презентация PowerPoint</vt:lpstr>
      <vt:lpstr>Презентация PowerPoint</vt:lpstr>
      <vt:lpstr>Презентация PowerPoint</vt:lpstr>
      <vt:lpstr>Презентация PowerPoint</vt:lpstr>
      <vt:lpstr>Kinetoplasta — кінетопласти </vt:lpstr>
      <vt:lpstr>Презентация PowerPoint</vt:lpstr>
      <vt:lpstr>Apicomplexa — справжні споровики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Amoebozoa — амеби </vt:lpstr>
      <vt:lpstr>Список використаних джерел </vt:lpstr>
    </vt:vector>
  </TitlesOfParts>
  <Company>znu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 3</dc:title>
  <dc:creator>Sarabeev</dc:creator>
  <cp:lastModifiedBy>X</cp:lastModifiedBy>
  <cp:revision>93</cp:revision>
  <dcterms:created xsi:type="dcterms:W3CDTF">2007-10-01T17:07:25Z</dcterms:created>
  <dcterms:modified xsi:type="dcterms:W3CDTF">2020-02-12T19:34:25Z</dcterms:modified>
</cp:coreProperties>
</file>