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03B3-4B94-41F7-B00A-8C266D21BD3F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6033EF-6002-4B3E-A340-3016143F9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03B3-4B94-41F7-B00A-8C266D21BD3F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33EF-6002-4B3E-A340-3016143F9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03B3-4B94-41F7-B00A-8C266D21BD3F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33EF-6002-4B3E-A340-3016143F9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7B03B3-4B94-41F7-B00A-8C266D21BD3F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56033EF-6002-4B3E-A340-3016143F9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03B3-4B94-41F7-B00A-8C266D21BD3F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33EF-6002-4B3E-A340-3016143F9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03B3-4B94-41F7-B00A-8C266D21BD3F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33EF-6002-4B3E-A340-3016143F9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33EF-6002-4B3E-A340-3016143F9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03B3-4B94-41F7-B00A-8C266D21BD3F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03B3-4B94-41F7-B00A-8C266D21BD3F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33EF-6002-4B3E-A340-3016143F9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03B3-4B94-41F7-B00A-8C266D21BD3F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33EF-6002-4B3E-A340-3016143F9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7B03B3-4B94-41F7-B00A-8C266D21BD3F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033EF-6002-4B3E-A340-3016143F9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03B3-4B94-41F7-B00A-8C266D21BD3F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6033EF-6002-4B3E-A340-3016143F9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7B03B3-4B94-41F7-B00A-8C266D21BD3F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56033EF-6002-4B3E-A340-3016143F9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/>
              <a:t>Множинні</a:t>
            </a:r>
            <a:r>
              <a:rPr lang="ru-RU" b="1" dirty="0"/>
              <a:t> </a:t>
            </a:r>
            <a:r>
              <a:rPr lang="ru-RU" b="1" dirty="0" err="1"/>
              <a:t>алелі</a:t>
            </a:r>
            <a:r>
              <a:rPr lang="ru-RU" b="1" dirty="0"/>
              <a:t>. </a:t>
            </a:r>
            <a:r>
              <a:rPr lang="ru-RU" b="1" dirty="0" err="1"/>
              <a:t>Успадкування</a:t>
            </a:r>
            <a:r>
              <a:rPr lang="ru-RU" b="1" dirty="0"/>
              <a:t> </a:t>
            </a:r>
            <a:r>
              <a:rPr lang="ru-RU" b="1" dirty="0" err="1"/>
              <a:t>груп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 за системою АВ0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4. У </a:t>
            </a:r>
            <a:r>
              <a:rPr lang="ru-RU" b="1" dirty="0" err="1"/>
              <a:t>матері</a:t>
            </a:r>
            <a:r>
              <a:rPr lang="ru-RU" b="1" dirty="0"/>
              <a:t> І </a:t>
            </a:r>
            <a:r>
              <a:rPr lang="ru-RU" b="1" dirty="0" err="1"/>
              <a:t>група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, а в батька – ІІ.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 </a:t>
            </a:r>
            <a:r>
              <a:rPr lang="ru-RU" b="1" dirty="0" err="1"/>
              <a:t>можуть</a:t>
            </a:r>
            <a:r>
              <a:rPr lang="ru-RU" b="1" dirty="0"/>
              <a:t> бути в </a:t>
            </a:r>
            <a:r>
              <a:rPr lang="ru-RU" b="1" dirty="0" err="1"/>
              <a:t>їхніх</a:t>
            </a:r>
            <a:r>
              <a:rPr lang="ru-RU" b="1" dirty="0"/>
              <a:t> </a:t>
            </a:r>
            <a:r>
              <a:rPr lang="ru-RU" b="1" dirty="0" err="1"/>
              <a:t>дітей</a:t>
            </a:r>
            <a:r>
              <a:rPr lang="ru-RU" b="1" dirty="0"/>
              <a:t>?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4199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5. У </a:t>
            </a:r>
            <a:r>
              <a:rPr lang="ru-RU" b="1" dirty="0" err="1"/>
              <a:t>пологовому</a:t>
            </a:r>
            <a:r>
              <a:rPr lang="ru-RU" b="1" dirty="0"/>
              <a:t> </a:t>
            </a:r>
            <a:r>
              <a:rPr lang="ru-RU" b="1" dirty="0" err="1"/>
              <a:t>будинку</a:t>
            </a:r>
            <a:r>
              <a:rPr lang="ru-RU" b="1" dirty="0"/>
              <a:t> </a:t>
            </a:r>
            <a:r>
              <a:rPr lang="ru-RU" b="1" dirty="0" err="1"/>
              <a:t>переплутали</a:t>
            </a:r>
            <a:r>
              <a:rPr lang="ru-RU" b="1" dirty="0"/>
              <a:t> </a:t>
            </a:r>
            <a:r>
              <a:rPr lang="ru-RU" b="1" dirty="0" err="1"/>
              <a:t>двох</a:t>
            </a:r>
            <a:r>
              <a:rPr lang="ru-RU" b="1" dirty="0"/>
              <a:t> </a:t>
            </a:r>
            <a:r>
              <a:rPr lang="ru-RU" b="1" dirty="0" err="1"/>
              <a:t>хлопчиків</a:t>
            </a:r>
            <a:r>
              <a:rPr lang="ru-RU" b="1" dirty="0"/>
              <a:t>. У </a:t>
            </a:r>
            <a:r>
              <a:rPr lang="ru-RU" b="1" dirty="0" err="1"/>
              <a:t>батьків</a:t>
            </a:r>
            <a:r>
              <a:rPr lang="ru-RU" b="1" dirty="0"/>
              <a:t> одного </a:t>
            </a:r>
            <a:r>
              <a:rPr lang="ru-RU" b="1" dirty="0" err="1"/>
              <a:t>з</a:t>
            </a:r>
            <a:r>
              <a:rPr lang="ru-RU" b="1" dirty="0"/>
              <a:t> них І та ІІ </a:t>
            </a:r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, в </a:t>
            </a:r>
            <a:r>
              <a:rPr lang="ru-RU" b="1" dirty="0" err="1"/>
              <a:t>батьків</a:t>
            </a:r>
            <a:r>
              <a:rPr lang="ru-RU" b="1" dirty="0"/>
              <a:t> другого І та І</a:t>
            </a:r>
            <a:r>
              <a:rPr lang="en-US" b="1" dirty="0"/>
              <a:t>V </a:t>
            </a:r>
            <a:r>
              <a:rPr lang="ru-RU" b="1" dirty="0" err="1"/>
              <a:t>групи</a:t>
            </a:r>
            <a:r>
              <a:rPr lang="ru-RU" b="1" dirty="0"/>
              <a:t>. </a:t>
            </a:r>
            <a:r>
              <a:rPr lang="ru-RU" b="1" dirty="0" err="1"/>
              <a:t>Лабораторний</a:t>
            </a:r>
            <a:r>
              <a:rPr lang="ru-RU" b="1" dirty="0"/>
              <a:t> </a:t>
            </a:r>
            <a:r>
              <a:rPr lang="ru-RU" b="1" dirty="0" err="1"/>
              <a:t>аналіз</a:t>
            </a:r>
            <a:r>
              <a:rPr lang="ru-RU" b="1" dirty="0"/>
              <a:t> показав,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діти</a:t>
            </a:r>
            <a:r>
              <a:rPr lang="ru-RU" b="1" dirty="0"/>
              <a:t> </a:t>
            </a:r>
            <a:r>
              <a:rPr lang="ru-RU" b="1" dirty="0" err="1"/>
              <a:t>мають</a:t>
            </a:r>
            <a:r>
              <a:rPr lang="ru-RU" b="1" dirty="0"/>
              <a:t> І та І</a:t>
            </a:r>
            <a:r>
              <a:rPr lang="en-US" b="1" dirty="0"/>
              <a:t>V </a:t>
            </a:r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. </a:t>
            </a:r>
            <a:r>
              <a:rPr lang="ru-RU" b="1" dirty="0" err="1"/>
              <a:t>Визначте</a:t>
            </a:r>
            <a:r>
              <a:rPr lang="ru-RU" b="1" dirty="0"/>
              <a:t>, </a:t>
            </a:r>
            <a:r>
              <a:rPr lang="ru-RU" b="1" dirty="0" err="1"/>
              <a:t>хто</a:t>
            </a:r>
            <a:r>
              <a:rPr lang="ru-RU" b="1" dirty="0"/>
              <a:t> чий </a:t>
            </a:r>
            <a:r>
              <a:rPr lang="ru-RU" b="1" dirty="0" err="1"/>
              <a:t>син</a:t>
            </a:r>
            <a:r>
              <a:rPr lang="ru-RU" b="1" dirty="0"/>
              <a:t>?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1905000"/>
            <a:ext cx="72104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6. У </a:t>
            </a:r>
            <a:r>
              <a:rPr lang="ru-RU" dirty="0" err="1" smtClean="0"/>
              <a:t>людини</a:t>
            </a:r>
            <a:r>
              <a:rPr lang="ru-RU" dirty="0" smtClean="0"/>
              <a:t> система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А</a:t>
            </a:r>
            <a:r>
              <a:rPr lang="en-US" dirty="0" smtClean="0"/>
              <a:t>B</a:t>
            </a:r>
            <a:r>
              <a:rPr lang="ru-RU" dirty="0" smtClean="0"/>
              <a:t>О </a:t>
            </a:r>
            <a:r>
              <a:rPr lang="ru-RU" dirty="0" err="1" smtClean="0"/>
              <a:t>зумовлена</a:t>
            </a:r>
            <a:r>
              <a:rPr lang="ru-RU" dirty="0" smtClean="0"/>
              <a:t> </a:t>
            </a:r>
            <a:r>
              <a:rPr lang="ru-RU" dirty="0" err="1" smtClean="0"/>
              <a:t>алелями</a:t>
            </a:r>
            <a:r>
              <a:rPr lang="ru-RU" dirty="0" smtClean="0"/>
              <a:t> гена І. </a:t>
            </a:r>
            <a:r>
              <a:rPr lang="ru-RU" dirty="0" err="1" smtClean="0"/>
              <a:t>Рецесивна</a:t>
            </a:r>
            <a:r>
              <a:rPr lang="ru-RU" dirty="0" smtClean="0"/>
              <a:t> </a:t>
            </a:r>
            <a:r>
              <a:rPr lang="ru-RU" dirty="0" err="1" smtClean="0"/>
              <a:t>алель</a:t>
            </a:r>
            <a:r>
              <a:rPr lang="ru-RU" dirty="0" smtClean="0"/>
              <a:t> </a:t>
            </a:r>
            <a:r>
              <a:rPr lang="en-US" dirty="0" smtClean="0"/>
              <a:t>I</a:t>
            </a:r>
            <a:r>
              <a:rPr lang="en-US" baseline="30000" dirty="0" smtClean="0"/>
              <a:t>O</a:t>
            </a:r>
            <a:r>
              <a:rPr lang="en-US" dirty="0" smtClean="0"/>
              <a:t> </a:t>
            </a:r>
            <a:r>
              <a:rPr lang="ru-RU" dirty="0" err="1" smtClean="0"/>
              <a:t>детермінує</a:t>
            </a:r>
            <a:r>
              <a:rPr lang="ru-RU" dirty="0" smtClean="0"/>
              <a:t> І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. </a:t>
            </a:r>
            <a:r>
              <a:rPr lang="ru-RU" dirty="0" err="1" smtClean="0"/>
              <a:t>Алелі</a:t>
            </a:r>
            <a:r>
              <a:rPr lang="ru-RU" dirty="0" smtClean="0"/>
              <a:t> </a:t>
            </a:r>
            <a:r>
              <a:rPr lang="en-US" dirty="0" smtClean="0"/>
              <a:t>I</a:t>
            </a:r>
            <a:r>
              <a:rPr lang="en-US" baseline="30000" dirty="0" smtClean="0"/>
              <a:t>A</a:t>
            </a:r>
            <a:r>
              <a:rPr lang="en-US" dirty="0" smtClean="0"/>
              <a:t> </a:t>
            </a:r>
            <a:r>
              <a:rPr lang="ru-RU" dirty="0" smtClean="0"/>
              <a:t>та І</a:t>
            </a:r>
            <a:r>
              <a:rPr lang="en-US" baseline="30000" dirty="0" smtClean="0"/>
              <a:t>B</a:t>
            </a:r>
            <a:r>
              <a:rPr lang="en-US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детермінують</a:t>
            </a:r>
            <a:r>
              <a:rPr lang="ru-RU" dirty="0" smtClean="0"/>
              <a:t> </a:t>
            </a:r>
            <a:r>
              <a:rPr lang="en-US" dirty="0" smtClean="0"/>
              <a:t>II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III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домінують</a:t>
            </a:r>
            <a:r>
              <a:rPr lang="ru-RU" dirty="0" smtClean="0"/>
              <a:t> над </a:t>
            </a:r>
            <a:r>
              <a:rPr lang="ru-RU" dirty="0" err="1" smtClean="0"/>
              <a:t>алеллю</a:t>
            </a:r>
            <a:r>
              <a:rPr lang="ru-RU" dirty="0" smtClean="0"/>
              <a:t> </a:t>
            </a:r>
            <a:r>
              <a:rPr lang="en-US" dirty="0" smtClean="0"/>
              <a:t>I</a:t>
            </a:r>
            <a:r>
              <a:rPr lang="en-US" baseline="30000" dirty="0" smtClean="0"/>
              <a:t>O</a:t>
            </a:r>
            <a:r>
              <a:rPr lang="en-US" dirty="0" smtClean="0"/>
              <a:t>, </a:t>
            </a:r>
            <a:r>
              <a:rPr lang="ru-RU" dirty="0" smtClean="0"/>
              <a:t>а </a:t>
            </a:r>
            <a:r>
              <a:rPr lang="ru-RU" dirty="0" err="1" smtClean="0"/>
              <a:t>стосовно</a:t>
            </a:r>
            <a:r>
              <a:rPr lang="ru-RU" dirty="0" smtClean="0"/>
              <a:t> один одного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кодомінантними</a:t>
            </a:r>
            <a:r>
              <a:rPr lang="ru-RU" dirty="0" smtClean="0"/>
              <a:t>; генотип І</a:t>
            </a:r>
            <a:r>
              <a:rPr lang="ru-RU" baseline="30000" dirty="0" smtClean="0"/>
              <a:t>А</a:t>
            </a:r>
            <a:r>
              <a:rPr lang="ru-RU" dirty="0" smtClean="0"/>
              <a:t>І</a:t>
            </a:r>
            <a:r>
              <a:rPr lang="ru-RU" baseline="30000" dirty="0" smtClean="0"/>
              <a:t>В</a:t>
            </a:r>
            <a:r>
              <a:rPr lang="ru-RU" dirty="0" smtClean="0"/>
              <a:t> </a:t>
            </a:r>
            <a:r>
              <a:rPr lang="ru-RU" dirty="0" err="1" smtClean="0"/>
              <a:t>детермінує</a:t>
            </a:r>
            <a:r>
              <a:rPr lang="ru-RU" dirty="0" smtClean="0"/>
              <a:t> </a:t>
            </a:r>
            <a:r>
              <a:rPr lang="en-US" dirty="0" smtClean="0"/>
              <a:t>IV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1. </a:t>
            </a:r>
            <a:r>
              <a:rPr lang="ru-RU" dirty="0" err="1" smtClean="0"/>
              <a:t>Жінка</a:t>
            </a:r>
            <a:r>
              <a:rPr lang="ru-RU" dirty="0" smtClean="0"/>
              <a:t>, яка </a:t>
            </a:r>
            <a:r>
              <a:rPr lang="ru-RU" dirty="0" err="1" smtClean="0"/>
              <a:t>має</a:t>
            </a:r>
            <a:r>
              <a:rPr lang="ru-RU" dirty="0" smtClean="0"/>
              <a:t> І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одружилася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гомозиготним</a:t>
            </a:r>
            <a:r>
              <a:rPr lang="ru-RU" dirty="0" smtClean="0"/>
              <a:t> </a:t>
            </a:r>
            <a:r>
              <a:rPr lang="ru-RU" dirty="0" err="1" smtClean="0"/>
              <a:t>чоловіком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en-US" dirty="0" smtClean="0"/>
              <a:t>IV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. У них народилась одна </a:t>
            </a:r>
            <a:r>
              <a:rPr lang="ru-RU" dirty="0" err="1" smtClean="0"/>
              <a:t>дитина</a:t>
            </a:r>
            <a:r>
              <a:rPr lang="ru-RU" dirty="0" smtClean="0"/>
              <a:t>. </a:t>
            </a:r>
            <a:r>
              <a:rPr lang="ru-RU" dirty="0" err="1" smtClean="0"/>
              <a:t>Визначте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генотип </a:t>
            </a:r>
            <a:r>
              <a:rPr lang="ru-RU" dirty="0" err="1" smtClean="0"/>
              <a:t>дитини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Жінка</a:t>
            </a:r>
            <a:r>
              <a:rPr lang="ru-RU" dirty="0" smtClean="0"/>
              <a:t>, яка </a:t>
            </a:r>
            <a:r>
              <a:rPr lang="ru-RU" dirty="0" err="1" smtClean="0"/>
              <a:t>має</a:t>
            </a:r>
            <a:r>
              <a:rPr lang="ru-RU" dirty="0" smtClean="0"/>
              <a:t> І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одружилася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гетерозиготним</a:t>
            </a:r>
            <a:r>
              <a:rPr lang="ru-RU" dirty="0" smtClean="0"/>
              <a:t> </a:t>
            </a:r>
            <a:r>
              <a:rPr lang="ru-RU" dirty="0" err="1" smtClean="0"/>
              <a:t>чоловіком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en-US" dirty="0" smtClean="0"/>
              <a:t>III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.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гомозиготна</a:t>
            </a:r>
            <a:r>
              <a:rPr lang="ru-RU" dirty="0" smtClean="0"/>
              <a:t> за геном </a:t>
            </a:r>
            <a:r>
              <a:rPr lang="en-US" dirty="0" smtClean="0"/>
              <a:t>I</a:t>
            </a:r>
            <a:r>
              <a:rPr lang="ru-RU" baseline="30000" dirty="0" smtClean="0"/>
              <a:t>А</a:t>
            </a:r>
            <a:r>
              <a:rPr lang="ru-RU" dirty="0" smtClean="0"/>
              <a:t>, а </a:t>
            </a:r>
            <a:r>
              <a:rPr lang="ru-RU" dirty="0" err="1" smtClean="0"/>
              <a:t>батько</a:t>
            </a:r>
            <a:r>
              <a:rPr lang="ru-RU" dirty="0" smtClean="0"/>
              <a:t> — за геном І</a:t>
            </a:r>
            <a:r>
              <a:rPr lang="ru-RU" baseline="30000" dirty="0" smtClean="0"/>
              <a:t>В</a:t>
            </a:r>
            <a:r>
              <a:rPr lang="ru-RU" dirty="0" smtClean="0"/>
              <a:t>. </a:t>
            </a:r>
            <a:r>
              <a:rPr lang="ru-RU" dirty="0" err="1" smtClean="0"/>
              <a:t>Визначте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генотип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Жінка</a:t>
            </a:r>
            <a:r>
              <a:rPr lang="ru-RU" dirty="0" smtClean="0"/>
              <a:t>, яка </a:t>
            </a:r>
            <a:r>
              <a:rPr lang="ru-RU" dirty="0" err="1" smtClean="0"/>
              <a:t>має</a:t>
            </a:r>
            <a:r>
              <a:rPr lang="ru-RU" dirty="0" smtClean="0"/>
              <a:t> І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одружилася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чоловіком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en-US" dirty="0" smtClean="0"/>
              <a:t>IV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.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успадкують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батька?</a:t>
            </a:r>
          </a:p>
          <a:p>
            <a:r>
              <a:rPr lang="ru-RU" dirty="0" smtClean="0"/>
              <a:t>5. </a:t>
            </a:r>
            <a:r>
              <a:rPr lang="ru-RU" dirty="0" err="1" smtClean="0"/>
              <a:t>Гетерозиготна</a:t>
            </a:r>
            <a:r>
              <a:rPr lang="ru-RU" dirty="0" smtClean="0"/>
              <a:t> </a:t>
            </a:r>
            <a:r>
              <a:rPr lang="ru-RU" dirty="0" err="1" smtClean="0"/>
              <a:t>жінка</a:t>
            </a:r>
            <a:r>
              <a:rPr lang="ru-RU" dirty="0" smtClean="0"/>
              <a:t>, яка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en-US" dirty="0" smtClean="0"/>
              <a:t>II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одружилася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чоловіком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І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.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можливі</a:t>
            </a:r>
            <a:r>
              <a:rPr lang="ru-RU" dirty="0" smtClean="0"/>
              <a:t> в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, а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неможливі</a:t>
            </a:r>
            <a:r>
              <a:rPr lang="ru-RU" dirty="0" smtClean="0"/>
              <a:t>?</a:t>
            </a:r>
          </a:p>
          <a:p>
            <a:r>
              <a:rPr lang="ru-RU" dirty="0" smtClean="0"/>
              <a:t>6. </a:t>
            </a:r>
            <a:r>
              <a:rPr lang="ru-RU" dirty="0" err="1" smtClean="0"/>
              <a:t>Гетерозиготна</a:t>
            </a:r>
            <a:r>
              <a:rPr lang="ru-RU" dirty="0" smtClean="0"/>
              <a:t> </a:t>
            </a:r>
            <a:r>
              <a:rPr lang="ru-RU" dirty="0" err="1" smtClean="0"/>
              <a:t>жінка</a:t>
            </a:r>
            <a:r>
              <a:rPr lang="ru-RU" dirty="0" smtClean="0"/>
              <a:t>, яка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en-US" dirty="0" smtClean="0"/>
              <a:t>II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одружилася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гетерозисготним</a:t>
            </a:r>
            <a:r>
              <a:rPr lang="ru-RU" dirty="0" smtClean="0"/>
              <a:t> </a:t>
            </a:r>
            <a:r>
              <a:rPr lang="ru-RU" dirty="0" err="1" smtClean="0"/>
              <a:t>чоловіком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en-US" dirty="0" smtClean="0"/>
              <a:t>III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. </a:t>
            </a:r>
            <a:r>
              <a:rPr lang="ru-RU" dirty="0" err="1" smtClean="0"/>
              <a:t>Визначте</a:t>
            </a:r>
            <a:r>
              <a:rPr lang="ru-RU" dirty="0" smtClean="0"/>
              <a:t> </a:t>
            </a:r>
            <a:r>
              <a:rPr lang="ru-RU" dirty="0" err="1" smtClean="0"/>
              <a:t>можливі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генотипи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ahistory.co/zno/general-biology-a-collection-of-tasks-2020-barna/general-biology-a-collection-of-tasks-2020-barna.files/image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860032" cy="60293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5856" y="1886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Розв'язання </a:t>
            </a:r>
            <a:endParaRPr lang="ru-RU" dirty="0"/>
          </a:p>
        </p:txBody>
      </p:sp>
      <p:pic>
        <p:nvPicPr>
          <p:cNvPr id="1028" name="Picture 4" descr="https://uahistory.co/zno/general-biology-a-collection-of-tasks-2020-barna/general-biology-a-collection-of-tasks-2020-barna.files/image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650" y="1916832"/>
            <a:ext cx="4324350" cy="200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7. </a:t>
            </a:r>
            <a:r>
              <a:rPr lang="ru-RU" dirty="0" err="1" smtClean="0"/>
              <a:t>Гомозиготна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А(ІІ), </a:t>
            </a:r>
            <a:r>
              <a:rPr lang="ru-RU" dirty="0" err="1" smtClean="0"/>
              <a:t>гомозиготний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 — В(ІІІ).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?</a:t>
            </a:r>
          </a:p>
          <a:p>
            <a:endParaRPr lang="ru-RU" dirty="0" smtClean="0"/>
          </a:p>
          <a:p>
            <a:r>
              <a:rPr lang="ru-RU" b="1" dirty="0" err="1" smtClean="0"/>
              <a:t>Розв’язання</a:t>
            </a:r>
            <a:endParaRPr lang="ru-RU" dirty="0"/>
          </a:p>
        </p:txBody>
      </p:sp>
      <p:pic>
        <p:nvPicPr>
          <p:cNvPr id="29698" name="Picture 2" descr="https://uahistory.co/zno/general-biology-a-collection-of-tasks-2020-barna/general-biology-a-collection-of-tasks-2020-barna.files/image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212150" cy="20162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71703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8. Ген </a:t>
            </a:r>
            <a:r>
              <a:rPr lang="ru-RU" dirty="0" err="1" smtClean="0"/>
              <a:t>третьої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(І</a:t>
            </a:r>
            <a:r>
              <a:rPr lang="ru-RU" baseline="30000" dirty="0" smtClean="0"/>
              <a:t>В</a:t>
            </a:r>
            <a:r>
              <a:rPr lang="ru-RU" dirty="0" smtClean="0"/>
              <a:t>) </a:t>
            </a:r>
            <a:r>
              <a:rPr lang="ru-RU" dirty="0" err="1" smtClean="0"/>
              <a:t>домінує</a:t>
            </a:r>
            <a:r>
              <a:rPr lang="ru-RU" dirty="0" smtClean="0"/>
              <a:t> над геном </a:t>
            </a:r>
            <a:r>
              <a:rPr lang="en-US" dirty="0" smtClean="0"/>
              <a:t>I</a:t>
            </a:r>
            <a:r>
              <a:rPr lang="en-US" baseline="30000" dirty="0" smtClean="0"/>
              <a:t>O</a:t>
            </a:r>
            <a:r>
              <a:rPr lang="en-US" dirty="0" smtClean="0"/>
              <a:t>. </a:t>
            </a:r>
            <a:r>
              <a:rPr lang="ru-RU" dirty="0" err="1" smtClean="0"/>
              <a:t>Гетерозиготний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en-US" dirty="0" smtClean="0"/>
              <a:t>III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одружився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жінкою</a:t>
            </a:r>
            <a:r>
              <a:rPr lang="ru-RU" dirty="0" smtClean="0"/>
              <a:t>, яка </a:t>
            </a:r>
            <a:r>
              <a:rPr lang="ru-RU" dirty="0" err="1" smtClean="0"/>
              <a:t>має</a:t>
            </a:r>
            <a:r>
              <a:rPr lang="ru-RU" dirty="0" smtClean="0"/>
              <a:t> І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. </a:t>
            </a:r>
            <a:r>
              <a:rPr lang="ru-RU" dirty="0" err="1" smtClean="0"/>
              <a:t>Визначте</a:t>
            </a:r>
            <a:r>
              <a:rPr lang="ru-RU" dirty="0" smtClean="0"/>
              <a:t> </a:t>
            </a:r>
            <a:r>
              <a:rPr lang="ru-RU" dirty="0" err="1" smtClean="0"/>
              <a:t>можливі</a:t>
            </a:r>
            <a:r>
              <a:rPr lang="ru-RU" dirty="0" smtClean="0"/>
              <a:t> </a:t>
            </a:r>
            <a:r>
              <a:rPr lang="ru-RU" dirty="0" err="1" smtClean="0"/>
              <a:t>генотипи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фенотипи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700" name="Picture 4" descr="https://uahistory.co/zno/general-biology-a-collection-of-tasks-2020-barna/general-biology-a-collection-of-tasks-2020-barna.files/image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013176"/>
            <a:ext cx="4807084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9. У хлопчика O(I)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сестри</a:t>
            </a:r>
            <a:r>
              <a:rPr lang="ru-RU" dirty="0" smtClean="0"/>
              <a:t> — AB(IV). </a:t>
            </a:r>
            <a:r>
              <a:rPr lang="ru-RU" dirty="0" err="1" smtClean="0"/>
              <a:t>Визначте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та </a:t>
            </a:r>
            <a:r>
              <a:rPr lang="ru-RU" dirty="0" err="1" smtClean="0"/>
              <a:t>генотипи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22" name="Picture 2" descr="https://uahistory.co/zno/general-biology-a-collection-of-tasks-2020-barna/general-biology-a-collection-of-tasks-2020-barna.files/image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1052736"/>
            <a:ext cx="5330047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10</a:t>
            </a:r>
            <a:r>
              <a:rPr lang="ru-RU" sz="1600" dirty="0" smtClean="0"/>
              <a:t>. У </a:t>
            </a:r>
            <a:r>
              <a:rPr lang="ru-RU" sz="1600" dirty="0" err="1" smtClean="0"/>
              <a:t>батьків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en-US" sz="1600" dirty="0" smtClean="0"/>
              <a:t>II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en-US" sz="1600" dirty="0" smtClean="0"/>
              <a:t>III </a:t>
            </a:r>
            <a:r>
              <a:rPr lang="ru-RU" sz="1600" dirty="0" err="1" smtClean="0"/>
              <a:t>групами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крові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народилася</a:t>
            </a:r>
            <a:r>
              <a:rPr lang="ru-RU" sz="1600" dirty="0" smtClean="0"/>
              <a:t> </a:t>
            </a:r>
            <a:r>
              <a:rPr lang="ru-RU" sz="1600" dirty="0" err="1" smtClean="0"/>
              <a:t>дитина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І </a:t>
            </a:r>
            <a:r>
              <a:rPr lang="ru-RU" sz="1600" dirty="0" err="1" smtClean="0"/>
              <a:t>групою</a:t>
            </a:r>
            <a:r>
              <a:rPr lang="ru-RU" sz="1600" dirty="0" smtClean="0"/>
              <a:t> </a:t>
            </a:r>
            <a:r>
              <a:rPr lang="ru-RU" sz="1600" dirty="0" err="1" smtClean="0"/>
              <a:t>крові</a:t>
            </a:r>
            <a:r>
              <a:rPr lang="ru-RU" sz="1600" dirty="0" smtClean="0"/>
              <a:t>, хвора на </a:t>
            </a:r>
            <a:r>
              <a:rPr lang="ru-RU" sz="1600" dirty="0" err="1" smtClean="0"/>
              <a:t>серпоподібно-клітинну</a:t>
            </a:r>
            <a:r>
              <a:rPr lang="ru-RU" sz="1600" dirty="0" smtClean="0"/>
              <a:t> </a:t>
            </a:r>
            <a:r>
              <a:rPr lang="ru-RU" sz="1600" dirty="0" err="1" smtClean="0"/>
              <a:t>анемію</a:t>
            </a:r>
            <a:r>
              <a:rPr lang="ru-RU" sz="1600" dirty="0" smtClean="0"/>
              <a:t> (не </a:t>
            </a:r>
            <a:r>
              <a:rPr lang="ru-RU" sz="1600" dirty="0" err="1" smtClean="0"/>
              <a:t>зчеплене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групами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крові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аутосомне</a:t>
            </a:r>
            <a:r>
              <a:rPr lang="ru-RU" sz="1600" dirty="0" smtClean="0"/>
              <a:t> </a:t>
            </a:r>
            <a:r>
              <a:rPr lang="ru-RU" sz="1600" dirty="0" err="1" smtClean="0"/>
              <a:t>спадкування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неповним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домінуванням</a:t>
            </a:r>
            <a:r>
              <a:rPr lang="ru-RU" sz="1600" dirty="0" smtClean="0"/>
              <a:t>). </a:t>
            </a:r>
            <a:r>
              <a:rPr lang="ru-RU" sz="1600" dirty="0" err="1" smtClean="0"/>
              <a:t>Визначте</a:t>
            </a:r>
            <a:r>
              <a:rPr lang="ru-RU" sz="1600" dirty="0" smtClean="0"/>
              <a:t> </a:t>
            </a:r>
            <a:r>
              <a:rPr lang="ru-RU" sz="1600" dirty="0" err="1" smtClean="0"/>
              <a:t>ймовірність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народження</a:t>
            </a:r>
            <a:r>
              <a:rPr lang="ru-RU" sz="1600" dirty="0" smtClean="0"/>
              <a:t> у </a:t>
            </a:r>
            <a:r>
              <a:rPr lang="ru-RU" sz="1600" dirty="0" err="1" smtClean="0"/>
              <a:t>цих</a:t>
            </a:r>
            <a:r>
              <a:rPr lang="ru-RU" sz="1600" dirty="0" smtClean="0"/>
              <a:t> </a:t>
            </a:r>
            <a:r>
              <a:rPr lang="ru-RU" sz="1600" dirty="0" err="1" smtClean="0"/>
              <a:t>батьків</a:t>
            </a:r>
            <a:r>
              <a:rPr lang="ru-RU" sz="1600" dirty="0" smtClean="0"/>
              <a:t> </a:t>
            </a:r>
            <a:r>
              <a:rPr lang="ru-RU" sz="1600" dirty="0" err="1" smtClean="0"/>
              <a:t>хворих</a:t>
            </a:r>
            <a:r>
              <a:rPr lang="ru-RU" sz="1600" dirty="0" smtClean="0"/>
              <a:t> </a:t>
            </a:r>
            <a:r>
              <a:rPr lang="ru-RU" sz="1600" dirty="0" err="1" smtClean="0"/>
              <a:t>дітей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en-US" sz="1600" dirty="0" smtClean="0"/>
              <a:t>IV </a:t>
            </a:r>
            <a:r>
              <a:rPr lang="ru-RU" sz="1600" dirty="0" err="1" smtClean="0"/>
              <a:t>групою</a:t>
            </a:r>
            <a:r>
              <a:rPr lang="ru-RU" sz="1600" dirty="0" smtClean="0"/>
              <a:t> </a:t>
            </a:r>
            <a:r>
              <a:rPr lang="ru-RU" sz="1600" dirty="0" err="1" smtClean="0"/>
              <a:t>крові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31746" name="Picture 2" descr="https://uahistory.co/zno/general-biology-a-collection-of-tasks-2020-barna/general-biology-a-collection-of-tasks-2020-barna.files/image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1556792"/>
            <a:ext cx="5665999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uahistory.co/zno/general-biology-a-collection-of-tasks-2020-barna/general-biology-a-collection-of-tasks-2020-barna.files/image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824536" cy="6641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uahistory.co/zno/general-biology-a-collection-of-tasks-2020-barna/general-biology-a-collection-of-tasks-2020-barna.files/image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238001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11.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розгляду</a:t>
            </a:r>
            <a:r>
              <a:rPr lang="ru-RU" dirty="0" smtClean="0"/>
              <a:t> </a:t>
            </a:r>
            <a:r>
              <a:rPr lang="ru-RU" dirty="0" err="1" smtClean="0"/>
              <a:t>судової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 про </a:t>
            </a:r>
            <a:r>
              <a:rPr lang="ru-RU" dirty="0" err="1" smtClean="0"/>
              <a:t>батьківство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дитини</a:t>
            </a:r>
            <a:r>
              <a:rPr lang="ru-RU" dirty="0" smtClean="0"/>
              <a:t> IV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у </a:t>
            </a:r>
            <a:r>
              <a:rPr lang="ru-RU" dirty="0" err="1" smtClean="0"/>
              <a:t>матері</a:t>
            </a:r>
            <a:r>
              <a:rPr lang="ru-RU" dirty="0" smtClean="0"/>
              <a:t> — II </a:t>
            </a:r>
            <a:r>
              <a:rPr lang="ru-RU" dirty="0" err="1" smtClean="0"/>
              <a:t>група</a:t>
            </a:r>
            <a:r>
              <a:rPr lang="ru-RU" dirty="0" smtClean="0"/>
              <a:t>, а в </a:t>
            </a:r>
            <a:r>
              <a:rPr lang="ru-RU" dirty="0" err="1" smtClean="0"/>
              <a:t>імовірного</a:t>
            </a:r>
            <a:r>
              <a:rPr lang="ru-RU" dirty="0" smtClean="0"/>
              <a:t> батька — І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. До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висновку</a:t>
            </a:r>
            <a:r>
              <a:rPr lang="ru-RU" dirty="0" smtClean="0"/>
              <a:t> повинен прийти </a:t>
            </a:r>
            <a:r>
              <a:rPr lang="ru-RU" dirty="0" err="1" smtClean="0"/>
              <a:t>судмедексперт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34818" name="Picture 2" descr="https://uahistory.co/zno/general-biology-a-collection-of-tasks-2020-barna/general-biology-a-collection-of-tasks-2020-barna.files/image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5472604" cy="16561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321297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12. У </a:t>
            </a:r>
            <a:r>
              <a:rPr lang="ru-RU" dirty="0" err="1" smtClean="0"/>
              <a:t>подружжя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</a:t>
            </a:r>
            <a:r>
              <a:rPr lang="ru-RU" dirty="0" err="1" smtClean="0"/>
              <a:t>позитивний</a:t>
            </a:r>
            <a:r>
              <a:rPr lang="ru-RU" dirty="0" smtClean="0"/>
              <a:t> Rh-фактор, </a:t>
            </a:r>
            <a:r>
              <a:rPr lang="ru-RU" dirty="0" err="1" smtClean="0"/>
              <a:t>але</a:t>
            </a:r>
            <a:r>
              <a:rPr lang="ru-RU" dirty="0" smtClean="0"/>
              <a:t> в них </a:t>
            </a:r>
            <a:r>
              <a:rPr lang="ru-RU" dirty="0" err="1" smtClean="0"/>
              <a:t>народився</a:t>
            </a:r>
            <a:r>
              <a:rPr lang="ru-RU" dirty="0" smtClean="0"/>
              <a:t> хлопчик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негативним</a:t>
            </a:r>
            <a:r>
              <a:rPr lang="ru-RU" dirty="0" smtClean="0"/>
              <a:t> Rh-фактором. Як </a:t>
            </a:r>
            <a:r>
              <a:rPr lang="ru-RU" dirty="0" err="1" smtClean="0"/>
              <a:t>успадковується</a:t>
            </a:r>
            <a:r>
              <a:rPr lang="ru-RU" dirty="0" smtClean="0"/>
              <a:t> Rh-фактор?</a:t>
            </a:r>
            <a:endParaRPr lang="ru-RU" dirty="0"/>
          </a:p>
        </p:txBody>
      </p:sp>
      <p:pic>
        <p:nvPicPr>
          <p:cNvPr id="34820" name="Picture 4" descr="https://uahistory.co/zno/general-biology-a-collection-of-tasks-2020-barna/general-biology-a-collection-of-tasks-2020-barna.files/image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05064"/>
            <a:ext cx="5472602" cy="10801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5657671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Відповідь</a:t>
            </a:r>
            <a:r>
              <a:rPr lang="ru-RU" b="1" dirty="0" smtClean="0"/>
              <a:t>.</a:t>
            </a:r>
            <a:r>
              <a:rPr lang="ru-RU" dirty="0" smtClean="0"/>
              <a:t> Фактор </a:t>
            </a:r>
            <a:r>
              <a:rPr lang="ru-RU" dirty="0" err="1" smtClean="0"/>
              <a:t>Rh+</a:t>
            </a:r>
            <a:r>
              <a:rPr lang="ru-RU" dirty="0" smtClean="0"/>
              <a:t> — </a:t>
            </a:r>
            <a:r>
              <a:rPr lang="ru-RU" dirty="0" err="1" smtClean="0"/>
              <a:t>ознака</a:t>
            </a:r>
            <a:r>
              <a:rPr lang="ru-RU" dirty="0" smtClean="0"/>
              <a:t> </a:t>
            </a:r>
            <a:r>
              <a:rPr lang="ru-RU" dirty="0" err="1" smtClean="0"/>
              <a:t>домінантна</a:t>
            </a:r>
            <a:r>
              <a:rPr lang="ru-RU" dirty="0" smtClean="0"/>
              <a:t>, тому в </a:t>
            </a:r>
            <a:r>
              <a:rPr lang="ru-RU" dirty="0" err="1" smtClean="0"/>
              <a:t>Rh+</a:t>
            </a:r>
            <a:r>
              <a:rPr lang="ru-RU" dirty="0" smtClean="0"/>
              <a:t> </a:t>
            </a:r>
            <a:r>
              <a:rPr lang="ru-RU" dirty="0" err="1" smtClean="0"/>
              <a:t>гетерозиготних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народитися</a:t>
            </a:r>
            <a:r>
              <a:rPr lang="ru-RU" dirty="0" smtClean="0"/>
              <a:t> </a:t>
            </a:r>
            <a:r>
              <a:rPr lang="ru-RU" dirty="0" err="1" smtClean="0"/>
              <a:t>резус-негативна</a:t>
            </a:r>
            <a:r>
              <a:rPr lang="ru-RU" dirty="0" smtClean="0"/>
              <a:t> </a:t>
            </a:r>
            <a:r>
              <a:rPr lang="ru-RU" dirty="0" err="1" smtClean="0"/>
              <a:t>гомозиготна</a:t>
            </a:r>
            <a:r>
              <a:rPr lang="ru-RU" dirty="0" smtClean="0"/>
              <a:t> </a:t>
            </a:r>
            <a:r>
              <a:rPr lang="ru-RU" dirty="0" err="1" smtClean="0"/>
              <a:t>рецесивна</a:t>
            </a:r>
            <a:r>
              <a:rPr lang="ru-RU" dirty="0" smtClean="0"/>
              <a:t> </a:t>
            </a:r>
            <a:r>
              <a:rPr lang="ru-RU" dirty="0" err="1" smtClean="0"/>
              <a:t>дитина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24744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/>
              <a:t>Множинні</a:t>
            </a:r>
            <a:r>
              <a:rPr lang="ru-RU" b="1" i="1" dirty="0"/>
              <a:t> </a:t>
            </a:r>
            <a:r>
              <a:rPr lang="ru-RU" b="1" i="1" dirty="0" err="1"/>
              <a:t>алелі</a:t>
            </a:r>
            <a:r>
              <a:rPr lang="ru-RU" b="1" i="1" dirty="0"/>
              <a:t> (</a:t>
            </a:r>
            <a:r>
              <a:rPr lang="ru-RU" b="1" i="1" dirty="0" err="1"/>
              <a:t>грец</a:t>
            </a:r>
            <a:r>
              <a:rPr lang="ru-RU" b="1" i="1" dirty="0"/>
              <a:t>. </a:t>
            </a:r>
            <a:r>
              <a:rPr lang="en-US" b="1" i="1" dirty="0" err="1"/>
              <a:t>allelon</a:t>
            </a:r>
            <a:r>
              <a:rPr lang="en-US" b="1" i="1" dirty="0"/>
              <a:t> – </a:t>
            </a:r>
            <a:r>
              <a:rPr lang="ru-RU" b="1" i="1" dirty="0"/>
              <a:t>один одного). </a:t>
            </a:r>
            <a:r>
              <a:rPr lang="ru-RU" b="1" i="1" dirty="0" err="1"/>
              <a:t>Іноді</a:t>
            </a:r>
            <a:r>
              <a:rPr lang="ru-RU" b="1" i="1" dirty="0"/>
              <a:t> до </a:t>
            </a:r>
            <a:r>
              <a:rPr lang="ru-RU" b="1" i="1" dirty="0" err="1"/>
              <a:t>алельних</a:t>
            </a:r>
            <a:r>
              <a:rPr lang="ru-RU" b="1" i="1" dirty="0"/>
              <a:t> </a:t>
            </a:r>
            <a:r>
              <a:rPr lang="ru-RU" b="1" i="1" dirty="0" err="1"/>
              <a:t>можуть</a:t>
            </a:r>
            <a:r>
              <a:rPr lang="ru-RU" b="1" i="1" dirty="0"/>
              <a:t> </a:t>
            </a:r>
            <a:r>
              <a:rPr lang="ru-RU" b="1" i="1" dirty="0" err="1"/>
              <a:t>відноситися</a:t>
            </a:r>
            <a:r>
              <a:rPr lang="ru-RU" b="1" i="1" dirty="0"/>
              <a:t> не два, а </a:t>
            </a:r>
            <a:r>
              <a:rPr lang="ru-RU" b="1" i="1" dirty="0" err="1"/>
              <a:t>більше</a:t>
            </a:r>
            <a:r>
              <a:rPr lang="ru-RU" b="1" i="1" dirty="0"/>
              <a:t> </a:t>
            </a:r>
            <a:r>
              <a:rPr lang="ru-RU" b="1" i="1" dirty="0" err="1"/>
              <a:t>алелів</a:t>
            </a:r>
            <a:r>
              <a:rPr lang="ru-RU" b="1" i="1" dirty="0"/>
              <a:t>. </a:t>
            </a:r>
            <a:r>
              <a:rPr lang="ru-RU" b="1" i="1" dirty="0" err="1"/>
              <a:t>Тоді</a:t>
            </a:r>
            <a:r>
              <a:rPr lang="ru-RU" b="1" i="1" dirty="0"/>
              <a:t>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називають</a:t>
            </a:r>
            <a:r>
              <a:rPr lang="ru-RU" b="1" i="1" dirty="0"/>
              <a:t> </a:t>
            </a:r>
            <a:r>
              <a:rPr lang="ru-RU" b="1" i="1" dirty="0" err="1"/>
              <a:t>серією</a:t>
            </a:r>
            <a:r>
              <a:rPr lang="ru-RU" b="1" i="1" dirty="0"/>
              <a:t> </a:t>
            </a:r>
            <a:r>
              <a:rPr lang="ru-RU" b="1" i="1" dirty="0" err="1"/>
              <a:t>множильних</a:t>
            </a:r>
            <a:r>
              <a:rPr lang="ru-RU" b="1" i="1" dirty="0"/>
              <a:t> </a:t>
            </a:r>
            <a:r>
              <a:rPr lang="ru-RU" b="1" i="1" dirty="0" err="1"/>
              <a:t>алелів</a:t>
            </a:r>
            <a:r>
              <a:rPr lang="ru-RU" b="1" i="1" dirty="0"/>
              <a:t>. </a:t>
            </a:r>
            <a:r>
              <a:rPr lang="ru-RU" b="1" i="1" dirty="0" err="1"/>
              <a:t>Виникають</a:t>
            </a:r>
            <a:r>
              <a:rPr lang="ru-RU" b="1" i="1" dirty="0"/>
              <a:t> </a:t>
            </a:r>
            <a:r>
              <a:rPr lang="ru-RU" b="1" i="1" dirty="0" err="1"/>
              <a:t>множинні</a:t>
            </a:r>
            <a:r>
              <a:rPr lang="ru-RU" b="1" i="1" dirty="0"/>
              <a:t> </a:t>
            </a:r>
            <a:r>
              <a:rPr lang="ru-RU" b="1" i="1" dirty="0" err="1"/>
              <a:t>алелі</a:t>
            </a:r>
            <a:r>
              <a:rPr lang="ru-RU" b="1" i="1" dirty="0"/>
              <a:t> шляхом </a:t>
            </a:r>
            <a:r>
              <a:rPr lang="ru-RU" b="1" i="1" dirty="0" err="1"/>
              <a:t>мутацій</a:t>
            </a:r>
            <a:r>
              <a:rPr lang="ru-RU" b="1" i="1" dirty="0"/>
              <a:t> в одному </a:t>
            </a:r>
            <a:r>
              <a:rPr lang="ru-RU" b="1" i="1" dirty="0" err="1"/>
              <a:t>локусі</a:t>
            </a:r>
            <a:r>
              <a:rPr lang="ru-RU" b="1" i="1" dirty="0"/>
              <a:t> </a:t>
            </a:r>
            <a:r>
              <a:rPr lang="ru-RU" b="1" i="1" dirty="0" err="1"/>
              <a:t>хромосоми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відрізняються</a:t>
            </a:r>
            <a:r>
              <a:rPr lang="ru-RU" b="1" i="1" dirty="0"/>
              <a:t> </a:t>
            </a:r>
            <a:r>
              <a:rPr lang="ru-RU" b="1" i="1" dirty="0" err="1"/>
              <a:t>своїм</a:t>
            </a:r>
            <a:r>
              <a:rPr lang="ru-RU" b="1" i="1" dirty="0"/>
              <a:t> </a:t>
            </a:r>
            <a:r>
              <a:rPr lang="ru-RU" b="1" i="1" dirty="0" err="1"/>
              <a:t>фенотиповим</a:t>
            </a:r>
            <a:r>
              <a:rPr lang="ru-RU" b="1" i="1" dirty="0"/>
              <a:t> </a:t>
            </a:r>
            <a:r>
              <a:rPr lang="ru-RU" b="1" i="1" dirty="0" err="1"/>
              <a:t>проявом</a:t>
            </a:r>
            <a:r>
              <a:rPr lang="ru-RU" b="1" i="1" dirty="0"/>
              <a:t>. Так, </a:t>
            </a:r>
            <a:r>
              <a:rPr lang="ru-RU" b="1" i="1" dirty="0" err="1"/>
              <a:t>окрім</a:t>
            </a:r>
            <a:r>
              <a:rPr lang="ru-RU" b="1" i="1" dirty="0"/>
              <a:t> </a:t>
            </a:r>
            <a:r>
              <a:rPr lang="ru-RU" b="1" i="1" dirty="0" err="1"/>
              <a:t>основних</a:t>
            </a:r>
            <a:r>
              <a:rPr lang="ru-RU" b="1" i="1" dirty="0"/>
              <a:t> </a:t>
            </a:r>
            <a:r>
              <a:rPr lang="ru-RU" b="1" i="1" dirty="0" err="1"/>
              <a:t>домінантного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рецесивного</a:t>
            </a:r>
            <a:r>
              <a:rPr lang="ru-RU" b="1" i="1" dirty="0"/>
              <a:t> </a:t>
            </a:r>
            <a:r>
              <a:rPr lang="ru-RU" b="1" i="1" dirty="0" err="1"/>
              <a:t>алелів</a:t>
            </a:r>
            <a:r>
              <a:rPr lang="ru-RU" b="1" i="1" dirty="0"/>
              <a:t> гена </a:t>
            </a:r>
            <a:r>
              <a:rPr lang="ru-RU" b="1" i="1" dirty="0" err="1"/>
              <a:t>з’являються</a:t>
            </a:r>
            <a:r>
              <a:rPr lang="ru-RU" b="1" i="1" dirty="0"/>
              <a:t> </a:t>
            </a:r>
            <a:r>
              <a:rPr lang="ru-RU" b="1" i="1" dirty="0" err="1"/>
              <a:t>проміжні</a:t>
            </a:r>
            <a:r>
              <a:rPr lang="ru-RU" b="1" i="1" dirty="0"/>
              <a:t> </a:t>
            </a:r>
            <a:r>
              <a:rPr lang="ru-RU" b="1" i="1" dirty="0" err="1"/>
              <a:t>алелі</a:t>
            </a:r>
            <a:r>
              <a:rPr lang="ru-RU" b="1" i="1" dirty="0"/>
              <a:t>, </a:t>
            </a:r>
            <a:r>
              <a:rPr lang="ru-RU" b="1" i="1" dirty="0" err="1"/>
              <a:t>які</a:t>
            </a:r>
            <a:r>
              <a:rPr lang="ru-RU" b="1" i="1" dirty="0"/>
              <a:t> по </a:t>
            </a:r>
            <a:r>
              <a:rPr lang="ru-RU" b="1" i="1" dirty="0" err="1"/>
              <a:t>відношенню</a:t>
            </a:r>
            <a:r>
              <a:rPr lang="ru-RU" b="1" i="1" dirty="0"/>
              <a:t> до </a:t>
            </a:r>
            <a:r>
              <a:rPr lang="ru-RU" b="1" i="1" dirty="0" err="1"/>
              <a:t>домінантного</a:t>
            </a:r>
            <a:r>
              <a:rPr lang="ru-RU" b="1" i="1" dirty="0"/>
              <a:t> </a:t>
            </a:r>
            <a:r>
              <a:rPr lang="ru-RU" b="1" i="1" dirty="0" err="1"/>
              <a:t>ведуть</a:t>
            </a:r>
            <a:r>
              <a:rPr lang="ru-RU" b="1" i="1" dirty="0"/>
              <a:t> себе як </a:t>
            </a:r>
            <a:r>
              <a:rPr lang="ru-RU" b="1" i="1" dirty="0" err="1"/>
              <a:t>рецесивні</a:t>
            </a:r>
            <a:r>
              <a:rPr lang="ru-RU" b="1" i="1" dirty="0"/>
              <a:t>, а по </a:t>
            </a:r>
            <a:r>
              <a:rPr lang="ru-RU" b="1" i="1" dirty="0" err="1"/>
              <a:t>відношенню</a:t>
            </a:r>
            <a:r>
              <a:rPr lang="ru-RU" b="1" i="1" dirty="0"/>
              <a:t> до </a:t>
            </a:r>
            <a:r>
              <a:rPr lang="ru-RU" b="1" i="1" dirty="0" err="1"/>
              <a:t>рецесивного</a:t>
            </a:r>
            <a:r>
              <a:rPr lang="ru-RU" b="1" i="1" dirty="0"/>
              <a:t> – як </a:t>
            </a:r>
            <a:r>
              <a:rPr lang="ru-RU" b="1" i="1" dirty="0" err="1"/>
              <a:t>домінантні</a:t>
            </a:r>
            <a:r>
              <a:rPr lang="ru-RU" b="1" i="1" dirty="0"/>
              <a:t> </a:t>
            </a:r>
            <a:r>
              <a:rPr lang="ru-RU" b="1" i="1" dirty="0" err="1"/>
              <a:t>алелі</a:t>
            </a:r>
            <a:r>
              <a:rPr lang="ru-RU" b="1" i="1" dirty="0"/>
              <a:t> того ж гена. </a:t>
            </a:r>
            <a:r>
              <a:rPr lang="ru-RU" b="1" i="1" dirty="0" err="1"/>
              <a:t>Це</a:t>
            </a:r>
            <a:r>
              <a:rPr lang="ru-RU" b="1" i="1" dirty="0"/>
              <a:t> </a:t>
            </a:r>
            <a:r>
              <a:rPr lang="ru-RU" b="1" i="1" dirty="0" err="1"/>
              <a:t>явище</a:t>
            </a:r>
            <a:r>
              <a:rPr lang="ru-RU" b="1" i="1" dirty="0"/>
              <a:t> </a:t>
            </a:r>
            <a:r>
              <a:rPr lang="ru-RU" b="1" i="1" dirty="0" err="1"/>
              <a:t>є</a:t>
            </a:r>
            <a:r>
              <a:rPr lang="ru-RU" b="1" i="1" dirty="0"/>
              <a:t> одним </a:t>
            </a:r>
            <a:r>
              <a:rPr lang="ru-RU" b="1" i="1" dirty="0" err="1"/>
              <a:t>із</a:t>
            </a:r>
            <a:r>
              <a:rPr lang="ru-RU" b="1" i="1" dirty="0"/>
              <a:t> </a:t>
            </a:r>
            <a:r>
              <a:rPr lang="ru-RU" b="1" i="1" dirty="0" err="1"/>
              <a:t>головних</a:t>
            </a:r>
            <a:r>
              <a:rPr lang="ru-RU" b="1" i="1" dirty="0"/>
              <a:t> </a:t>
            </a:r>
            <a:r>
              <a:rPr lang="ru-RU" b="1" i="1" dirty="0" err="1"/>
              <a:t>феноменів</a:t>
            </a:r>
            <a:r>
              <a:rPr lang="ru-RU" b="1" i="1" dirty="0"/>
              <a:t> у </a:t>
            </a:r>
            <a:r>
              <a:rPr lang="ru-RU" b="1" i="1" dirty="0" err="1"/>
              <a:t>процесі</a:t>
            </a:r>
            <a:r>
              <a:rPr lang="ru-RU" b="1" i="1" dirty="0"/>
              <a:t> </a:t>
            </a:r>
            <a:r>
              <a:rPr lang="ru-RU" b="1" i="1" dirty="0" err="1"/>
              <a:t>спадкової</a:t>
            </a:r>
            <a:r>
              <a:rPr lang="ru-RU" b="1" i="1" dirty="0"/>
              <a:t> </a:t>
            </a:r>
            <a:r>
              <a:rPr lang="ru-RU" b="1" i="1" dirty="0" err="1"/>
              <a:t>мінливості</a:t>
            </a:r>
            <a:r>
              <a:rPr lang="ru-RU" b="1" i="1" dirty="0"/>
              <a:t> </a:t>
            </a:r>
            <a:r>
              <a:rPr lang="ru-RU" b="1" i="1" dirty="0" err="1"/>
              <a:t>організмів</a:t>
            </a:r>
            <a:r>
              <a:rPr lang="ru-RU" b="1" i="1" dirty="0"/>
              <a:t>. </a:t>
            </a:r>
            <a:r>
              <a:rPr lang="ru-RU" b="1" i="1" dirty="0" err="1"/>
              <a:t>Воно</a:t>
            </a:r>
            <a:r>
              <a:rPr lang="ru-RU" b="1" i="1" dirty="0"/>
              <a:t> </a:t>
            </a:r>
            <a:r>
              <a:rPr lang="ru-RU" b="1" i="1" dirty="0" err="1"/>
              <a:t>показує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кожний</a:t>
            </a:r>
            <a:r>
              <a:rPr lang="ru-RU" b="1" i="1" dirty="0"/>
              <a:t> ген </a:t>
            </a:r>
            <a:r>
              <a:rPr lang="ru-RU" b="1" i="1" dirty="0" err="1"/>
              <a:t>може</a:t>
            </a:r>
            <a:r>
              <a:rPr lang="ru-RU" b="1" i="1" dirty="0"/>
              <a:t> </a:t>
            </a:r>
            <a:r>
              <a:rPr lang="ru-RU" b="1" i="1" dirty="0" err="1"/>
              <a:t>багаторазово</a:t>
            </a:r>
            <a:r>
              <a:rPr lang="ru-RU" b="1" i="1" dirty="0"/>
              <a:t> </a:t>
            </a:r>
            <a:r>
              <a:rPr lang="ru-RU" b="1" i="1" dirty="0" err="1"/>
              <a:t>змінюватись</a:t>
            </a:r>
            <a:r>
              <a:rPr lang="ru-RU" b="1" i="1" dirty="0"/>
              <a:t>, </a:t>
            </a:r>
            <a:r>
              <a:rPr lang="ru-RU" b="1" i="1" dirty="0" err="1"/>
              <a:t>по-різному</a:t>
            </a:r>
            <a:r>
              <a:rPr lang="ru-RU" b="1" i="1" dirty="0"/>
              <a:t> </a:t>
            </a:r>
            <a:r>
              <a:rPr lang="ru-RU" b="1" i="1" dirty="0" err="1"/>
              <a:t>впливаючи</a:t>
            </a:r>
            <a:r>
              <a:rPr lang="ru-RU" b="1" i="1" dirty="0"/>
              <a:t> на </a:t>
            </a:r>
            <a:r>
              <a:rPr lang="ru-RU" b="1" i="1" dirty="0" err="1"/>
              <a:t>розвиток</a:t>
            </a:r>
            <a:r>
              <a:rPr lang="ru-RU" b="1" i="1" dirty="0"/>
              <a:t> </a:t>
            </a:r>
            <a:r>
              <a:rPr lang="ru-RU" b="1" i="1" dirty="0" err="1"/>
              <a:t>ознак</a:t>
            </a:r>
            <a:r>
              <a:rPr lang="ru-RU" b="1" i="1" dirty="0"/>
              <a:t>. </a:t>
            </a:r>
          </a:p>
          <a:p>
            <a:r>
              <a:rPr lang="ru-RU" dirty="0"/>
              <a:t>У </a:t>
            </a:r>
            <a:r>
              <a:rPr lang="ru-RU" dirty="0" err="1"/>
              <a:t>людини</a:t>
            </a:r>
            <a:r>
              <a:rPr lang="ru-RU" dirty="0"/>
              <a:t> за типом </a:t>
            </a:r>
            <a:r>
              <a:rPr lang="ru-RU" dirty="0" err="1"/>
              <a:t>множинних</a:t>
            </a:r>
            <a:r>
              <a:rPr lang="ru-RU" dirty="0"/>
              <a:t> </a:t>
            </a:r>
            <a:r>
              <a:rPr lang="ru-RU" dirty="0" err="1"/>
              <a:t>алелей</a:t>
            </a:r>
            <a:r>
              <a:rPr lang="ru-RU" dirty="0"/>
              <a:t> </a:t>
            </a:r>
            <a:r>
              <a:rPr lang="ru-RU" dirty="0" err="1"/>
              <a:t>успадковуються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за системою АВ0.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13. </a:t>
            </a:r>
            <a:r>
              <a:rPr lang="ru-RU" dirty="0" err="1" smtClean="0"/>
              <a:t>Чоловік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резус-негативну</a:t>
            </a:r>
            <a:r>
              <a:rPr lang="ru-RU" dirty="0" smtClean="0"/>
              <a:t> кров </a:t>
            </a:r>
            <a:r>
              <a:rPr lang="en-US" dirty="0" smtClean="0"/>
              <a:t>IV </a:t>
            </a:r>
            <a:r>
              <a:rPr lang="ru-RU" dirty="0" err="1" smtClean="0"/>
              <a:t>групи</a:t>
            </a:r>
            <a:r>
              <a:rPr lang="ru-RU" dirty="0" smtClean="0"/>
              <a:t>, </a:t>
            </a:r>
            <a:r>
              <a:rPr lang="ru-RU" dirty="0" err="1" smtClean="0"/>
              <a:t>одружився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жінкою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резус-позитивну</a:t>
            </a:r>
            <a:r>
              <a:rPr lang="ru-RU" dirty="0" smtClean="0"/>
              <a:t> кров </a:t>
            </a:r>
            <a:r>
              <a:rPr lang="en-US" dirty="0" smtClean="0"/>
              <a:t>III </a:t>
            </a:r>
            <a:r>
              <a:rPr lang="ru-RU" dirty="0" err="1" smtClean="0"/>
              <a:t>групи</a:t>
            </a:r>
            <a:r>
              <a:rPr lang="ru-RU" dirty="0" smtClean="0"/>
              <a:t>. У батька </a:t>
            </a:r>
            <a:r>
              <a:rPr lang="ru-RU" dirty="0" err="1" smtClean="0"/>
              <a:t>жінки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резус-негативна</a:t>
            </a:r>
            <a:r>
              <a:rPr lang="ru-RU" dirty="0" smtClean="0"/>
              <a:t> кров І </a:t>
            </a:r>
            <a:r>
              <a:rPr lang="ru-RU" dirty="0" err="1" smtClean="0"/>
              <a:t>групи</a:t>
            </a:r>
            <a:r>
              <a:rPr lang="ru-RU" dirty="0" smtClean="0"/>
              <a:t>. У </a:t>
            </a:r>
            <a:r>
              <a:rPr lang="ru-RU" dirty="0" err="1" smtClean="0"/>
              <a:t>сім’ї</a:t>
            </a:r>
            <a:r>
              <a:rPr lang="ru-RU" dirty="0" smtClean="0"/>
              <a:t> </a:t>
            </a:r>
            <a:r>
              <a:rPr lang="ru-RU" dirty="0" err="1" smtClean="0"/>
              <a:t>народилося</a:t>
            </a:r>
            <a:r>
              <a:rPr lang="ru-RU" dirty="0" smtClean="0"/>
              <a:t> </a:t>
            </a:r>
            <a:r>
              <a:rPr lang="ru-RU" dirty="0" err="1" smtClean="0"/>
              <a:t>двоє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: </a:t>
            </a:r>
            <a:r>
              <a:rPr lang="ru-RU" dirty="0" err="1" smtClean="0"/>
              <a:t>резус-негативна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en-US" dirty="0" smtClean="0"/>
              <a:t>III </a:t>
            </a:r>
            <a:r>
              <a:rPr lang="ru-RU" dirty="0" err="1" smtClean="0"/>
              <a:t>групою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та </a:t>
            </a:r>
            <a:r>
              <a:rPr lang="ru-RU" dirty="0" err="1" smtClean="0"/>
              <a:t>резус-позитивна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І </a:t>
            </a:r>
            <a:r>
              <a:rPr lang="ru-RU" dirty="0" err="1" smtClean="0"/>
              <a:t>групою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. </a:t>
            </a:r>
            <a:r>
              <a:rPr lang="ru-RU" dirty="0" err="1" smtClean="0"/>
              <a:t>Судово-медична</a:t>
            </a:r>
            <a:r>
              <a:rPr lang="ru-RU" dirty="0" smtClean="0"/>
              <a:t> </a:t>
            </a:r>
            <a:r>
              <a:rPr lang="ru-RU" dirty="0" err="1" smtClean="0"/>
              <a:t>експертиза</a:t>
            </a:r>
            <a:r>
              <a:rPr lang="ru-RU" dirty="0" smtClean="0"/>
              <a:t> </a:t>
            </a:r>
            <a:r>
              <a:rPr lang="ru-RU" dirty="0" err="1" smtClean="0"/>
              <a:t>встановила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одна </a:t>
            </a: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— </a:t>
            </a:r>
            <a:r>
              <a:rPr lang="ru-RU" dirty="0" err="1" smtClean="0"/>
              <a:t>позашлюбна</a:t>
            </a:r>
            <a:r>
              <a:rPr lang="ru-RU" dirty="0" smtClean="0"/>
              <a:t>. За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ознакою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виключити</a:t>
            </a:r>
            <a:r>
              <a:rPr lang="ru-RU" dirty="0" smtClean="0"/>
              <a:t> </a:t>
            </a:r>
            <a:r>
              <a:rPr lang="ru-RU" dirty="0" err="1" smtClean="0"/>
              <a:t>батьківство</a:t>
            </a:r>
            <a:r>
              <a:rPr lang="ru-RU" dirty="0" smtClean="0"/>
              <a:t> </a:t>
            </a:r>
            <a:r>
              <a:rPr lang="ru-RU" dirty="0" err="1" smtClean="0"/>
              <a:t>чоловіка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35842" name="Picture 2" descr="https://uahistory.co/zno/general-biology-a-collection-of-tasks-2020-barna/general-biology-a-collection-of-tasks-2020-barna.files/image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5639145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14. </a:t>
            </a:r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дівчинки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en-US" dirty="0" smtClean="0"/>
              <a:t>III </a:t>
            </a:r>
            <a:r>
              <a:rPr lang="ru-RU" dirty="0" err="1" smtClean="0"/>
              <a:t>групою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(</a:t>
            </a:r>
            <a:r>
              <a:rPr lang="en-US" dirty="0" err="1" smtClean="0"/>
              <a:t>Rh</a:t>
            </a:r>
            <a:r>
              <a:rPr lang="en-US" dirty="0" smtClean="0"/>
              <a:t>-) </a:t>
            </a:r>
            <a:r>
              <a:rPr lang="ru-RU" dirty="0" smtClean="0"/>
              <a:t>мала І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(</a:t>
            </a:r>
            <a:r>
              <a:rPr lang="en-US" dirty="0" err="1" smtClean="0"/>
              <a:t>Rh</a:t>
            </a:r>
            <a:r>
              <a:rPr lang="en-US" dirty="0" smtClean="0"/>
              <a:t>+). </a:t>
            </a:r>
            <a:r>
              <a:rPr lang="ru-RU" dirty="0" smtClean="0"/>
              <a:t>У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синів</a:t>
            </a:r>
            <a:r>
              <a:rPr lang="ru-RU" dirty="0" smtClean="0"/>
              <a:t> кров </a:t>
            </a:r>
            <a:r>
              <a:rPr lang="en-US" dirty="0" smtClean="0"/>
              <a:t>II </a:t>
            </a:r>
            <a:r>
              <a:rPr lang="ru-RU" dirty="0" err="1" smtClean="0"/>
              <a:t>групи</a:t>
            </a:r>
            <a:r>
              <a:rPr lang="ru-RU" dirty="0" smtClean="0"/>
              <a:t> (</a:t>
            </a:r>
            <a:r>
              <a:rPr lang="en-US" dirty="0" err="1" smtClean="0"/>
              <a:t>Rh</a:t>
            </a:r>
            <a:r>
              <a:rPr lang="en-US" dirty="0" smtClean="0"/>
              <a:t>-). </a:t>
            </a:r>
            <a:r>
              <a:rPr lang="ru-RU" dirty="0" err="1" smtClean="0"/>
              <a:t>Встановіть</a:t>
            </a:r>
            <a:r>
              <a:rPr lang="ru-RU" dirty="0" smtClean="0"/>
              <a:t> генотип </a:t>
            </a:r>
            <a:r>
              <a:rPr lang="ru-RU" dirty="0" err="1" smtClean="0"/>
              <a:t>і</a:t>
            </a:r>
            <a:r>
              <a:rPr lang="ru-RU" dirty="0" smtClean="0"/>
              <a:t> фенотип батька за </a:t>
            </a:r>
            <a:r>
              <a:rPr lang="ru-RU" dirty="0" err="1" smtClean="0"/>
              <a:t>групою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та резус-фактором.</a:t>
            </a:r>
            <a:endParaRPr lang="ru-RU" dirty="0"/>
          </a:p>
        </p:txBody>
      </p:sp>
      <p:pic>
        <p:nvPicPr>
          <p:cNvPr id="36866" name="Picture 2" descr="https://uahistory.co/zno/general-biology-a-collection-of-tasks-2020-barna/general-biology-a-collection-of-tasks-2020-barna.files/image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527654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15. У </a:t>
            </a:r>
            <a:r>
              <a:rPr lang="ru-RU" dirty="0" err="1" smtClean="0"/>
              <a:t>сім’ї</a:t>
            </a:r>
            <a:r>
              <a:rPr lang="ru-RU" dirty="0" smtClean="0"/>
              <a:t>, де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І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а </a:t>
            </a:r>
            <a:r>
              <a:rPr lang="ru-RU" dirty="0" err="1" smtClean="0"/>
              <a:t>батько</a:t>
            </a:r>
            <a:r>
              <a:rPr lang="ru-RU" dirty="0" smtClean="0"/>
              <a:t> — </a:t>
            </a:r>
            <a:r>
              <a:rPr lang="en-US" dirty="0" smtClean="0"/>
              <a:t>IV, </a:t>
            </a: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 err="1" smtClean="0"/>
              <a:t>син-дальтонік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en-US" dirty="0" smtClean="0"/>
              <a:t>III </a:t>
            </a:r>
            <a:r>
              <a:rPr lang="ru-RU" dirty="0" err="1" smtClean="0"/>
              <a:t>групою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. </a:t>
            </a:r>
            <a:r>
              <a:rPr lang="ru-RU" dirty="0" err="1" smtClean="0"/>
              <a:t>Обоє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нормально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кольори</a:t>
            </a:r>
            <a:r>
              <a:rPr lang="ru-RU" dirty="0" smtClean="0"/>
              <a:t>. </a:t>
            </a:r>
            <a:r>
              <a:rPr lang="ru-RU" dirty="0" err="1" smtClean="0"/>
              <a:t>Визначте</a:t>
            </a:r>
            <a:r>
              <a:rPr lang="ru-RU" dirty="0" smtClean="0"/>
              <a:t> </a:t>
            </a:r>
            <a:r>
              <a:rPr lang="ru-RU" dirty="0" err="1" smtClean="0"/>
              <a:t>вірогідність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здорового </a:t>
            </a:r>
            <a:r>
              <a:rPr lang="ru-RU" dirty="0" err="1" smtClean="0"/>
              <a:t>сина</a:t>
            </a:r>
            <a:r>
              <a:rPr lang="ru-RU" dirty="0" smtClean="0"/>
              <a:t> та </a:t>
            </a:r>
            <a:r>
              <a:rPr lang="ru-RU" dirty="0" err="1" smtClean="0"/>
              <a:t>імовірні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у </a:t>
            </a:r>
            <a:r>
              <a:rPr lang="ru-RU" dirty="0" err="1" smtClean="0"/>
              <a:t>нього</a:t>
            </a:r>
            <a:r>
              <a:rPr lang="ru-RU" dirty="0" smtClean="0"/>
              <a:t>. </a:t>
            </a:r>
            <a:r>
              <a:rPr lang="ru-RU" dirty="0" err="1" smtClean="0"/>
              <a:t>Дальтонізм</a:t>
            </a:r>
            <a:r>
              <a:rPr lang="ru-RU" dirty="0" smtClean="0"/>
              <a:t> </a:t>
            </a:r>
            <a:r>
              <a:rPr lang="ru-RU" dirty="0" err="1" smtClean="0"/>
              <a:t>спадкується</a:t>
            </a:r>
            <a:r>
              <a:rPr lang="ru-RU" dirty="0" smtClean="0"/>
              <a:t> як </a:t>
            </a:r>
            <a:r>
              <a:rPr lang="ru-RU" dirty="0" err="1" smtClean="0"/>
              <a:t>рецесивна</a:t>
            </a:r>
            <a:r>
              <a:rPr lang="ru-RU" dirty="0" smtClean="0"/>
              <a:t>, </a:t>
            </a:r>
            <a:r>
              <a:rPr lang="ru-RU" dirty="0" err="1" smtClean="0"/>
              <a:t>зчеплена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Х-хромосомою, </a:t>
            </a:r>
            <a:r>
              <a:rPr lang="ru-RU" dirty="0" err="1" smtClean="0"/>
              <a:t>ознака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7890" name="Picture 2" descr="https://uahistory.co/zno/general-biology-a-collection-of-tasks-2020-barna/general-biology-a-collection-of-tasks-2020-barna.files/image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248472" cy="1558391"/>
          </a:xfrm>
          <a:prstGeom prst="rect">
            <a:avLst/>
          </a:prstGeom>
          <a:noFill/>
        </p:spPr>
      </p:pic>
      <p:pic>
        <p:nvPicPr>
          <p:cNvPr id="37892" name="Picture 4" descr="https://uahistory.co/zno/general-biology-a-collection-of-tasks-2020-barna/general-biology-a-collection-of-tasks-2020-barna.files/image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025" y="2124075"/>
            <a:ext cx="4371975" cy="473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16.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за системою </a:t>
            </a:r>
            <a:r>
              <a:rPr lang="el-GR" dirty="0" smtClean="0"/>
              <a:t>ΜΝ </a:t>
            </a:r>
            <a:r>
              <a:rPr lang="ru-RU" dirty="0" err="1" smtClean="0"/>
              <a:t>визначаються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алельними</a:t>
            </a:r>
            <a:r>
              <a:rPr lang="ru-RU" dirty="0" smtClean="0"/>
              <a:t> </a:t>
            </a:r>
            <a:r>
              <a:rPr lang="ru-RU" dirty="0" err="1" smtClean="0"/>
              <a:t>кодомінантними</a:t>
            </a:r>
            <a:r>
              <a:rPr lang="ru-RU" dirty="0" smtClean="0"/>
              <a:t> генами 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l-GR" dirty="0" smtClean="0"/>
              <a:t>Ν. </a:t>
            </a:r>
            <a:r>
              <a:rPr lang="ru-RU" dirty="0" smtClean="0"/>
              <a:t>У </a:t>
            </a:r>
            <a:r>
              <a:rPr lang="ru-RU" dirty="0" err="1" smtClean="0"/>
              <a:t>гомозиготи</a:t>
            </a:r>
            <a:r>
              <a:rPr lang="ru-RU" dirty="0" smtClean="0"/>
              <a:t> ММ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— ММ, у </a:t>
            </a:r>
            <a:r>
              <a:rPr lang="ru-RU" dirty="0" err="1" smtClean="0"/>
              <a:t>гомозиготи</a:t>
            </a:r>
            <a:r>
              <a:rPr lang="ru-RU" dirty="0" smtClean="0"/>
              <a:t> </a:t>
            </a:r>
            <a:r>
              <a:rPr lang="en-US" dirty="0" smtClean="0"/>
              <a:t>NN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— </a:t>
            </a:r>
            <a:r>
              <a:rPr lang="el-GR" dirty="0" smtClean="0"/>
              <a:t>ΝΝ, </a:t>
            </a:r>
            <a:r>
              <a:rPr lang="ru-RU" dirty="0" smtClean="0"/>
              <a:t>у </a:t>
            </a:r>
            <a:r>
              <a:rPr lang="ru-RU" dirty="0" err="1" smtClean="0"/>
              <a:t>гетерозиготи</a:t>
            </a:r>
            <a:r>
              <a:rPr lang="ru-RU" dirty="0" smtClean="0"/>
              <a:t> </a:t>
            </a:r>
            <a:r>
              <a:rPr lang="el-GR" dirty="0" smtClean="0"/>
              <a:t>ΜΝ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— </a:t>
            </a:r>
            <a:r>
              <a:rPr lang="el-GR" dirty="0" smtClean="0"/>
              <a:t>ΜΝ. </a:t>
            </a:r>
            <a:r>
              <a:rPr lang="ru-RU" dirty="0" smtClean="0"/>
              <a:t>У </a:t>
            </a:r>
            <a:r>
              <a:rPr lang="ru-RU" dirty="0" err="1" smtClean="0"/>
              <a:t>матері</a:t>
            </a:r>
            <a:r>
              <a:rPr lang="ru-RU" dirty="0" smtClean="0"/>
              <a:t> І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ММ, у батька — </a:t>
            </a:r>
            <a:r>
              <a:rPr lang="en-US" dirty="0" smtClean="0"/>
              <a:t>IV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en-US" dirty="0" smtClean="0"/>
              <a:t>NN. </a:t>
            </a:r>
            <a:r>
              <a:rPr lang="ru-RU" dirty="0" err="1" smtClean="0"/>
              <a:t>Визначте</a:t>
            </a:r>
            <a:r>
              <a:rPr lang="ru-RU" dirty="0" smtClean="0"/>
              <a:t> </a:t>
            </a:r>
            <a:r>
              <a:rPr lang="ru-RU" dirty="0" err="1" smtClean="0"/>
              <a:t>можливі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сім’ї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8914" name="Picture 2" descr="https://uahistory.co/zno/general-biology-a-collection-of-tasks-2020-barna/general-biology-a-collection-of-tasks-2020-barna.files/image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1916832"/>
            <a:ext cx="5109523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9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17. У батька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O(I), ММ; у </a:t>
            </a:r>
            <a:r>
              <a:rPr lang="ru-RU" dirty="0" err="1" smtClean="0"/>
              <a:t>матері</a:t>
            </a:r>
            <a:r>
              <a:rPr lang="ru-RU" dirty="0" smtClean="0"/>
              <a:t> — AB(IV), NN; у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сина</a:t>
            </a:r>
            <a:r>
              <a:rPr lang="ru-RU" dirty="0" smtClean="0"/>
              <a:t> — А(IІ), NN; у другого — В(IIІ), MN.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прийомний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39938" name="Picture 2" descr="https://uahistory.co/zno/general-biology-a-collection-of-tasks-2020-barna/general-biology-a-collection-of-tasks-2020-barna.files/image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6206738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uahistory.co/zno/general-biology-a-collection-of-tasks-2020-barna/general-biology-a-collection-of-tasks-2020-barna.files/image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362450" cy="1390651"/>
          </a:xfrm>
          <a:prstGeom prst="rect">
            <a:avLst/>
          </a:prstGeom>
          <a:noFill/>
        </p:spPr>
      </p:pic>
      <p:pic>
        <p:nvPicPr>
          <p:cNvPr id="40964" name="Picture 4" descr="https://uahistory.co/zno/general-biology-a-collection-of-tasks-2020-barna/general-biology-a-collection-of-tasks-2020-barna.files/image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650" y="638174"/>
            <a:ext cx="4324350" cy="6219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88768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err="1" smtClean="0"/>
              <a:t>Відповідь</a:t>
            </a:r>
            <a:r>
              <a:rPr lang="ru-RU" sz="1400" b="1" dirty="0" smtClean="0"/>
              <a:t>.</a:t>
            </a:r>
            <a:endParaRPr lang="ru-RU" sz="1400" dirty="0" smtClean="0"/>
          </a:p>
          <a:p>
            <a:r>
              <a:rPr lang="ru-RU" sz="1400" dirty="0" smtClean="0"/>
              <a:t>У </a:t>
            </a:r>
            <a:r>
              <a:rPr lang="en-US" sz="1400" dirty="0" smtClean="0"/>
              <a:t>I </a:t>
            </a:r>
            <a:r>
              <a:rPr lang="ru-RU" sz="1400" dirty="0" err="1" smtClean="0"/>
              <a:t>варіанті</a:t>
            </a:r>
            <a:r>
              <a:rPr lang="ru-RU" sz="1400" dirty="0" smtClean="0"/>
              <a:t> </a:t>
            </a:r>
            <a:r>
              <a:rPr lang="ru-RU" sz="1400" dirty="0" err="1" smtClean="0"/>
              <a:t>вірогідність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народження</a:t>
            </a:r>
            <a:r>
              <a:rPr lang="ru-RU" sz="1400" dirty="0" smtClean="0"/>
              <a:t> в </a:t>
            </a:r>
            <a:r>
              <a:rPr lang="ru-RU" sz="1400" dirty="0" err="1" smtClean="0"/>
              <a:t>цій</a:t>
            </a:r>
            <a:r>
              <a:rPr lang="ru-RU" sz="1400" dirty="0" smtClean="0"/>
              <a:t> </a:t>
            </a:r>
            <a:r>
              <a:rPr lang="ru-RU" sz="1400" dirty="0" err="1" smtClean="0"/>
              <a:t>сім’ї</a:t>
            </a:r>
            <a:r>
              <a:rPr lang="ru-RU" sz="1400" dirty="0" smtClean="0"/>
              <a:t> </a:t>
            </a:r>
            <a:r>
              <a:rPr lang="ru-RU" sz="1400" dirty="0" err="1" smtClean="0"/>
              <a:t>дітей</a:t>
            </a:r>
            <a:r>
              <a:rPr lang="ru-RU" sz="1400" dirty="0" smtClean="0"/>
              <a:t> з:</a:t>
            </a:r>
          </a:p>
          <a:p>
            <a:r>
              <a:rPr lang="ru-RU" sz="1400" dirty="0" smtClean="0"/>
              <a:t>темним </a:t>
            </a:r>
            <a:r>
              <a:rPr lang="ru-RU" sz="1400" dirty="0" err="1" smtClean="0"/>
              <a:t>волоссям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en-US" sz="1400" dirty="0" smtClean="0"/>
              <a:t>II </a:t>
            </a:r>
            <a:r>
              <a:rPr lang="ru-RU" sz="1400" dirty="0" err="1" smtClean="0"/>
              <a:t>групою</a:t>
            </a:r>
            <a:r>
              <a:rPr lang="ru-RU" sz="1400" dirty="0" smtClean="0"/>
              <a:t> </a:t>
            </a:r>
            <a:r>
              <a:rPr lang="ru-RU" sz="1400" dirty="0" err="1" smtClean="0"/>
              <a:t>крові</a:t>
            </a:r>
            <a:r>
              <a:rPr lang="ru-RU" sz="1400" dirty="0" smtClean="0"/>
              <a:t> </a:t>
            </a:r>
            <a:r>
              <a:rPr lang="el-GR" sz="1400" dirty="0" smtClean="0"/>
              <a:t>ΜΝ </a:t>
            </a:r>
            <a:r>
              <a:rPr lang="ru-RU" sz="1400" dirty="0" smtClean="0"/>
              <a:t>становить 25%;</a:t>
            </a:r>
          </a:p>
          <a:p>
            <a:r>
              <a:rPr lang="ru-RU" sz="1400" dirty="0" smtClean="0"/>
              <a:t>темним </a:t>
            </a:r>
            <a:r>
              <a:rPr lang="ru-RU" sz="1400" dirty="0" err="1" smtClean="0"/>
              <a:t>волоссям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en-US" sz="1400" dirty="0" smtClean="0"/>
              <a:t>II </a:t>
            </a:r>
            <a:r>
              <a:rPr lang="ru-RU" sz="1400" dirty="0" err="1" smtClean="0"/>
              <a:t>групою</a:t>
            </a:r>
            <a:r>
              <a:rPr lang="ru-RU" sz="1400" dirty="0" smtClean="0"/>
              <a:t> </a:t>
            </a:r>
            <a:r>
              <a:rPr lang="ru-RU" sz="1400" dirty="0" err="1" smtClean="0"/>
              <a:t>крові</a:t>
            </a:r>
            <a:r>
              <a:rPr lang="ru-RU" sz="1400" dirty="0" smtClean="0"/>
              <a:t> </a:t>
            </a:r>
            <a:r>
              <a:rPr lang="en-US" sz="1400" dirty="0" smtClean="0"/>
              <a:t>NN — 25%;</a:t>
            </a:r>
          </a:p>
          <a:p>
            <a:r>
              <a:rPr lang="ru-RU" sz="1400" dirty="0" smtClean="0"/>
              <a:t>темним </a:t>
            </a:r>
            <a:r>
              <a:rPr lang="ru-RU" sz="1400" dirty="0" err="1" smtClean="0"/>
              <a:t>волоссям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en-US" sz="1400" dirty="0" smtClean="0"/>
              <a:t>III </a:t>
            </a:r>
            <a:r>
              <a:rPr lang="ru-RU" sz="1400" dirty="0" err="1" smtClean="0"/>
              <a:t>групою</a:t>
            </a:r>
            <a:r>
              <a:rPr lang="ru-RU" sz="1400" dirty="0" smtClean="0"/>
              <a:t> </a:t>
            </a:r>
            <a:r>
              <a:rPr lang="ru-RU" sz="1400" dirty="0" err="1" smtClean="0"/>
              <a:t>крові</a:t>
            </a:r>
            <a:r>
              <a:rPr lang="ru-RU" sz="1400" dirty="0" smtClean="0"/>
              <a:t> </a:t>
            </a:r>
            <a:r>
              <a:rPr lang="el-GR" sz="1400" dirty="0" smtClean="0"/>
              <a:t>ΜΝ — 25%;</a:t>
            </a:r>
          </a:p>
          <a:p>
            <a:r>
              <a:rPr lang="ru-RU" sz="1400" dirty="0" smtClean="0"/>
              <a:t>темним </a:t>
            </a:r>
            <a:r>
              <a:rPr lang="ru-RU" sz="1400" dirty="0" err="1" smtClean="0"/>
              <a:t>волоссям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en-US" sz="1400" dirty="0" smtClean="0"/>
              <a:t>III </a:t>
            </a:r>
            <a:r>
              <a:rPr lang="ru-RU" sz="1400" dirty="0" err="1" smtClean="0"/>
              <a:t>групою</a:t>
            </a:r>
            <a:r>
              <a:rPr lang="ru-RU" sz="1400" dirty="0" smtClean="0"/>
              <a:t> </a:t>
            </a:r>
            <a:r>
              <a:rPr lang="ru-RU" sz="1400" dirty="0" err="1" smtClean="0"/>
              <a:t>крові</a:t>
            </a:r>
            <a:r>
              <a:rPr lang="ru-RU" sz="1400" dirty="0" smtClean="0"/>
              <a:t> </a:t>
            </a:r>
            <a:r>
              <a:rPr lang="en-US" sz="1400" dirty="0" smtClean="0"/>
              <a:t>NN — 25%.</a:t>
            </a:r>
          </a:p>
          <a:p>
            <a:r>
              <a:rPr lang="ru-RU" sz="1400" dirty="0" smtClean="0"/>
              <a:t>У </a:t>
            </a:r>
            <a:r>
              <a:rPr lang="en-US" sz="1400" dirty="0" smtClean="0"/>
              <a:t>II </a:t>
            </a:r>
            <a:r>
              <a:rPr lang="ru-RU" sz="1400" dirty="0" err="1" smtClean="0"/>
              <a:t>варіанті</a:t>
            </a:r>
            <a:r>
              <a:rPr lang="ru-RU" sz="1400" dirty="0" smtClean="0"/>
              <a:t> </a:t>
            </a:r>
            <a:r>
              <a:rPr lang="ru-RU" sz="1400" dirty="0" err="1" smtClean="0"/>
              <a:t>вірогідність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народження</a:t>
            </a:r>
            <a:r>
              <a:rPr lang="ru-RU" sz="1400" dirty="0" smtClean="0"/>
              <a:t> в </a:t>
            </a:r>
            <a:r>
              <a:rPr lang="ru-RU" sz="1400" dirty="0" err="1" smtClean="0"/>
              <a:t>цій</a:t>
            </a:r>
            <a:r>
              <a:rPr lang="ru-RU" sz="1400" dirty="0" smtClean="0"/>
              <a:t> </a:t>
            </a:r>
            <a:r>
              <a:rPr lang="ru-RU" sz="1400" dirty="0" err="1" smtClean="0"/>
              <a:t>сім’ї</a:t>
            </a:r>
            <a:r>
              <a:rPr lang="ru-RU" sz="1400" dirty="0" smtClean="0"/>
              <a:t> </a:t>
            </a:r>
            <a:r>
              <a:rPr lang="ru-RU" sz="1400" dirty="0" err="1" smtClean="0"/>
              <a:t>дітей</a:t>
            </a:r>
            <a:r>
              <a:rPr lang="ru-RU" sz="1400" dirty="0" smtClean="0"/>
              <a:t> з:</a:t>
            </a:r>
          </a:p>
          <a:p>
            <a:r>
              <a:rPr lang="ru-RU" sz="1400" dirty="0" smtClean="0"/>
              <a:t>темним </a:t>
            </a:r>
            <a:r>
              <a:rPr lang="ru-RU" sz="1400" dirty="0" err="1" smtClean="0"/>
              <a:t>волоссям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en-US" sz="1400" dirty="0" smtClean="0"/>
              <a:t>II </a:t>
            </a:r>
            <a:r>
              <a:rPr lang="ru-RU" sz="1400" dirty="0" err="1" smtClean="0"/>
              <a:t>групою</a:t>
            </a:r>
            <a:r>
              <a:rPr lang="ru-RU" sz="1400" dirty="0" smtClean="0"/>
              <a:t> </a:t>
            </a:r>
            <a:r>
              <a:rPr lang="ru-RU" sz="1400" dirty="0" err="1" smtClean="0"/>
              <a:t>крові</a:t>
            </a:r>
            <a:r>
              <a:rPr lang="ru-RU" sz="1400" dirty="0" smtClean="0"/>
              <a:t> </a:t>
            </a:r>
            <a:r>
              <a:rPr lang="el-GR" sz="1400" dirty="0" smtClean="0"/>
              <a:t>ΜΝ </a:t>
            </a:r>
            <a:r>
              <a:rPr lang="ru-RU" sz="1400" dirty="0" smtClean="0"/>
              <a:t>становить 12,5%;</a:t>
            </a:r>
          </a:p>
          <a:p>
            <a:r>
              <a:rPr lang="ru-RU" sz="1400" dirty="0" smtClean="0"/>
              <a:t>темним </a:t>
            </a:r>
            <a:r>
              <a:rPr lang="ru-RU" sz="1400" dirty="0" err="1" smtClean="0"/>
              <a:t>волоссям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en-US" sz="1400" dirty="0" smtClean="0"/>
              <a:t>II </a:t>
            </a:r>
            <a:r>
              <a:rPr lang="ru-RU" sz="1400" dirty="0" err="1" smtClean="0"/>
              <a:t>групою</a:t>
            </a:r>
            <a:r>
              <a:rPr lang="ru-RU" sz="1400" dirty="0" smtClean="0"/>
              <a:t> </a:t>
            </a:r>
            <a:r>
              <a:rPr lang="ru-RU" sz="1400" dirty="0" err="1" smtClean="0"/>
              <a:t>крові</a:t>
            </a:r>
            <a:r>
              <a:rPr lang="ru-RU" sz="1400" dirty="0" smtClean="0"/>
              <a:t> </a:t>
            </a:r>
            <a:r>
              <a:rPr lang="en-US" sz="1400" dirty="0" smtClean="0"/>
              <a:t>NN — 12,5%;</a:t>
            </a:r>
          </a:p>
          <a:p>
            <a:r>
              <a:rPr lang="ru-RU" sz="1400" dirty="0" smtClean="0"/>
              <a:t>темним </a:t>
            </a:r>
            <a:r>
              <a:rPr lang="ru-RU" sz="1400" dirty="0" err="1" smtClean="0"/>
              <a:t>волоссям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en-US" sz="1400" dirty="0" smtClean="0"/>
              <a:t>III </a:t>
            </a:r>
            <a:r>
              <a:rPr lang="ru-RU" sz="1400" dirty="0" err="1" smtClean="0"/>
              <a:t>групою</a:t>
            </a:r>
            <a:r>
              <a:rPr lang="ru-RU" sz="1400" dirty="0" smtClean="0"/>
              <a:t> </a:t>
            </a:r>
            <a:r>
              <a:rPr lang="ru-RU" sz="1400" dirty="0" err="1" smtClean="0"/>
              <a:t>крові</a:t>
            </a:r>
            <a:r>
              <a:rPr lang="ru-RU" sz="1400" dirty="0" smtClean="0"/>
              <a:t> </a:t>
            </a:r>
            <a:r>
              <a:rPr lang="el-GR" sz="1400" dirty="0" smtClean="0"/>
              <a:t>ΜΝ — 12,5%;</a:t>
            </a:r>
          </a:p>
          <a:p>
            <a:r>
              <a:rPr lang="ru-RU" sz="1400" dirty="0" smtClean="0"/>
              <a:t>темним </a:t>
            </a:r>
            <a:r>
              <a:rPr lang="ru-RU" sz="1400" dirty="0" err="1" smtClean="0"/>
              <a:t>волоссям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en-US" sz="1400" dirty="0" smtClean="0"/>
              <a:t>III </a:t>
            </a:r>
            <a:r>
              <a:rPr lang="ru-RU" sz="1400" dirty="0" err="1" smtClean="0"/>
              <a:t>групою</a:t>
            </a:r>
            <a:r>
              <a:rPr lang="ru-RU" sz="1400" dirty="0" smtClean="0"/>
              <a:t> </a:t>
            </a:r>
            <a:r>
              <a:rPr lang="ru-RU" sz="1400" dirty="0" err="1" smtClean="0"/>
              <a:t>крові</a:t>
            </a:r>
            <a:r>
              <a:rPr lang="ru-RU" sz="1400" dirty="0" smtClean="0"/>
              <a:t> </a:t>
            </a:r>
            <a:r>
              <a:rPr lang="en-US" sz="1400" dirty="0" smtClean="0"/>
              <a:t>NN — 12,5%;</a:t>
            </a:r>
          </a:p>
          <a:p>
            <a:r>
              <a:rPr lang="ru-RU" sz="1400" dirty="0" err="1" smtClean="0"/>
              <a:t>світлим</a:t>
            </a:r>
            <a:r>
              <a:rPr lang="ru-RU" sz="1400" dirty="0" smtClean="0"/>
              <a:t> </a:t>
            </a:r>
            <a:r>
              <a:rPr lang="ru-RU" sz="1400" dirty="0" err="1" smtClean="0"/>
              <a:t>волоссям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en-US" sz="1400" dirty="0" smtClean="0"/>
              <a:t>II </a:t>
            </a:r>
            <a:r>
              <a:rPr lang="ru-RU" sz="1400" dirty="0" err="1" smtClean="0"/>
              <a:t>групою</a:t>
            </a:r>
            <a:r>
              <a:rPr lang="ru-RU" sz="1400" dirty="0" smtClean="0"/>
              <a:t> </a:t>
            </a:r>
            <a:r>
              <a:rPr lang="ru-RU" sz="1400" dirty="0" err="1" smtClean="0"/>
              <a:t>крові</a:t>
            </a:r>
            <a:r>
              <a:rPr lang="ru-RU" sz="1400" dirty="0" smtClean="0"/>
              <a:t> </a:t>
            </a:r>
            <a:r>
              <a:rPr lang="el-GR" sz="1400" dirty="0" smtClean="0"/>
              <a:t>ΜΝ — 12,5%;</a:t>
            </a:r>
          </a:p>
          <a:p>
            <a:r>
              <a:rPr lang="ru-RU" sz="1400" dirty="0" err="1" smtClean="0"/>
              <a:t>світлим</a:t>
            </a:r>
            <a:r>
              <a:rPr lang="ru-RU" sz="1400" dirty="0" smtClean="0"/>
              <a:t> </a:t>
            </a:r>
            <a:r>
              <a:rPr lang="ru-RU" sz="1400" dirty="0" err="1" smtClean="0"/>
              <a:t>волоссям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en-US" sz="1400" dirty="0" smtClean="0"/>
              <a:t>II </a:t>
            </a:r>
            <a:r>
              <a:rPr lang="ru-RU" sz="1400" dirty="0" err="1" smtClean="0"/>
              <a:t>групою</a:t>
            </a:r>
            <a:r>
              <a:rPr lang="ru-RU" sz="1400" dirty="0" smtClean="0"/>
              <a:t> </a:t>
            </a:r>
            <a:r>
              <a:rPr lang="ru-RU" sz="1400" dirty="0" err="1" smtClean="0"/>
              <a:t>крові</a:t>
            </a:r>
            <a:r>
              <a:rPr lang="ru-RU" sz="1400" dirty="0" smtClean="0"/>
              <a:t> </a:t>
            </a:r>
            <a:r>
              <a:rPr lang="en-US" sz="1400" dirty="0" smtClean="0"/>
              <a:t>NN -— 12,5%;</a:t>
            </a:r>
          </a:p>
          <a:p>
            <a:r>
              <a:rPr lang="ru-RU" sz="1400" dirty="0" err="1" smtClean="0"/>
              <a:t>світлим</a:t>
            </a:r>
            <a:r>
              <a:rPr lang="ru-RU" sz="1400" dirty="0" smtClean="0"/>
              <a:t> </a:t>
            </a:r>
            <a:r>
              <a:rPr lang="ru-RU" sz="1400" dirty="0" err="1" smtClean="0"/>
              <a:t>волоссям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en-US" sz="1400" dirty="0" smtClean="0"/>
              <a:t>III </a:t>
            </a:r>
            <a:r>
              <a:rPr lang="ru-RU" sz="1400" dirty="0" err="1" smtClean="0"/>
              <a:t>групою</a:t>
            </a:r>
            <a:r>
              <a:rPr lang="ru-RU" sz="1400" dirty="0" smtClean="0"/>
              <a:t> </a:t>
            </a:r>
            <a:r>
              <a:rPr lang="ru-RU" sz="1400" dirty="0" err="1" smtClean="0"/>
              <a:t>крові</a:t>
            </a:r>
            <a:r>
              <a:rPr lang="ru-RU" sz="1400" dirty="0" smtClean="0"/>
              <a:t> </a:t>
            </a:r>
            <a:r>
              <a:rPr lang="el-GR" sz="1400" dirty="0" smtClean="0"/>
              <a:t>ΜΝ — 12,5%;</a:t>
            </a:r>
          </a:p>
          <a:p>
            <a:r>
              <a:rPr lang="ru-RU" sz="1400" dirty="0" err="1" smtClean="0"/>
              <a:t>світлим</a:t>
            </a:r>
            <a:r>
              <a:rPr lang="ru-RU" sz="1400" dirty="0" smtClean="0"/>
              <a:t> </a:t>
            </a:r>
            <a:r>
              <a:rPr lang="ru-RU" sz="1400" dirty="0" err="1" smtClean="0"/>
              <a:t>волоссям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en-US" sz="1400" dirty="0" smtClean="0"/>
              <a:t>III </a:t>
            </a:r>
            <a:r>
              <a:rPr lang="ru-RU" sz="1400" dirty="0" err="1" smtClean="0"/>
              <a:t>групою</a:t>
            </a:r>
            <a:r>
              <a:rPr lang="ru-RU" sz="1400" dirty="0" smtClean="0"/>
              <a:t> </a:t>
            </a:r>
            <a:r>
              <a:rPr lang="ru-RU" sz="1400" dirty="0" err="1" smtClean="0"/>
              <a:t>крові</a:t>
            </a:r>
            <a:r>
              <a:rPr lang="ru-RU" sz="1400" dirty="0" smtClean="0"/>
              <a:t> </a:t>
            </a:r>
            <a:r>
              <a:rPr lang="en-US" sz="1400" dirty="0" smtClean="0"/>
              <a:t>NN — 12,5%.</a:t>
            </a:r>
            <a:endParaRPr lang="en-US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18. </a:t>
            </a:r>
            <a:r>
              <a:rPr lang="ru-RU" dirty="0" err="1" smtClean="0"/>
              <a:t>Чоловік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темним </a:t>
            </a:r>
            <a:r>
              <a:rPr lang="ru-RU" dirty="0" err="1" smtClean="0"/>
              <a:t>волоссям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IV </a:t>
            </a:r>
            <a:r>
              <a:rPr lang="ru-RU" dirty="0" err="1" smtClean="0"/>
              <a:t>групою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en-US" dirty="0" smtClean="0"/>
              <a:t>MN </a:t>
            </a:r>
            <a:r>
              <a:rPr lang="ru-RU" dirty="0" err="1" smtClean="0"/>
              <a:t>одружився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світловолосою</a:t>
            </a:r>
            <a:r>
              <a:rPr lang="ru-RU" dirty="0" smtClean="0"/>
              <a:t> </a:t>
            </a:r>
            <a:r>
              <a:rPr lang="ru-RU" dirty="0" err="1" smtClean="0"/>
              <a:t>жінкою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І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en-US" dirty="0" smtClean="0"/>
              <a:t>NN.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err="1" smtClean="0"/>
              <a:t>волосся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у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Успадкування</a:t>
            </a:r>
            <a:r>
              <a:rPr lang="ru-RU" b="1" dirty="0"/>
              <a:t> </a:t>
            </a:r>
            <a:r>
              <a:rPr lang="ru-RU" b="1" dirty="0" err="1"/>
              <a:t>груп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 у </a:t>
            </a:r>
            <a:r>
              <a:rPr lang="ru-RU" b="1" dirty="0" err="1"/>
              <a:t>людини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явище</a:t>
            </a:r>
            <a:r>
              <a:rPr lang="ru-RU" b="1" dirty="0"/>
              <a:t> </a:t>
            </a:r>
            <a:r>
              <a:rPr lang="ru-RU" b="1" dirty="0" err="1"/>
              <a:t>кодомінування</a:t>
            </a:r>
            <a:r>
              <a:rPr lang="ru-RU" b="1" dirty="0"/>
              <a:t>. </a:t>
            </a:r>
            <a:r>
              <a:rPr lang="ru-RU" b="1" dirty="0" err="1"/>
              <a:t>Відкриття</a:t>
            </a:r>
            <a:r>
              <a:rPr lang="ru-RU" b="1" dirty="0"/>
              <a:t> АВ0 – 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груп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 </a:t>
            </a:r>
            <a:r>
              <a:rPr lang="ru-RU" b="1" dirty="0" err="1"/>
              <a:t>належить</a:t>
            </a:r>
            <a:r>
              <a:rPr lang="ru-RU" b="1" dirty="0"/>
              <a:t> </a:t>
            </a:r>
            <a:r>
              <a:rPr lang="ru-RU" b="1" dirty="0" err="1"/>
              <a:t>Ландштейнеру</a:t>
            </a:r>
            <a:r>
              <a:rPr lang="ru-RU" b="1" dirty="0"/>
              <a:t> (1901), а через 7 </a:t>
            </a:r>
            <a:r>
              <a:rPr lang="ru-RU" b="1" dirty="0" err="1"/>
              <a:t>років</a:t>
            </a:r>
            <a:r>
              <a:rPr lang="ru-RU" b="1" dirty="0"/>
              <a:t> </a:t>
            </a:r>
            <a:r>
              <a:rPr lang="ru-RU" b="1" dirty="0" err="1"/>
              <a:t>Янський</a:t>
            </a:r>
            <a:r>
              <a:rPr lang="ru-RU" b="1" dirty="0"/>
              <a:t> </a:t>
            </a:r>
            <a:r>
              <a:rPr lang="ru-RU" b="1" dirty="0" err="1"/>
              <a:t>виділив</a:t>
            </a:r>
            <a:r>
              <a:rPr lang="ru-RU" b="1" dirty="0"/>
              <a:t> </a:t>
            </a:r>
            <a:r>
              <a:rPr lang="en-US" b="1" dirty="0"/>
              <a:t>IV </a:t>
            </a:r>
            <a:r>
              <a:rPr lang="ru-RU" b="1" dirty="0" err="1"/>
              <a:t>групу</a:t>
            </a:r>
            <a:r>
              <a:rPr lang="ru-RU" b="1" dirty="0"/>
              <a:t> АВ. Система </a:t>
            </a:r>
            <a:r>
              <a:rPr lang="ru-RU" b="1" dirty="0" err="1"/>
              <a:t>груп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 АВ0 </a:t>
            </a:r>
            <a:r>
              <a:rPr lang="ru-RU" b="1" dirty="0" err="1"/>
              <a:t>успадковується</a:t>
            </a:r>
            <a:r>
              <a:rPr lang="ru-RU" b="1" dirty="0"/>
              <a:t> за типом </a:t>
            </a:r>
            <a:r>
              <a:rPr lang="ru-RU" b="1" dirty="0" err="1"/>
              <a:t>множинних</a:t>
            </a:r>
            <a:r>
              <a:rPr lang="ru-RU" b="1" dirty="0"/>
              <a:t> </a:t>
            </a:r>
            <a:r>
              <a:rPr lang="ru-RU" b="1" dirty="0" err="1"/>
              <a:t>алелів</a:t>
            </a:r>
            <a:r>
              <a:rPr lang="ru-RU" b="1" dirty="0"/>
              <a:t>. Вона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чотири</a:t>
            </a:r>
            <a:r>
              <a:rPr lang="ru-RU" b="1" dirty="0"/>
              <a:t> </a:t>
            </a:r>
            <a:r>
              <a:rPr lang="ru-RU" b="1" dirty="0" err="1"/>
              <a:t>фенотипи</a:t>
            </a:r>
            <a:r>
              <a:rPr lang="ru-RU" b="1" dirty="0"/>
              <a:t>: </a:t>
            </a:r>
            <a:r>
              <a:rPr lang="ru-RU" b="1" dirty="0" err="1"/>
              <a:t>група</a:t>
            </a:r>
            <a:r>
              <a:rPr lang="ru-RU" b="1" dirty="0"/>
              <a:t> І (0), </a:t>
            </a:r>
            <a:r>
              <a:rPr lang="ru-RU" b="1" dirty="0" err="1"/>
              <a:t>Група</a:t>
            </a:r>
            <a:r>
              <a:rPr lang="ru-RU" b="1" dirty="0"/>
              <a:t> ІІ (А), </a:t>
            </a:r>
            <a:r>
              <a:rPr lang="ru-RU" b="1" dirty="0" err="1"/>
              <a:t>група</a:t>
            </a:r>
            <a:r>
              <a:rPr lang="ru-RU" b="1" dirty="0"/>
              <a:t> ІІІ (В), </a:t>
            </a:r>
            <a:r>
              <a:rPr lang="ru-RU" b="1" dirty="0" err="1"/>
              <a:t>група</a:t>
            </a:r>
            <a:r>
              <a:rPr lang="ru-RU" b="1" dirty="0"/>
              <a:t> </a:t>
            </a:r>
            <a:r>
              <a:rPr lang="en-US" b="1" dirty="0"/>
              <a:t>IV (AB). </a:t>
            </a:r>
            <a:r>
              <a:rPr lang="ru-RU" b="1" dirty="0" err="1"/>
              <a:t>Кожний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цих</a:t>
            </a:r>
            <a:r>
              <a:rPr lang="ru-RU" b="1" dirty="0"/>
              <a:t> </a:t>
            </a:r>
            <a:r>
              <a:rPr lang="ru-RU" b="1" dirty="0" err="1"/>
              <a:t>фенотипів</a:t>
            </a:r>
            <a:r>
              <a:rPr lang="ru-RU" b="1" dirty="0"/>
              <a:t> </a:t>
            </a:r>
            <a:r>
              <a:rPr lang="ru-RU" b="1" dirty="0" err="1"/>
              <a:t>відрізняється</a:t>
            </a:r>
            <a:r>
              <a:rPr lang="ru-RU" b="1" dirty="0"/>
              <a:t> </a:t>
            </a:r>
            <a:r>
              <a:rPr lang="ru-RU" b="1" dirty="0" err="1"/>
              <a:t>специфічними</a:t>
            </a:r>
            <a:r>
              <a:rPr lang="ru-RU" b="1" dirty="0"/>
              <a:t> </a:t>
            </a:r>
            <a:r>
              <a:rPr lang="ru-RU" b="1" dirty="0" err="1"/>
              <a:t>білками-антигенами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містяться</a:t>
            </a:r>
            <a:r>
              <a:rPr lang="ru-RU" b="1" dirty="0"/>
              <a:t> у </a:t>
            </a:r>
            <a:r>
              <a:rPr lang="ru-RU" b="1" dirty="0" err="1"/>
              <a:t>еритроцитах</a:t>
            </a:r>
            <a:r>
              <a:rPr lang="ru-RU" b="1" dirty="0"/>
              <a:t>,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антитілами</a:t>
            </a:r>
            <a:r>
              <a:rPr lang="ru-RU" b="1" dirty="0"/>
              <a:t> –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зосереджуються</a:t>
            </a:r>
            <a:r>
              <a:rPr lang="ru-RU" b="1" dirty="0"/>
              <a:t> </a:t>
            </a:r>
            <a:r>
              <a:rPr lang="ru-RU" b="1" dirty="0" err="1"/>
              <a:t>у</a:t>
            </a:r>
            <a:r>
              <a:rPr lang="ru-RU" b="1" dirty="0"/>
              <a:t> </a:t>
            </a:r>
            <a:r>
              <a:rPr lang="ru-RU" b="1" dirty="0" err="1"/>
              <a:t>сироватці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. Фенотип І (0) </a:t>
            </a:r>
            <a:r>
              <a:rPr lang="ru-RU" b="1" dirty="0" err="1"/>
              <a:t>зумовлений</a:t>
            </a:r>
            <a:r>
              <a:rPr lang="ru-RU" b="1" dirty="0"/>
              <a:t> </a:t>
            </a:r>
            <a:r>
              <a:rPr lang="ru-RU" b="1" dirty="0" err="1"/>
              <a:t>відсутністю</a:t>
            </a:r>
            <a:r>
              <a:rPr lang="ru-RU" b="1" dirty="0"/>
              <a:t> у </a:t>
            </a:r>
            <a:r>
              <a:rPr lang="ru-RU" b="1" dirty="0" err="1"/>
              <a:t>еритроцитах</a:t>
            </a:r>
            <a:r>
              <a:rPr lang="ru-RU" b="1" dirty="0"/>
              <a:t> </a:t>
            </a:r>
            <a:r>
              <a:rPr lang="ru-RU" b="1" dirty="0" err="1"/>
              <a:t>антигенів</a:t>
            </a:r>
            <a:r>
              <a:rPr lang="ru-RU" b="1" dirty="0"/>
              <a:t> А </a:t>
            </a:r>
            <a:r>
              <a:rPr lang="ru-RU" b="1" dirty="0" err="1"/>
              <a:t>і</a:t>
            </a:r>
            <a:r>
              <a:rPr lang="ru-RU" b="1" dirty="0"/>
              <a:t> В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наявністю</a:t>
            </a:r>
            <a:r>
              <a:rPr lang="ru-RU" b="1" dirty="0"/>
              <a:t> у </a:t>
            </a:r>
            <a:r>
              <a:rPr lang="ru-RU" b="1" dirty="0" err="1"/>
              <a:t>сироватці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 </a:t>
            </a:r>
            <a:r>
              <a:rPr lang="ru-RU" b="1" dirty="0" err="1"/>
              <a:t>антитіл</a:t>
            </a:r>
            <a:r>
              <a:rPr lang="ru-RU" b="1" dirty="0"/>
              <a:t> </a:t>
            </a:r>
            <a:r>
              <a:rPr lang="el-GR" b="1" dirty="0"/>
              <a:t>α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el-GR" b="1" dirty="0"/>
              <a:t>β. </a:t>
            </a:r>
            <a:r>
              <a:rPr lang="ru-RU" b="1" dirty="0"/>
              <a:t>Фенотип ІІ (А) </a:t>
            </a:r>
            <a:r>
              <a:rPr lang="ru-RU" b="1" dirty="0" err="1"/>
              <a:t>характеризує</a:t>
            </a:r>
            <a:r>
              <a:rPr lang="ru-RU" b="1" dirty="0"/>
              <a:t> </a:t>
            </a:r>
            <a:r>
              <a:rPr lang="ru-RU" b="1" dirty="0" err="1"/>
              <a:t>наявність</a:t>
            </a:r>
            <a:r>
              <a:rPr lang="ru-RU" b="1" dirty="0"/>
              <a:t> у </a:t>
            </a:r>
            <a:r>
              <a:rPr lang="ru-RU" b="1" dirty="0" err="1"/>
              <a:t>еритроцитах</a:t>
            </a:r>
            <a:r>
              <a:rPr lang="ru-RU" b="1" dirty="0"/>
              <a:t> антигена А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антитіл</a:t>
            </a:r>
            <a:r>
              <a:rPr lang="ru-RU" b="1" dirty="0"/>
              <a:t> </a:t>
            </a:r>
            <a:r>
              <a:rPr lang="el-GR" b="1" dirty="0"/>
              <a:t>β </a:t>
            </a:r>
            <a:r>
              <a:rPr lang="ru-RU" b="1" dirty="0"/>
              <a:t>у </a:t>
            </a:r>
            <a:r>
              <a:rPr lang="ru-RU" b="1" dirty="0" err="1"/>
              <a:t>сироватці</a:t>
            </a:r>
            <a:r>
              <a:rPr lang="ru-RU" b="1" dirty="0"/>
              <a:t>. Фенотип ІІІ (В) </a:t>
            </a:r>
            <a:r>
              <a:rPr lang="ru-RU" b="1" dirty="0" err="1"/>
              <a:t>пов’язаний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наявністю</a:t>
            </a:r>
            <a:r>
              <a:rPr lang="ru-RU" b="1" dirty="0"/>
              <a:t> у </a:t>
            </a:r>
            <a:r>
              <a:rPr lang="ru-RU" b="1" dirty="0" err="1"/>
              <a:t>еритроцитах</a:t>
            </a:r>
            <a:r>
              <a:rPr lang="ru-RU" b="1" dirty="0"/>
              <a:t> антигена В, а у </a:t>
            </a:r>
            <a:r>
              <a:rPr lang="ru-RU" b="1" dirty="0" err="1"/>
              <a:t>сироватці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 – </a:t>
            </a:r>
            <a:r>
              <a:rPr lang="ru-RU" b="1" dirty="0" err="1"/>
              <a:t>антитіла</a:t>
            </a:r>
            <a:r>
              <a:rPr lang="ru-RU" b="1" dirty="0"/>
              <a:t> </a:t>
            </a:r>
            <a:r>
              <a:rPr lang="el-GR" b="1" dirty="0"/>
              <a:t>α. </a:t>
            </a:r>
            <a:r>
              <a:rPr lang="ru-RU" b="1" dirty="0"/>
              <a:t>Фенотип </a:t>
            </a:r>
            <a:r>
              <a:rPr lang="en-US" b="1" dirty="0"/>
              <a:t>IV (AB) </a:t>
            </a:r>
            <a:r>
              <a:rPr lang="ru-RU" b="1" dirty="0" err="1"/>
              <a:t>залежить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наявності</a:t>
            </a:r>
            <a:r>
              <a:rPr lang="ru-RU" b="1" dirty="0"/>
              <a:t> у </a:t>
            </a:r>
            <a:r>
              <a:rPr lang="ru-RU" b="1" dirty="0" err="1"/>
              <a:t>еритроцитах</a:t>
            </a:r>
            <a:r>
              <a:rPr lang="ru-RU" b="1" dirty="0"/>
              <a:t> </a:t>
            </a:r>
            <a:r>
              <a:rPr lang="ru-RU" b="1" dirty="0" err="1"/>
              <a:t>антигенів</a:t>
            </a:r>
            <a:r>
              <a:rPr lang="ru-RU" b="1" dirty="0"/>
              <a:t> А </a:t>
            </a:r>
            <a:r>
              <a:rPr lang="ru-RU" b="1" dirty="0" err="1"/>
              <a:t>і</a:t>
            </a:r>
            <a:r>
              <a:rPr lang="ru-RU" b="1" dirty="0"/>
              <a:t> В та </a:t>
            </a:r>
            <a:r>
              <a:rPr lang="ru-RU" b="1" dirty="0" err="1"/>
              <a:t>відсутності</a:t>
            </a:r>
            <a:r>
              <a:rPr lang="ru-RU" b="1" dirty="0"/>
              <a:t> у </a:t>
            </a:r>
            <a:r>
              <a:rPr lang="ru-RU" b="1" dirty="0" err="1"/>
              <a:t>сироватці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 </a:t>
            </a:r>
            <a:r>
              <a:rPr lang="ru-RU" b="1" dirty="0" err="1"/>
              <a:t>антитіл</a:t>
            </a:r>
            <a:r>
              <a:rPr lang="ru-RU" b="1" dirty="0"/>
              <a:t> </a:t>
            </a:r>
            <a:r>
              <a:rPr lang="el-GR" b="1" dirty="0"/>
              <a:t>α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el-GR" b="1" dirty="0"/>
              <a:t>β (</a:t>
            </a:r>
            <a:r>
              <a:rPr lang="ru-RU" b="1" dirty="0"/>
              <a:t>рис. 6).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38766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1960" y="45091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Схема </a:t>
            </a:r>
            <a:r>
              <a:rPr lang="ru-RU" b="1" i="1" dirty="0" err="1"/>
              <a:t>локалізації</a:t>
            </a:r>
            <a:r>
              <a:rPr lang="ru-RU" b="1" i="1" dirty="0"/>
              <a:t> </a:t>
            </a:r>
            <a:r>
              <a:rPr lang="ru-RU" b="1" i="1" dirty="0" err="1"/>
              <a:t>антигенів</a:t>
            </a:r>
            <a:r>
              <a:rPr lang="ru-RU" b="1" i="1" dirty="0"/>
              <a:t> (</a:t>
            </a:r>
            <a:r>
              <a:rPr lang="ru-RU" b="1" i="1" dirty="0" err="1"/>
              <a:t>аглютиногенів</a:t>
            </a:r>
            <a:r>
              <a:rPr lang="ru-RU" b="1" i="1" dirty="0"/>
              <a:t>) у </a:t>
            </a:r>
            <a:r>
              <a:rPr lang="ru-RU" b="1" i="1" dirty="0" err="1"/>
              <a:t>еритроцитах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антитіл</a:t>
            </a:r>
            <a:r>
              <a:rPr lang="ru-RU" b="1" i="1" dirty="0"/>
              <a:t> (</a:t>
            </a:r>
            <a:r>
              <a:rPr lang="ru-RU" b="1" i="1" dirty="0" err="1"/>
              <a:t>аглютинінів</a:t>
            </a:r>
            <a:r>
              <a:rPr lang="ru-RU" b="1" i="1" dirty="0"/>
              <a:t>) </a:t>
            </a:r>
            <a:r>
              <a:rPr lang="ru-RU" b="1" i="1" dirty="0" err="1"/>
              <a:t>у</a:t>
            </a:r>
            <a:r>
              <a:rPr lang="ru-RU" b="1" i="1" dirty="0"/>
              <a:t> </a:t>
            </a:r>
            <a:r>
              <a:rPr lang="ru-RU" b="1" i="1" dirty="0" err="1"/>
              <a:t>плазмі</a:t>
            </a:r>
            <a:r>
              <a:rPr lang="ru-RU" b="1" i="1" dirty="0"/>
              <a:t> </a:t>
            </a:r>
            <a:r>
              <a:rPr lang="ru-RU" b="1" i="1" dirty="0" err="1"/>
              <a:t>крові</a:t>
            </a:r>
            <a:r>
              <a:rPr lang="ru-RU" b="1" i="1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"/>
            <a:ext cx="7172325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869160"/>
            <a:ext cx="735330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1913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149080"/>
            <a:ext cx="7258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4345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розв’язування</a:t>
            </a:r>
            <a:r>
              <a:rPr lang="ru-RU" dirty="0" smtClean="0"/>
              <a:t> задач на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А</a:t>
            </a:r>
            <a:r>
              <a:rPr lang="en-US" dirty="0" smtClean="0"/>
              <a:t>B</a:t>
            </a:r>
            <a:r>
              <a:rPr lang="ru-RU" dirty="0" smtClean="0"/>
              <a:t>О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позначення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І</a:t>
            </a:r>
            <a:r>
              <a:rPr lang="en-US" baseline="30000" dirty="0" smtClean="0"/>
              <a:t>O</a:t>
            </a:r>
            <a:r>
              <a:rPr lang="en-US" dirty="0" smtClean="0"/>
              <a:t>I</a:t>
            </a:r>
            <a:r>
              <a:rPr lang="en-US" baseline="30000" dirty="0" smtClean="0"/>
              <a:t>O</a:t>
            </a:r>
            <a:r>
              <a:rPr lang="en-US" dirty="0" smtClean="0"/>
              <a:t> — </a:t>
            </a:r>
            <a:r>
              <a:rPr lang="ru-RU" dirty="0" smtClean="0"/>
              <a:t>І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І</a:t>
            </a:r>
            <a:r>
              <a:rPr lang="ru-RU" baseline="30000" dirty="0" smtClean="0"/>
              <a:t>А</a:t>
            </a:r>
            <a:r>
              <a:rPr lang="ru-RU" dirty="0" smtClean="0"/>
              <a:t>І</a:t>
            </a:r>
            <a:r>
              <a:rPr lang="en-US" baseline="30000" dirty="0" smtClean="0"/>
              <a:t>A</a:t>
            </a:r>
            <a:r>
              <a:rPr lang="en-US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 І</a:t>
            </a:r>
            <a:r>
              <a:rPr lang="ru-RU" baseline="30000" dirty="0" smtClean="0"/>
              <a:t>А</a:t>
            </a:r>
            <a:r>
              <a:rPr lang="ru-RU" dirty="0" smtClean="0"/>
              <a:t>І</a:t>
            </a:r>
            <a:r>
              <a:rPr lang="en-US" baseline="30000" dirty="0" smtClean="0"/>
              <a:t>O</a:t>
            </a:r>
            <a:r>
              <a:rPr lang="en-US" dirty="0" smtClean="0"/>
              <a:t> — II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І</a:t>
            </a:r>
            <a:r>
              <a:rPr lang="ru-RU" baseline="30000" dirty="0" smtClean="0"/>
              <a:t>В</a:t>
            </a:r>
            <a:r>
              <a:rPr lang="ru-RU" dirty="0" smtClean="0"/>
              <a:t>І</a:t>
            </a:r>
            <a:r>
              <a:rPr lang="ru-RU" baseline="30000" dirty="0" smtClean="0"/>
              <a:t>В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en-US" dirty="0" smtClean="0"/>
              <a:t>I</a:t>
            </a:r>
            <a:r>
              <a:rPr lang="ru-RU" baseline="30000" dirty="0" smtClean="0"/>
              <a:t>В</a:t>
            </a:r>
            <a:r>
              <a:rPr lang="en-US" dirty="0" smtClean="0"/>
              <a:t>I</a:t>
            </a:r>
            <a:r>
              <a:rPr lang="en-US" baseline="30000" dirty="0" smtClean="0"/>
              <a:t>O</a:t>
            </a:r>
            <a:r>
              <a:rPr lang="en-US" dirty="0" smtClean="0"/>
              <a:t> — III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І</a:t>
            </a:r>
            <a:r>
              <a:rPr lang="en-US" baseline="30000" dirty="0" smtClean="0"/>
              <a:t>A</a:t>
            </a:r>
            <a:r>
              <a:rPr lang="ru-RU" dirty="0" smtClean="0"/>
              <a:t>І</a:t>
            </a:r>
            <a:r>
              <a:rPr lang="ru-RU" baseline="30000" dirty="0" smtClean="0"/>
              <a:t>В</a:t>
            </a:r>
            <a:r>
              <a:rPr lang="ru-RU" dirty="0" smtClean="0"/>
              <a:t> — </a:t>
            </a:r>
            <a:r>
              <a:rPr lang="en-US" dirty="0" smtClean="0"/>
              <a:t>IV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розв’язування</a:t>
            </a:r>
            <a:r>
              <a:rPr lang="ru-RU" dirty="0" smtClean="0"/>
              <a:t> задач на </a:t>
            </a:r>
            <a:r>
              <a:rPr lang="ru-RU" dirty="0" err="1" smtClean="0"/>
              <a:t>визначення</a:t>
            </a:r>
            <a:r>
              <a:rPr lang="ru-RU" dirty="0" smtClean="0"/>
              <a:t> резус-фактора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позначення</a:t>
            </a:r>
            <a:r>
              <a:rPr lang="ru-RU" dirty="0" smtClean="0"/>
              <a:t>:</a:t>
            </a:r>
          </a:p>
          <a:p>
            <a:r>
              <a:rPr lang="en-US" dirty="0" smtClean="0"/>
              <a:t>D — </a:t>
            </a:r>
            <a:r>
              <a:rPr lang="ru-RU" dirty="0" smtClean="0"/>
              <a:t>ген </a:t>
            </a:r>
            <a:r>
              <a:rPr lang="en-US" dirty="0" err="1" smtClean="0"/>
              <a:t>Rh</a:t>
            </a:r>
            <a:r>
              <a:rPr lang="en-US" dirty="0" smtClean="0"/>
              <a:t>+;</a:t>
            </a:r>
          </a:p>
          <a:p>
            <a:r>
              <a:rPr lang="en-US" dirty="0" smtClean="0"/>
              <a:t>d — </a:t>
            </a:r>
            <a:r>
              <a:rPr lang="ru-RU" dirty="0" smtClean="0"/>
              <a:t>ген </a:t>
            </a:r>
            <a:r>
              <a:rPr lang="en-US" dirty="0" err="1" smtClean="0"/>
              <a:t>Rh</a:t>
            </a:r>
            <a:r>
              <a:rPr lang="en-US" dirty="0" smtClean="0"/>
              <a:t>-;</a:t>
            </a:r>
          </a:p>
          <a:p>
            <a:r>
              <a:rPr lang="en-US" dirty="0" smtClean="0"/>
              <a:t>DD — </a:t>
            </a:r>
            <a:r>
              <a:rPr lang="en-US" dirty="0" err="1" smtClean="0"/>
              <a:t>Rh</a:t>
            </a:r>
            <a:r>
              <a:rPr lang="en-US" dirty="0" smtClean="0"/>
              <a:t>+;</a:t>
            </a:r>
          </a:p>
          <a:p>
            <a:r>
              <a:rPr lang="en-US" dirty="0" err="1" smtClean="0"/>
              <a:t>Dd</a:t>
            </a:r>
            <a:r>
              <a:rPr lang="en-US" dirty="0" smtClean="0"/>
              <a:t> — </a:t>
            </a:r>
            <a:r>
              <a:rPr lang="en-US" dirty="0" err="1" smtClean="0"/>
              <a:t>Rh</a:t>
            </a:r>
            <a:r>
              <a:rPr lang="en-US" dirty="0" smtClean="0"/>
              <a:t>+;</a:t>
            </a:r>
          </a:p>
          <a:p>
            <a:r>
              <a:rPr lang="en-US" dirty="0" err="1" smtClean="0"/>
              <a:t>dd</a:t>
            </a:r>
            <a:r>
              <a:rPr lang="en-US" dirty="0" smtClean="0"/>
              <a:t> — </a:t>
            </a:r>
            <a:r>
              <a:rPr lang="en-US" dirty="0" err="1" smtClean="0"/>
              <a:t>Rh</a:t>
            </a:r>
            <a:r>
              <a:rPr lang="en-US" dirty="0" smtClean="0"/>
              <a:t>-.</a:t>
            </a:r>
          </a:p>
          <a:p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розв’язування</a:t>
            </a:r>
            <a:r>
              <a:rPr lang="ru-RU" dirty="0" smtClean="0"/>
              <a:t> задач на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систем 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N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позначення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ММ —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М;</a:t>
            </a:r>
          </a:p>
          <a:p>
            <a:r>
              <a:rPr lang="en-US" dirty="0" smtClean="0"/>
              <a:t>MN —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en-US" dirty="0" smtClean="0"/>
              <a:t>MN;</a:t>
            </a:r>
          </a:p>
          <a:p>
            <a:r>
              <a:rPr lang="en-US" dirty="0" smtClean="0"/>
              <a:t>NN —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en-US" dirty="0" smtClean="0"/>
              <a:t>N.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/>
              <a:t>Приклади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Карий </a:t>
            </a:r>
            <a:r>
              <a:rPr lang="ru-RU" b="1" dirty="0" err="1"/>
              <a:t>колір</a:t>
            </a:r>
            <a:r>
              <a:rPr lang="ru-RU" b="1" dirty="0"/>
              <a:t> очей </a:t>
            </a:r>
            <a:r>
              <a:rPr lang="ru-RU" b="1" dirty="0" err="1"/>
              <a:t>домінує</a:t>
            </a:r>
            <a:r>
              <a:rPr lang="ru-RU" b="1" dirty="0"/>
              <a:t> над </a:t>
            </a:r>
            <a:r>
              <a:rPr lang="ru-RU" b="1" dirty="0" err="1"/>
              <a:t>блакитним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обумовлений</a:t>
            </a:r>
            <a:r>
              <a:rPr lang="ru-RU" b="1" dirty="0"/>
              <a:t> </a:t>
            </a:r>
            <a:r>
              <a:rPr lang="ru-RU" b="1" dirty="0" err="1"/>
              <a:t>аутосомним</a:t>
            </a:r>
            <a:r>
              <a:rPr lang="ru-RU" b="1" dirty="0"/>
              <a:t> геном. В </a:t>
            </a:r>
            <a:r>
              <a:rPr lang="ru-RU" b="1" dirty="0" err="1"/>
              <a:t>сім’ї</a:t>
            </a:r>
            <a:r>
              <a:rPr lang="ru-RU" b="1" dirty="0"/>
              <a:t> </a:t>
            </a:r>
            <a:r>
              <a:rPr lang="ru-RU" b="1" dirty="0" err="1"/>
              <a:t>в</a:t>
            </a:r>
            <a:r>
              <a:rPr lang="ru-RU" b="1" dirty="0"/>
              <a:t> </a:t>
            </a:r>
            <a:r>
              <a:rPr lang="ru-RU" b="1" dirty="0" err="1"/>
              <a:t>карооких</a:t>
            </a:r>
            <a:r>
              <a:rPr lang="ru-RU" b="1" dirty="0"/>
              <a:t> </a:t>
            </a:r>
            <a:r>
              <a:rPr lang="ru-RU" b="1" dirty="0" err="1"/>
              <a:t>батьків</a:t>
            </a:r>
            <a:r>
              <a:rPr lang="ru-RU" b="1" dirty="0"/>
              <a:t> </a:t>
            </a:r>
            <a:r>
              <a:rPr lang="ru-RU" b="1" dirty="0" err="1"/>
              <a:t>є</a:t>
            </a:r>
            <a:r>
              <a:rPr lang="ru-RU" b="1" dirty="0"/>
              <a:t> четверо </a:t>
            </a:r>
            <a:r>
              <a:rPr lang="ru-RU" b="1" dirty="0" err="1"/>
              <a:t>дітей</a:t>
            </a:r>
            <a:r>
              <a:rPr lang="ru-RU" b="1" dirty="0"/>
              <a:t>. </a:t>
            </a:r>
            <a:r>
              <a:rPr lang="ru-RU" b="1" dirty="0" err="1"/>
              <a:t>Двоє</a:t>
            </a:r>
            <a:r>
              <a:rPr lang="ru-RU" b="1" dirty="0"/>
              <a:t> </a:t>
            </a:r>
            <a:r>
              <a:rPr lang="ru-RU" b="1" dirty="0" err="1"/>
              <a:t>блакитнооких</a:t>
            </a:r>
            <a:r>
              <a:rPr lang="ru-RU" b="1" dirty="0"/>
              <a:t> </a:t>
            </a:r>
            <a:r>
              <a:rPr lang="ru-RU" b="1" dirty="0" err="1"/>
              <a:t>мають</a:t>
            </a:r>
            <a:r>
              <a:rPr lang="ru-RU" b="1" dirty="0"/>
              <a:t> І </a:t>
            </a:r>
            <a:r>
              <a:rPr lang="ru-RU" b="1" dirty="0" err="1"/>
              <a:t>і</a:t>
            </a:r>
            <a:r>
              <a:rPr lang="ru-RU" b="1" dirty="0"/>
              <a:t> ІІ </a:t>
            </a:r>
            <a:r>
              <a:rPr lang="ru-RU" b="1" dirty="0" err="1"/>
              <a:t>групу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, </a:t>
            </a:r>
            <a:r>
              <a:rPr lang="ru-RU" b="1" dirty="0" err="1"/>
              <a:t>двоє</a:t>
            </a:r>
            <a:r>
              <a:rPr lang="ru-RU" b="1" dirty="0"/>
              <a:t> </a:t>
            </a:r>
            <a:r>
              <a:rPr lang="ru-RU" b="1" dirty="0" err="1"/>
              <a:t>карооких</a:t>
            </a:r>
            <a:r>
              <a:rPr lang="ru-RU" b="1" dirty="0"/>
              <a:t> – </a:t>
            </a:r>
            <a:r>
              <a:rPr lang="ru-RU" b="1" dirty="0" err="1"/>
              <a:t>ІІ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ІІІ. </a:t>
            </a:r>
            <a:r>
              <a:rPr lang="ru-RU" b="1" dirty="0" err="1"/>
              <a:t>Визначте</a:t>
            </a:r>
            <a:r>
              <a:rPr lang="ru-RU" b="1" dirty="0"/>
              <a:t> </a:t>
            </a:r>
            <a:r>
              <a:rPr lang="ru-RU" b="1" dirty="0" err="1"/>
              <a:t>ймовірність</a:t>
            </a:r>
            <a:r>
              <a:rPr lang="ru-RU" b="1" dirty="0"/>
              <a:t> </a:t>
            </a:r>
            <a:r>
              <a:rPr lang="ru-RU" b="1" dirty="0" err="1"/>
              <a:t>народження</a:t>
            </a:r>
            <a:r>
              <a:rPr lang="ru-RU" b="1" dirty="0"/>
              <a:t> </a:t>
            </a:r>
            <a:r>
              <a:rPr lang="ru-RU" b="1" dirty="0" err="1"/>
              <a:t>наступної</a:t>
            </a:r>
            <a:r>
              <a:rPr lang="ru-RU" b="1" dirty="0"/>
              <a:t> </a:t>
            </a:r>
            <a:r>
              <a:rPr lang="ru-RU" b="1" dirty="0" err="1"/>
              <a:t>дитини</a:t>
            </a:r>
            <a:r>
              <a:rPr lang="ru-RU" b="1" dirty="0"/>
              <a:t> </a:t>
            </a:r>
            <a:r>
              <a:rPr lang="ru-RU" b="1" dirty="0" err="1"/>
              <a:t>кароокою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І </a:t>
            </a:r>
            <a:r>
              <a:rPr lang="ru-RU" b="1" dirty="0" err="1"/>
              <a:t>групою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648072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 smtClean="0"/>
              <a:t>2. У </a:t>
            </a:r>
            <a:r>
              <a:rPr lang="ru-RU" b="1" dirty="0" err="1"/>
              <a:t>людини</a:t>
            </a:r>
            <a:r>
              <a:rPr lang="ru-RU" b="1" dirty="0"/>
              <a:t> </a:t>
            </a:r>
            <a:r>
              <a:rPr lang="ru-RU" b="1" dirty="0" err="1"/>
              <a:t>раннє</a:t>
            </a:r>
            <a:r>
              <a:rPr lang="ru-RU" b="1" dirty="0"/>
              <a:t> </a:t>
            </a:r>
            <a:r>
              <a:rPr lang="ru-RU" b="1" dirty="0" err="1"/>
              <a:t>облисіння</a:t>
            </a:r>
            <a:r>
              <a:rPr lang="ru-RU" b="1" dirty="0"/>
              <a:t> </a:t>
            </a:r>
            <a:r>
              <a:rPr lang="ru-RU" b="1" dirty="0" err="1"/>
              <a:t>домінує</a:t>
            </a:r>
            <a:r>
              <a:rPr lang="ru-RU" b="1" dirty="0"/>
              <a:t> над </a:t>
            </a:r>
            <a:r>
              <a:rPr lang="ru-RU" b="1" dirty="0" err="1"/>
              <a:t>відсутністю</a:t>
            </a:r>
            <a:r>
              <a:rPr lang="ru-RU" b="1" dirty="0"/>
              <a:t> </a:t>
            </a:r>
            <a:r>
              <a:rPr lang="ru-RU" b="1" dirty="0" err="1"/>
              <a:t>лисини</a:t>
            </a:r>
            <a:r>
              <a:rPr lang="ru-RU" b="1" dirty="0"/>
              <a:t> у </a:t>
            </a:r>
            <a:r>
              <a:rPr lang="ru-RU" b="1" dirty="0" err="1"/>
              <a:t>чоловіків</a:t>
            </a:r>
            <a:r>
              <a:rPr lang="ru-RU" b="1" dirty="0"/>
              <a:t>, а в </a:t>
            </a:r>
            <a:r>
              <a:rPr lang="ru-RU" b="1" dirty="0" err="1"/>
              <a:t>жінок</a:t>
            </a:r>
            <a:r>
              <a:rPr lang="ru-RU" b="1" dirty="0"/>
              <a:t> </a:t>
            </a:r>
            <a:r>
              <a:rPr lang="ru-RU" b="1" dirty="0" err="1"/>
              <a:t>воно</a:t>
            </a:r>
            <a:r>
              <a:rPr lang="ru-RU" b="1" dirty="0"/>
              <a:t> </a:t>
            </a:r>
            <a:r>
              <a:rPr lang="ru-RU" b="1" dirty="0" err="1"/>
              <a:t>рецесивне</a:t>
            </a:r>
            <a:r>
              <a:rPr lang="ru-RU" b="1" dirty="0"/>
              <a:t>. </a:t>
            </a:r>
            <a:r>
              <a:rPr lang="ru-RU" b="1" dirty="0" err="1"/>
              <a:t>Кароокий</a:t>
            </a:r>
            <a:r>
              <a:rPr lang="ru-RU" b="1" dirty="0"/>
              <a:t> не лисий правша </a:t>
            </a:r>
            <a:r>
              <a:rPr lang="ru-RU" b="1" dirty="0" err="1"/>
              <a:t>одружується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кароокою</a:t>
            </a:r>
            <a:r>
              <a:rPr lang="ru-RU" b="1" dirty="0"/>
              <a:t> </a:t>
            </a:r>
            <a:r>
              <a:rPr lang="ru-RU" b="1" dirty="0" err="1"/>
              <a:t>лівшою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густим </a:t>
            </a:r>
            <a:r>
              <a:rPr lang="ru-RU" b="1" dirty="0" err="1"/>
              <a:t>волоссям</a:t>
            </a:r>
            <a:r>
              <a:rPr lang="ru-RU" b="1" dirty="0"/>
              <a:t>.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цього</a:t>
            </a:r>
            <a:r>
              <a:rPr lang="ru-RU" b="1" dirty="0"/>
              <a:t> </a:t>
            </a:r>
            <a:r>
              <a:rPr lang="ru-RU" b="1" dirty="0" err="1"/>
              <a:t>шлюбу</a:t>
            </a:r>
            <a:r>
              <a:rPr lang="ru-RU" b="1" dirty="0"/>
              <a:t> </a:t>
            </a:r>
            <a:r>
              <a:rPr lang="ru-RU" b="1" dirty="0" err="1"/>
              <a:t>народилися</a:t>
            </a:r>
            <a:r>
              <a:rPr lang="ru-RU" b="1" dirty="0"/>
              <a:t> </a:t>
            </a:r>
            <a:r>
              <a:rPr lang="ru-RU" b="1" dirty="0" err="1"/>
              <a:t>троє</a:t>
            </a:r>
            <a:r>
              <a:rPr lang="ru-RU" b="1" dirty="0"/>
              <a:t> </a:t>
            </a:r>
            <a:r>
              <a:rPr lang="ru-RU" b="1" dirty="0" err="1"/>
              <a:t>дітей</a:t>
            </a:r>
            <a:r>
              <a:rPr lang="ru-RU" b="1" dirty="0"/>
              <a:t>: </a:t>
            </a:r>
            <a:r>
              <a:rPr lang="ru-RU" b="1" dirty="0" err="1"/>
              <a:t>кароокий</a:t>
            </a:r>
            <a:r>
              <a:rPr lang="ru-RU" b="1" dirty="0"/>
              <a:t> </a:t>
            </a:r>
            <a:r>
              <a:rPr lang="ru-RU" b="1" dirty="0" err="1"/>
              <a:t>син</a:t>
            </a:r>
            <a:r>
              <a:rPr lang="ru-RU" b="1" dirty="0"/>
              <a:t> правша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раннім</a:t>
            </a:r>
            <a:r>
              <a:rPr lang="ru-RU" b="1" dirty="0"/>
              <a:t> </a:t>
            </a:r>
            <a:r>
              <a:rPr lang="ru-RU" b="1" dirty="0" err="1"/>
              <a:t>облисінням</a:t>
            </a:r>
            <a:r>
              <a:rPr lang="ru-RU" b="1" dirty="0"/>
              <a:t>, </a:t>
            </a:r>
            <a:r>
              <a:rPr lang="ru-RU" b="1" dirty="0" err="1"/>
              <a:t>блакитноока</a:t>
            </a:r>
            <a:r>
              <a:rPr lang="ru-RU" b="1" dirty="0"/>
              <a:t> </a:t>
            </a:r>
            <a:r>
              <a:rPr lang="ru-RU" b="1" dirty="0" err="1"/>
              <a:t>донька</a:t>
            </a:r>
            <a:r>
              <a:rPr lang="ru-RU" b="1" dirty="0"/>
              <a:t> </a:t>
            </a:r>
            <a:r>
              <a:rPr lang="ru-RU" b="1" dirty="0" err="1"/>
              <a:t>правша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густим </a:t>
            </a:r>
            <a:r>
              <a:rPr lang="ru-RU" b="1" dirty="0" err="1"/>
              <a:t>волоссям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кароокий</a:t>
            </a:r>
            <a:r>
              <a:rPr lang="ru-RU" b="1" dirty="0"/>
              <a:t> </a:t>
            </a:r>
            <a:r>
              <a:rPr lang="ru-RU" b="1" dirty="0" err="1"/>
              <a:t>син</a:t>
            </a:r>
            <a:r>
              <a:rPr lang="ru-RU" b="1" dirty="0"/>
              <a:t> </a:t>
            </a:r>
            <a:r>
              <a:rPr lang="ru-RU" b="1" dirty="0" err="1"/>
              <a:t>лівша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густим</a:t>
            </a:r>
            <a:r>
              <a:rPr lang="ru-RU" b="1" dirty="0"/>
              <a:t> </a:t>
            </a:r>
            <a:r>
              <a:rPr lang="ru-RU" b="1" dirty="0" err="1"/>
              <a:t>волоссям</a:t>
            </a:r>
            <a:r>
              <a:rPr lang="ru-RU" b="1" dirty="0"/>
              <a:t>.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генотипи</a:t>
            </a:r>
            <a:r>
              <a:rPr lang="ru-RU" b="1" dirty="0"/>
              <a:t> у </a:t>
            </a:r>
            <a:r>
              <a:rPr lang="ru-RU" b="1" dirty="0" err="1"/>
              <a:t>батьків</a:t>
            </a:r>
            <a:r>
              <a:rPr lang="ru-RU" b="1" dirty="0"/>
              <a:t>, </a:t>
            </a:r>
            <a:r>
              <a:rPr lang="ru-RU" b="1" dirty="0" err="1"/>
              <a:t>у</a:t>
            </a:r>
            <a:r>
              <a:rPr lang="ru-RU" b="1" dirty="0"/>
              <a:t> </a:t>
            </a:r>
            <a:r>
              <a:rPr lang="ru-RU" b="1" dirty="0" err="1"/>
              <a:t>дітей</a:t>
            </a:r>
            <a:r>
              <a:rPr lang="ru-RU" b="1" dirty="0"/>
              <a:t>?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900238"/>
            <a:ext cx="73437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3. У </a:t>
            </a:r>
            <a:r>
              <a:rPr lang="ru-RU" b="1" dirty="0" err="1"/>
              <a:t>пологовому</a:t>
            </a:r>
            <a:r>
              <a:rPr lang="ru-RU" b="1" dirty="0"/>
              <a:t> </a:t>
            </a:r>
            <a:r>
              <a:rPr lang="ru-RU" b="1" dirty="0" err="1"/>
              <a:t>будинку</a:t>
            </a:r>
            <a:r>
              <a:rPr lang="ru-RU" b="1" dirty="0"/>
              <a:t> </a:t>
            </a:r>
            <a:r>
              <a:rPr lang="ru-RU" b="1" dirty="0" err="1"/>
              <a:t>переплутали</a:t>
            </a:r>
            <a:r>
              <a:rPr lang="ru-RU" b="1" dirty="0"/>
              <a:t> </a:t>
            </a:r>
            <a:r>
              <a:rPr lang="ru-RU" b="1" dirty="0" err="1"/>
              <a:t>двох</a:t>
            </a:r>
            <a:r>
              <a:rPr lang="ru-RU" b="1" dirty="0"/>
              <a:t> </a:t>
            </a:r>
            <a:r>
              <a:rPr lang="ru-RU" b="1" dirty="0" err="1"/>
              <a:t>дівчаток</a:t>
            </a:r>
            <a:r>
              <a:rPr lang="ru-RU" b="1" dirty="0"/>
              <a:t>. Батьки </a:t>
            </a:r>
            <a:r>
              <a:rPr lang="ru-RU" b="1" dirty="0" err="1"/>
              <a:t>однієї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них </a:t>
            </a:r>
            <a:r>
              <a:rPr lang="ru-RU" b="1" dirty="0" err="1"/>
              <a:t>мають</a:t>
            </a:r>
            <a:r>
              <a:rPr lang="ru-RU" b="1" dirty="0"/>
              <a:t> 0 </a:t>
            </a:r>
            <a:r>
              <a:rPr lang="ru-RU" b="1" dirty="0" err="1"/>
              <a:t>і</a:t>
            </a:r>
            <a:r>
              <a:rPr lang="ru-RU" b="1" dirty="0"/>
              <a:t> А </a:t>
            </a:r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, </a:t>
            </a:r>
            <a:r>
              <a:rPr lang="ru-RU" b="1" dirty="0" err="1"/>
              <a:t>а</a:t>
            </a:r>
            <a:r>
              <a:rPr lang="ru-RU" b="1" dirty="0"/>
              <a:t> </a:t>
            </a:r>
            <a:r>
              <a:rPr lang="ru-RU" b="1" dirty="0" err="1"/>
              <a:t>іншої</a:t>
            </a:r>
            <a:r>
              <a:rPr lang="ru-RU" b="1" dirty="0"/>
              <a:t> - А </a:t>
            </a:r>
            <a:r>
              <a:rPr lang="ru-RU" b="1" dirty="0" err="1"/>
              <a:t>і</a:t>
            </a:r>
            <a:r>
              <a:rPr lang="ru-RU" b="1" dirty="0"/>
              <a:t> АВ. </a:t>
            </a:r>
            <a:r>
              <a:rPr lang="ru-RU" b="1" dirty="0" err="1"/>
              <a:t>Лабораторні</a:t>
            </a:r>
            <a:r>
              <a:rPr lang="ru-RU" b="1" dirty="0"/>
              <a:t> </a:t>
            </a:r>
            <a:r>
              <a:rPr lang="ru-RU" b="1" dirty="0" err="1"/>
              <a:t>дослідження</a:t>
            </a:r>
            <a:r>
              <a:rPr lang="ru-RU" b="1" dirty="0"/>
              <a:t> показали,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дівчата</a:t>
            </a:r>
            <a:r>
              <a:rPr lang="ru-RU" b="1" dirty="0"/>
              <a:t> </a:t>
            </a:r>
            <a:r>
              <a:rPr lang="ru-RU" b="1" dirty="0" err="1"/>
              <a:t>мають</a:t>
            </a:r>
            <a:r>
              <a:rPr lang="ru-RU" b="1" dirty="0"/>
              <a:t> 0 </a:t>
            </a:r>
            <a:r>
              <a:rPr lang="ru-RU" b="1" dirty="0" err="1"/>
              <a:t>і</a:t>
            </a:r>
            <a:r>
              <a:rPr lang="ru-RU" b="1" dirty="0"/>
              <a:t> А </a:t>
            </a:r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. </a:t>
            </a:r>
          </a:p>
          <a:p>
            <a:r>
              <a:rPr lang="ru-RU" b="1" dirty="0"/>
              <a:t>А. </a:t>
            </a:r>
            <a:r>
              <a:rPr lang="ru-RU" b="1" dirty="0" err="1"/>
              <a:t>Визначте</a:t>
            </a:r>
            <a:r>
              <a:rPr lang="ru-RU" b="1" dirty="0"/>
              <a:t> </a:t>
            </a:r>
            <a:r>
              <a:rPr lang="ru-RU" b="1" dirty="0" err="1"/>
              <a:t>хто</a:t>
            </a:r>
            <a:r>
              <a:rPr lang="ru-RU" b="1" dirty="0"/>
              <a:t> чия </a:t>
            </a:r>
            <a:r>
              <a:rPr lang="ru-RU" b="1" dirty="0" err="1"/>
              <a:t>донька</a:t>
            </a:r>
            <a:r>
              <a:rPr lang="ru-RU" b="1" dirty="0"/>
              <a:t>? </a:t>
            </a:r>
          </a:p>
          <a:p>
            <a:r>
              <a:rPr lang="ru-RU" b="1" dirty="0"/>
              <a:t>Б. В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випадках</a:t>
            </a:r>
            <a:r>
              <a:rPr lang="ru-RU" b="1" dirty="0"/>
              <a:t>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було</a:t>
            </a:r>
            <a:r>
              <a:rPr lang="ru-RU" b="1" dirty="0"/>
              <a:t> б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впевненістю</a:t>
            </a:r>
            <a:r>
              <a:rPr lang="ru-RU" b="1" dirty="0"/>
              <a:t> без </a:t>
            </a:r>
            <a:r>
              <a:rPr lang="ru-RU" b="1" dirty="0" err="1"/>
              <a:t>дослідження</a:t>
            </a:r>
            <a:r>
              <a:rPr lang="ru-RU" b="1" dirty="0"/>
              <a:t> </a:t>
            </a:r>
            <a:r>
              <a:rPr lang="ru-RU" b="1" dirty="0" err="1"/>
              <a:t>визначити</a:t>
            </a:r>
            <a:r>
              <a:rPr lang="ru-RU" b="1" dirty="0"/>
              <a:t> </a:t>
            </a:r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 </a:t>
            </a:r>
            <a:r>
              <a:rPr lang="ru-RU" b="1" dirty="0" err="1"/>
              <a:t>батьків</a:t>
            </a:r>
            <a:r>
              <a:rPr lang="ru-RU" b="1" dirty="0"/>
              <a:t>?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4807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445223"/>
            <a:ext cx="6400428" cy="110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</TotalTime>
  <Words>1135</Words>
  <Application>Microsoft Office PowerPoint</Application>
  <PresentationFormat>Экран (4:3)</PresentationFormat>
  <Paragraphs>69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Приклади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 робота 4</dc:title>
  <dc:creator>Руслан Аминов</dc:creator>
  <cp:lastModifiedBy>Руслан Аминов</cp:lastModifiedBy>
  <cp:revision>23</cp:revision>
  <dcterms:created xsi:type="dcterms:W3CDTF">2023-01-23T16:03:34Z</dcterms:created>
  <dcterms:modified xsi:type="dcterms:W3CDTF">2024-03-12T19:10:13Z</dcterms:modified>
</cp:coreProperties>
</file>