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56" r:id="rId2"/>
    <p:sldId id="260" r:id="rId3"/>
    <p:sldId id="257" r:id="rId4"/>
    <p:sldId id="258" r:id="rId5"/>
    <p:sldId id="261" r:id="rId6"/>
    <p:sldId id="262" r:id="rId7"/>
    <p:sldId id="263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75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694255-3466-47AC-A572-49FE09606BBC}" type="datetimeFigureOut">
              <a:rPr lang="en-US" smtClean="0"/>
              <a:t>9/27/2022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74D61E80-9202-4782-824F-2617E38EDA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24893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694255-3466-47AC-A572-49FE09606BBC}" type="datetimeFigureOut">
              <a:rPr lang="en-US" smtClean="0"/>
              <a:t>9/27/2022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74D61E80-9202-4782-824F-2617E38EDA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82859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694255-3466-47AC-A572-49FE09606BBC}" type="datetimeFigureOut">
              <a:rPr lang="en-US" smtClean="0"/>
              <a:t>9/27/2022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74D61E80-9202-4782-824F-2617E38EDA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162182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694255-3466-47AC-A572-49FE09606BBC}" type="datetimeFigureOut">
              <a:rPr lang="en-US" smtClean="0"/>
              <a:t>9/27/2022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74D61E80-9202-4782-824F-2617E38EDA27}" type="slidenum">
              <a:rPr lang="en-US" smtClean="0"/>
              <a:t>‹#›</a:t>
            </a:fld>
            <a:endParaRPr lang="en-US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1625016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694255-3466-47AC-A572-49FE09606BBC}" type="datetimeFigureOut">
              <a:rPr lang="en-US" smtClean="0"/>
              <a:t>9/27/2022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74D61E80-9202-4782-824F-2617E38EDA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643143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694255-3466-47AC-A572-49FE09606BBC}" type="datetimeFigureOut">
              <a:rPr lang="en-US" smtClean="0"/>
              <a:t>9/27/2022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D61E80-9202-4782-824F-2617E38EDA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439617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694255-3466-47AC-A572-49FE09606BBC}" type="datetimeFigureOut">
              <a:rPr lang="en-US" smtClean="0"/>
              <a:t>9/27/2022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D61E80-9202-4782-824F-2617E38EDA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680442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694255-3466-47AC-A572-49FE09606BBC}" type="datetimeFigureOut">
              <a:rPr lang="en-US" smtClean="0"/>
              <a:t>9/27/2022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D61E80-9202-4782-824F-2617E38EDA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853358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ltGray"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90694255-3466-47AC-A572-49FE09606BBC}" type="datetimeFigureOut">
              <a:rPr lang="en-US" smtClean="0"/>
              <a:t>9/27/2022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74D61E80-9202-4782-824F-2617E38EDA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02880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694255-3466-47AC-A572-49FE09606BBC}" type="datetimeFigureOut">
              <a:rPr lang="en-US" smtClean="0"/>
              <a:t>9/27/2022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D61E80-9202-4782-824F-2617E38EDA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45333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694255-3466-47AC-A572-49FE09606BBC}" type="datetimeFigureOut">
              <a:rPr lang="en-US" smtClean="0"/>
              <a:t>9/27/2022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74D61E80-9202-4782-824F-2617E38EDA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73028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694255-3466-47AC-A572-49FE09606BBC}" type="datetimeFigureOut">
              <a:rPr lang="en-US" smtClean="0"/>
              <a:t>9/27/2022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D61E80-9202-4782-824F-2617E38EDA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75097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694255-3466-47AC-A572-49FE09606BBC}" type="datetimeFigureOut">
              <a:rPr lang="en-US" smtClean="0"/>
              <a:t>9/27/2022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D61E80-9202-4782-824F-2617E38EDA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91907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694255-3466-47AC-A572-49FE09606BBC}" type="datetimeFigureOut">
              <a:rPr lang="en-US" smtClean="0"/>
              <a:t>9/27/2022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D61E80-9202-4782-824F-2617E38EDA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17583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694255-3466-47AC-A572-49FE09606BBC}" type="datetimeFigureOut">
              <a:rPr lang="en-US" smtClean="0"/>
              <a:t>9/27/2022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D61E80-9202-4782-824F-2617E38EDA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02258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694255-3466-47AC-A572-49FE09606BBC}" type="datetimeFigureOut">
              <a:rPr lang="en-US" smtClean="0"/>
              <a:t>9/27/2022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D61E80-9202-4782-824F-2617E38EDA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51581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694255-3466-47AC-A572-49FE09606BBC}" type="datetimeFigureOut">
              <a:rPr lang="en-US" smtClean="0"/>
              <a:t>9/27/2022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D61E80-9202-4782-824F-2617E38EDA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53625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694255-3466-47AC-A572-49FE09606BBC}" type="datetimeFigureOut">
              <a:rPr lang="en-US" smtClean="0"/>
              <a:t>9/27/2022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D61E80-9202-4782-824F-2617E38EDA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642969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  <p:sldLayoutId id="2147483695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dirty="0" smtClean="0"/>
              <a:t>Діалекти </a:t>
            </a:r>
            <a:endParaRPr lang="en-US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uk-UA" sz="4000" dirty="0" smtClean="0"/>
              <a:t>сучасної української мови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18865496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Діалект</a:t>
            </a:r>
            <a:endParaRPr lang="en-US" dirty="0"/>
          </a:p>
        </p:txBody>
      </p:sp>
      <p:pic>
        <p:nvPicPr>
          <p:cNvPr id="5" name="Рисунок 4"/>
          <p:cNvPicPr>
            <a:picLocks noGrp="1" noChangeAspect="1"/>
          </p:cNvPicPr>
          <p:nvPr>
            <p:ph type="pic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783" b="5783"/>
          <a:stretch>
            <a:fillRect/>
          </a:stretch>
        </p:blipFill>
        <p:spPr/>
      </p:pic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80322" y="2336873"/>
            <a:ext cx="4002513" cy="3599315"/>
          </a:xfrm>
        </p:spPr>
        <p:txBody>
          <a:bodyPr>
            <a:normAutofit/>
          </a:bodyPr>
          <a:lstStyle/>
          <a:p>
            <a:r>
              <a:rPr lang="ru-RU" sz="2400" b="1" i="1" dirty="0" err="1"/>
              <a:t>С</a:t>
            </a:r>
            <a:r>
              <a:rPr lang="ru-RU" sz="2400" b="1" i="1" dirty="0" err="1" smtClean="0"/>
              <a:t>укупність</a:t>
            </a:r>
            <a:r>
              <a:rPr lang="ru-RU" sz="2400" b="1" i="1" dirty="0" smtClean="0"/>
              <a:t> </a:t>
            </a:r>
            <a:r>
              <a:rPr lang="ru-RU" sz="2400" b="1" i="1" dirty="0" err="1"/>
              <a:t>усіх</a:t>
            </a:r>
            <a:r>
              <a:rPr lang="ru-RU" sz="2400" b="1" i="1" dirty="0"/>
              <a:t> </a:t>
            </a:r>
            <a:r>
              <a:rPr lang="ru-RU" sz="2400" b="1" i="1" dirty="0" err="1"/>
              <a:t>особливостей</a:t>
            </a:r>
            <a:r>
              <a:rPr lang="ru-RU" sz="2400" b="1" i="1" dirty="0"/>
              <a:t>, </a:t>
            </a:r>
            <a:r>
              <a:rPr lang="ru-RU" sz="2400" b="1" i="1" dirty="0" err="1"/>
              <a:t>властивих</a:t>
            </a:r>
            <a:r>
              <a:rPr lang="ru-RU" sz="2400" b="1" i="1" dirty="0"/>
              <a:t> </a:t>
            </a:r>
            <a:r>
              <a:rPr lang="ru-RU" sz="2400" b="1" i="1" dirty="0" err="1"/>
              <a:t>мовленню</a:t>
            </a:r>
            <a:r>
              <a:rPr lang="ru-RU" sz="2400" b="1" i="1" dirty="0"/>
              <a:t> людей на </a:t>
            </a:r>
            <a:r>
              <a:rPr lang="ru-RU" sz="2400" b="1" i="1" dirty="0" err="1"/>
              <a:t>певній</a:t>
            </a:r>
            <a:r>
              <a:rPr lang="ru-RU" sz="2400" b="1" i="1" dirty="0"/>
              <a:t> </a:t>
            </a:r>
            <a:r>
              <a:rPr lang="ru-RU" sz="2400" b="1" i="1" dirty="0" err="1"/>
              <a:t>території</a:t>
            </a:r>
            <a:r>
              <a:rPr lang="ru-RU" sz="2400" b="1" i="1" dirty="0"/>
              <a:t> їх </a:t>
            </a:r>
            <a:r>
              <a:rPr lang="ru-RU" sz="2400" b="1" i="1" dirty="0" err="1" smtClean="0"/>
              <a:t>проживання</a:t>
            </a:r>
            <a:r>
              <a:rPr lang="ru-RU" sz="2400" b="1" i="1" dirty="0" smtClean="0"/>
              <a:t> </a:t>
            </a:r>
            <a:r>
              <a:rPr lang="ru-RU" sz="2400" b="1" i="1" dirty="0" err="1" smtClean="0"/>
              <a:t>називається</a:t>
            </a:r>
            <a:r>
              <a:rPr lang="ru-RU" sz="2400" b="1" i="1" dirty="0" smtClean="0"/>
              <a:t> </a:t>
            </a:r>
            <a:r>
              <a:rPr lang="ru-RU" sz="2400" b="1" i="1" u="sng" dirty="0" smtClean="0"/>
              <a:t>діалектом,</a:t>
            </a:r>
            <a:r>
              <a:rPr lang="ru-RU" sz="2400" b="1" i="1" dirty="0" smtClean="0"/>
              <a:t> у </a:t>
            </a:r>
            <a:r>
              <a:rPr lang="ru-RU" sz="2400" b="1" i="1" dirty="0"/>
              <a:t>межах </a:t>
            </a:r>
            <a:r>
              <a:rPr lang="ru-RU" sz="2400" b="1" i="1" dirty="0" err="1"/>
              <a:t>якого</a:t>
            </a:r>
            <a:r>
              <a:rPr lang="ru-RU" sz="2400" b="1" i="1" dirty="0"/>
              <a:t> </a:t>
            </a:r>
            <a:r>
              <a:rPr lang="ru-RU" sz="2400" b="1" i="1" dirty="0" err="1"/>
              <a:t>виділяються</a:t>
            </a:r>
            <a:r>
              <a:rPr lang="ru-RU" sz="2400" b="1" i="1" dirty="0"/>
              <a:t> </a:t>
            </a:r>
            <a:r>
              <a:rPr lang="ru-RU" sz="2400" b="1" i="1" dirty="0" err="1"/>
              <a:t>менші</a:t>
            </a:r>
            <a:r>
              <a:rPr lang="ru-RU" sz="2400" b="1" i="1" dirty="0"/>
              <a:t> </a:t>
            </a:r>
            <a:r>
              <a:rPr lang="ru-RU" sz="2400" b="1" i="1" dirty="0" err="1"/>
              <a:t>єдності</a:t>
            </a:r>
            <a:r>
              <a:rPr lang="ru-RU" sz="2400" b="1" i="1" dirty="0"/>
              <a:t> – </a:t>
            </a:r>
            <a:r>
              <a:rPr lang="ru-RU" sz="2400" b="1" i="1" u="sng" dirty="0" err="1"/>
              <a:t>говірки</a:t>
            </a:r>
            <a:endParaRPr lang="en-US" sz="2400" b="1" i="1" u="sng" dirty="0"/>
          </a:p>
        </p:txBody>
      </p:sp>
    </p:spTree>
    <p:extLst>
      <p:ext uri="{BB962C8B-B14F-4D97-AF65-F5344CB8AC3E}">
        <p14:creationId xmlns:p14="http://schemas.microsoft.com/office/powerpoint/2010/main" val="34294085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Карта діалектів української мови</a:t>
            </a:r>
            <a:endParaRPr lang="en-US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36554" y="1606900"/>
            <a:ext cx="8109806" cy="5251100"/>
          </a:xfrm>
        </p:spPr>
      </p:pic>
    </p:spTree>
    <p:extLst>
      <p:ext uri="{BB962C8B-B14F-4D97-AF65-F5344CB8AC3E}">
        <p14:creationId xmlns:p14="http://schemas.microsoft.com/office/powerpoint/2010/main" val="37090943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Основні групи діалектів</a:t>
            </a:r>
            <a:endParaRPr lang="en-US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48652" y="2336800"/>
            <a:ext cx="5121011" cy="3315855"/>
          </a:xfrm>
        </p:spPr>
      </p:pic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pPr marL="342900" indent="-342900">
              <a:buAutoNum type="arabicPeriod"/>
            </a:pPr>
            <a:r>
              <a:rPr lang="uk-UA" sz="2800" dirty="0" smtClean="0"/>
              <a:t>північний</a:t>
            </a:r>
          </a:p>
          <a:p>
            <a:pPr marL="342900" indent="-342900">
              <a:buAutoNum type="arabicPeriod"/>
            </a:pPr>
            <a:r>
              <a:rPr lang="uk-UA" sz="2800" dirty="0" smtClean="0"/>
              <a:t>південно-західний</a:t>
            </a:r>
          </a:p>
          <a:p>
            <a:pPr marL="342900" indent="-342900">
              <a:buAutoNum type="arabicPeriod"/>
            </a:pPr>
            <a:r>
              <a:rPr lang="uk-UA" sz="2800" dirty="0" smtClean="0"/>
              <a:t>південно-східний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5297518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Північний (поліський) діалект </a:t>
            </a: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750662" cy="3599316"/>
          </a:xfrm>
        </p:spPr>
        <p:txBody>
          <a:bodyPr>
            <a:normAutofit fontScale="92500"/>
          </a:bodyPr>
          <a:lstStyle/>
          <a:p>
            <a:r>
              <a:rPr lang="uk-UA" dirty="0" smtClean="0"/>
              <a:t>поширений </a:t>
            </a:r>
            <a:r>
              <a:rPr lang="uk-UA" dirty="0"/>
              <a:t>на території сучасних областей Чернігівської, Волинської, північної частини Рівненської, Житомирської, </a:t>
            </a:r>
            <a:r>
              <a:rPr lang="uk-UA" dirty="0" smtClean="0"/>
              <a:t>Київської</a:t>
            </a:r>
          </a:p>
          <a:p>
            <a:r>
              <a:rPr lang="uk-UA" i="1" u="sng" dirty="0" smtClean="0"/>
              <a:t> </a:t>
            </a:r>
            <a:r>
              <a:rPr lang="uk-UA" i="1" u="sng" dirty="0"/>
              <a:t>Фонетичні особливості</a:t>
            </a:r>
            <a:r>
              <a:rPr lang="uk-UA" dirty="0"/>
              <a:t>: вживання дифтонгів (двох голосних в одному складі) у закритих складах відповідно до звука [і] літературної мови: </a:t>
            </a:r>
            <a:r>
              <a:rPr lang="uk-UA" dirty="0" err="1"/>
              <a:t>стуол</a:t>
            </a:r>
            <a:r>
              <a:rPr lang="uk-UA" dirty="0"/>
              <a:t>, </a:t>
            </a:r>
            <a:r>
              <a:rPr lang="uk-UA" dirty="0" err="1" smtClean="0"/>
              <a:t>стуел</a:t>
            </a:r>
            <a:endParaRPr lang="en-US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/>
          </a:bodyPr>
          <a:lstStyle/>
          <a:p>
            <a:r>
              <a:rPr lang="uk-UA" b="1" i="1" u="sng" dirty="0"/>
              <a:t>Морфологічні особливості: </a:t>
            </a:r>
            <a:r>
              <a:rPr lang="uk-UA" dirty="0"/>
              <a:t>вживання повних нестягнених форм прикметників та співвідносних з ними займенників: </a:t>
            </a:r>
            <a:r>
              <a:rPr lang="uk-UA" dirty="0" err="1"/>
              <a:t>такая</a:t>
            </a:r>
            <a:r>
              <a:rPr lang="uk-UA" dirty="0"/>
              <a:t> </a:t>
            </a:r>
            <a:r>
              <a:rPr lang="uk-UA" dirty="0" err="1"/>
              <a:t>добрая</a:t>
            </a:r>
            <a:r>
              <a:rPr lang="uk-UA" dirty="0"/>
              <a:t> </a:t>
            </a:r>
            <a:r>
              <a:rPr lang="uk-UA" dirty="0" smtClean="0"/>
              <a:t>мати</a:t>
            </a:r>
          </a:p>
          <a:p>
            <a:r>
              <a:rPr lang="uk-UA" b="1" i="1" u="sng" dirty="0" smtClean="0"/>
              <a:t>Лексичні </a:t>
            </a:r>
            <a:r>
              <a:rPr lang="uk-UA" b="1" i="1" u="sng" dirty="0"/>
              <a:t>особливості: </a:t>
            </a:r>
            <a:r>
              <a:rPr lang="uk-UA" dirty="0"/>
              <a:t>використання слів, що не вживаються у літературній українській мові, зокрема: </a:t>
            </a:r>
            <a:r>
              <a:rPr lang="uk-UA" dirty="0" err="1"/>
              <a:t>кукуля</a:t>
            </a:r>
            <a:r>
              <a:rPr lang="uk-UA" dirty="0"/>
              <a:t> (зозуля), </a:t>
            </a:r>
            <a:r>
              <a:rPr lang="uk-UA" dirty="0" err="1"/>
              <a:t>вивюрка</a:t>
            </a:r>
            <a:r>
              <a:rPr lang="uk-UA" dirty="0"/>
              <a:t> (білка), пуля (курча</a:t>
            </a:r>
            <a:r>
              <a:rPr lang="uk-UA" dirty="0" smtClean="0"/>
              <a:t>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11061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Південно-західний діалект </a:t>
            </a: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2285999"/>
            <a:ext cx="4921478" cy="4073237"/>
          </a:xfrm>
        </p:spPr>
        <p:txBody>
          <a:bodyPr>
            <a:noAutofit/>
          </a:bodyPr>
          <a:lstStyle/>
          <a:p>
            <a:r>
              <a:rPr lang="uk-UA" sz="1800" dirty="0" smtClean="0"/>
              <a:t>поширений </a:t>
            </a:r>
            <a:r>
              <a:rPr lang="uk-UA" sz="1800" dirty="0"/>
              <a:t>на території сучасних областей Вінницької, Хмельницької, Івано-Франківської, Закарпатської, Львівської, Тернопільської, південної частини Рівненської, Житомирської, західної частини </a:t>
            </a:r>
            <a:r>
              <a:rPr lang="uk-UA" sz="1800" dirty="0" smtClean="0"/>
              <a:t>Черкаської</a:t>
            </a:r>
          </a:p>
          <a:p>
            <a:r>
              <a:rPr lang="uk-UA" sz="1800" b="1" i="1" u="sng" dirty="0" smtClean="0"/>
              <a:t>Фонетичні </a:t>
            </a:r>
            <a:r>
              <a:rPr lang="uk-UA" sz="1800" b="1" i="1" u="sng" dirty="0"/>
              <a:t>особливості: </a:t>
            </a:r>
            <a:r>
              <a:rPr lang="uk-UA" sz="1800" dirty="0"/>
              <a:t>чітка вимова ненаголошених звуків [е], [и]: село, живу; значне наближення ненаголошеного [о] до [у]: </a:t>
            </a:r>
            <a:r>
              <a:rPr lang="uk-UA" sz="1800" dirty="0" err="1"/>
              <a:t>чу°лу°вік</a:t>
            </a:r>
            <a:r>
              <a:rPr lang="uk-UA" sz="1800" dirty="0"/>
              <a:t>, </a:t>
            </a:r>
            <a:r>
              <a:rPr lang="uk-UA" sz="1800" dirty="0" err="1"/>
              <a:t>ку°рова</a:t>
            </a:r>
            <a:r>
              <a:rPr lang="uk-UA" sz="1800" dirty="0"/>
              <a:t>; у закритих складах замість давнього [о] в словах книжного походження і споріднених з ними вимовляється [і]: </a:t>
            </a:r>
            <a:r>
              <a:rPr lang="uk-UA" sz="1800" dirty="0" err="1"/>
              <a:t>нарід</a:t>
            </a:r>
            <a:r>
              <a:rPr lang="uk-UA" sz="1800" dirty="0"/>
              <a:t>, вирік, </a:t>
            </a:r>
            <a:r>
              <a:rPr lang="uk-UA" sz="1800" dirty="0" smtClean="0"/>
              <a:t>порідний </a:t>
            </a:r>
          </a:p>
          <a:p>
            <a:endParaRPr lang="en-US" sz="1800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594122" y="2285999"/>
            <a:ext cx="6182241" cy="4073237"/>
          </a:xfrm>
        </p:spPr>
        <p:txBody>
          <a:bodyPr>
            <a:normAutofit fontScale="92500" lnSpcReduction="20000"/>
          </a:bodyPr>
          <a:lstStyle/>
          <a:p>
            <a:r>
              <a:rPr lang="uk-UA" b="1" i="1" u="sng" dirty="0"/>
              <a:t>Морфологічні особливості: </a:t>
            </a:r>
            <a:r>
              <a:rPr lang="uk-UA" dirty="0"/>
              <a:t>іменники жіночого роду першої відміни вживаються в орудному відмінку однини із закінченням -</a:t>
            </a:r>
            <a:r>
              <a:rPr lang="uk-UA" dirty="0" err="1"/>
              <a:t>оу</a:t>
            </a:r>
            <a:r>
              <a:rPr lang="uk-UA" dirty="0"/>
              <a:t>, -</a:t>
            </a:r>
            <a:r>
              <a:rPr lang="uk-UA" dirty="0" err="1"/>
              <a:t>еу</a:t>
            </a:r>
            <a:r>
              <a:rPr lang="uk-UA" dirty="0"/>
              <a:t> замість -</a:t>
            </a:r>
            <a:r>
              <a:rPr lang="uk-UA" dirty="0" err="1"/>
              <a:t>ою</a:t>
            </a:r>
            <a:r>
              <a:rPr lang="uk-UA" dirty="0"/>
              <a:t>, -.</a:t>
            </a:r>
            <a:r>
              <a:rPr lang="uk-UA" dirty="0" err="1"/>
              <a:t>рукоу</a:t>
            </a:r>
            <a:r>
              <a:rPr lang="uk-UA" dirty="0"/>
              <a:t>, </a:t>
            </a:r>
            <a:r>
              <a:rPr lang="uk-UA" dirty="0" err="1" smtClean="0"/>
              <a:t>ногоу</a:t>
            </a:r>
            <a:endParaRPr lang="uk-UA" dirty="0" smtClean="0"/>
          </a:p>
          <a:p>
            <a:r>
              <a:rPr lang="uk-UA" b="1" i="1" u="sng" dirty="0" smtClean="0"/>
              <a:t>Лексичні </a:t>
            </a:r>
            <a:r>
              <a:rPr lang="uk-UA" b="1" i="1" u="sng" dirty="0"/>
              <a:t>особливості: </a:t>
            </a:r>
            <a:r>
              <a:rPr lang="uk-UA" dirty="0"/>
              <a:t>значно більше слів, не властивих літературній мові, ніж в інших говорах, наприклад: гостинець (шлях), </a:t>
            </a:r>
            <a:r>
              <a:rPr lang="uk-UA" dirty="0" err="1"/>
              <a:t>бистрець</a:t>
            </a:r>
            <a:r>
              <a:rPr lang="uk-UA" dirty="0"/>
              <a:t> (</a:t>
            </a:r>
            <a:r>
              <a:rPr lang="uk-UA" dirty="0" smtClean="0"/>
              <a:t>потік)</a:t>
            </a:r>
          </a:p>
          <a:p>
            <a:r>
              <a:rPr lang="uk-UA" dirty="0" smtClean="0"/>
              <a:t>Мовознавець </a:t>
            </a:r>
            <a:r>
              <a:rPr lang="uk-UA" b="1" i="1" u="sng" dirty="0"/>
              <a:t>К. Михальчук </a:t>
            </a:r>
            <a:r>
              <a:rPr lang="uk-UA" dirty="0"/>
              <a:t>у </a:t>
            </a:r>
            <a:r>
              <a:rPr lang="uk-UA" dirty="0" smtClean="0"/>
              <a:t>цьому </a:t>
            </a:r>
            <a:r>
              <a:rPr lang="uk-UA" dirty="0"/>
              <a:t>наріччі виокремив волинські, подільські говори, галицько-буковинську групу говорів (галицькі, буковинські, покутські говірки) і закарпатську (</a:t>
            </a:r>
            <a:r>
              <a:rPr lang="uk-UA" dirty="0" err="1"/>
              <a:t>північнокарпатські</a:t>
            </a:r>
            <a:r>
              <a:rPr lang="uk-UA" dirty="0"/>
              <a:t>, </a:t>
            </a:r>
            <a:r>
              <a:rPr lang="uk-UA" dirty="0" err="1"/>
              <a:t>південнокарпатські</a:t>
            </a:r>
            <a:r>
              <a:rPr lang="uk-UA" dirty="0"/>
              <a:t>, </a:t>
            </a:r>
            <a:r>
              <a:rPr lang="uk-UA" dirty="0" err="1"/>
              <a:t>середньокарпатські</a:t>
            </a:r>
            <a:r>
              <a:rPr lang="uk-UA" dirty="0"/>
              <a:t> говірки</a:t>
            </a:r>
            <a:r>
              <a:rPr lang="uk-UA" dirty="0" smtClean="0"/>
              <a:t>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43722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Південно-східний діалект </a:t>
            </a: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318655" y="2189018"/>
            <a:ext cx="5275467" cy="4322617"/>
          </a:xfrm>
        </p:spPr>
        <p:txBody>
          <a:bodyPr>
            <a:noAutofit/>
          </a:bodyPr>
          <a:lstStyle/>
          <a:p>
            <a:r>
              <a:rPr lang="uk-UA" sz="2000" dirty="0" smtClean="0"/>
              <a:t>поширений </a:t>
            </a:r>
            <a:r>
              <a:rPr lang="uk-UA" sz="2000" dirty="0"/>
              <a:t>на території сучасних Полтавської, Харківської, Луганської, Донецької, Дніпропетровської, Кіровоградської, Запорізької, Херсонської, Одеської, Сумської, Миколаївської областей, більшої частини Черкаської та південної частини Київської </a:t>
            </a:r>
            <a:r>
              <a:rPr lang="uk-UA" sz="2000" dirty="0" smtClean="0"/>
              <a:t>областей</a:t>
            </a:r>
          </a:p>
          <a:p>
            <a:r>
              <a:rPr lang="uk-UA" sz="2000" dirty="0" smtClean="0"/>
              <a:t> </a:t>
            </a:r>
            <a:r>
              <a:rPr lang="uk-UA" sz="2000" dirty="0"/>
              <a:t>Особливості південно-східного наріччя більше відповідають нормам літературної мови, ніж відрізняються від них, адже до цього наріччя належать </a:t>
            </a:r>
            <a:r>
              <a:rPr lang="uk-UA" sz="2000" dirty="0" err="1"/>
              <a:t>середньонаддніпрянські</a:t>
            </a:r>
            <a:r>
              <a:rPr lang="uk-UA" sz="2000" dirty="0"/>
              <a:t> говори, на основі яких сформувалась літературна </a:t>
            </a:r>
            <a:r>
              <a:rPr lang="uk-UA" sz="2000" dirty="0" smtClean="0"/>
              <a:t>мова</a:t>
            </a:r>
            <a:endParaRPr lang="en-US" sz="2000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594122" y="2189018"/>
            <a:ext cx="6085259" cy="4322617"/>
          </a:xfrm>
        </p:spPr>
        <p:txBody>
          <a:bodyPr>
            <a:noAutofit/>
          </a:bodyPr>
          <a:lstStyle/>
          <a:p>
            <a:r>
              <a:rPr lang="uk-UA" sz="1800" b="1" i="1" u="sng" dirty="0"/>
              <a:t>Фонетичні особливості: </a:t>
            </a:r>
            <a:r>
              <a:rPr lang="uk-UA" sz="1800" dirty="0"/>
              <a:t>відсутні африкати [</a:t>
            </a:r>
            <a:r>
              <a:rPr lang="uk-UA" sz="1800" dirty="0" err="1"/>
              <a:t>дж</a:t>
            </a:r>
            <a:r>
              <a:rPr lang="uk-UA" sz="1800" dirty="0"/>
              <a:t>], [</a:t>
            </a:r>
            <a:r>
              <a:rPr lang="uk-UA" sz="1800" dirty="0" err="1"/>
              <a:t>дз</a:t>
            </a:r>
            <a:r>
              <a:rPr lang="uk-UA" sz="1800" dirty="0"/>
              <a:t>] в першій особі однини дієслів (</a:t>
            </a:r>
            <a:r>
              <a:rPr lang="uk-UA" sz="1800" dirty="0" err="1"/>
              <a:t>бжола</a:t>
            </a:r>
            <a:r>
              <a:rPr lang="uk-UA" sz="1800" dirty="0"/>
              <a:t>, сажу, </a:t>
            </a:r>
            <a:r>
              <a:rPr lang="uk-UA" sz="1800" dirty="0" err="1"/>
              <a:t>сижу</a:t>
            </a:r>
            <a:r>
              <a:rPr lang="uk-UA" sz="1800" dirty="0"/>
              <a:t>. </a:t>
            </a:r>
            <a:r>
              <a:rPr lang="uk-UA" sz="1800" dirty="0" err="1"/>
              <a:t>хожу</a:t>
            </a:r>
            <a:r>
              <a:rPr lang="uk-UA" sz="1800" dirty="0"/>
              <a:t> (і </a:t>
            </a:r>
            <a:r>
              <a:rPr lang="uk-UA" sz="1800" dirty="0" err="1"/>
              <a:t>садю</a:t>
            </a:r>
            <a:r>
              <a:rPr lang="uk-UA" sz="1800" dirty="0"/>
              <a:t>, </a:t>
            </a:r>
            <a:r>
              <a:rPr lang="uk-UA" sz="1800" dirty="0" err="1"/>
              <a:t>сидю</a:t>
            </a:r>
            <a:r>
              <a:rPr lang="uk-UA" sz="1800" dirty="0"/>
              <a:t>, </a:t>
            </a:r>
            <a:r>
              <a:rPr lang="uk-UA" sz="1800" dirty="0" err="1"/>
              <a:t>ходю</a:t>
            </a:r>
            <a:r>
              <a:rPr lang="uk-UA" sz="1800" dirty="0"/>
              <a:t>), </a:t>
            </a:r>
            <a:r>
              <a:rPr lang="uk-UA" sz="1800" dirty="0" err="1"/>
              <a:t>зеркало</a:t>
            </a:r>
            <a:r>
              <a:rPr lang="uk-UA" sz="1800" dirty="0"/>
              <a:t>, </a:t>
            </a:r>
            <a:r>
              <a:rPr lang="uk-UA" sz="1800" dirty="0" err="1"/>
              <a:t>звоник</a:t>
            </a:r>
            <a:r>
              <a:rPr lang="uk-UA" sz="1800" dirty="0"/>
              <a:t>); ствердіння [р'] на початку складу: </a:t>
            </a:r>
            <a:r>
              <a:rPr lang="uk-UA" sz="1800" dirty="0" err="1"/>
              <a:t>радок</a:t>
            </a:r>
            <a:r>
              <a:rPr lang="uk-UA" sz="1800" dirty="0"/>
              <a:t>, </a:t>
            </a:r>
            <a:r>
              <a:rPr lang="uk-UA" sz="1800" dirty="0" err="1"/>
              <a:t>радно</a:t>
            </a:r>
            <a:r>
              <a:rPr lang="uk-UA" sz="1800" dirty="0"/>
              <a:t>, </a:t>
            </a:r>
            <a:r>
              <a:rPr lang="uk-UA" sz="1800" dirty="0" err="1"/>
              <a:t>ражанка</a:t>
            </a:r>
            <a:r>
              <a:rPr lang="uk-UA" sz="1800" dirty="0"/>
              <a:t>; пом'якшена вимова шиплячих: </a:t>
            </a:r>
            <a:r>
              <a:rPr lang="uk-UA" sz="1800" dirty="0" err="1"/>
              <a:t>спі</a:t>
            </a:r>
            <a:r>
              <a:rPr lang="uk-UA" sz="1800" dirty="0"/>
              <a:t>[</a:t>
            </a:r>
            <a:r>
              <a:rPr lang="uk-UA" sz="1800" dirty="0" err="1"/>
              <a:t>ш'а</a:t>
            </a:r>
            <a:r>
              <a:rPr lang="uk-UA" sz="1800" dirty="0"/>
              <a:t>]</a:t>
            </a:r>
            <a:r>
              <a:rPr lang="uk-UA" sz="1800" dirty="0" err="1"/>
              <a:t>ть</a:t>
            </a:r>
            <a:r>
              <a:rPr lang="uk-UA" sz="1800" dirty="0"/>
              <a:t>, </a:t>
            </a:r>
            <a:r>
              <a:rPr lang="uk-UA" sz="1800" dirty="0" err="1"/>
              <a:t>кри</a:t>
            </a:r>
            <a:r>
              <a:rPr lang="uk-UA" sz="1800" dirty="0"/>
              <a:t>[</a:t>
            </a:r>
            <a:r>
              <a:rPr lang="uk-UA" sz="1800" dirty="0" err="1"/>
              <a:t>ч'а</a:t>
            </a:r>
            <a:r>
              <a:rPr lang="uk-UA" sz="1800" dirty="0"/>
              <a:t>]ти, [</a:t>
            </a:r>
            <a:r>
              <a:rPr lang="uk-UA" sz="1800" dirty="0" err="1" smtClean="0"/>
              <a:t>ч'о</a:t>
            </a:r>
            <a:r>
              <a:rPr lang="uk-UA" sz="1800" dirty="0" smtClean="0"/>
              <a:t>]го</a:t>
            </a:r>
          </a:p>
          <a:p>
            <a:r>
              <a:rPr lang="uk-UA" sz="1800" b="1" i="1" u="sng" dirty="0" smtClean="0"/>
              <a:t>Морфологічні </a:t>
            </a:r>
            <a:r>
              <a:rPr lang="uk-UA" sz="1800" b="1" i="1" u="sng" dirty="0"/>
              <a:t>особливості: </a:t>
            </a:r>
            <a:r>
              <a:rPr lang="uk-UA" sz="1800" dirty="0"/>
              <a:t>відсутність чергування приголосних у формах першої особи однини дійсного способу дієслів другої дієвідміни: просю, </a:t>
            </a:r>
            <a:r>
              <a:rPr lang="uk-UA" sz="1800" dirty="0" err="1"/>
              <a:t>носю</a:t>
            </a:r>
            <a:r>
              <a:rPr lang="uk-UA" sz="1800" dirty="0"/>
              <a:t>, </a:t>
            </a:r>
            <a:r>
              <a:rPr lang="uk-UA" sz="1800" dirty="0" err="1"/>
              <a:t>возю</a:t>
            </a:r>
            <a:r>
              <a:rPr lang="uk-UA" sz="1800" dirty="0"/>
              <a:t>, </a:t>
            </a:r>
            <a:r>
              <a:rPr lang="uk-UA" sz="1800" dirty="0" err="1" smtClean="0"/>
              <a:t>платю</a:t>
            </a:r>
            <a:endParaRPr lang="uk-UA" sz="1800" dirty="0" smtClean="0"/>
          </a:p>
          <a:p>
            <a:r>
              <a:rPr lang="uk-UA" sz="1800" b="1" i="1" u="sng" dirty="0" smtClean="0"/>
              <a:t>Лексичні </a:t>
            </a:r>
            <a:r>
              <a:rPr lang="uk-UA" sz="1800" b="1" i="1" u="sng" dirty="0"/>
              <a:t>особливості: </a:t>
            </a:r>
            <a:r>
              <a:rPr lang="uk-UA" sz="1800" dirty="0"/>
              <a:t>відрізняється незначною кількістю слів від літературної мови (допіру (тільки що), баняк (чавун), </a:t>
            </a:r>
            <a:r>
              <a:rPr lang="uk-UA" sz="1800" dirty="0" err="1"/>
              <a:t>ярчак</a:t>
            </a:r>
            <a:r>
              <a:rPr lang="uk-UA" sz="1800" dirty="0"/>
              <a:t> (зграя), пшеничка (кукурудза), слабий (хворий), пакіл (кілок), гасник, гасниця (гасова лампа</a:t>
            </a:r>
            <a:r>
              <a:rPr lang="uk-UA" sz="1800" dirty="0" smtClean="0"/>
              <a:t>)</a:t>
            </a:r>
            <a:endParaRPr lang="uk-UA" sz="1800" dirty="0"/>
          </a:p>
        </p:txBody>
      </p:sp>
    </p:spTree>
    <p:extLst>
      <p:ext uri="{BB962C8B-B14F-4D97-AF65-F5344CB8AC3E}">
        <p14:creationId xmlns:p14="http://schemas.microsoft.com/office/powerpoint/2010/main" val="3826871218"/>
      </p:ext>
    </p:extLst>
  </p:cSld>
  <p:clrMapOvr>
    <a:masterClrMapping/>
  </p:clrMapOvr>
</p:sld>
</file>

<file path=ppt/theme/theme1.xml><?xml version="1.0" encoding="utf-8"?>
<a:theme xmlns:a="http://schemas.openxmlformats.org/drawingml/2006/main" name="Берлин">
  <a:themeElements>
    <a:clrScheme name="Берлин">
      <a:dk1>
        <a:sysClr val="windowText" lastClr="000000"/>
      </a:dk1>
      <a:lt1>
        <a:sysClr val="window" lastClr="FFFFFF"/>
      </a:lt1>
      <a:dk2>
        <a:srgbClr val="9D360E"/>
      </a:dk2>
      <a:lt2>
        <a:srgbClr val="E7E6E6"/>
      </a:lt2>
      <a:accent1>
        <a:srgbClr val="F09415"/>
      </a:accent1>
      <a:accent2>
        <a:srgbClr val="C1B56B"/>
      </a:accent2>
      <a:accent3>
        <a:srgbClr val="4BAF73"/>
      </a:accent3>
      <a:accent4>
        <a:srgbClr val="5AA6C0"/>
      </a:accent4>
      <a:accent5>
        <a:srgbClr val="D17DF9"/>
      </a:accent5>
      <a:accent6>
        <a:srgbClr val="FA7E5C"/>
      </a:accent6>
      <a:hlink>
        <a:srgbClr val="FFAE3E"/>
      </a:hlink>
      <a:folHlink>
        <a:srgbClr val="FCC77E"/>
      </a:folHlink>
    </a:clrScheme>
    <a:fontScheme name="Берлин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Берлин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C0CBE056-4EF4-4D92-969E-947779DA7AA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TM04033917[[fn=Берлин]]</Template>
  <TotalTime>37</TotalTime>
  <Words>498</Words>
  <Application>Microsoft Office PowerPoint</Application>
  <PresentationFormat>Широкоэкранный</PresentationFormat>
  <Paragraphs>26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0" baseType="lpstr">
      <vt:lpstr>Arial</vt:lpstr>
      <vt:lpstr>Trebuchet MS</vt:lpstr>
      <vt:lpstr>Берлин</vt:lpstr>
      <vt:lpstr>Діалекти </vt:lpstr>
      <vt:lpstr>Діалект</vt:lpstr>
      <vt:lpstr>Карта діалектів української мови</vt:lpstr>
      <vt:lpstr>Основні групи діалектів</vt:lpstr>
      <vt:lpstr>Північний (поліський) діалект </vt:lpstr>
      <vt:lpstr>Південно-західний діалект </vt:lpstr>
      <vt:lpstr>Південно-східний діалект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Діалекти </dc:title>
  <dc:creator>Олена</dc:creator>
  <cp:lastModifiedBy>Олена</cp:lastModifiedBy>
  <cp:revision>4</cp:revision>
  <dcterms:created xsi:type="dcterms:W3CDTF">2022-09-27T20:50:28Z</dcterms:created>
  <dcterms:modified xsi:type="dcterms:W3CDTF">2022-09-27T21:27:38Z</dcterms:modified>
</cp:coreProperties>
</file>