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45CC2-9AEB-493E-AC49-33916BB1C2CB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4B6C7E-7463-4EC9-BA76-A351DBE28F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3384376" cy="1800199"/>
          </a:xfrm>
        </p:spPr>
        <p:txBody>
          <a:bodyPr>
            <a:normAutofit/>
          </a:bodyPr>
          <a:lstStyle/>
          <a:p>
            <a:r>
              <a:rPr lang="ru-RU" dirty="0" err="1"/>
              <a:t>Виконала</a:t>
            </a:r>
            <a:r>
              <a:rPr lang="ru-RU" dirty="0"/>
              <a:t>:                                                                                студентка </a:t>
            </a:r>
            <a:r>
              <a:rPr lang="ru-RU" dirty="0" smtClean="0"/>
              <a:t>гр.8.35315</a:t>
            </a:r>
          </a:p>
          <a:p>
            <a:r>
              <a:rPr lang="ru-RU" dirty="0" smtClean="0"/>
              <a:t>Бганцева </a:t>
            </a:r>
            <a:r>
              <a:rPr lang="ru-RU" dirty="0"/>
              <a:t>Ольга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175351" cy="1793167"/>
          </a:xfrm>
        </p:spPr>
        <p:txBody>
          <a:bodyPr/>
          <a:lstStyle/>
          <a:p>
            <a:r>
              <a:rPr lang="uk-UA" sz="3600" dirty="0" smtClean="0"/>
              <a:t>Конкурентоспроможність українського бджільництва на світовому ринку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4048" y="4509120"/>
            <a:ext cx="3384376" cy="2096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Перевірила</a:t>
            </a:r>
            <a:r>
              <a:rPr lang="ru-RU" dirty="0" smtClean="0"/>
              <a:t>:                                                                              к.е.н., доцент</a:t>
            </a:r>
          </a:p>
          <a:p>
            <a:r>
              <a:rPr lang="ru-RU" dirty="0" smtClean="0"/>
              <a:t>Дугієнко Н. 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7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20880" cy="5634647"/>
          </a:xfrm>
        </p:spPr>
        <p:txBody>
          <a:bodyPr>
            <a:normAutofit/>
          </a:bodyPr>
          <a:lstStyle/>
          <a:p>
            <a:r>
              <a:rPr lang="uk-UA" dirty="0" smtClean="0"/>
              <a:t>Відсутність промислових пасік – головна проблема українського бджільництва. В Україні близько 400 тис. чоловік займається бджільництвом. Це дуже великий відсоток населення країни. Ніде в світі немає такого високого показника: в Україні фактично кожен 100-й мешканець – це пасічник.</a:t>
            </a:r>
          </a:p>
          <a:p>
            <a:r>
              <a:rPr lang="uk-UA" dirty="0" smtClean="0"/>
              <a:t>При цьому, наприклад, в Канаді, — а це один з провідних виробників меду — значно менше людей, які займаються бджільництвом. Там 7 тис. пасічників виробляють щорічно 29 тис. тонн меду. У цій країні зуміли досягти продуктивності однієї бджолосім'ї в 50 кг. меду у рік. В Україні цей показник, за різними оцінками, становить від 12 до 20 кг. Канадське виробництво, в основному промислове, а в Україні – аматорський рівень.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5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518457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* невеликі виробники не витрачатимуться на експертизи і отримання різних сертифікатів на партії меду в декілька сотень кілограмів і навіть в декілька тонн; </a:t>
            </a:r>
          </a:p>
          <a:p>
            <a:r>
              <a:rPr lang="uk-UA" dirty="0" smtClean="0"/>
              <a:t>* лабораторій, які можуть видати такий сертифікат, в Україні поки аж дві — в Києві і Львові. До того ж, позитивні результати експертизи, проведеної в них, абсолютно не обов'язково будуть підтверджені в європейських лабораторіях. Конкуренція;</a:t>
            </a:r>
          </a:p>
          <a:p>
            <a:r>
              <a:rPr lang="uk-UA" dirty="0" smtClean="0"/>
              <a:t>* в Україні тривалий час були відсутні самі стандарти якості на продукцію бджільництва — діяв ГОСТ 1987 року. Нові стандарти розроблені тільки в поточному році, проте ще не до кінця пройшли процес твердження в бюрократичних інстанціях;</a:t>
            </a:r>
          </a:p>
          <a:p>
            <a:r>
              <a:rPr lang="uk-UA" dirty="0" smtClean="0"/>
              <a:t>* не дивлячись на те що український мед достатньо високої якості, він «шкутильгає» високим вмістом антибіотиків і інших лікарських речовин, які бджолярам рекомендується застосовувати для «оздоровлення» і лікування бджіл.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152128"/>
          </a:xfrm>
        </p:spPr>
        <p:txBody>
          <a:bodyPr/>
          <a:lstStyle/>
          <a:p>
            <a:r>
              <a:rPr lang="uk-UA" sz="3600" dirty="0" smtClean="0"/>
              <a:t>Проблеми бджільництва в Україні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413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04856" cy="5418623"/>
          </a:xfrm>
        </p:spPr>
        <p:txBody>
          <a:bodyPr>
            <a:normAutofit/>
          </a:bodyPr>
          <a:lstStyle/>
          <a:p>
            <a:r>
              <a:rPr lang="uk-UA" dirty="0" smtClean="0"/>
              <a:t>Навіть великому оптовику вигідно продати український мед за межею достатнього важко. Можна продати дешево. Наприклад, до Польщі, де український продукт змішують з дорогим </a:t>
            </a:r>
            <a:r>
              <a:rPr lang="uk-UA" dirty="0" err="1" smtClean="0"/>
              <a:t>ЄС-овським</a:t>
            </a:r>
            <a:r>
              <a:rPr lang="uk-UA" dirty="0" smtClean="0"/>
              <a:t> чеським медом (що вважається одним з кращих в Європі). Отриманий мед з високими характеристиками, але нижчою ціною продають до Німеччини, Британії і Франції під виглядом чеського і польського.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326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5562639"/>
          </a:xfrm>
        </p:spPr>
        <p:txBody>
          <a:bodyPr>
            <a:normAutofit/>
          </a:bodyPr>
          <a:lstStyle/>
          <a:p>
            <a:r>
              <a:rPr lang="uk-UA" dirty="0" smtClean="0"/>
              <a:t>Для того, щоб можна було говорити про істотне зростання експорту українського меду, його просування на світовому ринку повинна також підтримати держава. В першу чергу, створенням ефективної сертифікаційної бази. Інакше наша медова промисловість буде приречена на вічний кустарний рівень.</a:t>
            </a:r>
          </a:p>
          <a:p>
            <a:r>
              <a:rPr lang="uk-UA" dirty="0" smtClean="0"/>
              <a:t>Сьогодні пропонується узаконити орендну плату за бджолоопилення. Сума її повинна визначатися за домовленістю сторін або за кожен гектар обпилюваної культури у розмірі 1% від реалізаційної ціни отриманого насіння. Проте механізм подібного перерозподілу прибутку потрібно прописувати в законодавстві детально і окремо. Мотивувати до співпраці з пасічниками потрібно і агрономів.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644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488831" cy="5256583"/>
          </a:xfrm>
        </p:spPr>
        <p:txBody>
          <a:bodyPr>
            <a:normAutofit/>
          </a:bodyPr>
          <a:lstStyle/>
          <a:p>
            <a:r>
              <a:rPr lang="uk-UA" dirty="0" smtClean="0"/>
              <a:t>Ще один потенційний спосіб державної підтримки — укрупнення виробництва, створення могутніх бджільницьких підприємств, в яких базуватимуться тисячі бджолиних сімей. Таким компаніям, звичайно, буде невимірно легко продавати свою продукцію як на внутрішньому, так і на зовнішньому ринку, вони б могли мати власні торгові марки, фасувальні лінії, магазини.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373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16824" cy="2808312"/>
          </a:xfrm>
        </p:spPr>
        <p:txBody>
          <a:bodyPr>
            <a:normAutofit/>
          </a:bodyPr>
          <a:lstStyle/>
          <a:p>
            <a:r>
              <a:rPr lang="uk-UA" dirty="0" smtClean="0"/>
              <a:t>Бджільництво – особлива й надзвичайно цінна галузь сільського господарства. Її основою є розведення медоносних бджіл, котрі існують бджолиними сім’ями – своєрідними біологічними одиницями. Бджільництво дає основні продукти (мед й віск), а також додаткові (пакети бджіл, бджолині матки, квітковий пилянь, маточне молоко, прополіс, бджолина отрута).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9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488832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Згідно   із   Законом   України   «Про   бджільництво»:  </a:t>
            </a:r>
          </a:p>
          <a:p>
            <a:endParaRPr lang="uk-UA" dirty="0" smtClean="0"/>
          </a:p>
          <a:p>
            <a:r>
              <a:rPr lang="uk-UA" dirty="0" smtClean="0"/>
              <a:t>бджільництво — це галузь   сільськогосподарського   виробництва,    основою    функціонування якої є розведення,  утримання та використання  бджіл для  запилення   комахозапильних  рослин   сільськогосподарського   призначення  і  підвищення їх урожайності,   виробництво харчових продуктів   і   сировини для   промисловості.    Об'єктами бджільництва  є   робочі  бджоли,   бджолині  матки,   трутні,   бджолині   сім'ї,   яких розводять на   племінних   і   товарних   пасіках.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952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272808" cy="5760639"/>
          </a:xfrm>
        </p:spPr>
        <p:txBody>
          <a:bodyPr>
            <a:normAutofit/>
          </a:bodyPr>
          <a:lstStyle/>
          <a:p>
            <a:r>
              <a:rPr lang="uk-UA" dirty="0" smtClean="0"/>
              <a:t>Бджільництво — одна з перших галузей нашого агропромислового комплексу, де практично вже завершено процеси роздержавлення і перехід до ринкових умов господарювання. У приватному секторі нині утримується 87% бджолиних сімей, а в Закарпатській та Івано-Франківській областях   —   96-97%    відповідно.</a:t>
            </a:r>
          </a:p>
          <a:p>
            <a:r>
              <a:rPr lang="uk-UA" dirty="0"/>
              <a:t>Виробничі сили бджільництва України сьогодні представляють такі структури:</a:t>
            </a:r>
          </a:p>
          <a:p>
            <a:r>
              <a:rPr lang="uk-UA" dirty="0"/>
              <a:t>• колективні агропідприємства – 10%; </a:t>
            </a:r>
          </a:p>
          <a:p>
            <a:r>
              <a:rPr lang="uk-UA" dirty="0"/>
              <a:t>• приватні господарства – 33%; </a:t>
            </a:r>
          </a:p>
          <a:p>
            <a:r>
              <a:rPr lang="uk-UA" dirty="0"/>
              <a:t>• приватні пасіки, ферми – 44%; </a:t>
            </a:r>
          </a:p>
          <a:p>
            <a:r>
              <a:rPr lang="uk-UA" dirty="0"/>
              <a:t>• лісгоспи – 5%; </a:t>
            </a:r>
          </a:p>
          <a:p>
            <a:r>
              <a:rPr lang="uk-UA" dirty="0"/>
              <a:t>• інші – 8%.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94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3433" y="407548"/>
            <a:ext cx="6840760" cy="849480"/>
          </a:xfrm>
        </p:spPr>
        <p:txBody>
          <a:bodyPr/>
          <a:lstStyle/>
          <a:p>
            <a:r>
              <a:rPr lang="uk-UA" dirty="0" smtClean="0"/>
              <a:t>Основні країни-імпортери меду з України, 2014 р.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796"/>
            <a:ext cx="9147626" cy="55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91630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3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1" y="628650"/>
            <a:ext cx="9151431" cy="55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27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92887" cy="5976663"/>
          </a:xfrm>
        </p:spPr>
        <p:txBody>
          <a:bodyPr>
            <a:normAutofit/>
          </a:bodyPr>
          <a:lstStyle/>
          <a:p>
            <a:r>
              <a:rPr lang="uk-UA" dirty="0" smtClean="0"/>
              <a:t>Суб'єктами бджільництва,    незалежно   від  форм   власності,   є:   </a:t>
            </a:r>
          </a:p>
          <a:p>
            <a:r>
              <a:rPr lang="uk-UA" dirty="0" smtClean="0"/>
              <a:t>•	племінні та товарні  пасіки,   племінні бджолорозплідники;    </a:t>
            </a:r>
          </a:p>
          <a:p>
            <a:r>
              <a:rPr lang="uk-UA" dirty="0" smtClean="0"/>
              <a:t>•	підприємства   з   виготовлення   обладнання   та пасічного  реманенту;   </a:t>
            </a:r>
          </a:p>
          <a:p>
            <a:r>
              <a:rPr lang="uk-UA" dirty="0" smtClean="0"/>
              <a:t>•	підприємства,   установи  й   організації  із   заготівлі,   переробки,   реалізації  продуктів  бджільництва та  препаратів  із них;   </a:t>
            </a:r>
          </a:p>
          <a:p>
            <a:r>
              <a:rPr lang="uk-UA" dirty="0" smtClean="0"/>
              <a:t>•	лабораторії   сертифікації   продуктів   бджільництва;   </a:t>
            </a:r>
          </a:p>
          <a:p>
            <a:r>
              <a:rPr lang="uk-UA" dirty="0" smtClean="0"/>
              <a:t>•	наукові   установи,     заклади    освіти,    дослідні    господарства,     які    займаються бджільництвом;    </a:t>
            </a:r>
          </a:p>
          <a:p>
            <a:r>
              <a:rPr lang="uk-UA" dirty="0" smtClean="0"/>
              <a:t>•	спілки,    асоціації   та   інші    об'єднання,   діяльність яких   пов'язана  з   бджільництвом.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8681"/>
            <a:ext cx="7920880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Стаття   13   Закону  "Про   бджільництво"   визначає,   що для   обліку пасік   та   здійснення   лікувально-профілактичних   заходів   на   кожну пасіку  видається   ветеринарно-санітарний   паспорт.   Пасіка реєструється   один раз  у рік її  заснування   за  місцем   проживання   фізичної особи  або   за  місцезнаходженням   юридичної  особи,   яка займається бджільництвом,   у   місцевих державних   адміністраціях   або   місцевих радах.   Порядок реєстрації пасік затверджено  наказом   Мінагрополітики  та   Української   академії   аграрних   наук   від   20   вересня   2000   р. №    184/82.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3820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810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Конкурентоспроможність українського бджільництва на світовому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Проблеми бджільництва в Україні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Конкурентоспроможність українського бджільництва на світовому ринку</dc:title>
  <dc:creator>Оля</dc:creator>
  <cp:lastModifiedBy>Оля</cp:lastModifiedBy>
  <cp:revision>4</cp:revision>
  <dcterms:created xsi:type="dcterms:W3CDTF">2016-04-24T15:56:25Z</dcterms:created>
  <dcterms:modified xsi:type="dcterms:W3CDTF">2016-04-24T16:29:17Z</dcterms:modified>
</cp:coreProperties>
</file>