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6" r:id="rId19"/>
    <p:sldId id="277" r:id="rId20"/>
    <p:sldId id="278" r:id="rId21"/>
    <p:sldId id="279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14D42-526E-48E5-BAD1-11F8544046A5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E256FC-B28B-4149-9B4A-8519BF169E1F}">
      <dgm:prSet phldrT="[Текст]"/>
      <dgm:spPr/>
      <dgm:t>
        <a:bodyPr/>
        <a:lstStyle/>
        <a:p>
          <a:r>
            <a:rPr lang="uk-UA" dirty="0" smtClean="0"/>
            <a:t>Види реклами</a:t>
          </a:r>
          <a:endParaRPr lang="ru-RU" dirty="0"/>
        </a:p>
      </dgm:t>
    </dgm:pt>
    <dgm:pt modelId="{34674AB7-77D9-45E0-A7B2-95E776DC19A9}" type="parTrans" cxnId="{5ABEB11B-4674-4474-93FF-9CF958D355FC}">
      <dgm:prSet/>
      <dgm:spPr/>
      <dgm:t>
        <a:bodyPr/>
        <a:lstStyle/>
        <a:p>
          <a:endParaRPr lang="ru-RU"/>
        </a:p>
      </dgm:t>
    </dgm:pt>
    <dgm:pt modelId="{9F55AC58-0AE3-4726-B33B-3A2E915C0162}" type="sibTrans" cxnId="{5ABEB11B-4674-4474-93FF-9CF958D355FC}">
      <dgm:prSet/>
      <dgm:spPr/>
      <dgm:t>
        <a:bodyPr/>
        <a:lstStyle/>
        <a:p>
          <a:endParaRPr lang="ru-RU"/>
        </a:p>
      </dgm:t>
    </dgm:pt>
    <dgm:pt modelId="{30B44EE7-3256-458E-B02B-A9F6C1309AF9}">
      <dgm:prSet phldrT="[Текст]"/>
      <dgm:spPr/>
      <dgm:t>
        <a:bodyPr/>
        <a:lstStyle/>
        <a:p>
          <a:r>
            <a:rPr lang="ru-RU" dirty="0" smtClean="0"/>
            <a:t> за </a:t>
          </a:r>
          <a:r>
            <a:rPr lang="ru-RU" dirty="0" err="1" smtClean="0"/>
            <a:t>об’єктом</a:t>
          </a:r>
          <a:r>
            <a:rPr lang="ru-RU" dirty="0" smtClean="0"/>
            <a:t> </a:t>
          </a:r>
          <a:r>
            <a:rPr lang="ru-RU" smtClean="0"/>
            <a:t>рекламування</a:t>
          </a:r>
          <a:endParaRPr lang="ru-RU" dirty="0"/>
        </a:p>
      </dgm:t>
    </dgm:pt>
    <dgm:pt modelId="{1F62F3F0-5195-4654-B2EB-27AD701BA921}" type="parTrans" cxnId="{6CF3CCB0-7CDE-48CB-98F5-326097EA239E}">
      <dgm:prSet/>
      <dgm:spPr/>
      <dgm:t>
        <a:bodyPr/>
        <a:lstStyle/>
        <a:p>
          <a:endParaRPr lang="ru-RU"/>
        </a:p>
      </dgm:t>
    </dgm:pt>
    <dgm:pt modelId="{76812078-8554-4335-BF28-45D50077B977}" type="sibTrans" cxnId="{6CF3CCB0-7CDE-48CB-98F5-326097EA239E}">
      <dgm:prSet/>
      <dgm:spPr/>
      <dgm:t>
        <a:bodyPr/>
        <a:lstStyle/>
        <a:p>
          <a:endParaRPr lang="ru-RU"/>
        </a:p>
      </dgm:t>
    </dgm:pt>
    <dgm:pt modelId="{A5928057-1047-4116-8C93-A6E38F277264}">
      <dgm:prSet phldrT="[Текст]"/>
      <dgm:spPr/>
      <dgm:t>
        <a:bodyPr/>
        <a:lstStyle/>
        <a:p>
          <a:r>
            <a:rPr lang="ru-RU" dirty="0" smtClean="0"/>
            <a:t>за </a:t>
          </a:r>
          <a:r>
            <a:rPr lang="ru-RU" dirty="0" err="1" smtClean="0"/>
            <a:t>поставленими</a:t>
          </a:r>
          <a:r>
            <a:rPr lang="ru-RU" dirty="0" smtClean="0"/>
            <a:t> </a:t>
          </a:r>
          <a:r>
            <a:rPr lang="ru-RU" dirty="0" err="1" smtClean="0"/>
            <a:t>цілями</a:t>
          </a:r>
          <a:endParaRPr lang="ru-RU" dirty="0"/>
        </a:p>
      </dgm:t>
    </dgm:pt>
    <dgm:pt modelId="{B4655A19-FFD9-411F-9629-CD12F66FA859}" type="parTrans" cxnId="{63136BB0-0E06-48EF-8103-C8566F66D73E}">
      <dgm:prSet/>
      <dgm:spPr/>
      <dgm:t>
        <a:bodyPr/>
        <a:lstStyle/>
        <a:p>
          <a:endParaRPr lang="ru-RU"/>
        </a:p>
      </dgm:t>
    </dgm:pt>
    <dgm:pt modelId="{4F4D857F-0C6D-4B35-867A-40A0B89578A7}" type="sibTrans" cxnId="{63136BB0-0E06-48EF-8103-C8566F66D73E}">
      <dgm:prSet/>
      <dgm:spPr/>
      <dgm:t>
        <a:bodyPr/>
        <a:lstStyle/>
        <a:p>
          <a:endParaRPr lang="ru-RU"/>
        </a:p>
      </dgm:t>
    </dgm:pt>
    <dgm:pt modelId="{524C85AA-2BFC-4FF8-A165-D7535A929A7B}">
      <dgm:prSet phldrT="[Текст]"/>
      <dgm:spPr/>
      <dgm:t>
        <a:bodyPr/>
        <a:lstStyle/>
        <a:p>
          <a:r>
            <a:rPr lang="ru-RU" dirty="0" smtClean="0"/>
            <a:t>за </a:t>
          </a:r>
          <a:r>
            <a:rPr lang="ru-RU" dirty="0" err="1" smtClean="0"/>
            <a:t>засобами</a:t>
          </a:r>
          <a:r>
            <a:rPr lang="ru-RU" dirty="0" smtClean="0"/>
            <a:t> </a:t>
          </a:r>
          <a:r>
            <a:rPr lang="ru-RU" dirty="0" err="1" smtClean="0"/>
            <a:t>поширення</a:t>
          </a:r>
          <a:endParaRPr lang="ru-RU" dirty="0"/>
        </a:p>
      </dgm:t>
    </dgm:pt>
    <dgm:pt modelId="{A8258CB2-6BDD-456E-B1E4-76ECD29CE468}" type="parTrans" cxnId="{37E9C82B-E5CD-40A5-96FC-7DFA6C137C05}">
      <dgm:prSet/>
      <dgm:spPr/>
      <dgm:t>
        <a:bodyPr/>
        <a:lstStyle/>
        <a:p>
          <a:endParaRPr lang="ru-RU"/>
        </a:p>
      </dgm:t>
    </dgm:pt>
    <dgm:pt modelId="{75106226-9169-4CB5-B690-344EABC6FBA5}" type="sibTrans" cxnId="{37E9C82B-E5CD-40A5-96FC-7DFA6C137C05}">
      <dgm:prSet/>
      <dgm:spPr/>
      <dgm:t>
        <a:bodyPr/>
        <a:lstStyle/>
        <a:p>
          <a:endParaRPr lang="ru-RU"/>
        </a:p>
      </dgm:t>
    </dgm:pt>
    <dgm:pt modelId="{953E8C0A-B284-4AC3-8B3E-919BF1C1C2CE}">
      <dgm:prSet/>
      <dgm:spPr/>
      <dgm:t>
        <a:bodyPr/>
        <a:lstStyle/>
        <a:p>
          <a:r>
            <a:rPr lang="ru-RU" dirty="0" smtClean="0"/>
            <a:t>за способами </a:t>
          </a:r>
          <a:r>
            <a:rPr lang="ru-RU" dirty="0" err="1" smtClean="0"/>
            <a:t>подання</a:t>
          </a:r>
          <a:endParaRPr lang="ru-RU" dirty="0"/>
        </a:p>
      </dgm:t>
    </dgm:pt>
    <dgm:pt modelId="{7EAAAE10-6782-472A-8063-C644B3FEBD16}" type="parTrans" cxnId="{AF84D198-94B9-4F53-A9CB-4D38155AFF60}">
      <dgm:prSet/>
      <dgm:spPr/>
      <dgm:t>
        <a:bodyPr/>
        <a:lstStyle/>
        <a:p>
          <a:endParaRPr lang="ru-RU"/>
        </a:p>
      </dgm:t>
    </dgm:pt>
    <dgm:pt modelId="{3E249AD1-27EA-451D-9AF5-287B94E2D574}" type="sibTrans" cxnId="{AF84D198-94B9-4F53-A9CB-4D38155AFF60}">
      <dgm:prSet/>
      <dgm:spPr/>
      <dgm:t>
        <a:bodyPr/>
        <a:lstStyle/>
        <a:p>
          <a:endParaRPr lang="ru-RU"/>
        </a:p>
      </dgm:t>
    </dgm:pt>
    <dgm:pt modelId="{6C01CBFF-C835-4B2E-9F71-16A3ED00664B}" type="pres">
      <dgm:prSet presAssocID="{F4114D42-526E-48E5-BAD1-11F8544046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90355A5-70D6-4501-93AA-01D82DEC17B2}" type="pres">
      <dgm:prSet presAssocID="{6EE256FC-B28B-4149-9B4A-8519BF169E1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11AB90BB-D64D-43BF-BE45-8B1909A03147}" type="pres">
      <dgm:prSet presAssocID="{30B44EE7-3256-458E-B02B-A9F6C1309AF9}" presName="Accent1" presStyleCnt="0"/>
      <dgm:spPr/>
    </dgm:pt>
    <dgm:pt modelId="{116AF519-A13F-40E3-A9DF-FF0005F7FD7F}" type="pres">
      <dgm:prSet presAssocID="{30B44EE7-3256-458E-B02B-A9F6C1309AF9}" presName="Accent" presStyleLbl="bgShp" presStyleIdx="0" presStyleCnt="4"/>
      <dgm:spPr/>
    </dgm:pt>
    <dgm:pt modelId="{8C41E4A5-D759-4CF1-BE0E-B02BF1DC89D9}" type="pres">
      <dgm:prSet presAssocID="{30B44EE7-3256-458E-B02B-A9F6C1309AF9}" presName="Child1" presStyleLbl="node1" presStyleIdx="0" presStyleCnt="4" custLinFactNeighborX="-94001" custLinFactNeighborY="62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2C28A-7EA2-45C6-B824-702FDBD41C1F}" type="pres">
      <dgm:prSet presAssocID="{A5928057-1047-4116-8C93-A6E38F277264}" presName="Accent2" presStyleCnt="0"/>
      <dgm:spPr/>
    </dgm:pt>
    <dgm:pt modelId="{5B6F84BA-2507-453B-A270-0B33F960AD0A}" type="pres">
      <dgm:prSet presAssocID="{A5928057-1047-4116-8C93-A6E38F277264}" presName="Accent" presStyleLbl="bgShp" presStyleIdx="1" presStyleCnt="4" custScaleX="10451" custScaleY="36773" custLinFactNeighborX="93396" custLinFactNeighborY="68622"/>
      <dgm:spPr/>
    </dgm:pt>
    <dgm:pt modelId="{6EE4A681-4F16-49B1-AEA6-203C4D143714}" type="pres">
      <dgm:prSet presAssocID="{A5928057-1047-4116-8C93-A6E38F277264}" presName="Chil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BA4F7-85D6-4B8D-AAA5-97538631B807}" type="pres">
      <dgm:prSet presAssocID="{953E8C0A-B284-4AC3-8B3E-919BF1C1C2CE}" presName="Accent3" presStyleCnt="0"/>
      <dgm:spPr/>
    </dgm:pt>
    <dgm:pt modelId="{400DDBB2-7955-4884-AF37-FFE12E1959C7}" type="pres">
      <dgm:prSet presAssocID="{953E8C0A-B284-4AC3-8B3E-919BF1C1C2CE}" presName="Accent" presStyleLbl="bgShp" presStyleIdx="2" presStyleCnt="4" custFlipVert="1" custFlipHor="1" custScaleX="65887" custScaleY="39491" custLinFactNeighborX="-1182" custLinFactNeighborY="-54897"/>
      <dgm:spPr/>
    </dgm:pt>
    <dgm:pt modelId="{493F51FF-716E-46D8-8B5C-EF894DB47191}" type="pres">
      <dgm:prSet presAssocID="{953E8C0A-B284-4AC3-8B3E-919BF1C1C2CE}" presName="Chil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0C3F5-46BA-4EFF-94C0-2822E5F45642}" type="pres">
      <dgm:prSet presAssocID="{524C85AA-2BFC-4FF8-A165-D7535A929A7B}" presName="Accent4" presStyleCnt="0"/>
      <dgm:spPr/>
    </dgm:pt>
    <dgm:pt modelId="{2D2CB808-5721-4F2E-9CAE-C823E7D6D077}" type="pres">
      <dgm:prSet presAssocID="{524C85AA-2BFC-4FF8-A165-D7535A929A7B}" presName="Accent" presStyleLbl="bgShp" presStyleIdx="3" presStyleCnt="4" custLinFactNeighborX="68569" custLinFactNeighborY="-23331"/>
      <dgm:spPr/>
    </dgm:pt>
    <dgm:pt modelId="{8E822057-8CB8-4236-AB7B-41320D5ADDCB}" type="pres">
      <dgm:prSet presAssocID="{524C85AA-2BFC-4FF8-A165-D7535A929A7B}" presName="Child4" presStyleLbl="node1" presStyleIdx="3" presStyleCnt="4" custLinFactNeighborX="-89495" custLinFactNeighborY="-61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E5417-7887-48FD-B115-46F7832C6CE6}" type="presOf" srcId="{F4114D42-526E-48E5-BAD1-11F8544046A5}" destId="{6C01CBFF-C835-4B2E-9F71-16A3ED00664B}" srcOrd="0" destOrd="0" presId="urn:microsoft.com/office/officeart/2011/layout/HexagonRadial"/>
    <dgm:cxn modelId="{098D941C-293E-4FB0-A815-26114CB28EEB}" type="presOf" srcId="{A5928057-1047-4116-8C93-A6E38F277264}" destId="{6EE4A681-4F16-49B1-AEA6-203C4D143714}" srcOrd="0" destOrd="0" presId="urn:microsoft.com/office/officeart/2011/layout/HexagonRadial"/>
    <dgm:cxn modelId="{5ABEB11B-4674-4474-93FF-9CF958D355FC}" srcId="{F4114D42-526E-48E5-BAD1-11F8544046A5}" destId="{6EE256FC-B28B-4149-9B4A-8519BF169E1F}" srcOrd="0" destOrd="0" parTransId="{34674AB7-77D9-45E0-A7B2-95E776DC19A9}" sibTransId="{9F55AC58-0AE3-4726-B33B-3A2E915C0162}"/>
    <dgm:cxn modelId="{FFC1B74B-A49D-4257-9414-FEC3B6D56E28}" type="presOf" srcId="{524C85AA-2BFC-4FF8-A165-D7535A929A7B}" destId="{8E822057-8CB8-4236-AB7B-41320D5ADDCB}" srcOrd="0" destOrd="0" presId="urn:microsoft.com/office/officeart/2011/layout/HexagonRadial"/>
    <dgm:cxn modelId="{63136BB0-0E06-48EF-8103-C8566F66D73E}" srcId="{6EE256FC-B28B-4149-9B4A-8519BF169E1F}" destId="{A5928057-1047-4116-8C93-A6E38F277264}" srcOrd="1" destOrd="0" parTransId="{B4655A19-FFD9-411F-9629-CD12F66FA859}" sibTransId="{4F4D857F-0C6D-4B35-867A-40A0B89578A7}"/>
    <dgm:cxn modelId="{81ACC5CB-2013-42B8-8D3C-2D392543490C}" type="presOf" srcId="{30B44EE7-3256-458E-B02B-A9F6C1309AF9}" destId="{8C41E4A5-D759-4CF1-BE0E-B02BF1DC89D9}" srcOrd="0" destOrd="0" presId="urn:microsoft.com/office/officeart/2011/layout/HexagonRadial"/>
    <dgm:cxn modelId="{11C80834-D915-4FF1-9348-09B8B8D64275}" type="presOf" srcId="{953E8C0A-B284-4AC3-8B3E-919BF1C1C2CE}" destId="{493F51FF-716E-46D8-8B5C-EF894DB47191}" srcOrd="0" destOrd="0" presId="urn:microsoft.com/office/officeart/2011/layout/HexagonRadial"/>
    <dgm:cxn modelId="{AF84D198-94B9-4F53-A9CB-4D38155AFF60}" srcId="{6EE256FC-B28B-4149-9B4A-8519BF169E1F}" destId="{953E8C0A-B284-4AC3-8B3E-919BF1C1C2CE}" srcOrd="2" destOrd="0" parTransId="{7EAAAE10-6782-472A-8063-C644B3FEBD16}" sibTransId="{3E249AD1-27EA-451D-9AF5-287B94E2D574}"/>
    <dgm:cxn modelId="{37E9C82B-E5CD-40A5-96FC-7DFA6C137C05}" srcId="{6EE256FC-B28B-4149-9B4A-8519BF169E1F}" destId="{524C85AA-2BFC-4FF8-A165-D7535A929A7B}" srcOrd="3" destOrd="0" parTransId="{A8258CB2-6BDD-456E-B1E4-76ECD29CE468}" sibTransId="{75106226-9169-4CB5-B690-344EABC6FBA5}"/>
    <dgm:cxn modelId="{6CF3CCB0-7CDE-48CB-98F5-326097EA239E}" srcId="{6EE256FC-B28B-4149-9B4A-8519BF169E1F}" destId="{30B44EE7-3256-458E-B02B-A9F6C1309AF9}" srcOrd="0" destOrd="0" parTransId="{1F62F3F0-5195-4654-B2EB-27AD701BA921}" sibTransId="{76812078-8554-4335-BF28-45D50077B977}"/>
    <dgm:cxn modelId="{3B626DDC-A54E-4AA2-8770-1934EF58C484}" type="presOf" srcId="{6EE256FC-B28B-4149-9B4A-8519BF169E1F}" destId="{F90355A5-70D6-4501-93AA-01D82DEC17B2}" srcOrd="0" destOrd="0" presId="urn:microsoft.com/office/officeart/2011/layout/HexagonRadial"/>
    <dgm:cxn modelId="{6F9B2F80-B82D-451C-81C0-E968255F03CF}" type="presParOf" srcId="{6C01CBFF-C835-4B2E-9F71-16A3ED00664B}" destId="{F90355A5-70D6-4501-93AA-01D82DEC17B2}" srcOrd="0" destOrd="0" presId="urn:microsoft.com/office/officeart/2011/layout/HexagonRadial"/>
    <dgm:cxn modelId="{581C8FFA-B994-483A-B3DC-0BC3C5B88BC7}" type="presParOf" srcId="{6C01CBFF-C835-4B2E-9F71-16A3ED00664B}" destId="{11AB90BB-D64D-43BF-BE45-8B1909A03147}" srcOrd="1" destOrd="0" presId="urn:microsoft.com/office/officeart/2011/layout/HexagonRadial"/>
    <dgm:cxn modelId="{EFBE4CF7-95D1-49FD-9320-9C8854E88C1F}" type="presParOf" srcId="{11AB90BB-D64D-43BF-BE45-8B1909A03147}" destId="{116AF519-A13F-40E3-A9DF-FF0005F7FD7F}" srcOrd="0" destOrd="0" presId="urn:microsoft.com/office/officeart/2011/layout/HexagonRadial"/>
    <dgm:cxn modelId="{D85F6D47-27D2-4BAC-A78F-9542E9AB8000}" type="presParOf" srcId="{6C01CBFF-C835-4B2E-9F71-16A3ED00664B}" destId="{8C41E4A5-D759-4CF1-BE0E-B02BF1DC89D9}" srcOrd="2" destOrd="0" presId="urn:microsoft.com/office/officeart/2011/layout/HexagonRadial"/>
    <dgm:cxn modelId="{660533C7-64D7-4886-8180-C3AAEC8C0C58}" type="presParOf" srcId="{6C01CBFF-C835-4B2E-9F71-16A3ED00664B}" destId="{AE92C28A-7EA2-45C6-B824-702FDBD41C1F}" srcOrd="3" destOrd="0" presId="urn:microsoft.com/office/officeart/2011/layout/HexagonRadial"/>
    <dgm:cxn modelId="{3CCF3ABE-90B9-4C6C-910B-6F31063F0A43}" type="presParOf" srcId="{AE92C28A-7EA2-45C6-B824-702FDBD41C1F}" destId="{5B6F84BA-2507-453B-A270-0B33F960AD0A}" srcOrd="0" destOrd="0" presId="urn:microsoft.com/office/officeart/2011/layout/HexagonRadial"/>
    <dgm:cxn modelId="{2428667F-8589-4746-97B0-BAB08C3FA1D3}" type="presParOf" srcId="{6C01CBFF-C835-4B2E-9F71-16A3ED00664B}" destId="{6EE4A681-4F16-49B1-AEA6-203C4D143714}" srcOrd="4" destOrd="0" presId="urn:microsoft.com/office/officeart/2011/layout/HexagonRadial"/>
    <dgm:cxn modelId="{F7A79FAE-02D6-47AC-AC76-411E2B0EF54E}" type="presParOf" srcId="{6C01CBFF-C835-4B2E-9F71-16A3ED00664B}" destId="{27EBA4F7-85D6-4B8D-AAA5-97538631B807}" srcOrd="5" destOrd="0" presId="urn:microsoft.com/office/officeart/2011/layout/HexagonRadial"/>
    <dgm:cxn modelId="{D840E5A2-EA66-468F-9EA4-D1A71B1802C8}" type="presParOf" srcId="{27EBA4F7-85D6-4B8D-AAA5-97538631B807}" destId="{400DDBB2-7955-4884-AF37-FFE12E1959C7}" srcOrd="0" destOrd="0" presId="urn:microsoft.com/office/officeart/2011/layout/HexagonRadial"/>
    <dgm:cxn modelId="{AF49B921-6EC7-46E9-B912-65FB688034FE}" type="presParOf" srcId="{6C01CBFF-C835-4B2E-9F71-16A3ED00664B}" destId="{493F51FF-716E-46D8-8B5C-EF894DB47191}" srcOrd="6" destOrd="0" presId="urn:microsoft.com/office/officeart/2011/layout/HexagonRadial"/>
    <dgm:cxn modelId="{F4B29D2C-38BB-400E-99C0-870B486104E5}" type="presParOf" srcId="{6C01CBFF-C835-4B2E-9F71-16A3ED00664B}" destId="{5240C3F5-46BA-4EFF-94C0-2822E5F45642}" srcOrd="7" destOrd="0" presId="urn:microsoft.com/office/officeart/2011/layout/HexagonRadial"/>
    <dgm:cxn modelId="{D334747E-C1C7-4A2C-8EB5-345B1E4C66FF}" type="presParOf" srcId="{5240C3F5-46BA-4EFF-94C0-2822E5F45642}" destId="{2D2CB808-5721-4F2E-9CAE-C823E7D6D077}" srcOrd="0" destOrd="0" presId="urn:microsoft.com/office/officeart/2011/layout/HexagonRadial"/>
    <dgm:cxn modelId="{8F159E53-C626-459B-99A2-36E5708D4C19}" type="presParOf" srcId="{6C01CBFF-C835-4B2E-9F71-16A3ED00664B}" destId="{8E822057-8CB8-4236-AB7B-41320D5ADDCB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355A5-70D6-4501-93AA-01D82DEC17B2}">
      <dsp:nvSpPr>
        <dsp:cNvPr id="0" name=""/>
        <dsp:cNvSpPr/>
      </dsp:nvSpPr>
      <dsp:spPr>
        <a:xfrm>
          <a:off x="2607668" y="2067209"/>
          <a:ext cx="2627820" cy="227290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Види реклами</a:t>
          </a:r>
          <a:endParaRPr lang="ru-RU" sz="3500" kern="1200" dirty="0"/>
        </a:p>
      </dsp:txBody>
      <dsp:txXfrm>
        <a:off x="3043109" y="2443839"/>
        <a:ext cx="1756938" cy="1519645"/>
      </dsp:txXfrm>
    </dsp:sp>
    <dsp:sp modelId="{5B6F84BA-2507-453B-A270-0B33F960AD0A}">
      <dsp:nvSpPr>
        <dsp:cNvPr id="0" name=""/>
        <dsp:cNvSpPr/>
      </dsp:nvSpPr>
      <dsp:spPr>
        <a:xfrm>
          <a:off x="5623167" y="1835971"/>
          <a:ext cx="103632" cy="3141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1E4A5-D759-4CF1-BE0E-B02BF1DC89D9}">
      <dsp:nvSpPr>
        <dsp:cNvPr id="0" name=""/>
        <dsp:cNvSpPr/>
      </dsp:nvSpPr>
      <dsp:spPr>
        <a:xfrm>
          <a:off x="825737" y="1164526"/>
          <a:ext cx="2153213" cy="186279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за </a:t>
          </a:r>
          <a:r>
            <a:rPr lang="ru-RU" sz="1700" kern="1200" dirty="0" err="1" smtClean="0"/>
            <a:t>об’єктом</a:t>
          </a:r>
          <a:r>
            <a:rPr lang="ru-RU" sz="1700" kern="1200" dirty="0" smtClean="0"/>
            <a:t> </a:t>
          </a:r>
          <a:r>
            <a:rPr lang="ru-RU" sz="1700" kern="1200" smtClean="0"/>
            <a:t>рекламування</a:t>
          </a:r>
          <a:endParaRPr lang="ru-RU" sz="1700" kern="1200" dirty="0"/>
        </a:p>
      </dsp:txBody>
      <dsp:txXfrm>
        <a:off x="1182572" y="1473232"/>
        <a:ext cx="1439543" cy="1245383"/>
      </dsp:txXfrm>
    </dsp:sp>
    <dsp:sp modelId="{400DDBB2-7955-4884-AF37-FFE12E1959C7}">
      <dsp:nvSpPr>
        <dsp:cNvPr id="0" name=""/>
        <dsp:cNvSpPr/>
      </dsp:nvSpPr>
      <dsp:spPr>
        <a:xfrm flipH="1" flipV="1">
          <a:off x="5567711" y="2366151"/>
          <a:ext cx="653339" cy="33732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4A681-4F16-49B1-AEA6-203C4D143714}">
      <dsp:nvSpPr>
        <dsp:cNvPr id="0" name=""/>
        <dsp:cNvSpPr/>
      </dsp:nvSpPr>
      <dsp:spPr>
        <a:xfrm>
          <a:off x="4824687" y="1145744"/>
          <a:ext cx="2153213" cy="186279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 </a:t>
          </a:r>
          <a:r>
            <a:rPr lang="ru-RU" sz="1700" kern="1200" dirty="0" err="1" smtClean="0"/>
            <a:t>поставленими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цілями</a:t>
          </a:r>
          <a:endParaRPr lang="ru-RU" sz="1700" kern="1200" dirty="0"/>
        </a:p>
      </dsp:txBody>
      <dsp:txXfrm>
        <a:off x="5181522" y="1454450"/>
        <a:ext cx="1439543" cy="1245383"/>
      </dsp:txXfrm>
    </dsp:sp>
    <dsp:sp modelId="{2D2CB808-5721-4F2E-9CAE-C823E7D6D077}">
      <dsp:nvSpPr>
        <dsp:cNvPr id="0" name=""/>
        <dsp:cNvSpPr/>
      </dsp:nvSpPr>
      <dsp:spPr>
        <a:xfrm>
          <a:off x="5286110" y="4179914"/>
          <a:ext cx="991605" cy="8541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F51FF-716E-46D8-8B5C-EF894DB47191}">
      <dsp:nvSpPr>
        <dsp:cNvPr id="0" name=""/>
        <dsp:cNvSpPr/>
      </dsp:nvSpPr>
      <dsp:spPr>
        <a:xfrm>
          <a:off x="4824687" y="3398144"/>
          <a:ext cx="2153213" cy="186279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 способами </a:t>
          </a:r>
          <a:r>
            <a:rPr lang="ru-RU" sz="1700" kern="1200" dirty="0" err="1" smtClean="0"/>
            <a:t>подання</a:t>
          </a:r>
          <a:endParaRPr lang="ru-RU" sz="1700" kern="1200" dirty="0"/>
        </a:p>
      </dsp:txBody>
      <dsp:txXfrm>
        <a:off x="5181522" y="3706850"/>
        <a:ext cx="1439543" cy="1245383"/>
      </dsp:txXfrm>
    </dsp:sp>
    <dsp:sp modelId="{8E822057-8CB8-4236-AB7B-41320D5ADDCB}">
      <dsp:nvSpPr>
        <dsp:cNvPr id="0" name=""/>
        <dsp:cNvSpPr/>
      </dsp:nvSpPr>
      <dsp:spPr>
        <a:xfrm>
          <a:off x="922760" y="3408380"/>
          <a:ext cx="2153213" cy="186279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 </a:t>
          </a:r>
          <a:r>
            <a:rPr lang="ru-RU" sz="1700" kern="1200" dirty="0" err="1" smtClean="0"/>
            <a:t>засобами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поширення</a:t>
          </a:r>
          <a:endParaRPr lang="ru-RU" sz="1700" kern="1200" dirty="0"/>
        </a:p>
      </dsp:txBody>
      <dsp:txXfrm>
        <a:off x="1279595" y="3717086"/>
        <a:ext cx="1439543" cy="1245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"/>
            <a:ext cx="12192000" cy="685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9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7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3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0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8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1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0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076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6726-2FB8-4EC1-AB17-501AA6BCA86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1CA7-7281-4DB5-BFC5-B6C208FAC0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/>
          <a:stretch/>
        </p:blipFill>
        <p:spPr>
          <a:xfrm>
            <a:off x="0" y="0"/>
            <a:ext cx="9628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3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740" y="1979788"/>
            <a:ext cx="9063346" cy="2387600"/>
          </a:xfrm>
        </p:spPr>
        <p:txBody>
          <a:bodyPr>
            <a:noAutofit/>
          </a:bodyPr>
          <a:lstStyle/>
          <a:p>
            <a:pPr algn="r"/>
            <a:r>
              <a:rPr lang="ru-RU" b="1" dirty="0" err="1" smtClean="0">
                <a:latin typeface="+mn-lt"/>
              </a:rPr>
              <a:t>Міжнародна</a:t>
            </a:r>
            <a:r>
              <a:rPr lang="ru-RU" b="1" dirty="0" smtClean="0">
                <a:latin typeface="+mn-lt"/>
              </a:rPr>
              <a:t>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реклама 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err="1" smtClean="0">
                <a:latin typeface="+mn-lt"/>
              </a:rPr>
              <a:t>туризмі</a:t>
            </a:r>
            <a:endParaRPr lang="en-US" b="1" dirty="0">
              <a:solidFill>
                <a:srgbClr val="F8BB0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3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338" y="776064"/>
            <a:ext cx="6676293" cy="52613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За </a:t>
            </a:r>
            <a:r>
              <a:rPr lang="ru-RU" b="1" dirty="0" err="1"/>
              <a:t>поставленими</a:t>
            </a:r>
            <a:r>
              <a:rPr lang="ru-RU" b="1" dirty="0"/>
              <a:t> </a:t>
            </a:r>
            <a:r>
              <a:rPr lang="ru-RU" b="1" dirty="0" err="1"/>
              <a:t>цілями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u="sng" dirty="0"/>
              <a:t>) </a:t>
            </a:r>
            <a:r>
              <a:rPr lang="ru-RU" u="sng" dirty="0" err="1"/>
              <a:t>інформативна</a:t>
            </a:r>
            <a:r>
              <a:rPr lang="ru-RU" u="sng" dirty="0"/>
              <a:t> реклама </a:t>
            </a:r>
            <a:r>
              <a:rPr lang="ru-RU" dirty="0"/>
              <a:t>–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комерційно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 smtClean="0"/>
              <a:t>відомостей</a:t>
            </a:r>
            <a:r>
              <a:rPr lang="ru-RU" dirty="0" smtClean="0"/>
              <a:t> про </a:t>
            </a:r>
            <a:r>
              <a:rPr lang="ru-RU" dirty="0" err="1"/>
              <a:t>фірму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u="sng" dirty="0" err="1"/>
              <a:t>переконувальна</a:t>
            </a:r>
            <a:r>
              <a:rPr lang="ru-RU" u="sng" dirty="0"/>
              <a:t> реклама </a:t>
            </a:r>
            <a:r>
              <a:rPr lang="ru-RU" dirty="0"/>
              <a:t>– </a:t>
            </a:r>
            <a:r>
              <a:rPr lang="ru-RU" dirty="0" err="1"/>
              <a:t>переконування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smtClean="0"/>
              <a:t>покупку шляхом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 про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/>
              <a:t>, у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іншими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u="sng" dirty="0" err="1"/>
              <a:t>нагадувальна</a:t>
            </a:r>
            <a:r>
              <a:rPr lang="ru-RU" u="sng" dirty="0"/>
              <a:t> реклама </a:t>
            </a:r>
            <a:r>
              <a:rPr lang="ru-RU" dirty="0"/>
              <a:t>– </a:t>
            </a:r>
            <a:r>
              <a:rPr lang="ru-RU" dirty="0" err="1"/>
              <a:t>нагадування</a:t>
            </a:r>
            <a:r>
              <a:rPr lang="ru-RU" dirty="0"/>
              <a:t> про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підтвердження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іміджу</a:t>
            </a:r>
            <a:r>
              <a:rPr lang="ru-RU" dirty="0" smtClean="0"/>
              <a:t>; </a:t>
            </a:r>
          </a:p>
          <a:p>
            <a:pPr marL="0" lvl="0" indent="0">
              <a:buNone/>
            </a:pPr>
            <a:r>
              <a:rPr lang="uk-UA" dirty="0" smtClean="0"/>
              <a:t>г) підсилювальна </a:t>
            </a:r>
            <a:r>
              <a:rPr lang="uk-UA" dirty="0"/>
              <a:t>– після купівлі запевняє покупців продукту у </a:t>
            </a:r>
            <a:r>
              <a:rPr lang="uk-UA" dirty="0" smtClean="0"/>
              <a:t>правильності вибору.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16495" b="11846"/>
          <a:stretch/>
        </p:blipFill>
        <p:spPr bwMode="auto">
          <a:xfrm>
            <a:off x="8332289" y="785445"/>
            <a:ext cx="3305793" cy="2368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88" y="3856892"/>
            <a:ext cx="3305793" cy="2368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80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016" y="691662"/>
            <a:ext cx="9372600" cy="647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 </a:t>
            </a:r>
            <a:r>
              <a:rPr lang="ru-RU" b="1" dirty="0" err="1"/>
              <a:t>засобами</a:t>
            </a:r>
            <a:r>
              <a:rPr lang="ru-RU" b="1" dirty="0"/>
              <a:t> </a:t>
            </a:r>
            <a:r>
              <a:rPr lang="ru-RU" b="1" dirty="0" err="1"/>
              <a:t>поширення</a:t>
            </a:r>
            <a:r>
              <a:rPr lang="ru-RU" dirty="0"/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реклама в </a:t>
            </a:r>
            <a:r>
              <a:rPr lang="ru-RU" dirty="0" err="1"/>
              <a:t>пресі</a:t>
            </a:r>
            <a:r>
              <a:rPr lang="ru-RU" dirty="0"/>
              <a:t>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/>
              <a:t>друкована</a:t>
            </a:r>
            <a:r>
              <a:rPr lang="ru-RU" sz="2800" dirty="0"/>
              <a:t> </a:t>
            </a:r>
            <a:r>
              <a:rPr lang="ru-RU" sz="2800" dirty="0" smtClean="0"/>
              <a:t>реклама;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аудіовізуальна</a:t>
            </a:r>
            <a:r>
              <a:rPr lang="ru-RU" sz="2800" dirty="0" smtClean="0"/>
              <a:t> </a:t>
            </a:r>
            <a:r>
              <a:rPr lang="ru-RU" sz="2800" dirty="0"/>
              <a:t>реклама;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реклама в </a:t>
            </a:r>
            <a:r>
              <a:rPr lang="ru-RU" sz="2800" dirty="0" err="1"/>
              <a:t>електронних</a:t>
            </a:r>
            <a:r>
              <a:rPr lang="ru-RU" sz="2800" dirty="0"/>
              <a:t> ЗМІ;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пряма </a:t>
            </a:r>
            <a:r>
              <a:rPr lang="ru-RU" sz="2800" dirty="0" err="1"/>
              <a:t>поштова</a:t>
            </a:r>
            <a:r>
              <a:rPr lang="ru-RU" sz="2800" dirty="0"/>
              <a:t> реклама (</a:t>
            </a:r>
            <a:r>
              <a:rPr lang="ru-RU" sz="2800" dirty="0" err="1"/>
              <a:t>директ</a:t>
            </a:r>
            <a:r>
              <a:rPr lang="ru-RU" sz="2800" dirty="0"/>
              <a:t>-мейл);</a:t>
            </a:r>
          </a:p>
          <a:p>
            <a:pPr lvl="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/>
              <a:t>зовнішня</a:t>
            </a:r>
            <a:r>
              <a:rPr lang="ru-RU" sz="2800" dirty="0"/>
              <a:t> </a:t>
            </a:r>
            <a:r>
              <a:rPr lang="ru-RU" sz="2800" dirty="0" smtClean="0"/>
              <a:t>реклама;</a:t>
            </a:r>
            <a:endParaRPr lang="ru-RU" sz="2800" dirty="0"/>
          </a:p>
          <a:p>
            <a:pPr lvl="6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 smtClean="0"/>
              <a:t>Інтернет</a:t>
            </a:r>
            <a:r>
              <a:rPr lang="ru-RU" sz="2800" dirty="0" smtClean="0"/>
              <a:t>-реклама</a:t>
            </a:r>
            <a:r>
              <a:rPr lang="ru-RU" sz="2800" dirty="0"/>
              <a:t>;</a:t>
            </a:r>
          </a:p>
          <a:p>
            <a:pPr lvl="7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/>
              <a:t>виставково-ярмаркова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;</a:t>
            </a:r>
          </a:p>
          <a:p>
            <a:pPr lvl="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/>
              <a:t>сувенірна</a:t>
            </a:r>
            <a:r>
              <a:rPr lang="ru-RU" sz="2800" dirty="0"/>
              <a:t> реклама.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52" y="269811"/>
            <a:ext cx="2433250" cy="14305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318" y="1594886"/>
            <a:ext cx="2433250" cy="14305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4" y="3950856"/>
            <a:ext cx="2433250" cy="14305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8"/>
          <a:stretch/>
        </p:blipFill>
        <p:spPr bwMode="auto">
          <a:xfrm>
            <a:off x="2084218" y="5170421"/>
            <a:ext cx="2433250" cy="14305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893" y="994384"/>
            <a:ext cx="972429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Для </a:t>
            </a:r>
            <a:r>
              <a:rPr lang="ru-RU" dirty="0" err="1"/>
              <a:t>доведення</a:t>
            </a:r>
            <a:r>
              <a:rPr lang="ru-RU" dirty="0"/>
              <a:t>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до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рекламну</a:t>
            </a:r>
            <a:r>
              <a:rPr lang="ru-RU" dirty="0" smtClean="0"/>
              <a:t> </a:t>
            </a:r>
            <a:r>
              <a:rPr lang="ru-RU" dirty="0" err="1" smtClean="0"/>
              <a:t>кампанію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b="1" dirty="0" err="1" smtClean="0"/>
              <a:t>Міжнародна</a:t>
            </a:r>
            <a:r>
              <a:rPr lang="ru-RU" b="1" dirty="0" smtClean="0"/>
              <a:t> </a:t>
            </a:r>
            <a:r>
              <a:rPr lang="ru-RU" b="1" dirty="0" err="1"/>
              <a:t>рекламна</a:t>
            </a:r>
            <a:r>
              <a:rPr lang="ru-RU" b="1" dirty="0"/>
              <a:t> </a:t>
            </a:r>
            <a:r>
              <a:rPr lang="ru-RU" b="1" dirty="0" err="1"/>
              <a:t>кампанія</a:t>
            </a:r>
            <a:r>
              <a:rPr lang="ru-RU" b="1" dirty="0"/>
              <a:t> </a:t>
            </a:r>
            <a:r>
              <a:rPr lang="ru-RU" dirty="0"/>
              <a:t>– комплекс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здійснюваних</a:t>
            </a:r>
            <a:r>
              <a:rPr lang="ru-RU" dirty="0" smtClean="0"/>
              <a:t> </a:t>
            </a:r>
            <a:r>
              <a:rPr lang="ru-RU" dirty="0"/>
              <a:t>за межами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рекламодавця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err="1"/>
              <a:t>Міжнародну</a:t>
            </a:r>
            <a:r>
              <a:rPr lang="ru-RU" dirty="0"/>
              <a:t> </a:t>
            </a:r>
            <a:r>
              <a:rPr lang="ru-RU" dirty="0" err="1"/>
              <a:t>рекламну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у </a:t>
            </a:r>
            <a:r>
              <a:rPr lang="ru-RU" b="1" dirty="0"/>
              <a:t>5 </a:t>
            </a:r>
            <a:r>
              <a:rPr lang="ru-RU" b="1" dirty="0" err="1"/>
              <a:t>етапів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«5М</a:t>
            </a:r>
            <a:r>
              <a:rPr lang="ru-RU" dirty="0"/>
              <a:t>» (</a:t>
            </a:r>
            <a:r>
              <a:rPr lang="en-US" dirty="0"/>
              <a:t>mission, message, media, money, measurement</a:t>
            </a:r>
            <a:r>
              <a:rPr lang="en-US" dirty="0" smtClean="0"/>
              <a:t>)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5"/>
          <a:stretch/>
        </p:blipFill>
        <p:spPr bwMode="auto">
          <a:xfrm>
            <a:off x="7647656" y="4079630"/>
            <a:ext cx="3353976" cy="25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777" y="408231"/>
            <a:ext cx="96070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b="1" dirty="0"/>
              <a:t> </a:t>
            </a:r>
            <a:r>
              <a:rPr lang="ru-RU" b="1" dirty="0" err="1" smtClean="0"/>
              <a:t>реклами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/>
              <a:t>, як правило,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звести</a:t>
            </a:r>
            <a:r>
              <a:rPr lang="ru-RU" dirty="0"/>
              <a:t> до 2- </a:t>
            </a:r>
            <a:r>
              <a:rPr lang="ru-RU" dirty="0" smtClean="0"/>
              <a:t>х </a:t>
            </a:r>
            <a:r>
              <a:rPr lang="ru-RU" dirty="0" err="1" smtClean="0"/>
              <a:t>груп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u="sng" dirty="0" err="1"/>
              <a:t>цілі</a:t>
            </a:r>
            <a:r>
              <a:rPr lang="ru-RU" u="sng" dirty="0"/>
              <a:t> у </a:t>
            </a:r>
            <a:r>
              <a:rPr lang="ru-RU" u="sng" dirty="0" err="1"/>
              <a:t>сфері</a:t>
            </a:r>
            <a:r>
              <a:rPr lang="ru-RU" u="sng" dirty="0"/>
              <a:t> </a:t>
            </a:r>
            <a:r>
              <a:rPr lang="ru-RU" u="sng" dirty="0" err="1"/>
              <a:t>збуту</a:t>
            </a:r>
            <a:r>
              <a:rPr lang="ru-RU" dirty="0"/>
              <a:t>,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відчутний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спонукати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до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інформативна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нагадувальна</a:t>
            </a:r>
            <a:r>
              <a:rPr lang="ru-RU" dirty="0" smtClean="0"/>
              <a:t> </a:t>
            </a:r>
            <a:r>
              <a:rPr lang="ru-RU" dirty="0"/>
              <a:t>реклама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u="sng" dirty="0" err="1" smtClean="0"/>
              <a:t>цілі</a:t>
            </a:r>
            <a:r>
              <a:rPr lang="ru-RU" u="sng" dirty="0" smtClean="0"/>
              <a:t> у </a:t>
            </a:r>
            <a:r>
              <a:rPr lang="ru-RU" u="sng" dirty="0" err="1" smtClean="0"/>
              <a:t>сфері</a:t>
            </a:r>
            <a:r>
              <a:rPr lang="ru-RU" u="sng" dirty="0" smtClean="0"/>
              <a:t> </a:t>
            </a:r>
            <a:r>
              <a:rPr lang="ru-RU" u="sng" dirty="0" err="1" smtClean="0"/>
              <a:t>комунікацій</a:t>
            </a:r>
            <a:r>
              <a:rPr lang="ru-RU" dirty="0" smtClean="0"/>
              <a:t>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передачу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,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зростанню</a:t>
            </a:r>
            <a:r>
              <a:rPr lang="ru-RU" dirty="0" smtClean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в </a:t>
            </a:r>
            <a:r>
              <a:rPr lang="ru-RU" dirty="0" err="1"/>
              <a:t>довгостроковій</a:t>
            </a:r>
            <a:r>
              <a:rPr lang="ru-RU" dirty="0"/>
              <a:t> </a:t>
            </a:r>
            <a:r>
              <a:rPr lang="ru-RU" dirty="0" err="1"/>
              <a:t>перспективі</a:t>
            </a:r>
            <a:r>
              <a:rPr lang="ru-RU" dirty="0"/>
              <a:t> (</a:t>
            </a:r>
            <a:r>
              <a:rPr lang="ru-RU" dirty="0" err="1"/>
              <a:t>переконуюча</a:t>
            </a:r>
            <a:r>
              <a:rPr lang="ru-RU" dirty="0"/>
              <a:t> реклама).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07" y="4425869"/>
            <a:ext cx="3751385" cy="2174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0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2616" y="550985"/>
            <a:ext cx="6799384" cy="6166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2. </a:t>
            </a:r>
            <a:r>
              <a:rPr lang="ru-RU" sz="2600" b="1" dirty="0" err="1"/>
              <a:t>Розроблення</a:t>
            </a:r>
            <a:r>
              <a:rPr lang="ru-RU" sz="2600" b="1" dirty="0"/>
              <a:t> рекламного </a:t>
            </a:r>
            <a:r>
              <a:rPr lang="ru-RU" sz="2600" b="1" dirty="0" err="1" smtClean="0"/>
              <a:t>звернення</a:t>
            </a:r>
            <a:r>
              <a:rPr lang="en-US" sz="2600" dirty="0" smtClean="0"/>
              <a:t>. </a:t>
            </a:r>
            <a:r>
              <a:rPr lang="ru-RU" sz="2600" dirty="0" err="1"/>
              <a:t>Воно</a:t>
            </a:r>
            <a:r>
              <a:rPr lang="ru-RU" sz="2600" dirty="0"/>
              <a:t> </a:t>
            </a:r>
            <a:r>
              <a:rPr lang="ru-RU" sz="2600" dirty="0" err="1" smtClean="0"/>
              <a:t>передбачає</a:t>
            </a:r>
            <a:r>
              <a:rPr lang="ru-RU" sz="2600" dirty="0" smtClean="0"/>
              <a:t> </a:t>
            </a:r>
            <a:r>
              <a:rPr lang="ru-RU" sz="2600" dirty="0" err="1" smtClean="0"/>
              <a:t>визначення</a:t>
            </a:r>
            <a:r>
              <a:rPr lang="ru-RU" sz="26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/>
              <a:t>змісту</a:t>
            </a:r>
            <a:r>
              <a:rPr lang="ru-RU" sz="2600" dirty="0"/>
              <a:t> рекламного </a:t>
            </a:r>
            <a:r>
              <a:rPr lang="ru-RU" sz="2600" dirty="0" err="1" smtClean="0"/>
              <a:t>звернення</a:t>
            </a:r>
            <a:r>
              <a:rPr lang="ru-RU" sz="2600" dirty="0"/>
              <a:t> </a:t>
            </a:r>
            <a:r>
              <a:rPr lang="ru-RU" sz="2600" dirty="0" smtClean="0"/>
              <a:t>(</a:t>
            </a:r>
            <a:r>
              <a:rPr lang="ru-RU" sz="2600" dirty="0" err="1" smtClean="0"/>
              <a:t>унікальна</a:t>
            </a:r>
            <a:r>
              <a:rPr lang="ru-RU" sz="2600" dirty="0" smtClean="0"/>
              <a:t> </a:t>
            </a:r>
            <a:r>
              <a:rPr lang="ru-RU" sz="2600" dirty="0" err="1"/>
              <a:t>торговельна</a:t>
            </a:r>
            <a:r>
              <a:rPr lang="ru-RU" sz="2600" dirty="0"/>
              <a:t> </a:t>
            </a:r>
            <a:r>
              <a:rPr lang="ru-RU" sz="2600" dirty="0" err="1" smtClean="0"/>
              <a:t>пропозиція</a:t>
            </a:r>
            <a:r>
              <a:rPr lang="ru-RU" sz="2600" dirty="0" smtClean="0"/>
              <a:t>; тема </a:t>
            </a:r>
            <a:r>
              <a:rPr lang="ru-RU" sz="2600" dirty="0" err="1" smtClean="0"/>
              <a:t>реклами</a:t>
            </a:r>
            <a:r>
              <a:rPr lang="ru-RU" sz="2600" dirty="0" smtClean="0"/>
              <a:t>; </a:t>
            </a:r>
            <a:r>
              <a:rPr lang="uk-UA" sz="2600" dirty="0" smtClean="0"/>
              <a:t>рекламний слоган; </a:t>
            </a:r>
            <a:r>
              <a:rPr lang="ru-RU" sz="2600" dirty="0" err="1" smtClean="0"/>
              <a:t>рекламний</a:t>
            </a:r>
            <a:r>
              <a:rPr lang="ru-RU" sz="2600" dirty="0" smtClean="0"/>
              <a:t> образ; </a:t>
            </a:r>
            <a:r>
              <a:rPr lang="ru-RU" sz="2600" dirty="0" err="1" smtClean="0"/>
              <a:t>рекламний</a:t>
            </a:r>
            <a:r>
              <a:rPr lang="ru-RU" sz="2600" dirty="0" smtClean="0"/>
              <a:t> </a:t>
            </a:r>
            <a:r>
              <a:rPr lang="ru-RU" sz="2600" dirty="0"/>
              <a:t>текст (</a:t>
            </a:r>
            <a:r>
              <a:rPr lang="ru-RU" sz="2600" dirty="0" err="1"/>
              <a:t>сценарій</a:t>
            </a:r>
            <a:r>
              <a:rPr lang="ru-RU" sz="2600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/>
              <a:t> </a:t>
            </a:r>
            <a:r>
              <a:rPr lang="ru-RU" sz="2600" dirty="0" err="1"/>
              <a:t>форми</a:t>
            </a:r>
            <a:r>
              <a:rPr lang="ru-RU" sz="2600" dirty="0"/>
              <a:t> рекламного </a:t>
            </a:r>
            <a:r>
              <a:rPr lang="ru-RU" sz="2600" dirty="0" err="1"/>
              <a:t>звернення</a:t>
            </a:r>
            <a:r>
              <a:rPr lang="ru-RU" sz="2600" dirty="0"/>
              <a:t>, </a:t>
            </a:r>
            <a:r>
              <a:rPr lang="ru-RU" sz="2600" dirty="0" err="1"/>
              <a:t>тобто</a:t>
            </a:r>
            <a:r>
              <a:rPr lang="ru-RU" sz="2600" dirty="0"/>
              <a:t> способу </a:t>
            </a:r>
            <a:r>
              <a:rPr lang="ru-RU" sz="2600" dirty="0" err="1"/>
              <a:t>подання</a:t>
            </a:r>
            <a:r>
              <a:rPr lang="ru-RU" sz="2600" dirty="0"/>
              <a:t> </a:t>
            </a:r>
            <a:r>
              <a:rPr lang="ru-RU" sz="2600" dirty="0" err="1" smtClean="0"/>
              <a:t>реклами</a:t>
            </a:r>
            <a:r>
              <a:rPr lang="ru-RU" sz="2600" dirty="0" smtClean="0"/>
              <a:t> (</a:t>
            </a:r>
            <a:r>
              <a:rPr lang="ru-RU" sz="2600" dirty="0" err="1" smtClean="0"/>
              <a:t>свідчення</a:t>
            </a:r>
            <a:r>
              <a:rPr lang="ru-RU" sz="2600" dirty="0" smtClean="0"/>
              <a:t> </a:t>
            </a:r>
            <a:r>
              <a:rPr lang="ru-RU" sz="2600" dirty="0" err="1"/>
              <a:t>споживачів</a:t>
            </a:r>
            <a:r>
              <a:rPr lang="ru-RU" sz="2600" dirty="0"/>
              <a:t> на </a:t>
            </a:r>
            <a:r>
              <a:rPr lang="ru-RU" sz="2600" dirty="0" err="1"/>
              <a:t>користь</a:t>
            </a:r>
            <a:r>
              <a:rPr lang="ru-RU" sz="2600" dirty="0"/>
              <a:t> </a:t>
            </a:r>
            <a:r>
              <a:rPr lang="ru-RU" sz="2600" dirty="0" err="1"/>
              <a:t>реклами</a:t>
            </a:r>
            <a:r>
              <a:rPr lang="ru-RU" sz="2600" dirty="0"/>
              <a:t>; </a:t>
            </a:r>
            <a:r>
              <a:rPr lang="ru-RU" sz="2600" dirty="0" err="1"/>
              <a:t>наголошування</a:t>
            </a:r>
            <a:r>
              <a:rPr lang="ru-RU" sz="2600" dirty="0"/>
              <a:t> на </a:t>
            </a:r>
            <a:r>
              <a:rPr lang="ru-RU" sz="2600" dirty="0" err="1" smtClean="0"/>
              <a:t>професійній</a:t>
            </a:r>
            <a:r>
              <a:rPr lang="ru-RU" sz="2600" dirty="0" smtClean="0"/>
              <a:t> </a:t>
            </a:r>
            <a:r>
              <a:rPr lang="ru-RU" sz="2600" dirty="0" err="1" smtClean="0"/>
              <a:t>майстерності</a:t>
            </a:r>
            <a:r>
              <a:rPr lang="ru-RU" sz="2600" dirty="0"/>
              <a:t>; </a:t>
            </a:r>
            <a:r>
              <a:rPr lang="ru-RU" sz="2600" dirty="0" err="1"/>
              <a:t>гумористична</a:t>
            </a:r>
            <a:r>
              <a:rPr lang="ru-RU" sz="2600" dirty="0"/>
              <a:t> </a:t>
            </a:r>
            <a:r>
              <a:rPr lang="ru-RU" sz="2600" dirty="0" err="1"/>
              <a:t>ситуація</a:t>
            </a:r>
            <a:r>
              <a:rPr lang="ru-RU" sz="2600" dirty="0"/>
              <a:t>; </a:t>
            </a:r>
            <a:r>
              <a:rPr lang="ru-RU" sz="2600" dirty="0" err="1"/>
              <a:t>навчальна</a:t>
            </a:r>
            <a:r>
              <a:rPr lang="ru-RU" sz="2600" dirty="0"/>
              <a:t> </a:t>
            </a:r>
            <a:r>
              <a:rPr lang="ru-RU" sz="2600" dirty="0" smtClean="0"/>
              <a:t>реклама).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  стилю рекламного </a:t>
            </a:r>
            <a:r>
              <a:rPr lang="ru-RU" sz="2600" dirty="0" err="1"/>
              <a:t>звернення</a:t>
            </a:r>
            <a:r>
              <a:rPr lang="ru-RU" sz="2600" dirty="0"/>
              <a:t>, </a:t>
            </a:r>
            <a:r>
              <a:rPr lang="ru-RU" sz="2600" dirty="0" err="1"/>
              <a:t>тобто</a:t>
            </a:r>
            <a:r>
              <a:rPr lang="ru-RU" sz="2600" dirty="0"/>
              <a:t> способу </a:t>
            </a:r>
            <a:r>
              <a:rPr lang="ru-RU" sz="2600" dirty="0" err="1"/>
              <a:t>втілення</a:t>
            </a:r>
            <a:r>
              <a:rPr lang="ru-RU" sz="2600" dirty="0"/>
              <a:t> думки </a:t>
            </a:r>
            <a:r>
              <a:rPr lang="ru-RU" sz="2600" dirty="0" smtClean="0"/>
              <a:t>за </a:t>
            </a:r>
            <a:r>
              <a:rPr lang="ru-RU" sz="2600" dirty="0" err="1" smtClean="0"/>
              <a:t>допомогою</a:t>
            </a:r>
            <a:r>
              <a:rPr lang="ru-RU" sz="2600" dirty="0" smtClean="0"/>
              <a:t> </a:t>
            </a:r>
            <a:r>
              <a:rPr lang="ru-RU" sz="2600" dirty="0"/>
              <a:t>добору й </a:t>
            </a:r>
            <a:r>
              <a:rPr lang="ru-RU" sz="2600" dirty="0" err="1"/>
              <a:t>розташування</a:t>
            </a:r>
            <a:r>
              <a:rPr lang="ru-RU" sz="2600" dirty="0"/>
              <a:t> </a:t>
            </a:r>
            <a:r>
              <a:rPr lang="ru-RU" sz="2600" dirty="0" err="1"/>
              <a:t>слів</a:t>
            </a:r>
            <a:r>
              <a:rPr lang="ru-RU" sz="2600" dirty="0"/>
              <a:t>. </a:t>
            </a:r>
            <a:endParaRPr lang="uk-UA" sz="2600" dirty="0" smtClean="0"/>
          </a:p>
          <a:p>
            <a:pPr>
              <a:buFont typeface="Courier New" panose="02070309020205020404" pitchFamily="49" charset="0"/>
              <a:buChar char="o"/>
            </a:pPr>
            <a:endParaRPr lang="ru-RU" sz="2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17268" r="896" b="16199"/>
          <a:stretch/>
        </p:blipFill>
        <p:spPr bwMode="auto">
          <a:xfrm>
            <a:off x="0" y="1260229"/>
            <a:ext cx="5213651" cy="328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6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3969" y="846403"/>
            <a:ext cx="9548445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3. </a:t>
            </a:r>
            <a:r>
              <a:rPr lang="ru-RU" b="1" dirty="0" err="1"/>
              <a:t>Вибір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 </a:t>
            </a:r>
            <a:r>
              <a:rPr lang="ru-RU" b="1" dirty="0" err="1"/>
              <a:t>поширення</a:t>
            </a:r>
            <a:r>
              <a:rPr lang="ru-RU" b="1" dirty="0"/>
              <a:t> </a:t>
            </a:r>
            <a:r>
              <a:rPr lang="ru-RU" b="1" dirty="0" err="1" smtClean="0"/>
              <a:t>реклами</a:t>
            </a:r>
            <a:r>
              <a:rPr lang="uk-UA" dirty="0" smtClean="0"/>
              <a:t>. </a:t>
            </a:r>
            <a:r>
              <a:rPr lang="ru-RU" dirty="0" smtClean="0"/>
              <a:t>На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спрямовують</a:t>
            </a:r>
            <a:r>
              <a:rPr lang="ru-RU" dirty="0"/>
              <a:t> до 80% рекламного бюджету.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3 </a:t>
            </a:r>
            <a:r>
              <a:rPr lang="ru-RU" dirty="0" err="1"/>
              <a:t>запитання</a:t>
            </a:r>
            <a:r>
              <a:rPr lang="ru-RU" dirty="0"/>
              <a:t>: Кого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охопити</a:t>
            </a:r>
            <a:r>
              <a:rPr lang="ru-RU" dirty="0" smtClean="0"/>
              <a:t>? </a:t>
            </a:r>
            <a:r>
              <a:rPr lang="ru-RU" dirty="0"/>
              <a:t>Де вони </a:t>
            </a:r>
            <a:r>
              <a:rPr lang="ru-RU" dirty="0" err="1" smtClean="0"/>
              <a:t>перебувають</a:t>
            </a:r>
            <a:r>
              <a:rPr lang="ru-RU" dirty="0" smtClean="0"/>
              <a:t>? Коли </a:t>
            </a:r>
            <a:r>
              <a:rPr lang="ru-RU" dirty="0" err="1" smtClean="0"/>
              <a:t>поширювати</a:t>
            </a:r>
            <a:r>
              <a:rPr lang="ru-RU" dirty="0" smtClean="0"/>
              <a:t> </a:t>
            </a:r>
            <a:r>
              <a:rPr lang="ru-RU" dirty="0" err="1" smtClean="0"/>
              <a:t>звернення</a:t>
            </a:r>
            <a:r>
              <a:rPr lang="ru-RU" dirty="0" smtClean="0"/>
              <a:t>? </a:t>
            </a:r>
          </a:p>
          <a:p>
            <a:pPr marL="0" indent="0" algn="just">
              <a:buNone/>
            </a:pPr>
            <a:r>
              <a:rPr lang="ru-RU" dirty="0"/>
              <a:t>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ухвалюють</a:t>
            </a:r>
            <a:r>
              <a:rPr lang="ru-RU" dirty="0" smtClean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: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охоплення</a:t>
            </a:r>
            <a:r>
              <a:rPr lang="ru-RU" dirty="0" smtClean="0"/>
              <a:t>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частота (</a:t>
            </a:r>
            <a:r>
              <a:rPr lang="ru-RU" dirty="0" err="1" smtClean="0"/>
              <a:t>періодичність</a:t>
            </a:r>
            <a:r>
              <a:rPr lang="ru-RU" dirty="0"/>
              <a:t>);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сила </a:t>
            </a:r>
            <a:r>
              <a:rPr lang="ru-RU" dirty="0" err="1" smtClean="0"/>
              <a:t>впливу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30" y="3664928"/>
            <a:ext cx="3780039" cy="212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2216" y="1436076"/>
            <a:ext cx="94429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 err="1"/>
              <a:t>Розроблення</a:t>
            </a:r>
            <a:r>
              <a:rPr lang="ru-RU" b="1" dirty="0"/>
              <a:t> рекламного </a:t>
            </a:r>
            <a:r>
              <a:rPr lang="ru-RU" b="1" dirty="0" smtClean="0"/>
              <a:t>бюджету</a:t>
            </a:r>
            <a:r>
              <a:rPr lang="ru-RU" dirty="0" smtClean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грошей </a:t>
            </a:r>
            <a:r>
              <a:rPr lang="ru-RU" dirty="0" smtClean="0"/>
              <a:t>за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. </a:t>
            </a:r>
            <a:r>
              <a:rPr lang="ru-RU" dirty="0" err="1"/>
              <a:t>Доцільність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в кожному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розраховують</a:t>
            </a:r>
            <a:r>
              <a:rPr lang="ru-RU" dirty="0" smtClean="0"/>
              <a:t> </a:t>
            </a:r>
            <a:r>
              <a:rPr lang="ru-RU" dirty="0"/>
              <a:t>за формулою:</a:t>
            </a:r>
          </a:p>
          <a:p>
            <a:pPr marL="0" indent="0">
              <a:buNone/>
            </a:pPr>
            <a:r>
              <a:rPr lang="ru-RU" dirty="0"/>
              <a:t>A = C / S</a:t>
            </a:r>
          </a:p>
          <a:p>
            <a:pPr marL="0" indent="0">
              <a:buNone/>
            </a:pPr>
            <a:r>
              <a:rPr lang="ru-RU" dirty="0"/>
              <a:t>Де А –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на одного </a:t>
            </a:r>
            <a:r>
              <a:rPr lang="ru-RU" dirty="0" err="1"/>
              <a:t>читача</a:t>
            </a:r>
            <a:r>
              <a:rPr lang="ru-RU" dirty="0"/>
              <a:t> (</a:t>
            </a:r>
            <a:r>
              <a:rPr lang="ru-RU" dirty="0" err="1"/>
              <a:t>глядача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C </a:t>
            </a:r>
            <a:r>
              <a:rPr lang="ru-RU" dirty="0"/>
              <a:t>–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/>
              <a:t>рекламу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S </a:t>
            </a:r>
            <a:r>
              <a:rPr lang="ru-RU" dirty="0"/>
              <a:t>– </a:t>
            </a:r>
            <a:r>
              <a:rPr lang="ru-RU" dirty="0" err="1"/>
              <a:t>читацька</a:t>
            </a:r>
            <a:r>
              <a:rPr lang="ru-RU" dirty="0"/>
              <a:t> (</a:t>
            </a:r>
            <a:r>
              <a:rPr lang="ru-RU" dirty="0" err="1"/>
              <a:t>глядацька</a:t>
            </a:r>
            <a:r>
              <a:rPr lang="ru-RU" dirty="0"/>
              <a:t>) </a:t>
            </a:r>
            <a:r>
              <a:rPr lang="ru-RU" dirty="0" err="1"/>
              <a:t>аудиторія</a:t>
            </a:r>
            <a:r>
              <a:rPr lang="ru-RU" dirty="0"/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11"/>
            <a:ext cx="2594570" cy="16558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1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337" y="246184"/>
            <a:ext cx="10650415" cy="552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5. </a:t>
            </a:r>
            <a:r>
              <a:rPr lang="ru-RU" sz="2600" b="1" dirty="0" err="1"/>
              <a:t>Оцінювання</a:t>
            </a:r>
            <a:r>
              <a:rPr lang="ru-RU" sz="2600" b="1" dirty="0"/>
              <a:t> </a:t>
            </a:r>
            <a:r>
              <a:rPr lang="ru-RU" sz="2600" b="1" dirty="0" err="1"/>
              <a:t>ефективності</a:t>
            </a:r>
            <a:r>
              <a:rPr lang="ru-RU" sz="2600" b="1" dirty="0"/>
              <a:t> </a:t>
            </a:r>
            <a:r>
              <a:rPr lang="ru-RU" sz="2600" b="1" dirty="0" err="1"/>
              <a:t>рекламної</a:t>
            </a:r>
            <a:r>
              <a:rPr lang="ru-RU" sz="2600" b="1" dirty="0"/>
              <a:t> </a:t>
            </a:r>
            <a:r>
              <a:rPr lang="ru-RU" sz="2600" b="1" dirty="0" err="1" smtClean="0"/>
              <a:t>діяльності</a:t>
            </a:r>
            <a:r>
              <a:rPr lang="en-US" sz="2600" dirty="0" smtClean="0"/>
              <a:t>. </a:t>
            </a:r>
            <a:r>
              <a:rPr lang="ru-RU" sz="2600" dirty="0" err="1" smtClean="0"/>
              <a:t>Воно</a:t>
            </a:r>
            <a:r>
              <a:rPr lang="ru-RU" sz="2600" dirty="0" smtClean="0"/>
              <a:t> </a:t>
            </a:r>
            <a:r>
              <a:rPr lang="ru-RU" sz="2600" dirty="0" err="1" smtClean="0"/>
              <a:t>охоплює</a:t>
            </a:r>
            <a:r>
              <a:rPr lang="ru-RU" sz="26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/>
              <a:t>економічну</a:t>
            </a:r>
            <a:r>
              <a:rPr lang="ru-RU" sz="2600" dirty="0"/>
              <a:t> </a:t>
            </a:r>
            <a:r>
              <a:rPr lang="ru-RU" sz="2600" dirty="0" err="1"/>
              <a:t>ефективність</a:t>
            </a:r>
            <a:r>
              <a:rPr lang="ru-RU" sz="2600" dirty="0"/>
              <a:t> </a:t>
            </a:r>
            <a:r>
              <a:rPr lang="ru-RU" sz="2600" dirty="0" err="1"/>
              <a:t>реклами</a:t>
            </a:r>
            <a:r>
              <a:rPr lang="ru-RU" sz="2600" dirty="0"/>
              <a:t> – </a:t>
            </a:r>
            <a:r>
              <a:rPr lang="ru-RU" sz="2600" dirty="0" err="1"/>
              <a:t>вимірювання</a:t>
            </a:r>
            <a:r>
              <a:rPr lang="ru-RU" sz="2600" dirty="0"/>
              <a:t> </a:t>
            </a:r>
            <a:r>
              <a:rPr lang="ru-RU" sz="2600" dirty="0" err="1"/>
              <a:t>впливу</a:t>
            </a:r>
            <a:r>
              <a:rPr lang="ru-RU" sz="2600" dirty="0"/>
              <a:t> </a:t>
            </a:r>
            <a:r>
              <a:rPr lang="ru-RU" sz="2600" dirty="0" err="1"/>
              <a:t>реклами</a:t>
            </a:r>
            <a:r>
              <a:rPr lang="ru-RU" sz="2600" dirty="0"/>
              <a:t> </a:t>
            </a:r>
            <a:r>
              <a:rPr lang="ru-RU" sz="2600" dirty="0" smtClean="0"/>
              <a:t>на </a:t>
            </a:r>
            <a:r>
              <a:rPr lang="ru-RU" sz="2600" dirty="0" err="1" smtClean="0"/>
              <a:t>динаміку</a:t>
            </a:r>
            <a:r>
              <a:rPr lang="ru-RU" sz="2600" dirty="0" smtClean="0"/>
              <a:t> </a:t>
            </a:r>
            <a:r>
              <a:rPr lang="ru-RU" sz="2600" dirty="0" err="1"/>
              <a:t>обсягу</a:t>
            </a:r>
            <a:r>
              <a:rPr lang="ru-RU" sz="2600" dirty="0"/>
              <a:t> </a:t>
            </a:r>
            <a:r>
              <a:rPr lang="ru-RU" sz="2600" dirty="0" err="1"/>
              <a:t>продажів</a:t>
            </a:r>
            <a:r>
              <a:rPr lang="ru-RU" sz="2600" dirty="0"/>
              <a:t> за формулою: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R = V / 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/>
              <a:t>Де </a:t>
            </a:r>
            <a:r>
              <a:rPr lang="en-US" sz="2600" dirty="0"/>
              <a:t>R – </a:t>
            </a:r>
            <a:r>
              <a:rPr lang="ru-RU" sz="2600" dirty="0" err="1"/>
              <a:t>рентабельність</a:t>
            </a:r>
            <a:r>
              <a:rPr lang="ru-RU" sz="2600" dirty="0"/>
              <a:t> </a:t>
            </a:r>
            <a:r>
              <a:rPr lang="ru-RU" sz="2600" dirty="0" err="1"/>
              <a:t>реклами</a:t>
            </a:r>
            <a:r>
              <a:rPr lang="ru-RU" sz="2600" dirty="0"/>
              <a:t> за </a:t>
            </a:r>
            <a:r>
              <a:rPr lang="ru-RU" sz="2600" dirty="0" err="1"/>
              <a:t>певний</a:t>
            </a:r>
            <a:r>
              <a:rPr lang="ru-RU" sz="2600" dirty="0"/>
              <a:t> час </a:t>
            </a:r>
            <a:r>
              <a:rPr lang="ru-RU" sz="2600" dirty="0" err="1"/>
              <a:t>від</a:t>
            </a:r>
            <a:r>
              <a:rPr lang="ru-RU" sz="2600" dirty="0"/>
              <a:t> дня </a:t>
            </a:r>
            <a:r>
              <a:rPr lang="ru-RU" sz="2600" dirty="0" err="1"/>
              <a:t>її</a:t>
            </a:r>
            <a:r>
              <a:rPr lang="ru-RU" sz="2600" dirty="0"/>
              <a:t> </a:t>
            </a:r>
            <a:r>
              <a:rPr lang="ru-RU" sz="2600" dirty="0" err="1"/>
              <a:t>впровадження</a:t>
            </a:r>
            <a:r>
              <a:rPr lang="ru-RU" sz="2600" dirty="0"/>
              <a:t>; </a:t>
            </a:r>
            <a:endParaRPr lang="ru-RU" sz="26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/>
              <a:t>V –</a:t>
            </a:r>
            <a:r>
              <a:rPr lang="ru-RU" sz="2600" dirty="0" err="1" smtClean="0"/>
              <a:t>прибуток</a:t>
            </a:r>
            <a:r>
              <a:rPr lang="ru-RU" sz="2600" dirty="0" smtClean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приросту </a:t>
            </a:r>
            <a:r>
              <a:rPr lang="ru-RU" sz="2600" dirty="0" err="1" smtClean="0"/>
              <a:t>продажів</a:t>
            </a:r>
            <a:r>
              <a:rPr lang="ru-RU" sz="2600" dirty="0" smtClean="0"/>
              <a:t>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/>
              <a:t>C –</a:t>
            </a:r>
            <a:r>
              <a:rPr lang="uk-UA" sz="2600" dirty="0" smtClean="0"/>
              <a:t> </a:t>
            </a:r>
            <a:r>
              <a:rPr lang="ru-RU" sz="2600" dirty="0" err="1" smtClean="0"/>
              <a:t>вартість</a:t>
            </a:r>
            <a:r>
              <a:rPr lang="ru-RU" sz="2600" dirty="0" smtClean="0"/>
              <a:t> </a:t>
            </a:r>
            <a:r>
              <a:rPr lang="ru-RU" sz="2600" dirty="0" err="1"/>
              <a:t>реклами</a:t>
            </a:r>
            <a:r>
              <a:rPr lang="ru-RU" sz="26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/>
              <a:t>ефективність</a:t>
            </a:r>
            <a:r>
              <a:rPr lang="ru-RU" sz="2600" dirty="0"/>
              <a:t> </a:t>
            </a:r>
            <a:r>
              <a:rPr lang="ru-RU" sz="2600" dirty="0" err="1"/>
              <a:t>психологічного</a:t>
            </a:r>
            <a:r>
              <a:rPr lang="ru-RU" sz="2600" dirty="0"/>
              <a:t> </a:t>
            </a:r>
            <a:r>
              <a:rPr lang="ru-RU" sz="2600" dirty="0" err="1"/>
              <a:t>впливу</a:t>
            </a:r>
            <a:r>
              <a:rPr lang="ru-RU" sz="2600" dirty="0"/>
              <a:t> </a:t>
            </a:r>
            <a:r>
              <a:rPr lang="ru-RU" sz="2600" dirty="0" err="1"/>
              <a:t>реклами</a:t>
            </a:r>
            <a:r>
              <a:rPr lang="ru-RU" sz="2600" dirty="0"/>
              <a:t> на </a:t>
            </a:r>
            <a:r>
              <a:rPr lang="ru-RU" sz="2600" dirty="0" err="1"/>
              <a:t>свідомість</a:t>
            </a:r>
            <a:r>
              <a:rPr lang="ru-RU" sz="2600" dirty="0"/>
              <a:t> </a:t>
            </a:r>
            <a:r>
              <a:rPr lang="ru-RU" sz="2600" dirty="0" err="1" smtClean="0"/>
              <a:t>людини</a:t>
            </a:r>
            <a:r>
              <a:rPr lang="ru-RU" sz="2600" dirty="0" smtClean="0"/>
              <a:t>. Для </a:t>
            </a:r>
            <a:r>
              <a:rPr lang="ru-RU" sz="2600" dirty="0" err="1"/>
              <a:t>її</a:t>
            </a:r>
            <a:r>
              <a:rPr lang="ru-RU" sz="2600" dirty="0"/>
              <a:t> </a:t>
            </a:r>
            <a:r>
              <a:rPr lang="ru-RU" sz="2600" dirty="0" err="1"/>
              <a:t>визначення</a:t>
            </a:r>
            <a:r>
              <a:rPr lang="ru-RU" sz="2600" dirty="0"/>
              <a:t> </a:t>
            </a:r>
            <a:r>
              <a:rPr lang="ru-RU" sz="2600" dirty="0" err="1"/>
              <a:t>використовують</a:t>
            </a:r>
            <a:r>
              <a:rPr lang="ru-RU" sz="2600" dirty="0"/>
              <a:t> тести на </a:t>
            </a:r>
            <a:r>
              <a:rPr lang="ru-RU" sz="2600" dirty="0" err="1"/>
              <a:t>запам’ятовування</a:t>
            </a:r>
            <a:r>
              <a:rPr lang="ru-RU" sz="2600" dirty="0"/>
              <a:t> та </a:t>
            </a:r>
            <a:r>
              <a:rPr lang="ru-RU" sz="2600" dirty="0" err="1" smtClean="0"/>
              <a:t>впізнавання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реклами</a:t>
            </a:r>
            <a:r>
              <a:rPr lang="ru-RU" sz="2600" dirty="0" smtClean="0"/>
              <a:t> </a:t>
            </a:r>
            <a:r>
              <a:rPr lang="ru-RU" sz="2600" dirty="0"/>
              <a:t>і </a:t>
            </a:r>
            <a:r>
              <a:rPr lang="ru-RU" sz="2600" dirty="0" err="1"/>
              <a:t>словесні</a:t>
            </a:r>
            <a:r>
              <a:rPr lang="ru-RU" sz="2600" dirty="0"/>
              <a:t> </a:t>
            </a:r>
            <a:r>
              <a:rPr lang="ru-RU" sz="2600" dirty="0" err="1"/>
              <a:t>асоціації</a:t>
            </a:r>
            <a:r>
              <a:rPr lang="ru-RU" sz="2600" dirty="0"/>
              <a:t>; </a:t>
            </a:r>
            <a:r>
              <a:rPr lang="ru-RU" sz="2600" dirty="0" err="1"/>
              <a:t>опитування</a:t>
            </a:r>
            <a:r>
              <a:rPr lang="ru-RU" sz="2600" dirty="0"/>
              <a:t> </a:t>
            </a:r>
            <a:r>
              <a:rPr lang="ru-RU" sz="2600" dirty="0" err="1"/>
              <a:t>громадської</a:t>
            </a:r>
            <a:r>
              <a:rPr lang="ru-RU" sz="2600" dirty="0"/>
              <a:t> </a:t>
            </a:r>
            <a:r>
              <a:rPr lang="ru-RU" sz="2600" dirty="0" smtClean="0"/>
              <a:t>думки. </a:t>
            </a:r>
            <a:endParaRPr lang="ru-RU" sz="2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63" y="4947138"/>
            <a:ext cx="3137044" cy="175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7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Рівні </a:t>
            </a:r>
            <a:r>
              <a:rPr lang="uk-UA" b="1" dirty="0"/>
              <a:t>впливу реклами на споживачів: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046" y="1807696"/>
            <a:ext cx="9958754" cy="4351338"/>
          </a:xfrm>
        </p:spPr>
        <p:txBody>
          <a:bodyPr/>
          <a:lstStyle/>
          <a:p>
            <a:pPr lvl="0" algn="r">
              <a:buFont typeface="Wingdings" pitchFamily="2" charset="2"/>
              <a:buChar char="q"/>
            </a:pPr>
            <a:r>
              <a:rPr lang="uk-UA" dirty="0"/>
              <a:t>когнітивний (передавання інформації, повідомлень</a:t>
            </a:r>
            <a:r>
              <a:rPr lang="uk-UA" dirty="0" smtClean="0"/>
              <a:t>);</a:t>
            </a:r>
            <a:endParaRPr lang="uk-UA" dirty="0"/>
          </a:p>
          <a:p>
            <a:pPr lvl="0" algn="r">
              <a:buFont typeface="Wingdings" pitchFamily="2" charset="2"/>
              <a:buChar char="q"/>
            </a:pPr>
            <a:r>
              <a:rPr lang="uk-UA" dirty="0"/>
              <a:t>афективний (формування оцінки, ставлення);</a:t>
            </a:r>
          </a:p>
          <a:p>
            <a:pPr lvl="0" algn="r">
              <a:buFont typeface="Wingdings" pitchFamily="2" charset="2"/>
              <a:buChar char="q"/>
            </a:pPr>
            <a:r>
              <a:rPr lang="uk-UA" dirty="0"/>
              <a:t>сугестивний (навіювання</a:t>
            </a:r>
            <a:r>
              <a:rPr lang="uk-UA" dirty="0" smtClean="0"/>
              <a:t>);</a:t>
            </a:r>
            <a:endParaRPr lang="uk-UA" dirty="0"/>
          </a:p>
          <a:p>
            <a:pPr lvl="0" algn="r">
              <a:buFont typeface="Wingdings" pitchFamily="2" charset="2"/>
              <a:buChar char="q"/>
            </a:pPr>
            <a:r>
              <a:rPr lang="uk-UA" dirty="0" err="1"/>
              <a:t>конативний</a:t>
            </a:r>
            <a:r>
              <a:rPr lang="uk-UA" dirty="0"/>
              <a:t> (спрямування поведінки).</a:t>
            </a:r>
          </a:p>
          <a:p>
            <a:pPr algn="r"/>
            <a:endParaRPr lang="uk-UA" dirty="0"/>
          </a:p>
        </p:txBody>
      </p:sp>
      <p:pic>
        <p:nvPicPr>
          <p:cNvPr id="2050" name="Picture 2" descr="C:\Users\Наташа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" b="10017"/>
          <a:stretch/>
        </p:blipFill>
        <p:spPr bwMode="auto">
          <a:xfrm>
            <a:off x="3176954" y="4021016"/>
            <a:ext cx="6353908" cy="2649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8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Схема рекламної піраміди</a:t>
            </a:r>
            <a:endParaRPr lang="uk-UA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64" y="1875692"/>
            <a:ext cx="8118746" cy="373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53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246" y="623032"/>
            <a:ext cx="10181492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Реклама</a:t>
            </a:r>
            <a:r>
              <a:rPr lang="ru-RU" sz="2800" dirty="0">
                <a:latin typeface="+mn-lt"/>
              </a:rPr>
              <a:t> – </a:t>
            </a:r>
            <a:r>
              <a:rPr lang="ru-RU" sz="2800" dirty="0" err="1">
                <a:latin typeface="+mn-lt"/>
              </a:rPr>
              <a:t>це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засіб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комунікації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який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дозволяє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підприємству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передати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повідомлення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потенційним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покупцям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прямий</a:t>
            </a:r>
            <a:r>
              <a:rPr lang="ru-RU" sz="2800" dirty="0">
                <a:latin typeface="+mn-lt"/>
              </a:rPr>
              <a:t> контакт з </a:t>
            </a:r>
            <a:r>
              <a:rPr lang="ru-RU" sz="2800" dirty="0" err="1">
                <a:latin typeface="+mn-lt"/>
              </a:rPr>
              <a:t>якими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не </a:t>
            </a:r>
            <a:r>
              <a:rPr lang="ru-RU" sz="2800" dirty="0" err="1" smtClean="0">
                <a:latin typeface="+mn-lt"/>
              </a:rPr>
              <a:t>встановлений</a:t>
            </a:r>
            <a:r>
              <a:rPr lang="ru-RU" sz="2800" dirty="0">
                <a:latin typeface="+mn-lt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71111"/>
            <a:ext cx="603738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Рекламі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b="1" dirty="0" err="1" smtClean="0"/>
              <a:t>риси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реклама є платною і </a:t>
            </a:r>
            <a:r>
              <a:rPr lang="ru-RU" dirty="0" smtClean="0"/>
              <a:t>особа </a:t>
            </a:r>
            <a:r>
              <a:rPr lang="ru-RU" dirty="0" err="1" smtClean="0"/>
              <a:t>платника</a:t>
            </a:r>
            <a:r>
              <a:rPr lang="ru-RU" dirty="0" smtClean="0"/>
              <a:t> </a:t>
            </a:r>
            <a:r>
              <a:rPr lang="ru-RU" dirty="0" err="1"/>
              <a:t>відома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реклама </a:t>
            </a:r>
            <a:r>
              <a:rPr lang="ru-RU" dirty="0"/>
              <a:t>–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 smtClean="0"/>
              <a:t>багатофункціональна</a:t>
            </a:r>
            <a:r>
              <a:rPr lang="ru-RU" dirty="0" smtClean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реклама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/>
              <a:t>великий </a:t>
            </a:r>
            <a:r>
              <a:rPr lang="ru-RU" dirty="0" err="1"/>
              <a:t>успіх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катастрофічний</a:t>
            </a:r>
            <a:r>
              <a:rPr lang="ru-RU" dirty="0"/>
              <a:t> провал,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 smtClean="0"/>
              <a:t>кінцевої</a:t>
            </a:r>
            <a:r>
              <a:rPr lang="ru-RU" dirty="0" smtClean="0"/>
              <a:t> </a:t>
            </a:r>
            <a:r>
              <a:rPr lang="ru-RU" dirty="0" err="1" smtClean="0"/>
              <a:t>невизначеності</a:t>
            </a:r>
            <a:r>
              <a:rPr lang="ru-RU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592">
            <a:off x="7883507" y="2661139"/>
            <a:ext cx="3548689" cy="2383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11 </a:t>
            </a:r>
            <a:r>
              <a:rPr lang="uk-UA" b="1" i="1" dirty="0" smtClean="0"/>
              <a:t>заповідей </a:t>
            </a:r>
            <a:r>
              <a:rPr lang="uk-UA" b="1" i="1" dirty="0"/>
              <a:t>проведення успішної рекламної кампанії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938" y="1807695"/>
            <a:ext cx="9911862" cy="473378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 smtClean="0"/>
              <a:t>Найважливіше </a:t>
            </a:r>
            <a:r>
              <a:rPr lang="uk-UA" dirty="0"/>
              <a:t>те, що ви скажете, а не те, як ви це скажете.</a:t>
            </a:r>
          </a:p>
          <a:p>
            <a:r>
              <a:rPr lang="uk-UA" dirty="0"/>
              <a:t>Якщо вашу рекламну кампанію не організовано навколо певної ідеї, то вона не матиме </a:t>
            </a:r>
            <a:r>
              <a:rPr lang="uk-UA" dirty="0" smtClean="0"/>
              <a:t>успіху</a:t>
            </a:r>
          </a:p>
          <a:p>
            <a:pPr lvl="0"/>
            <a:r>
              <a:rPr lang="uk-UA" dirty="0"/>
              <a:t>Використовуйте тільки факти.</a:t>
            </a:r>
          </a:p>
          <a:p>
            <a:pPr lvl="0"/>
            <a:r>
              <a:rPr lang="uk-UA" dirty="0"/>
              <a:t>Пам’ятайте, що ви не можете змусити людей щось купити.</a:t>
            </a:r>
          </a:p>
          <a:p>
            <a:pPr lvl="0"/>
            <a:r>
              <a:rPr lang="uk-UA" dirty="0"/>
              <a:t>Дотримуйтеся гарних манер і не робіть із себе клоуна.</a:t>
            </a:r>
          </a:p>
          <a:p>
            <a:pPr lvl="0"/>
            <a:r>
              <a:rPr lang="uk-UA" dirty="0"/>
              <a:t>Зробіть вашу рекламу сучасною.</a:t>
            </a:r>
          </a:p>
          <a:p>
            <a:pPr lvl="0"/>
            <a:r>
              <a:rPr lang="uk-UA" dirty="0"/>
              <a:t>Рекламодавці можуть критикувати рекламні звернення, але вони не вміють самі їх писати.</a:t>
            </a:r>
          </a:p>
          <a:p>
            <a:pPr lvl="0"/>
            <a:r>
              <a:rPr lang="uk-UA" dirty="0"/>
              <a:t>Якщо ви не вмієте написати нове гарне рекламне звернення, </a:t>
            </a:r>
            <a:r>
              <a:rPr lang="uk-UA" dirty="0" err="1"/>
              <a:t>по-</a:t>
            </a:r>
            <a:r>
              <a:rPr lang="uk-UA" dirty="0"/>
              <a:t> </a:t>
            </a:r>
            <a:r>
              <a:rPr lang="uk-UA" dirty="0" err="1"/>
              <a:t>вторюйте</a:t>
            </a:r>
            <a:r>
              <a:rPr lang="uk-UA" dirty="0"/>
              <a:t> старе, допоки воно дає позитивний ефект.</a:t>
            </a:r>
          </a:p>
          <a:p>
            <a:pPr lvl="0"/>
            <a:r>
              <a:rPr lang="uk-UA" dirty="0"/>
              <a:t>Ніколи не пишіть такого рекламного звернення, яке ви не могли б запропонувати прочитати власній родині.</a:t>
            </a:r>
          </a:p>
          <a:p>
            <a:pPr lvl="0"/>
            <a:r>
              <a:rPr lang="uk-UA" dirty="0"/>
              <a:t>Тільки індивідуальна торгова марка робить імідж на ринку.</a:t>
            </a:r>
          </a:p>
          <a:p>
            <a:pPr lvl="0"/>
            <a:r>
              <a:rPr lang="uk-UA" dirty="0"/>
              <a:t>Не наслідуйте інших.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809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М</a:t>
            </a:r>
            <a:r>
              <a:rPr lang="uk-UA" b="1" dirty="0" smtClean="0"/>
              <a:t>оделі</a:t>
            </a:r>
            <a:r>
              <a:rPr lang="uk-UA" b="1" i="1" dirty="0"/>
              <a:t>, </a:t>
            </a:r>
            <a:r>
              <a:rPr lang="uk-UA" b="1" dirty="0"/>
              <a:t>що </a:t>
            </a:r>
            <a:r>
              <a:rPr lang="uk-UA" b="1" dirty="0" smtClean="0"/>
              <a:t>описують </a:t>
            </a:r>
            <a:r>
              <a:rPr lang="uk-UA" b="1" dirty="0"/>
              <a:t>механізм впливу реклами на потенційного споживачів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9769" y="2405573"/>
            <a:ext cx="8739554" cy="4351338"/>
          </a:xfrm>
        </p:spPr>
        <p:txBody>
          <a:bodyPr/>
          <a:lstStyle/>
          <a:p>
            <a:pPr algn="ctr"/>
            <a:r>
              <a:rPr lang="uk-UA" dirty="0"/>
              <a:t>AIDA </a:t>
            </a:r>
            <a:r>
              <a:rPr lang="uk-UA" i="1" dirty="0"/>
              <a:t>(</a:t>
            </a:r>
            <a:r>
              <a:rPr lang="uk-UA" dirty="0" err="1"/>
              <a:t>Аttention</a:t>
            </a:r>
            <a:r>
              <a:rPr lang="uk-UA" dirty="0"/>
              <a:t> – </a:t>
            </a:r>
            <a:r>
              <a:rPr lang="uk-UA" i="1" dirty="0"/>
              <a:t>увага</a:t>
            </a:r>
            <a:r>
              <a:rPr lang="uk-UA" dirty="0"/>
              <a:t>, </a:t>
            </a:r>
            <a:r>
              <a:rPr lang="uk-UA" dirty="0" err="1"/>
              <a:t>Іnterest</a:t>
            </a:r>
            <a:r>
              <a:rPr lang="uk-UA" dirty="0"/>
              <a:t> – </a:t>
            </a:r>
            <a:r>
              <a:rPr lang="uk-UA" i="1" dirty="0"/>
              <a:t>інтерес</a:t>
            </a:r>
            <a:r>
              <a:rPr lang="uk-UA" dirty="0"/>
              <a:t>, </a:t>
            </a:r>
            <a:r>
              <a:rPr lang="uk-UA" dirty="0" err="1"/>
              <a:t>Desire</a:t>
            </a:r>
            <a:r>
              <a:rPr lang="uk-UA" dirty="0"/>
              <a:t> – </a:t>
            </a:r>
            <a:r>
              <a:rPr lang="uk-UA" i="1" dirty="0"/>
              <a:t>бажання</a:t>
            </a:r>
            <a:r>
              <a:rPr lang="uk-UA" dirty="0"/>
              <a:t>, </a:t>
            </a:r>
            <a:r>
              <a:rPr lang="uk-UA" dirty="0" err="1"/>
              <a:t>Аction</a:t>
            </a:r>
            <a:r>
              <a:rPr lang="uk-UA" dirty="0"/>
              <a:t> – </a:t>
            </a:r>
            <a:r>
              <a:rPr lang="uk-UA" i="1" dirty="0"/>
              <a:t>дія</a:t>
            </a:r>
            <a:r>
              <a:rPr lang="uk-UA" dirty="0"/>
              <a:t>). </a:t>
            </a:r>
            <a:endParaRPr lang="uk-UA" dirty="0" smtClean="0"/>
          </a:p>
          <a:p>
            <a:pPr algn="ctr"/>
            <a:r>
              <a:rPr lang="uk-UA" dirty="0"/>
              <a:t>AIDMA – модифікація моделі </a:t>
            </a:r>
            <a:r>
              <a:rPr lang="uk-UA" dirty="0" smtClean="0"/>
              <a:t>AIDA</a:t>
            </a:r>
          </a:p>
          <a:p>
            <a:pPr algn="ctr"/>
            <a:r>
              <a:rPr lang="uk-UA" dirty="0"/>
              <a:t>DAGMAR (</a:t>
            </a:r>
            <a:r>
              <a:rPr lang="uk-UA" dirty="0" err="1"/>
              <a:t>definiting</a:t>
            </a:r>
            <a:r>
              <a:rPr lang="uk-UA" dirty="0"/>
              <a:t> </a:t>
            </a:r>
            <a:r>
              <a:rPr lang="uk-UA" dirty="0" err="1"/>
              <a:t>advertising</a:t>
            </a:r>
            <a:r>
              <a:rPr lang="uk-UA" dirty="0"/>
              <a:t> </a:t>
            </a:r>
            <a:r>
              <a:rPr lang="uk-UA" dirty="0" err="1"/>
              <a:t>goals</a:t>
            </a:r>
            <a:r>
              <a:rPr lang="uk-UA" dirty="0"/>
              <a:t> – </a:t>
            </a:r>
            <a:r>
              <a:rPr lang="uk-UA" dirty="0" err="1"/>
              <a:t>measuring</a:t>
            </a:r>
            <a:r>
              <a:rPr lang="uk-UA" dirty="0"/>
              <a:t> </a:t>
            </a:r>
            <a:r>
              <a:rPr lang="uk-UA" dirty="0" err="1"/>
              <a:t>advertising</a:t>
            </a:r>
            <a:r>
              <a:rPr lang="uk-UA" dirty="0"/>
              <a:t> </a:t>
            </a:r>
            <a:r>
              <a:rPr lang="uk-UA" dirty="0" err="1"/>
              <a:t>results</a:t>
            </a:r>
            <a:r>
              <a:rPr lang="uk-UA" dirty="0"/>
              <a:t>) – визначення рекламних цілей, замірювання рекламних </a:t>
            </a:r>
            <a:r>
              <a:rPr lang="uk-UA" dirty="0" err="1"/>
              <a:t>резуль-</a:t>
            </a:r>
            <a:r>
              <a:rPr lang="uk-UA" dirty="0"/>
              <a:t> татів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647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662" y="179597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b="1" dirty="0" smtClean="0"/>
              <a:t>Дякую за увагу!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7377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Для туристичного підприємства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i="1" dirty="0" smtClean="0"/>
              <a:t>кінцевою </a:t>
            </a:r>
            <a:r>
              <a:rPr lang="uk-UA" b="1" i="1" dirty="0"/>
              <a:t>метою реклами </a:t>
            </a:r>
            <a:r>
              <a:rPr lang="uk-UA" dirty="0"/>
              <a:t>є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забезпечення </a:t>
            </a:r>
            <a:r>
              <a:rPr lang="uk-UA" dirty="0"/>
              <a:t>попиту на туристичний продукт або послуги, представлені на ринку, шляхом залучення до їх споживання максимально можливої </a:t>
            </a:r>
            <a:r>
              <a:rPr lang="uk-UA" dirty="0" smtClean="0"/>
              <a:t>кількості </a:t>
            </a:r>
            <a:r>
              <a:rPr lang="uk-UA" dirty="0"/>
              <a:t>потенційних споживачів.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i="1" dirty="0" smtClean="0"/>
              <a:t>завдання</a:t>
            </a:r>
            <a:r>
              <a:rPr lang="uk-UA" dirty="0"/>
              <a:t>:</a:t>
            </a:r>
          </a:p>
          <a:p>
            <a:pPr lvl="0"/>
            <a:r>
              <a:rPr lang="uk-UA" dirty="0"/>
              <a:t>налагодити контакт з потенційним клієнтом і представити йому свій продукт (послугу);</a:t>
            </a:r>
          </a:p>
          <a:p>
            <a:pPr lvl="0"/>
            <a:r>
              <a:rPr lang="uk-UA" dirty="0"/>
              <a:t>створити, у разі потреби, образ туристичного продукту або </a:t>
            </a:r>
            <a:r>
              <a:rPr lang="uk-UA" dirty="0" smtClean="0"/>
              <a:t>послуги </a:t>
            </a:r>
            <a:r>
              <a:rPr lang="uk-UA" dirty="0"/>
              <a:t>та сформувати попит на нього;</a:t>
            </a:r>
          </a:p>
          <a:p>
            <a:r>
              <a:rPr lang="uk-UA" dirty="0"/>
              <a:t>заохотити та переконати потенційного споживача придбати </a:t>
            </a:r>
            <a:r>
              <a:rPr lang="uk-UA" dirty="0" smtClean="0"/>
              <a:t>туристичний </a:t>
            </a:r>
            <a:r>
              <a:rPr lang="uk-UA" dirty="0"/>
              <a:t>продукт (послугу), що пропонується.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448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Комплекс елементів </a:t>
            </a:r>
            <a:r>
              <a:rPr lang="uk-UA" b="1" dirty="0"/>
              <a:t>для реалізації процесу реклами на ринку </a:t>
            </a:r>
            <a:endParaRPr lang="uk-UA" b="1" dirty="0"/>
          </a:p>
        </p:txBody>
      </p:sp>
      <p:sp>
        <p:nvSpPr>
          <p:cNvPr id="4" name="Рамка 3"/>
          <p:cNvSpPr/>
          <p:nvPr/>
        </p:nvSpPr>
        <p:spPr>
          <a:xfrm>
            <a:off x="1207478" y="1875692"/>
            <a:ext cx="3481754" cy="19225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956" y="2575374"/>
            <a:ext cx="2304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prstClr val="black"/>
                </a:solidFill>
              </a:rPr>
              <a:t>Рекламодавці</a:t>
            </a:r>
            <a:endParaRPr lang="uk-UA" dirty="0"/>
          </a:p>
        </p:txBody>
      </p:sp>
      <p:sp>
        <p:nvSpPr>
          <p:cNvPr id="7" name="Рамка 6"/>
          <p:cNvSpPr/>
          <p:nvPr/>
        </p:nvSpPr>
        <p:spPr>
          <a:xfrm>
            <a:off x="1795956" y="4067907"/>
            <a:ext cx="3481754" cy="19225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1572" y="4552145"/>
            <a:ext cx="304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>
                <a:solidFill>
                  <a:prstClr val="black"/>
                </a:solidFill>
              </a:rPr>
              <a:t>Рекламні агентства </a:t>
            </a:r>
            <a:endParaRPr lang="uk-UA" dirty="0"/>
          </a:p>
        </p:txBody>
      </p:sp>
      <p:sp>
        <p:nvSpPr>
          <p:cNvPr id="9" name="Рамка 8"/>
          <p:cNvSpPr/>
          <p:nvPr/>
        </p:nvSpPr>
        <p:spPr>
          <a:xfrm>
            <a:off x="6426572" y="4067907"/>
            <a:ext cx="3481754" cy="19225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449" y="4336701"/>
            <a:ext cx="3048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>
                <a:solidFill>
                  <a:prstClr val="black"/>
                </a:solidFill>
              </a:rPr>
              <a:t>Споживачі рекламних звернень </a:t>
            </a:r>
            <a:endParaRPr lang="uk-UA" dirty="0"/>
          </a:p>
        </p:txBody>
      </p:sp>
      <p:sp>
        <p:nvSpPr>
          <p:cNvPr id="11" name="Рамка 10"/>
          <p:cNvSpPr/>
          <p:nvPr/>
        </p:nvSpPr>
        <p:spPr>
          <a:xfrm>
            <a:off x="7051433" y="1875690"/>
            <a:ext cx="3481754" cy="19225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68310" y="2144484"/>
            <a:ext cx="3048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>
                <a:solidFill>
                  <a:prstClr val="black"/>
                </a:solidFill>
              </a:rPr>
              <a:t>Засоби розповсюдження реклами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230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Основні </a:t>
            </a:r>
            <a:r>
              <a:rPr lang="uk-UA" b="1" dirty="0"/>
              <a:t>закони </a:t>
            </a:r>
            <a:r>
              <a:rPr lang="uk-UA" b="1" dirty="0" smtClean="0"/>
              <a:t>реклами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uk-UA" b="1" i="1" u="sng" dirty="0"/>
              <a:t>Закон 1.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uk-UA" dirty="0" smtClean="0"/>
              <a:t>Реклама </a:t>
            </a:r>
            <a:r>
              <a:rPr lang="uk-UA" dirty="0"/>
              <a:t>сприяє продажу доброго продукту і прискорює провал поганого.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i="1" u="sng" dirty="0"/>
              <a:t>Закон 2</a:t>
            </a:r>
            <a:r>
              <a:rPr lang="uk-UA" dirty="0"/>
              <a:t>.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Реклама</a:t>
            </a:r>
            <a:r>
              <a:rPr lang="uk-UA" dirty="0"/>
              <a:t>, що вказує на ту характерну властивість продукту, яка присутня в ньому в незначній кількості й яку сам споживач не може визначити, допомагає встановити, що цієї ознаки практично немає, і цим сприяє прискоренню провалу цього продукту на ринку.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729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р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77" y="816952"/>
            <a:ext cx="5345721" cy="417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Функції </a:t>
            </a:r>
            <a:r>
              <a:rPr lang="uk-UA" b="1" dirty="0" smtClean="0"/>
              <a:t>реклами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110153" y="1303604"/>
            <a:ext cx="92788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uk-UA" i="1" dirty="0"/>
              <a:t>економічна</a:t>
            </a:r>
            <a:r>
              <a:rPr lang="ru-RU" dirty="0" smtClean="0"/>
              <a:t>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uk-UA" sz="2800" i="1" dirty="0" smtClean="0"/>
              <a:t>комунікативна</a:t>
            </a:r>
            <a:r>
              <a:rPr lang="ru-RU" sz="2800" dirty="0" smtClean="0"/>
              <a:t>;</a:t>
            </a:r>
            <a:endParaRPr lang="ru-RU" sz="2800" dirty="0" smtClean="0"/>
          </a:p>
          <a:p>
            <a:pPr lvl="2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uk-UA" sz="2800" i="1" dirty="0"/>
              <a:t>освітня</a:t>
            </a:r>
            <a:r>
              <a:rPr lang="ru-RU" sz="2800" dirty="0" smtClean="0"/>
              <a:t>;</a:t>
            </a:r>
            <a:endParaRPr lang="ru-RU" sz="2800" dirty="0"/>
          </a:p>
          <a:p>
            <a:pPr lvl="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uk-UA" sz="2800" i="1" dirty="0"/>
              <a:t>управління </a:t>
            </a:r>
            <a:r>
              <a:rPr lang="uk-UA" sz="2800" i="1" dirty="0" smtClean="0"/>
              <a:t>попитом</a:t>
            </a:r>
            <a:r>
              <a:rPr lang="ru-RU" sz="2800" dirty="0" smtClean="0"/>
              <a:t>;</a:t>
            </a:r>
            <a:endParaRPr lang="ru-RU" sz="2800" dirty="0"/>
          </a:p>
          <a:p>
            <a:pPr lvl="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uk-UA" sz="2800" i="1" dirty="0" err="1" smtClean="0"/>
              <a:t>стимулятивна</a:t>
            </a:r>
            <a:r>
              <a:rPr lang="ru-RU" sz="2800" dirty="0" smtClean="0"/>
              <a:t>;</a:t>
            </a:r>
            <a:endParaRPr lang="ru-RU" sz="2800" dirty="0"/>
          </a:p>
          <a:p>
            <a:pPr lvl="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uk-UA" sz="2800" i="1" dirty="0"/>
              <a:t>соціальна</a:t>
            </a:r>
            <a:r>
              <a:rPr lang="ru-RU" sz="2800" dirty="0" smtClean="0"/>
              <a:t>;</a:t>
            </a:r>
            <a:endParaRPr lang="ru-RU" sz="2800" dirty="0"/>
          </a:p>
          <a:p>
            <a:pPr lvl="6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uk-UA" sz="2800" i="1" dirty="0" smtClean="0"/>
              <a:t>психологічна.</a:t>
            </a:r>
            <a:endParaRPr lang="ru-RU" sz="2800" dirty="0"/>
          </a:p>
          <a:p>
            <a:pPr lvl="7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114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0140013"/>
              </p:ext>
            </p:extLst>
          </p:nvPr>
        </p:nvGraphicFramePr>
        <p:xfrm>
          <a:off x="2266462" y="227296"/>
          <a:ext cx="9585570" cy="640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5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1262" y="668216"/>
            <a:ext cx="6588369" cy="56080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За </a:t>
            </a:r>
            <a:r>
              <a:rPr lang="ru-RU" b="1" dirty="0" err="1" smtClean="0"/>
              <a:t>об’єктом</a:t>
            </a:r>
            <a:r>
              <a:rPr lang="ru-RU" b="1" dirty="0" smtClean="0"/>
              <a:t> </a:t>
            </a:r>
            <a:r>
              <a:rPr lang="ru-RU" b="1" dirty="0" err="1" smtClean="0"/>
              <a:t>рекламування</a:t>
            </a:r>
            <a:r>
              <a:rPr lang="ru-RU" b="1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u="sng" dirty="0" err="1"/>
              <a:t>товарна</a:t>
            </a:r>
            <a:r>
              <a:rPr lang="ru-RU" u="sng" dirty="0"/>
              <a:t> реклама</a:t>
            </a:r>
            <a:r>
              <a:rPr lang="ru-RU" dirty="0"/>
              <a:t> –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про </a:t>
            </a:r>
            <a:r>
              <a:rPr lang="ru-RU" dirty="0" err="1"/>
              <a:t>властивості</a:t>
            </a:r>
            <a:r>
              <a:rPr lang="ru-RU" dirty="0"/>
              <a:t> та </a:t>
            </a:r>
            <a:r>
              <a:rPr lang="ru-RU" dirty="0" err="1" smtClean="0"/>
              <a:t>переваги</a:t>
            </a:r>
            <a:r>
              <a:rPr lang="ru-RU" dirty="0" smtClean="0"/>
              <a:t> конкретного </a:t>
            </a:r>
            <a:r>
              <a:rPr lang="ru-RU" dirty="0"/>
              <a:t>товару,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розбудити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і </a:t>
            </a:r>
            <a:r>
              <a:rPr lang="ru-RU" dirty="0" err="1"/>
              <a:t>надихнути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/>
              <a:t>покупки;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u="sng" dirty="0" err="1"/>
              <a:t>іміджева</a:t>
            </a:r>
            <a:r>
              <a:rPr lang="ru-RU" u="sng" dirty="0"/>
              <a:t> (</a:t>
            </a:r>
            <a:r>
              <a:rPr lang="ru-RU" u="sng" dirty="0" err="1"/>
              <a:t>фірмова</a:t>
            </a:r>
            <a:r>
              <a:rPr lang="ru-RU" u="sng" dirty="0"/>
              <a:t>) реклама</a:t>
            </a:r>
            <a:r>
              <a:rPr lang="ru-RU" dirty="0"/>
              <a:t> –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вигідно</a:t>
            </a:r>
            <a:r>
              <a:rPr lang="ru-RU" dirty="0" smtClean="0"/>
              <a:t> </a:t>
            </a:r>
            <a:r>
              <a:rPr lang="ru-RU" dirty="0" err="1"/>
              <a:t>відрізняють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з метою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</a:t>
            </a:r>
            <a:r>
              <a:rPr lang="ru-RU" dirty="0" err="1"/>
              <a:t>привабливого</a:t>
            </a:r>
            <a:r>
              <a:rPr lang="ru-RU" dirty="0"/>
              <a:t> образу (</a:t>
            </a:r>
            <a:r>
              <a:rPr lang="ru-RU" dirty="0" err="1"/>
              <a:t>іміджу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викликатиме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13111" r="11373" b="16170"/>
          <a:stretch/>
        </p:blipFill>
        <p:spPr bwMode="auto">
          <a:xfrm>
            <a:off x="1436529" y="1078523"/>
            <a:ext cx="3463717" cy="21570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29" y="3681047"/>
            <a:ext cx="3463717" cy="21570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4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2214" y="2182834"/>
            <a:ext cx="889781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За способами </a:t>
            </a:r>
            <a:r>
              <a:rPr lang="ru-RU" b="1" dirty="0" err="1"/>
              <a:t>подання</a:t>
            </a:r>
            <a:r>
              <a:rPr lang="ru-RU" b="1" dirty="0"/>
              <a:t> </a:t>
            </a:r>
            <a:r>
              <a:rPr lang="ru-RU" b="1" dirty="0" err="1"/>
              <a:t>рекламної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u="sng" dirty="0" err="1"/>
              <a:t>безпосередня</a:t>
            </a:r>
            <a:r>
              <a:rPr lang="ru-RU" u="sng" dirty="0"/>
              <a:t> реклама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зазначенням</a:t>
            </a:r>
            <a:r>
              <a:rPr lang="ru-RU" dirty="0" smtClean="0"/>
              <a:t> </a:t>
            </a:r>
            <a:r>
              <a:rPr lang="ru-RU" dirty="0" err="1"/>
              <a:t>рекламодавця</a:t>
            </a:r>
            <a:r>
              <a:rPr lang="ru-RU" dirty="0"/>
              <a:t>; прямо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рекламну</a:t>
            </a:r>
            <a:r>
              <a:rPr lang="ru-RU" dirty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конкретного </a:t>
            </a:r>
            <a:r>
              <a:rPr lang="ru-RU" dirty="0"/>
              <a:t>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u="sng" dirty="0" smtClean="0"/>
              <a:t>непряма </a:t>
            </a:r>
            <a:r>
              <a:rPr lang="ru-RU" u="sng" dirty="0"/>
              <a:t>реклама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рекламну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в </a:t>
            </a:r>
            <a:r>
              <a:rPr lang="ru-RU" dirty="0" err="1"/>
              <a:t>завуальованій</a:t>
            </a:r>
            <a:r>
              <a:rPr lang="ru-RU" dirty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, без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й без </a:t>
            </a:r>
            <a:r>
              <a:rPr lang="ru-RU" dirty="0" err="1" smtClean="0"/>
              <a:t>зазначення</a:t>
            </a:r>
            <a:r>
              <a:rPr lang="ru-RU" dirty="0" smtClean="0"/>
              <a:t> </a:t>
            </a:r>
            <a:r>
              <a:rPr lang="ru-RU" dirty="0" err="1" smtClean="0"/>
              <a:t>рекламодавця</a:t>
            </a:r>
            <a:r>
              <a:rPr lang="ru-RU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08" y="228977"/>
            <a:ext cx="5439508" cy="1681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9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1119</Words>
  <Application>Microsoft Office PowerPoint</Application>
  <PresentationFormat>Произвольный</PresentationFormat>
  <Paragraphs>109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Міжнародна  реклама   туризмі</vt:lpstr>
      <vt:lpstr>Реклама – це засіб комунікації, який дозволяє підприємству передати повідомлення потенційним покупцям, прямий контакт з якими не встановлений. </vt:lpstr>
      <vt:lpstr>Для туристичного підприємства </vt:lpstr>
      <vt:lpstr>Комплекс елементів для реалізації процесу реклами на ринку </vt:lpstr>
      <vt:lpstr>Основні закони реклами </vt:lpstr>
      <vt:lpstr>Функції реклами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Рівні впливу реклами на споживачів:</vt:lpstr>
      <vt:lpstr>Схема рекламної піраміди</vt:lpstr>
      <vt:lpstr>11 заповідей проведення успішної рекламної кампанії</vt:lpstr>
      <vt:lpstr>Моделі, що описують механізм впливу реклами на потенційного споживачів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Наташа</cp:lastModifiedBy>
  <cp:revision>27</cp:revision>
  <dcterms:created xsi:type="dcterms:W3CDTF">2020-05-19T07:23:02Z</dcterms:created>
  <dcterms:modified xsi:type="dcterms:W3CDTF">2023-05-17T06:12:21Z</dcterms:modified>
</cp:coreProperties>
</file>