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0"/>
  </p:notesMasterIdLst>
  <p:handoutMasterIdLst>
    <p:handoutMasterId r:id="rId101"/>
  </p:handoutMasterIdLst>
  <p:sldIdLst>
    <p:sldId id="256" r:id="rId2"/>
    <p:sldId id="258" r:id="rId3"/>
    <p:sldId id="259" r:id="rId4"/>
    <p:sldId id="260" r:id="rId5"/>
    <p:sldId id="261" r:id="rId6"/>
    <p:sldId id="263" r:id="rId7"/>
    <p:sldId id="262" r:id="rId8"/>
    <p:sldId id="268" r:id="rId9"/>
    <p:sldId id="266" r:id="rId10"/>
    <p:sldId id="269" r:id="rId11"/>
    <p:sldId id="267"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1" r:id="rId33"/>
    <p:sldId id="292" r:id="rId34"/>
    <p:sldId id="290" r:id="rId35"/>
    <p:sldId id="293" r:id="rId36"/>
    <p:sldId id="294" r:id="rId37"/>
    <p:sldId id="296" r:id="rId38"/>
    <p:sldId id="297" r:id="rId39"/>
    <p:sldId id="295" r:id="rId40"/>
    <p:sldId id="298" r:id="rId41"/>
    <p:sldId id="299" r:id="rId42"/>
    <p:sldId id="300" r:id="rId43"/>
    <p:sldId id="301" r:id="rId44"/>
    <p:sldId id="302" r:id="rId45"/>
    <p:sldId id="303" r:id="rId46"/>
    <p:sldId id="304" r:id="rId47"/>
    <p:sldId id="305" r:id="rId48"/>
    <p:sldId id="306" r:id="rId49"/>
    <p:sldId id="307" r:id="rId50"/>
    <p:sldId id="308" r:id="rId51"/>
    <p:sldId id="310" r:id="rId52"/>
    <p:sldId id="309" r:id="rId53"/>
    <p:sldId id="311" r:id="rId54"/>
    <p:sldId id="312" r:id="rId55"/>
    <p:sldId id="313" r:id="rId56"/>
    <p:sldId id="315" r:id="rId57"/>
    <p:sldId id="314" r:id="rId58"/>
    <p:sldId id="316" r:id="rId59"/>
    <p:sldId id="317" r:id="rId60"/>
    <p:sldId id="318" r:id="rId61"/>
    <p:sldId id="320" r:id="rId62"/>
    <p:sldId id="321" r:id="rId63"/>
    <p:sldId id="327" r:id="rId64"/>
    <p:sldId id="319" r:id="rId65"/>
    <p:sldId id="324" r:id="rId66"/>
    <p:sldId id="323" r:id="rId67"/>
    <p:sldId id="322" r:id="rId68"/>
    <p:sldId id="325" r:id="rId69"/>
    <p:sldId id="326" r:id="rId70"/>
    <p:sldId id="328" r:id="rId71"/>
    <p:sldId id="329" r:id="rId72"/>
    <p:sldId id="331" r:id="rId73"/>
    <p:sldId id="330" r:id="rId74"/>
    <p:sldId id="332" r:id="rId75"/>
    <p:sldId id="333" r:id="rId76"/>
    <p:sldId id="334" r:id="rId77"/>
    <p:sldId id="336" r:id="rId78"/>
    <p:sldId id="337" r:id="rId79"/>
    <p:sldId id="338" r:id="rId80"/>
    <p:sldId id="339" r:id="rId81"/>
    <p:sldId id="340" r:id="rId82"/>
    <p:sldId id="335" r:id="rId83"/>
    <p:sldId id="342" r:id="rId84"/>
    <p:sldId id="341" r:id="rId85"/>
    <p:sldId id="343" r:id="rId86"/>
    <p:sldId id="344" r:id="rId87"/>
    <p:sldId id="345" r:id="rId88"/>
    <p:sldId id="347" r:id="rId89"/>
    <p:sldId id="349" r:id="rId90"/>
    <p:sldId id="346" r:id="rId91"/>
    <p:sldId id="350" r:id="rId92"/>
    <p:sldId id="351" r:id="rId93"/>
    <p:sldId id="352" r:id="rId94"/>
    <p:sldId id="353" r:id="rId95"/>
    <p:sldId id="356" r:id="rId96"/>
    <p:sldId id="354" r:id="rId97"/>
    <p:sldId id="357" r:id="rId98"/>
    <p:sldId id="355" r:id="rId99"/>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8D41"/>
    <a:srgbClr val="B2B2B2"/>
    <a:srgbClr val="FF3300"/>
    <a:srgbClr val="CC0000"/>
    <a:srgbClr val="202020"/>
    <a:srgbClr val="323232"/>
    <a:srgbClr val="CC33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8" autoAdjust="0"/>
    <p:restoredTop sz="94660"/>
  </p:normalViewPr>
  <p:slideViewPr>
    <p:cSldViewPr snapToGrid="0" showGuides="1">
      <p:cViewPr varScale="1">
        <p:scale>
          <a:sx n="87" d="100"/>
          <a:sy n="87" d="100"/>
        </p:scale>
        <p:origin x="653" y="77"/>
      </p:cViewPr>
      <p:guideLst>
        <p:guide orient="horz" pos="2168"/>
        <p:guide pos="3840"/>
      </p:guideLst>
    </p:cSldViewPr>
  </p:slid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en-US"/>
          </a:p>
        </p:txBody>
      </p:sp>
      <p:sp>
        <p:nvSpPr>
          <p:cNvPr id="3" name="Date Placeholder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en-US" smtClean="0"/>
              <a:t>10/15/2024</a:t>
            </a:fld>
            <a:endParaRPr lang="en-US"/>
          </a:p>
        </p:txBody>
      </p:sp>
      <p:sp>
        <p:nvSpPr>
          <p:cNvPr id="4" name="Footer Placeholder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en-US"/>
          </a:p>
        </p:txBody>
      </p:sp>
      <p:sp>
        <p:nvSpPr>
          <p:cNvPr id="5" name="Slide Number Placeholder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en-US"/>
          </a:p>
        </p:txBody>
      </p:sp>
      <p:sp>
        <p:nvSpPr>
          <p:cNvPr id="3" name="Slide Number Placeholder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en-US" smtClean="0"/>
              <a:t>10/15/2024</a:t>
            </a:fld>
            <a:endParaRPr lang="en-US"/>
          </a:p>
        </p:txBody>
      </p:sp>
      <p:sp>
        <p:nvSpPr>
          <p:cNvPr id="4" name="Slide Image Placeho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en-US"/>
          </a:p>
        </p:txBody>
      </p:sp>
      <p:sp>
        <p:nvSpPr>
          <p:cNvPr id="5" name="Note Placeholder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22962"/>
            <a:ext cx="9144000" cy="2187001"/>
          </a:xfrm>
        </p:spPr>
        <p:txBody>
          <a:bodyPr anchor="b">
            <a:normAutofit/>
          </a:bodyPr>
          <a:lstStyle>
            <a:lvl1pPr algn="ctr">
              <a:lnSpc>
                <a:spcPct val="130000"/>
              </a:lnSpc>
              <a:defRPr sz="6000">
                <a:effectLst/>
                <a:latin typeface="Calibri Light" panose="020F0302020204030204"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fld id="{760FBDFE-C587-4B4C-A407-44438C67B59E}"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70B2-8BF9-45C0-BB95-33D1B9D3A854}" type="slidenum">
              <a:rPr lang="en-US" smtClean="0"/>
              <a:t>‹#›</a:t>
            </a:fld>
            <a:endParaRPr lang="en-US"/>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Calibri Light" panose="020F0302020204030204" pitchFamily="34" charset="0"/>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60FBDFE-C587-4B4C-A407-44438C67B59E}" type="datetimeFigureOut">
              <a:rPr lang="en-US" smtClean="0"/>
              <a:t>10/15/2024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AE70B2-8BF9-45C0-BB95-33D1B9D3A854}" type="slidenum">
              <a:rPr lang="en-US" smtClean="0"/>
              <a:t>‹#›</a:t>
            </a:fld>
            <a:endParaRPr lang="en-US"/>
          </a:p>
        </p:txBody>
      </p:sp>
      <p:sp>
        <p:nvSpPr>
          <p:cNvPr id="7" name="Content Placeholder 6"/>
          <p:cNvSpPr>
            <a:spLocks noGrp="1"/>
          </p:cNvSpPr>
          <p:nvPr>
            <p:ph sz="quarter" idx="13"/>
          </p:nvPr>
        </p:nvSpPr>
        <p:spPr>
          <a:xfrm>
            <a:off x="838200" y="551543"/>
            <a:ext cx="10515600" cy="5558971"/>
          </a:xfrm>
        </p:spPr>
        <p:txBody>
          <a:bodyPr/>
          <a:lstStyle/>
          <a:p>
            <a:pPr lvl="0"/>
            <a:r>
              <a:rPr lang="en-US" dirty="0">
                <a:sym typeface="+mn-ea"/>
              </a:rPr>
              <a:t>Click to edit Master text styles</a:t>
            </a:r>
            <a:endParaRPr lang="en-US" dirty="0"/>
          </a:p>
          <a:p>
            <a:pPr lvl="1"/>
            <a:r>
              <a:rPr lang="en-US" dirty="0">
                <a:sym typeface="+mn-ea"/>
              </a:rPr>
              <a:t>Second level</a:t>
            </a:r>
            <a:endParaRPr lang="en-US" dirty="0"/>
          </a:p>
          <a:p>
            <a:pPr lvl="2"/>
            <a:r>
              <a:rPr lang="en-US" dirty="0">
                <a:sym typeface="+mn-ea"/>
              </a:rPr>
              <a:t>Third level</a:t>
            </a:r>
            <a:endParaRPr lang="en-US" dirty="0"/>
          </a:p>
          <a:p>
            <a:pPr lvl="3"/>
            <a:r>
              <a:rPr lang="en-US" dirty="0">
                <a:sym typeface="+mn-ea"/>
              </a:rPr>
              <a:t>Fourth level</a:t>
            </a:r>
            <a:endParaRPr lang="en-US" dirty="0"/>
          </a:p>
          <a:p>
            <a:pPr lvl="4"/>
            <a:r>
              <a:rPr lang="en-US" dirty="0">
                <a:sym typeface="+mn-ea"/>
              </a:rPr>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reserve="1">
  <p:cSld name="Заголовок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Текст 2"/>
          <p:cNvSpPr>
            <a:spLocks noGrp="1"/>
          </p:cNvSpPr>
          <p:nvPr>
            <p:ph type="body"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60FBDFE-C587-4B4C-A407-44438C67B59E}" type="datetimeFigureOut">
              <a:rPr lang="en-US" smtClean="0"/>
              <a:t>10/15/2024</a:t>
            </a:fld>
            <a:endParaRPr lang="en-US" dirty="0"/>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49AE70B2-8BF9-45C0-BB95-33D1B9D3A854}"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258445"/>
            <a:ext cx="10515600" cy="1325563"/>
          </a:xfrm>
        </p:spPr>
        <p:txBody>
          <a:bodyPr anchor="ctr" anchorCtr="0">
            <a:normAutofit/>
          </a:bodyPr>
          <a:lstStyle>
            <a:lvl1pPr>
              <a:defRPr sz="4400" b="1">
                <a:effectLst/>
                <a:latin typeface="Calibri Light" panose="020F0302020204030204" pitchFamily="34" charset="0"/>
              </a:defRPr>
            </a:lvl1pPr>
          </a:lstStyle>
          <a:p>
            <a:r>
              <a:rPr lang="en-US" dirty="0"/>
              <a:t>Click to edit Master title style</a:t>
            </a:r>
          </a:p>
        </p:txBody>
      </p:sp>
      <p:sp>
        <p:nvSpPr>
          <p:cNvPr id="3" name="Content Placeholder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latin typeface="Calibri Light" panose="020F0302020204030204" pitchFamily="34" charset="0"/>
                <a:cs typeface="Calibri Light" panose="020F0302020204030204" pitchFamily="34" charset="0"/>
              </a:defRPr>
            </a:lvl1pPr>
            <a:lvl2pPr>
              <a:defRPr sz="2400">
                <a:solidFill>
                  <a:schemeClr val="tx1">
                    <a:lumMod val="75000"/>
                    <a:lumOff val="25000"/>
                  </a:schemeClr>
                </a:solidFill>
                <a:latin typeface="Calibri Light" panose="020F0302020204030204" pitchFamily="34" charset="0"/>
                <a:cs typeface="Calibri Light" panose="020F0302020204030204" pitchFamily="34" charset="0"/>
              </a:defRPr>
            </a:lvl2pPr>
            <a:lvl3pPr>
              <a:defRPr sz="2000">
                <a:solidFill>
                  <a:schemeClr val="tx1">
                    <a:lumMod val="75000"/>
                    <a:lumOff val="25000"/>
                  </a:schemeClr>
                </a:solidFill>
                <a:latin typeface="Calibri Light" panose="020F0302020204030204" pitchFamily="34" charset="0"/>
                <a:cs typeface="Calibri Light" panose="020F0302020204030204" pitchFamily="34" charset="0"/>
              </a:defRPr>
            </a:lvl3pPr>
            <a:lvl4pPr>
              <a:defRPr sz="1800">
                <a:solidFill>
                  <a:schemeClr val="tx1">
                    <a:lumMod val="75000"/>
                    <a:lumOff val="25000"/>
                  </a:schemeClr>
                </a:solidFill>
                <a:latin typeface="Calibri Light" panose="020F0302020204030204" pitchFamily="34" charset="0"/>
                <a:cs typeface="Calibri Light" panose="020F0302020204030204" pitchFamily="34" charset="0"/>
              </a:defRPr>
            </a:lvl4pPr>
            <a:lvl5pPr>
              <a:defRPr sz="180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 </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60FBDFE-C587-4B4C-A407-44438C67B59E}"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70B2-8BF9-45C0-BB95-33D1B9D3A85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3750945"/>
            <a:ext cx="9843135" cy="811530"/>
          </a:xfrm>
        </p:spPr>
        <p:txBody>
          <a:bodyPr anchor="b">
            <a:noAutofit/>
          </a:bodyPr>
          <a:lstStyle>
            <a:lvl1pPr>
              <a:defRPr sz="6000">
                <a:effectLst/>
              </a:defRPr>
            </a:lvl1pPr>
          </a:lstStyle>
          <a:p>
            <a:r>
              <a:rPr lang="en-US" dirty="0">
                <a:sym typeface="+mn-ea"/>
              </a:rPr>
              <a:t>Click to edit Master title style</a:t>
            </a:r>
          </a:p>
        </p:txBody>
      </p:sp>
      <p:sp>
        <p:nvSpPr>
          <p:cNvPr id="3" name="Text Placeholder 2"/>
          <p:cNvSpPr>
            <a:spLocks noGrp="1"/>
          </p:cNvSpPr>
          <p:nvPr>
            <p:ph type="body" idx="1"/>
          </p:nvPr>
        </p:nvSpPr>
        <p:spPr>
          <a:xfrm>
            <a:off x="831850" y="4610028"/>
            <a:ext cx="7321550" cy="647555"/>
          </a:xfrm>
        </p:spPr>
        <p:txBody>
          <a:bodyPr>
            <a:noAutofit/>
          </a:bodyPr>
          <a:lstStyle>
            <a:lvl1pPr marL="0" indent="0">
              <a:buNone/>
              <a:defRPr sz="24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Slide Number Placeholder 3"/>
          <p:cNvSpPr>
            <a:spLocks noGrp="1"/>
          </p:cNvSpPr>
          <p:nvPr>
            <p:ph type="dt" sz="half" idx="10"/>
          </p:nvPr>
        </p:nvSpPr>
        <p:spPr/>
        <p:txBody>
          <a:bodyPr/>
          <a:lstStyle/>
          <a:p>
            <a:fld id="{760FBDFE-C587-4B4C-A407-44438C67B59E}"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70B2-8BF9-45C0-BB95-33D1B9D3A85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47700" y="258445"/>
            <a:ext cx="10515600" cy="1325563"/>
          </a:xfrm>
        </p:spPr>
        <p:txBody>
          <a:bodyPr>
            <a:normAutofit/>
          </a:bodyPr>
          <a:lstStyle>
            <a:lvl1pPr>
              <a:defRPr sz="4400" b="0" i="0">
                <a:effectLst/>
              </a:defRPr>
            </a:lvl1pPr>
          </a:lstStyle>
          <a:p>
            <a:r>
              <a:rPr lang="en-US" dirty="0">
                <a:sym typeface="+mn-ea"/>
              </a:rPr>
              <a:t>Click to edit Master title style</a:t>
            </a:r>
            <a:endParaRPr lang="en-US" dirty="0"/>
          </a:p>
        </p:txBody>
      </p:sp>
      <p:sp>
        <p:nvSpPr>
          <p:cNvPr id="3" name="Content Placeholder 2"/>
          <p:cNvSpPr>
            <a:spLocks noGrp="1"/>
          </p:cNvSpPr>
          <p:nvPr>
            <p:ph sz="half" idx="1"/>
          </p:nvPr>
        </p:nvSpPr>
        <p:spPr>
          <a:xfrm>
            <a:off x="647700" y="1825625"/>
            <a:ext cx="5181600" cy="4351338"/>
          </a:xfrm>
        </p:spPr>
        <p:txBody>
          <a:bodyPr>
            <a:normAutofit/>
          </a:bodyPr>
          <a:lstStyle>
            <a:lvl1pPr>
              <a:lnSpc>
                <a:spcPct val="150000"/>
              </a:lnSpc>
              <a:defRPr sz="2800">
                <a:solidFill>
                  <a:schemeClr val="tx1">
                    <a:lumMod val="75000"/>
                    <a:lumOff val="25000"/>
                  </a:schemeClr>
                </a:solidFill>
                <a:latin typeface="Calibri Light" panose="020F0302020204030204" pitchFamily="34" charset="0"/>
                <a:cs typeface="Calibri Light" panose="020F0302020204030204" pitchFamily="34" charset="0"/>
              </a:defRPr>
            </a:lvl1pPr>
            <a:lvl2pPr>
              <a:lnSpc>
                <a:spcPct val="150000"/>
              </a:lnSpc>
              <a:defRPr sz="2400">
                <a:solidFill>
                  <a:schemeClr val="tx1">
                    <a:lumMod val="75000"/>
                    <a:lumOff val="25000"/>
                  </a:schemeClr>
                </a:solidFill>
                <a:latin typeface="Calibri Light" panose="020F0302020204030204" pitchFamily="34" charset="0"/>
                <a:cs typeface="Calibri Light" panose="020F0302020204030204" pitchFamily="34" charset="0"/>
              </a:defRPr>
            </a:lvl2pPr>
            <a:lvl3pPr>
              <a:lnSpc>
                <a:spcPct val="150000"/>
              </a:lnSpc>
              <a:defRPr sz="2000">
                <a:solidFill>
                  <a:schemeClr val="tx1">
                    <a:lumMod val="75000"/>
                    <a:lumOff val="25000"/>
                  </a:schemeClr>
                </a:solidFill>
                <a:latin typeface="Calibri Light" panose="020F0302020204030204" pitchFamily="34" charset="0"/>
                <a:cs typeface="Calibri Light" panose="020F0302020204030204" pitchFamily="34" charset="0"/>
              </a:defRPr>
            </a:lvl3pPr>
            <a:lvl4pPr>
              <a:lnSpc>
                <a:spcPct val="150000"/>
              </a:lnSpc>
              <a:defRPr sz="1800">
                <a:solidFill>
                  <a:schemeClr val="tx1">
                    <a:lumMod val="75000"/>
                    <a:lumOff val="25000"/>
                  </a:schemeClr>
                </a:solidFill>
                <a:latin typeface="Calibri Light" panose="020F0302020204030204" pitchFamily="34" charset="0"/>
                <a:cs typeface="Calibri Light" panose="020F0302020204030204" pitchFamily="34" charset="0"/>
              </a:defRPr>
            </a:lvl4pPr>
            <a:lvl5pPr>
              <a:lnSpc>
                <a:spcPct val="150000"/>
              </a:lnSpc>
              <a:defRPr sz="180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81700" y="1825625"/>
            <a:ext cx="5181600" cy="4351338"/>
          </a:xfrm>
        </p:spPr>
        <p:txBody>
          <a:bodyPr>
            <a:normAutofit/>
          </a:bodyPr>
          <a:lstStyle>
            <a:lvl1pPr>
              <a:lnSpc>
                <a:spcPct val="150000"/>
              </a:lnSpc>
              <a:defRPr kumimoji="0" lang="en-US" sz="2800" b="0" i="0" u="none" strike="noStrike" kern="1200" cap="none" spc="0" normalizeH="0" baseline="0" noProof="1" dirty="0">
                <a:solidFill>
                  <a:schemeClr val="tx1">
                    <a:lumMod val="75000"/>
                    <a:lumOff val="25000"/>
                  </a:schemeClr>
                </a:solidFill>
                <a:latin typeface="Calibri Light" panose="020F0302020204030204" pitchFamily="34" charset="0"/>
                <a:ea typeface="+mn-ea"/>
                <a:cs typeface="+mn-cs"/>
              </a:defRPr>
            </a:lvl1pPr>
            <a:lvl2pPr>
              <a:lnSpc>
                <a:spcPct val="150000"/>
              </a:lnSpc>
              <a:defRPr sz="2400">
                <a:solidFill>
                  <a:schemeClr val="tx1">
                    <a:lumMod val="75000"/>
                    <a:lumOff val="25000"/>
                  </a:schemeClr>
                </a:solidFill>
              </a:defRPr>
            </a:lvl2pPr>
            <a:lvl3pPr>
              <a:lnSpc>
                <a:spcPct val="150000"/>
              </a:lnSpc>
              <a:defRPr sz="2000">
                <a:solidFill>
                  <a:schemeClr val="tx1">
                    <a:lumMod val="75000"/>
                    <a:lumOff val="25000"/>
                  </a:schemeClr>
                </a:solidFill>
              </a:defRPr>
            </a:lvl3pPr>
            <a:lvl4pPr>
              <a:lnSpc>
                <a:spcPct val="150000"/>
              </a:lnSpc>
              <a:defRPr sz="2000">
                <a:solidFill>
                  <a:schemeClr val="tx1">
                    <a:lumMod val="75000"/>
                    <a:lumOff val="25000"/>
                  </a:schemeClr>
                </a:solidFill>
              </a:defRPr>
            </a:lvl4pPr>
            <a:lvl5pPr>
              <a:lnSpc>
                <a:spcPct val="150000"/>
              </a:lnSpc>
              <a:defRPr sz="2000">
                <a:solidFill>
                  <a:schemeClr val="tx1">
                    <a:lumMod val="75000"/>
                    <a:lumOff val="25000"/>
                  </a:schemeClr>
                </a:solidFill>
              </a:defRPr>
            </a:lvl5pPr>
          </a:lstStyle>
          <a:p>
            <a:pPr lvl="0"/>
            <a:r>
              <a:rPr lang="en-US" dirty="0"/>
              <a:t>Click to edit Master text styles</a:t>
            </a:r>
          </a:p>
          <a:p>
            <a:pPr lvl="1"/>
            <a:r>
              <a:rPr lang="en-US" dirty="0">
                <a:sym typeface="+mn-ea"/>
              </a:rPr>
              <a:t>Second level</a:t>
            </a:r>
            <a:endParaRPr lang="en-US" dirty="0"/>
          </a:p>
          <a:p>
            <a:pPr lvl="2"/>
            <a:r>
              <a:rPr lang="en-US" dirty="0">
                <a:sym typeface="+mn-ea"/>
              </a:rPr>
              <a:t>Third level</a:t>
            </a:r>
            <a:endParaRPr lang="en-US" dirty="0"/>
          </a:p>
          <a:p>
            <a:pPr lvl="3"/>
            <a:r>
              <a:rPr lang="en-US" dirty="0">
                <a:sym typeface="+mn-ea"/>
              </a:rPr>
              <a:t>Fourth level</a:t>
            </a:r>
            <a:endParaRPr lang="en-US" dirty="0"/>
          </a:p>
          <a:p>
            <a:pPr lvl="4"/>
            <a:r>
              <a:rPr lang="en-US" dirty="0">
                <a:sym typeface="+mn-ea"/>
              </a:rPr>
              <a:t>Fifth level</a:t>
            </a:r>
            <a:endParaRPr lang="en-US" dirty="0"/>
          </a:p>
        </p:txBody>
      </p:sp>
      <p:sp>
        <p:nvSpPr>
          <p:cNvPr id="5" name="Date Placeholder 4"/>
          <p:cNvSpPr>
            <a:spLocks noGrp="1"/>
          </p:cNvSpPr>
          <p:nvPr>
            <p:ph type="dt" sz="half" idx="10"/>
          </p:nvPr>
        </p:nvSpPr>
        <p:spPr/>
        <p:txBody>
          <a:bodyPr/>
          <a:lstStyle/>
          <a:p>
            <a:fld id="{760FBDFE-C587-4B4C-A407-44438C67B59E}" type="datetimeFigureOut">
              <a:rPr lang="en-US" smtClean="0"/>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AE70B2-8BF9-45C0-BB95-33D1B9D3A85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sz="4400"/>
            </a:lvl1pPr>
          </a:lstStyle>
          <a:p>
            <a:r>
              <a:rPr lang="en-US" dirty="0">
                <a:sym typeface="+mn-ea"/>
              </a:rPr>
              <a:t>Click to edit Master title style</a:t>
            </a:r>
            <a:endParaRPr lang="en-US"/>
          </a:p>
        </p:txBody>
      </p:sp>
      <p:sp>
        <p:nvSpPr>
          <p:cNvPr id="3" name="Text Placeholder 2"/>
          <p:cNvSpPr>
            <a:spLocks noGrp="1"/>
          </p:cNvSpPr>
          <p:nvPr>
            <p:ph type="body" idx="1"/>
          </p:nvPr>
        </p:nvSpPr>
        <p:spPr>
          <a:xfrm>
            <a:off x="839788" y="1744961"/>
            <a:ext cx="5157787" cy="823912"/>
          </a:xfrm>
        </p:spPr>
        <p:txBody>
          <a:bodyPr anchor="b"/>
          <a:lstStyle>
            <a:lvl1pPr marL="0" indent="0">
              <a:buNone/>
              <a:defRPr sz="2400" b="1">
                <a:latin typeface="Calibri Light" panose="020F0302020204030204" pitchFamily="34"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615609"/>
            <a:ext cx="5157787" cy="357405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atin typeface="Calibri Light" panose="020F0302020204030204" pitchFamily="34"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内容占位符 5"/>
          <p:cNvSpPr>
            <a:spLocks noGrp="1"/>
          </p:cNvSpPr>
          <p:nvPr>
            <p:ph sz="quarter" idx="4"/>
          </p:nvPr>
        </p:nvSpPr>
        <p:spPr>
          <a:xfrm>
            <a:off x="6172200" y="2615609"/>
            <a:ext cx="5183188" cy="3574054"/>
          </a:xfrm>
        </p:spPr>
        <p:txBody>
          <a:bodyPr/>
          <a:lstStyle/>
          <a:p>
            <a:pPr lvl="0"/>
            <a:r>
              <a:rPr lang="en-US" dirty="0">
                <a:sym typeface="+mn-ea"/>
              </a:rPr>
              <a:t>Click to edit Master text styles</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760FBDFE-C587-4B4C-A407-44438C67B59E}" type="datetimeFigureOut">
              <a:rPr lang="en-US" smtClean="0"/>
              <a:t>10/15/2024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AE70B2-8BF9-45C0-BB95-33D1B9D3A85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2766219"/>
            <a:ext cx="10515600" cy="1325563"/>
          </a:xfrm>
        </p:spPr>
        <p:txBody>
          <a:bodyPr>
            <a:normAutofit/>
          </a:bodyPr>
          <a:lstStyle>
            <a:lvl1pPr algn="ctr">
              <a:defRPr sz="4400" b="0">
                <a:effectLst/>
                <a:latin typeface="Calibri Light" panose="020F0302020204030204" pitchFamily="34" charset="0"/>
                <a:cs typeface="Calibri Light" panose="020F03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760FBDFE-C587-4B4C-A407-44438C67B59E}" type="datetimeFigureOut">
              <a:rPr lang="en-US" smtClean="0"/>
              <a:t>10/15/2024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AE70B2-8BF9-45C0-BB95-33D1B9D3A85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0FBDFE-C587-4B4C-A407-44438C67B59E}" type="datetimeFigureOut">
              <a:rPr lang="en-US" smtClean="0"/>
              <a:t>10/15/2024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AE70B2-8BF9-45C0-BB95-33D1B9D3A85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6747" y="127000"/>
            <a:ext cx="4165200" cy="1600200"/>
          </a:xfrm>
        </p:spPr>
        <p:txBody>
          <a:bodyPr anchor="ctr" anchorCtr="0">
            <a:normAutofit/>
          </a:bodyPr>
          <a:lstStyle>
            <a:lvl1pPr>
              <a:defRPr sz="3200" b="0">
                <a:effectLst/>
                <a:latin typeface="Calibri Light" panose="020F0302020204030204" pitchFamily="34" charset="0"/>
                <a:cs typeface="Calibri Light" panose="020F0302020204030204" pitchFamily="34" charset="0"/>
              </a:defRPr>
            </a:lvl1pPr>
          </a:lstStyle>
          <a:p>
            <a:r>
              <a:rPr lang="en-US" dirty="0"/>
              <a:t>Click to edit Master title style</a:t>
            </a:r>
          </a:p>
        </p:txBody>
      </p:sp>
      <p:sp>
        <p:nvSpPr>
          <p:cNvPr id="3" name="Picture Placeholder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EFD9D74-47D9-4702-A33C-335B63B48DBF}" type="datetimeFigureOut">
              <a:rPr lang="en-US" smtClean="0"/>
              <a:t>10/15/2024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BC47A4-756D-490B-A52F-7D9E2C9FC05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24484" y="365125"/>
            <a:ext cx="1529316" cy="5811838"/>
          </a:xfrm>
        </p:spPr>
        <p:txBody>
          <a:bodyPr vert="eaVert">
            <a:normAutofit/>
          </a:bodyPr>
          <a:lstStyle>
            <a:lvl1pPr>
              <a:defRPr sz="4400"/>
            </a:lvl1pPr>
          </a:lstStyle>
          <a:p>
            <a:r>
              <a:rPr lang="en-US"/>
              <a:t>Click to edit Master title style</a:t>
            </a:r>
          </a:p>
        </p:txBody>
      </p:sp>
      <p:sp>
        <p:nvSpPr>
          <p:cNvPr id="3" name="Vertical Text Placeholder 2"/>
          <p:cNvSpPr>
            <a:spLocks noGrp="1"/>
          </p:cNvSpPr>
          <p:nvPr>
            <p:ph type="body" orient="vert" idx="1"/>
          </p:nvPr>
        </p:nvSpPr>
        <p:spPr>
          <a:xfrm>
            <a:off x="838200" y="365125"/>
            <a:ext cx="8879958"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60FBDFE-C587-4B4C-A407-44438C67B59E}" type="datetimeFigureOut">
              <a:rPr lang="en-US" smtClean="0"/>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AE70B2-8BF9-45C0-BB95-33D1B9D3A85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baseline="0">
                <a:solidFill>
                  <a:schemeClr val="tx1">
                    <a:tint val="75000"/>
                  </a:schemeClr>
                </a:solidFill>
              </a:defRPr>
            </a:lvl1pPr>
          </a:lstStyle>
          <a:p>
            <a:fld id="{760FBDFE-C587-4B4C-A407-44438C67B59E}" type="datetimeFigureOut">
              <a:rPr lang="en-US" smtClean="0"/>
              <a:t>10/15/2024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latin typeface="Calibri Light" panose="020F0302020204030204" pitchFamily="34" charset="0"/>
                <a:cs typeface="Calibri Light" panose="020F030202020403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latin typeface="Calibri Light" panose="020F0302020204030204" pitchFamily="34" charset="0"/>
                <a:cs typeface="Calibri Light" panose="020F0302020204030204" pitchFamily="34" charset="0"/>
              </a:defRPr>
            </a:lvl1pPr>
          </a:lstStyle>
          <a:p>
            <a:fld id="{49AE70B2-8BF9-45C0-BB95-33D1B9D3A854}"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000" kern="1200">
          <a:solidFill>
            <a:schemeClr val="tx1"/>
          </a:solidFill>
          <a:latin typeface="Calibri Light" panose="020F0302020204030204" pitchFamily="34" charset="0"/>
          <a:ea typeface="+mj-ea"/>
          <a:cs typeface="+mj-cs"/>
        </a:defRPr>
      </a:lvl1pPr>
    </p:titleStyle>
    <p:body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sz="2800" b="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effectLst/>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effectLst/>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effectLst/>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sp>
        <p:nvSpPr>
          <p:cNvPr id="2" name="Title 1"/>
          <p:cNvSpPr>
            <a:spLocks noGrp="1"/>
          </p:cNvSpPr>
          <p:nvPr>
            <p:ph type="ctrTitle"/>
          </p:nvPr>
        </p:nvSpPr>
        <p:spPr>
          <a:xfrm>
            <a:off x="1362808" y="1"/>
            <a:ext cx="10829192" cy="1204545"/>
          </a:xfrm>
        </p:spPr>
        <p:txBody>
          <a:bodyPr>
            <a:normAutofit/>
          </a:bodyPr>
          <a:lstStyle/>
          <a:p>
            <a:pPr>
              <a:lnSpc>
                <a:spcPct val="100000"/>
              </a:lnSpc>
            </a:pPr>
            <a:r>
              <a:rPr lang="uk-UA" sz="3600" b="1" dirty="0">
                <a:solidFill>
                  <a:srgbClr val="FF0000"/>
                </a:solidFill>
                <a:latin typeface="Segoe UI Black" panose="020B0A02040204020203" pitchFamily="34" charset="0"/>
                <a:ea typeface="Segoe UI Black" panose="020B0A02040204020203" pitchFamily="34" charset="0"/>
                <a:cs typeface="Times New Roman" panose="02020603050405020304" charset="0"/>
                <a:sym typeface="+mn-ea"/>
              </a:rPr>
              <a:t>ЛЕКЦІЯ 4. Терористичні ісламські угрупування в країнах АТР</a:t>
            </a:r>
          </a:p>
        </p:txBody>
      </p:sp>
      <p:sp>
        <p:nvSpPr>
          <p:cNvPr id="5" name="Subtitle 4"/>
          <p:cNvSpPr>
            <a:spLocks noGrp="1"/>
          </p:cNvSpPr>
          <p:nvPr>
            <p:ph type="subTitle" idx="1"/>
          </p:nvPr>
        </p:nvSpPr>
        <p:spPr>
          <a:xfrm>
            <a:off x="1450731" y="1162018"/>
            <a:ext cx="10741268" cy="5622957"/>
          </a:xfrm>
        </p:spPr>
        <p:txBody>
          <a:bodyPr>
            <a:normAutofit fontScale="97500"/>
          </a:bodyPr>
          <a:lstStyle/>
          <a:p>
            <a:pPr>
              <a:lnSpc>
                <a:spcPct val="110000"/>
              </a:lnSpc>
            </a:pPr>
            <a:r>
              <a:rPr lang="uk-UA" sz="4100" b="1" dirty="0">
                <a:solidFill>
                  <a:schemeClr val="tx1"/>
                </a:solidFill>
                <a:highlight>
                  <a:srgbClr val="C0C0C0"/>
                </a:highlight>
                <a:latin typeface="Segoe UI Black" panose="020B0A02040204020203" pitchFamily="34" charset="0"/>
                <a:ea typeface="Segoe UI Black" panose="020B0A02040204020203" pitchFamily="34" charset="0"/>
                <a:cs typeface="Times New Roman" panose="02020603050405020304" pitchFamily="18" charset="0"/>
                <a:sym typeface="+mn-ea"/>
              </a:rPr>
              <a:t>Питання для обговорення:</a:t>
            </a:r>
          </a:p>
          <a:p>
            <a:pPr algn="just">
              <a:lnSpc>
                <a:spcPct val="110000"/>
              </a:lnSpc>
            </a:pPr>
            <a:r>
              <a:rPr lang="uk-UA" sz="4100" b="1" dirty="0">
                <a:solidFill>
                  <a:schemeClr val="tx1"/>
                </a:solidFill>
                <a:latin typeface="Segoe UI Black" panose="020B0A02040204020203" pitchFamily="34" charset="0"/>
                <a:ea typeface="Segoe UI Black" panose="020B0A02040204020203" pitchFamily="34" charset="0"/>
                <a:cs typeface="Times New Roman" panose="02020603050405020304" pitchFamily="18" charset="0"/>
                <a:sym typeface="+mn-ea"/>
              </a:rPr>
              <a:t>1.	«Група Абу </a:t>
            </a:r>
            <a:r>
              <a:rPr lang="uk-UA" sz="4100" b="1" dirty="0" err="1">
                <a:solidFill>
                  <a:schemeClr val="tx1"/>
                </a:solidFill>
                <a:latin typeface="Segoe UI Black" panose="020B0A02040204020203" pitchFamily="34" charset="0"/>
                <a:ea typeface="Segoe UI Black" panose="020B0A02040204020203" pitchFamily="34" charset="0"/>
                <a:cs typeface="Times New Roman" panose="02020603050405020304" pitchFamily="18" charset="0"/>
                <a:sym typeface="+mn-ea"/>
              </a:rPr>
              <a:t>Сайафа</a:t>
            </a:r>
            <a:r>
              <a:rPr lang="uk-UA" sz="4100" b="1" dirty="0">
                <a:solidFill>
                  <a:schemeClr val="tx1"/>
                </a:solidFill>
                <a:latin typeface="Segoe UI Black" panose="020B0A02040204020203" pitchFamily="34" charset="0"/>
                <a:ea typeface="Segoe UI Black" panose="020B0A02040204020203" pitchFamily="34" charset="0"/>
                <a:cs typeface="Times New Roman" panose="02020603050405020304" pitchFamily="18" charset="0"/>
                <a:sym typeface="+mn-ea"/>
              </a:rPr>
              <a:t>» </a:t>
            </a:r>
            <a:r>
              <a:rPr lang="en-US" sz="4100" b="1" dirty="0">
                <a:solidFill>
                  <a:schemeClr val="tx1"/>
                </a:solidFill>
                <a:latin typeface="Segoe UI Black" panose="020B0A02040204020203" pitchFamily="34" charset="0"/>
                <a:ea typeface="Segoe UI Black" panose="020B0A02040204020203" pitchFamily="34" charset="0"/>
                <a:cs typeface="Times New Roman" panose="02020603050405020304" pitchFamily="18" charset="0"/>
                <a:sym typeface="+mn-ea"/>
              </a:rPr>
              <a:t>(</a:t>
            </a:r>
            <a:r>
              <a:rPr lang="uk-UA" sz="4100" b="1" dirty="0">
                <a:solidFill>
                  <a:schemeClr val="tx1"/>
                </a:solidFill>
                <a:latin typeface="Segoe UI Black" panose="020B0A02040204020203" pitchFamily="34" charset="0"/>
                <a:ea typeface="Segoe UI Black" panose="020B0A02040204020203" pitchFamily="34" charset="0"/>
                <a:cs typeface="Times New Roman" panose="02020603050405020304" pitchFamily="18" charset="0"/>
                <a:sym typeface="+mn-ea"/>
              </a:rPr>
              <a:t>Абу </a:t>
            </a:r>
            <a:r>
              <a:rPr lang="uk-UA" sz="4100" b="1" dirty="0" err="1">
                <a:solidFill>
                  <a:schemeClr val="tx1"/>
                </a:solidFill>
                <a:latin typeface="Segoe UI Black" panose="020B0A02040204020203" pitchFamily="34" charset="0"/>
                <a:ea typeface="Segoe UI Black" panose="020B0A02040204020203" pitchFamily="34" charset="0"/>
                <a:cs typeface="Times New Roman" panose="02020603050405020304" pitchFamily="18" charset="0"/>
                <a:sym typeface="+mn-ea"/>
              </a:rPr>
              <a:t>Сайяфа</a:t>
            </a:r>
            <a:r>
              <a:rPr lang="uk-UA" sz="4100" b="1" dirty="0">
                <a:solidFill>
                  <a:schemeClr val="tx1"/>
                </a:solidFill>
                <a:latin typeface="Segoe UI Black" panose="020B0A02040204020203" pitchFamily="34" charset="0"/>
                <a:ea typeface="Segoe UI Black" panose="020B0A02040204020203" pitchFamily="34" charset="0"/>
                <a:cs typeface="Times New Roman" panose="02020603050405020304" pitchFamily="18" charset="0"/>
                <a:sym typeface="+mn-ea"/>
              </a:rPr>
              <a:t>») на Південних Філіппінах (Західне Мінданао і архіпелаг Сулу). </a:t>
            </a:r>
          </a:p>
          <a:p>
            <a:pPr algn="just">
              <a:lnSpc>
                <a:spcPct val="110000"/>
              </a:lnSpc>
            </a:pPr>
            <a:r>
              <a:rPr lang="uk-UA" sz="4100" b="1" dirty="0">
                <a:solidFill>
                  <a:schemeClr val="tx1"/>
                </a:solidFill>
                <a:latin typeface="Segoe UI Black" panose="020B0A02040204020203" pitchFamily="34" charset="0"/>
                <a:ea typeface="Segoe UI Black" panose="020B0A02040204020203" pitchFamily="34" charset="0"/>
                <a:cs typeface="Times New Roman" panose="02020603050405020304" pitchFamily="18" charset="0"/>
                <a:sym typeface="+mn-ea"/>
              </a:rPr>
              <a:t>2.	Концепція «вічного джихаду».</a:t>
            </a:r>
          </a:p>
          <a:p>
            <a:pPr algn="just">
              <a:lnSpc>
                <a:spcPct val="110000"/>
              </a:lnSpc>
            </a:pPr>
            <a:r>
              <a:rPr lang="uk-UA" sz="4100" b="1" dirty="0">
                <a:solidFill>
                  <a:schemeClr val="tx1"/>
                </a:solidFill>
                <a:latin typeface="Segoe UI Black" panose="020B0A02040204020203" pitchFamily="34" charset="0"/>
                <a:ea typeface="Segoe UI Black" panose="020B0A02040204020203" pitchFamily="34" charset="0"/>
                <a:cs typeface="Times New Roman" panose="02020603050405020304" pitchFamily="18" charset="0"/>
                <a:sym typeface="+mn-ea"/>
              </a:rPr>
              <a:t>3.	Тероризм в АТР і боротьба з ним: проблеми і їх рішення.</a:t>
            </a:r>
          </a:p>
          <a:p>
            <a:pPr algn="just">
              <a:lnSpc>
                <a:spcPct val="150000"/>
              </a:lnSpc>
            </a:pPr>
            <a:endParaRPr lang="en-US" sz="2000" dirty="0">
              <a:solidFill>
                <a:schemeClr val="accent5"/>
              </a:solidFill>
              <a:latin typeface="Times New Roman" panose="02020603050405020304" charset="0"/>
              <a:cs typeface="Times New Roman" panose="02020603050405020304" charset="0"/>
              <a:sym typeface="+mn-ea"/>
            </a:endParaRP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3"/>
          <a:stretch>
            <a:fillRect/>
          </a:stretch>
        </p:blipFill>
        <p:spPr>
          <a:xfrm>
            <a:off x="81307" y="73025"/>
            <a:ext cx="1077101" cy="1026836"/>
          </a:xfrm>
          <a:prstGeom prst="rect">
            <a:avLst/>
          </a:prstGeom>
        </p:spPr>
      </p:pic>
      <p:pic>
        <p:nvPicPr>
          <p:cNvPr id="9" name="Рисунок 8">
            <a:extLst>
              <a:ext uri="{FF2B5EF4-FFF2-40B4-BE49-F238E27FC236}">
                <a16:creationId xmlns:a16="http://schemas.microsoft.com/office/drawing/2014/main" id="{217DEF4E-6606-8EDC-566C-88AE32E23D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0531" y="62158"/>
            <a:ext cx="830162" cy="1037703"/>
          </a:xfrm>
          <a:prstGeom prst="rect">
            <a:avLst/>
          </a:prstGeom>
          <a:solidFill>
            <a:schemeClr val="bg1"/>
          </a:solid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1"/>
            <a:ext cx="10829192" cy="1236334"/>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236335"/>
            <a:ext cx="10758853" cy="5621664"/>
          </a:xfrm>
        </p:spPr>
        <p:txBody>
          <a:bodyPr>
            <a:noAutofit/>
          </a:bodyPr>
          <a:lstStyle/>
          <a:p>
            <a:pPr algn="just">
              <a:lnSpc>
                <a:spcPct val="100000"/>
              </a:lnSpc>
            </a:pPr>
            <a:r>
              <a:rPr lang="uk-UA" sz="4000" b="1" dirty="0">
                <a:solidFill>
                  <a:schemeClr val="tx1"/>
                </a:solidFill>
                <a:latin typeface="Times New Roman" panose="02020603050405020304" charset="0"/>
                <a:cs typeface="Times New Roman" panose="02020603050405020304" charset="0"/>
                <a:sym typeface="+mn-ea"/>
              </a:rPr>
              <a:t>Населення Мінданао складають мусульмани, проте з часів колоніального панування Іспанії на Філіппінах з середини </a:t>
            </a:r>
            <a:r>
              <a:rPr lang="lt-LT" sz="4000" b="1" dirty="0">
                <a:solidFill>
                  <a:schemeClr val="tx1"/>
                </a:solidFill>
                <a:latin typeface="Times New Roman" panose="02020603050405020304" charset="0"/>
                <a:cs typeface="Times New Roman" panose="02020603050405020304" charset="0"/>
                <a:sym typeface="+mn-ea"/>
              </a:rPr>
              <a:t>XVI </a:t>
            </a:r>
            <a:r>
              <a:rPr lang="uk-UA" sz="4000" b="1" dirty="0">
                <a:solidFill>
                  <a:schemeClr val="tx1"/>
                </a:solidFill>
                <a:latin typeface="Times New Roman" panose="02020603050405020304" charset="0"/>
                <a:cs typeface="Times New Roman" panose="02020603050405020304" charset="0"/>
                <a:sym typeface="+mn-ea"/>
              </a:rPr>
              <a:t>ст. метою всіх урядів було досягнення політичного панування на Мінданао шляхом переселення на південь філіппінців-християн, а також навернення його жителів в католицтво.</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3588416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1"/>
            <a:ext cx="10829192" cy="1099860"/>
          </a:xfrm>
        </p:spPr>
        <p:txBody>
          <a:bodyPr>
            <a:normAutofit fontScale="90000"/>
          </a:bodyPr>
          <a:lstStyle/>
          <a:p>
            <a:pPr>
              <a:lnSpc>
                <a:spcPct val="100000"/>
              </a:lnSpc>
            </a:pPr>
            <a:r>
              <a:rPr lang="uk-UA" sz="4000" b="1" dirty="0">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003852"/>
            <a:ext cx="6719826" cy="5854147"/>
          </a:xfrm>
        </p:spPr>
        <p:txBody>
          <a:bodyPr>
            <a:noAutofit/>
          </a:bodyPr>
          <a:lstStyle/>
          <a:p>
            <a:pPr algn="just">
              <a:lnSpc>
                <a:spcPct val="100000"/>
              </a:lnSpc>
            </a:pPr>
            <a:r>
              <a:rPr lang="uk-UA" sz="2900" b="1" dirty="0">
                <a:solidFill>
                  <a:schemeClr val="tx1"/>
                </a:solidFill>
                <a:latin typeface="Times New Roman" panose="02020603050405020304" charset="0"/>
                <a:cs typeface="Times New Roman" panose="02020603050405020304" charset="0"/>
                <a:sym typeface="+mn-ea"/>
              </a:rPr>
              <a:t>Така політика призвела до того, що з більшості на Мінданао і островах архіпелагу Сулу мусульмани перетворилися у меншість і становлять лише 17% населення регіону. Крім того, в результаті несправедливого розподілу земель, наприклад, на маленькому острові </a:t>
            </a:r>
            <a:r>
              <a:rPr lang="uk-UA" sz="2900" b="1" dirty="0" err="1">
                <a:solidFill>
                  <a:schemeClr val="tx1"/>
                </a:solidFill>
                <a:latin typeface="Times New Roman" panose="02020603050405020304" charset="0"/>
                <a:cs typeface="Times New Roman" panose="02020603050405020304" charset="0"/>
                <a:sym typeface="+mn-ea"/>
              </a:rPr>
              <a:t>Басілан</a:t>
            </a:r>
            <a:r>
              <a:rPr lang="uk-UA" sz="2900" b="1" dirty="0">
                <a:solidFill>
                  <a:schemeClr val="tx1"/>
                </a:solidFill>
                <a:latin typeface="Times New Roman" panose="02020603050405020304" charset="0"/>
                <a:cs typeface="Times New Roman" panose="02020603050405020304" charset="0"/>
                <a:sym typeface="+mn-ea"/>
              </a:rPr>
              <a:t>, де мусульмани складають 71% населення, християни володіють 75% земельних угідь, а 75% обороту місцевої торгівлі зосереджено в руках місцевих китайців.</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pic>
        <p:nvPicPr>
          <p:cNvPr id="4" name="Рисунок 3">
            <a:extLst>
              <a:ext uri="{FF2B5EF4-FFF2-40B4-BE49-F238E27FC236}">
                <a16:creationId xmlns:a16="http://schemas.microsoft.com/office/drawing/2014/main" id="{B2E0F1C8-58CA-B18A-BE4C-C40DC282FF8A}"/>
              </a:ext>
            </a:extLst>
          </p:cNvPr>
          <p:cNvPicPr>
            <a:picLocks noChangeAspect="1"/>
          </p:cNvPicPr>
          <p:nvPr/>
        </p:nvPicPr>
        <p:blipFill>
          <a:blip r:embed="rId5"/>
          <a:stretch>
            <a:fillRect/>
          </a:stretch>
        </p:blipFill>
        <p:spPr>
          <a:xfrm>
            <a:off x="8153607" y="1941477"/>
            <a:ext cx="4038393" cy="4038393"/>
          </a:xfrm>
          <a:prstGeom prst="rect">
            <a:avLst/>
          </a:prstGeom>
        </p:spPr>
      </p:pic>
      <p:cxnSp>
        <p:nvCxnSpPr>
          <p:cNvPr id="8" name="Соединитель: уступ 7">
            <a:extLst>
              <a:ext uri="{FF2B5EF4-FFF2-40B4-BE49-F238E27FC236}">
                <a16:creationId xmlns:a16="http://schemas.microsoft.com/office/drawing/2014/main" id="{E1608443-D1F1-6460-40F5-2A354349BAD6}"/>
              </a:ext>
            </a:extLst>
          </p:cNvPr>
          <p:cNvCxnSpPr/>
          <p:nvPr/>
        </p:nvCxnSpPr>
        <p:spPr>
          <a:xfrm>
            <a:off x="5317435" y="2335696"/>
            <a:ext cx="3438939" cy="2706549"/>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Соединитель: уступ 9">
            <a:extLst>
              <a:ext uri="{FF2B5EF4-FFF2-40B4-BE49-F238E27FC236}">
                <a16:creationId xmlns:a16="http://schemas.microsoft.com/office/drawing/2014/main" id="{C3514E79-91D9-880F-0DA9-2C09320C7D56}"/>
              </a:ext>
            </a:extLst>
          </p:cNvPr>
          <p:cNvCxnSpPr/>
          <p:nvPr/>
        </p:nvCxnSpPr>
        <p:spPr>
          <a:xfrm flipV="1">
            <a:off x="2097157" y="3260035"/>
            <a:ext cx="9243391" cy="1782210"/>
          </a:xfrm>
          <a:prstGeom prst="bentConnector3">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469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12573"/>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136374"/>
            <a:ext cx="10758853" cy="5721626"/>
          </a:xfrm>
        </p:spPr>
        <p:txBody>
          <a:bodyPr>
            <a:noAutofit/>
          </a:bodyPr>
          <a:lstStyle/>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В результаті міграції католиків з півночі мусульмани-моро перетворилися у меншість на своїй рідній землі. За допомогою корумпованих місцевих чиновників і поліції католики продовжували захоплювати величезні ділянки землі на Мінданао, позбавляючи місцевих жителів не тільки переваги, але й засобів до існування. </a:t>
            </a:r>
          </a:p>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В результаті мусульмани стали малозабезпеченої та малограмотною групою населення Моро. На острові Мінданао розташовані </a:t>
            </a:r>
            <a:r>
              <a:rPr lang="uk-UA" sz="3000" b="1" dirty="0" err="1">
                <a:solidFill>
                  <a:schemeClr val="tx1"/>
                </a:solidFill>
                <a:latin typeface="Times New Roman" panose="02020603050405020304" charset="0"/>
                <a:cs typeface="Times New Roman" panose="02020603050405020304" charset="0"/>
                <a:sym typeface="+mn-ea"/>
              </a:rPr>
              <a:t>багатющі</a:t>
            </a:r>
            <a:r>
              <a:rPr lang="uk-UA" sz="3000" b="1" dirty="0">
                <a:solidFill>
                  <a:schemeClr val="tx1"/>
                </a:solidFill>
                <a:latin typeface="Times New Roman" panose="02020603050405020304" charset="0"/>
                <a:cs typeface="Times New Roman" panose="02020603050405020304" charset="0"/>
                <a:sym typeface="+mn-ea"/>
              </a:rPr>
              <a:t> на архіпелазі поклади нафти і газу. Уряд Філіппін звинувачували в тому, що він прагнув отримати у свої руки ці родовища, не піклуючись про місцеве населення.</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1983649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52329"/>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7" y="1136373"/>
            <a:ext cx="6842732" cy="5721626"/>
          </a:xfrm>
        </p:spPr>
        <p:txBody>
          <a:bodyPr>
            <a:noAutofit/>
          </a:bodyPr>
          <a:lstStyle/>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Наприкінці 1960-х рр. на півдні Філіппін у мусульманських масах, які пов’язували постійне погіршення свого життя з міграцією християн, стали популярними сепаратистські гасла. Під час правління філіппінського диктатора Фердинанда </a:t>
            </a:r>
            <a:r>
              <a:rPr lang="uk-UA" sz="3000" b="1" dirty="0" err="1">
                <a:solidFill>
                  <a:schemeClr val="tx1"/>
                </a:solidFill>
                <a:latin typeface="Times New Roman" panose="02020603050405020304" charset="0"/>
                <a:cs typeface="Times New Roman" panose="02020603050405020304" charset="0"/>
                <a:sym typeface="+mn-ea"/>
              </a:rPr>
              <a:t>Маркоса</a:t>
            </a:r>
            <a:r>
              <a:rPr lang="uk-UA" sz="3000" b="1" dirty="0">
                <a:solidFill>
                  <a:schemeClr val="tx1"/>
                </a:solidFill>
                <a:latin typeface="Times New Roman" panose="02020603050405020304" charset="0"/>
                <a:cs typeface="Times New Roman" panose="02020603050405020304" charset="0"/>
                <a:sym typeface="+mn-ea"/>
              </a:rPr>
              <a:t> (1965/6-1986) політична напруженість переросла у відкриті бойові дії між філіппінським урядом і мусульманськими повстанськими групами моро.</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pic>
        <p:nvPicPr>
          <p:cNvPr id="4" name="Рисунок 3">
            <a:extLst>
              <a:ext uri="{FF2B5EF4-FFF2-40B4-BE49-F238E27FC236}">
                <a16:creationId xmlns:a16="http://schemas.microsoft.com/office/drawing/2014/main" id="{539036E5-A000-E5FD-8909-4B0EAB79A5A4}"/>
              </a:ext>
            </a:extLst>
          </p:cNvPr>
          <p:cNvPicPr>
            <a:picLocks noChangeAspect="1"/>
          </p:cNvPicPr>
          <p:nvPr/>
        </p:nvPicPr>
        <p:blipFill>
          <a:blip r:embed="rId5"/>
          <a:stretch>
            <a:fillRect/>
          </a:stretch>
        </p:blipFill>
        <p:spPr>
          <a:xfrm>
            <a:off x="8276514" y="978798"/>
            <a:ext cx="3819525" cy="5715000"/>
          </a:xfrm>
          <a:prstGeom prst="rect">
            <a:avLst/>
          </a:prstGeom>
        </p:spPr>
      </p:pic>
    </p:spTree>
    <p:extLst>
      <p:ext uri="{BB962C8B-B14F-4D97-AF65-F5344CB8AC3E}">
        <p14:creationId xmlns:p14="http://schemas.microsoft.com/office/powerpoint/2010/main" val="1057726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9699444" cy="1099861"/>
          </a:xfrm>
        </p:spPr>
        <p:txBody>
          <a:bodyPr>
            <a:normAutofit/>
          </a:bodyPr>
          <a:lstStyle/>
          <a:p>
            <a:pPr>
              <a:lnSpc>
                <a:spcPct val="100000"/>
              </a:lnSpc>
            </a:pPr>
            <a:r>
              <a:rPr lang="uk-UA" sz="32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32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32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013791"/>
            <a:ext cx="10758853" cy="5844208"/>
          </a:xfrm>
        </p:spPr>
        <p:txBody>
          <a:bodyPr>
            <a:noAutofit/>
          </a:bodyPr>
          <a:lstStyle/>
          <a:p>
            <a:pPr algn="just">
              <a:lnSpc>
                <a:spcPct val="100000"/>
              </a:lnSpc>
            </a:pPr>
            <a:r>
              <a:rPr lang="uk-UA" sz="2800" b="1" dirty="0">
                <a:solidFill>
                  <a:schemeClr val="tx1"/>
                </a:solidFill>
                <a:latin typeface="Times New Roman" panose="02020603050405020304" charset="0"/>
                <a:cs typeface="Times New Roman" panose="02020603050405020304" charset="0"/>
                <a:sym typeface="+mn-ea"/>
              </a:rPr>
              <a:t>Повстання Моро було спровоковано різаниною в </a:t>
            </a:r>
            <a:r>
              <a:rPr lang="uk-UA" sz="2800" b="1" dirty="0" err="1">
                <a:solidFill>
                  <a:schemeClr val="tx1"/>
                </a:solidFill>
                <a:latin typeface="Times New Roman" panose="02020603050405020304" charset="0"/>
                <a:cs typeface="Times New Roman" panose="02020603050405020304" charset="0"/>
                <a:sym typeface="+mn-ea"/>
              </a:rPr>
              <a:t>Джабіді</a:t>
            </a:r>
            <a:r>
              <a:rPr lang="uk-UA" sz="2800" b="1" dirty="0">
                <a:solidFill>
                  <a:schemeClr val="tx1"/>
                </a:solidFill>
                <a:latin typeface="Times New Roman" panose="02020603050405020304" charset="0"/>
                <a:cs typeface="Times New Roman" panose="02020603050405020304" charset="0"/>
                <a:sym typeface="+mn-ea"/>
              </a:rPr>
              <a:t> </a:t>
            </a:r>
            <a:r>
              <a:rPr lang="uk-UA" sz="2800" b="1" dirty="0">
                <a:solidFill>
                  <a:schemeClr val="tx1"/>
                </a:solidFill>
                <a:highlight>
                  <a:srgbClr val="FFFF00"/>
                </a:highlight>
                <a:latin typeface="Times New Roman" panose="02020603050405020304" charset="0"/>
                <a:cs typeface="Times New Roman" panose="02020603050405020304" charset="0"/>
                <a:sym typeface="+mn-ea"/>
              </a:rPr>
              <a:t>18 березня 1968 р.</a:t>
            </a:r>
            <a:r>
              <a:rPr lang="uk-UA" sz="2800" b="1" dirty="0">
                <a:solidFill>
                  <a:schemeClr val="tx1"/>
                </a:solidFill>
                <a:latin typeface="Times New Roman" panose="02020603050405020304" charset="0"/>
                <a:cs typeface="Times New Roman" panose="02020603050405020304" charset="0"/>
                <a:sym typeface="+mn-ea"/>
              </a:rPr>
              <a:t>, під час якої було вбито до 60 філіппінських мусульманських спецназівців, які брали участь у запланованій операції з повернення східної частини малайзійського штату Сабах. </a:t>
            </a:r>
          </a:p>
          <a:p>
            <a:pPr algn="just">
              <a:lnSpc>
                <a:spcPct val="100000"/>
              </a:lnSpc>
            </a:pPr>
            <a:r>
              <a:rPr lang="uk-UA" sz="2800" b="1" dirty="0">
                <a:solidFill>
                  <a:schemeClr val="tx1"/>
                </a:solidFill>
                <a:latin typeface="Times New Roman" panose="02020603050405020304" charset="0"/>
                <a:cs typeface="Times New Roman" panose="02020603050405020304" charset="0"/>
                <a:sym typeface="+mn-ea"/>
              </a:rPr>
              <a:t>У відповідь на невдалу спробу філіппінського уряду повернути Сабах уряд Малайзії підтримував і фінансував конфлікт Моро, який спустошив південні Філіппіни, доки підтримка </a:t>
            </a:r>
            <a:r>
              <a:rPr lang="uk-UA" sz="3000" b="1" dirty="0">
                <a:solidFill>
                  <a:schemeClr val="tx1"/>
                </a:solidFill>
                <a:latin typeface="Times New Roman" panose="02020603050405020304" charset="0"/>
                <a:cs typeface="Times New Roman" panose="02020603050405020304" charset="0"/>
                <a:sym typeface="+mn-ea"/>
              </a:rPr>
              <a:t>не припинилася у 2001 році.</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pic>
        <p:nvPicPr>
          <p:cNvPr id="4" name="Рисунок 3">
            <a:extLst>
              <a:ext uri="{FF2B5EF4-FFF2-40B4-BE49-F238E27FC236}">
                <a16:creationId xmlns:a16="http://schemas.microsoft.com/office/drawing/2014/main" id="{3BF56FBC-0CC4-6367-ED94-F16A9E8AF833}"/>
              </a:ext>
            </a:extLst>
          </p:cNvPr>
          <p:cNvPicPr>
            <a:picLocks noChangeAspect="1"/>
          </p:cNvPicPr>
          <p:nvPr/>
        </p:nvPicPr>
        <p:blipFill>
          <a:blip r:embed="rId5"/>
          <a:stretch>
            <a:fillRect/>
          </a:stretch>
        </p:blipFill>
        <p:spPr>
          <a:xfrm>
            <a:off x="2322937" y="5084746"/>
            <a:ext cx="4394961" cy="1673291"/>
          </a:xfrm>
          <a:prstGeom prst="rect">
            <a:avLst/>
          </a:prstGeom>
        </p:spPr>
      </p:pic>
      <p:pic>
        <p:nvPicPr>
          <p:cNvPr id="7" name="Рисунок 6">
            <a:extLst>
              <a:ext uri="{FF2B5EF4-FFF2-40B4-BE49-F238E27FC236}">
                <a16:creationId xmlns:a16="http://schemas.microsoft.com/office/drawing/2014/main" id="{69A6ECC4-06B8-DCBE-8909-407F55D8F568}"/>
              </a:ext>
            </a:extLst>
          </p:cNvPr>
          <p:cNvPicPr>
            <a:picLocks noChangeAspect="1"/>
          </p:cNvPicPr>
          <p:nvPr/>
        </p:nvPicPr>
        <p:blipFill>
          <a:blip r:embed="rId6"/>
          <a:stretch>
            <a:fillRect/>
          </a:stretch>
        </p:blipFill>
        <p:spPr>
          <a:xfrm>
            <a:off x="8030818" y="5122188"/>
            <a:ext cx="3755541" cy="1635849"/>
          </a:xfrm>
          <a:prstGeom prst="rect">
            <a:avLst/>
          </a:prstGeom>
        </p:spPr>
      </p:pic>
    </p:spTree>
    <p:extLst>
      <p:ext uri="{BB962C8B-B14F-4D97-AF65-F5344CB8AC3E}">
        <p14:creationId xmlns:p14="http://schemas.microsoft.com/office/powerpoint/2010/main" val="240357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52329"/>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136373"/>
            <a:ext cx="10758853" cy="5721626"/>
          </a:xfrm>
        </p:spPr>
        <p:txBody>
          <a:bodyPr>
            <a:noAutofit/>
          </a:bodyPr>
          <a:lstStyle/>
          <a:p>
            <a:pPr algn="just">
              <a:lnSpc>
                <a:spcPct val="100000"/>
              </a:lnSpc>
            </a:pPr>
            <a:r>
              <a:rPr lang="uk-UA" sz="3600" b="1" dirty="0">
                <a:solidFill>
                  <a:schemeClr val="tx1"/>
                </a:solidFill>
                <a:latin typeface="Times New Roman" panose="02020603050405020304" charset="0"/>
                <a:cs typeface="Times New Roman" panose="02020603050405020304" charset="0"/>
                <a:sym typeface="+mn-ea"/>
              </a:rPr>
              <a:t>Збройний конфлікт тривав з 1968 до 2019 року. Мирні угоди були підписані між філіппінським урядом і двома великими збройними угрупованнями повстанців: Національно-визвольним фронтом моро (</a:t>
            </a:r>
            <a:r>
              <a:rPr lang="lt-LT" sz="3600" b="1" dirty="0">
                <a:solidFill>
                  <a:schemeClr val="tx1"/>
                </a:solidFill>
                <a:latin typeface="Times New Roman" panose="02020603050405020304" charset="0"/>
                <a:cs typeface="Times New Roman" panose="02020603050405020304" charset="0"/>
                <a:sym typeface="+mn-ea"/>
              </a:rPr>
              <a:t>MNLF) </a:t>
            </a:r>
            <a:r>
              <a:rPr lang="uk-UA" sz="3600" b="1" dirty="0">
                <a:solidFill>
                  <a:schemeClr val="tx1"/>
                </a:solidFill>
                <a:latin typeface="Times New Roman" panose="02020603050405020304" charset="0"/>
                <a:cs typeface="Times New Roman" panose="02020603050405020304" charset="0"/>
                <a:sym typeface="+mn-ea"/>
              </a:rPr>
              <a:t>і Ісламським визвольним фронтом моро (</a:t>
            </a:r>
            <a:r>
              <a:rPr lang="lt-LT" sz="3600" b="1" dirty="0">
                <a:solidFill>
                  <a:schemeClr val="tx1"/>
                </a:solidFill>
                <a:latin typeface="Times New Roman" panose="02020603050405020304" charset="0"/>
                <a:cs typeface="Times New Roman" panose="02020603050405020304" charset="0"/>
                <a:sym typeface="+mn-ea"/>
              </a:rPr>
              <a:t>MILF), </a:t>
            </a:r>
            <a:r>
              <a:rPr lang="uk-UA" sz="3600" b="1" dirty="0">
                <a:solidFill>
                  <a:schemeClr val="tx1"/>
                </a:solidFill>
                <a:latin typeface="Times New Roman" panose="02020603050405020304" charset="0"/>
                <a:cs typeface="Times New Roman" panose="02020603050405020304" charset="0"/>
                <a:sym typeface="+mn-ea"/>
              </a:rPr>
              <a:t>за лідерства жінок-</a:t>
            </a:r>
            <a:r>
              <a:rPr lang="uk-UA" sz="3600" b="1" dirty="0" err="1">
                <a:solidFill>
                  <a:schemeClr val="tx1"/>
                </a:solidFill>
                <a:latin typeface="Times New Roman" panose="02020603050405020304" charset="0"/>
                <a:cs typeface="Times New Roman" panose="02020603050405020304" charset="0"/>
                <a:sym typeface="+mn-ea"/>
              </a:rPr>
              <a:t>переговорниць</a:t>
            </a:r>
            <a:r>
              <a:rPr lang="uk-UA" sz="3600" b="1" dirty="0">
                <a:solidFill>
                  <a:schemeClr val="tx1"/>
                </a:solidFill>
                <a:latin typeface="Times New Roman" panose="02020603050405020304" charset="0"/>
                <a:cs typeface="Times New Roman" panose="02020603050405020304" charset="0"/>
                <a:sym typeface="+mn-ea"/>
              </a:rPr>
              <a:t>. </a:t>
            </a:r>
          </a:p>
          <a:p>
            <a:pPr algn="just">
              <a:lnSpc>
                <a:spcPct val="100000"/>
              </a:lnSpc>
            </a:pPr>
            <a:r>
              <a:rPr lang="uk-UA" sz="3600" b="1" dirty="0">
                <a:solidFill>
                  <a:schemeClr val="tx1"/>
                </a:solidFill>
                <a:highlight>
                  <a:srgbClr val="00FFFF"/>
                </a:highlight>
                <a:latin typeface="Times New Roman" panose="02020603050405020304" charset="0"/>
                <a:cs typeface="Times New Roman" panose="02020603050405020304" charset="0"/>
                <a:sym typeface="+mn-ea"/>
              </a:rPr>
              <a:t>Водночас інші менші збройні групи руху опору продовжують існувати.</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3613289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sp>
        <p:nvSpPr>
          <p:cNvPr id="2" name="Title 1"/>
          <p:cNvSpPr>
            <a:spLocks noGrp="1"/>
          </p:cNvSpPr>
          <p:nvPr>
            <p:ph type="ctrTitle"/>
          </p:nvPr>
        </p:nvSpPr>
        <p:spPr>
          <a:xfrm>
            <a:off x="1362808" y="1"/>
            <a:ext cx="10747885" cy="755374"/>
          </a:xfrm>
        </p:spPr>
        <p:txBody>
          <a:bodyPr>
            <a:normAutofit/>
          </a:bodyPr>
          <a:lstStyle/>
          <a:p>
            <a:pPr>
              <a:lnSpc>
                <a:spcPct val="100000"/>
              </a:lnSpc>
            </a:pPr>
            <a:r>
              <a:rPr lang="uk-UA" sz="32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32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32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755375"/>
            <a:ext cx="10747885" cy="6102624"/>
          </a:xfrm>
        </p:spPr>
        <p:txBody>
          <a:bodyPr>
            <a:noAutofit/>
          </a:bodyPr>
          <a:lstStyle/>
          <a:p>
            <a:pPr algn="just">
              <a:lnSpc>
                <a:spcPct val="100000"/>
              </a:lnSpc>
            </a:pPr>
            <a:r>
              <a:rPr lang="uk-UA" sz="3600" b="1" dirty="0">
                <a:solidFill>
                  <a:schemeClr val="tx1"/>
                </a:solidFill>
                <a:latin typeface="Times New Roman" panose="02020603050405020304" charset="0"/>
                <a:cs typeface="Times New Roman" panose="02020603050405020304" charset="0"/>
                <a:sym typeface="+mn-ea"/>
              </a:rPr>
              <a:t>У 1969 р. виникає рух за незалежність мусульман (РНМ), метою якого проголошувалося </a:t>
            </a:r>
            <a:r>
              <a:rPr lang="uk-UA" sz="3600" b="1" dirty="0">
                <a:solidFill>
                  <a:schemeClr val="tx1"/>
                </a:solidFill>
                <a:highlight>
                  <a:srgbClr val="FF8D41"/>
                </a:highlight>
                <a:latin typeface="Times New Roman" panose="02020603050405020304" charset="0"/>
                <a:cs typeface="Times New Roman" panose="02020603050405020304" charset="0"/>
                <a:sym typeface="+mn-ea"/>
              </a:rPr>
              <a:t>створення незалежної ісламської держави на території південної частини Мінданао, архіпелагу Сулу, острова Палаван та на прилеглих до них островах</a:t>
            </a:r>
            <a:r>
              <a:rPr lang="uk-UA" sz="3600" b="1" dirty="0">
                <a:solidFill>
                  <a:schemeClr val="tx1"/>
                </a:solidFill>
                <a:latin typeface="Times New Roman" panose="02020603050405020304" charset="0"/>
                <a:cs typeface="Times New Roman" panose="02020603050405020304" charset="0"/>
                <a:sym typeface="+mn-ea"/>
              </a:rPr>
              <a:t>. На території Малайзії, яка підтримувала в цей період РНМ (у 1968 р. між Малайзією та Філіппінами були розірвані дипломатичні відносини), було створено тренувальний табір з військової підготовки прихильників руху.</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3"/>
          <a:stretch>
            <a:fillRect/>
          </a:stretch>
        </p:blipFill>
        <p:spPr>
          <a:xfrm>
            <a:off x="81307" y="73025"/>
            <a:ext cx="1077101" cy="1026836"/>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4"/>
          <a:stretch>
            <a:fillRect/>
          </a:stretch>
        </p:blipFill>
        <p:spPr>
          <a:xfrm>
            <a:off x="11275469" y="5748565"/>
            <a:ext cx="835224" cy="1036410"/>
          </a:xfrm>
          <a:prstGeom prst="rect">
            <a:avLst/>
          </a:prstGeom>
        </p:spPr>
      </p:pic>
    </p:spTree>
    <p:extLst>
      <p:ext uri="{BB962C8B-B14F-4D97-AF65-F5344CB8AC3E}">
        <p14:creationId xmlns:p14="http://schemas.microsoft.com/office/powerpoint/2010/main" val="3615152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52329"/>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352291"/>
            <a:ext cx="10758853" cy="5505707"/>
          </a:xfrm>
        </p:spPr>
        <p:txBody>
          <a:bodyPr>
            <a:noAutofit/>
          </a:bodyPr>
          <a:lstStyle/>
          <a:p>
            <a:pPr algn="just">
              <a:lnSpc>
                <a:spcPct val="100000"/>
              </a:lnSpc>
            </a:pPr>
            <a:r>
              <a:rPr lang="uk-UA" sz="3400" b="1" dirty="0">
                <a:solidFill>
                  <a:schemeClr val="tx1"/>
                </a:solidFill>
                <a:latin typeface="Times New Roman" panose="02020603050405020304" charset="0"/>
                <a:cs typeface="Times New Roman" panose="02020603050405020304" charset="0"/>
                <a:sym typeface="+mn-ea"/>
              </a:rPr>
              <a:t>У 1971 р. РНМ було перетворено на Національно-визвольний фронт моро (НВФМ), метою якого стала збройна боротьба за </a:t>
            </a:r>
            <a:r>
              <a:rPr lang="uk-UA" sz="3400" b="1" dirty="0">
                <a:solidFill>
                  <a:schemeClr val="tx1"/>
                </a:solidFill>
                <a:highlight>
                  <a:srgbClr val="FF8D41"/>
                </a:highlight>
                <a:latin typeface="Times New Roman" panose="02020603050405020304" charset="0"/>
                <a:cs typeface="Times New Roman" panose="02020603050405020304" charset="0"/>
                <a:sym typeface="+mn-ea"/>
              </a:rPr>
              <a:t>створення незалежної Республіки </a:t>
            </a:r>
            <a:r>
              <a:rPr lang="uk-UA" sz="3400" b="1" dirty="0" err="1">
                <a:solidFill>
                  <a:schemeClr val="tx1"/>
                </a:solidFill>
                <a:highlight>
                  <a:srgbClr val="FF8D41"/>
                </a:highlight>
                <a:latin typeface="Times New Roman" panose="02020603050405020304" charset="0"/>
                <a:cs typeface="Times New Roman" panose="02020603050405020304" charset="0"/>
                <a:sym typeface="+mn-ea"/>
              </a:rPr>
              <a:t>Бангса</a:t>
            </a:r>
            <a:r>
              <a:rPr lang="uk-UA" sz="3400" b="1" dirty="0">
                <a:solidFill>
                  <a:schemeClr val="tx1"/>
                </a:solidFill>
                <a:highlight>
                  <a:srgbClr val="FF8D41"/>
                </a:highlight>
                <a:latin typeface="Times New Roman" panose="02020603050405020304" charset="0"/>
                <a:cs typeface="Times New Roman" panose="02020603050405020304" charset="0"/>
                <a:sym typeface="+mn-ea"/>
              </a:rPr>
              <a:t> Моро (</a:t>
            </a:r>
            <a:r>
              <a:rPr lang="uk-UA" sz="3400" b="1" dirty="0" err="1">
                <a:solidFill>
                  <a:schemeClr val="tx1"/>
                </a:solidFill>
                <a:highlight>
                  <a:srgbClr val="FF8D41"/>
                </a:highlight>
                <a:latin typeface="Times New Roman" panose="02020603050405020304" charset="0"/>
                <a:cs typeface="Times New Roman" panose="02020603050405020304" charset="0"/>
                <a:sym typeface="+mn-ea"/>
              </a:rPr>
              <a:t>Бангсаморо</a:t>
            </a:r>
            <a:r>
              <a:rPr lang="uk-UA" sz="3400" b="1" dirty="0">
                <a:solidFill>
                  <a:schemeClr val="tx1"/>
                </a:solidFill>
                <a:highlight>
                  <a:srgbClr val="FF8D41"/>
                </a:highlight>
                <a:latin typeface="Times New Roman" panose="02020603050405020304" charset="0"/>
                <a:cs typeface="Times New Roman" panose="02020603050405020304" charset="0"/>
                <a:sym typeface="+mn-ea"/>
              </a:rPr>
              <a:t>)  на принципах «справжнього» ісламу.</a:t>
            </a:r>
            <a:r>
              <a:rPr lang="uk-UA" sz="3400" b="1" dirty="0">
                <a:solidFill>
                  <a:schemeClr val="tx1"/>
                </a:solidFill>
                <a:latin typeface="Times New Roman" panose="02020603050405020304" charset="0"/>
                <a:cs typeface="Times New Roman" panose="02020603050405020304" charset="0"/>
                <a:sym typeface="+mn-ea"/>
              </a:rPr>
              <a:t> </a:t>
            </a:r>
          </a:p>
          <a:p>
            <a:pPr algn="just">
              <a:lnSpc>
                <a:spcPct val="100000"/>
              </a:lnSpc>
            </a:pPr>
            <a:r>
              <a:rPr lang="uk-UA" sz="3400" b="1" dirty="0">
                <a:solidFill>
                  <a:schemeClr val="tx1"/>
                </a:solidFill>
                <a:latin typeface="Times New Roman" panose="02020603050405020304" charset="0"/>
                <a:cs typeface="Times New Roman" panose="02020603050405020304" charset="0"/>
                <a:sym typeface="+mn-ea"/>
              </a:rPr>
              <a:t>Офіційно Національно-визвольний фронт моро (НВФМ=MNLF), заснований на Філіппінах у 1972 році, бореться за збереження історичної, релігійної та культурної своєрідності народу моро, а також за його право визначати власне майбутнє.</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800873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52329"/>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136373"/>
            <a:ext cx="10758853" cy="5721626"/>
          </a:xfrm>
        </p:spPr>
        <p:txBody>
          <a:bodyPr>
            <a:noAutofit/>
          </a:bodyPr>
          <a:lstStyle/>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У наступні роки </a:t>
            </a:r>
            <a:r>
              <a:rPr lang="lt-LT" sz="3000" b="1" dirty="0">
                <a:solidFill>
                  <a:schemeClr val="tx1"/>
                </a:solidFill>
                <a:latin typeface="Times New Roman" panose="02020603050405020304" charset="0"/>
                <a:cs typeface="Times New Roman" panose="02020603050405020304" charset="0"/>
                <a:sym typeface="+mn-ea"/>
              </a:rPr>
              <a:t>MNLF </a:t>
            </a:r>
            <a:r>
              <a:rPr lang="uk-UA" sz="3000" b="1" dirty="0" err="1">
                <a:solidFill>
                  <a:schemeClr val="tx1"/>
                </a:solidFill>
                <a:latin typeface="Times New Roman" panose="02020603050405020304" charset="0"/>
                <a:cs typeface="Times New Roman" panose="02020603050405020304" charset="0"/>
                <a:sym typeface="+mn-ea"/>
              </a:rPr>
              <a:t>розпався</a:t>
            </a:r>
            <a:r>
              <a:rPr lang="uk-UA" sz="3000" b="1" dirty="0">
                <a:solidFill>
                  <a:schemeClr val="tx1"/>
                </a:solidFill>
                <a:latin typeface="Times New Roman" panose="02020603050405020304" charset="0"/>
                <a:cs typeface="Times New Roman" panose="02020603050405020304" charset="0"/>
                <a:sym typeface="+mn-ea"/>
              </a:rPr>
              <a:t> на кілька різних груп, включаючи Ісламський визвольний фронт моро (</a:t>
            </a:r>
            <a:r>
              <a:rPr lang="lt-LT" sz="3000" b="1" dirty="0">
                <a:solidFill>
                  <a:schemeClr val="tx1"/>
                </a:solidFill>
                <a:latin typeface="Times New Roman" panose="02020603050405020304" charset="0"/>
                <a:cs typeface="Times New Roman" panose="02020603050405020304" charset="0"/>
                <a:sym typeface="+mn-ea"/>
              </a:rPr>
              <a:t>MILF, 1981</a:t>
            </a:r>
            <a:r>
              <a:rPr lang="uk-UA" sz="3000" b="1" dirty="0">
                <a:solidFill>
                  <a:schemeClr val="tx1"/>
                </a:solidFill>
                <a:latin typeface="Times New Roman" panose="02020603050405020304" charset="0"/>
                <a:cs typeface="Times New Roman" panose="02020603050405020304" charset="0"/>
                <a:sym typeface="+mn-ea"/>
              </a:rPr>
              <a:t>р.), який прагнув створити ісламську державу на Філіппінах. </a:t>
            </a:r>
          </a:p>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Лідери Фронту завжди стверджували, що обов’язок народу Моро є </a:t>
            </a:r>
            <a:r>
              <a:rPr lang="uk-UA" sz="3000" b="1" dirty="0">
                <a:solidFill>
                  <a:schemeClr val="tx1"/>
                </a:solidFill>
                <a:highlight>
                  <a:srgbClr val="FF8D41"/>
                </a:highlight>
                <a:latin typeface="Times New Roman" panose="02020603050405020304" charset="0"/>
                <a:cs typeface="Times New Roman" panose="02020603050405020304" charset="0"/>
                <a:sym typeface="+mn-ea"/>
              </a:rPr>
              <a:t>джихад проти філіппінського уряду. Спочатку Фронт вважав, що проблеми Мінданао не можуть бути вирішені без створення на острові </a:t>
            </a:r>
            <a:r>
              <a:rPr lang="uk-UA" sz="3000" b="1" dirty="0" err="1">
                <a:solidFill>
                  <a:schemeClr val="tx1"/>
                </a:solidFill>
                <a:highlight>
                  <a:srgbClr val="FF8D41"/>
                </a:highlight>
                <a:latin typeface="Times New Roman" panose="02020603050405020304" charset="0"/>
                <a:cs typeface="Times New Roman" panose="02020603050405020304" charset="0"/>
                <a:sym typeface="+mn-ea"/>
              </a:rPr>
              <a:t>шаріатської</a:t>
            </a:r>
            <a:r>
              <a:rPr lang="uk-UA" sz="3000" b="1" dirty="0">
                <a:solidFill>
                  <a:schemeClr val="tx1"/>
                </a:solidFill>
                <a:highlight>
                  <a:srgbClr val="FF8D41"/>
                </a:highlight>
                <a:latin typeface="Times New Roman" panose="02020603050405020304" charset="0"/>
                <a:cs typeface="Times New Roman" panose="02020603050405020304" charset="0"/>
                <a:sym typeface="+mn-ea"/>
              </a:rPr>
              <a:t> держави. Сьогодні вона вважає можливим створення автономії, в рамках федеративних Філіппін (існувала з 1989 по 2019 рр.).</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3422539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52329"/>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236335"/>
            <a:ext cx="10758853" cy="5621663"/>
          </a:xfrm>
        </p:spPr>
        <p:txBody>
          <a:bodyPr>
            <a:noAutofit/>
          </a:bodyPr>
          <a:lstStyle/>
          <a:p>
            <a:pPr algn="just">
              <a:lnSpc>
                <a:spcPct val="100000"/>
              </a:lnSpc>
            </a:pPr>
            <a:r>
              <a:rPr lang="uk-UA" sz="3300" b="1" dirty="0">
                <a:solidFill>
                  <a:schemeClr val="tx1"/>
                </a:solidFill>
                <a:latin typeface="Times New Roman" panose="02020603050405020304" charset="0"/>
                <a:cs typeface="Times New Roman" panose="02020603050405020304" charset="0"/>
                <a:sym typeface="+mn-ea"/>
              </a:rPr>
              <a:t>У 1991 р. від Ісламського визвольний фронту моро (від Національно-визвольного фронту моро?) відокремилися деякі його члени, сформувавши угруповання «</a:t>
            </a:r>
            <a:r>
              <a:rPr lang="uk-UA" sz="3300" b="1" dirty="0">
                <a:solidFill>
                  <a:schemeClr val="tx1"/>
                </a:solidFill>
                <a:highlight>
                  <a:srgbClr val="FF8D41"/>
                </a:highlight>
                <a:latin typeface="Times New Roman" panose="02020603050405020304" charset="0"/>
                <a:cs typeface="Times New Roman" panose="02020603050405020304" charset="0"/>
                <a:sym typeface="+mn-ea"/>
              </a:rPr>
              <a:t>Абу </a:t>
            </a:r>
            <a:r>
              <a:rPr lang="uk-UA" sz="3300" b="1" dirty="0" err="1">
                <a:solidFill>
                  <a:schemeClr val="tx1"/>
                </a:solidFill>
                <a:highlight>
                  <a:srgbClr val="FF8D41"/>
                </a:highlight>
                <a:latin typeface="Times New Roman" panose="02020603050405020304" charset="0"/>
                <a:cs typeface="Times New Roman" panose="02020603050405020304" charset="0"/>
                <a:sym typeface="+mn-ea"/>
              </a:rPr>
              <a:t>Сайяф</a:t>
            </a:r>
            <a:r>
              <a:rPr lang="uk-UA" sz="3300" b="1" dirty="0">
                <a:solidFill>
                  <a:schemeClr val="tx1"/>
                </a:solidFill>
                <a:latin typeface="Times New Roman" panose="02020603050405020304" charset="0"/>
                <a:cs typeface="Times New Roman" panose="02020603050405020304" charset="0"/>
                <a:sym typeface="+mn-ea"/>
              </a:rPr>
              <a:t>» (</a:t>
            </a:r>
            <a:r>
              <a:rPr lang="lt-LT" sz="3300" b="1" dirty="0">
                <a:solidFill>
                  <a:schemeClr val="tx1"/>
                </a:solidFill>
                <a:latin typeface="Times New Roman" panose="02020603050405020304" charset="0"/>
                <a:cs typeface="Times New Roman" panose="02020603050405020304" charset="0"/>
                <a:sym typeface="+mn-ea"/>
              </a:rPr>
              <a:t>ASG= ABU SAYYAF GROUP), </a:t>
            </a:r>
            <a:r>
              <a:rPr lang="uk-UA" sz="3300" b="1" dirty="0">
                <a:solidFill>
                  <a:schemeClr val="tx1"/>
                </a:solidFill>
                <a:latin typeface="Times New Roman" panose="02020603050405020304" charset="0"/>
                <a:cs typeface="Times New Roman" panose="02020603050405020304" charset="0"/>
                <a:sym typeface="+mn-ea"/>
              </a:rPr>
              <a:t>- одне з найжорстокіших терористичних угруповань на Філіппінах. </a:t>
            </a:r>
          </a:p>
          <a:p>
            <a:pPr algn="just">
              <a:lnSpc>
                <a:spcPct val="100000"/>
              </a:lnSpc>
            </a:pPr>
            <a:r>
              <a:rPr lang="uk-UA" sz="3300" b="1" dirty="0">
                <a:solidFill>
                  <a:schemeClr val="tx1"/>
                </a:solidFill>
                <a:latin typeface="Times New Roman" panose="02020603050405020304" charset="0"/>
                <a:cs typeface="Times New Roman" panose="02020603050405020304" charset="0"/>
                <a:sym typeface="+mn-ea"/>
              </a:rPr>
              <a:t>Абу </a:t>
            </a:r>
            <a:r>
              <a:rPr lang="uk-UA" sz="3300" b="1" dirty="0" err="1">
                <a:solidFill>
                  <a:schemeClr val="tx1"/>
                </a:solidFill>
                <a:latin typeface="Times New Roman" panose="02020603050405020304" charset="0"/>
                <a:cs typeface="Times New Roman" panose="02020603050405020304" charset="0"/>
                <a:sym typeface="+mn-ea"/>
              </a:rPr>
              <a:t>Сайяф</a:t>
            </a:r>
            <a:r>
              <a:rPr lang="uk-UA" sz="3300" b="1" dirty="0">
                <a:solidFill>
                  <a:schemeClr val="tx1"/>
                </a:solidFill>
                <a:latin typeface="Times New Roman" panose="02020603050405020304" charset="0"/>
                <a:cs typeface="Times New Roman" panose="02020603050405020304" charset="0"/>
                <a:sym typeface="+mn-ea"/>
              </a:rPr>
              <a:t> (араб.: </a:t>
            </a:r>
            <a:r>
              <a:rPr lang="ar-AE" sz="3300" b="1" dirty="0">
                <a:solidFill>
                  <a:schemeClr val="tx1"/>
                </a:solidFill>
                <a:latin typeface="Times New Roman" panose="02020603050405020304" charset="0"/>
                <a:cs typeface="Times New Roman" panose="02020603050405020304" charset="0"/>
                <a:sym typeface="+mn-ea"/>
              </a:rPr>
              <a:t>جماعة أبو سياف; </a:t>
            </a:r>
            <a:r>
              <a:rPr lang="uk-UA" sz="3300" b="1" dirty="0" err="1">
                <a:solidFill>
                  <a:schemeClr val="tx1"/>
                </a:solidFill>
                <a:latin typeface="Times New Roman" panose="02020603050405020304" charset="0"/>
                <a:cs typeface="Times New Roman" panose="02020603050405020304" charset="0"/>
                <a:sym typeface="+mn-ea"/>
              </a:rPr>
              <a:t>Джамаат</a:t>
            </a:r>
            <a:r>
              <a:rPr lang="uk-UA" sz="3300" b="1" dirty="0">
                <a:solidFill>
                  <a:schemeClr val="tx1"/>
                </a:solidFill>
                <a:latin typeface="Times New Roman" panose="02020603050405020304" charset="0"/>
                <a:cs typeface="Times New Roman" panose="02020603050405020304" charset="0"/>
                <a:sym typeface="+mn-ea"/>
              </a:rPr>
              <a:t> Абу </a:t>
            </a:r>
            <a:r>
              <a:rPr lang="uk-UA" sz="3300" b="1" dirty="0" err="1">
                <a:solidFill>
                  <a:schemeClr val="tx1"/>
                </a:solidFill>
                <a:latin typeface="Times New Roman" panose="02020603050405020304" charset="0"/>
                <a:cs typeface="Times New Roman" panose="02020603050405020304" charset="0"/>
                <a:sym typeface="+mn-ea"/>
              </a:rPr>
              <a:t>Сайяф</a:t>
            </a:r>
            <a:r>
              <a:rPr lang="uk-UA" sz="3300" b="1" dirty="0">
                <a:solidFill>
                  <a:schemeClr val="tx1"/>
                </a:solidFill>
                <a:latin typeface="Times New Roman" panose="02020603050405020304" charset="0"/>
                <a:cs typeface="Times New Roman" panose="02020603050405020304" charset="0"/>
                <a:sym typeface="+mn-ea"/>
              </a:rPr>
              <a:t>), відома також як аль-</a:t>
            </a:r>
            <a:r>
              <a:rPr lang="uk-UA" sz="3300" b="1" dirty="0" err="1">
                <a:solidFill>
                  <a:schemeClr val="tx1"/>
                </a:solidFill>
                <a:latin typeface="Times New Roman" panose="02020603050405020304" charset="0"/>
                <a:cs typeface="Times New Roman" panose="02020603050405020304" charset="0"/>
                <a:sym typeface="+mn-ea"/>
              </a:rPr>
              <a:t>Харакат</a:t>
            </a:r>
            <a:r>
              <a:rPr lang="uk-UA" sz="3300" b="1" dirty="0">
                <a:solidFill>
                  <a:schemeClr val="tx1"/>
                </a:solidFill>
                <a:latin typeface="Times New Roman" panose="02020603050405020304" charset="0"/>
                <a:cs typeface="Times New Roman" panose="02020603050405020304" charset="0"/>
                <a:sym typeface="+mn-ea"/>
              </a:rPr>
              <a:t> аль-</a:t>
            </a:r>
            <a:r>
              <a:rPr lang="uk-UA" sz="3300" b="1" dirty="0" err="1">
                <a:solidFill>
                  <a:schemeClr val="tx1"/>
                </a:solidFill>
                <a:latin typeface="Times New Roman" panose="02020603050405020304" charset="0"/>
                <a:cs typeface="Times New Roman" panose="02020603050405020304" charset="0"/>
                <a:sym typeface="+mn-ea"/>
              </a:rPr>
              <a:t>Ісламія</a:t>
            </a:r>
            <a:r>
              <a:rPr lang="uk-UA" sz="3300" b="1" dirty="0">
                <a:solidFill>
                  <a:schemeClr val="tx1"/>
                </a:solidFill>
                <a:latin typeface="Times New Roman" panose="02020603050405020304" charset="0"/>
                <a:cs typeface="Times New Roman" panose="02020603050405020304" charset="0"/>
                <a:sym typeface="+mn-ea"/>
              </a:rPr>
              <a:t>, діє на південних філіппінських островах Мінданао та архіпелазі Сулу (острови </a:t>
            </a:r>
            <a:r>
              <a:rPr lang="uk-UA" sz="3300" b="1" dirty="0" err="1">
                <a:solidFill>
                  <a:schemeClr val="tx1"/>
                </a:solidFill>
                <a:latin typeface="Times New Roman" panose="02020603050405020304" charset="0"/>
                <a:cs typeface="Times New Roman" panose="02020603050405020304" charset="0"/>
                <a:sym typeface="+mn-ea"/>
              </a:rPr>
              <a:t>Тавітаві</a:t>
            </a:r>
            <a:r>
              <a:rPr lang="uk-UA" sz="3300" b="1" dirty="0">
                <a:solidFill>
                  <a:schemeClr val="tx1"/>
                </a:solidFill>
                <a:latin typeface="Times New Roman" panose="02020603050405020304" charset="0"/>
                <a:cs typeface="Times New Roman" panose="02020603050405020304" charset="0"/>
                <a:sym typeface="+mn-ea"/>
              </a:rPr>
              <a:t> і </a:t>
            </a:r>
            <a:r>
              <a:rPr lang="uk-UA" sz="3300" b="1" dirty="0" err="1">
                <a:solidFill>
                  <a:schemeClr val="tx1"/>
                </a:solidFill>
                <a:latin typeface="Times New Roman" panose="02020603050405020304" charset="0"/>
                <a:cs typeface="Times New Roman" panose="02020603050405020304" charset="0"/>
                <a:sym typeface="+mn-ea"/>
              </a:rPr>
              <a:t>Басілан</a:t>
            </a:r>
            <a:r>
              <a:rPr lang="uk-UA" sz="3300" b="1" dirty="0">
                <a:solidFill>
                  <a:schemeClr val="tx1"/>
                </a:solidFill>
                <a:latin typeface="Times New Roman" panose="02020603050405020304" charset="0"/>
                <a:cs typeface="Times New Roman" panose="02020603050405020304" charset="0"/>
                <a:sym typeface="+mn-ea"/>
              </a:rPr>
              <a:t>).</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433630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1"/>
            <a:ext cx="10829192" cy="1230922"/>
          </a:xfrm>
        </p:spPr>
        <p:txBody>
          <a:bodyPr>
            <a:normAutofit fontScale="90000"/>
          </a:bodyPr>
          <a:lstStyle/>
          <a:p>
            <a:pPr>
              <a:lnSpc>
                <a:spcPct val="100000"/>
              </a:lnSpc>
            </a:pPr>
            <a:r>
              <a:rPr lang="uk-UA" sz="4000" b="1" dirty="0">
                <a:solidFill>
                  <a:srgbClr val="CC0000"/>
                </a:solidFill>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solidFill>
                  <a:srgbClr val="CC0000"/>
                </a:solidFill>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solidFill>
                  <a:srgbClr val="CC0000"/>
                </a:solidFill>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8055952" y="1099861"/>
            <a:ext cx="4136048" cy="5758138"/>
          </a:xfrm>
        </p:spPr>
        <p:txBody>
          <a:bodyPr>
            <a:noAutofit/>
          </a:bodyPr>
          <a:lstStyle/>
          <a:p>
            <a:pPr>
              <a:lnSpc>
                <a:spcPct val="100000"/>
              </a:lnSpc>
            </a:pPr>
            <a:r>
              <a:rPr lang="uk-UA" sz="3400" b="1" dirty="0">
                <a:solidFill>
                  <a:schemeClr val="tx1"/>
                </a:solidFill>
                <a:latin typeface="Times New Roman" panose="02020603050405020304" charset="0"/>
                <a:cs typeface="Times New Roman" panose="02020603050405020304" charset="0"/>
                <a:sym typeface="+mn-ea"/>
              </a:rPr>
              <a:t>Філіппіни займають понад </a:t>
            </a:r>
          </a:p>
          <a:p>
            <a:pPr>
              <a:lnSpc>
                <a:spcPct val="100000"/>
              </a:lnSpc>
            </a:pPr>
            <a:r>
              <a:rPr lang="uk-UA" sz="3400" b="1" dirty="0">
                <a:solidFill>
                  <a:schemeClr val="tx1"/>
                </a:solidFill>
                <a:latin typeface="Times New Roman" panose="02020603050405020304" charset="0"/>
                <a:cs typeface="Times New Roman" panose="02020603050405020304" charset="0"/>
                <a:sym typeface="+mn-ea"/>
              </a:rPr>
              <a:t>7 тис. островів, найбільші з них: Лугом (</a:t>
            </a:r>
            <a:r>
              <a:rPr lang="uk-UA" sz="3400" b="1" dirty="0" err="1">
                <a:solidFill>
                  <a:schemeClr val="tx1"/>
                </a:solidFill>
                <a:latin typeface="Times New Roman" panose="02020603050405020304" charset="0"/>
                <a:cs typeface="Times New Roman" panose="02020603050405020304" charset="0"/>
                <a:sym typeface="+mn-ea"/>
              </a:rPr>
              <a:t>Лузом</a:t>
            </a:r>
            <a:r>
              <a:rPr lang="uk-UA" sz="3400" b="1" dirty="0">
                <a:solidFill>
                  <a:schemeClr val="tx1"/>
                </a:solidFill>
                <a:latin typeface="Times New Roman" panose="02020603050405020304" charset="0"/>
                <a:cs typeface="Times New Roman" panose="02020603050405020304" charset="0"/>
                <a:sym typeface="+mn-ea"/>
              </a:rPr>
              <a:t>), Мінданао, Палаван, Міндоро, Самар, </a:t>
            </a:r>
            <a:r>
              <a:rPr lang="uk-UA" sz="3400" b="1" dirty="0" err="1">
                <a:solidFill>
                  <a:schemeClr val="tx1"/>
                </a:solidFill>
                <a:latin typeface="Times New Roman" panose="02020603050405020304" charset="0"/>
                <a:cs typeface="Times New Roman" panose="02020603050405020304" charset="0"/>
                <a:sym typeface="+mn-ea"/>
              </a:rPr>
              <a:t>Себу</a:t>
            </a:r>
            <a:r>
              <a:rPr lang="uk-UA" sz="3400" b="1" dirty="0">
                <a:solidFill>
                  <a:schemeClr val="tx1"/>
                </a:solidFill>
                <a:latin typeface="Times New Roman" panose="02020603050405020304" charset="0"/>
                <a:cs typeface="Times New Roman" panose="02020603050405020304" charset="0"/>
                <a:sym typeface="+mn-ea"/>
              </a:rPr>
              <a:t>, Негрос, Панай, </a:t>
            </a:r>
            <a:r>
              <a:rPr lang="uk-UA" sz="3400" b="1" dirty="0" err="1">
                <a:solidFill>
                  <a:schemeClr val="tx1"/>
                </a:solidFill>
                <a:latin typeface="Times New Roman" panose="02020603050405020304" charset="0"/>
                <a:cs typeface="Times New Roman" panose="02020603050405020304" charset="0"/>
                <a:sym typeface="+mn-ea"/>
              </a:rPr>
              <a:t>Лічіте</a:t>
            </a:r>
            <a:r>
              <a:rPr lang="uk-UA" sz="3400" b="1" dirty="0">
                <a:solidFill>
                  <a:schemeClr val="tx1"/>
                </a:solidFill>
                <a:latin typeface="Times New Roman" panose="02020603050405020304" charset="0"/>
                <a:cs typeface="Times New Roman" panose="02020603050405020304" charset="0"/>
                <a:sym typeface="+mn-ea"/>
              </a:rPr>
              <a:t>, </a:t>
            </a:r>
            <a:r>
              <a:rPr lang="uk-UA" sz="3400" b="1" dirty="0" err="1">
                <a:solidFill>
                  <a:schemeClr val="tx1"/>
                </a:solidFill>
                <a:latin typeface="Times New Roman" panose="02020603050405020304" charset="0"/>
                <a:cs typeface="Times New Roman" panose="02020603050405020304" charset="0"/>
                <a:sym typeface="+mn-ea"/>
              </a:rPr>
              <a:t>Бохаль</a:t>
            </a:r>
            <a:r>
              <a:rPr lang="uk-UA" sz="3400" b="1" dirty="0">
                <a:solidFill>
                  <a:schemeClr val="tx1"/>
                </a:solidFill>
                <a:latin typeface="Times New Roman" panose="02020603050405020304" charset="0"/>
                <a:cs typeface="Times New Roman" panose="02020603050405020304" charset="0"/>
                <a:sym typeface="+mn-ea"/>
              </a:rPr>
              <a:t>, </a:t>
            </a:r>
            <a:r>
              <a:rPr lang="uk-UA" sz="3400" b="1" dirty="0" err="1">
                <a:solidFill>
                  <a:schemeClr val="tx1"/>
                </a:solidFill>
                <a:latin typeface="Times New Roman" panose="02020603050405020304" charset="0"/>
                <a:cs typeface="Times New Roman" panose="02020603050405020304" charset="0"/>
                <a:sym typeface="+mn-ea"/>
              </a:rPr>
              <a:t>Масбате</a:t>
            </a:r>
            <a:r>
              <a:rPr lang="uk-UA" sz="3400" b="1" dirty="0">
                <a:solidFill>
                  <a:schemeClr val="tx1"/>
                </a:solidFill>
                <a:latin typeface="Times New Roman" panose="02020603050405020304" charset="0"/>
                <a:cs typeface="Times New Roman" panose="02020603050405020304" charset="0"/>
                <a:sym typeface="+mn-ea"/>
              </a:rPr>
              <a:t>.</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pic>
        <p:nvPicPr>
          <p:cNvPr id="12" name="Рисунок 11">
            <a:extLst>
              <a:ext uri="{FF2B5EF4-FFF2-40B4-BE49-F238E27FC236}">
                <a16:creationId xmlns:a16="http://schemas.microsoft.com/office/drawing/2014/main" id="{58CA2903-FA97-90FD-7BE3-90F70408BD13}"/>
              </a:ext>
            </a:extLst>
          </p:cNvPr>
          <p:cNvPicPr>
            <a:picLocks noChangeAspect="1"/>
          </p:cNvPicPr>
          <p:nvPr/>
        </p:nvPicPr>
        <p:blipFill>
          <a:blip r:embed="rId5"/>
          <a:stretch>
            <a:fillRect/>
          </a:stretch>
        </p:blipFill>
        <p:spPr>
          <a:xfrm>
            <a:off x="5048962" y="1225220"/>
            <a:ext cx="3006990" cy="5559753"/>
          </a:xfrm>
          <a:prstGeom prst="rect">
            <a:avLst/>
          </a:prstGeom>
        </p:spPr>
      </p:pic>
      <p:pic>
        <p:nvPicPr>
          <p:cNvPr id="14" name="Рисунок 13">
            <a:extLst>
              <a:ext uri="{FF2B5EF4-FFF2-40B4-BE49-F238E27FC236}">
                <a16:creationId xmlns:a16="http://schemas.microsoft.com/office/drawing/2014/main" id="{B6F69953-7337-5E94-C8A0-34563B6CEFF3}"/>
              </a:ext>
            </a:extLst>
          </p:cNvPr>
          <p:cNvPicPr>
            <a:picLocks noChangeAspect="1"/>
          </p:cNvPicPr>
          <p:nvPr/>
        </p:nvPicPr>
        <p:blipFill>
          <a:blip r:embed="rId6"/>
          <a:stretch>
            <a:fillRect/>
          </a:stretch>
        </p:blipFill>
        <p:spPr>
          <a:xfrm>
            <a:off x="1438464" y="736543"/>
            <a:ext cx="3406098" cy="6021494"/>
          </a:xfrm>
          <a:prstGeom prst="rect">
            <a:avLst/>
          </a:prstGeom>
        </p:spPr>
      </p:pic>
    </p:spTree>
    <p:extLst>
      <p:ext uri="{BB962C8B-B14F-4D97-AF65-F5344CB8AC3E}">
        <p14:creationId xmlns:p14="http://schemas.microsoft.com/office/powerpoint/2010/main" val="4275600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90632" y="50268"/>
            <a:ext cx="835224" cy="1036410"/>
          </a:xfrm>
          <a:prstGeom prst="rect">
            <a:avLst/>
          </a:prstGeom>
        </p:spPr>
      </p:pic>
      <p:sp>
        <p:nvSpPr>
          <p:cNvPr id="2" name="Title 1"/>
          <p:cNvSpPr>
            <a:spLocks noGrp="1"/>
          </p:cNvSpPr>
          <p:nvPr>
            <p:ph type="ctrTitle"/>
          </p:nvPr>
        </p:nvSpPr>
        <p:spPr>
          <a:xfrm>
            <a:off x="1362808" y="0"/>
            <a:ext cx="9801411" cy="765313"/>
          </a:xfrm>
        </p:spPr>
        <p:txBody>
          <a:bodyPr>
            <a:normAutofit/>
          </a:bodyPr>
          <a:lstStyle/>
          <a:p>
            <a:pPr>
              <a:lnSpc>
                <a:spcPct val="100000"/>
              </a:lnSpc>
            </a:pPr>
            <a:r>
              <a:rPr lang="uk-UA" sz="28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28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28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Назва організації походить від арабської </a:t>
            </a:r>
            <a:r>
              <a:rPr lang="ar-AE" sz="3000" b="1" dirty="0">
                <a:solidFill>
                  <a:schemeClr val="tx1"/>
                </a:solidFill>
                <a:latin typeface="Times New Roman" panose="02020603050405020304" charset="0"/>
                <a:cs typeface="Times New Roman" panose="02020603050405020304" charset="0"/>
                <a:sym typeface="+mn-ea"/>
              </a:rPr>
              <a:t>ابو, </a:t>
            </a:r>
            <a:r>
              <a:rPr lang="uk-UA" sz="3000" b="1" dirty="0" err="1">
                <a:solidFill>
                  <a:schemeClr val="tx1"/>
                </a:solidFill>
                <a:latin typeface="Times New Roman" panose="02020603050405020304" charset="0"/>
                <a:cs typeface="Times New Roman" panose="02020603050405020304" charset="0"/>
                <a:sym typeface="+mn-ea"/>
              </a:rPr>
              <a:t>абу</a:t>
            </a:r>
            <a:r>
              <a:rPr lang="uk-UA" sz="3000" b="1" dirty="0">
                <a:solidFill>
                  <a:schemeClr val="tx1"/>
                </a:solidFill>
                <a:latin typeface="Times New Roman" panose="02020603050405020304" charset="0"/>
                <a:cs typeface="Times New Roman" panose="02020603050405020304" charset="0"/>
                <a:sym typeface="+mn-ea"/>
              </a:rPr>
              <a:t> («батько») та </a:t>
            </a:r>
            <a:r>
              <a:rPr lang="uk-UA" sz="3000" b="1" dirty="0" err="1">
                <a:solidFill>
                  <a:schemeClr val="tx1"/>
                </a:solidFill>
                <a:latin typeface="Times New Roman" panose="02020603050405020304" charset="0"/>
                <a:cs typeface="Times New Roman" panose="02020603050405020304" charset="0"/>
                <a:sym typeface="+mn-ea"/>
              </a:rPr>
              <a:t>сайяф</a:t>
            </a:r>
            <a:r>
              <a:rPr lang="uk-UA" sz="3000" b="1" dirty="0">
                <a:solidFill>
                  <a:schemeClr val="tx1"/>
                </a:solidFill>
                <a:latin typeface="Times New Roman" panose="02020603050405020304" charset="0"/>
                <a:cs typeface="Times New Roman" panose="02020603050405020304" charset="0"/>
                <a:sym typeface="+mn-ea"/>
              </a:rPr>
              <a:t> («меч»). Організація називає себе «Аль-</a:t>
            </a:r>
            <a:r>
              <a:rPr lang="uk-UA" sz="3000" b="1" dirty="0" err="1">
                <a:solidFill>
                  <a:schemeClr val="tx1"/>
                </a:solidFill>
                <a:latin typeface="Times New Roman" panose="02020603050405020304" charset="0"/>
                <a:cs typeface="Times New Roman" panose="02020603050405020304" charset="0"/>
                <a:sym typeface="+mn-ea"/>
              </a:rPr>
              <a:t>Харакат</a:t>
            </a:r>
            <a:r>
              <a:rPr lang="uk-UA" sz="3000" b="1" dirty="0">
                <a:solidFill>
                  <a:schemeClr val="tx1"/>
                </a:solidFill>
                <a:latin typeface="Times New Roman" panose="02020603050405020304" charset="0"/>
                <a:cs typeface="Times New Roman" panose="02020603050405020304" charset="0"/>
                <a:sym typeface="+mn-ea"/>
              </a:rPr>
              <a:t> аль-</a:t>
            </a:r>
            <a:r>
              <a:rPr lang="uk-UA" sz="3000" b="1" dirty="0" err="1">
                <a:solidFill>
                  <a:schemeClr val="tx1"/>
                </a:solidFill>
                <a:latin typeface="Times New Roman" panose="02020603050405020304" charset="0"/>
                <a:cs typeface="Times New Roman" panose="02020603050405020304" charset="0"/>
                <a:sym typeface="+mn-ea"/>
              </a:rPr>
              <a:t>Ісламія</a:t>
            </a:r>
            <a:r>
              <a:rPr lang="uk-UA" sz="3000" b="1" dirty="0">
                <a:solidFill>
                  <a:schemeClr val="tx1"/>
                </a:solidFill>
                <a:latin typeface="Times New Roman" panose="02020603050405020304" charset="0"/>
                <a:cs typeface="Times New Roman" panose="02020603050405020304" charset="0"/>
                <a:sym typeface="+mn-ea"/>
              </a:rPr>
              <a:t>» або «Ісламський рух», «Ель-</a:t>
            </a:r>
            <a:r>
              <a:rPr lang="uk-UA" sz="3000" b="1" dirty="0" err="1">
                <a:solidFill>
                  <a:schemeClr val="tx1"/>
                </a:solidFill>
                <a:latin typeface="Times New Roman" panose="02020603050405020304" charset="0"/>
                <a:cs typeface="Times New Roman" panose="02020603050405020304" charset="0"/>
                <a:sym typeface="+mn-ea"/>
              </a:rPr>
              <a:t>Харакат</a:t>
            </a:r>
            <a:r>
              <a:rPr lang="uk-UA" sz="3000" b="1" dirty="0">
                <a:solidFill>
                  <a:schemeClr val="tx1"/>
                </a:solidFill>
                <a:latin typeface="Times New Roman" panose="02020603050405020304" charset="0"/>
                <a:cs typeface="Times New Roman" panose="02020603050405020304" charset="0"/>
                <a:sym typeface="+mn-ea"/>
              </a:rPr>
              <a:t> аль-</a:t>
            </a:r>
            <a:r>
              <a:rPr lang="uk-UA" sz="3000" b="1" dirty="0" err="1">
                <a:solidFill>
                  <a:schemeClr val="tx1"/>
                </a:solidFill>
                <a:latin typeface="Times New Roman" panose="02020603050405020304" charset="0"/>
                <a:cs typeface="Times New Roman" panose="02020603050405020304" charset="0"/>
                <a:sym typeface="+mn-ea"/>
              </a:rPr>
              <a:t>Ісламійя</a:t>
            </a:r>
            <a:r>
              <a:rPr lang="uk-UA" sz="3000" b="1" dirty="0">
                <a:solidFill>
                  <a:schemeClr val="tx1"/>
                </a:solidFill>
                <a:latin typeface="Times New Roman" panose="02020603050405020304" charset="0"/>
                <a:cs typeface="Times New Roman" panose="02020603050405020304" charset="0"/>
                <a:sym typeface="+mn-ea"/>
              </a:rPr>
              <a:t>», «Група ісламського руху», «Мечоносці».</a:t>
            </a:r>
          </a:p>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В англомовній транскрипції: </a:t>
            </a:r>
            <a:r>
              <a:rPr lang="lt-LT" sz="3000" b="1" dirty="0">
                <a:solidFill>
                  <a:schemeClr val="tx1"/>
                </a:solidFill>
                <a:latin typeface="Times New Roman" panose="02020603050405020304" charset="0"/>
                <a:cs typeface="Times New Roman" panose="02020603050405020304" charset="0"/>
                <a:sym typeface="+mn-ea"/>
              </a:rPr>
              <a:t>Aboy Sayyaf, Abu Sayaf, Abu Sayyaf Group (ASG), Al Harakat Al Islamiyya, al-Harkatul Islamiya Group / AHAI, Bearers of the Sword.</a:t>
            </a:r>
            <a:endParaRPr lang="uk-UA" sz="3000" b="1" dirty="0">
              <a:solidFill>
                <a:schemeClr val="tx1"/>
              </a:solidFill>
              <a:latin typeface="Times New Roman" panose="02020603050405020304" charset="0"/>
              <a:cs typeface="Times New Roman" panose="02020603050405020304" charset="0"/>
              <a:sym typeface="+mn-ea"/>
            </a:endParaRP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pic>
        <p:nvPicPr>
          <p:cNvPr id="4" name="Рисунок 3">
            <a:extLst>
              <a:ext uri="{FF2B5EF4-FFF2-40B4-BE49-F238E27FC236}">
                <a16:creationId xmlns:a16="http://schemas.microsoft.com/office/drawing/2014/main" id="{F4AADFC0-4993-DD64-C461-683945B77F56}"/>
              </a:ext>
            </a:extLst>
          </p:cNvPr>
          <p:cNvPicPr>
            <a:picLocks noChangeAspect="1"/>
          </p:cNvPicPr>
          <p:nvPr/>
        </p:nvPicPr>
        <p:blipFill>
          <a:blip r:embed="rId5"/>
          <a:stretch>
            <a:fillRect/>
          </a:stretch>
        </p:blipFill>
        <p:spPr>
          <a:xfrm>
            <a:off x="2048736" y="4543702"/>
            <a:ext cx="4462668" cy="2231334"/>
          </a:xfrm>
          <a:prstGeom prst="rect">
            <a:avLst/>
          </a:prstGeom>
        </p:spPr>
      </p:pic>
      <p:pic>
        <p:nvPicPr>
          <p:cNvPr id="7" name="Рисунок 6">
            <a:extLst>
              <a:ext uri="{FF2B5EF4-FFF2-40B4-BE49-F238E27FC236}">
                <a16:creationId xmlns:a16="http://schemas.microsoft.com/office/drawing/2014/main" id="{8A635E50-1BCE-7262-C907-F666A89A9D12}"/>
              </a:ext>
            </a:extLst>
          </p:cNvPr>
          <p:cNvPicPr>
            <a:picLocks noChangeAspect="1"/>
          </p:cNvPicPr>
          <p:nvPr/>
        </p:nvPicPr>
        <p:blipFill>
          <a:blip r:embed="rId6"/>
          <a:stretch>
            <a:fillRect/>
          </a:stretch>
        </p:blipFill>
        <p:spPr>
          <a:xfrm>
            <a:off x="7613205" y="4442999"/>
            <a:ext cx="4065222" cy="2282341"/>
          </a:xfrm>
          <a:prstGeom prst="rect">
            <a:avLst/>
          </a:prstGeom>
        </p:spPr>
      </p:pic>
    </p:spTree>
    <p:extLst>
      <p:ext uri="{BB962C8B-B14F-4D97-AF65-F5344CB8AC3E}">
        <p14:creationId xmlns:p14="http://schemas.microsoft.com/office/powerpoint/2010/main" val="14107243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52329"/>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252329"/>
            <a:ext cx="10758853" cy="5605670"/>
          </a:xfrm>
        </p:spPr>
        <p:txBody>
          <a:bodyPr>
            <a:noAutofit/>
          </a:bodyPr>
          <a:lstStyle/>
          <a:p>
            <a:pPr algn="just">
              <a:lnSpc>
                <a:spcPct val="100000"/>
              </a:lnSpc>
            </a:pPr>
            <a:r>
              <a:rPr lang="uk-UA" sz="3600" b="1" dirty="0">
                <a:solidFill>
                  <a:schemeClr val="tx1"/>
                </a:solidFill>
                <a:latin typeface="Times New Roman" panose="02020603050405020304" charset="0"/>
                <a:cs typeface="Times New Roman" panose="02020603050405020304" charset="0"/>
                <a:sym typeface="+mn-ea"/>
              </a:rPr>
              <a:t>Назву Абу </a:t>
            </a:r>
            <a:r>
              <a:rPr lang="uk-UA" sz="3600" b="1" dirty="0" err="1">
                <a:solidFill>
                  <a:schemeClr val="tx1"/>
                </a:solidFill>
                <a:latin typeface="Times New Roman" panose="02020603050405020304" charset="0"/>
                <a:cs typeface="Times New Roman" panose="02020603050405020304" charset="0"/>
                <a:sym typeface="+mn-ea"/>
              </a:rPr>
              <a:t>Сайяф</a:t>
            </a:r>
            <a:r>
              <a:rPr lang="uk-UA" sz="3600" b="1" dirty="0">
                <a:solidFill>
                  <a:schemeClr val="tx1"/>
                </a:solidFill>
                <a:latin typeface="Times New Roman" panose="02020603050405020304" charset="0"/>
                <a:cs typeface="Times New Roman" panose="02020603050405020304" charset="0"/>
                <a:sym typeface="+mn-ea"/>
              </a:rPr>
              <a:t> було отримано таким чином: лідер угрупування </a:t>
            </a:r>
            <a:r>
              <a:rPr lang="uk-UA" sz="3600" b="1" dirty="0" err="1">
                <a:solidFill>
                  <a:schemeClr val="tx1"/>
                </a:solidFill>
                <a:latin typeface="Times New Roman" panose="02020603050405020304" charset="0"/>
                <a:cs typeface="Times New Roman" panose="02020603050405020304" charset="0"/>
                <a:sym typeface="+mn-ea"/>
              </a:rPr>
              <a:t>Абдураджак</a:t>
            </a:r>
            <a:r>
              <a:rPr lang="uk-UA" sz="3600" b="1" dirty="0">
                <a:solidFill>
                  <a:schemeClr val="tx1"/>
                </a:solidFill>
                <a:latin typeface="Times New Roman" panose="02020603050405020304" charset="0"/>
                <a:cs typeface="Times New Roman" panose="02020603050405020304" charset="0"/>
                <a:sym typeface="+mn-ea"/>
              </a:rPr>
              <a:t> </a:t>
            </a:r>
            <a:r>
              <a:rPr lang="uk-UA" sz="3600" b="1" dirty="0" err="1">
                <a:solidFill>
                  <a:schemeClr val="tx1"/>
                </a:solidFill>
                <a:latin typeface="Times New Roman" panose="02020603050405020304" charset="0"/>
                <a:cs typeface="Times New Roman" panose="02020603050405020304" charset="0"/>
                <a:sym typeface="+mn-ea"/>
              </a:rPr>
              <a:t>Абубакар</a:t>
            </a:r>
            <a:r>
              <a:rPr lang="uk-UA" sz="3600" b="1" dirty="0">
                <a:solidFill>
                  <a:schemeClr val="tx1"/>
                </a:solidFill>
                <a:latin typeface="Times New Roman" panose="02020603050405020304" charset="0"/>
                <a:cs typeface="Times New Roman" panose="02020603050405020304" charset="0"/>
                <a:sym typeface="+mn-ea"/>
              </a:rPr>
              <a:t> </a:t>
            </a:r>
            <a:r>
              <a:rPr lang="uk-UA" sz="3600" b="1" dirty="0" err="1">
                <a:solidFill>
                  <a:schemeClr val="tx1"/>
                </a:solidFill>
                <a:latin typeface="Times New Roman" panose="02020603050405020304" charset="0"/>
                <a:cs typeface="Times New Roman" panose="02020603050405020304" charset="0"/>
                <a:sym typeface="+mn-ea"/>
              </a:rPr>
              <a:t>Джанаджалані</a:t>
            </a:r>
            <a:r>
              <a:rPr lang="uk-UA" sz="3600" b="1" dirty="0">
                <a:solidFill>
                  <a:schemeClr val="tx1"/>
                </a:solidFill>
                <a:latin typeface="Times New Roman" panose="02020603050405020304" charset="0"/>
                <a:cs typeface="Times New Roman" panose="02020603050405020304" charset="0"/>
                <a:sym typeface="+mn-ea"/>
              </a:rPr>
              <a:t>, назвав свого старшого сина </a:t>
            </a:r>
            <a:r>
              <a:rPr lang="uk-UA" sz="3600" b="1" dirty="0" err="1">
                <a:solidFill>
                  <a:schemeClr val="tx1"/>
                </a:solidFill>
                <a:latin typeface="Times New Roman" panose="02020603050405020304" charset="0"/>
                <a:cs typeface="Times New Roman" panose="02020603050405020304" charset="0"/>
                <a:sym typeface="+mn-ea"/>
              </a:rPr>
              <a:t>Сайяфом</a:t>
            </a:r>
            <a:r>
              <a:rPr lang="uk-UA" sz="3600" b="1" dirty="0">
                <a:solidFill>
                  <a:schemeClr val="tx1"/>
                </a:solidFill>
                <a:latin typeface="Times New Roman" panose="02020603050405020304" charset="0"/>
                <a:cs typeface="Times New Roman" panose="02020603050405020304" charset="0"/>
                <a:sym typeface="+mn-ea"/>
              </a:rPr>
              <a:t> (</a:t>
            </a:r>
            <a:r>
              <a:rPr lang="uk-UA" sz="3600" b="1" dirty="0" err="1">
                <a:solidFill>
                  <a:schemeClr val="tx1"/>
                </a:solidFill>
                <a:latin typeface="Times New Roman" panose="02020603050405020304" charset="0"/>
                <a:cs typeface="Times New Roman" panose="02020603050405020304" charset="0"/>
                <a:sym typeface="+mn-ea"/>
              </a:rPr>
              <a:t>Сайафом</a:t>
            </a:r>
            <a:r>
              <a:rPr lang="uk-UA" sz="3600" b="1" dirty="0">
                <a:solidFill>
                  <a:schemeClr val="tx1"/>
                </a:solidFill>
                <a:latin typeface="Times New Roman" panose="02020603050405020304" charset="0"/>
                <a:cs typeface="Times New Roman" panose="02020603050405020304" charset="0"/>
                <a:sym typeface="+mn-ea"/>
              </a:rPr>
              <a:t>), ставши таким чином батьком (</a:t>
            </a:r>
            <a:r>
              <a:rPr lang="uk-UA" sz="3600" b="1" dirty="0" err="1">
                <a:solidFill>
                  <a:schemeClr val="tx1"/>
                </a:solidFill>
                <a:latin typeface="Times New Roman" panose="02020603050405020304" charset="0"/>
                <a:cs typeface="Times New Roman" panose="02020603050405020304" charset="0"/>
                <a:sym typeface="+mn-ea"/>
              </a:rPr>
              <a:t>абу</a:t>
            </a:r>
            <a:r>
              <a:rPr lang="uk-UA" sz="3600" b="1" dirty="0">
                <a:solidFill>
                  <a:schemeClr val="tx1"/>
                </a:solidFill>
                <a:latin typeface="Times New Roman" panose="02020603050405020304" charset="0"/>
                <a:cs typeface="Times New Roman" panose="02020603050405020304" charset="0"/>
                <a:sym typeface="+mn-ea"/>
              </a:rPr>
              <a:t>) </a:t>
            </a:r>
            <a:r>
              <a:rPr lang="uk-UA" sz="3600" b="1" dirty="0" err="1">
                <a:solidFill>
                  <a:schemeClr val="tx1"/>
                </a:solidFill>
                <a:latin typeface="Times New Roman" panose="02020603050405020304" charset="0"/>
                <a:cs typeface="Times New Roman" panose="02020603050405020304" charset="0"/>
                <a:sym typeface="+mn-ea"/>
              </a:rPr>
              <a:t>Сайяфа</a:t>
            </a:r>
            <a:r>
              <a:rPr lang="uk-UA" sz="3600" b="1" dirty="0">
                <a:solidFill>
                  <a:schemeClr val="tx1"/>
                </a:solidFill>
                <a:latin typeface="Times New Roman" panose="02020603050405020304" charset="0"/>
                <a:cs typeface="Times New Roman" panose="02020603050405020304" charset="0"/>
                <a:sym typeface="+mn-ea"/>
              </a:rPr>
              <a:t>. </a:t>
            </a:r>
          </a:p>
          <a:p>
            <a:pPr algn="just">
              <a:lnSpc>
                <a:spcPct val="100000"/>
              </a:lnSpc>
            </a:pPr>
            <a:r>
              <a:rPr lang="uk-UA" sz="3600" b="1" dirty="0" err="1">
                <a:solidFill>
                  <a:schemeClr val="tx1"/>
                </a:solidFill>
                <a:latin typeface="Times New Roman" panose="02020603050405020304" charset="0"/>
                <a:cs typeface="Times New Roman" panose="02020603050405020304" charset="0"/>
                <a:sym typeface="+mn-ea"/>
              </a:rPr>
              <a:t>Абдураджак</a:t>
            </a:r>
            <a:r>
              <a:rPr lang="uk-UA" sz="3600" b="1" dirty="0">
                <a:solidFill>
                  <a:schemeClr val="tx1"/>
                </a:solidFill>
                <a:latin typeface="Times New Roman" panose="02020603050405020304" charset="0"/>
                <a:cs typeface="Times New Roman" panose="02020603050405020304" charset="0"/>
                <a:sym typeface="+mn-ea"/>
              </a:rPr>
              <a:t> назвав свого сина на честь афганського моджахеда, польового командира </a:t>
            </a:r>
            <a:r>
              <a:rPr lang="uk-UA" sz="3600" b="1" dirty="0" err="1">
                <a:solidFill>
                  <a:schemeClr val="tx1"/>
                </a:solidFill>
                <a:latin typeface="Times New Roman" panose="02020603050405020304" charset="0"/>
                <a:cs typeface="Times New Roman" panose="02020603050405020304" charset="0"/>
                <a:sym typeface="+mn-ea"/>
              </a:rPr>
              <a:t>Расіла</a:t>
            </a:r>
            <a:r>
              <a:rPr lang="uk-UA" sz="3600" b="1" dirty="0">
                <a:solidFill>
                  <a:schemeClr val="tx1"/>
                </a:solidFill>
                <a:latin typeface="Times New Roman" panose="02020603050405020304" charset="0"/>
                <a:cs typeface="Times New Roman" panose="02020603050405020304" charset="0"/>
                <a:sym typeface="+mn-ea"/>
              </a:rPr>
              <a:t> </a:t>
            </a:r>
            <a:r>
              <a:rPr lang="uk-UA" sz="3600" b="1" dirty="0" err="1">
                <a:solidFill>
                  <a:schemeClr val="tx1"/>
                </a:solidFill>
                <a:latin typeface="Times New Roman" panose="02020603050405020304" charset="0"/>
                <a:cs typeface="Times New Roman" panose="02020603050405020304" charset="0"/>
                <a:sym typeface="+mn-ea"/>
              </a:rPr>
              <a:t>Сайяфа</a:t>
            </a:r>
            <a:r>
              <a:rPr lang="uk-UA" sz="3600" b="1" dirty="0">
                <a:solidFill>
                  <a:schemeClr val="tx1"/>
                </a:solidFill>
                <a:latin typeface="Times New Roman" panose="02020603050405020304" charset="0"/>
                <a:cs typeface="Times New Roman" panose="02020603050405020304" charset="0"/>
                <a:sym typeface="+mn-ea"/>
              </a:rPr>
              <a:t>, який командував тренувальним табором в Афганістані, де він пройшов підготовку.</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39406121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52329"/>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7" y="1136373"/>
            <a:ext cx="7074750" cy="5721626"/>
          </a:xfrm>
        </p:spPr>
        <p:txBody>
          <a:bodyPr>
            <a:noAutofit/>
          </a:bodyPr>
          <a:lstStyle/>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«Абу </a:t>
            </a:r>
            <a:r>
              <a:rPr lang="uk-UA" sz="3000" b="1" dirty="0" err="1">
                <a:solidFill>
                  <a:schemeClr val="tx1"/>
                </a:solidFill>
                <a:latin typeface="Times New Roman" panose="02020603050405020304" charset="0"/>
                <a:cs typeface="Times New Roman" panose="02020603050405020304" charset="0"/>
                <a:sym typeface="+mn-ea"/>
              </a:rPr>
              <a:t>Сайяф</a:t>
            </a:r>
            <a:r>
              <a:rPr lang="uk-UA" sz="3000" b="1" dirty="0">
                <a:solidFill>
                  <a:schemeClr val="tx1"/>
                </a:solidFill>
                <a:latin typeface="Times New Roman" panose="02020603050405020304" charset="0"/>
                <a:cs typeface="Times New Roman" panose="02020603050405020304" charset="0"/>
                <a:sym typeface="+mn-ea"/>
              </a:rPr>
              <a:t>» - найжорстокіша з ісламістських сепаратистських груп, що діють на півдні Філіппін. Вона пов’язана з терористичною мережею «Аль-Каїда» та прагне силою створити екстремістську ісламську державу в західній частині острова Мінданао та на архіпелазі Сулу. Організація проводила операції не лише на Філіппінах, а й у Малайзії, де у 2000 році у </a:t>
            </a:r>
            <a:r>
              <a:rPr lang="uk-UA" sz="3000" b="1" dirty="0" err="1">
                <a:solidFill>
                  <a:schemeClr val="tx1"/>
                </a:solidFill>
                <a:latin typeface="Times New Roman" panose="02020603050405020304" charset="0"/>
                <a:cs typeface="Times New Roman" panose="02020603050405020304" charset="0"/>
                <a:sym typeface="+mn-ea"/>
              </a:rPr>
              <a:t>Сіпадані</a:t>
            </a:r>
            <a:r>
              <a:rPr lang="uk-UA" sz="3000" b="1" dirty="0">
                <a:solidFill>
                  <a:schemeClr val="tx1"/>
                </a:solidFill>
                <a:latin typeface="Times New Roman" panose="02020603050405020304" charset="0"/>
                <a:cs typeface="Times New Roman" panose="02020603050405020304" charset="0"/>
                <a:sym typeface="+mn-ea"/>
              </a:rPr>
              <a:t> вони захопили 21 заручника, серед них 11 туристів. </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pic>
        <p:nvPicPr>
          <p:cNvPr id="4" name="Рисунок 3">
            <a:extLst>
              <a:ext uri="{FF2B5EF4-FFF2-40B4-BE49-F238E27FC236}">
                <a16:creationId xmlns:a16="http://schemas.microsoft.com/office/drawing/2014/main" id="{AAC49867-A3BE-C2B8-6164-4A4D1A533FE5}"/>
              </a:ext>
            </a:extLst>
          </p:cNvPr>
          <p:cNvPicPr>
            <a:picLocks noChangeAspect="1"/>
          </p:cNvPicPr>
          <p:nvPr/>
        </p:nvPicPr>
        <p:blipFill>
          <a:blip r:embed="rId5"/>
          <a:stretch>
            <a:fillRect/>
          </a:stretch>
        </p:blipFill>
        <p:spPr>
          <a:xfrm>
            <a:off x="8578236" y="1236337"/>
            <a:ext cx="3517803" cy="2238602"/>
          </a:xfrm>
          <a:prstGeom prst="rect">
            <a:avLst/>
          </a:prstGeom>
        </p:spPr>
      </p:pic>
      <p:pic>
        <p:nvPicPr>
          <p:cNvPr id="7" name="Рисунок 6">
            <a:extLst>
              <a:ext uri="{FF2B5EF4-FFF2-40B4-BE49-F238E27FC236}">
                <a16:creationId xmlns:a16="http://schemas.microsoft.com/office/drawing/2014/main" id="{C791C78F-3273-B1CD-2EA3-3F4AA8F5852A}"/>
              </a:ext>
            </a:extLst>
          </p:cNvPr>
          <p:cNvPicPr>
            <a:picLocks noChangeAspect="1"/>
          </p:cNvPicPr>
          <p:nvPr/>
        </p:nvPicPr>
        <p:blipFill>
          <a:blip r:embed="rId6"/>
          <a:stretch>
            <a:fillRect/>
          </a:stretch>
        </p:blipFill>
        <p:spPr>
          <a:xfrm>
            <a:off x="8507897" y="4047582"/>
            <a:ext cx="3639338" cy="2633168"/>
          </a:xfrm>
          <a:prstGeom prst="rect">
            <a:avLst/>
          </a:prstGeom>
        </p:spPr>
      </p:pic>
    </p:spTree>
    <p:extLst>
      <p:ext uri="{BB962C8B-B14F-4D97-AF65-F5344CB8AC3E}">
        <p14:creationId xmlns:p14="http://schemas.microsoft.com/office/powerpoint/2010/main" val="3393683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52329"/>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7" y="1136373"/>
            <a:ext cx="5792602" cy="5721626"/>
          </a:xfrm>
        </p:spPr>
        <p:txBody>
          <a:bodyPr>
            <a:noAutofit/>
          </a:bodyPr>
          <a:lstStyle/>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Бойовики цього угруповання здійснюють викрадення людей з метою викупу та організують терористичні акти для досягнення своєї заявленої мети створення незалежної ісламської держави на острові Мінданао та островах Сулу. Уряд Філіппін розглядає цих повстанців як злочинців та відмовляється вести будь-які переговори з ними.</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pic>
        <p:nvPicPr>
          <p:cNvPr id="4" name="Рисунок 3">
            <a:extLst>
              <a:ext uri="{FF2B5EF4-FFF2-40B4-BE49-F238E27FC236}">
                <a16:creationId xmlns:a16="http://schemas.microsoft.com/office/drawing/2014/main" id="{16F6D8F6-0FFC-8953-DBDC-EA8052D3907D}"/>
              </a:ext>
            </a:extLst>
          </p:cNvPr>
          <p:cNvPicPr>
            <a:picLocks noChangeAspect="1"/>
          </p:cNvPicPr>
          <p:nvPr/>
        </p:nvPicPr>
        <p:blipFill>
          <a:blip r:embed="rId5"/>
          <a:stretch>
            <a:fillRect/>
          </a:stretch>
        </p:blipFill>
        <p:spPr>
          <a:xfrm>
            <a:off x="7363371" y="1356690"/>
            <a:ext cx="4691006" cy="2640496"/>
          </a:xfrm>
          <a:prstGeom prst="rect">
            <a:avLst/>
          </a:prstGeom>
        </p:spPr>
      </p:pic>
      <p:pic>
        <p:nvPicPr>
          <p:cNvPr id="7" name="Рисунок 6">
            <a:extLst>
              <a:ext uri="{FF2B5EF4-FFF2-40B4-BE49-F238E27FC236}">
                <a16:creationId xmlns:a16="http://schemas.microsoft.com/office/drawing/2014/main" id="{FC0F2EDA-CC92-0D13-50FA-F5DAC810B641}"/>
              </a:ext>
            </a:extLst>
          </p:cNvPr>
          <p:cNvPicPr>
            <a:picLocks noChangeAspect="1"/>
          </p:cNvPicPr>
          <p:nvPr/>
        </p:nvPicPr>
        <p:blipFill>
          <a:blip r:embed="rId6"/>
          <a:stretch>
            <a:fillRect/>
          </a:stretch>
        </p:blipFill>
        <p:spPr>
          <a:xfrm>
            <a:off x="7405032" y="4365872"/>
            <a:ext cx="4572117" cy="2257483"/>
          </a:xfrm>
          <a:prstGeom prst="rect">
            <a:avLst/>
          </a:prstGeom>
        </p:spPr>
      </p:pic>
    </p:spTree>
    <p:extLst>
      <p:ext uri="{BB962C8B-B14F-4D97-AF65-F5344CB8AC3E}">
        <p14:creationId xmlns:p14="http://schemas.microsoft.com/office/powerpoint/2010/main" val="1974927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52329"/>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136373"/>
            <a:ext cx="10758853" cy="5721626"/>
          </a:xfrm>
        </p:spPr>
        <p:txBody>
          <a:bodyPr>
            <a:noAutofit/>
          </a:bodyPr>
          <a:lstStyle/>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8 жовтня 1997 року Державний департамент США визнав </a:t>
            </a:r>
            <a:r>
              <a:rPr lang="lt-LT" sz="3000" b="1" dirty="0">
                <a:solidFill>
                  <a:schemeClr val="tx1"/>
                </a:solidFill>
                <a:latin typeface="Times New Roman" panose="02020603050405020304" charset="0"/>
                <a:cs typeface="Times New Roman" panose="02020603050405020304" charset="0"/>
                <a:sym typeface="+mn-ea"/>
              </a:rPr>
              <a:t>ASG </a:t>
            </a:r>
            <a:r>
              <a:rPr lang="uk-UA" sz="3000" b="1" dirty="0">
                <a:solidFill>
                  <a:schemeClr val="tx1"/>
                </a:solidFill>
                <a:latin typeface="Times New Roman" panose="02020603050405020304" charset="0"/>
                <a:cs typeface="Times New Roman" panose="02020603050405020304" charset="0"/>
                <a:sym typeface="+mn-ea"/>
              </a:rPr>
              <a:t>іноземною терористичною організацією згідно зі статтею 219 Закону про імміграцію та громадянство у чинній редакції. </a:t>
            </a:r>
          </a:p>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Пізніше, 23 вересня 2001 року, </a:t>
            </a:r>
            <a:r>
              <a:rPr lang="lt-LT" sz="3000" b="1" dirty="0">
                <a:solidFill>
                  <a:schemeClr val="tx1"/>
                </a:solidFill>
                <a:latin typeface="Times New Roman" panose="02020603050405020304" charset="0"/>
                <a:cs typeface="Times New Roman" panose="02020603050405020304" charset="0"/>
                <a:sym typeface="+mn-ea"/>
              </a:rPr>
              <a:t>ASG </a:t>
            </a:r>
            <a:r>
              <a:rPr lang="uk-UA" sz="3000" b="1" dirty="0">
                <a:solidFill>
                  <a:schemeClr val="tx1"/>
                </a:solidFill>
                <a:latin typeface="Times New Roman" panose="02020603050405020304" charset="0"/>
                <a:cs typeface="Times New Roman" panose="02020603050405020304" charset="0"/>
                <a:sym typeface="+mn-ea"/>
              </a:rPr>
              <a:t>була внесена до Додатку Указу Президента № 13224. В результаті цього визнання, серед інших наслідків, всі майнові об’єкти, що належать </a:t>
            </a:r>
            <a:r>
              <a:rPr lang="lt-LT" sz="3000" b="1" dirty="0">
                <a:solidFill>
                  <a:schemeClr val="tx1"/>
                </a:solidFill>
                <a:latin typeface="Times New Roman" panose="02020603050405020304" charset="0"/>
                <a:cs typeface="Times New Roman" panose="02020603050405020304" charset="0"/>
                <a:sym typeface="+mn-ea"/>
              </a:rPr>
              <a:t>ASG (ABU SAYYAF GROUP) </a:t>
            </a:r>
            <a:r>
              <a:rPr lang="uk-UA" sz="3000" b="1" dirty="0">
                <a:solidFill>
                  <a:schemeClr val="tx1"/>
                </a:solidFill>
                <a:latin typeface="Times New Roman" panose="02020603050405020304" charset="0"/>
                <a:cs typeface="Times New Roman" panose="02020603050405020304" charset="0"/>
                <a:sym typeface="+mn-ea"/>
              </a:rPr>
              <a:t>і частки майна, що підпадають під юрисдикцію США, були заблоковані, а суб’єктам, які перебувають під юрисдикцією США, повсюдно забороняється брати участь у будь-яких угодах з </a:t>
            </a:r>
            <a:r>
              <a:rPr lang="lt-LT" sz="3000" b="1" dirty="0">
                <a:solidFill>
                  <a:schemeClr val="tx1"/>
                </a:solidFill>
                <a:latin typeface="Times New Roman" panose="02020603050405020304" charset="0"/>
                <a:cs typeface="Times New Roman" panose="02020603050405020304" charset="0"/>
                <a:sym typeface="+mn-ea"/>
              </a:rPr>
              <a:t>ASG.</a:t>
            </a:r>
            <a:endParaRPr lang="uk-UA" sz="3000" b="1" dirty="0">
              <a:solidFill>
                <a:schemeClr val="tx1"/>
              </a:solidFill>
              <a:latin typeface="Times New Roman" panose="02020603050405020304" charset="0"/>
              <a:cs typeface="Times New Roman" panose="02020603050405020304" charset="0"/>
              <a:sym typeface="+mn-ea"/>
            </a:endParaRP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3590032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52329"/>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136373"/>
            <a:ext cx="10758853" cy="5721626"/>
          </a:xfrm>
        </p:spPr>
        <p:txBody>
          <a:bodyPr>
            <a:noAutofit/>
          </a:bodyPr>
          <a:lstStyle/>
          <a:p>
            <a:pPr algn="just">
              <a:lnSpc>
                <a:spcPct val="100000"/>
              </a:lnSpc>
            </a:pPr>
            <a:r>
              <a:rPr lang="uk-UA" sz="4000" b="1" dirty="0" err="1">
                <a:solidFill>
                  <a:schemeClr val="tx1"/>
                </a:solidFill>
                <a:latin typeface="Times New Roman" panose="02020603050405020304" charset="0"/>
                <a:cs typeface="Times New Roman" panose="02020603050405020304" charset="0"/>
                <a:sym typeface="+mn-ea"/>
              </a:rPr>
              <a:t>Абдураджика</a:t>
            </a:r>
            <a:r>
              <a:rPr lang="uk-UA" sz="4000" b="1" dirty="0">
                <a:solidFill>
                  <a:schemeClr val="tx1"/>
                </a:solidFill>
                <a:latin typeface="Times New Roman" panose="02020603050405020304" charset="0"/>
                <a:cs typeface="Times New Roman" panose="02020603050405020304" charset="0"/>
                <a:sym typeface="+mn-ea"/>
              </a:rPr>
              <a:t> </a:t>
            </a:r>
            <a:r>
              <a:rPr lang="uk-UA" sz="4000" b="1" dirty="0" err="1">
                <a:solidFill>
                  <a:schemeClr val="tx1"/>
                </a:solidFill>
                <a:latin typeface="Times New Roman" panose="02020603050405020304" charset="0"/>
                <a:cs typeface="Times New Roman" panose="02020603050405020304" charset="0"/>
                <a:sym typeface="+mn-ea"/>
              </a:rPr>
              <a:t>Абубакара</a:t>
            </a:r>
            <a:r>
              <a:rPr lang="uk-UA" sz="4000" b="1" dirty="0">
                <a:solidFill>
                  <a:schemeClr val="tx1"/>
                </a:solidFill>
                <a:latin typeface="Times New Roman" panose="02020603050405020304" charset="0"/>
                <a:cs typeface="Times New Roman" panose="02020603050405020304" charset="0"/>
                <a:sym typeface="+mn-ea"/>
              </a:rPr>
              <a:t> </a:t>
            </a:r>
            <a:r>
              <a:rPr lang="uk-UA" sz="4000" b="1" dirty="0" err="1">
                <a:solidFill>
                  <a:schemeClr val="tx1"/>
                </a:solidFill>
                <a:latin typeface="Times New Roman" panose="02020603050405020304" charset="0"/>
                <a:cs typeface="Times New Roman" panose="02020603050405020304" charset="0"/>
                <a:sym typeface="+mn-ea"/>
              </a:rPr>
              <a:t>Джанджалані</a:t>
            </a:r>
            <a:r>
              <a:rPr lang="uk-UA" sz="4000" b="1" dirty="0">
                <a:solidFill>
                  <a:schemeClr val="tx1"/>
                </a:solidFill>
                <a:latin typeface="Times New Roman" panose="02020603050405020304" charset="0"/>
                <a:cs typeface="Times New Roman" panose="02020603050405020304" charset="0"/>
                <a:sym typeface="+mn-ea"/>
              </a:rPr>
              <a:t> було вбито в сутичці з філіппінською поліцією в грудні 1998 р. Потім його молодший брат (</a:t>
            </a:r>
            <a:r>
              <a:rPr lang="uk-UA" sz="4000" b="1" dirty="0" err="1">
                <a:solidFill>
                  <a:schemeClr val="tx1"/>
                </a:solidFill>
                <a:latin typeface="Times New Roman" panose="02020603050405020304" charset="0"/>
                <a:cs typeface="Times New Roman" panose="02020603050405020304" charset="0"/>
                <a:sym typeface="+mn-ea"/>
              </a:rPr>
              <a:t>Каддафі</a:t>
            </a:r>
            <a:r>
              <a:rPr lang="uk-UA" sz="4000" b="1" dirty="0">
                <a:solidFill>
                  <a:schemeClr val="tx1"/>
                </a:solidFill>
                <a:latin typeface="Times New Roman" panose="02020603050405020304" charset="0"/>
                <a:cs typeface="Times New Roman" panose="02020603050405020304" charset="0"/>
                <a:sym typeface="+mn-ea"/>
              </a:rPr>
              <a:t> </a:t>
            </a:r>
            <a:r>
              <a:rPr lang="uk-UA" sz="4000" b="1" dirty="0" err="1">
                <a:solidFill>
                  <a:schemeClr val="tx1"/>
                </a:solidFill>
                <a:latin typeface="Times New Roman" panose="02020603050405020304" charset="0"/>
                <a:cs typeface="Times New Roman" panose="02020603050405020304" charset="0"/>
                <a:sym typeface="+mn-ea"/>
              </a:rPr>
              <a:t>Джанджалані</a:t>
            </a:r>
            <a:r>
              <a:rPr lang="uk-UA" sz="4000" b="1" dirty="0">
                <a:solidFill>
                  <a:schemeClr val="tx1"/>
                </a:solidFill>
                <a:latin typeface="Times New Roman" panose="02020603050405020304" charset="0"/>
                <a:cs typeface="Times New Roman" panose="02020603050405020304" charset="0"/>
                <a:sym typeface="+mn-ea"/>
              </a:rPr>
              <a:t>) очолив угруповання та також був убитий філіппінськими військами у вересні 2006 р. </a:t>
            </a:r>
          </a:p>
          <a:p>
            <a:pPr algn="just">
              <a:lnSpc>
                <a:spcPct val="100000"/>
              </a:lnSpc>
            </a:pPr>
            <a:r>
              <a:rPr lang="uk-UA" sz="4000" b="1" dirty="0">
                <a:solidFill>
                  <a:schemeClr val="tx1"/>
                </a:solidFill>
                <a:latin typeface="Times New Roman" panose="02020603050405020304" charset="0"/>
                <a:cs typeface="Times New Roman" panose="02020603050405020304" charset="0"/>
                <a:sym typeface="+mn-ea"/>
              </a:rPr>
              <a:t>Новим керівником </a:t>
            </a:r>
            <a:r>
              <a:rPr lang="lt-LT" sz="4000" b="1" dirty="0">
                <a:solidFill>
                  <a:schemeClr val="tx1"/>
                </a:solidFill>
                <a:latin typeface="Times New Roman" panose="02020603050405020304" charset="0"/>
                <a:cs typeface="Times New Roman" panose="02020603050405020304" charset="0"/>
                <a:sym typeface="+mn-ea"/>
              </a:rPr>
              <a:t>ASG </a:t>
            </a:r>
            <a:r>
              <a:rPr lang="uk-UA" sz="4000" b="1" dirty="0">
                <a:solidFill>
                  <a:schemeClr val="tx1"/>
                </a:solidFill>
                <a:latin typeface="Times New Roman" panose="02020603050405020304" charset="0"/>
                <a:cs typeface="Times New Roman" panose="02020603050405020304" charset="0"/>
                <a:sym typeface="+mn-ea"/>
              </a:rPr>
              <a:t>став </a:t>
            </a:r>
            <a:r>
              <a:rPr lang="uk-UA" sz="4000" b="1" dirty="0" err="1">
                <a:solidFill>
                  <a:schemeClr val="tx1"/>
                </a:solidFill>
                <a:latin typeface="Times New Roman" panose="02020603050405020304" charset="0"/>
                <a:cs typeface="Times New Roman" panose="02020603050405020304" charset="0"/>
                <a:sym typeface="+mn-ea"/>
              </a:rPr>
              <a:t>Радулан</a:t>
            </a:r>
            <a:r>
              <a:rPr lang="uk-UA" sz="4000" b="1" dirty="0">
                <a:solidFill>
                  <a:schemeClr val="tx1"/>
                </a:solidFill>
                <a:latin typeface="Times New Roman" panose="02020603050405020304" charset="0"/>
                <a:cs typeface="Times New Roman" panose="02020603050405020304" charset="0"/>
                <a:sym typeface="+mn-ea"/>
              </a:rPr>
              <a:t> </a:t>
            </a:r>
            <a:r>
              <a:rPr lang="uk-UA" sz="4000" b="1" dirty="0" err="1">
                <a:solidFill>
                  <a:schemeClr val="tx1"/>
                </a:solidFill>
                <a:latin typeface="Times New Roman" panose="02020603050405020304" charset="0"/>
                <a:cs typeface="Times New Roman" panose="02020603050405020304" charset="0"/>
                <a:sym typeface="+mn-ea"/>
              </a:rPr>
              <a:t>Сахірон</a:t>
            </a:r>
            <a:r>
              <a:rPr lang="uk-UA" sz="4000" b="1" dirty="0">
                <a:solidFill>
                  <a:schemeClr val="tx1"/>
                </a:solidFill>
                <a:latin typeface="Times New Roman" panose="02020603050405020304" charset="0"/>
                <a:cs typeface="Times New Roman" panose="02020603050405020304" charset="0"/>
                <a:sym typeface="+mn-ea"/>
              </a:rPr>
              <a:t>, після вбивства якого у червні 2007 року Ясір </a:t>
            </a:r>
            <a:r>
              <a:rPr lang="uk-UA" sz="4000" b="1" dirty="0" err="1">
                <a:solidFill>
                  <a:schemeClr val="tx1"/>
                </a:solidFill>
                <a:latin typeface="Times New Roman" panose="02020603050405020304" charset="0"/>
                <a:cs typeface="Times New Roman" panose="02020603050405020304" charset="0"/>
                <a:sym typeface="+mn-ea"/>
              </a:rPr>
              <a:t>Ігасан</a:t>
            </a:r>
            <a:r>
              <a:rPr lang="uk-UA" sz="4000" b="1" dirty="0">
                <a:solidFill>
                  <a:schemeClr val="tx1"/>
                </a:solidFill>
                <a:latin typeface="Times New Roman" panose="02020603050405020304" charset="0"/>
                <a:cs typeface="Times New Roman" panose="02020603050405020304" charset="0"/>
                <a:sym typeface="+mn-ea"/>
              </a:rPr>
              <a:t> став лідером «Абу </a:t>
            </a:r>
            <a:r>
              <a:rPr lang="uk-UA" sz="4000" b="1" dirty="0" err="1">
                <a:solidFill>
                  <a:schemeClr val="tx1"/>
                </a:solidFill>
                <a:latin typeface="Times New Roman" panose="02020603050405020304" charset="0"/>
                <a:cs typeface="Times New Roman" panose="02020603050405020304" charset="0"/>
                <a:sym typeface="+mn-ea"/>
              </a:rPr>
              <a:t>Сайяфа</a:t>
            </a:r>
            <a:r>
              <a:rPr lang="uk-UA" sz="4000" b="1" dirty="0">
                <a:solidFill>
                  <a:schemeClr val="tx1"/>
                </a:solidFill>
                <a:latin typeface="Times New Roman" panose="02020603050405020304" charset="0"/>
                <a:cs typeface="Times New Roman" panose="02020603050405020304" charset="0"/>
                <a:sym typeface="+mn-ea"/>
              </a:rPr>
              <a:t>».</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3783212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52329"/>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136373"/>
            <a:ext cx="10758853" cy="5721626"/>
          </a:xfrm>
        </p:spPr>
        <p:txBody>
          <a:bodyPr>
            <a:noAutofit/>
          </a:bodyPr>
          <a:lstStyle/>
          <a:p>
            <a:pPr algn="just">
              <a:lnSpc>
                <a:spcPct val="100000"/>
              </a:lnSpc>
            </a:pPr>
            <a:r>
              <a:rPr lang="uk-UA" sz="3300" b="1" dirty="0">
                <a:solidFill>
                  <a:schemeClr val="tx1"/>
                </a:solidFill>
                <a:latin typeface="Times New Roman" panose="02020603050405020304" charset="0"/>
                <a:cs typeface="Times New Roman" panose="02020603050405020304" charset="0"/>
                <a:sym typeface="+mn-ea"/>
              </a:rPr>
              <a:t>Група «Абу </a:t>
            </a:r>
            <a:r>
              <a:rPr lang="uk-UA" sz="3300" b="1" dirty="0" err="1">
                <a:solidFill>
                  <a:schemeClr val="tx1"/>
                </a:solidFill>
                <a:latin typeface="Times New Roman" panose="02020603050405020304" charset="0"/>
                <a:cs typeface="Times New Roman" panose="02020603050405020304" charset="0"/>
                <a:sym typeface="+mn-ea"/>
              </a:rPr>
              <a:t>Сайяф</a:t>
            </a:r>
            <a:r>
              <a:rPr lang="uk-UA" sz="3300" b="1" dirty="0">
                <a:solidFill>
                  <a:schemeClr val="tx1"/>
                </a:solidFill>
                <a:latin typeface="Times New Roman" panose="02020603050405020304" charset="0"/>
                <a:cs typeface="Times New Roman" panose="02020603050405020304" charset="0"/>
                <a:sym typeface="+mn-ea"/>
              </a:rPr>
              <a:t>» була включена 6 жовтня 2001 року до переліку, відповідно пункту 8(с) резолюції ООН 1333 (2000), організацій, пов’язаних з «Аль-Каїдою», </a:t>
            </a:r>
            <a:r>
              <a:rPr lang="uk-UA" sz="3300" b="1" dirty="0" err="1">
                <a:solidFill>
                  <a:schemeClr val="tx1"/>
                </a:solidFill>
                <a:latin typeface="Times New Roman" panose="02020603050405020304" charset="0"/>
                <a:cs typeface="Times New Roman" panose="02020603050405020304" charset="0"/>
                <a:sym typeface="+mn-ea"/>
              </a:rPr>
              <a:t>Усамою</a:t>
            </a:r>
            <a:r>
              <a:rPr lang="uk-UA" sz="3300" b="1" dirty="0">
                <a:solidFill>
                  <a:schemeClr val="tx1"/>
                </a:solidFill>
                <a:latin typeface="Times New Roman" panose="02020603050405020304" charset="0"/>
                <a:cs typeface="Times New Roman" panose="02020603050405020304" charset="0"/>
                <a:sym typeface="+mn-ea"/>
              </a:rPr>
              <a:t> </a:t>
            </a:r>
            <a:r>
              <a:rPr lang="uk-UA" sz="3300" b="1" dirty="0" err="1">
                <a:solidFill>
                  <a:schemeClr val="tx1"/>
                </a:solidFill>
                <a:latin typeface="Times New Roman" panose="02020603050405020304" charset="0"/>
                <a:cs typeface="Times New Roman" panose="02020603050405020304" charset="0"/>
                <a:sym typeface="+mn-ea"/>
              </a:rPr>
              <a:t>бен</a:t>
            </a:r>
            <a:r>
              <a:rPr lang="uk-UA" sz="3300" b="1" dirty="0">
                <a:solidFill>
                  <a:schemeClr val="tx1"/>
                </a:solidFill>
                <a:latin typeface="Times New Roman" panose="02020603050405020304" charset="0"/>
                <a:cs typeface="Times New Roman" panose="02020603050405020304" charset="0"/>
                <a:sym typeface="+mn-ea"/>
              </a:rPr>
              <a:t> </a:t>
            </a:r>
            <a:r>
              <a:rPr lang="uk-UA" sz="3300" b="1" dirty="0" err="1">
                <a:solidFill>
                  <a:schemeClr val="tx1"/>
                </a:solidFill>
                <a:latin typeface="Times New Roman" panose="02020603050405020304" charset="0"/>
                <a:cs typeface="Times New Roman" panose="02020603050405020304" charset="0"/>
                <a:sym typeface="+mn-ea"/>
              </a:rPr>
              <a:t>Ладеном</a:t>
            </a:r>
            <a:r>
              <a:rPr lang="uk-UA" sz="3300" b="1" dirty="0">
                <a:solidFill>
                  <a:schemeClr val="tx1"/>
                </a:solidFill>
                <a:latin typeface="Times New Roman" panose="02020603050405020304" charset="0"/>
                <a:cs typeface="Times New Roman" panose="02020603050405020304" charset="0"/>
                <a:sym typeface="+mn-ea"/>
              </a:rPr>
              <a:t> або «Талібаном», за «</a:t>
            </a:r>
            <a:r>
              <a:rPr lang="uk-UA" sz="3300" b="1" dirty="0">
                <a:solidFill>
                  <a:schemeClr val="tx1"/>
                </a:solidFill>
                <a:highlight>
                  <a:srgbClr val="FF8D41"/>
                </a:highlight>
                <a:latin typeface="Times New Roman" panose="02020603050405020304" charset="0"/>
                <a:cs typeface="Times New Roman" panose="02020603050405020304" charset="0"/>
                <a:sym typeface="+mn-ea"/>
              </a:rPr>
              <a:t>участь у фінансуванні, плануванні, сприянні, підготовці або здійснення актів або діяльності у зв’язку з [«Аль-Каїдою», під [її] ім’ям, від [її] імені або в [її] підтримку», за «постачання, продаж або передачу [їй] озброєнь та пов’язаних з ними матеріальних засобів» або за «підтримку в іншій формі [її] актів чи діяльності</a:t>
            </a:r>
            <a:r>
              <a:rPr lang="uk-UA" sz="3300" b="1" dirty="0">
                <a:solidFill>
                  <a:schemeClr val="tx1"/>
                </a:solidFill>
                <a:latin typeface="Times New Roman" panose="02020603050405020304" charset="0"/>
                <a:cs typeface="Times New Roman" panose="02020603050405020304" charset="0"/>
                <a:sym typeface="+mn-ea"/>
              </a:rPr>
              <a:t>».</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1217324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52329"/>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136373"/>
            <a:ext cx="10758853" cy="5721626"/>
          </a:xfrm>
        </p:spPr>
        <p:txBody>
          <a:bodyPr>
            <a:noAutofit/>
          </a:bodyPr>
          <a:lstStyle/>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У 2001 р. США також включило угруповання до списку терористичних організацій, заявивши, що «Абу </a:t>
            </a:r>
            <a:r>
              <a:rPr lang="uk-UA" sz="3000" b="1" dirty="0" err="1">
                <a:solidFill>
                  <a:schemeClr val="tx1"/>
                </a:solidFill>
                <a:latin typeface="Times New Roman" panose="02020603050405020304" charset="0"/>
                <a:cs typeface="Times New Roman" panose="02020603050405020304" charset="0"/>
                <a:sym typeface="+mn-ea"/>
              </a:rPr>
              <a:t>Сайяф</a:t>
            </a:r>
            <a:r>
              <a:rPr lang="uk-UA" sz="3000" b="1" dirty="0">
                <a:solidFill>
                  <a:schemeClr val="tx1"/>
                </a:solidFill>
                <a:latin typeface="Times New Roman" panose="02020603050405020304" charset="0"/>
                <a:cs typeface="Times New Roman" panose="02020603050405020304" charset="0"/>
                <a:sym typeface="+mn-ea"/>
              </a:rPr>
              <a:t>» має зв’язок з «Аль-Каїдою». </a:t>
            </a:r>
          </a:p>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Дійсно, </a:t>
            </a:r>
            <a:r>
              <a:rPr lang="lt-LT" sz="3000" b="1" dirty="0">
                <a:solidFill>
                  <a:schemeClr val="tx1"/>
                </a:solidFill>
                <a:latin typeface="Times New Roman" panose="02020603050405020304" charset="0"/>
                <a:cs typeface="Times New Roman" panose="02020603050405020304" charset="0"/>
                <a:sym typeface="+mn-ea"/>
              </a:rPr>
              <a:t>ASG </a:t>
            </a:r>
            <a:r>
              <a:rPr lang="uk-UA" sz="3000" b="1" dirty="0">
                <a:solidFill>
                  <a:schemeClr val="tx1"/>
                </a:solidFill>
                <a:latin typeface="Times New Roman" panose="02020603050405020304" charset="0"/>
                <a:cs typeface="Times New Roman" panose="02020603050405020304" charset="0"/>
                <a:sym typeface="+mn-ea"/>
              </a:rPr>
              <a:t>пов’язана з «Аль-Каїдою» та «</a:t>
            </a:r>
            <a:r>
              <a:rPr lang="uk-UA" sz="3000" b="1" dirty="0" err="1">
                <a:solidFill>
                  <a:schemeClr val="tx1"/>
                </a:solidFill>
                <a:latin typeface="Times New Roman" panose="02020603050405020304" charset="0"/>
                <a:cs typeface="Times New Roman" panose="02020603050405020304" charset="0"/>
                <a:sym typeface="+mn-ea"/>
              </a:rPr>
              <a:t>Джемаа</a:t>
            </a:r>
            <a:r>
              <a:rPr lang="uk-UA" sz="3000" b="1" dirty="0">
                <a:solidFill>
                  <a:schemeClr val="tx1"/>
                </a:solidFill>
                <a:latin typeface="Times New Roman" panose="02020603050405020304" charset="0"/>
                <a:cs typeface="Times New Roman" panose="02020603050405020304" charset="0"/>
                <a:sym typeface="+mn-ea"/>
              </a:rPr>
              <a:t> </a:t>
            </a:r>
            <a:r>
              <a:rPr lang="uk-UA" sz="3000" b="1" dirty="0" err="1">
                <a:solidFill>
                  <a:schemeClr val="tx1"/>
                </a:solidFill>
                <a:latin typeface="Times New Roman" panose="02020603050405020304" charset="0"/>
                <a:cs typeface="Times New Roman" panose="02020603050405020304" charset="0"/>
                <a:sym typeface="+mn-ea"/>
              </a:rPr>
              <a:t>Ісламією</a:t>
            </a:r>
            <a:r>
              <a:rPr lang="uk-UA" sz="3000" b="1" dirty="0">
                <a:solidFill>
                  <a:schemeClr val="tx1"/>
                </a:solidFill>
                <a:latin typeface="Times New Roman" panose="02020603050405020304" charset="0"/>
                <a:cs typeface="Times New Roman" panose="02020603050405020304" charset="0"/>
                <a:sym typeface="+mn-ea"/>
              </a:rPr>
              <a:t>»; в обох організаціях члени </a:t>
            </a:r>
            <a:r>
              <a:rPr lang="lt-LT" sz="3000" b="1" dirty="0">
                <a:solidFill>
                  <a:schemeClr val="tx1"/>
                </a:solidFill>
                <a:latin typeface="Times New Roman" panose="02020603050405020304" charset="0"/>
                <a:cs typeface="Times New Roman" panose="02020603050405020304" charset="0"/>
                <a:sym typeface="+mn-ea"/>
              </a:rPr>
              <a:t>ASG </a:t>
            </a:r>
            <a:r>
              <a:rPr lang="uk-UA" sz="3000" b="1" dirty="0">
                <a:solidFill>
                  <a:schemeClr val="tx1"/>
                </a:solidFill>
                <a:latin typeface="Times New Roman" panose="02020603050405020304" charset="0"/>
                <a:cs typeface="Times New Roman" panose="02020603050405020304" charset="0"/>
                <a:sym typeface="+mn-ea"/>
              </a:rPr>
              <a:t>навчалися методів ведення партизанської війни та військових операцій, а також навичок виготовлення вибухових пристроїв. Шурін </a:t>
            </a:r>
            <a:r>
              <a:rPr lang="uk-UA" sz="3000" b="1" dirty="0" err="1">
                <a:solidFill>
                  <a:schemeClr val="tx1"/>
                </a:solidFill>
                <a:latin typeface="Times New Roman" panose="02020603050405020304" charset="0"/>
                <a:cs typeface="Times New Roman" panose="02020603050405020304" charset="0"/>
                <a:sym typeface="+mn-ea"/>
              </a:rPr>
              <a:t>Усами</a:t>
            </a:r>
            <a:r>
              <a:rPr lang="uk-UA" sz="3000" b="1" dirty="0">
                <a:solidFill>
                  <a:schemeClr val="tx1"/>
                </a:solidFill>
                <a:latin typeface="Times New Roman" panose="02020603050405020304" charset="0"/>
                <a:cs typeface="Times New Roman" panose="02020603050405020304" charset="0"/>
                <a:sym typeface="+mn-ea"/>
              </a:rPr>
              <a:t> </a:t>
            </a:r>
            <a:r>
              <a:rPr lang="uk-UA" sz="3000" b="1" dirty="0" err="1">
                <a:solidFill>
                  <a:schemeClr val="tx1"/>
                </a:solidFill>
                <a:latin typeface="Times New Roman" panose="02020603050405020304" charset="0"/>
                <a:cs typeface="Times New Roman" panose="02020603050405020304" charset="0"/>
                <a:sym typeface="+mn-ea"/>
              </a:rPr>
              <a:t>бен</a:t>
            </a:r>
            <a:r>
              <a:rPr lang="uk-UA" sz="3000" b="1" dirty="0">
                <a:solidFill>
                  <a:schemeClr val="tx1"/>
                </a:solidFill>
                <a:latin typeface="Times New Roman" panose="02020603050405020304" charset="0"/>
                <a:cs typeface="Times New Roman" panose="02020603050405020304" charset="0"/>
                <a:sym typeface="+mn-ea"/>
              </a:rPr>
              <a:t> </a:t>
            </a:r>
            <a:r>
              <a:rPr lang="uk-UA" sz="3000" b="1" dirty="0" err="1">
                <a:solidFill>
                  <a:schemeClr val="tx1"/>
                </a:solidFill>
                <a:latin typeface="Times New Roman" panose="02020603050405020304" charset="0"/>
                <a:cs typeface="Times New Roman" panose="02020603050405020304" charset="0"/>
                <a:sym typeface="+mn-ea"/>
              </a:rPr>
              <a:t>Ладена</a:t>
            </a:r>
            <a:r>
              <a:rPr lang="uk-UA" sz="3000" b="1" dirty="0">
                <a:solidFill>
                  <a:schemeClr val="tx1"/>
                </a:solidFill>
                <a:latin typeface="Times New Roman" panose="02020603050405020304" charset="0"/>
                <a:cs typeface="Times New Roman" panose="02020603050405020304" charset="0"/>
                <a:sym typeface="+mn-ea"/>
              </a:rPr>
              <a:t> - Мохаммад </a:t>
            </a:r>
            <a:r>
              <a:rPr lang="uk-UA" sz="3000" b="1" dirty="0" err="1">
                <a:solidFill>
                  <a:schemeClr val="tx1"/>
                </a:solidFill>
                <a:latin typeface="Times New Roman" panose="02020603050405020304" charset="0"/>
                <a:cs typeface="Times New Roman" panose="02020603050405020304" charset="0"/>
                <a:sym typeface="+mn-ea"/>
              </a:rPr>
              <a:t>Джаммаль</a:t>
            </a:r>
            <a:r>
              <a:rPr lang="uk-UA" sz="3000" b="1" dirty="0">
                <a:solidFill>
                  <a:schemeClr val="tx1"/>
                </a:solidFill>
                <a:latin typeface="Times New Roman" panose="02020603050405020304" charset="0"/>
                <a:cs typeface="Times New Roman" panose="02020603050405020304" charset="0"/>
                <a:sym typeface="+mn-ea"/>
              </a:rPr>
              <a:t> Халіфа використав організацію для постачання </a:t>
            </a:r>
            <a:r>
              <a:rPr lang="lt-LT" sz="3000" b="1" dirty="0">
                <a:solidFill>
                  <a:schemeClr val="tx1"/>
                </a:solidFill>
                <a:latin typeface="Times New Roman" panose="02020603050405020304" charset="0"/>
                <a:cs typeface="Times New Roman" panose="02020603050405020304" charset="0"/>
                <a:sym typeface="+mn-ea"/>
              </a:rPr>
              <a:t>ASG </a:t>
            </a:r>
            <a:r>
              <a:rPr lang="uk-UA" sz="3000" b="1" dirty="0">
                <a:solidFill>
                  <a:schemeClr val="tx1"/>
                </a:solidFill>
                <a:latin typeface="Times New Roman" panose="02020603050405020304" charset="0"/>
                <a:cs typeface="Times New Roman" panose="02020603050405020304" charset="0"/>
                <a:sym typeface="+mn-ea"/>
              </a:rPr>
              <a:t>засобами, необхідними для оплати витрат, пов’язаних із навчанням та придбанням зброї.</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137287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52329"/>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236335"/>
            <a:ext cx="10758853" cy="5621663"/>
          </a:xfrm>
        </p:spPr>
        <p:txBody>
          <a:bodyPr>
            <a:noAutofit/>
          </a:bodyPr>
          <a:lstStyle/>
          <a:p>
            <a:pPr algn="just">
              <a:lnSpc>
                <a:spcPct val="100000"/>
              </a:lnSpc>
            </a:pPr>
            <a:r>
              <a:rPr lang="uk-UA" sz="3300" b="1" dirty="0">
                <a:solidFill>
                  <a:schemeClr val="tx1"/>
                </a:solidFill>
                <a:latin typeface="Times New Roman" panose="02020603050405020304" charset="0"/>
                <a:cs typeface="Times New Roman" panose="02020603050405020304" charset="0"/>
                <a:sym typeface="+mn-ea"/>
              </a:rPr>
              <a:t>Підтримка Абу </a:t>
            </a:r>
            <a:r>
              <a:rPr lang="uk-UA" sz="3300" b="1" dirty="0" err="1">
                <a:solidFill>
                  <a:schemeClr val="tx1"/>
                </a:solidFill>
                <a:latin typeface="Times New Roman" panose="02020603050405020304" charset="0"/>
                <a:cs typeface="Times New Roman" panose="02020603050405020304" charset="0"/>
                <a:sym typeface="+mn-ea"/>
              </a:rPr>
              <a:t>Сайяф</a:t>
            </a:r>
            <a:r>
              <a:rPr lang="uk-UA" sz="3300" b="1" dirty="0">
                <a:solidFill>
                  <a:schemeClr val="tx1"/>
                </a:solidFill>
                <a:latin typeface="Times New Roman" panose="02020603050405020304" charset="0"/>
                <a:cs typeface="Times New Roman" panose="02020603050405020304" charset="0"/>
                <a:sym typeface="+mn-ea"/>
              </a:rPr>
              <a:t> населенням має обмежений характер, але аналітики вважають, що деякі місцеві жителі островів Сулу та Мінданао допомагають бунтівникам. </a:t>
            </a:r>
          </a:p>
          <a:p>
            <a:pPr algn="just">
              <a:lnSpc>
                <a:spcPct val="100000"/>
              </a:lnSpc>
            </a:pPr>
            <a:r>
              <a:rPr lang="uk-UA" sz="3300" b="1" dirty="0">
                <a:solidFill>
                  <a:schemeClr val="tx1"/>
                </a:solidFill>
                <a:latin typeface="Times New Roman" panose="02020603050405020304" charset="0"/>
                <a:cs typeface="Times New Roman" panose="02020603050405020304" charset="0"/>
                <a:sym typeface="+mn-ea"/>
              </a:rPr>
              <a:t>Американські війська допомагають філіппінським військовим у боротьбі з Абу </a:t>
            </a:r>
            <a:r>
              <a:rPr lang="uk-UA" sz="3300" b="1" dirty="0" err="1">
                <a:solidFill>
                  <a:schemeClr val="tx1"/>
                </a:solidFill>
                <a:latin typeface="Times New Roman" panose="02020603050405020304" charset="0"/>
                <a:cs typeface="Times New Roman" panose="02020603050405020304" charset="0"/>
                <a:sym typeface="+mn-ea"/>
              </a:rPr>
              <a:t>Сайяфом</a:t>
            </a:r>
            <a:r>
              <a:rPr lang="uk-UA" sz="3300" b="1" dirty="0">
                <a:solidFill>
                  <a:schemeClr val="tx1"/>
                </a:solidFill>
                <a:latin typeface="Times New Roman" panose="02020603050405020304" charset="0"/>
                <a:cs typeface="Times New Roman" panose="02020603050405020304" charset="0"/>
                <a:sym typeface="+mn-ea"/>
              </a:rPr>
              <a:t>. Американці навчають і консультують філіппінську армію, проте </a:t>
            </a:r>
            <a:r>
              <a:rPr lang="uk-UA" sz="3300" b="1" dirty="0">
                <a:solidFill>
                  <a:schemeClr val="tx1"/>
                </a:solidFill>
                <a:highlight>
                  <a:srgbClr val="FF8D41"/>
                </a:highlight>
                <a:latin typeface="Times New Roman" panose="02020603050405020304" charset="0"/>
                <a:cs typeface="Times New Roman" panose="02020603050405020304" charset="0"/>
                <a:sym typeface="+mn-ea"/>
              </a:rPr>
              <a:t>не беруть безпосередньої участі у бойових діях, тому що Конституція Філіппін забороняє іноземним військам брати участь у бойових діях на території Філіппін</a:t>
            </a:r>
            <a:r>
              <a:rPr lang="uk-UA" sz="3300" b="1" dirty="0">
                <a:solidFill>
                  <a:schemeClr val="tx1"/>
                </a:solidFill>
                <a:latin typeface="Times New Roman" panose="02020603050405020304" charset="0"/>
                <a:cs typeface="Times New Roman" panose="02020603050405020304" charset="0"/>
                <a:sym typeface="+mn-ea"/>
              </a:rPr>
              <a:t>.</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3359001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52329"/>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352291"/>
            <a:ext cx="10758853" cy="5505707"/>
          </a:xfrm>
        </p:spPr>
        <p:txBody>
          <a:bodyPr>
            <a:noAutofit/>
          </a:bodyPr>
          <a:lstStyle/>
          <a:p>
            <a:pPr algn="just">
              <a:lnSpc>
                <a:spcPct val="100000"/>
              </a:lnSpc>
            </a:pPr>
            <a:r>
              <a:rPr lang="uk-UA" sz="4000" b="1" dirty="0">
                <a:solidFill>
                  <a:schemeClr val="tx1"/>
                </a:solidFill>
                <a:latin typeface="Times New Roman" panose="02020603050405020304" charset="0"/>
                <a:cs typeface="Times New Roman" panose="02020603050405020304" charset="0"/>
                <a:sym typeface="+mn-ea"/>
              </a:rPr>
              <a:t>З 2008 по 2011 роки угруповання провело серію викрадень людей з метою отримання викупу. Серед жертв викрадень були філіппінські журналісти (2008), іноземні члени Міжнародного комітету Червоного Хреста (2009), а також два американці у 2011 році. Всіх цих заручників було звільнено.</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3369196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6084058" y="1"/>
            <a:ext cx="4967873" cy="1099860"/>
          </a:xfrm>
        </p:spPr>
        <p:txBody>
          <a:bodyPr>
            <a:normAutofit/>
          </a:bodyPr>
          <a:lstStyle/>
          <a:p>
            <a:pPr>
              <a:lnSpc>
                <a:spcPct val="100000"/>
              </a:lnSpc>
            </a:pPr>
            <a:r>
              <a:rPr lang="uk-UA" sz="28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28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28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136373"/>
            <a:ext cx="10758853" cy="5721626"/>
          </a:xfrm>
        </p:spPr>
        <p:txBody>
          <a:bodyPr>
            <a:normAutofit fontScale="97500"/>
          </a:bodyPr>
          <a:lstStyle/>
          <a:p>
            <a:pPr algn="just">
              <a:lnSpc>
                <a:spcPct val="150000"/>
              </a:lnSpc>
            </a:pPr>
            <a:endParaRPr lang="en-US" sz="2000" dirty="0">
              <a:solidFill>
                <a:schemeClr val="accent5"/>
              </a:solidFill>
              <a:latin typeface="Times New Roman" panose="02020603050405020304" charset="0"/>
              <a:cs typeface="Times New Roman" panose="02020603050405020304" charset="0"/>
              <a:sym typeface="+mn-ea"/>
            </a:endParaRP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pic>
        <p:nvPicPr>
          <p:cNvPr id="4" name="Рисунок 3">
            <a:extLst>
              <a:ext uri="{FF2B5EF4-FFF2-40B4-BE49-F238E27FC236}">
                <a16:creationId xmlns:a16="http://schemas.microsoft.com/office/drawing/2014/main" id="{0B6C750F-A023-BD07-B4FC-CB5BA5E016ED}"/>
              </a:ext>
            </a:extLst>
          </p:cNvPr>
          <p:cNvPicPr>
            <a:picLocks noChangeAspect="1"/>
          </p:cNvPicPr>
          <p:nvPr/>
        </p:nvPicPr>
        <p:blipFill>
          <a:blip r:embed="rId5"/>
          <a:stretch>
            <a:fillRect/>
          </a:stretch>
        </p:blipFill>
        <p:spPr>
          <a:xfrm>
            <a:off x="1544743" y="-635"/>
            <a:ext cx="4330431" cy="6784341"/>
          </a:xfrm>
          <a:prstGeom prst="rect">
            <a:avLst/>
          </a:prstGeom>
        </p:spPr>
      </p:pic>
      <p:pic>
        <p:nvPicPr>
          <p:cNvPr id="8" name="Рисунок 7">
            <a:extLst>
              <a:ext uri="{FF2B5EF4-FFF2-40B4-BE49-F238E27FC236}">
                <a16:creationId xmlns:a16="http://schemas.microsoft.com/office/drawing/2014/main" id="{A4173D12-B883-FC1E-1D5F-38436CDC2019}"/>
              </a:ext>
            </a:extLst>
          </p:cNvPr>
          <p:cNvPicPr>
            <a:picLocks noChangeAspect="1"/>
          </p:cNvPicPr>
          <p:nvPr/>
        </p:nvPicPr>
        <p:blipFill>
          <a:blip r:embed="rId6"/>
          <a:stretch>
            <a:fillRect/>
          </a:stretch>
        </p:blipFill>
        <p:spPr>
          <a:xfrm>
            <a:off x="6544049" y="1069216"/>
            <a:ext cx="5149000" cy="5709893"/>
          </a:xfrm>
          <a:prstGeom prst="rect">
            <a:avLst/>
          </a:prstGeom>
        </p:spPr>
      </p:pic>
    </p:spTree>
    <p:extLst>
      <p:ext uri="{BB962C8B-B14F-4D97-AF65-F5344CB8AC3E}">
        <p14:creationId xmlns:p14="http://schemas.microsoft.com/office/powerpoint/2010/main" val="1700000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52329"/>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136373"/>
            <a:ext cx="10758853" cy="5721626"/>
          </a:xfrm>
        </p:spPr>
        <p:txBody>
          <a:bodyPr>
            <a:noAutofit/>
          </a:bodyPr>
          <a:lstStyle/>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23 липня 2014 р. лідер угрупування «Абу </a:t>
            </a:r>
            <a:r>
              <a:rPr lang="uk-UA" sz="3000" b="1" dirty="0" err="1">
                <a:solidFill>
                  <a:schemeClr val="tx1"/>
                </a:solidFill>
                <a:latin typeface="Times New Roman" panose="02020603050405020304" charset="0"/>
                <a:cs typeface="Times New Roman" panose="02020603050405020304" charset="0"/>
                <a:sym typeface="+mn-ea"/>
              </a:rPr>
              <a:t>Сайяф</a:t>
            </a:r>
            <a:r>
              <a:rPr lang="uk-UA" sz="3000" b="1" dirty="0">
                <a:solidFill>
                  <a:schemeClr val="tx1"/>
                </a:solidFill>
                <a:latin typeface="Times New Roman" panose="02020603050405020304" charset="0"/>
                <a:cs typeface="Times New Roman" panose="02020603050405020304" charset="0"/>
                <a:sym typeface="+mn-ea"/>
              </a:rPr>
              <a:t>» </a:t>
            </a:r>
            <a:r>
              <a:rPr lang="uk-UA" sz="3000" b="1" dirty="0" err="1">
                <a:solidFill>
                  <a:schemeClr val="tx1"/>
                </a:solidFill>
                <a:latin typeface="Times New Roman" panose="02020603050405020304" charset="0"/>
                <a:cs typeface="Times New Roman" panose="02020603050405020304" charset="0"/>
                <a:sym typeface="+mn-ea"/>
              </a:rPr>
              <a:t>Існілон</a:t>
            </a:r>
            <a:r>
              <a:rPr lang="uk-UA" sz="3000" b="1" dirty="0">
                <a:solidFill>
                  <a:schemeClr val="tx1"/>
                </a:solidFill>
                <a:latin typeface="Times New Roman" panose="02020603050405020304" charset="0"/>
                <a:cs typeface="Times New Roman" panose="02020603050405020304" charset="0"/>
                <a:sym typeface="+mn-ea"/>
              </a:rPr>
              <a:t> </a:t>
            </a:r>
            <a:r>
              <a:rPr lang="uk-UA" sz="3000" b="1" dirty="0" err="1">
                <a:solidFill>
                  <a:schemeClr val="tx1"/>
                </a:solidFill>
                <a:latin typeface="Times New Roman" panose="02020603050405020304" charset="0"/>
                <a:cs typeface="Times New Roman" panose="02020603050405020304" charset="0"/>
                <a:sym typeface="+mn-ea"/>
              </a:rPr>
              <a:t>Тотоні</a:t>
            </a:r>
            <a:r>
              <a:rPr lang="uk-UA" sz="3000" b="1" dirty="0">
                <a:solidFill>
                  <a:schemeClr val="tx1"/>
                </a:solidFill>
                <a:latin typeface="Times New Roman" panose="02020603050405020304" charset="0"/>
                <a:cs typeface="Times New Roman" panose="02020603050405020304" charset="0"/>
                <a:sym typeface="+mn-ea"/>
              </a:rPr>
              <a:t> </a:t>
            </a:r>
            <a:r>
              <a:rPr lang="uk-UA" sz="3000" b="1" dirty="0" err="1">
                <a:solidFill>
                  <a:schemeClr val="tx1"/>
                </a:solidFill>
                <a:latin typeface="Times New Roman" panose="02020603050405020304" charset="0"/>
                <a:cs typeface="Times New Roman" panose="02020603050405020304" charset="0"/>
                <a:sym typeface="+mn-ea"/>
              </a:rPr>
              <a:t>Хапілон</a:t>
            </a:r>
            <a:r>
              <a:rPr lang="uk-UA" sz="3000" b="1" dirty="0">
                <a:solidFill>
                  <a:schemeClr val="tx1"/>
                </a:solidFill>
                <a:latin typeface="Times New Roman" panose="02020603050405020304" charset="0"/>
                <a:cs typeface="Times New Roman" panose="02020603050405020304" charset="0"/>
                <a:sym typeface="+mn-ea"/>
              </a:rPr>
              <a:t> склав присягу на вірність халіфу ІДІЛ Абу </a:t>
            </a:r>
            <a:r>
              <a:rPr lang="uk-UA" sz="3000" b="1" dirty="0" err="1">
                <a:solidFill>
                  <a:schemeClr val="tx1"/>
                </a:solidFill>
                <a:latin typeface="Times New Roman" panose="02020603050405020304" charset="0"/>
                <a:cs typeface="Times New Roman" panose="02020603050405020304" charset="0"/>
                <a:sym typeface="+mn-ea"/>
              </a:rPr>
              <a:t>Бакру</a:t>
            </a:r>
            <a:r>
              <a:rPr lang="uk-UA" sz="3000" b="1" dirty="0">
                <a:solidFill>
                  <a:schemeClr val="tx1"/>
                </a:solidFill>
                <a:latin typeface="Times New Roman" panose="02020603050405020304" charset="0"/>
                <a:cs typeface="Times New Roman" panose="02020603050405020304" charset="0"/>
                <a:sym typeface="+mn-ea"/>
              </a:rPr>
              <a:t> аль-Багдаді. </a:t>
            </a:r>
          </a:p>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У травні 2017 року бойовики «Абу </a:t>
            </a:r>
            <a:r>
              <a:rPr lang="uk-UA" sz="3000" b="1" dirty="0" err="1">
                <a:solidFill>
                  <a:schemeClr val="tx1"/>
                </a:solidFill>
                <a:latin typeface="Times New Roman" panose="02020603050405020304" charset="0"/>
                <a:cs typeface="Times New Roman" panose="02020603050405020304" charset="0"/>
                <a:sym typeface="+mn-ea"/>
              </a:rPr>
              <a:t>Сайяф</a:t>
            </a:r>
            <a:r>
              <a:rPr lang="uk-UA" sz="3000" b="1" dirty="0">
                <a:solidFill>
                  <a:schemeClr val="tx1"/>
                </a:solidFill>
                <a:latin typeface="Times New Roman" panose="02020603050405020304" charset="0"/>
                <a:cs typeface="Times New Roman" panose="02020603050405020304" charset="0"/>
                <a:sym typeface="+mn-ea"/>
              </a:rPr>
              <a:t>» та спорідненого їй ісламістського угруповання «</a:t>
            </a:r>
            <a:r>
              <a:rPr lang="uk-UA" sz="3000" b="1" dirty="0" err="1">
                <a:solidFill>
                  <a:schemeClr val="tx1"/>
                </a:solidFill>
                <a:latin typeface="Times New Roman" panose="02020603050405020304" charset="0"/>
                <a:cs typeface="Times New Roman" panose="02020603050405020304" charset="0"/>
                <a:sym typeface="+mn-ea"/>
              </a:rPr>
              <a:t>Мауте</a:t>
            </a:r>
            <a:r>
              <a:rPr lang="uk-UA" sz="3000" b="1" dirty="0">
                <a:solidFill>
                  <a:schemeClr val="tx1"/>
                </a:solidFill>
                <a:latin typeface="Times New Roman" panose="02020603050405020304" charset="0"/>
                <a:cs typeface="Times New Roman" panose="02020603050405020304" charset="0"/>
                <a:sym typeface="+mn-ea"/>
              </a:rPr>
              <a:t>» захопили низку об’єктів у місті </a:t>
            </a:r>
            <a:r>
              <a:rPr lang="uk-UA" sz="3000" b="1" dirty="0" err="1">
                <a:solidFill>
                  <a:schemeClr val="tx1"/>
                </a:solidFill>
                <a:latin typeface="Times New Roman" panose="02020603050405020304" charset="0"/>
                <a:cs typeface="Times New Roman" panose="02020603050405020304" charset="0"/>
                <a:sym typeface="+mn-ea"/>
              </a:rPr>
              <a:t>Мараві</a:t>
            </a:r>
            <a:r>
              <a:rPr lang="uk-UA" sz="3000" b="1" dirty="0">
                <a:solidFill>
                  <a:schemeClr val="tx1"/>
                </a:solidFill>
                <a:latin typeface="Times New Roman" panose="02020603050405020304" charset="0"/>
                <a:cs typeface="Times New Roman" panose="02020603050405020304" charset="0"/>
                <a:sym typeface="+mn-ea"/>
              </a:rPr>
              <a:t>, провінція Південний </a:t>
            </a:r>
            <a:r>
              <a:rPr lang="uk-UA" sz="3000" b="1" dirty="0" err="1">
                <a:solidFill>
                  <a:schemeClr val="tx1"/>
                </a:solidFill>
                <a:latin typeface="Times New Roman" panose="02020603050405020304" charset="0"/>
                <a:cs typeface="Times New Roman" panose="02020603050405020304" charset="0"/>
                <a:sym typeface="+mn-ea"/>
              </a:rPr>
              <a:t>Ланао</a:t>
            </a:r>
            <a:r>
              <a:rPr lang="uk-UA" sz="3000" b="1" dirty="0">
                <a:solidFill>
                  <a:schemeClr val="tx1"/>
                </a:solidFill>
                <a:latin typeface="Times New Roman" panose="02020603050405020304" charset="0"/>
                <a:cs typeface="Times New Roman" panose="02020603050405020304" charset="0"/>
                <a:sym typeface="+mn-ea"/>
              </a:rPr>
              <a:t>. Метою було утворення «халіфату» на південному сході Азії. З травня до жовтня 2017 року двом сотням місцевих бойовиків вдалося захопити центр </a:t>
            </a:r>
            <a:r>
              <a:rPr lang="uk-UA" sz="3000" b="1" dirty="0" err="1">
                <a:solidFill>
                  <a:schemeClr val="tx1"/>
                </a:solidFill>
                <a:latin typeface="Times New Roman" panose="02020603050405020304" charset="0"/>
                <a:cs typeface="Times New Roman" panose="02020603050405020304" charset="0"/>
                <a:sym typeface="+mn-ea"/>
              </a:rPr>
              <a:t>Мараві</a:t>
            </a:r>
            <a:r>
              <a:rPr lang="uk-UA" sz="3000" b="1" dirty="0">
                <a:solidFill>
                  <a:schemeClr val="tx1"/>
                </a:solidFill>
                <a:latin typeface="Times New Roman" panose="02020603050405020304" charset="0"/>
                <a:cs typeface="Times New Roman" panose="02020603050405020304" charset="0"/>
                <a:sym typeface="+mn-ea"/>
              </a:rPr>
              <a:t>. </a:t>
            </a:r>
            <a:r>
              <a:rPr lang="uk-UA" sz="3000" b="1" dirty="0" err="1">
                <a:solidFill>
                  <a:schemeClr val="tx1"/>
                </a:solidFill>
                <a:latin typeface="Times New Roman" panose="02020603050405020304" charset="0"/>
                <a:cs typeface="Times New Roman" panose="02020603050405020304" charset="0"/>
                <a:sym typeface="+mn-ea"/>
              </a:rPr>
              <a:t>Джихадісти</a:t>
            </a:r>
            <a:r>
              <a:rPr lang="uk-UA" sz="3000" b="1" dirty="0">
                <a:solidFill>
                  <a:schemeClr val="tx1"/>
                </a:solidFill>
                <a:latin typeface="Times New Roman" panose="02020603050405020304" charset="0"/>
                <a:cs typeface="Times New Roman" panose="02020603050405020304" charset="0"/>
                <a:sym typeface="+mn-ea"/>
              </a:rPr>
              <a:t> вбивали християн, брали заручників і в результаті зайняли найбільшу мечеть міста – </a:t>
            </a:r>
            <a:r>
              <a:rPr lang="uk-UA" sz="3000" b="1" dirty="0" err="1">
                <a:solidFill>
                  <a:schemeClr val="tx1"/>
                </a:solidFill>
                <a:latin typeface="Times New Roman" panose="02020603050405020304" charset="0"/>
                <a:cs typeface="Times New Roman" panose="02020603050405020304" charset="0"/>
                <a:sym typeface="+mn-ea"/>
              </a:rPr>
              <a:t>Бато</a:t>
            </a:r>
            <a:r>
              <a:rPr lang="uk-UA" sz="3000" b="1" dirty="0">
                <a:solidFill>
                  <a:schemeClr val="tx1"/>
                </a:solidFill>
                <a:latin typeface="Times New Roman" panose="02020603050405020304" charset="0"/>
                <a:cs typeface="Times New Roman" panose="02020603050405020304" charset="0"/>
                <a:sym typeface="+mn-ea"/>
              </a:rPr>
              <a:t>-Алі.</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1732768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52329"/>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5645427" y="5220598"/>
            <a:ext cx="2186608" cy="1021176"/>
          </a:xfrm>
        </p:spPr>
        <p:txBody>
          <a:bodyPr>
            <a:noAutofit/>
          </a:bodyPr>
          <a:lstStyle/>
          <a:p>
            <a:pPr algn="just">
              <a:lnSpc>
                <a:spcPct val="100000"/>
              </a:lnSpc>
            </a:pPr>
            <a:endParaRPr lang="uk-UA" sz="3000" b="1" dirty="0">
              <a:solidFill>
                <a:schemeClr val="tx1"/>
              </a:solidFill>
              <a:latin typeface="Times New Roman" panose="02020603050405020304" charset="0"/>
              <a:cs typeface="Times New Roman" panose="02020603050405020304" charset="0"/>
              <a:sym typeface="+mn-ea"/>
            </a:endParaRP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pic>
        <p:nvPicPr>
          <p:cNvPr id="4" name="Рисунок 3">
            <a:extLst>
              <a:ext uri="{FF2B5EF4-FFF2-40B4-BE49-F238E27FC236}">
                <a16:creationId xmlns:a16="http://schemas.microsoft.com/office/drawing/2014/main" id="{671C5836-4F72-BCD8-0073-A6D2489C5EE6}"/>
              </a:ext>
            </a:extLst>
          </p:cNvPr>
          <p:cNvPicPr>
            <a:picLocks noChangeAspect="1"/>
          </p:cNvPicPr>
          <p:nvPr/>
        </p:nvPicPr>
        <p:blipFill>
          <a:blip r:embed="rId5"/>
          <a:stretch>
            <a:fillRect/>
          </a:stretch>
        </p:blipFill>
        <p:spPr>
          <a:xfrm>
            <a:off x="1610139" y="1136373"/>
            <a:ext cx="9919252" cy="5606534"/>
          </a:xfrm>
          <a:prstGeom prst="rect">
            <a:avLst/>
          </a:prstGeom>
        </p:spPr>
      </p:pic>
      <p:pic>
        <p:nvPicPr>
          <p:cNvPr id="7" name="Рисунок 6">
            <a:extLst>
              <a:ext uri="{FF2B5EF4-FFF2-40B4-BE49-F238E27FC236}">
                <a16:creationId xmlns:a16="http://schemas.microsoft.com/office/drawing/2014/main" id="{5529E4FC-A3D0-E9DE-30FD-E97958062311}"/>
              </a:ext>
            </a:extLst>
          </p:cNvPr>
          <p:cNvPicPr>
            <a:picLocks noChangeAspect="1"/>
          </p:cNvPicPr>
          <p:nvPr/>
        </p:nvPicPr>
        <p:blipFill>
          <a:blip r:embed="rId6"/>
          <a:stretch>
            <a:fillRect/>
          </a:stretch>
        </p:blipFill>
        <p:spPr>
          <a:xfrm>
            <a:off x="6096000" y="1356050"/>
            <a:ext cx="1744805" cy="1454004"/>
          </a:xfrm>
          <a:prstGeom prst="rect">
            <a:avLst/>
          </a:prstGeom>
        </p:spPr>
      </p:pic>
    </p:spTree>
    <p:extLst>
      <p:ext uri="{BB962C8B-B14F-4D97-AF65-F5344CB8AC3E}">
        <p14:creationId xmlns:p14="http://schemas.microsoft.com/office/powerpoint/2010/main" val="2368789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52329"/>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362808" y="1236337"/>
            <a:ext cx="10829191" cy="5621662"/>
          </a:xfrm>
        </p:spPr>
        <p:txBody>
          <a:bodyPr>
            <a:noAutofit/>
          </a:bodyPr>
          <a:lstStyle/>
          <a:p>
            <a:pPr>
              <a:lnSpc>
                <a:spcPct val="100000"/>
              </a:lnSpc>
            </a:pPr>
            <a:r>
              <a:rPr lang="uk-UA" sz="3000" b="1" dirty="0">
                <a:solidFill>
                  <a:schemeClr val="tx1"/>
                </a:solidFill>
                <a:highlight>
                  <a:srgbClr val="FF8D41"/>
                </a:highlight>
                <a:latin typeface="Times New Roman" panose="02020603050405020304" charset="0"/>
                <a:cs typeface="Times New Roman" panose="02020603050405020304" charset="0"/>
                <a:sym typeface="+mn-ea"/>
              </a:rPr>
              <a:t>Мечеть </a:t>
            </a:r>
            <a:r>
              <a:rPr lang="uk-UA" sz="3000" b="1" dirty="0" err="1">
                <a:solidFill>
                  <a:schemeClr val="tx1"/>
                </a:solidFill>
                <a:highlight>
                  <a:srgbClr val="FF8D41"/>
                </a:highlight>
                <a:latin typeface="Times New Roman" panose="02020603050405020304" charset="0"/>
                <a:cs typeface="Times New Roman" panose="02020603050405020304" charset="0"/>
                <a:sym typeface="+mn-ea"/>
              </a:rPr>
              <a:t>Бато</a:t>
            </a:r>
            <a:r>
              <a:rPr lang="uk-UA" sz="3000" b="1" dirty="0">
                <a:solidFill>
                  <a:schemeClr val="tx1"/>
                </a:solidFill>
                <a:highlight>
                  <a:srgbClr val="FF8D41"/>
                </a:highlight>
                <a:latin typeface="Times New Roman" panose="02020603050405020304" charset="0"/>
                <a:cs typeface="Times New Roman" panose="02020603050405020304" charset="0"/>
                <a:sym typeface="+mn-ea"/>
              </a:rPr>
              <a:t>-Алі в </a:t>
            </a:r>
            <a:r>
              <a:rPr lang="uk-UA" sz="3000" b="1" dirty="0" err="1">
                <a:solidFill>
                  <a:schemeClr val="tx1"/>
                </a:solidFill>
                <a:highlight>
                  <a:srgbClr val="FF8D41"/>
                </a:highlight>
                <a:latin typeface="Times New Roman" panose="02020603050405020304" charset="0"/>
                <a:cs typeface="Times New Roman" panose="02020603050405020304" charset="0"/>
                <a:sym typeface="+mn-ea"/>
              </a:rPr>
              <a:t>Мараві</a:t>
            </a:r>
            <a:r>
              <a:rPr lang="uk-UA" sz="3000" b="1" dirty="0">
                <a:solidFill>
                  <a:schemeClr val="tx1"/>
                </a:solidFill>
                <a:highlight>
                  <a:srgbClr val="FF8D41"/>
                </a:highlight>
                <a:latin typeface="Times New Roman" panose="02020603050405020304" charset="0"/>
                <a:cs typeface="Times New Roman" panose="02020603050405020304" charset="0"/>
                <a:sym typeface="+mn-ea"/>
              </a:rPr>
              <a:t>, острів Мінданао </a:t>
            </a:r>
          </a:p>
          <a:p>
            <a:pPr>
              <a:lnSpc>
                <a:spcPct val="100000"/>
              </a:lnSpc>
            </a:pPr>
            <a:r>
              <a:rPr lang="uk-UA" sz="3000" b="1" dirty="0">
                <a:solidFill>
                  <a:schemeClr val="tx1"/>
                </a:solidFill>
                <a:highlight>
                  <a:srgbClr val="FF8D41"/>
                </a:highlight>
                <a:latin typeface="Times New Roman" panose="02020603050405020304" charset="0"/>
                <a:cs typeface="Times New Roman" panose="02020603050405020304" charset="0"/>
                <a:sym typeface="+mn-ea"/>
              </a:rPr>
              <a:t>(2017 р., наслідки)</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pic>
        <p:nvPicPr>
          <p:cNvPr id="7" name="Рисунок 6">
            <a:extLst>
              <a:ext uri="{FF2B5EF4-FFF2-40B4-BE49-F238E27FC236}">
                <a16:creationId xmlns:a16="http://schemas.microsoft.com/office/drawing/2014/main" id="{D97BCBEA-1BF4-E12B-572D-E6D933A54B7D}"/>
              </a:ext>
            </a:extLst>
          </p:cNvPr>
          <p:cNvPicPr>
            <a:picLocks noChangeAspect="1"/>
          </p:cNvPicPr>
          <p:nvPr/>
        </p:nvPicPr>
        <p:blipFill>
          <a:blip r:embed="rId5"/>
          <a:stretch>
            <a:fillRect/>
          </a:stretch>
        </p:blipFill>
        <p:spPr>
          <a:xfrm>
            <a:off x="1957328" y="2431775"/>
            <a:ext cx="9859074" cy="4316675"/>
          </a:xfrm>
          <a:prstGeom prst="rect">
            <a:avLst/>
          </a:prstGeom>
        </p:spPr>
      </p:pic>
    </p:spTree>
    <p:extLst>
      <p:ext uri="{BB962C8B-B14F-4D97-AF65-F5344CB8AC3E}">
        <p14:creationId xmlns:p14="http://schemas.microsoft.com/office/powerpoint/2010/main" val="3739202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52329"/>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136373"/>
            <a:ext cx="10758853" cy="5721626"/>
          </a:xfrm>
        </p:spPr>
        <p:txBody>
          <a:bodyPr>
            <a:noAutofit/>
          </a:bodyPr>
          <a:lstStyle/>
          <a:p>
            <a:pPr algn="just">
              <a:lnSpc>
                <a:spcPct val="100000"/>
              </a:lnSpc>
            </a:pPr>
            <a:r>
              <a:rPr lang="uk-UA" sz="3600" b="1" dirty="0">
                <a:solidFill>
                  <a:schemeClr val="tx1"/>
                </a:solidFill>
                <a:latin typeface="Times New Roman" panose="02020603050405020304" charset="0"/>
                <a:cs typeface="Times New Roman" panose="02020603050405020304" charset="0"/>
                <a:sym typeface="+mn-ea"/>
              </a:rPr>
              <a:t>Терористи змусили філіппінських військових вступити у найбільш кровопролитний бій з часів Другої світової війни. Внаслідок цього загинуло понад 1200 осіб. У жовтні 2017 року після п’яти місяців облоги урядові війська відновили контроль над містом. </a:t>
            </a:r>
          </a:p>
          <a:p>
            <a:pPr algn="just">
              <a:lnSpc>
                <a:spcPct val="100000"/>
              </a:lnSpc>
            </a:pPr>
            <a:r>
              <a:rPr lang="uk-UA" sz="3600" b="1" dirty="0">
                <a:solidFill>
                  <a:schemeClr val="tx1"/>
                </a:solidFill>
                <a:latin typeface="Times New Roman" panose="02020603050405020304" charset="0"/>
                <a:cs typeface="Times New Roman" panose="02020603050405020304" charset="0"/>
                <a:sym typeface="+mn-ea"/>
              </a:rPr>
              <a:t>У ході боїв більша частина терористів була ліквідована, решта арештовані. Серед убитих, крім братів </a:t>
            </a:r>
            <a:r>
              <a:rPr lang="uk-UA" sz="3600" b="1" dirty="0" err="1">
                <a:solidFill>
                  <a:schemeClr val="tx1"/>
                </a:solidFill>
                <a:latin typeface="Times New Roman" panose="02020603050405020304" charset="0"/>
                <a:cs typeface="Times New Roman" panose="02020603050405020304" charset="0"/>
                <a:sym typeface="+mn-ea"/>
              </a:rPr>
              <a:t>Маут</a:t>
            </a:r>
            <a:r>
              <a:rPr lang="uk-UA" sz="3600" b="1" dirty="0">
                <a:solidFill>
                  <a:schemeClr val="tx1"/>
                </a:solidFill>
                <a:latin typeface="Times New Roman" panose="02020603050405020304" charset="0"/>
                <a:cs typeface="Times New Roman" panose="02020603050405020304" charset="0"/>
                <a:sym typeface="+mn-ea"/>
              </a:rPr>
              <a:t>, був і глава «Абу </a:t>
            </a:r>
            <a:r>
              <a:rPr lang="uk-UA" sz="3600" b="1" dirty="0" err="1">
                <a:solidFill>
                  <a:schemeClr val="tx1"/>
                </a:solidFill>
                <a:latin typeface="Times New Roman" panose="02020603050405020304" charset="0"/>
                <a:cs typeface="Times New Roman" panose="02020603050405020304" charset="0"/>
                <a:sym typeface="+mn-ea"/>
              </a:rPr>
              <a:t>Сайяф</a:t>
            </a:r>
            <a:r>
              <a:rPr lang="uk-UA" sz="3600" b="1" dirty="0">
                <a:solidFill>
                  <a:schemeClr val="tx1"/>
                </a:solidFill>
                <a:latin typeface="Times New Roman" panose="02020603050405020304" charset="0"/>
                <a:cs typeface="Times New Roman" panose="02020603050405020304" charset="0"/>
                <a:sym typeface="+mn-ea"/>
              </a:rPr>
              <a:t>» </a:t>
            </a:r>
            <a:r>
              <a:rPr lang="uk-UA" sz="3600" b="1" dirty="0" err="1">
                <a:solidFill>
                  <a:schemeClr val="tx1"/>
                </a:solidFill>
                <a:latin typeface="Times New Roman" panose="02020603050405020304" charset="0"/>
                <a:cs typeface="Times New Roman" panose="02020603050405020304" charset="0"/>
                <a:sym typeface="+mn-ea"/>
              </a:rPr>
              <a:t>Існілон</a:t>
            </a:r>
            <a:r>
              <a:rPr lang="uk-UA" sz="3600" b="1" dirty="0">
                <a:solidFill>
                  <a:schemeClr val="tx1"/>
                </a:solidFill>
                <a:latin typeface="Times New Roman" panose="02020603050405020304" charset="0"/>
                <a:cs typeface="Times New Roman" panose="02020603050405020304" charset="0"/>
                <a:sym typeface="+mn-ea"/>
              </a:rPr>
              <a:t> </a:t>
            </a:r>
            <a:r>
              <a:rPr lang="uk-UA" sz="3600" b="1" dirty="0" err="1">
                <a:solidFill>
                  <a:schemeClr val="tx1"/>
                </a:solidFill>
                <a:latin typeface="Times New Roman" panose="02020603050405020304" charset="0"/>
                <a:cs typeface="Times New Roman" panose="02020603050405020304" charset="0"/>
                <a:sym typeface="+mn-ea"/>
              </a:rPr>
              <a:t>Хапілон</a:t>
            </a:r>
            <a:r>
              <a:rPr lang="uk-UA" sz="3600" b="1" dirty="0">
                <a:solidFill>
                  <a:schemeClr val="tx1"/>
                </a:solidFill>
                <a:latin typeface="Times New Roman" panose="02020603050405020304" charset="0"/>
                <a:cs typeface="Times New Roman" panose="02020603050405020304" charset="0"/>
                <a:sym typeface="+mn-ea"/>
              </a:rPr>
              <a:t>.</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318372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52329"/>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136373"/>
            <a:ext cx="10758853" cy="5721626"/>
          </a:xfrm>
        </p:spPr>
        <p:txBody>
          <a:bodyPr>
            <a:noAutofit/>
          </a:bodyPr>
          <a:lstStyle/>
          <a:p>
            <a:pPr algn="just">
              <a:lnSpc>
                <a:spcPct val="100000"/>
              </a:lnSpc>
            </a:pPr>
            <a:r>
              <a:rPr lang="uk-UA" sz="3600" b="1" dirty="0">
                <a:solidFill>
                  <a:schemeClr val="tx1"/>
                </a:solidFill>
                <a:latin typeface="Times New Roman" panose="02020603050405020304" charset="0"/>
                <a:cs typeface="Times New Roman" panose="02020603050405020304" charset="0"/>
                <a:sym typeface="+mn-ea"/>
              </a:rPr>
              <a:t>«</a:t>
            </a:r>
            <a:r>
              <a:rPr lang="uk-UA" sz="3600" b="1" dirty="0">
                <a:solidFill>
                  <a:schemeClr val="tx1"/>
                </a:solidFill>
                <a:highlight>
                  <a:srgbClr val="FF8D41"/>
                </a:highlight>
                <a:latin typeface="Times New Roman" panose="02020603050405020304" charset="0"/>
                <a:cs typeface="Times New Roman" panose="02020603050405020304" charset="0"/>
                <a:sym typeface="+mn-ea"/>
              </a:rPr>
              <a:t>Коли верхівка ІД на Близькому Сході вирішила призначити «еміра» в регіоні, вибір впав не на індонезійця чи малайзійця</a:t>
            </a:r>
            <a:r>
              <a:rPr lang="uk-UA" sz="3600" b="1" dirty="0">
                <a:solidFill>
                  <a:schemeClr val="tx1"/>
                </a:solidFill>
                <a:latin typeface="Times New Roman" panose="02020603050405020304" charset="0"/>
                <a:cs typeface="Times New Roman" panose="02020603050405020304" charset="0"/>
                <a:sym typeface="+mn-ea"/>
              </a:rPr>
              <a:t>», - зазначає політолог </a:t>
            </a:r>
            <a:r>
              <a:rPr lang="uk-UA" sz="3600" b="1" dirty="0" err="1">
                <a:solidFill>
                  <a:schemeClr val="tx1"/>
                </a:solidFill>
                <a:latin typeface="Times New Roman" panose="02020603050405020304" charset="0"/>
                <a:cs typeface="Times New Roman" panose="02020603050405020304" charset="0"/>
                <a:sym typeface="+mn-ea"/>
              </a:rPr>
              <a:t>Хейдаріан</a:t>
            </a:r>
            <a:r>
              <a:rPr lang="uk-UA" sz="3600" b="1" dirty="0">
                <a:solidFill>
                  <a:schemeClr val="tx1"/>
                </a:solidFill>
                <a:latin typeface="Times New Roman" panose="02020603050405020304" charset="0"/>
                <a:cs typeface="Times New Roman" panose="02020603050405020304" charset="0"/>
                <a:sym typeface="+mn-ea"/>
              </a:rPr>
              <a:t>. </a:t>
            </a:r>
            <a:r>
              <a:rPr lang="uk-UA" sz="3600" b="1" dirty="0">
                <a:solidFill>
                  <a:schemeClr val="tx1"/>
                </a:solidFill>
                <a:highlight>
                  <a:srgbClr val="FF8D41"/>
                </a:highlight>
                <a:latin typeface="Times New Roman" panose="02020603050405020304" charset="0"/>
                <a:cs typeface="Times New Roman" panose="02020603050405020304" charset="0"/>
                <a:sym typeface="+mn-ea"/>
              </a:rPr>
              <a:t>Призначений був філіппінець </a:t>
            </a:r>
            <a:r>
              <a:rPr lang="uk-UA" sz="3600" b="1" dirty="0" err="1">
                <a:solidFill>
                  <a:schemeClr val="tx1"/>
                </a:solidFill>
                <a:highlight>
                  <a:srgbClr val="FF8D41"/>
                </a:highlight>
                <a:latin typeface="Times New Roman" panose="02020603050405020304" charset="0"/>
                <a:cs typeface="Times New Roman" panose="02020603050405020304" charset="0"/>
                <a:sym typeface="+mn-ea"/>
              </a:rPr>
              <a:t>Існілон</a:t>
            </a:r>
            <a:r>
              <a:rPr lang="uk-UA" sz="3600" b="1" dirty="0">
                <a:solidFill>
                  <a:schemeClr val="tx1"/>
                </a:solidFill>
                <a:highlight>
                  <a:srgbClr val="FF8D41"/>
                </a:highlight>
                <a:latin typeface="Times New Roman" panose="02020603050405020304" charset="0"/>
                <a:cs typeface="Times New Roman" panose="02020603050405020304" charset="0"/>
                <a:sym typeface="+mn-ea"/>
              </a:rPr>
              <a:t> </a:t>
            </a:r>
            <a:r>
              <a:rPr lang="uk-UA" sz="3600" b="1" dirty="0" err="1">
                <a:solidFill>
                  <a:schemeClr val="tx1"/>
                </a:solidFill>
                <a:highlight>
                  <a:srgbClr val="FF8D41"/>
                </a:highlight>
                <a:latin typeface="Times New Roman" panose="02020603050405020304" charset="0"/>
                <a:cs typeface="Times New Roman" panose="02020603050405020304" charset="0"/>
                <a:sym typeface="+mn-ea"/>
              </a:rPr>
              <a:t>Хапілон</a:t>
            </a:r>
            <a:r>
              <a:rPr lang="uk-UA" sz="3600" b="1" dirty="0">
                <a:solidFill>
                  <a:schemeClr val="tx1"/>
                </a:solidFill>
                <a:highlight>
                  <a:srgbClr val="FF8D41"/>
                </a:highlight>
                <a:latin typeface="Times New Roman" panose="02020603050405020304" charset="0"/>
                <a:cs typeface="Times New Roman" panose="02020603050405020304" charset="0"/>
                <a:sym typeface="+mn-ea"/>
              </a:rPr>
              <a:t> (убитий при битві за </a:t>
            </a:r>
            <a:r>
              <a:rPr lang="uk-UA" sz="3600" b="1" dirty="0" err="1">
                <a:solidFill>
                  <a:schemeClr val="tx1"/>
                </a:solidFill>
                <a:highlight>
                  <a:srgbClr val="FF8D41"/>
                </a:highlight>
                <a:latin typeface="Times New Roman" panose="02020603050405020304" charset="0"/>
                <a:cs typeface="Times New Roman" panose="02020603050405020304" charset="0"/>
                <a:sym typeface="+mn-ea"/>
              </a:rPr>
              <a:t>Мараві</a:t>
            </a:r>
            <a:r>
              <a:rPr lang="uk-UA" sz="3600" b="1" dirty="0">
                <a:solidFill>
                  <a:schemeClr val="tx1"/>
                </a:solidFill>
                <a:highlight>
                  <a:srgbClr val="FF8D41"/>
                </a:highlight>
                <a:latin typeface="Times New Roman" panose="02020603050405020304" charset="0"/>
                <a:cs typeface="Times New Roman" panose="02020603050405020304" charset="0"/>
                <a:sym typeface="+mn-ea"/>
              </a:rPr>
              <a:t> 2017 р.), і це було пов’язано з тим, що в ІД нібито вважають, що «лінія фронту проходить не в Індонезії чи Малайзії, а на півдні Філіппін». </a:t>
            </a:r>
            <a:r>
              <a:rPr lang="uk-UA" sz="3600" b="1" dirty="0">
                <a:solidFill>
                  <a:schemeClr val="tx1"/>
                </a:solidFill>
                <a:highlight>
                  <a:srgbClr val="FF3300"/>
                </a:highlight>
                <a:latin typeface="Times New Roman" panose="02020603050405020304" charset="0"/>
                <a:cs typeface="Times New Roman" panose="02020603050405020304" charset="0"/>
                <a:sym typeface="+mn-ea"/>
              </a:rPr>
              <a:t>Тільки тут мусуються чутки про ймовірну боротьбу християнського уряду з мусульманами.</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681164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52329"/>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136373"/>
            <a:ext cx="10758853" cy="5721626"/>
          </a:xfrm>
        </p:spPr>
        <p:txBody>
          <a:bodyPr>
            <a:noAutofit/>
          </a:bodyPr>
          <a:lstStyle/>
          <a:p>
            <a:pPr algn="just">
              <a:lnSpc>
                <a:spcPct val="100000"/>
              </a:lnSpc>
            </a:pPr>
            <a:r>
              <a:rPr lang="uk-UA" sz="3500" b="1" dirty="0">
                <a:solidFill>
                  <a:schemeClr val="tx1"/>
                </a:solidFill>
                <a:latin typeface="Times New Roman" panose="02020603050405020304" charset="0"/>
                <a:cs typeface="Times New Roman" panose="02020603050405020304" charset="0"/>
                <a:sym typeface="+mn-ea"/>
              </a:rPr>
              <a:t>Ця терористична організація підтримує тісні зв’язки та отримує допомогу від мусульманських екстремістів Афганістану, Південної Азії та Близького Сходу. Спочатку під впливом «Аль-Каїди» </a:t>
            </a:r>
            <a:r>
              <a:rPr lang="lt-LT" sz="3500" b="1" dirty="0">
                <a:solidFill>
                  <a:schemeClr val="tx1"/>
                </a:solidFill>
                <a:latin typeface="Times New Roman" panose="02020603050405020304" charset="0"/>
                <a:cs typeface="Times New Roman" panose="02020603050405020304" charset="0"/>
                <a:sym typeface="+mn-ea"/>
              </a:rPr>
              <a:t>ASG </a:t>
            </a:r>
            <a:r>
              <a:rPr lang="uk-UA" sz="3500" b="1" dirty="0">
                <a:solidFill>
                  <a:schemeClr val="tx1"/>
                </a:solidFill>
                <a:latin typeface="Times New Roman" panose="02020603050405020304" charset="0"/>
                <a:cs typeface="Times New Roman" panose="02020603050405020304" charset="0"/>
                <a:sym typeface="+mn-ea"/>
              </a:rPr>
              <a:t>виступала на підтримку створення незалежної ісламської держави на заході острова Мінданао та архіпелазі Сулу. </a:t>
            </a:r>
          </a:p>
          <a:p>
            <a:pPr algn="just">
              <a:lnSpc>
                <a:spcPct val="100000"/>
              </a:lnSpc>
            </a:pPr>
            <a:r>
              <a:rPr lang="uk-UA" sz="3500" b="1" dirty="0">
                <a:solidFill>
                  <a:schemeClr val="tx1"/>
                </a:solidFill>
                <a:latin typeface="Times New Roman" panose="02020603050405020304" charset="0"/>
                <a:cs typeface="Times New Roman" panose="02020603050405020304" charset="0"/>
                <a:sym typeface="+mn-ea"/>
              </a:rPr>
              <a:t>Останнім часом члени угруповання встановили зв’язки з місцевим відділенням ІДІЛ (</a:t>
            </a:r>
            <a:r>
              <a:rPr lang="lt-LT" sz="3500" b="1" dirty="0">
                <a:solidFill>
                  <a:schemeClr val="tx1"/>
                </a:solidFill>
                <a:latin typeface="Times New Roman" panose="02020603050405020304" charset="0"/>
                <a:cs typeface="Times New Roman" panose="02020603050405020304" charset="0"/>
                <a:sym typeface="+mn-ea"/>
              </a:rPr>
              <a:t>ISIS) – </a:t>
            </a:r>
            <a:r>
              <a:rPr lang="uk-UA" sz="3500" b="1" dirty="0">
                <a:solidFill>
                  <a:schemeClr val="tx1"/>
                </a:solidFill>
                <a:latin typeface="Times New Roman" panose="02020603050405020304" charset="0"/>
                <a:cs typeface="Times New Roman" panose="02020603050405020304" charset="0"/>
                <a:sym typeface="+mn-ea"/>
              </a:rPr>
              <a:t>організацією «ІДІЛ-Філіппіни» (</a:t>
            </a:r>
            <a:r>
              <a:rPr lang="lt-LT" sz="3500" b="1" dirty="0">
                <a:solidFill>
                  <a:schemeClr val="tx1"/>
                </a:solidFill>
                <a:latin typeface="Times New Roman" panose="02020603050405020304" charset="0"/>
                <a:cs typeface="Times New Roman" panose="02020603050405020304" charset="0"/>
                <a:sym typeface="+mn-ea"/>
              </a:rPr>
              <a:t>ISIS-Philippines).</a:t>
            </a:r>
            <a:endParaRPr lang="uk-UA" sz="3500" b="1" dirty="0">
              <a:solidFill>
                <a:schemeClr val="tx1"/>
              </a:solidFill>
              <a:latin typeface="Times New Roman" panose="02020603050405020304" charset="0"/>
              <a:cs typeface="Times New Roman" panose="02020603050405020304" charset="0"/>
              <a:sym typeface="+mn-ea"/>
            </a:endParaRP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1781634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52329"/>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136373"/>
            <a:ext cx="5672486" cy="5721626"/>
          </a:xfrm>
        </p:spPr>
        <p:txBody>
          <a:bodyPr>
            <a:noAutofit/>
          </a:bodyPr>
          <a:lstStyle/>
          <a:p>
            <a:pPr algn="just">
              <a:lnSpc>
                <a:spcPct val="100000"/>
              </a:lnSpc>
            </a:pPr>
            <a:r>
              <a:rPr lang="uk-UA" sz="3600" b="1" dirty="0">
                <a:solidFill>
                  <a:schemeClr val="tx1"/>
                </a:solidFill>
                <a:latin typeface="Times New Roman" panose="02020603050405020304" charset="0"/>
                <a:cs typeface="Times New Roman" panose="02020603050405020304" charset="0"/>
                <a:sym typeface="+mn-ea"/>
              </a:rPr>
              <a:t>У липні 2023 р. президент Філіппін Фердинанд </a:t>
            </a:r>
            <a:r>
              <a:rPr lang="uk-UA" sz="3600" b="1" dirty="0" err="1">
                <a:solidFill>
                  <a:schemeClr val="tx1"/>
                </a:solidFill>
                <a:latin typeface="Times New Roman" panose="02020603050405020304" charset="0"/>
                <a:cs typeface="Times New Roman" panose="02020603050405020304" charset="0"/>
                <a:sym typeface="+mn-ea"/>
              </a:rPr>
              <a:t>Маркос</a:t>
            </a:r>
            <a:r>
              <a:rPr lang="uk-UA" sz="3600" b="1" dirty="0">
                <a:solidFill>
                  <a:schemeClr val="tx1"/>
                </a:solidFill>
                <a:latin typeface="Times New Roman" panose="02020603050405020304" charset="0"/>
                <a:cs typeface="Times New Roman" panose="02020603050405020304" charset="0"/>
                <a:sym typeface="+mn-ea"/>
              </a:rPr>
              <a:t>-молодший розпорядився прийняти національну стратегію до 2027 р.  щодо протидії відмиванню грошей, фінансуванню тероризму та поширенню зброї.</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pic>
        <p:nvPicPr>
          <p:cNvPr id="4" name="Рисунок 3">
            <a:extLst>
              <a:ext uri="{FF2B5EF4-FFF2-40B4-BE49-F238E27FC236}">
                <a16:creationId xmlns:a16="http://schemas.microsoft.com/office/drawing/2014/main" id="{06EDFDBF-D94C-F1C5-B3BC-7ACABA414B17}"/>
              </a:ext>
            </a:extLst>
          </p:cNvPr>
          <p:cNvPicPr>
            <a:picLocks noChangeAspect="1"/>
          </p:cNvPicPr>
          <p:nvPr/>
        </p:nvPicPr>
        <p:blipFill>
          <a:blip r:embed="rId5"/>
          <a:stretch>
            <a:fillRect/>
          </a:stretch>
        </p:blipFill>
        <p:spPr>
          <a:xfrm>
            <a:off x="7153612" y="1432256"/>
            <a:ext cx="4990408" cy="3010088"/>
          </a:xfrm>
          <a:prstGeom prst="rect">
            <a:avLst/>
          </a:prstGeom>
        </p:spPr>
      </p:pic>
      <p:sp>
        <p:nvSpPr>
          <p:cNvPr id="8" name="TextBox 7">
            <a:extLst>
              <a:ext uri="{FF2B5EF4-FFF2-40B4-BE49-F238E27FC236}">
                <a16:creationId xmlns:a16="http://schemas.microsoft.com/office/drawing/2014/main" id="{E56CDFA2-A927-1EEB-E99C-746A1A702B22}"/>
              </a:ext>
            </a:extLst>
          </p:cNvPr>
          <p:cNvSpPr txBox="1"/>
          <p:nvPr/>
        </p:nvSpPr>
        <p:spPr>
          <a:xfrm rot="10800000" flipV="1">
            <a:off x="7153612" y="4622272"/>
            <a:ext cx="5210666" cy="646331"/>
          </a:xfrm>
          <a:prstGeom prst="rect">
            <a:avLst/>
          </a:prstGeom>
          <a:noFill/>
        </p:spPr>
        <p:txBody>
          <a:bodyPr wrap="square">
            <a:spAutoFit/>
          </a:bodyPr>
          <a:lstStyle/>
          <a:p>
            <a:pPr algn="ctr"/>
            <a:r>
              <a:rPr lang="ru-RU" b="1" dirty="0">
                <a:highlight>
                  <a:srgbClr val="C0C0C0"/>
                </a:highlight>
              </a:rPr>
              <a:t>Президент </a:t>
            </a:r>
            <a:r>
              <a:rPr lang="ru-RU" b="1" dirty="0" err="1">
                <a:highlight>
                  <a:srgbClr val="C0C0C0"/>
                </a:highlight>
              </a:rPr>
              <a:t>Філіппін</a:t>
            </a:r>
            <a:r>
              <a:rPr lang="ru-RU" b="1" dirty="0">
                <a:highlight>
                  <a:srgbClr val="C0C0C0"/>
                </a:highlight>
              </a:rPr>
              <a:t> Фердинанд Маркос-</a:t>
            </a:r>
            <a:r>
              <a:rPr lang="ru-RU" b="1" dirty="0" err="1">
                <a:highlight>
                  <a:srgbClr val="C0C0C0"/>
                </a:highlight>
              </a:rPr>
              <a:t>молодший</a:t>
            </a:r>
            <a:r>
              <a:rPr lang="ru-RU" b="1" dirty="0">
                <a:highlight>
                  <a:srgbClr val="C0C0C0"/>
                </a:highlight>
              </a:rPr>
              <a:t> (Президент з 30 червня 2022 р.)</a:t>
            </a:r>
          </a:p>
        </p:txBody>
      </p:sp>
    </p:spTree>
    <p:extLst>
      <p:ext uri="{BB962C8B-B14F-4D97-AF65-F5344CB8AC3E}">
        <p14:creationId xmlns:p14="http://schemas.microsoft.com/office/powerpoint/2010/main" val="28124385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52329"/>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136373"/>
            <a:ext cx="10758853" cy="5721626"/>
          </a:xfrm>
        </p:spPr>
        <p:txBody>
          <a:bodyPr>
            <a:noAutofit/>
          </a:bodyPr>
          <a:lstStyle/>
          <a:p>
            <a:pPr algn="just">
              <a:lnSpc>
                <a:spcPct val="100000"/>
              </a:lnSpc>
            </a:pPr>
            <a:r>
              <a:rPr lang="uk-UA" sz="3800" b="1" dirty="0">
                <a:solidFill>
                  <a:schemeClr val="tx1"/>
                </a:solidFill>
                <a:latin typeface="Times New Roman" panose="02020603050405020304" charset="0"/>
                <a:cs typeface="Times New Roman" panose="02020603050405020304" charset="0"/>
                <a:sym typeface="+mn-ea"/>
              </a:rPr>
              <a:t>Наприкінці листопада 2023 р. </a:t>
            </a:r>
            <a:r>
              <a:rPr lang="lt-LT" sz="3800" b="1" dirty="0">
                <a:solidFill>
                  <a:schemeClr val="tx1"/>
                </a:solidFill>
                <a:latin typeface="Times New Roman" panose="02020603050405020304" charset="0"/>
                <a:cs typeface="Times New Roman" panose="02020603050405020304" charset="0"/>
                <a:sym typeface="+mn-ea"/>
              </a:rPr>
              <a:t>AMLC (</a:t>
            </a:r>
            <a:r>
              <a:rPr lang="uk-UA" sz="3800" b="1" dirty="0">
                <a:solidFill>
                  <a:schemeClr val="tx1"/>
                </a:solidFill>
                <a:latin typeface="Times New Roman" panose="02020603050405020304" charset="0"/>
                <a:cs typeface="Times New Roman" panose="02020603050405020304" charset="0"/>
                <a:sym typeface="+mn-ea"/>
              </a:rPr>
              <a:t>Рада з боротьби по відмиванню грошей) організувала Саміт з боротьби по відмиванню грошей і фінансуванню тероризму. </a:t>
            </a:r>
          </a:p>
          <a:p>
            <a:pPr algn="just">
              <a:lnSpc>
                <a:spcPct val="100000"/>
              </a:lnSpc>
            </a:pPr>
            <a:r>
              <a:rPr lang="uk-UA" sz="3800" b="1" dirty="0">
                <a:solidFill>
                  <a:schemeClr val="tx1"/>
                </a:solidFill>
                <a:latin typeface="Times New Roman" panose="02020603050405020304" charset="0"/>
                <a:cs typeface="Times New Roman" panose="02020603050405020304" charset="0"/>
                <a:sym typeface="+mn-ea"/>
              </a:rPr>
              <a:t>Онлайн-захід, проведений спільно з партнерськими структурами Австралії та США, був спрямований на зміцнення співробітництва та підвищення рівня нормативно-правової відповідності.</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25995890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52329"/>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236335"/>
            <a:ext cx="10758853" cy="5621663"/>
          </a:xfrm>
        </p:spPr>
        <p:txBody>
          <a:bodyPr>
            <a:noAutofit/>
          </a:bodyPr>
          <a:lstStyle/>
          <a:p>
            <a:pPr>
              <a:lnSpc>
                <a:spcPct val="100000"/>
              </a:lnSpc>
            </a:pPr>
            <a:r>
              <a:rPr lang="uk-UA" sz="3000" b="1" dirty="0">
                <a:solidFill>
                  <a:schemeClr val="tx1"/>
                </a:solidFill>
                <a:highlight>
                  <a:srgbClr val="FF8D41"/>
                </a:highlight>
                <a:latin typeface="Arial Black" panose="020B0A04020102020204" pitchFamily="34" charset="0"/>
                <a:cs typeface="Times New Roman" panose="02020603050405020304" charset="0"/>
                <a:sym typeface="+mn-ea"/>
              </a:rPr>
              <a:t>ВИСНОВОК:</a:t>
            </a:r>
            <a:r>
              <a:rPr lang="uk-UA" sz="3000" b="1" dirty="0">
                <a:solidFill>
                  <a:schemeClr val="tx1"/>
                </a:solidFill>
                <a:latin typeface="Times New Roman" panose="02020603050405020304" charset="0"/>
                <a:cs typeface="Times New Roman" panose="02020603050405020304" charset="0"/>
                <a:sym typeface="+mn-ea"/>
              </a:rPr>
              <a:t> </a:t>
            </a:r>
          </a:p>
          <a:p>
            <a:pPr algn="just">
              <a:lnSpc>
                <a:spcPct val="100000"/>
              </a:lnSpc>
            </a:pPr>
            <a:r>
              <a:rPr lang="uk-UA" sz="3500" b="1" dirty="0">
                <a:solidFill>
                  <a:schemeClr val="tx1"/>
                </a:solidFill>
                <a:latin typeface="Times New Roman" panose="02020603050405020304" charset="0"/>
                <a:cs typeface="Times New Roman" panose="02020603050405020304" charset="0"/>
                <a:sym typeface="+mn-ea"/>
              </a:rPr>
              <a:t>На Мінданао та інших островах, включаючи </a:t>
            </a:r>
            <a:r>
              <a:rPr lang="uk-UA" sz="3500" b="1" dirty="0" err="1">
                <a:solidFill>
                  <a:schemeClr val="tx1"/>
                </a:solidFill>
                <a:latin typeface="Times New Roman" panose="02020603050405020304" charset="0"/>
                <a:cs typeface="Times New Roman" panose="02020603050405020304" charset="0"/>
                <a:sym typeface="+mn-ea"/>
              </a:rPr>
              <a:t>Холо</a:t>
            </a:r>
            <a:r>
              <a:rPr lang="uk-UA" sz="3500" b="1" dirty="0">
                <a:solidFill>
                  <a:schemeClr val="tx1"/>
                </a:solidFill>
                <a:latin typeface="Times New Roman" panose="02020603050405020304" charset="0"/>
                <a:cs typeface="Times New Roman" panose="02020603050405020304" charset="0"/>
                <a:sym typeface="+mn-ea"/>
              </a:rPr>
              <a:t>, тліє один із </a:t>
            </a:r>
            <a:r>
              <a:rPr lang="uk-UA" sz="3500" b="1" dirty="0" err="1">
                <a:solidFill>
                  <a:schemeClr val="tx1"/>
                </a:solidFill>
                <a:latin typeface="Times New Roman" panose="02020603050405020304" charset="0"/>
                <a:cs typeface="Times New Roman" panose="02020603050405020304" charset="0"/>
                <a:sym typeface="+mn-ea"/>
              </a:rPr>
              <a:t>найтриваліших</a:t>
            </a:r>
            <a:r>
              <a:rPr lang="uk-UA" sz="3500" b="1" dirty="0">
                <a:solidFill>
                  <a:schemeClr val="tx1"/>
                </a:solidFill>
                <a:latin typeface="Times New Roman" panose="02020603050405020304" charset="0"/>
                <a:cs typeface="Times New Roman" panose="02020603050405020304" charset="0"/>
                <a:sym typeface="+mn-ea"/>
              </a:rPr>
              <a:t> конфліктів в Азії - боротьба за владу між християнською більшістю і мусульманською меншістю, що постійно загострюється. </a:t>
            </a:r>
          </a:p>
          <a:p>
            <a:pPr algn="just">
              <a:lnSpc>
                <a:spcPct val="100000"/>
              </a:lnSpc>
            </a:pPr>
            <a:r>
              <a:rPr lang="uk-UA" sz="3500" b="1" dirty="0">
                <a:solidFill>
                  <a:schemeClr val="tx1"/>
                </a:solidFill>
                <a:latin typeface="Times New Roman" panose="02020603050405020304" charset="0"/>
                <a:cs typeface="Times New Roman" panose="02020603050405020304" charset="0"/>
                <a:sym typeface="+mn-ea"/>
              </a:rPr>
              <a:t>Нагадаємо, на Філіппінах лише 4% мусульман - і майже всі мешкають на Мінданао. Становище може врятувати автономія для проблемного мусульманського регіону на одному з островів.</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2974450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52329"/>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136373"/>
            <a:ext cx="10758853" cy="5721626"/>
          </a:xfrm>
        </p:spPr>
        <p:txBody>
          <a:bodyPr>
            <a:noAutofit/>
          </a:bodyPr>
          <a:lstStyle/>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Чотири десятки років громадянської війни та понад 120 тисяч загиблих залишили глибокі сліди. Території, на яких живуть мусульмани, вважаються найбіднішими та найменш розвиненими на Філіппінах. </a:t>
            </a:r>
          </a:p>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Однак після багаторічних переговорів активісти фронту змінили свої первісні вимоги і почали агітувати населення за широку мусульманську автономію (під назвою </a:t>
            </a:r>
            <a:r>
              <a:rPr lang="uk-UA" sz="3000" b="1" dirty="0" err="1">
                <a:solidFill>
                  <a:schemeClr val="tx1"/>
                </a:solidFill>
                <a:latin typeface="Times New Roman" panose="02020603050405020304" charset="0"/>
                <a:cs typeface="Times New Roman" panose="02020603050405020304" charset="0"/>
                <a:sym typeface="+mn-ea"/>
              </a:rPr>
              <a:t>Бангсаморо</a:t>
            </a:r>
            <a:r>
              <a:rPr lang="uk-UA" sz="3000" b="1" dirty="0">
                <a:solidFill>
                  <a:schemeClr val="tx1"/>
                </a:solidFill>
                <a:latin typeface="Times New Roman" panose="02020603050405020304" charset="0"/>
                <a:cs typeface="Times New Roman" panose="02020603050405020304" charset="0"/>
                <a:sym typeface="+mn-ea"/>
              </a:rPr>
              <a:t> – «земля моро») – зі своїм парламентом, бюджетом та ісламськими законами. </a:t>
            </a:r>
          </a:p>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У разі формування уряду автономії зброю готові скласти до 30 тисяч бойовиків.</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1458982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1"/>
            <a:ext cx="10829192" cy="1242390"/>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136373"/>
            <a:ext cx="10758853" cy="5721626"/>
          </a:xfrm>
        </p:spPr>
        <p:txBody>
          <a:bodyPr>
            <a:noAutofit/>
          </a:bodyPr>
          <a:lstStyle/>
          <a:p>
            <a:pPr algn="just">
              <a:lnSpc>
                <a:spcPct val="100000"/>
              </a:lnSpc>
            </a:pPr>
            <a:r>
              <a:rPr lang="uk-UA" sz="3200" b="1" dirty="0">
                <a:solidFill>
                  <a:schemeClr val="tx1"/>
                </a:solidFill>
                <a:latin typeface="Times New Roman" panose="02020603050405020304" charset="0"/>
                <a:cs typeface="Times New Roman" panose="02020603050405020304" charset="0"/>
                <a:sym typeface="+mn-ea"/>
              </a:rPr>
              <a:t>Філіппінці діляться на три групи: рівнинні, прибережні та </a:t>
            </a:r>
            <a:r>
              <a:rPr lang="uk-UA" sz="3200" b="1" dirty="0" err="1">
                <a:solidFill>
                  <a:schemeClr val="tx1"/>
                </a:solidFill>
                <a:latin typeface="Times New Roman" panose="02020603050405020304" charset="0"/>
                <a:cs typeface="Times New Roman" panose="02020603050405020304" charset="0"/>
                <a:sym typeface="+mn-ea"/>
              </a:rPr>
              <a:t>мусульманізовані</a:t>
            </a:r>
            <a:r>
              <a:rPr lang="uk-UA" sz="3200" b="1" dirty="0">
                <a:solidFill>
                  <a:schemeClr val="tx1"/>
                </a:solidFill>
                <a:latin typeface="Times New Roman" panose="02020603050405020304" charset="0"/>
                <a:cs typeface="Times New Roman" panose="02020603050405020304" charset="0"/>
                <a:sym typeface="+mn-ea"/>
              </a:rPr>
              <a:t>. Найчисленнішими з них є прибережні філіппінці-християни, які становлять 90% населення країни. Рівнинні філіппінські етноси складають лише 3,8% всього населення, живуть у внутрішніх районах Лусона, Мінданао, Міндоро та на інших островах, сповідують християнство і дотримуються традиційних релігій. </a:t>
            </a:r>
          </a:p>
          <a:p>
            <a:pPr algn="just">
              <a:lnSpc>
                <a:spcPct val="100000"/>
              </a:lnSpc>
            </a:pPr>
            <a:r>
              <a:rPr lang="uk-UA" sz="3200" b="1" dirty="0">
                <a:solidFill>
                  <a:schemeClr val="tx1"/>
                </a:solidFill>
                <a:highlight>
                  <a:srgbClr val="FF0000"/>
                </a:highlight>
                <a:latin typeface="Times New Roman" panose="02020603050405020304" charset="0"/>
                <a:cs typeface="Times New Roman" panose="02020603050405020304" charset="0"/>
                <a:sym typeface="+mn-ea"/>
              </a:rPr>
              <a:t>Третю групу представляють рівнинні і прибережні </a:t>
            </a:r>
            <a:r>
              <a:rPr lang="uk-UA" sz="3200" b="1" dirty="0" err="1">
                <a:solidFill>
                  <a:schemeClr val="tx1"/>
                </a:solidFill>
                <a:highlight>
                  <a:srgbClr val="FF0000"/>
                </a:highlight>
                <a:latin typeface="Times New Roman" panose="02020603050405020304" charset="0"/>
                <a:cs typeface="Times New Roman" panose="02020603050405020304" charset="0"/>
                <a:sym typeface="+mn-ea"/>
              </a:rPr>
              <a:t>мусульманізовані</a:t>
            </a:r>
            <a:r>
              <a:rPr lang="uk-UA" sz="3200" b="1" dirty="0">
                <a:solidFill>
                  <a:schemeClr val="tx1"/>
                </a:solidFill>
                <a:highlight>
                  <a:srgbClr val="FF0000"/>
                </a:highlight>
                <a:latin typeface="Times New Roman" panose="02020603050405020304" charset="0"/>
                <a:cs typeface="Times New Roman" panose="02020603050405020304" charset="0"/>
                <a:sym typeface="+mn-ea"/>
              </a:rPr>
              <a:t> етноси півдня Філіппін, які складають 4% всього населення країни.</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128779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52329"/>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352293"/>
            <a:ext cx="10662893" cy="5505706"/>
          </a:xfrm>
        </p:spPr>
        <p:txBody>
          <a:bodyPr>
            <a:noAutofit/>
          </a:bodyPr>
          <a:lstStyle/>
          <a:p>
            <a:pPr algn="just">
              <a:lnSpc>
                <a:spcPct val="100000"/>
              </a:lnSpc>
            </a:pPr>
            <a:r>
              <a:rPr lang="uk-UA" sz="5000" b="1" dirty="0">
                <a:solidFill>
                  <a:schemeClr val="tx1"/>
                </a:solidFill>
                <a:highlight>
                  <a:srgbClr val="C0C0C0"/>
                </a:highlight>
                <a:latin typeface="Times New Roman" panose="02020603050405020304" charset="0"/>
                <a:cs typeface="Times New Roman" panose="02020603050405020304" charset="0"/>
                <a:sym typeface="+mn-ea"/>
              </a:rPr>
              <a:t>Острів Мінданао залишатиметься живильним середовищем для ісламістської пропаганди доти, доки обіцяна автономія не забезпечить для всіх філіппінців рівні можливості та кращі умови життя.</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16206987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9898007" cy="775252"/>
          </a:xfrm>
        </p:spPr>
        <p:txBody>
          <a:bodyPr>
            <a:normAutofit/>
          </a:bodyPr>
          <a:lstStyle/>
          <a:p>
            <a:pPr>
              <a:lnSpc>
                <a:spcPct val="100000"/>
              </a:lnSpc>
            </a:pPr>
            <a:r>
              <a:rPr lang="uk-UA" sz="4000" b="1" dirty="0">
                <a:solidFill>
                  <a:srgbClr val="C00000"/>
                </a:solidFill>
                <a:highlight>
                  <a:srgbClr val="00FF00"/>
                </a:highlight>
                <a:latin typeface="Segoe UI Black" panose="020B0A02040204020203" pitchFamily="34" charset="0"/>
                <a:ea typeface="Segoe UI Black" panose="020B0A02040204020203" pitchFamily="34" charset="0"/>
                <a:cs typeface="Times New Roman" panose="02020603050405020304" charset="0"/>
                <a:sym typeface="+mn-ea"/>
              </a:rPr>
              <a:t>2.	Концепція «вічного джихаду»</a:t>
            </a:r>
          </a:p>
        </p:txBody>
      </p:sp>
      <p:sp>
        <p:nvSpPr>
          <p:cNvPr id="5" name="Subtitle 4"/>
          <p:cNvSpPr>
            <a:spLocks noGrp="1"/>
          </p:cNvSpPr>
          <p:nvPr>
            <p:ph type="subTitle" idx="1"/>
          </p:nvPr>
        </p:nvSpPr>
        <p:spPr>
          <a:xfrm>
            <a:off x="1433146" y="775253"/>
            <a:ext cx="10758853" cy="6082746"/>
          </a:xfrm>
        </p:spPr>
        <p:txBody>
          <a:bodyPr>
            <a:noAutofit/>
          </a:bodyPr>
          <a:lstStyle/>
          <a:p>
            <a:pPr algn="just">
              <a:lnSpc>
                <a:spcPct val="100000"/>
              </a:lnSpc>
            </a:pPr>
            <a:r>
              <a:rPr lang="uk-UA" sz="3100" b="1" dirty="0">
                <a:solidFill>
                  <a:schemeClr val="tx1"/>
                </a:solidFill>
                <a:latin typeface="Times New Roman" panose="02020603050405020304" charset="0"/>
                <a:cs typeface="Times New Roman" panose="02020603050405020304" charset="0"/>
                <a:sym typeface="+mn-ea"/>
              </a:rPr>
              <a:t>Слово «джихад» нерідко перекладається як «священна війна», що не є правильним, оскільки в арабській мові воно означає «зусилля», а отже, під ним слід розуміти </a:t>
            </a:r>
            <a:r>
              <a:rPr lang="uk-UA" sz="3100" b="1" dirty="0">
                <a:solidFill>
                  <a:schemeClr val="tx1"/>
                </a:solidFill>
                <a:highlight>
                  <a:srgbClr val="00FF00"/>
                </a:highlight>
                <a:latin typeface="Times New Roman" panose="02020603050405020304" charset="0"/>
                <a:cs typeface="Times New Roman" panose="02020603050405020304" charset="0"/>
                <a:sym typeface="+mn-ea"/>
              </a:rPr>
              <a:t>докладання усіх зусиль на шляху Аллаха для поширення віри у нього</a:t>
            </a:r>
            <a:r>
              <a:rPr lang="uk-UA" sz="3100" b="1" dirty="0">
                <a:solidFill>
                  <a:schemeClr val="tx1"/>
                </a:solidFill>
                <a:latin typeface="Times New Roman" panose="02020603050405020304" charset="0"/>
                <a:cs typeface="Times New Roman" panose="02020603050405020304" charset="0"/>
                <a:sym typeface="+mn-ea"/>
              </a:rPr>
              <a:t>.</a:t>
            </a:r>
          </a:p>
          <a:p>
            <a:pPr algn="just">
              <a:lnSpc>
                <a:spcPct val="100000"/>
              </a:lnSpc>
            </a:pPr>
            <a:r>
              <a:rPr lang="uk-UA" sz="3100" b="1" dirty="0">
                <a:solidFill>
                  <a:schemeClr val="tx1"/>
                </a:solidFill>
                <a:latin typeface="Times New Roman" panose="02020603050405020304" charset="0"/>
                <a:cs typeface="Times New Roman" panose="02020603050405020304" charset="0"/>
                <a:sym typeface="+mn-ea"/>
              </a:rPr>
              <a:t>За часів пророка Мухаммада під джихадом розумілася діяльність членів мусульманської спільноти (</a:t>
            </a:r>
            <a:r>
              <a:rPr lang="uk-UA" sz="3100" b="1" dirty="0" err="1">
                <a:solidFill>
                  <a:schemeClr val="tx1"/>
                </a:solidFill>
                <a:latin typeface="Times New Roman" panose="02020603050405020304" charset="0"/>
                <a:cs typeface="Times New Roman" panose="02020603050405020304" charset="0"/>
                <a:sym typeface="+mn-ea"/>
              </a:rPr>
              <a:t>умми</a:t>
            </a:r>
            <a:r>
              <a:rPr lang="uk-UA" sz="3100" b="1" dirty="0">
                <a:solidFill>
                  <a:schemeClr val="tx1"/>
                </a:solidFill>
                <a:latin typeface="Times New Roman" panose="02020603050405020304" charset="0"/>
                <a:cs typeface="Times New Roman" panose="02020603050405020304" charset="0"/>
                <a:sym typeface="+mn-ea"/>
              </a:rPr>
              <a:t>) з поширення Іслама мирними засобами, збройна боротьба заборонялася. Очевидно, таке положення зумовлювалося невеликою чисельністю спільноти і необхідністю захисту ранніх мусульман від знищення, до якого могло призвести відкрите протистояння із суперниками.</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13769066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9898007" cy="775252"/>
          </a:xfrm>
        </p:spPr>
        <p:txBody>
          <a:bodyPr>
            <a:normAutofit/>
          </a:bodyPr>
          <a:lstStyle/>
          <a:p>
            <a:pPr>
              <a:lnSpc>
                <a:spcPct val="100000"/>
              </a:lnSpc>
            </a:pPr>
            <a:r>
              <a:rPr lang="uk-UA" sz="4000" b="1" dirty="0">
                <a:solidFill>
                  <a:srgbClr val="C00000"/>
                </a:solidFill>
                <a:highlight>
                  <a:srgbClr val="00FF00"/>
                </a:highlight>
                <a:latin typeface="Segoe UI Black" panose="020B0A02040204020203" pitchFamily="34" charset="0"/>
                <a:ea typeface="Segoe UI Black" panose="020B0A02040204020203" pitchFamily="34" charset="0"/>
                <a:cs typeface="Times New Roman" panose="02020603050405020304" charset="0"/>
                <a:sym typeface="+mn-ea"/>
              </a:rPr>
              <a:t>2.	Концепція «вічного джихаду»</a:t>
            </a:r>
          </a:p>
        </p:txBody>
      </p:sp>
      <p:sp>
        <p:nvSpPr>
          <p:cNvPr id="5" name="Subtitle 4"/>
          <p:cNvSpPr>
            <a:spLocks noGrp="1"/>
          </p:cNvSpPr>
          <p:nvPr>
            <p:ph type="subTitle" idx="1"/>
          </p:nvPr>
        </p:nvSpPr>
        <p:spPr>
          <a:xfrm>
            <a:off x="1433146" y="775253"/>
            <a:ext cx="10662893" cy="6082746"/>
          </a:xfrm>
        </p:spPr>
        <p:txBody>
          <a:bodyPr>
            <a:noAutofit/>
          </a:bodyPr>
          <a:lstStyle/>
          <a:p>
            <a:pPr algn="just">
              <a:lnSpc>
                <a:spcPct val="100000"/>
              </a:lnSpc>
            </a:pPr>
            <a:r>
              <a:rPr lang="uk-UA" sz="4400" b="1" dirty="0">
                <a:solidFill>
                  <a:schemeClr val="tx1"/>
                </a:solidFill>
                <a:latin typeface="Times New Roman" panose="02020603050405020304" charset="0"/>
                <a:cs typeface="Times New Roman" panose="02020603050405020304" charset="0"/>
                <a:sym typeface="+mn-ea"/>
              </a:rPr>
              <a:t>Ілюстрацією вищесказаного є слова із Корану (</a:t>
            </a:r>
            <a:r>
              <a:rPr lang="uk-UA" sz="4400" b="1" dirty="0" err="1">
                <a:solidFill>
                  <a:schemeClr val="tx1"/>
                </a:solidFill>
                <a:latin typeface="Times New Roman" panose="02020603050405020304" charset="0"/>
                <a:cs typeface="Times New Roman" panose="02020603050405020304" charset="0"/>
                <a:sym typeface="+mn-ea"/>
              </a:rPr>
              <a:t>сура</a:t>
            </a:r>
            <a:r>
              <a:rPr lang="uk-UA" sz="4400" b="1" dirty="0">
                <a:solidFill>
                  <a:schemeClr val="tx1"/>
                </a:solidFill>
                <a:latin typeface="Times New Roman" panose="02020603050405020304" charset="0"/>
                <a:cs typeface="Times New Roman" panose="02020603050405020304" charset="0"/>
                <a:sym typeface="+mn-ea"/>
              </a:rPr>
              <a:t> </a:t>
            </a:r>
            <a:r>
              <a:rPr lang="uk-UA" sz="4400" b="1" dirty="0" err="1">
                <a:solidFill>
                  <a:schemeClr val="tx1"/>
                </a:solidFill>
                <a:latin typeface="Times New Roman" panose="02020603050405020304" charset="0"/>
                <a:cs typeface="Times New Roman" panose="02020603050405020304" charset="0"/>
                <a:sym typeface="+mn-ea"/>
              </a:rPr>
              <a:t>мекканського</a:t>
            </a:r>
            <a:r>
              <a:rPr lang="uk-UA" sz="4400" b="1" dirty="0">
                <a:solidFill>
                  <a:schemeClr val="tx1"/>
                </a:solidFill>
                <a:latin typeface="Times New Roman" panose="02020603050405020304" charset="0"/>
                <a:cs typeface="Times New Roman" panose="02020603050405020304" charset="0"/>
                <a:sym typeface="+mn-ea"/>
              </a:rPr>
              <a:t> періоду): «</a:t>
            </a:r>
            <a:r>
              <a:rPr lang="uk-UA" sz="4400" b="1" dirty="0">
                <a:solidFill>
                  <a:schemeClr val="tx1"/>
                </a:solidFill>
                <a:highlight>
                  <a:srgbClr val="C0C0C0"/>
                </a:highlight>
                <a:latin typeface="Times New Roman" panose="02020603050405020304" charset="0"/>
                <a:cs typeface="Times New Roman" panose="02020603050405020304" charset="0"/>
                <a:sym typeface="+mn-ea"/>
              </a:rPr>
              <a:t>Можливо, забажають ті, які невірні, стати мусульманами (15:2). Залиш їх, нехай вони їдять, насолоджуються, і надія їх відволікає. Згодом вони дізнаються (15:3). Проголоси те, що тобі наказано, і відвернись від </a:t>
            </a:r>
            <a:r>
              <a:rPr lang="uk-UA" sz="4400" b="1" dirty="0" err="1">
                <a:solidFill>
                  <a:schemeClr val="tx1"/>
                </a:solidFill>
                <a:highlight>
                  <a:srgbClr val="C0C0C0"/>
                </a:highlight>
                <a:latin typeface="Times New Roman" panose="02020603050405020304" charset="0"/>
                <a:cs typeface="Times New Roman" panose="02020603050405020304" charset="0"/>
                <a:sym typeface="+mn-ea"/>
              </a:rPr>
              <a:t>багатобожників</a:t>
            </a:r>
            <a:r>
              <a:rPr lang="uk-UA" sz="4400" b="1" dirty="0">
                <a:solidFill>
                  <a:schemeClr val="tx1"/>
                </a:solidFill>
                <a:highlight>
                  <a:srgbClr val="C0C0C0"/>
                </a:highlight>
                <a:latin typeface="Times New Roman" panose="02020603050405020304" charset="0"/>
                <a:cs typeface="Times New Roman" panose="02020603050405020304" charset="0"/>
                <a:sym typeface="+mn-ea"/>
              </a:rPr>
              <a:t>! (15:94)</a:t>
            </a:r>
            <a:r>
              <a:rPr lang="uk-UA" sz="4400" b="1" dirty="0">
                <a:solidFill>
                  <a:schemeClr val="tx1"/>
                </a:solidFill>
                <a:latin typeface="Times New Roman" panose="02020603050405020304" charset="0"/>
                <a:cs typeface="Times New Roman" panose="02020603050405020304" charset="0"/>
                <a:sym typeface="+mn-ea"/>
              </a:rPr>
              <a:t>».</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13256554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9898007" cy="775252"/>
          </a:xfrm>
        </p:spPr>
        <p:txBody>
          <a:bodyPr>
            <a:normAutofit/>
          </a:bodyPr>
          <a:lstStyle/>
          <a:p>
            <a:pPr>
              <a:lnSpc>
                <a:spcPct val="100000"/>
              </a:lnSpc>
            </a:pPr>
            <a:r>
              <a:rPr lang="uk-UA" sz="4000" b="1" dirty="0">
                <a:solidFill>
                  <a:srgbClr val="C00000"/>
                </a:solidFill>
                <a:highlight>
                  <a:srgbClr val="00FF00"/>
                </a:highlight>
                <a:latin typeface="Segoe UI Black" panose="020B0A02040204020203" pitchFamily="34" charset="0"/>
                <a:ea typeface="Segoe UI Black" panose="020B0A02040204020203" pitchFamily="34" charset="0"/>
                <a:cs typeface="Times New Roman" panose="02020603050405020304" charset="0"/>
                <a:sym typeface="+mn-ea"/>
              </a:rPr>
              <a:t>2.	Концепція «вічного джихаду»</a:t>
            </a:r>
          </a:p>
        </p:txBody>
      </p:sp>
      <p:sp>
        <p:nvSpPr>
          <p:cNvPr id="5" name="Subtitle 4"/>
          <p:cNvSpPr>
            <a:spLocks noGrp="1"/>
          </p:cNvSpPr>
          <p:nvPr>
            <p:ph type="subTitle" idx="1"/>
          </p:nvPr>
        </p:nvSpPr>
        <p:spPr>
          <a:xfrm>
            <a:off x="1433146" y="775253"/>
            <a:ext cx="7472739" cy="6082746"/>
          </a:xfrm>
        </p:spPr>
        <p:txBody>
          <a:bodyPr>
            <a:noAutofit/>
          </a:bodyPr>
          <a:lstStyle/>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В наш час особлива увага приділяється інтерпретаціям джихаду як представниками </a:t>
            </a:r>
            <a:r>
              <a:rPr lang="uk-UA" sz="3000" b="1" dirty="0">
                <a:solidFill>
                  <a:schemeClr val="tx1"/>
                </a:solidFill>
                <a:highlight>
                  <a:srgbClr val="C0C0C0"/>
                </a:highlight>
                <a:latin typeface="Times New Roman" panose="02020603050405020304" charset="0"/>
                <a:cs typeface="Times New Roman" panose="02020603050405020304" charset="0"/>
                <a:sym typeface="+mn-ea"/>
              </a:rPr>
              <a:t>поміркованого, так і радикального напрямків в ісламському фундаменталізмі</a:t>
            </a:r>
            <a:r>
              <a:rPr lang="uk-UA" sz="3000" b="1" dirty="0">
                <a:solidFill>
                  <a:schemeClr val="tx1"/>
                </a:solidFill>
                <a:latin typeface="Times New Roman" panose="02020603050405020304" charset="0"/>
                <a:cs typeface="Times New Roman" panose="02020603050405020304" charset="0"/>
                <a:sym typeface="+mn-ea"/>
              </a:rPr>
              <a:t>. </a:t>
            </a:r>
          </a:p>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Ідеолог ісламського фундаменталізму </a:t>
            </a:r>
            <a:r>
              <a:rPr lang="uk-UA" sz="3000" b="1" dirty="0" err="1">
                <a:solidFill>
                  <a:schemeClr val="tx1"/>
                </a:solidFill>
                <a:highlight>
                  <a:srgbClr val="FF8D41"/>
                </a:highlight>
                <a:latin typeface="Times New Roman" panose="02020603050405020304" charset="0"/>
                <a:cs typeface="Times New Roman" panose="02020603050405020304" charset="0"/>
                <a:sym typeface="+mn-ea"/>
              </a:rPr>
              <a:t>Саїд</a:t>
            </a:r>
            <a:r>
              <a:rPr lang="uk-UA" sz="3000" b="1" dirty="0">
                <a:solidFill>
                  <a:schemeClr val="tx1"/>
                </a:solidFill>
                <a:highlight>
                  <a:srgbClr val="FF8D41"/>
                </a:highlight>
                <a:latin typeface="Times New Roman" panose="02020603050405020304" charset="0"/>
                <a:cs typeface="Times New Roman" panose="02020603050405020304" charset="0"/>
                <a:sym typeface="+mn-ea"/>
              </a:rPr>
              <a:t> </a:t>
            </a:r>
            <a:r>
              <a:rPr lang="uk-UA" sz="3000" b="1" dirty="0" err="1">
                <a:solidFill>
                  <a:schemeClr val="tx1"/>
                </a:solidFill>
                <a:highlight>
                  <a:srgbClr val="FF8D41"/>
                </a:highlight>
                <a:latin typeface="Times New Roman" panose="02020603050405020304" charset="0"/>
                <a:cs typeface="Times New Roman" panose="02020603050405020304" charset="0"/>
                <a:sym typeface="+mn-ea"/>
              </a:rPr>
              <a:t>Кутб</a:t>
            </a:r>
            <a:r>
              <a:rPr lang="uk-UA" sz="3000" b="1" dirty="0">
                <a:solidFill>
                  <a:schemeClr val="tx1"/>
                </a:solidFill>
                <a:highlight>
                  <a:srgbClr val="FF8D41"/>
                </a:highlight>
                <a:latin typeface="Times New Roman" panose="02020603050405020304" charset="0"/>
                <a:cs typeface="Times New Roman" panose="02020603050405020304" charset="0"/>
                <a:sym typeface="+mn-ea"/>
              </a:rPr>
              <a:t> (</a:t>
            </a:r>
            <a:r>
              <a:rPr lang="uk-UA" sz="3000" b="1" dirty="0" err="1">
                <a:solidFill>
                  <a:schemeClr val="tx1"/>
                </a:solidFill>
                <a:highlight>
                  <a:srgbClr val="FF8D41"/>
                </a:highlight>
                <a:latin typeface="Times New Roman" panose="02020603050405020304" charset="0"/>
                <a:cs typeface="Times New Roman" panose="02020603050405020304" charset="0"/>
                <a:sym typeface="+mn-ea"/>
              </a:rPr>
              <a:t>Саїд</a:t>
            </a:r>
            <a:r>
              <a:rPr lang="uk-UA" sz="3000" b="1" dirty="0">
                <a:solidFill>
                  <a:schemeClr val="tx1"/>
                </a:solidFill>
                <a:highlight>
                  <a:srgbClr val="FF8D41"/>
                </a:highlight>
                <a:latin typeface="Times New Roman" panose="02020603050405020304" charset="0"/>
                <a:cs typeface="Times New Roman" panose="02020603050405020304" charset="0"/>
                <a:sym typeface="+mn-ea"/>
              </a:rPr>
              <a:t> </a:t>
            </a:r>
            <a:r>
              <a:rPr lang="uk-UA" sz="3000" b="1" dirty="0" err="1">
                <a:solidFill>
                  <a:schemeClr val="tx1"/>
                </a:solidFill>
                <a:highlight>
                  <a:srgbClr val="FF8D41"/>
                </a:highlight>
                <a:latin typeface="Times New Roman" panose="02020603050405020304" charset="0"/>
                <a:cs typeface="Times New Roman" panose="02020603050405020304" charset="0"/>
                <a:sym typeface="+mn-ea"/>
              </a:rPr>
              <a:t>Ібрахім</a:t>
            </a:r>
            <a:r>
              <a:rPr lang="uk-UA" sz="3000" b="1" dirty="0">
                <a:solidFill>
                  <a:schemeClr val="tx1"/>
                </a:solidFill>
                <a:highlight>
                  <a:srgbClr val="FF8D41"/>
                </a:highlight>
                <a:latin typeface="Times New Roman" panose="02020603050405020304" charset="0"/>
                <a:cs typeface="Times New Roman" panose="02020603050405020304" charset="0"/>
                <a:sym typeface="+mn-ea"/>
              </a:rPr>
              <a:t> </a:t>
            </a:r>
            <a:r>
              <a:rPr lang="uk-UA" sz="3000" b="1" dirty="0" err="1">
                <a:solidFill>
                  <a:schemeClr val="tx1"/>
                </a:solidFill>
                <a:highlight>
                  <a:srgbClr val="FF8D41"/>
                </a:highlight>
                <a:latin typeface="Times New Roman" panose="02020603050405020304" charset="0"/>
                <a:cs typeface="Times New Roman" panose="02020603050405020304" charset="0"/>
                <a:sym typeface="+mn-ea"/>
              </a:rPr>
              <a:t>Кутб</a:t>
            </a:r>
            <a:r>
              <a:rPr lang="uk-UA" sz="3000" b="1" dirty="0">
                <a:solidFill>
                  <a:schemeClr val="tx1"/>
                </a:solidFill>
                <a:highlight>
                  <a:srgbClr val="FF8D41"/>
                </a:highlight>
                <a:latin typeface="Times New Roman" panose="02020603050405020304" charset="0"/>
                <a:cs typeface="Times New Roman" panose="02020603050405020304" charset="0"/>
                <a:sym typeface="+mn-ea"/>
              </a:rPr>
              <a:t> 1906-1966) </a:t>
            </a:r>
            <a:r>
              <a:rPr lang="uk-UA" sz="3000" b="1" dirty="0">
                <a:solidFill>
                  <a:schemeClr val="tx1"/>
                </a:solidFill>
                <a:latin typeface="Times New Roman" panose="02020603050405020304" charset="0"/>
                <a:cs typeface="Times New Roman" panose="02020603050405020304" charset="0"/>
                <a:sym typeface="+mn-ea"/>
              </a:rPr>
              <a:t>говорив, що Пророк десять років займався проповіддю, не здійснюючи ніяких військових дій і не накладаючи податку, оскільки Аллах звелів йому бути стриманим, виявляти терпіння і прощати.</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pic>
        <p:nvPicPr>
          <p:cNvPr id="4" name="Рисунок 3">
            <a:extLst>
              <a:ext uri="{FF2B5EF4-FFF2-40B4-BE49-F238E27FC236}">
                <a16:creationId xmlns:a16="http://schemas.microsoft.com/office/drawing/2014/main" id="{27BDF2BD-27DB-54E4-A603-7669A0ABB4B5}"/>
              </a:ext>
            </a:extLst>
          </p:cNvPr>
          <p:cNvPicPr>
            <a:picLocks noChangeAspect="1"/>
          </p:cNvPicPr>
          <p:nvPr/>
        </p:nvPicPr>
        <p:blipFill>
          <a:blip r:embed="rId5"/>
          <a:stretch>
            <a:fillRect/>
          </a:stretch>
        </p:blipFill>
        <p:spPr>
          <a:xfrm>
            <a:off x="8905885" y="1359175"/>
            <a:ext cx="3190154" cy="4455215"/>
          </a:xfrm>
          <a:prstGeom prst="rect">
            <a:avLst/>
          </a:prstGeom>
        </p:spPr>
      </p:pic>
    </p:spTree>
    <p:extLst>
      <p:ext uri="{BB962C8B-B14F-4D97-AF65-F5344CB8AC3E}">
        <p14:creationId xmlns:p14="http://schemas.microsoft.com/office/powerpoint/2010/main" val="1188926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9898007" cy="775252"/>
          </a:xfrm>
        </p:spPr>
        <p:txBody>
          <a:bodyPr>
            <a:normAutofit/>
          </a:bodyPr>
          <a:lstStyle/>
          <a:p>
            <a:pPr>
              <a:lnSpc>
                <a:spcPct val="100000"/>
              </a:lnSpc>
            </a:pPr>
            <a:r>
              <a:rPr lang="uk-UA" sz="4000" b="1" dirty="0">
                <a:solidFill>
                  <a:srgbClr val="C00000"/>
                </a:solidFill>
                <a:highlight>
                  <a:srgbClr val="00FF00"/>
                </a:highlight>
                <a:latin typeface="Segoe UI Black" panose="020B0A02040204020203" pitchFamily="34" charset="0"/>
                <a:ea typeface="Segoe UI Black" panose="020B0A02040204020203" pitchFamily="34" charset="0"/>
                <a:cs typeface="Times New Roman" panose="02020603050405020304" charset="0"/>
                <a:sym typeface="+mn-ea"/>
              </a:rPr>
              <a:t>2.	Концепція «вічного джихаду»</a:t>
            </a:r>
          </a:p>
        </p:txBody>
      </p:sp>
      <p:sp>
        <p:nvSpPr>
          <p:cNvPr id="5" name="Subtitle 4"/>
          <p:cNvSpPr>
            <a:spLocks noGrp="1"/>
          </p:cNvSpPr>
          <p:nvPr>
            <p:ph type="subTitle" idx="1"/>
          </p:nvPr>
        </p:nvSpPr>
        <p:spPr>
          <a:xfrm>
            <a:off x="1433146" y="775253"/>
            <a:ext cx="10758853" cy="6082746"/>
          </a:xfrm>
        </p:spPr>
        <p:txBody>
          <a:bodyPr>
            <a:noAutofit/>
          </a:bodyPr>
          <a:lstStyle/>
          <a:p>
            <a:pPr algn="just">
              <a:lnSpc>
                <a:spcPct val="100000"/>
              </a:lnSpc>
            </a:pPr>
            <a:r>
              <a:rPr lang="uk-UA" sz="3500" b="1" dirty="0">
                <a:solidFill>
                  <a:schemeClr val="tx1"/>
                </a:solidFill>
                <a:latin typeface="Times New Roman" panose="02020603050405020304" charset="0"/>
                <a:cs typeface="Times New Roman" panose="02020603050405020304" charset="0"/>
                <a:sym typeface="+mn-ea"/>
              </a:rPr>
              <a:t>Згодом Пророку було дозволено здійснити переселення (</a:t>
            </a:r>
            <a:r>
              <a:rPr lang="uk-UA" sz="3500" b="1" dirty="0" err="1">
                <a:solidFill>
                  <a:schemeClr val="tx1"/>
                </a:solidFill>
                <a:latin typeface="Times New Roman" panose="02020603050405020304" charset="0"/>
                <a:cs typeface="Times New Roman" panose="02020603050405020304" charset="0"/>
                <a:sym typeface="+mn-ea"/>
              </a:rPr>
              <a:t>хіджру</a:t>
            </a:r>
            <a:r>
              <a:rPr lang="uk-UA" sz="3500" b="1" dirty="0">
                <a:solidFill>
                  <a:schemeClr val="tx1"/>
                </a:solidFill>
                <a:latin typeface="Times New Roman" panose="02020603050405020304" charset="0"/>
                <a:cs typeface="Times New Roman" panose="02020603050405020304" charset="0"/>
                <a:sym typeface="+mn-ea"/>
              </a:rPr>
              <a:t>) у Медину і розпочати війну з тими, хто виступав проти нього з мечем. Ще через деякий час Всевишній наказав </a:t>
            </a:r>
            <a:r>
              <a:rPr lang="uk-UA" sz="3500" b="1" dirty="0" err="1">
                <a:solidFill>
                  <a:schemeClr val="tx1"/>
                </a:solidFill>
                <a:latin typeface="Times New Roman" panose="02020603050405020304" charset="0"/>
                <a:cs typeface="Times New Roman" panose="02020603050405020304" charset="0"/>
                <a:sym typeface="+mn-ea"/>
              </a:rPr>
              <a:t>Мухаммаду</a:t>
            </a:r>
            <a:r>
              <a:rPr lang="uk-UA" sz="3500" b="1" dirty="0">
                <a:solidFill>
                  <a:schemeClr val="tx1"/>
                </a:solidFill>
                <a:latin typeface="Times New Roman" panose="02020603050405020304" charset="0"/>
                <a:cs typeface="Times New Roman" panose="02020603050405020304" charset="0"/>
                <a:sym typeface="+mn-ea"/>
              </a:rPr>
              <a:t> воювати з </a:t>
            </a:r>
            <a:r>
              <a:rPr lang="uk-UA" sz="3500" b="1" dirty="0" err="1">
                <a:solidFill>
                  <a:schemeClr val="tx1"/>
                </a:solidFill>
                <a:latin typeface="Times New Roman" panose="02020603050405020304" charset="0"/>
                <a:cs typeface="Times New Roman" panose="02020603050405020304" charset="0"/>
                <a:sym typeface="+mn-ea"/>
              </a:rPr>
              <a:t>багатобожниками</a:t>
            </a:r>
            <a:r>
              <a:rPr lang="uk-UA" sz="3500" b="1" dirty="0">
                <a:solidFill>
                  <a:schemeClr val="tx1"/>
                </a:solidFill>
                <a:latin typeface="Times New Roman" panose="02020603050405020304" charset="0"/>
                <a:cs typeface="Times New Roman" panose="02020603050405020304" charset="0"/>
                <a:sym typeface="+mn-ea"/>
              </a:rPr>
              <a:t>. </a:t>
            </a:r>
          </a:p>
          <a:p>
            <a:pPr algn="just">
              <a:lnSpc>
                <a:spcPct val="100000"/>
              </a:lnSpc>
            </a:pPr>
            <a:r>
              <a:rPr lang="uk-UA" sz="3500" b="1" dirty="0">
                <a:solidFill>
                  <a:schemeClr val="tx1"/>
                </a:solidFill>
                <a:latin typeface="Times New Roman" panose="02020603050405020304" charset="0"/>
                <a:cs typeface="Times New Roman" panose="02020603050405020304" charset="0"/>
                <a:sym typeface="+mn-ea"/>
              </a:rPr>
              <a:t>Невіруючі на той момент поділялись на три категорії: люди, що добровільно підкорились мусульманам і уклали із ними договір; люди, які перебували у стані війни з мусульманами; і люди – переважно іудеї і християни, які перебували під захистом мусульман.</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36306918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9898007" cy="775252"/>
          </a:xfrm>
        </p:spPr>
        <p:txBody>
          <a:bodyPr>
            <a:normAutofit/>
          </a:bodyPr>
          <a:lstStyle/>
          <a:p>
            <a:pPr>
              <a:lnSpc>
                <a:spcPct val="100000"/>
              </a:lnSpc>
            </a:pPr>
            <a:r>
              <a:rPr lang="uk-UA" sz="4000" b="1" dirty="0">
                <a:solidFill>
                  <a:srgbClr val="C00000"/>
                </a:solidFill>
                <a:highlight>
                  <a:srgbClr val="00FF00"/>
                </a:highlight>
                <a:latin typeface="Segoe UI Black" panose="020B0A02040204020203" pitchFamily="34" charset="0"/>
                <a:ea typeface="Segoe UI Black" panose="020B0A02040204020203" pitchFamily="34" charset="0"/>
                <a:cs typeface="Times New Roman" panose="02020603050405020304" charset="0"/>
                <a:sym typeface="+mn-ea"/>
              </a:rPr>
              <a:t>2.	Концепція «вічного джихаду»</a:t>
            </a:r>
          </a:p>
        </p:txBody>
      </p:sp>
      <p:sp>
        <p:nvSpPr>
          <p:cNvPr id="5" name="Subtitle 4"/>
          <p:cNvSpPr>
            <a:spLocks noGrp="1"/>
          </p:cNvSpPr>
          <p:nvPr>
            <p:ph type="subTitle" idx="1"/>
          </p:nvPr>
        </p:nvSpPr>
        <p:spPr>
          <a:xfrm>
            <a:off x="1433146" y="775253"/>
            <a:ext cx="10758853" cy="6082746"/>
          </a:xfrm>
        </p:spPr>
        <p:txBody>
          <a:bodyPr>
            <a:noAutofit/>
          </a:bodyPr>
          <a:lstStyle/>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Та вже у </a:t>
            </a:r>
            <a:r>
              <a:rPr lang="uk-UA" sz="3000" b="1" dirty="0" err="1">
                <a:solidFill>
                  <a:schemeClr val="tx1"/>
                </a:solidFill>
                <a:latin typeface="Times New Roman" panose="02020603050405020304" charset="0"/>
                <a:cs typeface="Times New Roman" panose="02020603050405020304" charset="0"/>
                <a:sym typeface="+mn-ea"/>
              </a:rPr>
              <a:t>сурі</a:t>
            </a:r>
            <a:r>
              <a:rPr lang="uk-UA" sz="3000" b="1" dirty="0">
                <a:solidFill>
                  <a:schemeClr val="tx1"/>
                </a:solidFill>
                <a:latin typeface="Times New Roman" panose="02020603050405020304" charset="0"/>
                <a:cs typeface="Times New Roman" panose="02020603050405020304" charset="0"/>
                <a:sym typeface="+mn-ea"/>
              </a:rPr>
              <a:t> «Покаяння» йшлося про те, що слід позбутися договорів із невіруючими і не дотримуватися їх. Проти людей, які порушили договір, було наказано воювати; з тими, у кого з мусульманами були тимчасові договори, і які не виступали проти Пророка, слід було дотримуватися договору до завершення його терміну; тим же, у кого не було договорів, надавалось відтермінування на 4 місяці, після якого у випадку непідкорення розпочиналась збройна боротьба.</a:t>
            </a:r>
          </a:p>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Подальший розвиток концепції передбачав дозвіл першими розпочинати війну з невірними, війна заборонялася лише в певні місяці і припинялась, коли </a:t>
            </a:r>
            <a:r>
              <a:rPr lang="uk-UA" sz="3000" b="1" dirty="0" err="1">
                <a:solidFill>
                  <a:schemeClr val="tx1"/>
                </a:solidFill>
                <a:latin typeface="Times New Roman" panose="02020603050405020304" charset="0"/>
                <a:cs typeface="Times New Roman" panose="02020603050405020304" charset="0"/>
                <a:sym typeface="+mn-ea"/>
              </a:rPr>
              <a:t>багатобожники</a:t>
            </a:r>
            <a:r>
              <a:rPr lang="uk-UA" sz="3000" b="1" dirty="0">
                <a:solidFill>
                  <a:schemeClr val="tx1"/>
                </a:solidFill>
                <a:latin typeface="Times New Roman" panose="02020603050405020304" charset="0"/>
                <a:cs typeface="Times New Roman" panose="02020603050405020304" charset="0"/>
                <a:sym typeface="+mn-ea"/>
              </a:rPr>
              <a:t> приймали Іслам.</a:t>
            </a:r>
          </a:p>
          <a:p>
            <a:pPr algn="just">
              <a:lnSpc>
                <a:spcPct val="100000"/>
              </a:lnSpc>
            </a:pPr>
            <a:endParaRPr lang="uk-UA" sz="3000" b="1" dirty="0">
              <a:solidFill>
                <a:schemeClr val="tx1"/>
              </a:solidFill>
              <a:latin typeface="Times New Roman" panose="02020603050405020304" charset="0"/>
              <a:cs typeface="Times New Roman" panose="02020603050405020304" charset="0"/>
              <a:sym typeface="+mn-ea"/>
            </a:endParaRP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40009106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9898007" cy="775252"/>
          </a:xfrm>
        </p:spPr>
        <p:txBody>
          <a:bodyPr>
            <a:normAutofit/>
          </a:bodyPr>
          <a:lstStyle/>
          <a:p>
            <a:pPr>
              <a:lnSpc>
                <a:spcPct val="100000"/>
              </a:lnSpc>
            </a:pPr>
            <a:r>
              <a:rPr lang="uk-UA" sz="4000" b="1" dirty="0">
                <a:solidFill>
                  <a:srgbClr val="C00000"/>
                </a:solidFill>
                <a:highlight>
                  <a:srgbClr val="00FF00"/>
                </a:highlight>
                <a:latin typeface="Segoe UI Black" panose="020B0A02040204020203" pitchFamily="34" charset="0"/>
                <a:ea typeface="Segoe UI Black" panose="020B0A02040204020203" pitchFamily="34" charset="0"/>
                <a:cs typeface="Times New Roman" panose="02020603050405020304" charset="0"/>
                <a:sym typeface="+mn-ea"/>
              </a:rPr>
              <a:t>2.	Концепція «вічного джихаду»</a:t>
            </a:r>
          </a:p>
        </p:txBody>
      </p:sp>
      <p:sp>
        <p:nvSpPr>
          <p:cNvPr id="5" name="Subtitle 4"/>
          <p:cNvSpPr>
            <a:spLocks noGrp="1"/>
          </p:cNvSpPr>
          <p:nvPr>
            <p:ph type="subTitle" idx="1"/>
          </p:nvPr>
        </p:nvSpPr>
        <p:spPr>
          <a:xfrm>
            <a:off x="1433146" y="775253"/>
            <a:ext cx="10758853" cy="6082746"/>
          </a:xfrm>
        </p:spPr>
        <p:txBody>
          <a:bodyPr>
            <a:noAutofit/>
          </a:bodyPr>
          <a:lstStyle/>
          <a:p>
            <a:pPr algn="just">
              <a:lnSpc>
                <a:spcPct val="100000"/>
              </a:lnSpc>
            </a:pPr>
            <a:r>
              <a:rPr lang="uk-UA" sz="2900" b="1" dirty="0">
                <a:solidFill>
                  <a:schemeClr val="tx1"/>
                </a:solidFill>
                <a:latin typeface="Times New Roman" panose="02020603050405020304" charset="0"/>
                <a:cs typeface="Times New Roman" panose="02020603050405020304" charset="0"/>
                <a:sym typeface="+mn-ea"/>
              </a:rPr>
              <a:t>Джихад може бути оборонним і наступальним. Перший є обов’язковим для мусульман і проводиться будь-якими засобами за наявності </a:t>
            </a:r>
            <a:r>
              <a:rPr lang="uk-UA" sz="2900" b="1" dirty="0">
                <a:solidFill>
                  <a:srgbClr val="C00000"/>
                </a:solidFill>
                <a:highlight>
                  <a:srgbClr val="FFFF00"/>
                </a:highlight>
                <a:latin typeface="Times New Roman" panose="02020603050405020304" charset="0"/>
                <a:cs typeface="Times New Roman" panose="02020603050405020304" charset="0"/>
                <a:sym typeface="+mn-ea"/>
              </a:rPr>
              <a:t>наступних обставин</a:t>
            </a:r>
            <a:r>
              <a:rPr lang="uk-UA" sz="2900" b="1" dirty="0">
                <a:solidFill>
                  <a:schemeClr val="tx1"/>
                </a:solidFill>
                <a:latin typeface="Times New Roman" panose="02020603050405020304" charset="0"/>
                <a:cs typeface="Times New Roman" panose="02020603050405020304" charset="0"/>
                <a:sym typeface="+mn-ea"/>
              </a:rPr>
              <a:t>:</a:t>
            </a:r>
          </a:p>
          <a:p>
            <a:pPr marL="457200" indent="-457200" algn="just">
              <a:lnSpc>
                <a:spcPct val="100000"/>
              </a:lnSpc>
              <a:buFont typeface="Wingdings" panose="05000000000000000000" pitchFamily="2" charset="2"/>
              <a:buChar char="Ø"/>
            </a:pPr>
            <a:r>
              <a:rPr lang="uk-UA" sz="2900" b="1" dirty="0">
                <a:solidFill>
                  <a:schemeClr val="tx1"/>
                </a:solidFill>
                <a:latin typeface="Times New Roman" panose="02020603050405020304" charset="0"/>
                <a:cs typeface="Times New Roman" panose="02020603050405020304" charset="0"/>
                <a:sym typeface="+mn-ea"/>
              </a:rPr>
              <a:t>напад на мусульманську країну з метою знищення Іслама чи застосуванні заходів у цьому напрямку;</a:t>
            </a:r>
          </a:p>
          <a:p>
            <a:pPr marL="457200" indent="-457200" algn="just">
              <a:lnSpc>
                <a:spcPct val="100000"/>
              </a:lnSpc>
              <a:buFont typeface="Wingdings" panose="05000000000000000000" pitchFamily="2" charset="2"/>
              <a:buChar char="Ø"/>
            </a:pPr>
            <a:r>
              <a:rPr lang="uk-UA" sz="2900" b="1" dirty="0">
                <a:solidFill>
                  <a:schemeClr val="tx1"/>
                </a:solidFill>
                <a:latin typeface="Times New Roman" panose="02020603050405020304" charset="0"/>
                <a:cs typeface="Times New Roman" panose="02020603050405020304" charset="0"/>
                <a:sym typeface="+mn-ea"/>
              </a:rPr>
              <a:t>агресія однієї мусульманської країни проти іншої у випадку, якщо агресор відкидає заклики до перемир’я; </a:t>
            </a:r>
          </a:p>
          <a:p>
            <a:pPr marL="457200" indent="-457200" algn="just">
              <a:lnSpc>
                <a:spcPct val="100000"/>
              </a:lnSpc>
              <a:buFont typeface="Wingdings" panose="05000000000000000000" pitchFamily="2" charset="2"/>
              <a:buChar char="Ø"/>
            </a:pPr>
            <a:r>
              <a:rPr lang="uk-UA" sz="2900" b="1" dirty="0">
                <a:solidFill>
                  <a:schemeClr val="tx1"/>
                </a:solidFill>
                <a:latin typeface="Times New Roman" panose="02020603050405020304" charset="0"/>
                <a:cs typeface="Times New Roman" panose="02020603050405020304" charset="0"/>
                <a:sym typeface="+mn-ea"/>
              </a:rPr>
              <a:t>загроза мусульманам і національним багатствам в цілому, загроза ісламській культурі та моралі, необхідність захисту слабких, якщо вони не можуть захистити себе самі; </a:t>
            </a:r>
          </a:p>
          <a:p>
            <a:pPr marL="457200" indent="-457200" algn="just">
              <a:lnSpc>
                <a:spcPct val="100000"/>
              </a:lnSpc>
              <a:buFont typeface="Wingdings" panose="05000000000000000000" pitchFamily="2" charset="2"/>
              <a:buChar char="Ø"/>
            </a:pPr>
            <a:r>
              <a:rPr lang="uk-UA" sz="2900" b="1" dirty="0">
                <a:solidFill>
                  <a:schemeClr val="tx1"/>
                </a:solidFill>
                <a:latin typeface="Times New Roman" panose="02020603050405020304" charset="0"/>
                <a:cs typeface="Times New Roman" panose="02020603050405020304" charset="0"/>
                <a:sym typeface="+mn-ea"/>
              </a:rPr>
              <a:t>поширення матеріалізму, атеїзму та інших форм безбожжя.</a:t>
            </a:r>
          </a:p>
          <a:p>
            <a:pPr algn="just">
              <a:lnSpc>
                <a:spcPct val="100000"/>
              </a:lnSpc>
            </a:pPr>
            <a:endParaRPr lang="uk-UA" sz="3000" b="1" dirty="0">
              <a:solidFill>
                <a:schemeClr val="tx1"/>
              </a:solidFill>
              <a:latin typeface="Times New Roman" panose="02020603050405020304" charset="0"/>
              <a:cs typeface="Times New Roman" panose="02020603050405020304" charset="0"/>
              <a:sym typeface="+mn-ea"/>
            </a:endParaRP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1763116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9898007" cy="775252"/>
          </a:xfrm>
        </p:spPr>
        <p:txBody>
          <a:bodyPr>
            <a:normAutofit/>
          </a:bodyPr>
          <a:lstStyle/>
          <a:p>
            <a:pPr>
              <a:lnSpc>
                <a:spcPct val="100000"/>
              </a:lnSpc>
            </a:pPr>
            <a:r>
              <a:rPr lang="uk-UA" sz="4000" b="1" dirty="0">
                <a:solidFill>
                  <a:srgbClr val="C00000"/>
                </a:solidFill>
                <a:highlight>
                  <a:srgbClr val="00FF00"/>
                </a:highlight>
                <a:latin typeface="Segoe UI Black" panose="020B0A02040204020203" pitchFamily="34" charset="0"/>
                <a:ea typeface="Segoe UI Black" panose="020B0A02040204020203" pitchFamily="34" charset="0"/>
                <a:cs typeface="Times New Roman" panose="02020603050405020304" charset="0"/>
                <a:sym typeface="+mn-ea"/>
              </a:rPr>
              <a:t>2.	Концепція «вічного джихаду»</a:t>
            </a:r>
          </a:p>
        </p:txBody>
      </p:sp>
      <p:sp>
        <p:nvSpPr>
          <p:cNvPr id="5" name="Subtitle 4"/>
          <p:cNvSpPr>
            <a:spLocks noGrp="1"/>
          </p:cNvSpPr>
          <p:nvPr>
            <p:ph type="subTitle" idx="1"/>
          </p:nvPr>
        </p:nvSpPr>
        <p:spPr>
          <a:xfrm>
            <a:off x="1433146" y="775253"/>
            <a:ext cx="10758853" cy="6082746"/>
          </a:xfrm>
        </p:spPr>
        <p:txBody>
          <a:bodyPr>
            <a:noAutofit/>
          </a:bodyPr>
          <a:lstStyle/>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У свою чергу С. </a:t>
            </a:r>
            <a:r>
              <a:rPr lang="uk-UA" sz="3000" b="1" dirty="0" err="1">
                <a:solidFill>
                  <a:schemeClr val="tx1"/>
                </a:solidFill>
                <a:latin typeface="Times New Roman" panose="02020603050405020304" charset="0"/>
                <a:cs typeface="Times New Roman" panose="02020603050405020304" charset="0"/>
                <a:sym typeface="+mn-ea"/>
              </a:rPr>
              <a:t>Кутб</a:t>
            </a:r>
            <a:r>
              <a:rPr lang="uk-UA" sz="3000" b="1" dirty="0">
                <a:solidFill>
                  <a:schemeClr val="tx1"/>
                </a:solidFill>
                <a:latin typeface="Times New Roman" panose="02020603050405020304" charset="0"/>
                <a:cs typeface="Times New Roman" panose="02020603050405020304" charset="0"/>
                <a:sym typeface="+mn-ea"/>
              </a:rPr>
              <a:t> вважав, що </a:t>
            </a:r>
            <a:r>
              <a:rPr lang="uk-UA" sz="3000" b="1" i="1" u="sng" dirty="0">
                <a:solidFill>
                  <a:srgbClr val="C00000"/>
                </a:solidFill>
                <a:highlight>
                  <a:srgbClr val="FFFF00"/>
                </a:highlight>
                <a:latin typeface="Times New Roman" panose="02020603050405020304" charset="0"/>
                <a:cs typeface="Times New Roman" panose="02020603050405020304" charset="0"/>
                <a:sym typeface="+mn-ea"/>
              </a:rPr>
              <a:t>джихад не тимчасова стадія, а вічний стан, що продовжується до Судного дня</a:t>
            </a:r>
            <a:r>
              <a:rPr lang="uk-UA" sz="3000" b="1" dirty="0">
                <a:solidFill>
                  <a:schemeClr val="tx1"/>
                </a:solidFill>
                <a:latin typeface="Times New Roman" panose="02020603050405020304" charset="0"/>
                <a:cs typeface="Times New Roman" panose="02020603050405020304" charset="0"/>
                <a:sym typeface="+mn-ea"/>
              </a:rPr>
              <a:t>, а також рішуче відкидав погляд на джихад як на оборонну війну: «</a:t>
            </a:r>
            <a:r>
              <a:rPr lang="uk-UA" sz="3000" b="1" dirty="0">
                <a:solidFill>
                  <a:schemeClr val="tx1"/>
                </a:solidFill>
                <a:highlight>
                  <a:srgbClr val="FFFF00"/>
                </a:highlight>
                <a:latin typeface="Times New Roman" panose="02020603050405020304" charset="0"/>
                <a:cs typeface="Times New Roman" panose="02020603050405020304" charset="0"/>
                <a:sym typeface="+mn-ea"/>
              </a:rPr>
              <a:t>Якщо ми наполягаємо на трактуванні ісламського джихаду як оборонного руху, то повинні змінити саме поняття слова «оборона» і мати на увазі «захист людини» від усіх елементів, що обмежують її свободу... Лише за такого розуміння слова «оборона» ми зрозуміємо істинний характер Іслама... як всезагальної декларації свободи людини від служіння іншим людям, як встановлення суверенітету Бога і його панування у всьому світі, припинення людської нахабності і егоїзму і тріумфу божественного закону у мирських справах</a:t>
            </a:r>
            <a:r>
              <a:rPr lang="uk-UA" sz="3000" b="1" dirty="0">
                <a:solidFill>
                  <a:schemeClr val="tx1"/>
                </a:solidFill>
                <a:latin typeface="Times New Roman" panose="02020603050405020304" charset="0"/>
                <a:cs typeface="Times New Roman" panose="02020603050405020304" charset="0"/>
                <a:sym typeface="+mn-ea"/>
              </a:rPr>
              <a:t>».</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7607711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9898007" cy="775252"/>
          </a:xfrm>
        </p:spPr>
        <p:txBody>
          <a:bodyPr>
            <a:normAutofit/>
          </a:bodyPr>
          <a:lstStyle/>
          <a:p>
            <a:pPr>
              <a:lnSpc>
                <a:spcPct val="100000"/>
              </a:lnSpc>
            </a:pPr>
            <a:r>
              <a:rPr lang="uk-UA" sz="4000" b="1" dirty="0">
                <a:solidFill>
                  <a:srgbClr val="C00000"/>
                </a:solidFill>
                <a:highlight>
                  <a:srgbClr val="00FF00"/>
                </a:highlight>
                <a:latin typeface="Segoe UI Black" panose="020B0A02040204020203" pitchFamily="34" charset="0"/>
                <a:ea typeface="Segoe UI Black" panose="020B0A02040204020203" pitchFamily="34" charset="0"/>
                <a:cs typeface="Times New Roman" panose="02020603050405020304" charset="0"/>
                <a:sym typeface="+mn-ea"/>
              </a:rPr>
              <a:t>2.	Концепція «вічного джихаду»</a:t>
            </a:r>
          </a:p>
        </p:txBody>
      </p:sp>
      <p:sp>
        <p:nvSpPr>
          <p:cNvPr id="5" name="Subtitle 4"/>
          <p:cNvSpPr>
            <a:spLocks noGrp="1"/>
          </p:cNvSpPr>
          <p:nvPr>
            <p:ph type="subTitle" idx="1"/>
          </p:nvPr>
        </p:nvSpPr>
        <p:spPr>
          <a:xfrm>
            <a:off x="1433146" y="775253"/>
            <a:ext cx="10758853" cy="6082746"/>
          </a:xfrm>
        </p:spPr>
        <p:txBody>
          <a:bodyPr>
            <a:noAutofit/>
          </a:bodyPr>
          <a:lstStyle/>
          <a:p>
            <a:pPr algn="just">
              <a:lnSpc>
                <a:spcPct val="100000"/>
              </a:lnSpc>
            </a:pPr>
            <a:r>
              <a:rPr lang="uk-UA" sz="4100" b="1" dirty="0">
                <a:solidFill>
                  <a:schemeClr val="tx1"/>
                </a:solidFill>
                <a:latin typeface="Times New Roman" panose="02020603050405020304" charset="0"/>
                <a:cs typeface="Times New Roman" panose="02020603050405020304" charset="0"/>
                <a:sym typeface="+mn-ea"/>
              </a:rPr>
              <a:t>На думку </a:t>
            </a:r>
            <a:r>
              <a:rPr lang="uk-UA" sz="4100" b="1" dirty="0" err="1">
                <a:solidFill>
                  <a:schemeClr val="tx1"/>
                </a:solidFill>
                <a:latin typeface="Times New Roman" panose="02020603050405020304" charset="0"/>
                <a:cs typeface="Times New Roman" panose="02020603050405020304" charset="0"/>
                <a:sym typeface="+mn-ea"/>
              </a:rPr>
              <a:t>Саїда</a:t>
            </a:r>
            <a:r>
              <a:rPr lang="uk-UA" sz="4100" b="1" dirty="0">
                <a:solidFill>
                  <a:schemeClr val="tx1"/>
                </a:solidFill>
                <a:latin typeface="Times New Roman" panose="02020603050405020304" charset="0"/>
                <a:cs typeface="Times New Roman" panose="02020603050405020304" charset="0"/>
                <a:sym typeface="+mn-ea"/>
              </a:rPr>
              <a:t> </a:t>
            </a:r>
            <a:r>
              <a:rPr lang="uk-UA" sz="4100" b="1" dirty="0" err="1">
                <a:solidFill>
                  <a:schemeClr val="tx1"/>
                </a:solidFill>
                <a:latin typeface="Times New Roman" panose="02020603050405020304" charset="0"/>
                <a:cs typeface="Times New Roman" panose="02020603050405020304" charset="0"/>
                <a:sym typeface="+mn-ea"/>
              </a:rPr>
              <a:t>Кутба</a:t>
            </a:r>
            <a:r>
              <a:rPr lang="uk-UA" sz="4100" b="1" dirty="0">
                <a:solidFill>
                  <a:schemeClr val="tx1"/>
                </a:solidFill>
                <a:latin typeface="Times New Roman" panose="02020603050405020304" charset="0"/>
                <a:cs typeface="Times New Roman" panose="02020603050405020304" charset="0"/>
                <a:sym typeface="+mn-ea"/>
              </a:rPr>
              <a:t>, процес відродження істинного ісламу починається з формування «</a:t>
            </a:r>
            <a:r>
              <a:rPr lang="uk-UA" sz="4100" b="1" dirty="0">
                <a:solidFill>
                  <a:srgbClr val="C00000"/>
                </a:solidFill>
                <a:highlight>
                  <a:srgbClr val="FFFF00"/>
                </a:highlight>
                <a:latin typeface="Times New Roman" panose="02020603050405020304" charset="0"/>
                <a:cs typeface="Times New Roman" panose="02020603050405020304" charset="0"/>
                <a:sym typeface="+mn-ea"/>
              </a:rPr>
              <a:t>ісламського революційного авангарду</a:t>
            </a:r>
            <a:r>
              <a:rPr lang="uk-UA" sz="4100" b="1" dirty="0">
                <a:solidFill>
                  <a:schemeClr val="tx1"/>
                </a:solidFill>
                <a:latin typeface="Times New Roman" panose="02020603050405020304" charset="0"/>
                <a:cs typeface="Times New Roman" panose="02020603050405020304" charset="0"/>
                <a:sym typeface="+mn-ea"/>
              </a:rPr>
              <a:t>», призначеного для боротьби із невіглаством (богохульством) - </a:t>
            </a:r>
            <a:r>
              <a:rPr lang="uk-UA" sz="4100" b="1" dirty="0" err="1">
                <a:solidFill>
                  <a:schemeClr val="tx1"/>
                </a:solidFill>
                <a:highlight>
                  <a:srgbClr val="FFFF00"/>
                </a:highlight>
                <a:latin typeface="Times New Roman" panose="02020603050405020304" charset="0"/>
                <a:cs typeface="Times New Roman" panose="02020603050405020304" charset="0"/>
                <a:sym typeface="+mn-ea"/>
              </a:rPr>
              <a:t>джахілією</a:t>
            </a:r>
            <a:r>
              <a:rPr lang="uk-UA" sz="4100" b="1" dirty="0">
                <a:solidFill>
                  <a:schemeClr val="tx1"/>
                </a:solidFill>
                <a:latin typeface="Times New Roman" panose="02020603050405020304" charset="0"/>
                <a:cs typeface="Times New Roman" panose="02020603050405020304" charset="0"/>
                <a:sym typeface="+mn-ea"/>
              </a:rPr>
              <a:t>, причому йдеться не про масовий рух, а про групу обраних, що об’єдналися на основі віри і покінчили із неправедною системою для того, щоб знищити її.</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1475325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9898007" cy="775252"/>
          </a:xfrm>
        </p:spPr>
        <p:txBody>
          <a:bodyPr>
            <a:normAutofit/>
          </a:bodyPr>
          <a:lstStyle/>
          <a:p>
            <a:pPr>
              <a:lnSpc>
                <a:spcPct val="100000"/>
              </a:lnSpc>
            </a:pPr>
            <a:r>
              <a:rPr lang="uk-UA" sz="4000" b="1" dirty="0">
                <a:solidFill>
                  <a:srgbClr val="C00000"/>
                </a:solidFill>
                <a:highlight>
                  <a:srgbClr val="00FF00"/>
                </a:highlight>
                <a:latin typeface="Segoe UI Black" panose="020B0A02040204020203" pitchFamily="34" charset="0"/>
                <a:ea typeface="Segoe UI Black" panose="020B0A02040204020203" pitchFamily="34" charset="0"/>
                <a:cs typeface="Times New Roman" panose="02020603050405020304" charset="0"/>
                <a:sym typeface="+mn-ea"/>
              </a:rPr>
              <a:t>2.	Концепція «вічного джихаду»</a:t>
            </a:r>
          </a:p>
        </p:txBody>
      </p:sp>
      <p:sp>
        <p:nvSpPr>
          <p:cNvPr id="5" name="Subtitle 4"/>
          <p:cNvSpPr>
            <a:spLocks noGrp="1"/>
          </p:cNvSpPr>
          <p:nvPr>
            <p:ph type="subTitle" idx="1"/>
          </p:nvPr>
        </p:nvSpPr>
        <p:spPr>
          <a:xfrm>
            <a:off x="1433146" y="954157"/>
            <a:ext cx="10758853" cy="5903842"/>
          </a:xfrm>
        </p:spPr>
        <p:txBody>
          <a:bodyPr>
            <a:noAutofit/>
          </a:bodyPr>
          <a:lstStyle/>
          <a:p>
            <a:pPr algn="just">
              <a:lnSpc>
                <a:spcPct val="100000"/>
              </a:lnSpc>
            </a:pPr>
            <a:r>
              <a:rPr lang="uk-UA" sz="3800" b="1" dirty="0">
                <a:solidFill>
                  <a:schemeClr val="tx1"/>
                </a:solidFill>
                <a:latin typeface="Times New Roman" panose="02020603050405020304" charset="0"/>
                <a:cs typeface="Times New Roman" panose="02020603050405020304" charset="0"/>
                <a:sym typeface="+mn-ea"/>
              </a:rPr>
              <a:t>Виникнення даного «авангарду» має розпочатися з усвідомлення його членами своєї спільності не на расовому і національному ґрунті, а на основі віри, вони повинні звільнитися від власної особистості і готуватися жити в організованому суспільстві. </a:t>
            </a:r>
          </a:p>
          <a:p>
            <a:pPr algn="just">
              <a:lnSpc>
                <a:spcPct val="100000"/>
              </a:lnSpc>
            </a:pPr>
            <a:r>
              <a:rPr lang="uk-UA" sz="3800" b="1" dirty="0">
                <a:solidFill>
                  <a:schemeClr val="tx1"/>
                </a:solidFill>
                <a:latin typeface="Times New Roman" panose="02020603050405020304" charset="0"/>
                <a:cs typeface="Times New Roman" panose="02020603050405020304" charset="0"/>
                <a:sym typeface="+mn-ea"/>
              </a:rPr>
              <a:t>«Саме інтереси Ісламу, – як вважав С. </a:t>
            </a:r>
            <a:r>
              <a:rPr lang="uk-UA" sz="3800" b="1" dirty="0" err="1">
                <a:solidFill>
                  <a:schemeClr val="tx1"/>
                </a:solidFill>
                <a:latin typeface="Times New Roman" panose="02020603050405020304" charset="0"/>
                <a:cs typeface="Times New Roman" panose="02020603050405020304" charset="0"/>
                <a:sym typeface="+mn-ea"/>
              </a:rPr>
              <a:t>Кутб</a:t>
            </a:r>
            <a:r>
              <a:rPr lang="uk-UA" sz="3800" b="1" dirty="0">
                <a:solidFill>
                  <a:schemeClr val="tx1"/>
                </a:solidFill>
                <a:latin typeface="Times New Roman" panose="02020603050405020304" charset="0"/>
                <a:cs typeface="Times New Roman" panose="02020603050405020304" charset="0"/>
                <a:sym typeface="+mn-ea"/>
              </a:rPr>
              <a:t>, – а не родини, племені, держави повинні бути для мусульманина на першому місці». </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525464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1"/>
            <a:ext cx="10829192" cy="1099860"/>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679713"/>
            <a:ext cx="4818567" cy="5178286"/>
          </a:xfrm>
        </p:spPr>
        <p:txBody>
          <a:bodyPr>
            <a:normAutofit fontScale="97500"/>
          </a:bodyPr>
          <a:lstStyle/>
          <a:p>
            <a:pPr algn="just">
              <a:lnSpc>
                <a:spcPct val="150000"/>
              </a:lnSpc>
            </a:pPr>
            <a:endParaRPr lang="en-US" sz="2000" dirty="0">
              <a:solidFill>
                <a:schemeClr val="accent5"/>
              </a:solidFill>
              <a:latin typeface="Times New Roman" panose="02020603050405020304" charset="0"/>
              <a:cs typeface="Times New Roman" panose="02020603050405020304" charset="0"/>
              <a:sym typeface="+mn-ea"/>
            </a:endParaRP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pic>
        <p:nvPicPr>
          <p:cNvPr id="4" name="Рисунок 3">
            <a:extLst>
              <a:ext uri="{FF2B5EF4-FFF2-40B4-BE49-F238E27FC236}">
                <a16:creationId xmlns:a16="http://schemas.microsoft.com/office/drawing/2014/main" id="{6BA55079-B3D4-C82A-5699-91479A34E366}"/>
              </a:ext>
            </a:extLst>
          </p:cNvPr>
          <p:cNvPicPr>
            <a:picLocks noChangeAspect="1"/>
          </p:cNvPicPr>
          <p:nvPr/>
        </p:nvPicPr>
        <p:blipFill>
          <a:blip r:embed="rId5"/>
          <a:stretch>
            <a:fillRect/>
          </a:stretch>
        </p:blipFill>
        <p:spPr>
          <a:xfrm>
            <a:off x="7684859" y="1236335"/>
            <a:ext cx="4424754" cy="5427237"/>
          </a:xfrm>
          <a:prstGeom prst="rect">
            <a:avLst/>
          </a:prstGeom>
        </p:spPr>
      </p:pic>
      <p:pic>
        <p:nvPicPr>
          <p:cNvPr id="7" name="Рисунок 6">
            <a:extLst>
              <a:ext uri="{FF2B5EF4-FFF2-40B4-BE49-F238E27FC236}">
                <a16:creationId xmlns:a16="http://schemas.microsoft.com/office/drawing/2014/main" id="{39A98B7E-EE42-338F-1528-E118D75C9B2A}"/>
              </a:ext>
            </a:extLst>
          </p:cNvPr>
          <p:cNvPicPr>
            <a:picLocks noChangeAspect="1"/>
          </p:cNvPicPr>
          <p:nvPr/>
        </p:nvPicPr>
        <p:blipFill>
          <a:blip r:embed="rId6"/>
          <a:stretch>
            <a:fillRect/>
          </a:stretch>
        </p:blipFill>
        <p:spPr>
          <a:xfrm>
            <a:off x="214647" y="1099861"/>
            <a:ext cx="7255565" cy="5700801"/>
          </a:xfrm>
          <a:prstGeom prst="rect">
            <a:avLst/>
          </a:prstGeom>
        </p:spPr>
      </p:pic>
    </p:spTree>
    <p:extLst>
      <p:ext uri="{BB962C8B-B14F-4D97-AF65-F5344CB8AC3E}">
        <p14:creationId xmlns:p14="http://schemas.microsoft.com/office/powerpoint/2010/main" val="2732310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9898007" cy="775252"/>
          </a:xfrm>
        </p:spPr>
        <p:txBody>
          <a:bodyPr>
            <a:normAutofit/>
          </a:bodyPr>
          <a:lstStyle/>
          <a:p>
            <a:pPr>
              <a:lnSpc>
                <a:spcPct val="100000"/>
              </a:lnSpc>
            </a:pPr>
            <a:r>
              <a:rPr lang="uk-UA" sz="4000" b="1" dirty="0">
                <a:solidFill>
                  <a:srgbClr val="C00000"/>
                </a:solidFill>
                <a:highlight>
                  <a:srgbClr val="00FF00"/>
                </a:highlight>
                <a:latin typeface="Segoe UI Black" panose="020B0A02040204020203" pitchFamily="34" charset="0"/>
                <a:ea typeface="Segoe UI Black" panose="020B0A02040204020203" pitchFamily="34" charset="0"/>
                <a:cs typeface="Times New Roman" panose="02020603050405020304" charset="0"/>
                <a:sym typeface="+mn-ea"/>
              </a:rPr>
              <a:t>2.	Концепція «вічного джихаду»</a:t>
            </a:r>
          </a:p>
        </p:txBody>
      </p:sp>
      <p:sp>
        <p:nvSpPr>
          <p:cNvPr id="5" name="Subtitle 4"/>
          <p:cNvSpPr>
            <a:spLocks noGrp="1"/>
          </p:cNvSpPr>
          <p:nvPr>
            <p:ph type="subTitle" idx="1"/>
          </p:nvPr>
        </p:nvSpPr>
        <p:spPr>
          <a:xfrm>
            <a:off x="1433146" y="775253"/>
            <a:ext cx="10758853" cy="6082746"/>
          </a:xfrm>
        </p:spPr>
        <p:txBody>
          <a:bodyPr>
            <a:noAutofit/>
          </a:bodyPr>
          <a:lstStyle/>
          <a:p>
            <a:pPr algn="just">
              <a:lnSpc>
                <a:spcPct val="100000"/>
              </a:lnSpc>
            </a:pPr>
            <a:r>
              <a:rPr lang="uk-UA" sz="3600" b="1" dirty="0">
                <a:solidFill>
                  <a:schemeClr val="tx1"/>
                </a:solidFill>
                <a:latin typeface="Times New Roman" panose="02020603050405020304" charset="0"/>
                <a:cs typeface="Times New Roman" panose="02020603050405020304" charset="0"/>
                <a:sym typeface="+mn-ea"/>
              </a:rPr>
              <a:t>Віра не може виражатися лише на словах, вона має підтверджуватися конкретними вчинками, проявлятися у способі життя, тому «революційний авангард» повинен складатися з мусульман, готових до реальних дій.</a:t>
            </a:r>
          </a:p>
          <a:p>
            <a:pPr algn="just">
              <a:lnSpc>
                <a:spcPct val="100000"/>
              </a:lnSpc>
            </a:pPr>
            <a:r>
              <a:rPr lang="uk-UA" sz="3600" b="1" dirty="0">
                <a:solidFill>
                  <a:schemeClr val="tx1"/>
                </a:solidFill>
                <a:latin typeface="Times New Roman" panose="02020603050405020304" charset="0"/>
                <a:cs typeface="Times New Roman" panose="02020603050405020304" charset="0"/>
                <a:sym typeface="+mn-ea"/>
              </a:rPr>
              <a:t>У зв’язку з цим </a:t>
            </a:r>
            <a:r>
              <a:rPr lang="uk-UA" sz="3600" b="1" dirty="0" err="1">
                <a:solidFill>
                  <a:schemeClr val="tx1"/>
                </a:solidFill>
                <a:latin typeface="Times New Roman" panose="02020603050405020304" charset="0"/>
                <a:cs typeface="Times New Roman" panose="02020603050405020304" charset="0"/>
                <a:sym typeface="+mn-ea"/>
              </a:rPr>
              <a:t>Саїд</a:t>
            </a:r>
            <a:r>
              <a:rPr lang="uk-UA" sz="3600" b="1" dirty="0">
                <a:solidFill>
                  <a:schemeClr val="tx1"/>
                </a:solidFill>
                <a:latin typeface="Times New Roman" panose="02020603050405020304" charset="0"/>
                <a:cs typeface="Times New Roman" panose="02020603050405020304" charset="0"/>
                <a:sym typeface="+mn-ea"/>
              </a:rPr>
              <a:t> </a:t>
            </a:r>
            <a:r>
              <a:rPr lang="uk-UA" sz="3600" b="1" dirty="0" err="1">
                <a:solidFill>
                  <a:schemeClr val="tx1"/>
                </a:solidFill>
                <a:latin typeface="Times New Roman" panose="02020603050405020304" charset="0"/>
                <a:cs typeface="Times New Roman" panose="02020603050405020304" charset="0"/>
                <a:sym typeface="+mn-ea"/>
              </a:rPr>
              <a:t>Кутб</a:t>
            </a:r>
            <a:r>
              <a:rPr lang="uk-UA" sz="3600" b="1" dirty="0">
                <a:solidFill>
                  <a:schemeClr val="tx1"/>
                </a:solidFill>
                <a:latin typeface="Times New Roman" panose="02020603050405020304" charset="0"/>
                <a:cs typeface="Times New Roman" panose="02020603050405020304" charset="0"/>
                <a:sym typeface="+mn-ea"/>
              </a:rPr>
              <a:t> розробив концепцію </a:t>
            </a:r>
            <a:r>
              <a:rPr lang="uk-UA" sz="3600" b="1" dirty="0" err="1">
                <a:solidFill>
                  <a:schemeClr val="tx1"/>
                </a:solidFill>
                <a:latin typeface="Times New Roman" panose="02020603050405020304" charset="0"/>
                <a:cs typeface="Times New Roman" panose="02020603050405020304" charset="0"/>
                <a:sym typeface="+mn-ea"/>
              </a:rPr>
              <a:t>хіджри</a:t>
            </a:r>
            <a:r>
              <a:rPr lang="uk-UA" sz="3600" b="1" dirty="0">
                <a:solidFill>
                  <a:schemeClr val="tx1"/>
                </a:solidFill>
                <a:latin typeface="Times New Roman" panose="02020603050405020304" charset="0"/>
                <a:cs typeface="Times New Roman" panose="02020603050405020304" charset="0"/>
                <a:sym typeface="+mn-ea"/>
              </a:rPr>
              <a:t> – </a:t>
            </a:r>
            <a:r>
              <a:rPr lang="uk-UA" sz="3600" b="1" dirty="0">
                <a:solidFill>
                  <a:schemeClr val="tx1"/>
                </a:solidFill>
                <a:highlight>
                  <a:srgbClr val="FF6600"/>
                </a:highlight>
                <a:latin typeface="Times New Roman" panose="02020603050405020304" charset="0"/>
                <a:cs typeface="Times New Roman" panose="02020603050405020304" charset="0"/>
                <a:sym typeface="+mn-ea"/>
              </a:rPr>
              <a:t>відхід із суспільства групи людей, що бере на себе місію відродження ісламу, повалення влади людей над людьми і встановлення правління Аллаха</a:t>
            </a:r>
            <a:r>
              <a:rPr lang="uk-UA" sz="3600" b="1" dirty="0">
                <a:solidFill>
                  <a:schemeClr val="tx1"/>
                </a:solidFill>
                <a:latin typeface="Times New Roman" panose="02020603050405020304" charset="0"/>
                <a:cs typeface="Times New Roman" panose="02020603050405020304" charset="0"/>
                <a:sym typeface="+mn-ea"/>
              </a:rPr>
              <a:t>.</a:t>
            </a:r>
          </a:p>
          <a:p>
            <a:pPr algn="just">
              <a:lnSpc>
                <a:spcPct val="100000"/>
              </a:lnSpc>
            </a:pPr>
            <a:endParaRPr lang="uk-UA" sz="3000" b="1" dirty="0">
              <a:solidFill>
                <a:schemeClr val="tx1"/>
              </a:solidFill>
              <a:latin typeface="Times New Roman" panose="02020603050405020304" charset="0"/>
              <a:cs typeface="Times New Roman" panose="02020603050405020304" charset="0"/>
              <a:sym typeface="+mn-ea"/>
            </a:endParaRP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37997687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9898007" cy="775252"/>
          </a:xfrm>
        </p:spPr>
        <p:txBody>
          <a:bodyPr>
            <a:normAutofit/>
          </a:bodyPr>
          <a:lstStyle/>
          <a:p>
            <a:pPr>
              <a:lnSpc>
                <a:spcPct val="100000"/>
              </a:lnSpc>
            </a:pPr>
            <a:r>
              <a:rPr lang="uk-UA" sz="4000" b="1" dirty="0">
                <a:solidFill>
                  <a:srgbClr val="C00000"/>
                </a:solidFill>
                <a:highlight>
                  <a:srgbClr val="00FF00"/>
                </a:highlight>
                <a:latin typeface="Segoe UI Black" panose="020B0A02040204020203" pitchFamily="34" charset="0"/>
                <a:ea typeface="Segoe UI Black" panose="020B0A02040204020203" pitchFamily="34" charset="0"/>
                <a:cs typeface="Times New Roman" panose="02020603050405020304" charset="0"/>
                <a:sym typeface="+mn-ea"/>
              </a:rPr>
              <a:t>2.	Концепція «вічного джихаду»</a:t>
            </a:r>
          </a:p>
        </p:txBody>
      </p:sp>
      <p:sp>
        <p:nvSpPr>
          <p:cNvPr id="5" name="Subtitle 4"/>
          <p:cNvSpPr>
            <a:spLocks noGrp="1"/>
          </p:cNvSpPr>
          <p:nvPr>
            <p:ph type="subTitle" idx="1"/>
          </p:nvPr>
        </p:nvSpPr>
        <p:spPr>
          <a:xfrm>
            <a:off x="1433146" y="964095"/>
            <a:ext cx="10758853" cy="5893903"/>
          </a:xfrm>
        </p:spPr>
        <p:txBody>
          <a:bodyPr>
            <a:noAutofit/>
          </a:bodyPr>
          <a:lstStyle/>
          <a:p>
            <a:pPr algn="just">
              <a:lnSpc>
                <a:spcPct val="100000"/>
              </a:lnSpc>
            </a:pPr>
            <a:r>
              <a:rPr lang="uk-UA" sz="3200" b="1" dirty="0">
                <a:solidFill>
                  <a:schemeClr val="tx1"/>
                </a:solidFill>
                <a:latin typeface="Times New Roman" panose="02020603050405020304" charset="0"/>
                <a:cs typeface="Times New Roman" panose="02020603050405020304" charset="0"/>
                <a:sym typeface="+mn-ea"/>
              </a:rPr>
              <a:t>Джихад пропонувався як боротьба за встановлення істинно мусульманської системи правління в країнах мусульманського Сходу, і лише після того, як це завдання буде виконане зусиллями «ісламського авангарду», ведення джихаду перейде в компетенцію ісламської держави, яка боротиметься із зовнішніми ворогами – імперіалізмом і сіонізмом. </a:t>
            </a:r>
          </a:p>
          <a:p>
            <a:pPr algn="just">
              <a:lnSpc>
                <a:spcPct val="100000"/>
              </a:lnSpc>
            </a:pPr>
            <a:r>
              <a:rPr lang="uk-UA" sz="3200" b="1" dirty="0">
                <a:solidFill>
                  <a:schemeClr val="tx1"/>
                </a:solidFill>
                <a:latin typeface="Times New Roman" panose="02020603050405020304" charset="0"/>
                <a:cs typeface="Times New Roman" panose="02020603050405020304" charset="0"/>
                <a:sym typeface="+mn-ea"/>
              </a:rPr>
              <a:t>Щоправда, за словами С. </a:t>
            </a:r>
            <a:r>
              <a:rPr lang="uk-UA" sz="3200" b="1" dirty="0" err="1">
                <a:solidFill>
                  <a:schemeClr val="tx1"/>
                </a:solidFill>
                <a:latin typeface="Times New Roman" panose="02020603050405020304" charset="0"/>
                <a:cs typeface="Times New Roman" panose="02020603050405020304" charset="0"/>
                <a:sym typeface="+mn-ea"/>
              </a:rPr>
              <a:t>Кутба</a:t>
            </a:r>
            <a:r>
              <a:rPr lang="uk-UA" sz="3200" b="1" dirty="0">
                <a:solidFill>
                  <a:schemeClr val="tx1"/>
                </a:solidFill>
                <a:latin typeface="Times New Roman" panose="02020603050405020304" charset="0"/>
                <a:cs typeface="Times New Roman" panose="02020603050405020304" charset="0"/>
                <a:sym typeface="+mn-ea"/>
              </a:rPr>
              <a:t>, </a:t>
            </a:r>
            <a:r>
              <a:rPr lang="uk-UA" sz="3200" b="1" dirty="0" err="1">
                <a:solidFill>
                  <a:schemeClr val="tx1"/>
                </a:solidFill>
                <a:latin typeface="Times New Roman" panose="02020603050405020304" charset="0"/>
                <a:cs typeface="Times New Roman" panose="02020603050405020304" charset="0"/>
                <a:sym typeface="+mn-ea"/>
              </a:rPr>
              <a:t>джахілія</a:t>
            </a:r>
            <a:r>
              <a:rPr lang="uk-UA" sz="3200" b="1" dirty="0">
                <a:solidFill>
                  <a:schemeClr val="tx1"/>
                </a:solidFill>
                <a:latin typeface="Times New Roman" panose="02020603050405020304" charset="0"/>
                <a:cs typeface="Times New Roman" panose="02020603050405020304" charset="0"/>
                <a:sym typeface="+mn-ea"/>
              </a:rPr>
              <a:t> обов’язково атакуватиме молоду ісламську державу, а тому мусульмани повинні бути готовими до захисту своєї батьківщини.</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9697585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9898007" cy="775252"/>
          </a:xfrm>
        </p:spPr>
        <p:txBody>
          <a:bodyPr>
            <a:normAutofit/>
          </a:bodyPr>
          <a:lstStyle/>
          <a:p>
            <a:pPr>
              <a:lnSpc>
                <a:spcPct val="100000"/>
              </a:lnSpc>
            </a:pPr>
            <a:r>
              <a:rPr lang="uk-UA" sz="4000" b="1" dirty="0">
                <a:solidFill>
                  <a:srgbClr val="C00000"/>
                </a:solidFill>
                <a:highlight>
                  <a:srgbClr val="00FF00"/>
                </a:highlight>
                <a:latin typeface="Segoe UI Black" panose="020B0A02040204020203" pitchFamily="34" charset="0"/>
                <a:ea typeface="Segoe UI Black" panose="020B0A02040204020203" pitchFamily="34" charset="0"/>
                <a:cs typeface="Times New Roman" panose="02020603050405020304" charset="0"/>
                <a:sym typeface="+mn-ea"/>
              </a:rPr>
              <a:t>2.	Концепція «вічного джихаду»</a:t>
            </a:r>
          </a:p>
        </p:txBody>
      </p:sp>
      <p:sp>
        <p:nvSpPr>
          <p:cNvPr id="5" name="Subtitle 4"/>
          <p:cNvSpPr>
            <a:spLocks noGrp="1"/>
          </p:cNvSpPr>
          <p:nvPr>
            <p:ph type="subTitle" idx="1"/>
          </p:nvPr>
        </p:nvSpPr>
        <p:spPr>
          <a:xfrm>
            <a:off x="1433146" y="775253"/>
            <a:ext cx="10758853" cy="6082746"/>
          </a:xfrm>
        </p:spPr>
        <p:txBody>
          <a:bodyPr>
            <a:noAutofit/>
          </a:bodyPr>
          <a:lstStyle/>
          <a:p>
            <a:pPr algn="just">
              <a:lnSpc>
                <a:spcPct val="100000"/>
              </a:lnSpc>
            </a:pPr>
            <a:r>
              <a:rPr lang="uk-UA" sz="3500" b="1" dirty="0">
                <a:solidFill>
                  <a:schemeClr val="tx1"/>
                </a:solidFill>
                <a:latin typeface="Times New Roman" panose="02020603050405020304" charset="0"/>
                <a:cs typeface="Times New Roman" panose="02020603050405020304" charset="0"/>
                <a:sym typeface="+mn-ea"/>
              </a:rPr>
              <a:t>На думку іншого ісламського ідеолога А. </a:t>
            </a:r>
            <a:r>
              <a:rPr lang="uk-UA" sz="3500" b="1" dirty="0" err="1">
                <a:solidFill>
                  <a:schemeClr val="tx1"/>
                </a:solidFill>
                <a:latin typeface="Times New Roman" panose="02020603050405020304" charset="0"/>
                <a:cs typeface="Times New Roman" panose="02020603050405020304" charset="0"/>
                <a:sym typeface="+mn-ea"/>
              </a:rPr>
              <a:t>Фараджа</a:t>
            </a:r>
            <a:r>
              <a:rPr lang="uk-UA" sz="3500" b="1" dirty="0">
                <a:solidFill>
                  <a:schemeClr val="tx1"/>
                </a:solidFill>
                <a:latin typeface="Times New Roman" panose="02020603050405020304" charset="0"/>
                <a:cs typeface="Times New Roman" panose="02020603050405020304" charset="0"/>
                <a:sym typeface="+mn-ea"/>
              </a:rPr>
              <a:t>, у той час, коли </a:t>
            </a:r>
            <a:r>
              <a:rPr lang="uk-UA" sz="3500" b="1" dirty="0" err="1">
                <a:solidFill>
                  <a:schemeClr val="tx1"/>
                </a:solidFill>
                <a:latin typeface="Times New Roman" panose="02020603050405020304" charset="0"/>
                <a:cs typeface="Times New Roman" panose="02020603050405020304" charset="0"/>
                <a:sym typeface="+mn-ea"/>
              </a:rPr>
              <a:t>умма</a:t>
            </a:r>
            <a:r>
              <a:rPr lang="uk-UA" sz="3500" b="1" dirty="0">
                <a:solidFill>
                  <a:schemeClr val="tx1"/>
                </a:solidFill>
                <a:latin typeface="Times New Roman" panose="02020603050405020304" charset="0"/>
                <a:cs typeface="Times New Roman" panose="02020603050405020304" charset="0"/>
                <a:sym typeface="+mn-ea"/>
              </a:rPr>
              <a:t> перебуває під владою невірного режиму, виконання лише п’яти основ Ісламу є недостатнім. В цих умовах джихад як збройна боротьба автоматично стає шостою основою Ісламу. </a:t>
            </a:r>
          </a:p>
          <a:p>
            <a:pPr algn="just">
              <a:lnSpc>
                <a:spcPct val="100000"/>
              </a:lnSpc>
            </a:pPr>
            <a:r>
              <a:rPr lang="uk-UA" sz="3500" b="1" dirty="0">
                <a:solidFill>
                  <a:schemeClr val="tx1"/>
                </a:solidFill>
                <a:latin typeface="Times New Roman" panose="02020603050405020304" charset="0"/>
                <a:cs typeface="Times New Roman" panose="02020603050405020304" charset="0"/>
                <a:sym typeface="+mn-ea"/>
              </a:rPr>
              <a:t>Війна в Ісламі ведеться для встановлення слова Аллаха на землі як оборонним способом, так і наступальним. Мусульмани зобов’язані підняти мечі і спрямувати їх на режими, що приховують істину.</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17468749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9898007" cy="775252"/>
          </a:xfrm>
        </p:spPr>
        <p:txBody>
          <a:bodyPr>
            <a:normAutofit/>
          </a:bodyPr>
          <a:lstStyle/>
          <a:p>
            <a:pPr>
              <a:lnSpc>
                <a:spcPct val="100000"/>
              </a:lnSpc>
            </a:pPr>
            <a:r>
              <a:rPr lang="uk-UA" sz="4000" b="1" dirty="0">
                <a:solidFill>
                  <a:srgbClr val="C00000"/>
                </a:solidFill>
                <a:highlight>
                  <a:srgbClr val="00FF00"/>
                </a:highlight>
                <a:latin typeface="Segoe UI Black" panose="020B0A02040204020203" pitchFamily="34" charset="0"/>
                <a:ea typeface="Segoe UI Black" panose="020B0A02040204020203" pitchFamily="34" charset="0"/>
                <a:cs typeface="Times New Roman" panose="02020603050405020304" charset="0"/>
                <a:sym typeface="+mn-ea"/>
              </a:rPr>
              <a:t>2.	Концепція «вічного джихаду»</a:t>
            </a:r>
          </a:p>
        </p:txBody>
      </p:sp>
      <p:sp>
        <p:nvSpPr>
          <p:cNvPr id="5" name="Subtitle 4"/>
          <p:cNvSpPr>
            <a:spLocks noGrp="1"/>
          </p:cNvSpPr>
          <p:nvPr>
            <p:ph type="subTitle" idx="1"/>
          </p:nvPr>
        </p:nvSpPr>
        <p:spPr>
          <a:xfrm>
            <a:off x="1433146" y="775253"/>
            <a:ext cx="10758853" cy="6082746"/>
          </a:xfrm>
        </p:spPr>
        <p:txBody>
          <a:bodyPr>
            <a:noAutofit/>
          </a:bodyPr>
          <a:lstStyle/>
          <a:p>
            <a:pPr algn="just">
              <a:lnSpc>
                <a:spcPct val="100000"/>
              </a:lnSpc>
            </a:pPr>
            <a:r>
              <a:rPr lang="uk-UA" sz="3500" b="1" dirty="0">
                <a:solidFill>
                  <a:schemeClr val="tx1"/>
                </a:solidFill>
                <a:latin typeface="Times New Roman" panose="02020603050405020304" charset="0"/>
                <a:cs typeface="Times New Roman" panose="02020603050405020304" charset="0"/>
                <a:sym typeface="+mn-ea"/>
              </a:rPr>
              <a:t>Оскільки основною є реальна діяльність групи мусульман, практика, а не теорія, заклик спочатку повністю розробити систему життя майбутнього суспільства, а потім втілювати її – провокація Заходу і відволікаючий маневр. </a:t>
            </a:r>
          </a:p>
          <a:p>
            <a:pPr algn="just">
              <a:lnSpc>
                <a:spcPct val="100000"/>
              </a:lnSpc>
            </a:pPr>
            <a:r>
              <a:rPr lang="uk-UA" sz="3500" b="1" dirty="0">
                <a:solidFill>
                  <a:schemeClr val="tx1"/>
                </a:solidFill>
                <a:latin typeface="Times New Roman" panose="02020603050405020304" charset="0"/>
                <a:cs typeface="Times New Roman" panose="02020603050405020304" charset="0"/>
                <a:sym typeface="+mn-ea"/>
              </a:rPr>
              <a:t>В якості засобу досягнення заданих цілей передбачалась активна політична боротьба, що дозволяла використання екстремістських засобів: «</a:t>
            </a:r>
            <a:r>
              <a:rPr lang="uk-UA" sz="3500" b="1" dirty="0">
                <a:solidFill>
                  <a:schemeClr val="tx1"/>
                </a:solidFill>
                <a:highlight>
                  <a:srgbClr val="FF6600"/>
                </a:highlight>
                <a:latin typeface="Times New Roman" panose="02020603050405020304" charset="0"/>
                <a:cs typeface="Times New Roman" panose="02020603050405020304" charset="0"/>
                <a:sym typeface="+mn-ea"/>
              </a:rPr>
              <a:t>Коли на шляху з’являються перешкоди і фактори матеріального впливу, виникає необхідність знищити їх, у першу чергу, силою</a:t>
            </a:r>
            <a:r>
              <a:rPr lang="uk-UA" sz="3500" b="1" dirty="0">
                <a:solidFill>
                  <a:schemeClr val="tx1"/>
                </a:solidFill>
                <a:latin typeface="Times New Roman" panose="02020603050405020304" charset="0"/>
                <a:cs typeface="Times New Roman" panose="02020603050405020304" charset="0"/>
                <a:sym typeface="+mn-ea"/>
              </a:rPr>
              <a:t>».</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14093150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9898007" cy="775252"/>
          </a:xfrm>
        </p:spPr>
        <p:txBody>
          <a:bodyPr>
            <a:normAutofit/>
          </a:bodyPr>
          <a:lstStyle/>
          <a:p>
            <a:pPr>
              <a:lnSpc>
                <a:spcPct val="100000"/>
              </a:lnSpc>
            </a:pPr>
            <a:r>
              <a:rPr lang="uk-UA" sz="4000" b="1" dirty="0">
                <a:solidFill>
                  <a:srgbClr val="C00000"/>
                </a:solidFill>
                <a:highlight>
                  <a:srgbClr val="00FF00"/>
                </a:highlight>
                <a:latin typeface="Segoe UI Black" panose="020B0A02040204020203" pitchFamily="34" charset="0"/>
                <a:ea typeface="Segoe UI Black" panose="020B0A02040204020203" pitchFamily="34" charset="0"/>
                <a:cs typeface="Times New Roman" panose="02020603050405020304" charset="0"/>
                <a:sym typeface="+mn-ea"/>
              </a:rPr>
              <a:t>2.	Концепція «вічного джихаду»</a:t>
            </a:r>
          </a:p>
        </p:txBody>
      </p:sp>
      <p:sp>
        <p:nvSpPr>
          <p:cNvPr id="5" name="Subtitle 4"/>
          <p:cNvSpPr>
            <a:spLocks noGrp="1"/>
          </p:cNvSpPr>
          <p:nvPr>
            <p:ph type="subTitle" idx="1"/>
          </p:nvPr>
        </p:nvSpPr>
        <p:spPr>
          <a:xfrm>
            <a:off x="1433146" y="775253"/>
            <a:ext cx="10758853" cy="6082746"/>
          </a:xfrm>
        </p:spPr>
        <p:txBody>
          <a:bodyPr>
            <a:noAutofit/>
          </a:bodyPr>
          <a:lstStyle/>
          <a:p>
            <a:pPr algn="just">
              <a:lnSpc>
                <a:spcPct val="100000"/>
              </a:lnSpc>
            </a:pPr>
            <a:r>
              <a:rPr lang="uk-UA" sz="3300" b="1" dirty="0">
                <a:solidFill>
                  <a:schemeClr val="tx1"/>
                </a:solidFill>
                <a:latin typeface="Times New Roman" panose="02020603050405020304" charset="0"/>
                <a:cs typeface="Times New Roman" panose="02020603050405020304" charset="0"/>
                <a:sym typeface="+mn-ea"/>
              </a:rPr>
              <a:t>Що стосується класифікації джихаду, то він поділяється на «великий» та «малий»: перший найважливіший і означає докладання зусиль людиною із власного самовдосконалення, передбачає її боротьбу із своїми вадами, другий же трактується як збройна боротьба. </a:t>
            </a:r>
          </a:p>
          <a:p>
            <a:pPr algn="just">
              <a:lnSpc>
                <a:spcPct val="100000"/>
              </a:lnSpc>
            </a:pPr>
            <a:r>
              <a:rPr lang="uk-UA" sz="3300" b="1" dirty="0">
                <a:solidFill>
                  <a:schemeClr val="tx1"/>
                </a:solidFill>
                <a:latin typeface="Times New Roman" panose="02020603050405020304" charset="0"/>
                <a:cs typeface="Times New Roman" panose="02020603050405020304" charset="0"/>
                <a:sym typeface="+mn-ea"/>
              </a:rPr>
              <a:t>З цього приводу пророку </a:t>
            </a:r>
            <a:r>
              <a:rPr lang="uk-UA" sz="3300" b="1" dirty="0" err="1">
                <a:solidFill>
                  <a:schemeClr val="tx1"/>
                </a:solidFill>
                <a:latin typeface="Times New Roman" panose="02020603050405020304" charset="0"/>
                <a:cs typeface="Times New Roman" panose="02020603050405020304" charset="0"/>
                <a:sym typeface="+mn-ea"/>
              </a:rPr>
              <a:t>Мухаммаду</a:t>
            </a:r>
            <a:r>
              <a:rPr lang="uk-UA" sz="3300" b="1" dirty="0">
                <a:solidFill>
                  <a:schemeClr val="tx1"/>
                </a:solidFill>
                <a:latin typeface="Times New Roman" panose="02020603050405020304" charset="0"/>
                <a:cs typeface="Times New Roman" panose="02020603050405020304" charset="0"/>
                <a:sym typeface="+mn-ea"/>
              </a:rPr>
              <a:t> після битви біля колодязів </a:t>
            </a:r>
            <a:r>
              <a:rPr lang="uk-UA" sz="3300" b="1" dirty="0" err="1">
                <a:solidFill>
                  <a:schemeClr val="tx1"/>
                </a:solidFill>
                <a:latin typeface="Times New Roman" panose="02020603050405020304" charset="0"/>
                <a:cs typeface="Times New Roman" panose="02020603050405020304" charset="0"/>
                <a:sym typeface="+mn-ea"/>
              </a:rPr>
              <a:t>Бадр</a:t>
            </a:r>
            <a:r>
              <a:rPr lang="uk-UA" sz="3300" b="1" dirty="0">
                <a:solidFill>
                  <a:schemeClr val="tx1"/>
                </a:solidFill>
                <a:latin typeface="Times New Roman" panose="02020603050405020304" charset="0"/>
                <a:cs typeface="Times New Roman" panose="02020603050405020304" charset="0"/>
                <a:sym typeface="+mn-ea"/>
              </a:rPr>
              <a:t> (624 р.) приписуються слова: «</a:t>
            </a:r>
            <a:r>
              <a:rPr lang="uk-UA" sz="3300" b="1" dirty="0">
                <a:solidFill>
                  <a:schemeClr val="tx1"/>
                </a:solidFill>
                <a:highlight>
                  <a:srgbClr val="FF6600"/>
                </a:highlight>
                <a:latin typeface="Times New Roman" panose="02020603050405020304" charset="0"/>
                <a:cs typeface="Times New Roman" panose="02020603050405020304" charset="0"/>
                <a:sym typeface="+mn-ea"/>
              </a:rPr>
              <a:t>Ми повернулися з малого джихаду, щоб розпочати джихад великий</a:t>
            </a:r>
            <a:r>
              <a:rPr lang="uk-UA" sz="3300" b="1" dirty="0">
                <a:solidFill>
                  <a:schemeClr val="tx1"/>
                </a:solidFill>
                <a:latin typeface="Times New Roman" panose="02020603050405020304" charset="0"/>
                <a:cs typeface="Times New Roman" panose="02020603050405020304" charset="0"/>
                <a:sym typeface="+mn-ea"/>
              </a:rPr>
              <a:t>», при цьому малим джихадом є боротьба із невірними, а великим – духовне самовдосконалення.</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20723448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9898007" cy="775252"/>
          </a:xfrm>
        </p:spPr>
        <p:txBody>
          <a:bodyPr>
            <a:normAutofit/>
          </a:bodyPr>
          <a:lstStyle/>
          <a:p>
            <a:pPr>
              <a:lnSpc>
                <a:spcPct val="100000"/>
              </a:lnSpc>
            </a:pPr>
            <a:r>
              <a:rPr lang="uk-UA" sz="4000" b="1" dirty="0">
                <a:solidFill>
                  <a:srgbClr val="C00000"/>
                </a:solidFill>
                <a:highlight>
                  <a:srgbClr val="00FF00"/>
                </a:highlight>
                <a:latin typeface="Segoe UI Black" panose="020B0A02040204020203" pitchFamily="34" charset="0"/>
                <a:ea typeface="Segoe UI Black" panose="020B0A02040204020203" pitchFamily="34" charset="0"/>
                <a:cs typeface="Times New Roman" panose="02020603050405020304" charset="0"/>
                <a:sym typeface="+mn-ea"/>
              </a:rPr>
              <a:t>2.	Концепція «вічного джихаду»</a:t>
            </a:r>
          </a:p>
        </p:txBody>
      </p:sp>
      <p:sp>
        <p:nvSpPr>
          <p:cNvPr id="5" name="Subtitle 4"/>
          <p:cNvSpPr>
            <a:spLocks noGrp="1"/>
          </p:cNvSpPr>
          <p:nvPr>
            <p:ph type="subTitle" idx="1"/>
          </p:nvPr>
        </p:nvSpPr>
        <p:spPr>
          <a:xfrm>
            <a:off x="1433146" y="775253"/>
            <a:ext cx="10758853" cy="6082746"/>
          </a:xfrm>
        </p:spPr>
        <p:txBody>
          <a:bodyPr>
            <a:noAutofit/>
          </a:bodyPr>
          <a:lstStyle/>
          <a:p>
            <a:pPr algn="just">
              <a:lnSpc>
                <a:spcPct val="100000"/>
              </a:lnSpc>
            </a:pPr>
            <a:r>
              <a:rPr lang="uk-UA" sz="3800" b="1" dirty="0">
                <a:solidFill>
                  <a:schemeClr val="tx1"/>
                </a:solidFill>
                <a:latin typeface="Times New Roman" panose="02020603050405020304" charset="0"/>
                <a:cs typeface="Times New Roman" panose="02020603050405020304" charset="0"/>
                <a:sym typeface="+mn-ea"/>
              </a:rPr>
              <a:t>Як зазначав С. </a:t>
            </a:r>
            <a:r>
              <a:rPr lang="uk-UA" sz="3800" b="1" dirty="0" err="1">
                <a:solidFill>
                  <a:schemeClr val="tx1"/>
                </a:solidFill>
                <a:latin typeface="Times New Roman" panose="02020603050405020304" charset="0"/>
                <a:cs typeface="Times New Roman" panose="02020603050405020304" charset="0"/>
                <a:sym typeface="+mn-ea"/>
              </a:rPr>
              <a:t>Кутб</a:t>
            </a:r>
            <a:r>
              <a:rPr lang="uk-UA" sz="3800" b="1" dirty="0">
                <a:solidFill>
                  <a:schemeClr val="tx1"/>
                </a:solidFill>
                <a:latin typeface="Times New Roman" panose="02020603050405020304" charset="0"/>
                <a:cs typeface="Times New Roman" panose="02020603050405020304" charset="0"/>
                <a:sym typeface="+mn-ea"/>
              </a:rPr>
              <a:t>, «</a:t>
            </a:r>
            <a:r>
              <a:rPr lang="uk-UA" sz="3800" b="1" dirty="0">
                <a:solidFill>
                  <a:schemeClr val="tx1"/>
                </a:solidFill>
                <a:highlight>
                  <a:srgbClr val="FF6600"/>
                </a:highlight>
                <a:latin typeface="Times New Roman" panose="02020603050405020304" charset="0"/>
                <a:cs typeface="Times New Roman" panose="02020603050405020304" charset="0"/>
                <a:sym typeface="+mn-ea"/>
              </a:rPr>
              <a:t>перш ніж вступити в битву на шляху джихаду, мусульманин повинен мати досвід більш великої битви із дияволом на шляху джихаду всередині себе, де він дав відсіч сатанинським бажанням і пристрастям</a:t>
            </a:r>
            <a:r>
              <a:rPr lang="uk-UA" sz="3800" b="1" dirty="0">
                <a:solidFill>
                  <a:schemeClr val="tx1"/>
                </a:solidFill>
                <a:latin typeface="Times New Roman" panose="02020603050405020304" charset="0"/>
                <a:cs typeface="Times New Roman" panose="02020603050405020304" charset="0"/>
                <a:sym typeface="+mn-ea"/>
              </a:rPr>
              <a:t>».</a:t>
            </a:r>
          </a:p>
          <a:p>
            <a:pPr algn="just">
              <a:lnSpc>
                <a:spcPct val="100000"/>
              </a:lnSpc>
            </a:pPr>
            <a:r>
              <a:rPr lang="uk-UA" sz="3800" b="1" dirty="0">
                <a:solidFill>
                  <a:schemeClr val="tx1"/>
                </a:solidFill>
                <a:highlight>
                  <a:srgbClr val="B2B2B2"/>
                </a:highlight>
                <a:latin typeface="Times New Roman" panose="02020603050405020304" charset="0"/>
                <a:cs typeface="Times New Roman" panose="02020603050405020304" charset="0"/>
                <a:sym typeface="+mn-ea"/>
              </a:rPr>
              <a:t>На відміну від прихильників поміркованого напрямку в фундаменталізмі, які віддають перевагу великому джихаду, радикали вважають, що джихад – це військові дії проти невірних</a:t>
            </a:r>
            <a:r>
              <a:rPr lang="uk-UA" sz="3800" b="1" dirty="0">
                <a:solidFill>
                  <a:schemeClr val="tx1"/>
                </a:solidFill>
                <a:latin typeface="Times New Roman" panose="02020603050405020304" charset="0"/>
                <a:cs typeface="Times New Roman" panose="02020603050405020304" charset="0"/>
                <a:sym typeface="+mn-ea"/>
              </a:rPr>
              <a:t>. </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26437144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9898007" cy="775252"/>
          </a:xfrm>
        </p:spPr>
        <p:txBody>
          <a:bodyPr>
            <a:normAutofit/>
          </a:bodyPr>
          <a:lstStyle/>
          <a:p>
            <a:pPr>
              <a:lnSpc>
                <a:spcPct val="100000"/>
              </a:lnSpc>
            </a:pPr>
            <a:r>
              <a:rPr lang="uk-UA" sz="4000" b="1" dirty="0">
                <a:solidFill>
                  <a:srgbClr val="C00000"/>
                </a:solidFill>
                <a:highlight>
                  <a:srgbClr val="00FF00"/>
                </a:highlight>
                <a:latin typeface="Segoe UI Black" panose="020B0A02040204020203" pitchFamily="34" charset="0"/>
                <a:ea typeface="Segoe UI Black" panose="020B0A02040204020203" pitchFamily="34" charset="0"/>
                <a:cs typeface="Times New Roman" panose="02020603050405020304" charset="0"/>
                <a:sym typeface="+mn-ea"/>
              </a:rPr>
              <a:t>2.	Концепція «вічного джихаду»</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3200" b="1" dirty="0">
                <a:solidFill>
                  <a:schemeClr val="tx1"/>
                </a:solidFill>
                <a:latin typeface="Times New Roman" panose="02020603050405020304" charset="0"/>
                <a:cs typeface="Times New Roman" panose="02020603050405020304" charset="0"/>
                <a:sym typeface="+mn-ea"/>
              </a:rPr>
              <a:t>Щоправда, ідеолог останніх </a:t>
            </a:r>
            <a:r>
              <a:rPr lang="uk-UA" sz="3200" b="1" dirty="0" err="1">
                <a:solidFill>
                  <a:schemeClr val="tx1"/>
                </a:solidFill>
                <a:latin typeface="Times New Roman" panose="02020603050405020304" charset="0"/>
                <a:cs typeface="Times New Roman" panose="02020603050405020304" charset="0"/>
                <a:sym typeface="+mn-ea"/>
              </a:rPr>
              <a:t>А.Фарадж</a:t>
            </a:r>
            <a:r>
              <a:rPr lang="uk-UA" sz="3200" b="1" dirty="0">
                <a:solidFill>
                  <a:schemeClr val="tx1"/>
                </a:solidFill>
                <a:latin typeface="Times New Roman" panose="02020603050405020304" charset="0"/>
                <a:cs typeface="Times New Roman" panose="02020603050405020304" charset="0"/>
                <a:sym typeface="+mn-ea"/>
              </a:rPr>
              <a:t> погоджується, що джихад за своєю формою може бути не лише збройним і виокремлює три його види: </a:t>
            </a:r>
            <a:r>
              <a:rPr lang="uk-UA" sz="3200" b="1" dirty="0">
                <a:solidFill>
                  <a:schemeClr val="tx1"/>
                </a:solidFill>
                <a:highlight>
                  <a:srgbClr val="FF8D41"/>
                </a:highlight>
                <a:latin typeface="Times New Roman" panose="02020603050405020304" charset="0"/>
                <a:cs typeface="Times New Roman" panose="02020603050405020304" charset="0"/>
                <a:sym typeface="+mn-ea"/>
              </a:rPr>
              <a:t>джихад </a:t>
            </a:r>
            <a:r>
              <a:rPr lang="uk-UA" sz="3200" b="1" dirty="0" err="1">
                <a:solidFill>
                  <a:schemeClr val="tx1"/>
                </a:solidFill>
                <a:highlight>
                  <a:srgbClr val="FF8D41"/>
                </a:highlight>
                <a:latin typeface="Times New Roman" panose="02020603050405020304" charset="0"/>
                <a:cs typeface="Times New Roman" panose="02020603050405020304" charset="0"/>
                <a:sym typeface="+mn-ea"/>
              </a:rPr>
              <a:t>ан-нафс</a:t>
            </a:r>
            <a:r>
              <a:rPr lang="uk-UA" sz="3200" b="1" dirty="0">
                <a:solidFill>
                  <a:schemeClr val="tx1"/>
                </a:solidFill>
                <a:highlight>
                  <a:srgbClr val="FF8D41"/>
                </a:highlight>
                <a:latin typeface="Times New Roman" panose="02020603050405020304" charset="0"/>
                <a:cs typeface="Times New Roman" panose="02020603050405020304" charset="0"/>
                <a:sym typeface="+mn-ea"/>
              </a:rPr>
              <a:t>, джихад </a:t>
            </a:r>
            <a:r>
              <a:rPr lang="uk-UA" sz="3200" b="1" dirty="0" err="1">
                <a:solidFill>
                  <a:schemeClr val="tx1"/>
                </a:solidFill>
                <a:highlight>
                  <a:srgbClr val="FF8D41"/>
                </a:highlight>
                <a:latin typeface="Times New Roman" panose="02020603050405020304" charset="0"/>
                <a:cs typeface="Times New Roman" panose="02020603050405020304" charset="0"/>
                <a:sym typeface="+mn-ea"/>
              </a:rPr>
              <a:t>аш</a:t>
            </a:r>
            <a:r>
              <a:rPr lang="uk-UA" sz="3200" b="1" dirty="0">
                <a:solidFill>
                  <a:schemeClr val="tx1"/>
                </a:solidFill>
                <a:highlight>
                  <a:srgbClr val="FF8D41"/>
                </a:highlight>
                <a:latin typeface="Times New Roman" panose="02020603050405020304" charset="0"/>
                <a:cs typeface="Times New Roman" panose="02020603050405020304" charset="0"/>
                <a:sym typeface="+mn-ea"/>
              </a:rPr>
              <a:t>-шайтан і джихад із безбожниками і лицемірами</a:t>
            </a:r>
            <a:r>
              <a:rPr lang="uk-UA" sz="3200" b="1" dirty="0">
                <a:solidFill>
                  <a:schemeClr val="tx1"/>
                </a:solidFill>
                <a:latin typeface="Times New Roman" panose="02020603050405020304" charset="0"/>
                <a:cs typeface="Times New Roman" panose="02020603050405020304" charset="0"/>
                <a:sym typeface="+mn-ea"/>
              </a:rPr>
              <a:t>. </a:t>
            </a:r>
          </a:p>
          <a:p>
            <a:pPr algn="just">
              <a:lnSpc>
                <a:spcPct val="100000"/>
              </a:lnSpc>
            </a:pPr>
            <a:r>
              <a:rPr lang="uk-UA" sz="3200" b="1" dirty="0">
                <a:solidFill>
                  <a:schemeClr val="tx1"/>
                </a:solidFill>
                <a:latin typeface="Times New Roman" panose="02020603050405020304" charset="0"/>
                <a:cs typeface="Times New Roman" panose="02020603050405020304" charset="0"/>
                <a:sym typeface="+mn-ea"/>
              </a:rPr>
              <a:t>Ідеолог заявляє, що не заперечує необхідності боротьби із власними недоліками, але вона не є необхідною передумовою для ведення збройної боротьби, оскільки на заклик Мухаммада до бойового джихаду відгукувалися навіть ті члени спільноти, які ще не позбулися тих чи інших гріхів і остаточно вони ставали мусульманами в ході військових дій.</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2223278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9898007" cy="775252"/>
          </a:xfrm>
        </p:spPr>
        <p:txBody>
          <a:bodyPr>
            <a:normAutofit/>
          </a:bodyPr>
          <a:lstStyle/>
          <a:p>
            <a:pPr>
              <a:lnSpc>
                <a:spcPct val="100000"/>
              </a:lnSpc>
            </a:pPr>
            <a:r>
              <a:rPr lang="uk-UA" sz="4000" b="1" dirty="0">
                <a:solidFill>
                  <a:srgbClr val="C00000"/>
                </a:solidFill>
                <a:highlight>
                  <a:srgbClr val="00FF00"/>
                </a:highlight>
                <a:latin typeface="Segoe UI Black" panose="020B0A02040204020203" pitchFamily="34" charset="0"/>
                <a:ea typeface="Segoe UI Black" panose="020B0A02040204020203" pitchFamily="34" charset="0"/>
                <a:cs typeface="Times New Roman" panose="02020603050405020304" charset="0"/>
                <a:sym typeface="+mn-ea"/>
              </a:rPr>
              <a:t>2.	Концепція «вічного джихаду»</a:t>
            </a:r>
          </a:p>
        </p:txBody>
      </p:sp>
      <p:sp>
        <p:nvSpPr>
          <p:cNvPr id="5" name="Subtitle 4"/>
          <p:cNvSpPr>
            <a:spLocks noGrp="1"/>
          </p:cNvSpPr>
          <p:nvPr>
            <p:ph type="subTitle" idx="1"/>
          </p:nvPr>
        </p:nvSpPr>
        <p:spPr>
          <a:xfrm>
            <a:off x="1433146" y="775253"/>
            <a:ext cx="10758853" cy="6082746"/>
          </a:xfrm>
        </p:spPr>
        <p:txBody>
          <a:bodyPr>
            <a:noAutofit/>
          </a:bodyPr>
          <a:lstStyle/>
          <a:p>
            <a:pPr indent="450215" algn="just">
              <a:lnSpc>
                <a:spcPct val="107000"/>
              </a:lnSpc>
              <a:spcAft>
                <a:spcPts val="800"/>
              </a:spcAft>
            </a:pPr>
            <a:r>
              <a:rPr lang="uk-UA" sz="3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В ісламі також виокремлюються такі поняття, як:</a:t>
            </a:r>
            <a:endParaRPr lang="ru-RU" sz="38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buFont typeface="Wingdings" panose="05000000000000000000" pitchFamily="2" charset="2"/>
              <a:buChar char=""/>
            </a:pPr>
            <a:r>
              <a:rPr lang="uk-UA" sz="3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«джихад серця» – боротьба з власними недоліками, спрямована на духовне самовдосконалення (вважається вищим у ієрархії докладання зусиль);</a:t>
            </a:r>
            <a:endParaRPr lang="ru-RU" sz="38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uk-UA" sz="3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«джихад язика» – проголошення схваленого і заперечення забороненого [в Ісламі];</a:t>
            </a:r>
            <a:endParaRPr lang="ru-RU" sz="3800" b="1"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pPr>
            <a:endParaRPr lang="uk-UA" sz="3000" b="1" dirty="0">
              <a:solidFill>
                <a:schemeClr val="tx1"/>
              </a:solidFill>
              <a:latin typeface="Times New Roman" panose="02020603050405020304" charset="0"/>
              <a:cs typeface="Times New Roman" panose="02020603050405020304" charset="0"/>
              <a:sym typeface="+mn-ea"/>
            </a:endParaRP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937202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9898007" cy="775252"/>
          </a:xfrm>
        </p:spPr>
        <p:txBody>
          <a:bodyPr>
            <a:normAutofit/>
          </a:bodyPr>
          <a:lstStyle/>
          <a:p>
            <a:pPr>
              <a:lnSpc>
                <a:spcPct val="100000"/>
              </a:lnSpc>
            </a:pPr>
            <a:r>
              <a:rPr lang="uk-UA" sz="4000" b="1" dirty="0">
                <a:solidFill>
                  <a:srgbClr val="C00000"/>
                </a:solidFill>
                <a:highlight>
                  <a:srgbClr val="00FF00"/>
                </a:highlight>
                <a:latin typeface="Segoe UI Black" panose="020B0A02040204020203" pitchFamily="34" charset="0"/>
                <a:ea typeface="Segoe UI Black" panose="020B0A02040204020203" pitchFamily="34" charset="0"/>
                <a:cs typeface="Times New Roman" panose="02020603050405020304" charset="0"/>
                <a:sym typeface="+mn-ea"/>
              </a:rPr>
              <a:t>2.	Концепція «вічного джихаду»</a:t>
            </a:r>
          </a:p>
        </p:txBody>
      </p:sp>
      <p:sp>
        <p:nvSpPr>
          <p:cNvPr id="5" name="Subtitle 4"/>
          <p:cNvSpPr>
            <a:spLocks noGrp="1"/>
          </p:cNvSpPr>
          <p:nvPr>
            <p:ph type="subTitle" idx="1"/>
          </p:nvPr>
        </p:nvSpPr>
        <p:spPr>
          <a:xfrm>
            <a:off x="1433146" y="775253"/>
            <a:ext cx="10758853" cy="6082746"/>
          </a:xfrm>
        </p:spPr>
        <p:txBody>
          <a:bodyPr>
            <a:noAutofit/>
          </a:bodyPr>
          <a:lstStyle/>
          <a:p>
            <a:pPr marL="342900" lvl="0" indent="-342900" algn="just">
              <a:lnSpc>
                <a:spcPct val="107000"/>
              </a:lnSpc>
              <a:buFont typeface="Wingdings" panose="05000000000000000000" pitchFamily="2" charset="2"/>
              <a:buChar char=""/>
            </a:pPr>
            <a:r>
              <a:rPr lang="uk-UA" sz="3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«джихад руки» – дисциплінарні заходи щодо злочинців, порушників ісламських норм;</a:t>
            </a:r>
            <a:endParaRPr lang="ru-RU" sz="34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uk-UA" sz="3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«джихад меча» – збройна боротьба за встановлення Іслама, яку слід спрямовувати проти ворогів Аллаха (язичники, переслідувачі мусульман), проти тих, хто посягає на недоторканість кордонів, проти віровідступників, гнобителів, розбійників і монотеїстів-</a:t>
            </a:r>
            <a:r>
              <a:rPr lang="uk-UA" sz="3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немусульман</a:t>
            </a:r>
            <a:r>
              <a:rPr lang="uk-UA" sz="3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що відмовилися платити </a:t>
            </a:r>
            <a:r>
              <a:rPr lang="uk-UA" sz="3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джизію</a:t>
            </a:r>
            <a:r>
              <a:rPr lang="uk-UA" sz="3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(араб. </a:t>
            </a:r>
            <a:r>
              <a:rPr lang="uk-UA" sz="3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جزْية</a:t>
            </a:r>
            <a:r>
              <a:rPr lang="uk-UA" sz="3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3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джиз’я</a:t>
            </a:r>
            <a:r>
              <a:rPr lang="uk-UA" sz="3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подушний податок із іновірців (</a:t>
            </a:r>
            <a:r>
              <a:rPr lang="uk-UA" sz="3400" b="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зіммі</a:t>
            </a:r>
            <a:r>
              <a:rPr lang="uk-UA" sz="34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34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pPr>
            <a:endParaRPr lang="uk-UA" sz="3000" b="1" dirty="0">
              <a:solidFill>
                <a:schemeClr val="tx1"/>
              </a:solidFill>
              <a:latin typeface="Times New Roman" panose="02020603050405020304" charset="0"/>
              <a:cs typeface="Times New Roman" panose="02020603050405020304" charset="0"/>
              <a:sym typeface="+mn-ea"/>
            </a:endParaRP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13409094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9898007" cy="775252"/>
          </a:xfrm>
        </p:spPr>
        <p:txBody>
          <a:bodyPr>
            <a:normAutofit/>
          </a:bodyPr>
          <a:lstStyle/>
          <a:p>
            <a:pPr>
              <a:lnSpc>
                <a:spcPct val="100000"/>
              </a:lnSpc>
            </a:pPr>
            <a:r>
              <a:rPr lang="uk-UA" sz="4000" b="1" dirty="0">
                <a:solidFill>
                  <a:srgbClr val="C00000"/>
                </a:solidFill>
                <a:highlight>
                  <a:srgbClr val="00FF00"/>
                </a:highlight>
                <a:latin typeface="Segoe UI Black" panose="020B0A02040204020203" pitchFamily="34" charset="0"/>
                <a:ea typeface="Segoe UI Black" panose="020B0A02040204020203" pitchFamily="34" charset="0"/>
                <a:cs typeface="Times New Roman" panose="02020603050405020304" charset="0"/>
                <a:sym typeface="+mn-ea"/>
              </a:rPr>
              <a:t>2.	Концепція «вічного джихаду»</a:t>
            </a:r>
          </a:p>
        </p:txBody>
      </p:sp>
      <p:sp>
        <p:nvSpPr>
          <p:cNvPr id="5" name="Subtitle 4"/>
          <p:cNvSpPr>
            <a:spLocks noGrp="1"/>
          </p:cNvSpPr>
          <p:nvPr>
            <p:ph type="subTitle" idx="1"/>
          </p:nvPr>
        </p:nvSpPr>
        <p:spPr>
          <a:xfrm>
            <a:off x="1433146" y="775253"/>
            <a:ext cx="10758853" cy="6082746"/>
          </a:xfrm>
        </p:spPr>
        <p:txBody>
          <a:bodyPr>
            <a:noAutofit/>
          </a:bodyPr>
          <a:lstStyle/>
          <a:p>
            <a:pPr algn="just">
              <a:lnSpc>
                <a:spcPct val="100000"/>
              </a:lnSpc>
            </a:pPr>
            <a:r>
              <a:rPr lang="uk-UA" sz="4800" b="1" dirty="0">
                <a:solidFill>
                  <a:schemeClr val="tx1"/>
                </a:solidFill>
                <a:latin typeface="Times New Roman" panose="02020603050405020304" charset="0"/>
                <a:cs typeface="Times New Roman" panose="02020603050405020304" charset="0"/>
                <a:sym typeface="+mn-ea"/>
              </a:rPr>
              <a:t>Перші два види джихаду («джихад серця» і «джихад язика») ставляться в обов’язок мусульманину в індивідуальній формі і не можуть перекладатися одним на іншого, два останні визначаються імамом із врахуванням можливостей того чи іншого віруючого.</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4190904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12573"/>
          </a:xfrm>
        </p:spPr>
        <p:txBody>
          <a:bodyPr>
            <a:noAutofit/>
          </a:bodyPr>
          <a:lstStyle/>
          <a:p>
            <a:pPr>
              <a:lnSpc>
                <a:spcPct val="100000"/>
              </a:lnSpc>
            </a:pPr>
            <a:r>
              <a:rPr lang="uk-UA" sz="35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35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35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993913"/>
            <a:ext cx="10758853" cy="5864086"/>
          </a:xfrm>
        </p:spPr>
        <p:txBody>
          <a:bodyPr>
            <a:noAutofit/>
          </a:bodyPr>
          <a:lstStyle/>
          <a:p>
            <a:pPr algn="just">
              <a:lnSpc>
                <a:spcPct val="100000"/>
              </a:lnSpc>
            </a:pPr>
            <a:r>
              <a:rPr lang="uk-UA" sz="3200" b="1" dirty="0">
                <a:solidFill>
                  <a:schemeClr val="tx1"/>
                </a:solidFill>
                <a:latin typeface="Times New Roman" panose="02020603050405020304" charset="0"/>
                <a:cs typeface="Times New Roman" panose="02020603050405020304" charset="0"/>
                <a:sym typeface="+mn-ea"/>
              </a:rPr>
              <a:t>Арабські купці й мусульманські проповідники «привезли» іслам на Філіппіни ще в 1210 р. Формування сучасних етносів відбувалося під впливом поширення ісламу і утворення перших держав у XIV ст. У XV ст. на півдні країни утворився Філіппінський султанат Сулу, на півночі - місцеві князівства. У XVI ст. почалося захоплення островів іспанцями, які на честь свого короля </a:t>
            </a:r>
            <a:r>
              <a:rPr lang="uk-UA" sz="3200" b="1" dirty="0" err="1">
                <a:solidFill>
                  <a:schemeClr val="tx1"/>
                </a:solidFill>
                <a:latin typeface="Times New Roman" panose="02020603050405020304" charset="0"/>
                <a:cs typeface="Times New Roman" panose="02020603050405020304" charset="0"/>
                <a:sym typeface="+mn-ea"/>
              </a:rPr>
              <a:t>Філіппа</a:t>
            </a:r>
            <a:r>
              <a:rPr lang="uk-UA" sz="3200" b="1" dirty="0">
                <a:solidFill>
                  <a:schemeClr val="tx1"/>
                </a:solidFill>
                <a:latin typeface="Times New Roman" panose="02020603050405020304" charset="0"/>
                <a:cs typeface="Times New Roman" panose="02020603050405020304" charset="0"/>
                <a:sym typeface="+mn-ea"/>
              </a:rPr>
              <a:t> II назвали їх Філіппінами. Внутрішні райони були підкорені ними лише усередині XIX ст. За цей час майже всі філіппінські етноси були християнізовані. У 1946 р. Філіппіни стали незалежними.</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13876095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9898007" cy="775252"/>
          </a:xfrm>
        </p:spPr>
        <p:txBody>
          <a:bodyPr>
            <a:normAutofit/>
          </a:bodyPr>
          <a:lstStyle/>
          <a:p>
            <a:pPr>
              <a:lnSpc>
                <a:spcPct val="100000"/>
              </a:lnSpc>
            </a:pPr>
            <a:r>
              <a:rPr lang="uk-UA" sz="4000" b="1" dirty="0">
                <a:solidFill>
                  <a:srgbClr val="C00000"/>
                </a:solidFill>
                <a:highlight>
                  <a:srgbClr val="00FF00"/>
                </a:highlight>
                <a:latin typeface="Segoe UI Black" panose="020B0A02040204020203" pitchFamily="34" charset="0"/>
                <a:ea typeface="Segoe UI Black" panose="020B0A02040204020203" pitchFamily="34" charset="0"/>
                <a:cs typeface="Times New Roman" panose="02020603050405020304" charset="0"/>
                <a:sym typeface="+mn-ea"/>
              </a:rPr>
              <a:t>2.	Концепція «вічного джихаду»</a:t>
            </a:r>
          </a:p>
        </p:txBody>
      </p:sp>
      <p:sp>
        <p:nvSpPr>
          <p:cNvPr id="5" name="Subtitle 4"/>
          <p:cNvSpPr>
            <a:spLocks noGrp="1"/>
          </p:cNvSpPr>
          <p:nvPr>
            <p:ph type="subTitle" idx="1"/>
          </p:nvPr>
        </p:nvSpPr>
        <p:spPr>
          <a:xfrm>
            <a:off x="1433146" y="775253"/>
            <a:ext cx="10758853" cy="6082746"/>
          </a:xfrm>
        </p:spPr>
        <p:txBody>
          <a:bodyPr>
            <a:noAutofit/>
          </a:bodyPr>
          <a:lstStyle/>
          <a:p>
            <a:pPr algn="just">
              <a:lnSpc>
                <a:spcPct val="100000"/>
              </a:lnSpc>
            </a:pPr>
            <a:r>
              <a:rPr lang="uk-UA" sz="3200" b="1" dirty="0">
                <a:solidFill>
                  <a:schemeClr val="tx1"/>
                </a:solidFill>
                <a:latin typeface="Times New Roman" panose="02020603050405020304" charset="0"/>
                <a:cs typeface="Times New Roman" panose="02020603050405020304" charset="0"/>
                <a:sym typeface="+mn-ea"/>
              </a:rPr>
              <a:t>Існує й інша класифікація, запропонована сучасними теологами, згідно з якою існують наступні типи джихаду:</a:t>
            </a:r>
          </a:p>
          <a:p>
            <a:pPr algn="just">
              <a:lnSpc>
                <a:spcPct val="100000"/>
              </a:lnSpc>
            </a:pPr>
            <a:r>
              <a:rPr lang="uk-UA" sz="3200" b="1" dirty="0">
                <a:solidFill>
                  <a:schemeClr val="tx1"/>
                </a:solidFill>
                <a:latin typeface="Times New Roman" panose="02020603050405020304" charset="0"/>
                <a:cs typeface="Times New Roman" panose="02020603050405020304" charset="0"/>
                <a:sym typeface="+mn-ea"/>
              </a:rPr>
              <a:t>1) </a:t>
            </a:r>
            <a:r>
              <a:rPr lang="uk-UA" sz="3200" b="1" dirty="0">
                <a:solidFill>
                  <a:schemeClr val="tx1"/>
                </a:solidFill>
                <a:highlight>
                  <a:srgbClr val="FF8D41"/>
                </a:highlight>
                <a:latin typeface="Times New Roman" panose="02020603050405020304" charset="0"/>
                <a:cs typeface="Times New Roman" panose="02020603050405020304" charset="0"/>
                <a:sym typeface="+mn-ea"/>
              </a:rPr>
              <a:t>джихад </a:t>
            </a:r>
            <a:r>
              <a:rPr lang="uk-UA" sz="3200" b="1" dirty="0" err="1">
                <a:solidFill>
                  <a:schemeClr val="tx1"/>
                </a:solidFill>
                <a:highlight>
                  <a:srgbClr val="FF8D41"/>
                </a:highlight>
                <a:latin typeface="Times New Roman" panose="02020603050405020304" charset="0"/>
                <a:cs typeface="Times New Roman" panose="02020603050405020304" charset="0"/>
                <a:sym typeface="+mn-ea"/>
              </a:rPr>
              <a:t>ан-нафс</a:t>
            </a:r>
            <a:r>
              <a:rPr lang="uk-UA" sz="3200" b="1" dirty="0">
                <a:solidFill>
                  <a:schemeClr val="tx1"/>
                </a:solidFill>
                <a:highlight>
                  <a:srgbClr val="FF8D41"/>
                </a:highlight>
                <a:latin typeface="Times New Roman" panose="02020603050405020304" charset="0"/>
                <a:cs typeface="Times New Roman" panose="02020603050405020304" charset="0"/>
                <a:sym typeface="+mn-ea"/>
              </a:rPr>
              <a:t> </a:t>
            </a:r>
            <a:r>
              <a:rPr lang="uk-UA" sz="3200" b="1" dirty="0">
                <a:solidFill>
                  <a:schemeClr val="tx1"/>
                </a:solidFill>
                <a:latin typeface="Times New Roman" panose="02020603050405020304" charset="0"/>
                <a:cs typeface="Times New Roman" panose="02020603050405020304" charset="0"/>
                <a:sym typeface="+mn-ea"/>
              </a:rPr>
              <a:t>– боротьба із власними недоліками (те ж саме, що «джихад серця»);</a:t>
            </a:r>
          </a:p>
          <a:p>
            <a:pPr algn="just">
              <a:lnSpc>
                <a:spcPct val="100000"/>
              </a:lnSpc>
            </a:pPr>
            <a:r>
              <a:rPr lang="uk-UA" sz="3200" b="1" dirty="0">
                <a:solidFill>
                  <a:schemeClr val="tx1"/>
                </a:solidFill>
                <a:latin typeface="Times New Roman" panose="02020603050405020304" charset="0"/>
                <a:cs typeface="Times New Roman" panose="02020603050405020304" charset="0"/>
                <a:sym typeface="+mn-ea"/>
              </a:rPr>
              <a:t>2) </a:t>
            </a:r>
            <a:r>
              <a:rPr lang="uk-UA" sz="3200" b="1" dirty="0">
                <a:solidFill>
                  <a:schemeClr val="tx1"/>
                </a:solidFill>
                <a:highlight>
                  <a:srgbClr val="FF8D41"/>
                </a:highlight>
                <a:latin typeface="Times New Roman" panose="02020603050405020304" charset="0"/>
                <a:cs typeface="Times New Roman" panose="02020603050405020304" charset="0"/>
                <a:sym typeface="+mn-ea"/>
              </a:rPr>
              <a:t>джихад </a:t>
            </a:r>
            <a:r>
              <a:rPr lang="uk-UA" sz="3200" b="1" dirty="0" err="1">
                <a:solidFill>
                  <a:schemeClr val="tx1"/>
                </a:solidFill>
                <a:highlight>
                  <a:srgbClr val="FF8D41"/>
                </a:highlight>
                <a:latin typeface="Times New Roman" panose="02020603050405020304" charset="0"/>
                <a:cs typeface="Times New Roman" panose="02020603050405020304" charset="0"/>
                <a:sym typeface="+mn-ea"/>
              </a:rPr>
              <a:t>аш</a:t>
            </a:r>
            <a:r>
              <a:rPr lang="uk-UA" sz="3200" b="1" dirty="0">
                <a:solidFill>
                  <a:schemeClr val="tx1"/>
                </a:solidFill>
                <a:highlight>
                  <a:srgbClr val="FF8D41"/>
                </a:highlight>
                <a:latin typeface="Times New Roman" panose="02020603050405020304" charset="0"/>
                <a:cs typeface="Times New Roman" panose="02020603050405020304" charset="0"/>
                <a:sym typeface="+mn-ea"/>
              </a:rPr>
              <a:t>-шайтан</a:t>
            </a:r>
            <a:r>
              <a:rPr lang="uk-UA" sz="3200" b="1" dirty="0">
                <a:solidFill>
                  <a:schemeClr val="tx1"/>
                </a:solidFill>
                <a:latin typeface="Times New Roman" panose="02020603050405020304" charset="0"/>
                <a:cs typeface="Times New Roman" panose="02020603050405020304" charset="0"/>
                <a:sym typeface="+mn-ea"/>
              </a:rPr>
              <a:t> – протиборство із дияволом;</a:t>
            </a:r>
          </a:p>
          <a:p>
            <a:pPr algn="just">
              <a:lnSpc>
                <a:spcPct val="100000"/>
              </a:lnSpc>
            </a:pPr>
            <a:r>
              <a:rPr lang="uk-UA" sz="3200" b="1" dirty="0">
                <a:solidFill>
                  <a:schemeClr val="tx1"/>
                </a:solidFill>
                <a:latin typeface="Times New Roman" panose="02020603050405020304" charset="0"/>
                <a:cs typeface="Times New Roman" panose="02020603050405020304" charset="0"/>
                <a:sym typeface="+mn-ea"/>
              </a:rPr>
              <a:t>3) </a:t>
            </a:r>
            <a:r>
              <a:rPr lang="uk-UA" sz="3200" b="1" dirty="0">
                <a:solidFill>
                  <a:schemeClr val="tx1"/>
                </a:solidFill>
                <a:highlight>
                  <a:srgbClr val="FF8D41"/>
                </a:highlight>
                <a:latin typeface="Times New Roman" panose="02020603050405020304" charset="0"/>
                <a:cs typeface="Times New Roman" panose="02020603050405020304" charset="0"/>
                <a:sym typeface="+mn-ea"/>
              </a:rPr>
              <a:t>проголошення слова правди іншій людині, державі чи спільноті</a:t>
            </a:r>
            <a:r>
              <a:rPr lang="uk-UA" sz="3200" b="1" dirty="0">
                <a:solidFill>
                  <a:schemeClr val="tx1"/>
                </a:solidFill>
                <a:latin typeface="Times New Roman" panose="02020603050405020304" charset="0"/>
                <a:cs typeface="Times New Roman" panose="02020603050405020304" charset="0"/>
                <a:sym typeface="+mn-ea"/>
              </a:rPr>
              <a:t>. Особливо цінується перед жорстоким правителем;</a:t>
            </a:r>
          </a:p>
          <a:p>
            <a:pPr algn="just">
              <a:lnSpc>
                <a:spcPct val="100000"/>
              </a:lnSpc>
            </a:pPr>
            <a:r>
              <a:rPr lang="uk-UA" sz="3200" b="1" dirty="0">
                <a:solidFill>
                  <a:schemeClr val="tx1"/>
                </a:solidFill>
                <a:latin typeface="Times New Roman" panose="02020603050405020304" charset="0"/>
                <a:cs typeface="Times New Roman" panose="02020603050405020304" charset="0"/>
                <a:sym typeface="+mn-ea"/>
              </a:rPr>
              <a:t>4) </a:t>
            </a:r>
            <a:r>
              <a:rPr lang="uk-UA" sz="3200" b="1" dirty="0" err="1">
                <a:solidFill>
                  <a:schemeClr val="tx1"/>
                </a:solidFill>
                <a:highlight>
                  <a:srgbClr val="FF8D41"/>
                </a:highlight>
                <a:latin typeface="Times New Roman" panose="02020603050405020304" charset="0"/>
                <a:cs typeface="Times New Roman" panose="02020603050405020304" charset="0"/>
                <a:sym typeface="+mn-ea"/>
              </a:rPr>
              <a:t>ан-нафір</a:t>
            </a:r>
            <a:r>
              <a:rPr lang="uk-UA" sz="3200" b="1" dirty="0">
                <a:solidFill>
                  <a:schemeClr val="tx1"/>
                </a:solidFill>
                <a:highlight>
                  <a:srgbClr val="FF8D41"/>
                </a:highlight>
                <a:latin typeface="Times New Roman" panose="02020603050405020304" charset="0"/>
                <a:cs typeface="Times New Roman" panose="02020603050405020304" charset="0"/>
                <a:sym typeface="+mn-ea"/>
              </a:rPr>
              <a:t> аль-</a:t>
            </a:r>
            <a:r>
              <a:rPr lang="uk-UA" sz="3200" b="1" dirty="0" err="1">
                <a:solidFill>
                  <a:schemeClr val="tx1"/>
                </a:solidFill>
                <a:highlight>
                  <a:srgbClr val="FF8D41"/>
                </a:highlight>
                <a:latin typeface="Times New Roman" panose="02020603050405020304" charset="0"/>
                <a:cs typeface="Times New Roman" panose="02020603050405020304" charset="0"/>
                <a:sym typeface="+mn-ea"/>
              </a:rPr>
              <a:t>ам</a:t>
            </a:r>
            <a:r>
              <a:rPr lang="uk-UA" sz="3200" b="1" dirty="0">
                <a:solidFill>
                  <a:schemeClr val="tx1"/>
                </a:solidFill>
                <a:latin typeface="Times New Roman" panose="02020603050405020304" charset="0"/>
                <a:cs typeface="Times New Roman" panose="02020603050405020304" charset="0"/>
                <a:sym typeface="+mn-ea"/>
              </a:rPr>
              <a:t> (всезагальна мобілізація) – застосовується при нападі ворога.</a:t>
            </a:r>
          </a:p>
          <a:p>
            <a:pPr algn="just">
              <a:lnSpc>
                <a:spcPct val="100000"/>
              </a:lnSpc>
            </a:pPr>
            <a:endParaRPr lang="uk-UA" sz="3000" b="1" dirty="0">
              <a:solidFill>
                <a:schemeClr val="tx1"/>
              </a:solidFill>
              <a:latin typeface="Times New Roman" panose="02020603050405020304" charset="0"/>
              <a:cs typeface="Times New Roman" panose="02020603050405020304" charset="0"/>
              <a:sym typeface="+mn-ea"/>
            </a:endParaRP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17204122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9898007" cy="775252"/>
          </a:xfrm>
        </p:spPr>
        <p:txBody>
          <a:bodyPr>
            <a:normAutofit/>
          </a:bodyPr>
          <a:lstStyle/>
          <a:p>
            <a:pPr>
              <a:lnSpc>
                <a:spcPct val="100000"/>
              </a:lnSpc>
            </a:pPr>
            <a:r>
              <a:rPr lang="uk-UA" sz="4000" b="1" dirty="0">
                <a:solidFill>
                  <a:srgbClr val="C00000"/>
                </a:solidFill>
                <a:highlight>
                  <a:srgbClr val="00FF00"/>
                </a:highlight>
                <a:latin typeface="Segoe UI Black" panose="020B0A02040204020203" pitchFamily="34" charset="0"/>
                <a:ea typeface="Segoe UI Black" panose="020B0A02040204020203" pitchFamily="34" charset="0"/>
                <a:cs typeface="Times New Roman" panose="02020603050405020304" charset="0"/>
                <a:sym typeface="+mn-ea"/>
              </a:rPr>
              <a:t>2.	Концепція «вічного джихаду»</a:t>
            </a:r>
          </a:p>
        </p:txBody>
      </p:sp>
      <p:sp>
        <p:nvSpPr>
          <p:cNvPr id="5" name="Subtitle 4"/>
          <p:cNvSpPr>
            <a:spLocks noGrp="1"/>
          </p:cNvSpPr>
          <p:nvPr>
            <p:ph type="subTitle" idx="1"/>
          </p:nvPr>
        </p:nvSpPr>
        <p:spPr>
          <a:xfrm>
            <a:off x="1433146" y="775253"/>
            <a:ext cx="10758853" cy="6082746"/>
          </a:xfrm>
        </p:spPr>
        <p:txBody>
          <a:bodyPr>
            <a:noAutofit/>
          </a:bodyPr>
          <a:lstStyle/>
          <a:p>
            <a:pPr algn="just">
              <a:lnSpc>
                <a:spcPct val="100000"/>
              </a:lnSpc>
            </a:pPr>
            <a:r>
              <a:rPr lang="uk-UA" sz="3400" b="1" dirty="0">
                <a:solidFill>
                  <a:schemeClr val="tx1"/>
                </a:solidFill>
                <a:latin typeface="Times New Roman" panose="02020603050405020304" charset="0"/>
                <a:cs typeface="Times New Roman" panose="02020603050405020304" charset="0"/>
                <a:sym typeface="+mn-ea"/>
              </a:rPr>
              <a:t>Тож джихад є дуже зручною концепцією мобілізації суспільства під гаслами Іслама, що використовується політичними силами – як загальновизнаними організаціями, так і опозиційними і навіть нелегальними угрупованнями.</a:t>
            </a:r>
          </a:p>
          <a:p>
            <a:pPr algn="just">
              <a:lnSpc>
                <a:spcPct val="100000"/>
              </a:lnSpc>
            </a:pPr>
            <a:r>
              <a:rPr lang="uk-UA" sz="3400" b="1" dirty="0">
                <a:solidFill>
                  <a:schemeClr val="tx1"/>
                </a:solidFill>
                <a:latin typeface="Times New Roman" panose="02020603050405020304" charset="0"/>
                <a:cs typeface="Times New Roman" panose="02020603050405020304" charset="0"/>
                <a:sym typeface="+mn-ea"/>
              </a:rPr>
              <a:t>Вплив релігійного чинника на формування конфліктної ситуації посилюється у разі дискримінаційної політики, проведеної урядом щодо окремих релігійних груп населення, як, наприклад, на Філіппінах щодо мусульман, а Індонезії — християн.</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4077298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4200" b="1" dirty="0">
                <a:solidFill>
                  <a:schemeClr val="tx1"/>
                </a:solidFill>
                <a:latin typeface="Times New Roman" panose="02020603050405020304" charset="0"/>
                <a:cs typeface="Times New Roman" panose="02020603050405020304" charset="0"/>
                <a:sym typeface="+mn-ea"/>
              </a:rPr>
              <a:t>Після Другої світової війни та краху колоніальної системи проблеми соціально-економічного розвитку територій АТР, що прагнули незалежного існування, перетиналися з проблемами «розділеної </a:t>
            </a:r>
            <a:r>
              <a:rPr lang="uk-UA" sz="4200" b="1" dirty="0" err="1">
                <a:solidFill>
                  <a:schemeClr val="tx1"/>
                </a:solidFill>
                <a:latin typeface="Times New Roman" panose="02020603050405020304" charset="0"/>
                <a:cs typeface="Times New Roman" panose="02020603050405020304" charset="0"/>
                <a:sym typeface="+mn-ea"/>
              </a:rPr>
              <a:t>етноконфесійної</a:t>
            </a:r>
            <a:r>
              <a:rPr lang="uk-UA" sz="4200" b="1" dirty="0">
                <a:solidFill>
                  <a:schemeClr val="tx1"/>
                </a:solidFill>
                <a:latin typeface="Times New Roman" panose="02020603050405020304" charset="0"/>
                <a:cs typeface="Times New Roman" panose="02020603050405020304" charset="0"/>
                <a:sym typeface="+mn-ea"/>
              </a:rPr>
              <a:t> спільності» (малайці Таїланду, філіппінські моро, китайці та таміли Малайзії, </a:t>
            </a:r>
            <a:r>
              <a:rPr lang="uk-UA" sz="4200" b="1" dirty="0" err="1">
                <a:solidFill>
                  <a:schemeClr val="tx1"/>
                </a:solidFill>
                <a:latin typeface="Times New Roman" panose="02020603050405020304" charset="0"/>
                <a:cs typeface="Times New Roman" panose="02020603050405020304" charset="0"/>
                <a:sym typeface="+mn-ea"/>
              </a:rPr>
              <a:t>ачехці</a:t>
            </a:r>
            <a:r>
              <a:rPr lang="uk-UA" sz="4200" b="1" dirty="0">
                <a:solidFill>
                  <a:schemeClr val="tx1"/>
                </a:solidFill>
                <a:latin typeface="Times New Roman" panose="02020603050405020304" charset="0"/>
                <a:cs typeface="Times New Roman" panose="02020603050405020304" charset="0"/>
                <a:sym typeface="+mn-ea"/>
              </a:rPr>
              <a:t> Індонезії).</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7252633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3600" b="1" dirty="0">
                <a:solidFill>
                  <a:schemeClr val="tx1"/>
                </a:solidFill>
                <a:latin typeface="Times New Roman" panose="02020603050405020304" charset="0"/>
                <a:cs typeface="Times New Roman" panose="02020603050405020304" charset="0"/>
                <a:sym typeface="+mn-ea"/>
              </a:rPr>
              <a:t>Нерівне представництво релігійних груп в органах державної влади, а також політична нерівність, що культивується владою щодо представників окремих конфесій, може надати конфлікту релігійного відтінку.</a:t>
            </a:r>
          </a:p>
          <a:p>
            <a:pPr algn="just">
              <a:lnSpc>
                <a:spcPct val="100000"/>
              </a:lnSpc>
            </a:pPr>
            <a:r>
              <a:rPr lang="uk-UA" sz="3600" b="1" dirty="0">
                <a:solidFill>
                  <a:schemeClr val="tx1"/>
                </a:solidFill>
                <a:latin typeface="Times New Roman" panose="02020603050405020304" charset="0"/>
                <a:cs typeface="Times New Roman" panose="02020603050405020304" charset="0"/>
                <a:sym typeface="+mn-ea"/>
              </a:rPr>
              <a:t>Внутрішньополітичний конфлікт може бути спровокований і боротьбою за політичне панування різних релігійних груп, що виливається, зрештою, у сепаратизм.</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31481364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3200" b="1" dirty="0">
                <a:solidFill>
                  <a:schemeClr val="tx1"/>
                </a:solidFill>
                <a:latin typeface="Times New Roman" panose="02020603050405020304" charset="0"/>
                <a:cs typeface="Times New Roman" panose="02020603050405020304" charset="0"/>
                <a:sym typeface="+mn-ea"/>
              </a:rPr>
              <a:t>Конфліктна ситуація та конфліктна взаємодія в країнах АТР може підтримуватися ззовні — з боку єдиновірців з інших країн, їхньою моральною та матеріальною допомогою (у тому числі постачанням зброї та спрямуванням бойовиків), що сприяє зростанню тривалості конфлікту та посиленню його жорстокості. </a:t>
            </a:r>
          </a:p>
          <a:p>
            <a:pPr algn="just">
              <a:lnSpc>
                <a:spcPct val="100000"/>
              </a:lnSpc>
            </a:pPr>
            <a:r>
              <a:rPr lang="uk-UA" sz="3200" b="1" dirty="0">
                <a:solidFill>
                  <a:schemeClr val="tx1"/>
                </a:solidFill>
                <a:latin typeface="Times New Roman" panose="02020603050405020304" charset="0"/>
                <a:cs typeface="Times New Roman" panose="02020603050405020304" charset="0"/>
                <a:sym typeface="+mn-ea"/>
              </a:rPr>
              <a:t>Так, у 2003 р. у Верховному суді Малайзії проходив процес над членами ісламської секти «Аль-</a:t>
            </a:r>
            <a:r>
              <a:rPr lang="uk-UA" sz="3200" b="1" dirty="0" err="1">
                <a:solidFill>
                  <a:schemeClr val="tx1"/>
                </a:solidFill>
                <a:latin typeface="Times New Roman" panose="02020603050405020304" charset="0"/>
                <a:cs typeface="Times New Roman" panose="02020603050405020304" charset="0"/>
                <a:sym typeface="+mn-ea"/>
              </a:rPr>
              <a:t>Маунах</a:t>
            </a:r>
            <a:r>
              <a:rPr lang="uk-UA" sz="3200" b="1" dirty="0">
                <a:solidFill>
                  <a:schemeClr val="tx1"/>
                </a:solidFill>
                <a:latin typeface="Times New Roman" panose="02020603050405020304" charset="0"/>
                <a:cs typeface="Times New Roman" panose="02020603050405020304" charset="0"/>
                <a:sym typeface="+mn-ea"/>
              </a:rPr>
              <a:t>», які викрали велику партію зброї з військової бази та тривалий час чинили активний збройний опір урядовим силам.</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31925697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Під час розслідування було встановлено, що секта підтримувала тісні зв’язки із радикально налаштованими фундаменталістськими силами за кордоном. </a:t>
            </a:r>
          </a:p>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Зброю та боєприпаси, захоплені на військовій базі в штаті </a:t>
            </a:r>
            <a:r>
              <a:rPr lang="uk-UA" sz="3000" b="1" dirty="0" err="1">
                <a:solidFill>
                  <a:schemeClr val="tx1"/>
                </a:solidFill>
                <a:latin typeface="Times New Roman" panose="02020603050405020304" charset="0"/>
                <a:cs typeface="Times New Roman" panose="02020603050405020304" charset="0"/>
                <a:sym typeface="+mn-ea"/>
              </a:rPr>
              <a:t>Перак</a:t>
            </a:r>
            <a:r>
              <a:rPr lang="uk-UA" sz="3000" b="1" dirty="0">
                <a:solidFill>
                  <a:schemeClr val="tx1"/>
                </a:solidFill>
                <a:latin typeface="Times New Roman" panose="02020603050405020304" charset="0"/>
                <a:cs typeface="Times New Roman" panose="02020603050405020304" charset="0"/>
                <a:sym typeface="+mn-ea"/>
              </a:rPr>
              <a:t>, екстремісти збиралися переправити до Індонезії на Молуккські острови, де відбувалися збройні сутички між християнами та мусульманами.</a:t>
            </a:r>
          </a:p>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У 2006 р. </a:t>
            </a:r>
            <a:r>
              <a:rPr lang="uk-UA" sz="3000" b="1" dirty="0" err="1">
                <a:solidFill>
                  <a:schemeClr val="tx1"/>
                </a:solidFill>
                <a:latin typeface="Times New Roman" panose="02020603050405020304" charset="0"/>
                <a:cs typeface="Times New Roman" panose="02020603050405020304" charset="0"/>
                <a:sym typeface="+mn-ea"/>
              </a:rPr>
              <a:t>малазійські</a:t>
            </a:r>
            <a:r>
              <a:rPr lang="uk-UA" sz="3000" b="1" dirty="0">
                <a:solidFill>
                  <a:schemeClr val="tx1"/>
                </a:solidFill>
                <a:latin typeface="Times New Roman" panose="02020603050405020304" charset="0"/>
                <a:cs typeface="Times New Roman" panose="02020603050405020304" charset="0"/>
                <a:sym typeface="+mn-ea"/>
              </a:rPr>
              <a:t> правоохоронні органи припинили діяльність терористичного угруповання ісламістського штибу «</a:t>
            </a:r>
            <a:r>
              <a:rPr lang="uk-UA" sz="3000" b="1" dirty="0" err="1">
                <a:solidFill>
                  <a:schemeClr val="tx1"/>
                </a:solidFill>
                <a:latin typeface="Times New Roman" panose="02020603050405020304" charset="0"/>
                <a:cs typeface="Times New Roman" panose="02020603050405020304" charset="0"/>
                <a:sym typeface="+mn-ea"/>
              </a:rPr>
              <a:t>Даруль</a:t>
            </a:r>
            <a:r>
              <a:rPr lang="uk-UA" sz="3000" b="1" dirty="0">
                <a:solidFill>
                  <a:schemeClr val="tx1"/>
                </a:solidFill>
                <a:latin typeface="Times New Roman" panose="02020603050405020304" charset="0"/>
                <a:cs typeface="Times New Roman" panose="02020603050405020304" charset="0"/>
                <a:sym typeface="+mn-ea"/>
              </a:rPr>
              <a:t>-Іслам» (Будинок (Світ) ісламу), яке планувало здійснення терактів на території сусідніх держав.</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26175015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273415"/>
            <a:ext cx="10758853" cy="5584584"/>
          </a:xfrm>
        </p:spPr>
        <p:txBody>
          <a:bodyPr>
            <a:noAutofit/>
          </a:bodyPr>
          <a:lstStyle/>
          <a:p>
            <a:pPr algn="just">
              <a:lnSpc>
                <a:spcPct val="100000"/>
              </a:lnSpc>
            </a:pPr>
            <a:r>
              <a:rPr lang="uk-UA" sz="3200" b="1" dirty="0">
                <a:solidFill>
                  <a:schemeClr val="tx1"/>
                </a:solidFill>
                <a:latin typeface="Times New Roman" panose="02020603050405020304" charset="0"/>
                <a:cs typeface="Times New Roman" panose="02020603050405020304" charset="0"/>
                <a:sym typeface="+mn-ea"/>
              </a:rPr>
              <a:t>Політичні організації в АТР — учасники та ініціатори конфлікту використовують релігію для обґрунтування насильницьких дій. Так, «Група Абу </a:t>
            </a:r>
            <a:r>
              <a:rPr lang="uk-UA" sz="3200" b="1" dirty="0" err="1">
                <a:solidFill>
                  <a:schemeClr val="tx1"/>
                </a:solidFill>
                <a:latin typeface="Times New Roman" panose="02020603050405020304" charset="0"/>
                <a:cs typeface="Times New Roman" panose="02020603050405020304" charset="0"/>
                <a:sym typeface="+mn-ea"/>
              </a:rPr>
              <a:t>Сайафа</a:t>
            </a:r>
            <a:r>
              <a:rPr lang="uk-UA" sz="3200" b="1" dirty="0">
                <a:solidFill>
                  <a:schemeClr val="tx1"/>
                </a:solidFill>
                <a:latin typeface="Times New Roman" panose="02020603050405020304" charset="0"/>
                <a:cs typeface="Times New Roman" panose="02020603050405020304" charset="0"/>
                <a:sym typeface="+mn-ea"/>
              </a:rPr>
              <a:t>» діє не лише на Південних Філіппінах, а влаштовує вибухи в місцях найбільшого скупчення людей (о-в Балі 2002 р., найбільший терористичний акт в Індонезії). Терористична організація здійснює свої дії відповідно до концепції «</a:t>
            </a:r>
            <a:r>
              <a:rPr lang="uk-UA" sz="3200" b="1" dirty="0">
                <a:solidFill>
                  <a:schemeClr val="tx1"/>
                </a:solidFill>
                <a:highlight>
                  <a:srgbClr val="FF6600"/>
                </a:highlight>
                <a:latin typeface="Times New Roman" panose="02020603050405020304" charset="0"/>
                <a:cs typeface="Times New Roman" panose="02020603050405020304" charset="0"/>
                <a:sym typeface="+mn-ea"/>
              </a:rPr>
              <a:t>вічного джихаду</a:t>
            </a:r>
            <a:r>
              <a:rPr lang="uk-UA" sz="3200" b="1" dirty="0">
                <a:solidFill>
                  <a:schemeClr val="tx1"/>
                </a:solidFill>
                <a:latin typeface="Times New Roman" panose="02020603050405020304" charset="0"/>
                <a:cs typeface="Times New Roman" panose="02020603050405020304" charset="0"/>
                <a:sym typeface="+mn-ea"/>
              </a:rPr>
              <a:t>» — збройної боротьби, у якій повинен брати участь кожен правовірний мусульманин від створення ісламської держави на Півдні Філіппін до перемоги ісламу у світі.</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32522668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Релігійні організації, володіючи достатніми засобами впливу на політичне свідомість мас, можуть стати суб’єктами політичного конфлікту. </a:t>
            </a:r>
          </a:p>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Так, священнослужителі Католицької церкви Латинської Америки, виконуючи рішення </a:t>
            </a:r>
            <a:r>
              <a:rPr lang="lt-LT" sz="3000" b="1" dirty="0">
                <a:solidFill>
                  <a:schemeClr val="tx1"/>
                </a:solidFill>
                <a:latin typeface="Times New Roman" panose="02020603050405020304" charset="0"/>
                <a:cs typeface="Times New Roman" panose="02020603050405020304" charset="0"/>
                <a:sym typeface="+mn-ea"/>
              </a:rPr>
              <a:t>III </a:t>
            </a:r>
            <a:r>
              <a:rPr lang="uk-UA" sz="3000" b="1" dirty="0">
                <a:solidFill>
                  <a:schemeClr val="tx1"/>
                </a:solidFill>
                <a:latin typeface="Times New Roman" panose="02020603050405020304" charset="0"/>
                <a:cs typeface="Times New Roman" panose="02020603050405020304" charset="0"/>
                <a:sym typeface="+mn-ea"/>
              </a:rPr>
              <a:t>конференції єпископів (1979, Пуебла) про необхідність демократизації політичних систем та звільнення пригноблених, зробили чималий внесок у підрив легітимності та знищення диктатур у регіоні у другій половині </a:t>
            </a:r>
            <a:r>
              <a:rPr lang="lt-LT" sz="3000" b="1" dirty="0">
                <a:solidFill>
                  <a:schemeClr val="tx1"/>
                </a:solidFill>
                <a:latin typeface="Times New Roman" panose="02020603050405020304" charset="0"/>
                <a:cs typeface="Times New Roman" panose="02020603050405020304" charset="0"/>
                <a:sym typeface="+mn-ea"/>
              </a:rPr>
              <a:t>XX </a:t>
            </a:r>
            <a:r>
              <a:rPr lang="uk-UA" sz="3000" b="1" dirty="0">
                <a:solidFill>
                  <a:schemeClr val="tx1"/>
                </a:solidFill>
                <a:latin typeface="Times New Roman" panose="02020603050405020304" charset="0"/>
                <a:cs typeface="Times New Roman" panose="02020603050405020304" charset="0"/>
                <a:sym typeface="+mn-ea"/>
              </a:rPr>
              <a:t>ст. </a:t>
            </a:r>
          </a:p>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У політичні конфлікти у країнах АТР почали активно втягуються протестантські організації.</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22940925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3400" b="1" dirty="0">
                <a:solidFill>
                  <a:schemeClr val="tx1"/>
                </a:solidFill>
                <a:latin typeface="Times New Roman" panose="02020603050405020304" charset="0"/>
                <a:cs typeface="Times New Roman" panose="02020603050405020304" charset="0"/>
                <a:sym typeface="+mn-ea"/>
              </a:rPr>
              <a:t>У державах Південно-Східної та Східної Азії протестантизм вважається маргінальною релігією і розглядається як провідник західного (американського) впливу. </a:t>
            </a:r>
          </a:p>
          <a:p>
            <a:pPr algn="just">
              <a:lnSpc>
                <a:spcPct val="100000"/>
              </a:lnSpc>
            </a:pPr>
            <a:r>
              <a:rPr lang="uk-UA" sz="3400" b="1" dirty="0">
                <a:solidFill>
                  <a:schemeClr val="tx1"/>
                </a:solidFill>
                <a:latin typeface="Times New Roman" panose="02020603050405020304" charset="0"/>
                <a:cs typeface="Times New Roman" panose="02020603050405020304" charset="0"/>
                <a:sym typeface="+mn-ea"/>
              </a:rPr>
              <a:t>Базовими елементами протестантського кредо є проголошення відмови від комуністичної спадщини, жорстка орієнтація на західноєвропейську цивілізацію та принциповий захист демократичних цінностей як </a:t>
            </a:r>
            <a:r>
              <a:rPr lang="uk-UA" sz="3400" b="1" dirty="0" err="1">
                <a:solidFill>
                  <a:schemeClr val="tx1"/>
                </a:solidFill>
                <a:latin typeface="Times New Roman" panose="02020603050405020304" charset="0"/>
                <a:cs typeface="Times New Roman" panose="02020603050405020304" charset="0"/>
                <a:sym typeface="+mn-ea"/>
              </a:rPr>
              <a:t>життєво</a:t>
            </a:r>
            <a:r>
              <a:rPr lang="uk-UA" sz="3400" b="1" dirty="0">
                <a:solidFill>
                  <a:schemeClr val="tx1"/>
                </a:solidFill>
                <a:latin typeface="Times New Roman" panose="02020603050405020304" charset="0"/>
                <a:cs typeface="Times New Roman" panose="02020603050405020304" charset="0"/>
                <a:sym typeface="+mn-ea"/>
              </a:rPr>
              <a:t> важливих, без яких неможливе створення розвиненого суспільства.</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26884412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3100" b="1" dirty="0">
                <a:solidFill>
                  <a:schemeClr val="tx1"/>
                </a:solidFill>
                <a:latin typeface="Times New Roman" panose="02020603050405020304" charset="0"/>
                <a:cs typeface="Times New Roman" panose="02020603050405020304" charset="0"/>
                <a:sym typeface="+mn-ea"/>
              </a:rPr>
              <a:t>Якщо правляча еліта заважає створенню найбільш прийнятних умов для їхньої діяльності, протестанти заявляють про «не цивілізованість» влади, її неправедність, а отже, і необхідність змінити її природу з помірковано (або жорстко) авторитарної на демократичну. </a:t>
            </a:r>
          </a:p>
          <a:p>
            <a:pPr algn="just">
              <a:lnSpc>
                <a:spcPct val="100000"/>
              </a:lnSpc>
            </a:pPr>
            <a:r>
              <a:rPr lang="uk-UA" sz="3100" b="1" dirty="0">
                <a:solidFill>
                  <a:schemeClr val="tx1"/>
                </a:solidFill>
                <a:latin typeface="Times New Roman" panose="02020603050405020304" charset="0"/>
                <a:cs typeface="Times New Roman" panose="02020603050405020304" charset="0"/>
                <a:sym typeface="+mn-ea"/>
              </a:rPr>
              <a:t>Надмірна активність протестантів, здатність з легкістю порушувати закони, які, на їхній погляд, перешкоджають місії чи соціальним проектам, підтримка політичної опозиції викликають недовіру, обмежувальні заходи (у країнах АТР), переслідування (в Індонезії) з боку державної влади.</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1542171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0"/>
            <a:ext cx="10829192" cy="1212573"/>
          </a:xfrm>
        </p:spPr>
        <p:txBody>
          <a:bodyPr>
            <a:normAutofit fontScale="90000"/>
          </a:bodyPr>
          <a:lstStyle/>
          <a:p>
            <a:pPr>
              <a:lnSpc>
                <a:spcPct val="100000"/>
              </a:lnSpc>
            </a:pP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136373"/>
            <a:ext cx="10758853" cy="5721626"/>
          </a:xfrm>
        </p:spPr>
        <p:txBody>
          <a:bodyPr>
            <a:noAutofit/>
          </a:bodyPr>
          <a:lstStyle/>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Іспанці, які прагнули роздобути колонії, багаті природними ресурсами і розташовані на жвавих торговельних шляхах, зіткнулися із запеклим опором мусульман. </a:t>
            </a:r>
            <a:r>
              <a:rPr lang="uk-UA" sz="3000" b="1" dirty="0">
                <a:solidFill>
                  <a:schemeClr val="tx1"/>
                </a:solidFill>
                <a:highlight>
                  <a:srgbClr val="00FF00"/>
                </a:highlight>
                <a:latin typeface="Times New Roman" panose="02020603050405020304" charset="0"/>
                <a:cs typeface="Times New Roman" panose="02020603050405020304" charset="0"/>
                <a:sym typeface="+mn-ea"/>
              </a:rPr>
              <a:t>Іспанці назвали філіппінських мусульман моро, що співзвучно з маврами</a:t>
            </a:r>
            <a:r>
              <a:rPr lang="uk-UA" sz="3000" b="1" dirty="0">
                <a:solidFill>
                  <a:schemeClr val="tx1"/>
                </a:solidFill>
                <a:latin typeface="Times New Roman" panose="02020603050405020304" charset="0"/>
                <a:cs typeface="Times New Roman" panose="02020603050405020304" charset="0"/>
                <a:sym typeface="+mn-ea"/>
              </a:rPr>
              <a:t>. Піднялося антиколоніальний повстання, яке тривало до 1898 року, коли Іспанія зазнала поразки у війні з Сполученими Штатами. Згідно з Паризьким договором 1898 року, Філіппіни перейшли під юрисдикцію США, що викликало обурення моро. На початку XX ст. мусульмани моро билися з американцями, а під час Другої світової війни, з японськими окупантами. По закінченні Другої світової війни моро увійшли до складу Філіппін.</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22802433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3200" b="1" dirty="0">
                <a:solidFill>
                  <a:schemeClr val="tx1"/>
                </a:solidFill>
                <a:latin typeface="Times New Roman" panose="02020603050405020304" charset="0"/>
                <a:cs typeface="Times New Roman" panose="02020603050405020304" charset="0"/>
                <a:sym typeface="+mn-ea"/>
              </a:rPr>
              <a:t>Релігійні організації АТР беруть участь у вирішенні конфліктів. Для християнських і буддистських конфесій характерним є виступ у ролі посередників. Католицька церква бере активну участь у політичних процесах як у всьому світі, так і в АТР, виступаючи не тільки суб’єктом конфлікту, а й примирителем ворогуючих сторін. </a:t>
            </a:r>
          </a:p>
          <a:p>
            <a:pPr algn="just">
              <a:lnSpc>
                <a:spcPct val="100000"/>
              </a:lnSpc>
            </a:pPr>
            <a:r>
              <a:rPr lang="uk-UA" sz="3200" b="1" dirty="0">
                <a:solidFill>
                  <a:schemeClr val="tx1"/>
                </a:solidFill>
                <a:latin typeface="Times New Roman" panose="02020603050405020304" charset="0"/>
                <a:cs typeface="Times New Roman" panose="02020603050405020304" charset="0"/>
                <a:sym typeface="+mn-ea"/>
              </a:rPr>
              <a:t>Папа Римський, який є найвищим авторитетом для католиків усього світу, успішно здійснює персональне посередництво у вирішенні питань, особливо між державами з католицьким населенням.</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22929139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3300" b="1" dirty="0">
                <a:solidFill>
                  <a:schemeClr val="tx1"/>
                </a:solidFill>
                <a:latin typeface="Times New Roman" panose="02020603050405020304" charset="0"/>
                <a:cs typeface="Times New Roman" panose="02020603050405020304" charset="0"/>
                <a:sym typeface="+mn-ea"/>
              </a:rPr>
              <a:t>Один із прикладів посередництва Римської Католицької Церкви в АТР — вирішення конфлікту між Аргентиною та Чилі 1978 р., коли обидві держави опинилися на межі війни. Президент Чилі погодився на посередництво Папи Римського Івана Павла ІІ. </a:t>
            </a:r>
          </a:p>
          <a:p>
            <a:pPr algn="just">
              <a:lnSpc>
                <a:spcPct val="100000"/>
              </a:lnSpc>
            </a:pPr>
            <a:r>
              <a:rPr lang="uk-UA" sz="3300" b="1" dirty="0">
                <a:solidFill>
                  <a:schemeClr val="tx1"/>
                </a:solidFill>
                <a:latin typeface="Times New Roman" panose="02020603050405020304" charset="0"/>
                <a:cs typeface="Times New Roman" panose="02020603050405020304" charset="0"/>
                <a:sym typeface="+mn-ea"/>
              </a:rPr>
              <a:t>Його представник кардинал А. </a:t>
            </a:r>
            <a:r>
              <a:rPr lang="uk-UA" sz="3300" b="1" dirty="0" err="1">
                <a:solidFill>
                  <a:schemeClr val="tx1"/>
                </a:solidFill>
                <a:latin typeface="Times New Roman" panose="02020603050405020304" charset="0"/>
                <a:cs typeface="Times New Roman" panose="02020603050405020304" charset="0"/>
                <a:sym typeface="+mn-ea"/>
              </a:rPr>
              <a:t>Самора</a:t>
            </a:r>
            <a:r>
              <a:rPr lang="uk-UA" sz="3300" b="1" dirty="0">
                <a:solidFill>
                  <a:schemeClr val="tx1"/>
                </a:solidFill>
                <a:latin typeface="Times New Roman" panose="02020603050405020304" charset="0"/>
                <a:cs typeface="Times New Roman" panose="02020603050405020304" charset="0"/>
                <a:sym typeface="+mn-ea"/>
              </a:rPr>
              <a:t> розпочав переговорний процес, в результаті 1984 р. було підписано договір, ратифікований 1985 р., за яким Чилі відійшли три острови, а Аргентина отримала більшість прав використання каналу.</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4395763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3600" b="1" dirty="0">
                <a:solidFill>
                  <a:schemeClr val="tx1"/>
                </a:solidFill>
                <a:latin typeface="Times New Roman" panose="02020603050405020304" charset="0"/>
                <a:cs typeface="Times New Roman" panose="02020603050405020304" charset="0"/>
                <a:sym typeface="+mn-ea"/>
              </a:rPr>
              <a:t>Щодо мусульманської частини регіону, то на думку професора </a:t>
            </a:r>
            <a:r>
              <a:rPr lang="uk-UA" sz="3600" b="1" dirty="0" err="1">
                <a:solidFill>
                  <a:schemeClr val="tx1"/>
                </a:solidFill>
                <a:latin typeface="Times New Roman" panose="02020603050405020304" charset="0"/>
                <a:cs typeface="Times New Roman" panose="02020603050405020304" charset="0"/>
                <a:sym typeface="+mn-ea"/>
              </a:rPr>
              <a:t>Цзіншен</a:t>
            </a:r>
            <a:r>
              <a:rPr lang="uk-UA" sz="3600" b="1" dirty="0">
                <a:solidFill>
                  <a:schemeClr val="tx1"/>
                </a:solidFill>
                <a:latin typeface="Times New Roman" panose="02020603050405020304" charset="0"/>
                <a:cs typeface="Times New Roman" panose="02020603050405020304" charset="0"/>
                <a:sym typeface="+mn-ea"/>
              </a:rPr>
              <a:t> </a:t>
            </a:r>
            <a:r>
              <a:rPr lang="uk-UA" sz="3600" b="1" dirty="0" err="1">
                <a:solidFill>
                  <a:schemeClr val="tx1"/>
                </a:solidFill>
                <a:latin typeface="Times New Roman" panose="02020603050405020304" charset="0"/>
                <a:cs typeface="Times New Roman" panose="02020603050405020304" charset="0"/>
                <a:sym typeface="+mn-ea"/>
              </a:rPr>
              <a:t>Вана</a:t>
            </a:r>
            <a:r>
              <a:rPr lang="uk-UA" sz="3600" b="1" dirty="0">
                <a:solidFill>
                  <a:schemeClr val="tx1"/>
                </a:solidFill>
                <a:latin typeface="Times New Roman" panose="02020603050405020304" charset="0"/>
                <a:cs typeface="Times New Roman" panose="02020603050405020304" charset="0"/>
                <a:sym typeface="+mn-ea"/>
              </a:rPr>
              <a:t>, голови Департаменту міжнародних відносин </a:t>
            </a:r>
            <a:r>
              <a:rPr lang="uk-UA" sz="3600" b="1" dirty="0" err="1">
                <a:solidFill>
                  <a:schemeClr val="tx1"/>
                </a:solidFill>
                <a:latin typeface="Times New Roman" panose="02020603050405020304" charset="0"/>
                <a:cs typeface="Times New Roman" panose="02020603050405020304" charset="0"/>
                <a:sym typeface="+mn-ea"/>
              </a:rPr>
              <a:t>Чжуншаньського</a:t>
            </a:r>
            <a:r>
              <a:rPr lang="uk-UA" sz="3600" b="1" dirty="0">
                <a:solidFill>
                  <a:schemeClr val="tx1"/>
                </a:solidFill>
                <a:latin typeface="Times New Roman" panose="02020603050405020304" charset="0"/>
                <a:cs typeface="Times New Roman" panose="02020603050405020304" charset="0"/>
                <a:sym typeface="+mn-ea"/>
              </a:rPr>
              <a:t> університету та директора Центру Азіатсько-Тихоокеанських досліджень, </a:t>
            </a:r>
            <a:r>
              <a:rPr lang="uk-UA" sz="3600" b="1" dirty="0">
                <a:solidFill>
                  <a:schemeClr val="tx1"/>
                </a:solidFill>
                <a:highlight>
                  <a:srgbClr val="FF6600"/>
                </a:highlight>
                <a:latin typeface="Times New Roman" panose="02020603050405020304" charset="0"/>
                <a:cs typeface="Times New Roman" panose="02020603050405020304" charset="0"/>
                <a:sym typeface="+mn-ea"/>
              </a:rPr>
              <a:t>країни АТР перетворюється на найважливіший центр ісламського тероризму за межами Близького Сходу</a:t>
            </a:r>
            <a:r>
              <a:rPr lang="uk-UA" sz="3600" b="1" dirty="0">
                <a:solidFill>
                  <a:schemeClr val="tx1"/>
                </a:solidFill>
                <a:latin typeface="Times New Roman" panose="02020603050405020304" charset="0"/>
                <a:cs typeface="Times New Roman" panose="02020603050405020304" charset="0"/>
                <a:sym typeface="+mn-ea"/>
              </a:rPr>
              <a:t>. Екстремісти використовують АТР як базу для підготовки та проведення терористичних операцій. </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11768686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nSpc>
                <a:spcPct val="100000"/>
              </a:lnSpc>
            </a:pPr>
            <a:r>
              <a:rPr lang="uk-UA" sz="3000" b="1" dirty="0">
                <a:solidFill>
                  <a:schemeClr val="tx1"/>
                </a:solidFill>
                <a:highlight>
                  <a:srgbClr val="FF6600"/>
                </a:highlight>
                <a:latin typeface="Times New Roman" panose="02020603050405020304" charset="0"/>
                <a:cs typeface="Times New Roman" panose="02020603050405020304" charset="0"/>
                <a:sym typeface="+mn-ea"/>
              </a:rPr>
              <a:t>На його думку, для цього є кілька причин:</a:t>
            </a:r>
          </a:p>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1</a:t>
            </a:r>
            <a:r>
              <a:rPr lang="uk-UA" sz="3600" b="1" dirty="0">
                <a:solidFill>
                  <a:schemeClr val="tx1"/>
                </a:solidFill>
                <a:latin typeface="Times New Roman" panose="02020603050405020304" charset="0"/>
                <a:cs typeface="Times New Roman" panose="02020603050405020304" charset="0"/>
                <a:sym typeface="+mn-ea"/>
              </a:rPr>
              <a:t>. Політико-релігійне насильство стало носити традиційний характер у деяких країнах АТР (Індонезія, Філіппіни, Таїланд), включаючи збройні дії проти уряду. «</a:t>
            </a:r>
            <a:r>
              <a:rPr lang="uk-UA" sz="3600" b="1" dirty="0" err="1">
                <a:solidFill>
                  <a:schemeClr val="tx1"/>
                </a:solidFill>
                <a:latin typeface="Times New Roman" panose="02020603050405020304" charset="0"/>
                <a:cs typeface="Times New Roman" panose="02020603050405020304" charset="0"/>
                <a:sym typeface="+mn-ea"/>
              </a:rPr>
              <a:t>Джемаах</a:t>
            </a:r>
            <a:r>
              <a:rPr lang="uk-UA" sz="3600" b="1" dirty="0">
                <a:solidFill>
                  <a:schemeClr val="tx1"/>
                </a:solidFill>
                <a:latin typeface="Times New Roman" panose="02020603050405020304" charset="0"/>
                <a:cs typeface="Times New Roman" panose="02020603050405020304" charset="0"/>
                <a:sym typeface="+mn-ea"/>
              </a:rPr>
              <a:t> </a:t>
            </a:r>
            <a:r>
              <a:rPr lang="uk-UA" sz="3600" b="1" dirty="0" err="1">
                <a:solidFill>
                  <a:schemeClr val="tx1"/>
                </a:solidFill>
                <a:latin typeface="Times New Roman" panose="02020603050405020304" charset="0"/>
                <a:cs typeface="Times New Roman" panose="02020603050405020304" charset="0"/>
                <a:sym typeface="+mn-ea"/>
              </a:rPr>
              <a:t>Ісламія</a:t>
            </a:r>
            <a:r>
              <a:rPr lang="uk-UA" sz="3600" b="1" dirty="0">
                <a:solidFill>
                  <a:schemeClr val="tx1"/>
                </a:solidFill>
                <a:latin typeface="Times New Roman" panose="02020603050405020304" charset="0"/>
                <a:cs typeface="Times New Roman" panose="02020603050405020304" charset="0"/>
                <a:sym typeface="+mn-ea"/>
              </a:rPr>
              <a:t>» має зв’язки з Аль-Каїдою, а низка лідерів цього руху пройшла підготовку в Пакистані та Афганістані. Афганський досвід повстанської боротьби використовується також організаціями філіппінських моро.</a:t>
            </a:r>
          </a:p>
          <a:p>
            <a:pPr algn="just">
              <a:lnSpc>
                <a:spcPct val="100000"/>
              </a:lnSpc>
            </a:pPr>
            <a:endParaRPr lang="uk-UA" sz="3000" b="1" dirty="0">
              <a:solidFill>
                <a:schemeClr val="tx1"/>
              </a:solidFill>
              <a:latin typeface="Times New Roman" panose="02020603050405020304" charset="0"/>
              <a:cs typeface="Times New Roman" panose="02020603050405020304" charset="0"/>
              <a:sym typeface="+mn-ea"/>
            </a:endParaRP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39546219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4400" b="1" dirty="0">
                <a:solidFill>
                  <a:schemeClr val="tx1"/>
                </a:solidFill>
                <a:latin typeface="Times New Roman" panose="02020603050405020304" charset="0"/>
                <a:cs typeface="Times New Roman" panose="02020603050405020304" charset="0"/>
                <a:sym typeface="+mn-ea"/>
              </a:rPr>
              <a:t>2. Економічна криза 1997-98 рр. та суттєві скорочення витрат на соціальну сферу призвели до того, що ісламські угруповання знайшли підтримку серед населення. Скорочення фінансування на освіту призвели до зростання кількості приватних шкіл, що підтримуються радикальними ісламістами.</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27176586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4300" b="1" dirty="0">
                <a:solidFill>
                  <a:schemeClr val="tx1"/>
                </a:solidFill>
                <a:latin typeface="Times New Roman" panose="02020603050405020304" charset="0"/>
                <a:cs typeface="Times New Roman" panose="02020603050405020304" charset="0"/>
                <a:sym typeface="+mn-ea"/>
              </a:rPr>
              <a:t>3. Географічне розташування регіону: кордони пористі, імміграційний контроль – слабкий. Малайзія лише недавно почала вимагати візи для тих, хто приїжджає з мусульманських країн. На Філіппінах ситуація ще простіше – іноземцям легко одружитися з філіппінцем чи філіппінкою та поміняти громадянство.</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23946759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4400" b="1" dirty="0">
                <a:solidFill>
                  <a:schemeClr val="tx1"/>
                </a:solidFill>
                <a:latin typeface="Times New Roman" panose="02020603050405020304" charset="0"/>
                <a:cs typeface="Times New Roman" panose="02020603050405020304" charset="0"/>
                <a:sym typeface="+mn-ea"/>
              </a:rPr>
              <a:t>4. Широко поширена корупція в інститутах державної влади, що дозволяє терористичним групам підкуповувати місцевих чиновників.</a:t>
            </a:r>
          </a:p>
          <a:p>
            <a:pPr algn="just">
              <a:lnSpc>
                <a:spcPct val="100000"/>
              </a:lnSpc>
            </a:pPr>
            <a:r>
              <a:rPr lang="uk-UA" sz="4400" b="1" dirty="0">
                <a:solidFill>
                  <a:schemeClr val="tx1"/>
                </a:solidFill>
                <a:latin typeface="Times New Roman" panose="02020603050405020304" charset="0"/>
                <a:cs typeface="Times New Roman" panose="02020603050405020304" charset="0"/>
                <a:sym typeface="+mn-ea"/>
              </a:rPr>
              <a:t>5. Тривалі торговельно-економічні зв’язки між країнами Азійсько-Тихоокеанського регіону та Близького Сходу.</a:t>
            </a:r>
          </a:p>
          <a:p>
            <a:pPr algn="just">
              <a:lnSpc>
                <a:spcPct val="100000"/>
              </a:lnSpc>
            </a:pPr>
            <a:endParaRPr lang="uk-UA" sz="3000" b="1" dirty="0">
              <a:solidFill>
                <a:schemeClr val="tx1"/>
              </a:solidFill>
              <a:latin typeface="Times New Roman" panose="02020603050405020304" charset="0"/>
              <a:cs typeface="Times New Roman" panose="02020603050405020304" charset="0"/>
              <a:sym typeface="+mn-ea"/>
            </a:endParaRP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34643970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273415"/>
            <a:ext cx="10758853" cy="5584584"/>
          </a:xfrm>
        </p:spPr>
        <p:txBody>
          <a:bodyPr>
            <a:noAutofit/>
          </a:bodyPr>
          <a:lstStyle/>
          <a:p>
            <a:pPr algn="just">
              <a:lnSpc>
                <a:spcPct val="100000"/>
              </a:lnSpc>
            </a:pPr>
            <a:r>
              <a:rPr lang="uk-UA" sz="4400" b="1" dirty="0">
                <a:solidFill>
                  <a:schemeClr val="tx1"/>
                </a:solidFill>
                <a:latin typeface="Times New Roman" panose="02020603050405020304" charset="0"/>
                <a:cs typeface="Times New Roman" panose="02020603050405020304" charset="0"/>
                <a:sym typeface="+mn-ea"/>
              </a:rPr>
              <a:t>6. Підтримка мечетей та шкіл-медресе у регіоні з боку Саудівської Аравії. Ці інститути сприяють появі </a:t>
            </a:r>
            <a:r>
              <a:rPr lang="uk-UA" sz="4400" b="1" dirty="0" err="1">
                <a:solidFill>
                  <a:schemeClr val="tx1"/>
                </a:solidFill>
                <a:latin typeface="Times New Roman" panose="02020603050405020304" charset="0"/>
                <a:cs typeface="Times New Roman" panose="02020603050405020304" charset="0"/>
                <a:sym typeface="+mn-ea"/>
              </a:rPr>
              <a:t>антизахідних</a:t>
            </a:r>
            <a:r>
              <a:rPr lang="uk-UA" sz="4400" b="1" dirty="0">
                <a:solidFill>
                  <a:schemeClr val="tx1"/>
                </a:solidFill>
                <a:latin typeface="Times New Roman" panose="02020603050405020304" charset="0"/>
                <a:cs typeface="Times New Roman" panose="02020603050405020304" charset="0"/>
                <a:sym typeface="+mn-ea"/>
              </a:rPr>
              <a:t> настроїв та </a:t>
            </a:r>
            <a:r>
              <a:rPr lang="uk-UA" sz="4400" b="1" dirty="0" err="1">
                <a:solidFill>
                  <a:schemeClr val="tx1"/>
                </a:solidFill>
                <a:latin typeface="Times New Roman" panose="02020603050405020304" charset="0"/>
                <a:cs typeface="Times New Roman" panose="02020603050405020304" charset="0"/>
                <a:sym typeface="+mn-ea"/>
              </a:rPr>
              <a:t>ваххабітських</a:t>
            </a:r>
            <a:r>
              <a:rPr lang="uk-UA" sz="4400" b="1" dirty="0">
                <a:solidFill>
                  <a:schemeClr val="tx1"/>
                </a:solidFill>
                <a:latin typeface="Times New Roman" panose="02020603050405020304" charset="0"/>
                <a:cs typeface="Times New Roman" panose="02020603050405020304" charset="0"/>
                <a:sym typeface="+mn-ea"/>
              </a:rPr>
              <a:t> сект. А разом із впливом ТБ та Інтернет вони роблять мусульман АТР схожими на їхніх «близькосхідних братів».</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31832381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3400" b="1" dirty="0">
                <a:solidFill>
                  <a:schemeClr val="tx1"/>
                </a:solidFill>
                <a:latin typeface="Times New Roman" panose="02020603050405020304" charset="0"/>
                <a:cs typeface="Times New Roman" panose="02020603050405020304" charset="0"/>
                <a:sym typeface="+mn-ea"/>
              </a:rPr>
              <a:t>Проте остання причина не враховує тенденції ісламських країн регіону, що існує в останні роки, - позбутися ярлика «периферії ісламу». </a:t>
            </a:r>
          </a:p>
          <a:p>
            <a:pPr algn="just">
              <a:lnSpc>
                <a:spcPct val="100000"/>
              </a:lnSpc>
            </a:pPr>
            <a:r>
              <a:rPr lang="uk-UA" sz="3400" b="1" dirty="0">
                <a:solidFill>
                  <a:schemeClr val="tx1"/>
                </a:solidFill>
                <a:latin typeface="Times New Roman" panose="02020603050405020304" charset="0"/>
                <a:cs typeface="Times New Roman" panose="02020603050405020304" charset="0"/>
                <a:sym typeface="+mn-ea"/>
              </a:rPr>
              <a:t>Зокрема в Індонезії заявляє про себе рух, спрямований на відмову від сприйняття ісламу через призму арабського світу. </a:t>
            </a:r>
          </a:p>
          <a:p>
            <a:pPr algn="just">
              <a:lnSpc>
                <a:spcPct val="100000"/>
              </a:lnSpc>
            </a:pPr>
            <a:r>
              <a:rPr lang="uk-UA" sz="3400" b="1" dirty="0">
                <a:solidFill>
                  <a:schemeClr val="tx1"/>
                </a:solidFill>
                <a:latin typeface="Times New Roman" panose="02020603050405020304" charset="0"/>
                <a:cs typeface="Times New Roman" panose="02020603050405020304" charset="0"/>
                <a:sym typeface="+mn-ea"/>
              </a:rPr>
              <a:t>Чисельність мусульман АТР значно перевищує чисельність арабів, а самі арабські країни піддаються критиці за їхню нездатність встановити мир на Близькому Сході.</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2732939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3700" b="1" dirty="0">
                <a:solidFill>
                  <a:schemeClr val="tx1"/>
                </a:solidFill>
                <a:latin typeface="Times New Roman" panose="02020603050405020304" charset="0"/>
                <a:cs typeface="Times New Roman" panose="02020603050405020304" charset="0"/>
                <a:sym typeface="+mn-ea"/>
              </a:rPr>
              <a:t>Водночас залишається проблема цивілізаційної причетності мусульман країн АТР. Останнім часом завдяки вливанням арабських грошей на підтримку різноманітних ісламських просвітницьких, освітніх та політичних фондів, вплив мусульманської релігії різко зріс. </a:t>
            </a:r>
          </a:p>
          <a:p>
            <a:pPr algn="just">
              <a:lnSpc>
                <a:spcPct val="100000"/>
              </a:lnSpc>
            </a:pPr>
            <a:r>
              <a:rPr lang="uk-UA" sz="3700" b="1" dirty="0">
                <a:solidFill>
                  <a:schemeClr val="tx1"/>
                </a:solidFill>
                <a:latin typeface="Times New Roman" panose="02020603050405020304" charset="0"/>
                <a:cs typeface="Times New Roman" panose="02020603050405020304" charset="0"/>
                <a:sym typeface="+mn-ea"/>
              </a:rPr>
              <a:t>Це сталося не стільки за рахунок збільшення числа прихильників, а внаслідок того, що вплив ісламу поглиблюється та підриває традиційні культи.</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658798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260815" y="99963"/>
            <a:ext cx="835224" cy="1036410"/>
          </a:xfrm>
          <a:prstGeom prst="rect">
            <a:avLst/>
          </a:prstGeom>
        </p:spPr>
      </p:pic>
      <p:sp>
        <p:nvSpPr>
          <p:cNvPr id="2" name="Title 1"/>
          <p:cNvSpPr>
            <a:spLocks noGrp="1"/>
          </p:cNvSpPr>
          <p:nvPr>
            <p:ph type="ctrTitle"/>
          </p:nvPr>
        </p:nvSpPr>
        <p:spPr>
          <a:xfrm>
            <a:off x="1362808" y="1"/>
            <a:ext cx="10829192" cy="1222512"/>
          </a:xfrm>
        </p:spPr>
        <p:txBody>
          <a:bodyPr>
            <a:normAutofit fontScale="90000"/>
          </a:bodyPr>
          <a:lstStyle/>
          <a:p>
            <a:pPr>
              <a:lnSpc>
                <a:spcPct val="100000"/>
              </a:lnSpc>
            </a:pPr>
            <a:r>
              <a:rPr lang="uk-UA" sz="4000" b="1" dirty="0">
                <a:latin typeface="Segoe UI Black" panose="020B0A02040204020203" pitchFamily="34" charset="0"/>
                <a:ea typeface="Segoe UI Black" panose="020B0A02040204020203" pitchFamily="34" charset="0"/>
                <a:cs typeface="Times New Roman" panose="02020603050405020304" charset="0"/>
                <a:sym typeface="+mn-ea"/>
              </a:rPr>
              <a:t>1</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.«Група Абу </a:t>
            </a:r>
            <a:r>
              <a:rPr lang="uk-UA" sz="40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40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1136373"/>
            <a:ext cx="10758853" cy="5721626"/>
          </a:xfrm>
        </p:spPr>
        <p:txBody>
          <a:bodyPr>
            <a:noAutofit/>
          </a:bodyPr>
          <a:lstStyle/>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Багато хто порівнює політику Філіппін щодо мусульман, з політикою Ізраїлю на окупованих палестинських територіях. </a:t>
            </a:r>
          </a:p>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Мінданао — другий за величиною острів Філіппін, в якому розташовані найменш розвинені провінції країни. Так, в Автономному районі Мінданао, наприклад, найвища в країні дитяча смертність (64%) і найнижчий рівень грамотності (60%).</a:t>
            </a:r>
          </a:p>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Автономний адміністративний регіон у Мусульманському Мінданао (</a:t>
            </a:r>
            <a:r>
              <a:rPr lang="uk-UA" sz="3000" b="1" dirty="0" err="1">
                <a:solidFill>
                  <a:schemeClr val="tx1"/>
                </a:solidFill>
                <a:latin typeface="Times New Roman" panose="02020603050405020304" charset="0"/>
                <a:cs typeface="Times New Roman" panose="02020603050405020304" charset="0"/>
                <a:sym typeface="+mn-ea"/>
              </a:rPr>
              <a:t>філ</a:t>
            </a:r>
            <a:r>
              <a:rPr lang="uk-UA" sz="3000" b="1" dirty="0">
                <a:solidFill>
                  <a:schemeClr val="tx1"/>
                </a:solidFill>
                <a:latin typeface="Times New Roman" panose="02020603050405020304" charset="0"/>
                <a:cs typeface="Times New Roman" panose="02020603050405020304" charset="0"/>
                <a:sym typeface="+mn-ea"/>
              </a:rPr>
              <a:t>.: </a:t>
            </a:r>
            <a:r>
              <a:rPr lang="lt-LT" sz="3000" b="1" dirty="0">
                <a:solidFill>
                  <a:schemeClr val="tx1"/>
                </a:solidFill>
                <a:latin typeface="Times New Roman" panose="02020603050405020304" charset="0"/>
                <a:cs typeface="Times New Roman" panose="02020603050405020304" charset="0"/>
                <a:sym typeface="+mn-ea"/>
              </a:rPr>
              <a:t>Awtonomong Rehiyon sa Muslim Mindanao</a:t>
            </a:r>
            <a:r>
              <a:rPr lang="uk-UA" sz="3000" b="1" dirty="0">
                <a:solidFill>
                  <a:schemeClr val="tx1"/>
                </a:solidFill>
                <a:latin typeface="Times New Roman" panose="02020603050405020304" charset="0"/>
                <a:cs typeface="Times New Roman" panose="02020603050405020304" charset="0"/>
                <a:sym typeface="+mn-ea"/>
              </a:rPr>
              <a:t>) існував з 1989 по 2019 роки. </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20625091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361661"/>
            <a:ext cx="10758853" cy="5496338"/>
          </a:xfrm>
        </p:spPr>
        <p:txBody>
          <a:bodyPr>
            <a:noAutofit/>
          </a:bodyPr>
          <a:lstStyle/>
          <a:p>
            <a:pPr algn="just">
              <a:lnSpc>
                <a:spcPct val="100000"/>
              </a:lnSpc>
            </a:pPr>
            <a:r>
              <a:rPr lang="uk-UA" sz="3300" b="1" dirty="0">
                <a:solidFill>
                  <a:schemeClr val="tx1"/>
                </a:solidFill>
                <a:latin typeface="Times New Roman" panose="02020603050405020304" charset="0"/>
                <a:cs typeface="Times New Roman" panose="02020603050405020304" charset="0"/>
                <a:sym typeface="+mn-ea"/>
              </a:rPr>
              <a:t>У регіоні дедалі більше правовірних мусульман, які симпатизують </a:t>
            </a:r>
            <a:r>
              <a:rPr lang="uk-UA" sz="3300" b="1" dirty="0" err="1">
                <a:solidFill>
                  <a:schemeClr val="tx1"/>
                </a:solidFill>
                <a:latin typeface="Times New Roman" panose="02020603050405020304" charset="0"/>
                <a:cs typeface="Times New Roman" panose="02020603050405020304" charset="0"/>
                <a:sym typeface="+mn-ea"/>
              </a:rPr>
              <a:t>салафітам</a:t>
            </a:r>
            <a:r>
              <a:rPr lang="uk-UA" sz="3300" b="1" dirty="0">
                <a:solidFill>
                  <a:schemeClr val="tx1"/>
                </a:solidFill>
                <a:latin typeface="Times New Roman" panose="02020603050405020304" charset="0"/>
                <a:cs typeface="Times New Roman" panose="02020603050405020304" charset="0"/>
                <a:sym typeface="+mn-ea"/>
              </a:rPr>
              <a:t> та ваххабітам, протиставляючи себе традиційним мусульманським традиціям країн Південно-Східної Азії (АТР).</a:t>
            </a:r>
          </a:p>
          <a:p>
            <a:pPr algn="just">
              <a:lnSpc>
                <a:spcPct val="100000"/>
              </a:lnSpc>
            </a:pPr>
            <a:r>
              <a:rPr lang="uk-UA" sz="3300" b="1" dirty="0">
                <a:solidFill>
                  <a:schemeClr val="tx1"/>
                </a:solidFill>
                <a:latin typeface="Times New Roman" panose="02020603050405020304" charset="0"/>
                <a:cs typeface="Times New Roman" panose="02020603050405020304" charset="0"/>
                <a:sym typeface="+mn-ea"/>
              </a:rPr>
              <a:t>Так звані нові мусульмани, які здобули освіту в теологічних університетах Саудівської Аравії та Пакистану чи місцевих медресе, де викладають самі </a:t>
            </a:r>
            <a:r>
              <a:rPr lang="uk-UA" sz="3300" b="1" dirty="0" err="1">
                <a:solidFill>
                  <a:schemeClr val="tx1"/>
                </a:solidFill>
                <a:latin typeface="Times New Roman" panose="02020603050405020304" charset="0"/>
                <a:cs typeface="Times New Roman" panose="02020603050405020304" charset="0"/>
                <a:sym typeface="+mn-ea"/>
              </a:rPr>
              <a:t>саудівці</a:t>
            </a:r>
            <a:r>
              <a:rPr lang="uk-UA" sz="3300" b="1" dirty="0">
                <a:solidFill>
                  <a:schemeClr val="tx1"/>
                </a:solidFill>
                <a:latin typeface="Times New Roman" panose="02020603050405020304" charset="0"/>
                <a:cs typeface="Times New Roman" panose="02020603050405020304" charset="0"/>
                <a:sym typeface="+mn-ea"/>
              </a:rPr>
              <a:t> та його учні, дедалі більше співвідносять свою цивілізаційну приналежність зі світом ісламу, а чи не з традиційним світом Азійсько-Тихоокеанського регіону.</a:t>
            </a:r>
          </a:p>
          <a:p>
            <a:pPr algn="just">
              <a:lnSpc>
                <a:spcPct val="100000"/>
              </a:lnSpc>
            </a:pPr>
            <a:endParaRPr lang="uk-UA" sz="3000" b="1" dirty="0">
              <a:solidFill>
                <a:schemeClr val="tx1"/>
              </a:solidFill>
              <a:latin typeface="Times New Roman" panose="02020603050405020304" charset="0"/>
              <a:cs typeface="Times New Roman" panose="02020603050405020304" charset="0"/>
              <a:sym typeface="+mn-ea"/>
            </a:endParaRP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36364424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3400" b="1" dirty="0">
                <a:solidFill>
                  <a:schemeClr val="tx1"/>
                </a:solidFill>
                <a:latin typeface="Times New Roman" panose="02020603050405020304" charset="0"/>
                <a:cs typeface="Times New Roman" panose="02020603050405020304" charset="0"/>
                <a:sym typeface="+mn-ea"/>
              </a:rPr>
              <a:t>В той же час у 90-х рр. ХХ ст. – на початку ХХІ ст. геополітичні процеси, що відбуваються в Азійсько-Тихоокеанському регіоні, свідчать на користь творення колективних структур безпеки; перспективним є формування їх в відповідності з концепцією безпеки на основі співробітництва. </a:t>
            </a:r>
          </a:p>
          <a:p>
            <a:pPr algn="just">
              <a:lnSpc>
                <a:spcPct val="100000"/>
              </a:lnSpc>
            </a:pPr>
            <a:r>
              <a:rPr lang="uk-UA" sz="3400" b="1" dirty="0">
                <a:solidFill>
                  <a:schemeClr val="tx1"/>
                </a:solidFill>
                <a:latin typeface="Times New Roman" panose="02020603050405020304" charset="0"/>
                <a:cs typeface="Times New Roman" panose="02020603050405020304" charset="0"/>
                <a:sym typeface="+mn-ea"/>
              </a:rPr>
              <a:t>Не можна не відзначити і важливість економічного аспекту співробітництва як певного об’єднуючого початку в процесах </a:t>
            </a:r>
            <a:r>
              <a:rPr lang="uk-UA" sz="3400" b="1" dirty="0" err="1">
                <a:solidFill>
                  <a:schemeClr val="tx1"/>
                </a:solidFill>
                <a:latin typeface="Times New Roman" panose="02020603050405020304" charset="0"/>
                <a:cs typeface="Times New Roman" panose="02020603050405020304" charset="0"/>
                <a:sym typeface="+mn-ea"/>
              </a:rPr>
              <a:t>інституціалізації</a:t>
            </a:r>
            <a:r>
              <a:rPr lang="uk-UA" sz="3400" b="1" dirty="0">
                <a:solidFill>
                  <a:schemeClr val="tx1"/>
                </a:solidFill>
                <a:latin typeface="Times New Roman" panose="02020603050405020304" charset="0"/>
                <a:cs typeface="Times New Roman" panose="02020603050405020304" charset="0"/>
                <a:sym typeface="+mn-ea"/>
              </a:rPr>
              <a:t> структур регіональної безпеки в АТР на початку ХХІ ст.</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34721964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3600" b="1" dirty="0">
                <a:solidFill>
                  <a:schemeClr val="tx1"/>
                </a:solidFill>
                <a:latin typeface="Times New Roman" panose="02020603050405020304" charset="0"/>
                <a:cs typeface="Times New Roman" panose="02020603050405020304" charset="0"/>
                <a:sym typeface="+mn-ea"/>
              </a:rPr>
              <a:t>Багатоманітність АТР, відмінності політичних і економічних систем держав, які належать до нього, позначилися на специфіці формування структур безпеки в регіоні. </a:t>
            </a:r>
          </a:p>
          <a:p>
            <a:pPr algn="just">
              <a:lnSpc>
                <a:spcPct val="100000"/>
              </a:lnSpc>
            </a:pPr>
            <a:r>
              <a:rPr lang="uk-UA" sz="3600" b="1" dirty="0">
                <a:solidFill>
                  <a:schemeClr val="tx1"/>
                </a:solidFill>
                <a:latin typeface="Times New Roman" panose="02020603050405020304" charset="0"/>
                <a:cs typeface="Times New Roman" panose="02020603050405020304" charset="0"/>
                <a:sym typeface="+mn-ea"/>
              </a:rPr>
              <a:t>Фактично з середини ХХ ст. в АТР відносини між провідними країнами регіону розбудовуються на основі двосторонніх антагоністичних зв’язків (КНДР – Республіка Корея, Китай – Тайвань), і в умовах біполярної системи міжнародних відносин ці тенденції отримали додаткову поляризацію.</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25206189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4200" b="1" dirty="0">
                <a:solidFill>
                  <a:schemeClr val="tx1"/>
                </a:solidFill>
                <a:latin typeface="Times New Roman" panose="02020603050405020304" charset="0"/>
                <a:cs typeface="Times New Roman" panose="02020603050405020304" charset="0"/>
                <a:sym typeface="+mn-ea"/>
              </a:rPr>
              <a:t>Необхідно відзначити, ще одну характерну особливість процесу </a:t>
            </a:r>
            <a:r>
              <a:rPr lang="uk-UA" sz="4200" b="1" dirty="0" err="1">
                <a:solidFill>
                  <a:schemeClr val="tx1"/>
                </a:solidFill>
                <a:latin typeface="Times New Roman" panose="02020603050405020304" charset="0"/>
                <a:cs typeface="Times New Roman" panose="02020603050405020304" charset="0"/>
                <a:sym typeface="+mn-ea"/>
              </a:rPr>
              <a:t>інституціоналізації</a:t>
            </a:r>
            <a:r>
              <a:rPr lang="uk-UA" sz="4200" b="1" dirty="0">
                <a:solidFill>
                  <a:schemeClr val="tx1"/>
                </a:solidFill>
                <a:latin typeface="Times New Roman" panose="02020603050405020304" charset="0"/>
                <a:cs typeface="Times New Roman" panose="02020603050405020304" charset="0"/>
                <a:sym typeface="+mn-ea"/>
              </a:rPr>
              <a:t> багатосторонніх структур безпеки в АТР – в більшості випадків їх створення </a:t>
            </a:r>
            <a:r>
              <a:rPr lang="uk-UA" sz="4200" b="1" dirty="0" err="1">
                <a:solidFill>
                  <a:schemeClr val="tx1"/>
                </a:solidFill>
                <a:latin typeface="Times New Roman" panose="02020603050405020304" charset="0"/>
                <a:cs typeface="Times New Roman" panose="02020603050405020304" charset="0"/>
                <a:sym typeface="+mn-ea"/>
              </a:rPr>
              <a:t>узалежнюється</a:t>
            </a:r>
            <a:r>
              <a:rPr lang="uk-UA" sz="4200" b="1" dirty="0">
                <a:solidFill>
                  <a:schemeClr val="tx1"/>
                </a:solidFill>
                <a:latin typeface="Times New Roman" panose="02020603050405020304" charset="0"/>
                <a:cs typeface="Times New Roman" panose="02020603050405020304" charset="0"/>
                <a:sym typeface="+mn-ea"/>
              </a:rPr>
              <a:t> з необхідністю спільного розв’язання економічних проблем, досягнення економічної інтеграції в регіоні чи субрегіоні.</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1824615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3600" b="1" dirty="0">
                <a:solidFill>
                  <a:schemeClr val="tx1"/>
                </a:solidFill>
                <a:latin typeface="Times New Roman" panose="02020603050405020304" charset="0"/>
                <a:cs typeface="Times New Roman" panose="02020603050405020304" charset="0"/>
                <a:sym typeface="+mn-ea"/>
              </a:rPr>
              <a:t>Разом з тим, вже наприкінці 80-х – початку 90-х рр. ХХ ст. виявилась і низка негативних тенденцій, які завадили і багато в чому і до сьогодні перешкоджають розбудові системи колективної безпеки в АТР. </a:t>
            </a:r>
          </a:p>
          <a:p>
            <a:pPr algn="just">
              <a:lnSpc>
                <a:spcPct val="100000"/>
              </a:lnSpc>
            </a:pPr>
            <a:r>
              <a:rPr lang="uk-UA" sz="3600" b="1" dirty="0">
                <a:solidFill>
                  <a:schemeClr val="tx1"/>
                </a:solidFill>
                <a:latin typeface="Times New Roman" panose="02020603050405020304" charset="0"/>
                <a:cs typeface="Times New Roman" panose="02020603050405020304" charset="0"/>
                <a:sym typeface="+mn-ea"/>
              </a:rPr>
              <a:t>Це, насамперед, відмінності в інтересах країн регіону, як економічних, так і політичних. Окремі американські політологи робили спроби виокремити важелі, які гальмують творення безпекових механізмів.</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5104264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3600" b="1" dirty="0">
                <a:solidFill>
                  <a:schemeClr val="tx1"/>
                </a:solidFill>
                <a:latin typeface="Times New Roman" panose="02020603050405020304" charset="0"/>
                <a:cs typeface="Times New Roman" panose="02020603050405020304" charset="0"/>
                <a:sym typeface="+mn-ea"/>
              </a:rPr>
              <a:t>Так, американський науковець С.  Дюк приходить до висновку, що ними є: </a:t>
            </a:r>
          </a:p>
          <a:p>
            <a:pPr algn="just">
              <a:lnSpc>
                <a:spcPct val="100000"/>
              </a:lnSpc>
            </a:pPr>
            <a:r>
              <a:rPr lang="uk-UA" sz="3600" b="1" dirty="0">
                <a:solidFill>
                  <a:schemeClr val="tx1"/>
                </a:solidFill>
                <a:latin typeface="Times New Roman" panose="02020603050405020304" charset="0"/>
                <a:cs typeface="Times New Roman" panose="02020603050405020304" charset="0"/>
                <a:sym typeface="+mn-ea"/>
              </a:rPr>
              <a:t>1. Домінування </a:t>
            </a:r>
            <a:r>
              <a:rPr lang="uk-UA" sz="3600" b="1" dirty="0" err="1">
                <a:solidFill>
                  <a:schemeClr val="tx1"/>
                </a:solidFill>
                <a:latin typeface="Times New Roman" panose="02020603050405020304" charset="0"/>
                <a:cs typeface="Times New Roman" panose="02020603050405020304" charset="0"/>
                <a:sym typeface="+mn-ea"/>
              </a:rPr>
              <a:t>конфуціанської</a:t>
            </a:r>
            <a:r>
              <a:rPr lang="uk-UA" sz="3600" b="1" dirty="0">
                <a:solidFill>
                  <a:schemeClr val="tx1"/>
                </a:solidFill>
                <a:latin typeface="Times New Roman" panose="02020603050405020304" charset="0"/>
                <a:cs typeface="Times New Roman" panose="02020603050405020304" charset="0"/>
                <a:sym typeface="+mn-ea"/>
              </a:rPr>
              <a:t> етики в політиці країн регіону. Це є причиною вироблення своєрідного стереотипу поведінки, у відповідності з яким заради спільних інтересів можна пожертвувати індивідуальними. Це, з одного боку, надає преференції створенню колективних союзів. Але, з іншого боку лише зміцнює систему відносин, яка вже склалася.</a:t>
            </a:r>
          </a:p>
          <a:p>
            <a:pPr algn="just">
              <a:lnSpc>
                <a:spcPct val="100000"/>
              </a:lnSpc>
            </a:pPr>
            <a:endParaRPr lang="uk-UA" sz="3000" b="1" dirty="0">
              <a:solidFill>
                <a:schemeClr val="tx1"/>
              </a:solidFill>
              <a:latin typeface="Times New Roman" panose="02020603050405020304" charset="0"/>
              <a:cs typeface="Times New Roman" panose="02020603050405020304" charset="0"/>
              <a:sym typeface="+mn-ea"/>
            </a:endParaRP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9444799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4400" b="1" dirty="0">
                <a:solidFill>
                  <a:schemeClr val="tx1"/>
                </a:solidFill>
                <a:latin typeface="Times New Roman" panose="02020603050405020304" charset="0"/>
                <a:cs typeface="Times New Roman" panose="02020603050405020304" charset="0"/>
                <a:sym typeface="+mn-ea"/>
              </a:rPr>
              <a:t>2. Для країн регіону більш актуальним є сприйняття зовнішніх загроз в межах АТР (зовнішня експансія для КНДР, «буржуазна лібералізація» для КНР тощо), а тому створення регіональної безпекової організації не є для них пріоритетним завданням. </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33660911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4200" b="1" dirty="0">
                <a:solidFill>
                  <a:schemeClr val="tx1"/>
                </a:solidFill>
                <a:latin typeface="Times New Roman" panose="02020603050405020304" charset="0"/>
                <a:cs typeface="Times New Roman" panose="02020603050405020304" charset="0"/>
                <a:sym typeface="+mn-ea"/>
              </a:rPr>
              <a:t>Разом з тим, це є свідченням і іншого напрямку регіонального розвитку. Коли загроза сприймається в межах субрегіону, наприклад Північно-Східної Азії в формі конфлікту РК і КНДР, обидві сторони віддають перевагу розв’язанню конфлікту внаслідок самостійних дій, не долучаючи до мирного процесу країни-сусіди.</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19981033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3800" b="1" dirty="0">
                <a:solidFill>
                  <a:schemeClr val="tx1"/>
                </a:solidFill>
                <a:latin typeface="Times New Roman" panose="02020603050405020304" charset="0"/>
                <a:cs typeface="Times New Roman" panose="02020603050405020304" charset="0"/>
                <a:sym typeface="+mn-ea"/>
              </a:rPr>
              <a:t>Прихильники радикального ісламу під гаслом автономістських рухів </a:t>
            </a:r>
            <a:r>
              <a:rPr lang="uk-UA" sz="3800" b="1" dirty="0" err="1">
                <a:solidFill>
                  <a:schemeClr val="tx1"/>
                </a:solidFill>
                <a:latin typeface="Times New Roman" panose="02020603050405020304" charset="0"/>
                <a:cs typeface="Times New Roman" panose="02020603050405020304" charset="0"/>
                <a:sym typeface="+mn-ea"/>
              </a:rPr>
              <a:t>Ачеха</a:t>
            </a:r>
            <a:r>
              <a:rPr lang="uk-UA" sz="3800" b="1" dirty="0">
                <a:solidFill>
                  <a:schemeClr val="tx1"/>
                </a:solidFill>
                <a:latin typeface="Times New Roman" panose="02020603050405020304" charset="0"/>
                <a:cs typeface="Times New Roman" panose="02020603050405020304" charset="0"/>
                <a:sym typeface="+mn-ea"/>
              </a:rPr>
              <a:t> (Індонезія), </a:t>
            </a:r>
            <a:r>
              <a:rPr lang="uk-UA" sz="3800" b="1" dirty="0" err="1">
                <a:solidFill>
                  <a:schemeClr val="tx1"/>
                </a:solidFill>
                <a:latin typeface="Times New Roman" panose="02020603050405020304" charset="0"/>
                <a:cs typeface="Times New Roman" panose="02020603050405020304" charset="0"/>
                <a:sym typeface="+mn-ea"/>
              </a:rPr>
              <a:t>Бангса</a:t>
            </a:r>
            <a:r>
              <a:rPr lang="uk-UA" sz="3800" b="1" dirty="0">
                <a:solidFill>
                  <a:schemeClr val="tx1"/>
                </a:solidFill>
                <a:latin typeface="Times New Roman" panose="02020603050405020304" charset="0"/>
                <a:cs typeface="Times New Roman" panose="02020603050405020304" charset="0"/>
                <a:sym typeface="+mn-ea"/>
              </a:rPr>
              <a:t> Моро (Філіппіни) та </a:t>
            </a:r>
            <a:r>
              <a:rPr lang="uk-UA" sz="3800" b="1" dirty="0" err="1">
                <a:solidFill>
                  <a:schemeClr val="tx1"/>
                </a:solidFill>
                <a:latin typeface="Times New Roman" panose="02020603050405020304" charset="0"/>
                <a:cs typeface="Times New Roman" panose="02020603050405020304" charset="0"/>
                <a:sym typeface="+mn-ea"/>
              </a:rPr>
              <a:t>Патані</a:t>
            </a:r>
            <a:r>
              <a:rPr lang="uk-UA" sz="3800" b="1" dirty="0">
                <a:solidFill>
                  <a:schemeClr val="tx1"/>
                </a:solidFill>
                <a:latin typeface="Times New Roman" panose="02020603050405020304" charset="0"/>
                <a:cs typeface="Times New Roman" panose="02020603050405020304" charset="0"/>
                <a:sym typeface="+mn-ea"/>
              </a:rPr>
              <a:t> (Таїланд) фактично розв’язали партизанську війну проти існуючих режимів, висуваючи вимоги не лише незалежності та автономії, а й повномасштабного переходу на шаріатські закони та норми, що прямо суперечить політиці регіональної інтеграції АТР - АСЕАН. </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4249302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273415"/>
            <a:ext cx="10758853" cy="5584584"/>
          </a:xfrm>
        </p:spPr>
        <p:txBody>
          <a:bodyPr>
            <a:noAutofit/>
          </a:bodyPr>
          <a:lstStyle/>
          <a:p>
            <a:pPr algn="just">
              <a:lnSpc>
                <a:spcPct val="100000"/>
              </a:lnSpc>
            </a:pPr>
            <a:r>
              <a:rPr lang="uk-UA" sz="3200" b="1" dirty="0">
                <a:solidFill>
                  <a:schemeClr val="tx1"/>
                </a:solidFill>
                <a:latin typeface="Times New Roman" panose="02020603050405020304" charset="0"/>
                <a:cs typeface="Times New Roman" panose="02020603050405020304" charset="0"/>
                <a:sym typeface="+mn-ea"/>
              </a:rPr>
              <a:t>В умовах зростаючого мусульманського екстремізму та нетерпимості до іновірців важко говорити про позитивні перспективи загальної самоідентифікації місцевих буддистів, християн, мусульман, конфуціанців.</a:t>
            </a:r>
          </a:p>
          <a:p>
            <a:pPr algn="just">
              <a:lnSpc>
                <a:spcPct val="100000"/>
              </a:lnSpc>
            </a:pPr>
            <a:r>
              <a:rPr lang="uk-UA" sz="3200" b="1" dirty="0">
                <a:solidFill>
                  <a:schemeClr val="tx1"/>
                </a:solidFill>
                <a:latin typeface="Times New Roman" panose="02020603050405020304" charset="0"/>
                <a:cs typeface="Times New Roman" panose="02020603050405020304" charset="0"/>
                <a:sym typeface="+mn-ea"/>
              </a:rPr>
              <a:t>У країнах АТР (головним чином у Південно-Східній Азії) дедалі більшої сили набирає політизація ісламу та розвитку політичного екстремізму. Цьому сприяє поширення </a:t>
            </a:r>
            <a:r>
              <a:rPr lang="uk-UA" sz="3200" b="1" dirty="0" err="1">
                <a:solidFill>
                  <a:schemeClr val="tx1"/>
                </a:solidFill>
                <a:latin typeface="Times New Roman" panose="02020603050405020304" charset="0"/>
                <a:cs typeface="Times New Roman" panose="02020603050405020304" charset="0"/>
                <a:sym typeface="+mn-ea"/>
              </a:rPr>
              <a:t>сповідуваних</a:t>
            </a:r>
            <a:r>
              <a:rPr lang="uk-UA" sz="3200" b="1" dirty="0">
                <a:solidFill>
                  <a:schemeClr val="tx1"/>
                </a:solidFill>
                <a:latin typeface="Times New Roman" panose="02020603050405020304" charset="0"/>
                <a:cs typeface="Times New Roman" panose="02020603050405020304" charset="0"/>
                <a:sym typeface="+mn-ea"/>
              </a:rPr>
              <a:t> повстанськими угрупованнями різних версій ісламістської ідеології, а також застосування повстанцями радикальних методів політичної боротьби.</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511466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202245" y="2906008"/>
            <a:ext cx="835224" cy="1036410"/>
          </a:xfrm>
          <a:prstGeom prst="rect">
            <a:avLst/>
          </a:prstGeom>
        </p:spPr>
      </p:pic>
      <p:sp>
        <p:nvSpPr>
          <p:cNvPr id="2" name="Title 1"/>
          <p:cNvSpPr>
            <a:spLocks noGrp="1"/>
          </p:cNvSpPr>
          <p:nvPr>
            <p:ph type="ctrTitle"/>
          </p:nvPr>
        </p:nvSpPr>
        <p:spPr>
          <a:xfrm>
            <a:off x="1362808" y="1"/>
            <a:ext cx="9898007" cy="646042"/>
          </a:xfrm>
        </p:spPr>
        <p:txBody>
          <a:bodyPr>
            <a:normAutofit/>
          </a:bodyPr>
          <a:lstStyle/>
          <a:p>
            <a:pPr>
              <a:lnSpc>
                <a:spcPct val="100000"/>
              </a:lnSpc>
            </a:pPr>
            <a:r>
              <a:rPr lang="uk-UA" sz="28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1.«Група Абу </a:t>
            </a:r>
            <a:r>
              <a:rPr lang="uk-UA" sz="2800" b="1" dirty="0" err="1">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Сайафа</a:t>
            </a:r>
            <a:r>
              <a:rPr lang="uk-UA" sz="2800" b="1" dirty="0">
                <a:highlight>
                  <a:srgbClr val="FFFF00"/>
                </a:highlight>
                <a:latin typeface="Segoe UI Black" panose="020B0A02040204020203" pitchFamily="34" charset="0"/>
                <a:ea typeface="Segoe UI Black" panose="020B0A02040204020203" pitchFamily="34" charset="0"/>
                <a:cs typeface="Times New Roman" panose="02020603050405020304" charset="0"/>
                <a:sym typeface="+mn-ea"/>
              </a:rPr>
              <a:t>» на Південних Філіппінах</a:t>
            </a:r>
          </a:p>
        </p:txBody>
      </p:sp>
      <p:sp>
        <p:nvSpPr>
          <p:cNvPr id="5" name="Subtitle 4"/>
          <p:cNvSpPr>
            <a:spLocks noGrp="1"/>
          </p:cNvSpPr>
          <p:nvPr>
            <p:ph type="subTitle" idx="1"/>
          </p:nvPr>
        </p:nvSpPr>
        <p:spPr>
          <a:xfrm>
            <a:off x="1433146" y="646044"/>
            <a:ext cx="10758853" cy="6211956"/>
          </a:xfrm>
        </p:spPr>
        <p:txBody>
          <a:bodyPr>
            <a:noAutofit/>
          </a:bodyPr>
          <a:lstStyle/>
          <a:p>
            <a:pPr algn="just">
              <a:lnSpc>
                <a:spcPct val="100000"/>
              </a:lnSpc>
            </a:pPr>
            <a:r>
              <a:rPr lang="uk-UA" b="1" dirty="0">
                <a:solidFill>
                  <a:schemeClr val="tx1"/>
                </a:solidFill>
                <a:latin typeface="Times New Roman" panose="02020603050405020304" charset="0"/>
                <a:cs typeface="Times New Roman" panose="02020603050405020304" charset="0"/>
                <a:sym typeface="+mn-ea"/>
              </a:rPr>
              <a:t>Регіон складався з п’яти, переважно мусульманських, провінцій: </a:t>
            </a:r>
            <a:r>
              <a:rPr lang="uk-UA" b="1" dirty="0" err="1">
                <a:solidFill>
                  <a:schemeClr val="tx1"/>
                </a:solidFill>
                <a:latin typeface="Times New Roman" panose="02020603050405020304" charset="0"/>
                <a:cs typeface="Times New Roman" panose="02020603050405020304" charset="0"/>
                <a:sym typeface="+mn-ea"/>
              </a:rPr>
              <a:t>Басілан</a:t>
            </a:r>
            <a:r>
              <a:rPr lang="uk-UA" b="1" dirty="0">
                <a:solidFill>
                  <a:schemeClr val="tx1"/>
                </a:solidFill>
                <a:latin typeface="Times New Roman" panose="02020603050405020304" charset="0"/>
                <a:cs typeface="Times New Roman" panose="02020603050405020304" charset="0"/>
                <a:sym typeface="+mn-ea"/>
              </a:rPr>
              <a:t>, Південне </a:t>
            </a:r>
            <a:r>
              <a:rPr lang="uk-UA" b="1" dirty="0" err="1">
                <a:solidFill>
                  <a:schemeClr val="tx1"/>
                </a:solidFill>
                <a:latin typeface="Times New Roman" panose="02020603050405020304" charset="0"/>
                <a:cs typeface="Times New Roman" panose="02020603050405020304" charset="0"/>
                <a:sym typeface="+mn-ea"/>
              </a:rPr>
              <a:t>Ланао</a:t>
            </a:r>
            <a:r>
              <a:rPr lang="uk-UA" b="1" dirty="0">
                <a:solidFill>
                  <a:schemeClr val="tx1"/>
                </a:solidFill>
                <a:latin typeface="Times New Roman" panose="02020603050405020304" charset="0"/>
                <a:cs typeface="Times New Roman" panose="02020603050405020304" charset="0"/>
                <a:sym typeface="+mn-ea"/>
              </a:rPr>
              <a:t>, </a:t>
            </a:r>
            <a:r>
              <a:rPr lang="uk-UA" b="1" dirty="0" err="1">
                <a:solidFill>
                  <a:schemeClr val="tx1"/>
                </a:solidFill>
                <a:latin typeface="Times New Roman" panose="02020603050405020304" charset="0"/>
                <a:cs typeface="Times New Roman" panose="02020603050405020304" charset="0"/>
                <a:sym typeface="+mn-ea"/>
              </a:rPr>
              <a:t>Магінданао</a:t>
            </a:r>
            <a:r>
              <a:rPr lang="uk-UA" b="1" dirty="0">
                <a:solidFill>
                  <a:schemeClr val="tx1"/>
                </a:solidFill>
                <a:latin typeface="Times New Roman" panose="02020603050405020304" charset="0"/>
                <a:cs typeface="Times New Roman" panose="02020603050405020304" charset="0"/>
                <a:sym typeface="+mn-ea"/>
              </a:rPr>
              <a:t>, Сулу і </a:t>
            </a:r>
            <a:r>
              <a:rPr lang="uk-UA" b="1" dirty="0" err="1">
                <a:solidFill>
                  <a:schemeClr val="tx1"/>
                </a:solidFill>
                <a:latin typeface="Times New Roman" panose="02020603050405020304" charset="0"/>
                <a:cs typeface="Times New Roman" panose="02020603050405020304" charset="0"/>
                <a:sym typeface="+mn-ea"/>
              </a:rPr>
              <a:t>Таві-Таві</a:t>
            </a:r>
            <a:r>
              <a:rPr lang="uk-UA" b="1" dirty="0">
                <a:solidFill>
                  <a:schemeClr val="tx1"/>
                </a:solidFill>
                <a:latin typeface="Times New Roman" panose="02020603050405020304" charset="0"/>
                <a:cs typeface="Times New Roman" panose="02020603050405020304" charset="0"/>
                <a:sym typeface="+mn-ea"/>
              </a:rPr>
              <a:t>. Це єдиний регіон на Філіппінах, який мав власний уряд.</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pic>
        <p:nvPicPr>
          <p:cNvPr id="4" name="Рисунок 3">
            <a:extLst>
              <a:ext uri="{FF2B5EF4-FFF2-40B4-BE49-F238E27FC236}">
                <a16:creationId xmlns:a16="http://schemas.microsoft.com/office/drawing/2014/main" id="{938A8689-0565-A8D4-FAB8-3B5231E94790}"/>
              </a:ext>
            </a:extLst>
          </p:cNvPr>
          <p:cNvPicPr>
            <a:picLocks noChangeAspect="1"/>
          </p:cNvPicPr>
          <p:nvPr/>
        </p:nvPicPr>
        <p:blipFill>
          <a:blip r:embed="rId5"/>
          <a:stretch>
            <a:fillRect/>
          </a:stretch>
        </p:blipFill>
        <p:spPr>
          <a:xfrm>
            <a:off x="8160026" y="1433741"/>
            <a:ext cx="3629497" cy="5324295"/>
          </a:xfrm>
          <a:prstGeom prst="rect">
            <a:avLst/>
          </a:prstGeom>
        </p:spPr>
      </p:pic>
      <p:pic>
        <p:nvPicPr>
          <p:cNvPr id="7" name="Рисунок 6">
            <a:extLst>
              <a:ext uri="{FF2B5EF4-FFF2-40B4-BE49-F238E27FC236}">
                <a16:creationId xmlns:a16="http://schemas.microsoft.com/office/drawing/2014/main" id="{FA82F82A-4D57-103F-6DE9-9958C32079A9}"/>
              </a:ext>
            </a:extLst>
          </p:cNvPr>
          <p:cNvPicPr>
            <a:picLocks noChangeAspect="1"/>
          </p:cNvPicPr>
          <p:nvPr/>
        </p:nvPicPr>
        <p:blipFill>
          <a:blip r:embed="rId6"/>
          <a:stretch>
            <a:fillRect/>
          </a:stretch>
        </p:blipFill>
        <p:spPr>
          <a:xfrm>
            <a:off x="2335281" y="2615031"/>
            <a:ext cx="4853070" cy="2654774"/>
          </a:xfrm>
          <a:prstGeom prst="rect">
            <a:avLst/>
          </a:prstGeom>
        </p:spPr>
      </p:pic>
    </p:spTree>
    <p:extLst>
      <p:ext uri="{BB962C8B-B14F-4D97-AF65-F5344CB8AC3E}">
        <p14:creationId xmlns:p14="http://schemas.microsoft.com/office/powerpoint/2010/main" val="38886192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4000" b="1" dirty="0">
                <a:solidFill>
                  <a:schemeClr val="tx1"/>
                </a:solidFill>
                <a:latin typeface="Times New Roman" panose="02020603050405020304" charset="0"/>
                <a:cs typeface="Times New Roman" panose="02020603050405020304" charset="0"/>
                <a:sym typeface="+mn-ea"/>
              </a:rPr>
              <a:t>На думку Федеріко </a:t>
            </a:r>
            <a:r>
              <a:rPr lang="uk-UA" sz="4000" b="1" dirty="0" err="1">
                <a:solidFill>
                  <a:schemeClr val="tx1"/>
                </a:solidFill>
                <a:latin typeface="Times New Roman" panose="02020603050405020304" charset="0"/>
                <a:cs typeface="Times New Roman" panose="02020603050405020304" charset="0"/>
                <a:sym typeface="+mn-ea"/>
              </a:rPr>
              <a:t>Рампіні</a:t>
            </a:r>
            <a:r>
              <a:rPr lang="uk-UA" sz="4000" b="1" dirty="0">
                <a:solidFill>
                  <a:schemeClr val="tx1"/>
                </a:solidFill>
                <a:latin typeface="Times New Roman" panose="02020603050405020304" charset="0"/>
                <a:cs typeface="Times New Roman" panose="02020603050405020304" charset="0"/>
                <a:sym typeface="+mn-ea"/>
              </a:rPr>
              <a:t>, «Індонезія та Філіппіни перетворюються на «третій фронт» протистояння між Заходом та Ісламом – після Близького Сходу та баз «Аль-Каїди» в Афганістані та Пакистані». </a:t>
            </a:r>
          </a:p>
          <a:p>
            <a:pPr algn="just">
              <a:lnSpc>
                <a:spcPct val="100000"/>
              </a:lnSpc>
            </a:pPr>
            <a:r>
              <a:rPr lang="uk-UA" sz="4000" b="1" dirty="0">
                <a:solidFill>
                  <a:schemeClr val="tx1"/>
                </a:solidFill>
                <a:latin typeface="Times New Roman" panose="02020603050405020304" charset="0"/>
                <a:cs typeface="Times New Roman" panose="02020603050405020304" charset="0"/>
                <a:sym typeface="+mn-ea"/>
              </a:rPr>
              <a:t>Вплив ісламського екстремізму, а в ширшому сенсі ісламського чинника, на систему міжнародних відносин має довгостроковий характер і </a:t>
            </a:r>
            <a:r>
              <a:rPr lang="uk-UA" sz="4000" b="1" dirty="0">
                <a:solidFill>
                  <a:schemeClr val="tx1"/>
                </a:solidFill>
                <a:highlight>
                  <a:srgbClr val="FF6600"/>
                </a:highlight>
                <a:latin typeface="Times New Roman" panose="02020603050405020304" charset="0"/>
                <a:cs typeface="Times New Roman" panose="02020603050405020304" charset="0"/>
                <a:sym typeface="+mn-ea"/>
              </a:rPr>
              <a:t>виражається у наступному</a:t>
            </a:r>
            <a:r>
              <a:rPr lang="uk-UA" sz="4000" b="1" dirty="0">
                <a:solidFill>
                  <a:schemeClr val="tx1"/>
                </a:solidFill>
                <a:latin typeface="Times New Roman" panose="02020603050405020304" charset="0"/>
                <a:cs typeface="Times New Roman" panose="02020603050405020304" charset="0"/>
                <a:sym typeface="+mn-ea"/>
              </a:rPr>
              <a:t>:</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29522754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4400" b="1" dirty="0">
                <a:solidFill>
                  <a:schemeClr val="tx1"/>
                </a:solidFill>
                <a:latin typeface="Times New Roman" panose="02020603050405020304" charset="0"/>
                <a:cs typeface="Times New Roman" panose="02020603050405020304" charset="0"/>
                <a:sym typeface="+mn-ea"/>
              </a:rPr>
              <a:t>1. Крайнім ступенем радикалізму та ісламського екстремізму;</a:t>
            </a:r>
          </a:p>
          <a:p>
            <a:pPr algn="just">
              <a:lnSpc>
                <a:spcPct val="100000"/>
              </a:lnSpc>
            </a:pPr>
            <a:r>
              <a:rPr lang="uk-UA" sz="4400" b="1" dirty="0">
                <a:solidFill>
                  <a:schemeClr val="tx1"/>
                </a:solidFill>
                <a:latin typeface="Times New Roman" panose="02020603050405020304" charset="0"/>
                <a:cs typeface="Times New Roman" panose="02020603050405020304" charset="0"/>
                <a:sym typeface="+mn-ea"/>
              </a:rPr>
              <a:t>2. Створенням транснаціональних терористичних та екстремістських структур мережевого типу;</a:t>
            </a:r>
          </a:p>
          <a:p>
            <a:pPr algn="just">
              <a:lnSpc>
                <a:spcPct val="100000"/>
              </a:lnSpc>
            </a:pPr>
            <a:r>
              <a:rPr lang="uk-UA" sz="4400" b="1" dirty="0">
                <a:solidFill>
                  <a:schemeClr val="tx1"/>
                </a:solidFill>
                <a:latin typeface="Times New Roman" panose="02020603050405020304" charset="0"/>
                <a:cs typeface="Times New Roman" panose="02020603050405020304" charset="0"/>
                <a:sym typeface="+mn-ea"/>
              </a:rPr>
              <a:t>3. Перенесенням різних форм джихаду за межі ісламського світу;</a:t>
            </a:r>
          </a:p>
          <a:p>
            <a:pPr algn="just">
              <a:lnSpc>
                <a:spcPct val="100000"/>
              </a:lnSpc>
            </a:pPr>
            <a:endParaRPr lang="uk-UA" sz="3000" b="1" dirty="0">
              <a:solidFill>
                <a:schemeClr val="tx1"/>
              </a:solidFill>
              <a:latin typeface="Times New Roman" panose="02020603050405020304" charset="0"/>
              <a:cs typeface="Times New Roman" panose="02020603050405020304" charset="0"/>
              <a:sym typeface="+mn-ea"/>
            </a:endParaRP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29839000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3000" b="1" dirty="0">
                <a:solidFill>
                  <a:schemeClr val="tx1"/>
                </a:solidFill>
                <a:latin typeface="Times New Roman" panose="02020603050405020304" charset="0"/>
                <a:cs typeface="Times New Roman" panose="02020603050405020304" charset="0"/>
                <a:sym typeface="+mn-ea"/>
              </a:rPr>
              <a:t>4</a:t>
            </a:r>
            <a:r>
              <a:rPr lang="uk-UA" sz="4000" b="1" dirty="0">
                <a:solidFill>
                  <a:schemeClr val="tx1"/>
                </a:solidFill>
                <a:latin typeface="Times New Roman" panose="02020603050405020304" charset="0"/>
                <a:cs typeface="Times New Roman" panose="02020603050405020304" charset="0"/>
                <a:sym typeface="+mn-ea"/>
              </a:rPr>
              <a:t>. Використання найпередовіших технічних засобів та видів озброєння;</a:t>
            </a:r>
          </a:p>
          <a:p>
            <a:pPr algn="just">
              <a:lnSpc>
                <a:spcPct val="100000"/>
              </a:lnSpc>
            </a:pPr>
            <a:r>
              <a:rPr lang="uk-UA" sz="4000" b="1" dirty="0">
                <a:solidFill>
                  <a:schemeClr val="tx1"/>
                </a:solidFill>
                <a:latin typeface="Times New Roman" panose="02020603050405020304" charset="0"/>
                <a:cs typeface="Times New Roman" panose="02020603050405020304" charset="0"/>
                <a:sym typeface="+mn-ea"/>
              </a:rPr>
              <a:t>5. Зрощування з кримінальним середовищем транснаціонального характеру, насамперед із наркобізнесом;</a:t>
            </a:r>
          </a:p>
          <a:p>
            <a:pPr algn="just">
              <a:lnSpc>
                <a:spcPct val="100000"/>
              </a:lnSpc>
            </a:pPr>
            <a:r>
              <a:rPr lang="uk-UA" sz="4000" b="1" dirty="0">
                <a:solidFill>
                  <a:schemeClr val="tx1"/>
                </a:solidFill>
                <a:latin typeface="Times New Roman" panose="02020603050405020304" charset="0"/>
                <a:cs typeface="Times New Roman" panose="02020603050405020304" charset="0"/>
                <a:sym typeface="+mn-ea"/>
              </a:rPr>
              <a:t>6. Відсутністю прагнення до будь-яких форм діалогу, безкомпромісністю, масовим та </a:t>
            </a:r>
            <a:r>
              <a:rPr lang="uk-UA" sz="4000" b="1" dirty="0" err="1">
                <a:solidFill>
                  <a:schemeClr val="tx1"/>
                </a:solidFill>
                <a:latin typeface="Times New Roman" panose="02020603050405020304" charset="0"/>
                <a:cs typeface="Times New Roman" panose="02020603050405020304" charset="0"/>
                <a:sym typeface="+mn-ea"/>
              </a:rPr>
              <a:t>антизахідним</a:t>
            </a:r>
            <a:r>
              <a:rPr lang="uk-UA" sz="4000" b="1" dirty="0">
                <a:solidFill>
                  <a:schemeClr val="tx1"/>
                </a:solidFill>
                <a:latin typeface="Times New Roman" panose="02020603050405020304" charset="0"/>
                <a:cs typeface="Times New Roman" panose="02020603050405020304" charset="0"/>
                <a:sym typeface="+mn-ea"/>
              </a:rPr>
              <a:t> (антиамериканським) характером.</a:t>
            </a:r>
          </a:p>
          <a:p>
            <a:pPr algn="just">
              <a:lnSpc>
                <a:spcPct val="100000"/>
              </a:lnSpc>
            </a:pPr>
            <a:endParaRPr lang="uk-UA" sz="3000" b="1" dirty="0">
              <a:solidFill>
                <a:schemeClr val="tx1"/>
              </a:solidFill>
              <a:latin typeface="Times New Roman" panose="02020603050405020304" charset="0"/>
              <a:cs typeface="Times New Roman" panose="02020603050405020304" charset="0"/>
              <a:sym typeface="+mn-ea"/>
            </a:endParaRP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33713956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2700" b="1" dirty="0">
                <a:solidFill>
                  <a:schemeClr val="tx1"/>
                </a:solidFill>
                <a:latin typeface="Times New Roman" panose="02020603050405020304" charset="0"/>
                <a:cs typeface="Times New Roman" panose="02020603050405020304" charset="0"/>
                <a:sym typeface="+mn-ea"/>
              </a:rPr>
              <a:t>В даний час збройні прояви </a:t>
            </a:r>
            <a:r>
              <a:rPr lang="uk-UA" sz="2700" b="1" dirty="0" err="1">
                <a:solidFill>
                  <a:schemeClr val="tx1"/>
                </a:solidFill>
                <a:latin typeface="Times New Roman" panose="02020603050405020304" charset="0"/>
                <a:cs typeface="Times New Roman" panose="02020603050405020304" charset="0"/>
                <a:sym typeface="+mn-ea"/>
              </a:rPr>
              <a:t>етноконфесійного</a:t>
            </a:r>
            <a:r>
              <a:rPr lang="uk-UA" sz="2700" b="1" dirty="0">
                <a:solidFill>
                  <a:schemeClr val="tx1"/>
                </a:solidFill>
                <a:latin typeface="Times New Roman" panose="02020603050405020304" charset="0"/>
                <a:cs typeface="Times New Roman" panose="02020603050405020304" charset="0"/>
                <a:sym typeface="+mn-ea"/>
              </a:rPr>
              <a:t> сепаратизму в країнах АТР стають актуальними у зв’язку з проблемою глобального тероризму. Транснаціональні терористичні організації – «Воїнство джихаду», «</a:t>
            </a:r>
            <a:r>
              <a:rPr lang="uk-UA" sz="2700" b="1" dirty="0" err="1">
                <a:solidFill>
                  <a:schemeClr val="tx1"/>
                </a:solidFill>
                <a:latin typeface="Times New Roman" panose="02020603050405020304" charset="0"/>
                <a:cs typeface="Times New Roman" panose="02020603050405020304" charset="0"/>
                <a:sym typeface="+mn-ea"/>
              </a:rPr>
              <a:t>Джемаах</a:t>
            </a:r>
            <a:r>
              <a:rPr lang="uk-UA" sz="2700" b="1" dirty="0">
                <a:solidFill>
                  <a:schemeClr val="tx1"/>
                </a:solidFill>
                <a:latin typeface="Times New Roman" panose="02020603050405020304" charset="0"/>
                <a:cs typeface="Times New Roman" panose="02020603050405020304" charset="0"/>
                <a:sym typeface="+mn-ea"/>
              </a:rPr>
              <a:t> </a:t>
            </a:r>
            <a:r>
              <a:rPr lang="uk-UA" sz="2700" b="1" dirty="0" err="1">
                <a:solidFill>
                  <a:schemeClr val="tx1"/>
                </a:solidFill>
                <a:latin typeface="Times New Roman" panose="02020603050405020304" charset="0"/>
                <a:cs typeface="Times New Roman" panose="02020603050405020304" charset="0"/>
                <a:sym typeface="+mn-ea"/>
              </a:rPr>
              <a:t>Ісламія</a:t>
            </a:r>
            <a:r>
              <a:rPr lang="uk-UA" sz="2700" b="1" dirty="0">
                <a:solidFill>
                  <a:schemeClr val="tx1"/>
                </a:solidFill>
                <a:latin typeface="Times New Roman" panose="02020603050405020304" charset="0"/>
                <a:cs typeface="Times New Roman" panose="02020603050405020304" charset="0"/>
                <a:sym typeface="+mn-ea"/>
              </a:rPr>
              <a:t>», «</a:t>
            </a:r>
            <a:r>
              <a:rPr lang="uk-UA" sz="2700" b="1" dirty="0" err="1">
                <a:solidFill>
                  <a:schemeClr val="tx1"/>
                </a:solidFill>
                <a:latin typeface="Times New Roman" panose="02020603050405020304" charset="0"/>
                <a:cs typeface="Times New Roman" panose="02020603050405020304" charset="0"/>
                <a:sym typeface="+mn-ea"/>
              </a:rPr>
              <a:t>Кумпулан</a:t>
            </a:r>
            <a:r>
              <a:rPr lang="uk-UA" sz="2700" b="1" dirty="0">
                <a:solidFill>
                  <a:schemeClr val="tx1"/>
                </a:solidFill>
                <a:latin typeface="Times New Roman" panose="02020603050405020304" charset="0"/>
                <a:cs typeface="Times New Roman" panose="02020603050405020304" charset="0"/>
                <a:sym typeface="+mn-ea"/>
              </a:rPr>
              <a:t> </a:t>
            </a:r>
            <a:r>
              <a:rPr lang="uk-UA" sz="2700" b="1" dirty="0" err="1">
                <a:solidFill>
                  <a:schemeClr val="tx1"/>
                </a:solidFill>
                <a:latin typeface="Times New Roman" panose="02020603050405020304" charset="0"/>
                <a:cs typeface="Times New Roman" panose="02020603050405020304" charset="0"/>
                <a:sym typeface="+mn-ea"/>
              </a:rPr>
              <a:t>Муджахеддін</a:t>
            </a:r>
            <a:r>
              <a:rPr lang="uk-UA" sz="2700" b="1" dirty="0">
                <a:solidFill>
                  <a:schemeClr val="tx1"/>
                </a:solidFill>
                <a:latin typeface="Times New Roman" panose="02020603050405020304" charset="0"/>
                <a:cs typeface="Times New Roman" panose="02020603050405020304" charset="0"/>
                <a:sym typeface="+mn-ea"/>
              </a:rPr>
              <a:t> Малайзія», «Абу </a:t>
            </a:r>
            <a:r>
              <a:rPr lang="uk-UA" sz="2700" b="1" dirty="0" err="1">
                <a:solidFill>
                  <a:schemeClr val="tx1"/>
                </a:solidFill>
                <a:latin typeface="Times New Roman" panose="02020603050405020304" charset="0"/>
                <a:cs typeface="Times New Roman" panose="02020603050405020304" charset="0"/>
                <a:sym typeface="+mn-ea"/>
              </a:rPr>
              <a:t>Сайяф</a:t>
            </a:r>
            <a:r>
              <a:rPr lang="uk-UA" sz="2700" b="1" dirty="0">
                <a:solidFill>
                  <a:schemeClr val="tx1"/>
                </a:solidFill>
                <a:latin typeface="Times New Roman" panose="02020603050405020304" charset="0"/>
                <a:cs typeface="Times New Roman" panose="02020603050405020304" charset="0"/>
                <a:sym typeface="+mn-ea"/>
              </a:rPr>
              <a:t>» поділяють країни-об’єкти своєї діяльності на дві категорії:</a:t>
            </a:r>
          </a:p>
          <a:p>
            <a:pPr marL="457200" indent="-457200" algn="just">
              <a:lnSpc>
                <a:spcPct val="100000"/>
              </a:lnSpc>
              <a:buFontTx/>
              <a:buChar char="-"/>
            </a:pPr>
            <a:r>
              <a:rPr lang="uk-UA" sz="2700" b="1" dirty="0">
                <a:solidFill>
                  <a:schemeClr val="tx1"/>
                </a:solidFill>
                <a:latin typeface="Times New Roman" panose="02020603050405020304" charset="0"/>
                <a:cs typeface="Times New Roman" panose="02020603050405020304" charset="0"/>
                <a:sym typeface="+mn-ea"/>
              </a:rPr>
              <a:t>країни, які безпосередньо є об’єктами терористичних нападів;</a:t>
            </a:r>
          </a:p>
          <a:p>
            <a:pPr marL="457200" indent="-457200" algn="just">
              <a:lnSpc>
                <a:spcPct val="100000"/>
              </a:lnSpc>
              <a:buFontTx/>
              <a:buChar char="-"/>
            </a:pPr>
            <a:r>
              <a:rPr lang="uk-UA" sz="2700" b="1" dirty="0">
                <a:solidFill>
                  <a:schemeClr val="tx1"/>
                </a:solidFill>
                <a:latin typeface="Times New Roman" panose="02020603050405020304" charset="0"/>
                <a:cs typeface="Times New Roman" panose="02020603050405020304" charset="0"/>
                <a:sym typeface="+mn-ea"/>
              </a:rPr>
              <a:t>так звані нейтральні країни, які використовуються як тимчасові притулки терористів та як території, де акумулюються фінансові кошти терористичних організацій та здійснюється відмивання грошей. У ПСА ці організації використовують слабкість місцевих урядів та недоліки охорони кордонів для транспортування грошей та людей.</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25171229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3600" b="1" dirty="0">
                <a:solidFill>
                  <a:schemeClr val="tx1"/>
                </a:solidFill>
                <a:latin typeface="Times New Roman" panose="02020603050405020304" charset="0"/>
                <a:cs typeface="Times New Roman" panose="02020603050405020304" charset="0"/>
                <a:sym typeface="+mn-ea"/>
              </a:rPr>
              <a:t>Проблема мусульманського екстремізму та тероризму є однією з головних з початку ХХІ ст. На саміті АСЕАН у Брунеї у листопаді 2001 р. Філіппіни як країна, яка тривалий час стикається з ісламським екстремізмом та сепаратизмом, запропонували створити широкий «антитерористичний фронт» у рамках АСЕАН. Ініціативу було </a:t>
            </a:r>
            <a:r>
              <a:rPr lang="uk-UA" sz="3600" b="1" dirty="0" err="1">
                <a:solidFill>
                  <a:schemeClr val="tx1"/>
                </a:solidFill>
                <a:latin typeface="Times New Roman" panose="02020603050405020304" charset="0"/>
                <a:cs typeface="Times New Roman" panose="02020603050405020304" charset="0"/>
                <a:sym typeface="+mn-ea"/>
              </a:rPr>
              <a:t>відкинуто</a:t>
            </a:r>
            <a:r>
              <a:rPr lang="uk-UA" sz="3600" b="1" dirty="0">
                <a:solidFill>
                  <a:schemeClr val="tx1"/>
                </a:solidFill>
                <a:latin typeface="Times New Roman" panose="02020603050405020304" charset="0"/>
                <a:cs typeface="Times New Roman" panose="02020603050405020304" charset="0"/>
                <a:sym typeface="+mn-ea"/>
              </a:rPr>
              <a:t> Індонезією та Малайзією через проамериканську орієнтацію Філіппін.</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30833356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490869"/>
            <a:ext cx="10758853" cy="5367129"/>
          </a:xfrm>
        </p:spPr>
        <p:txBody>
          <a:bodyPr>
            <a:noAutofit/>
          </a:bodyPr>
          <a:lstStyle/>
          <a:p>
            <a:pPr algn="just">
              <a:lnSpc>
                <a:spcPct val="100000"/>
              </a:lnSpc>
            </a:pPr>
            <a:r>
              <a:rPr lang="uk-UA" sz="3600" b="1" dirty="0">
                <a:solidFill>
                  <a:schemeClr val="tx1"/>
                </a:solidFill>
                <a:latin typeface="Times New Roman" panose="02020603050405020304" charset="0"/>
                <a:cs typeface="Times New Roman" panose="02020603050405020304" charset="0"/>
                <a:sym typeface="+mn-ea"/>
              </a:rPr>
              <a:t>Тим не менш сторони почали проводити спільні двосторонні операції із залученням збройних сил, зокрема спільне патрулювання </a:t>
            </a:r>
            <a:r>
              <a:rPr lang="uk-UA" sz="3600" b="1" dirty="0" err="1">
                <a:solidFill>
                  <a:schemeClr val="tx1"/>
                </a:solidFill>
                <a:latin typeface="Times New Roman" panose="02020603050405020304" charset="0"/>
                <a:cs typeface="Times New Roman" panose="02020603050405020304" charset="0"/>
                <a:sym typeface="+mn-ea"/>
              </a:rPr>
              <a:t>малазійськими</a:t>
            </a:r>
            <a:r>
              <a:rPr lang="uk-UA" sz="3600" b="1" dirty="0">
                <a:solidFill>
                  <a:schemeClr val="tx1"/>
                </a:solidFill>
                <a:latin typeface="Times New Roman" panose="02020603050405020304" charset="0"/>
                <a:cs typeface="Times New Roman" panose="02020603050405020304" charset="0"/>
                <a:sym typeface="+mn-ea"/>
              </a:rPr>
              <a:t> та філіппінськими ВМС та ВПС зон на стику морських кордонів двох країн у Південно-Китайському морі та морі Сулу з метою відстеження терористичних груп, пов’язаних із міжнародною терористичною мережею «Аль-Каїди». </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12153093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4200" b="1" dirty="0">
                <a:solidFill>
                  <a:schemeClr val="tx1"/>
                </a:solidFill>
                <a:latin typeface="Times New Roman" panose="02020603050405020304" charset="0"/>
                <a:cs typeface="Times New Roman" panose="02020603050405020304" charset="0"/>
                <a:sym typeface="+mn-ea"/>
              </a:rPr>
              <a:t>З тією ж метою розпочали спільні військово-морські маневри Індонезія та Малайзія. </a:t>
            </a:r>
          </a:p>
          <a:p>
            <a:pPr algn="just">
              <a:lnSpc>
                <a:spcPct val="100000"/>
              </a:lnSpc>
            </a:pPr>
            <a:r>
              <a:rPr lang="uk-UA" sz="4200" b="1" dirty="0">
                <a:solidFill>
                  <a:schemeClr val="tx1"/>
                </a:solidFill>
                <a:latin typeface="Times New Roman" panose="02020603050405020304" charset="0"/>
                <a:cs typeface="Times New Roman" panose="02020603050405020304" charset="0"/>
                <a:sym typeface="+mn-ea"/>
              </a:rPr>
              <a:t>У травні 2002 р. три держави з найбільшим мусульманським населенням: Індонезія, Малайзія та Філіппіни – уклали тристоронню угоду про спільну протидію тероризму та злочинним формуванням.</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21725195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4000" b="1" dirty="0">
                <a:solidFill>
                  <a:schemeClr val="tx1"/>
                </a:solidFill>
                <a:latin typeface="Times New Roman" panose="02020603050405020304" charset="0"/>
                <a:cs typeface="Times New Roman" panose="02020603050405020304" charset="0"/>
                <a:sym typeface="+mn-ea"/>
              </a:rPr>
              <a:t>Однак найчастіше загальна небезпека, пов’язана з ісламським тероризмом, не завжди є гарантовано консолідуючим чинником для держав, де ця проблема існує. Кожна країна має свою як внутрішньо- так і зовнішньополітичну специфіку, яка, на жаль, диктує власну лінію поведінки і не завжди вписується в загальне стратегічне завдання боротьби з тероризмом.</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4203843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Изображение 10"/>
          <p:cNvPicPr>
            <a:picLocks noChangeAspect="1"/>
          </p:cNvPicPr>
          <p:nvPr/>
        </p:nvPicPr>
        <p:blipFill>
          <a:blip r:embed="rId2">
            <a:lum bright="30000"/>
          </a:blip>
          <a:stretch>
            <a:fillRect/>
          </a:stretch>
        </p:blipFill>
        <p:spPr>
          <a:xfrm>
            <a:off x="0" y="-635"/>
            <a:ext cx="12192635" cy="6785610"/>
          </a:xfrm>
          <a:prstGeom prst="rect">
            <a:avLst/>
          </a:prstGeom>
        </p:spPr>
      </p:pic>
      <p:pic>
        <p:nvPicPr>
          <p:cNvPr id="6" name="Рисунок 5">
            <a:extLst>
              <a:ext uri="{FF2B5EF4-FFF2-40B4-BE49-F238E27FC236}">
                <a16:creationId xmlns:a16="http://schemas.microsoft.com/office/drawing/2014/main" id="{14B8B78D-0912-B7DD-3727-47EB405A1A58}"/>
              </a:ext>
            </a:extLst>
          </p:cNvPr>
          <p:cNvPicPr>
            <a:picLocks noChangeAspect="1"/>
          </p:cNvPicPr>
          <p:nvPr/>
        </p:nvPicPr>
        <p:blipFill>
          <a:blip r:embed="rId3"/>
          <a:stretch>
            <a:fillRect/>
          </a:stretch>
        </p:blipFill>
        <p:spPr>
          <a:xfrm>
            <a:off x="11579087" y="99963"/>
            <a:ext cx="516952" cy="641474"/>
          </a:xfrm>
          <a:prstGeom prst="rect">
            <a:avLst/>
          </a:prstGeom>
        </p:spPr>
      </p:pic>
      <p:sp>
        <p:nvSpPr>
          <p:cNvPr id="2" name="Title 1"/>
          <p:cNvSpPr>
            <a:spLocks noGrp="1"/>
          </p:cNvSpPr>
          <p:nvPr>
            <p:ph type="ctrTitle"/>
          </p:nvPr>
        </p:nvSpPr>
        <p:spPr>
          <a:xfrm>
            <a:off x="1362808" y="1"/>
            <a:ext cx="10119683" cy="1172816"/>
          </a:xfrm>
        </p:spPr>
        <p:txBody>
          <a:bodyPr>
            <a:noAutofit/>
          </a:bodyPr>
          <a:lstStyle/>
          <a:p>
            <a:pPr>
              <a:lnSpc>
                <a:spcPct val="100000"/>
              </a:lnSpc>
            </a:pPr>
            <a:r>
              <a:rPr lang="uk-UA" sz="3400" b="1" dirty="0">
                <a:solidFill>
                  <a:srgbClr val="C00000"/>
                </a:solidFill>
                <a:highlight>
                  <a:srgbClr val="00FFFF"/>
                </a:highlight>
                <a:latin typeface="Segoe UI Black" panose="020B0A02040204020203" pitchFamily="34" charset="0"/>
                <a:ea typeface="Segoe UI Black" panose="020B0A02040204020203" pitchFamily="34" charset="0"/>
                <a:cs typeface="Times New Roman" panose="02020603050405020304" charset="0"/>
                <a:sym typeface="+mn-ea"/>
              </a:rPr>
              <a:t>3.Тероризм в АТР і боротьба з ним: проблеми і їх рішення</a:t>
            </a:r>
          </a:p>
        </p:txBody>
      </p:sp>
      <p:sp>
        <p:nvSpPr>
          <p:cNvPr id="5" name="Subtitle 4"/>
          <p:cNvSpPr>
            <a:spLocks noGrp="1"/>
          </p:cNvSpPr>
          <p:nvPr>
            <p:ph type="subTitle" idx="1"/>
          </p:nvPr>
        </p:nvSpPr>
        <p:spPr>
          <a:xfrm>
            <a:off x="1433146" y="1099861"/>
            <a:ext cx="10758853" cy="5758138"/>
          </a:xfrm>
        </p:spPr>
        <p:txBody>
          <a:bodyPr>
            <a:noAutofit/>
          </a:bodyPr>
          <a:lstStyle/>
          <a:p>
            <a:pPr algn="just">
              <a:lnSpc>
                <a:spcPct val="100000"/>
              </a:lnSpc>
            </a:pPr>
            <a:r>
              <a:rPr lang="uk-UA" sz="3500" b="1" dirty="0">
                <a:solidFill>
                  <a:schemeClr val="tx1"/>
                </a:solidFill>
                <a:latin typeface="Times New Roman" panose="02020603050405020304" charset="0"/>
                <a:cs typeface="Times New Roman" panose="02020603050405020304" charset="0"/>
                <a:sym typeface="+mn-ea"/>
              </a:rPr>
              <a:t>Загалом можна сказати, що АСЕАН створила платформу для запобігання переростанню збройних конфліктів АТР у широкомасштабну війну, але внутрішні збройні </a:t>
            </a:r>
            <a:r>
              <a:rPr lang="uk-UA" sz="3500" b="1" dirty="0" err="1">
                <a:solidFill>
                  <a:schemeClr val="tx1"/>
                </a:solidFill>
                <a:latin typeface="Times New Roman" panose="02020603050405020304" charset="0"/>
                <a:cs typeface="Times New Roman" panose="02020603050405020304" charset="0"/>
                <a:sym typeface="+mn-ea"/>
              </a:rPr>
              <a:t>етноконфесійні</a:t>
            </a:r>
            <a:r>
              <a:rPr lang="uk-UA" sz="3500" b="1" dirty="0">
                <a:solidFill>
                  <a:schemeClr val="tx1"/>
                </a:solidFill>
                <a:latin typeface="Times New Roman" panose="02020603050405020304" charset="0"/>
                <a:cs typeface="Times New Roman" panose="02020603050405020304" charset="0"/>
                <a:sym typeface="+mn-ea"/>
              </a:rPr>
              <a:t> конфлікти залишаються невирішеними, хоча мають вже транснаціональний характер. </a:t>
            </a:r>
          </a:p>
          <a:p>
            <a:pPr algn="just">
              <a:lnSpc>
                <a:spcPct val="100000"/>
              </a:lnSpc>
            </a:pPr>
            <a:r>
              <a:rPr lang="uk-UA" sz="3500" b="1" dirty="0">
                <a:solidFill>
                  <a:schemeClr val="tx1"/>
                </a:solidFill>
                <a:latin typeface="Times New Roman" panose="02020603050405020304" charset="0"/>
                <a:cs typeface="Times New Roman" panose="02020603050405020304" charset="0"/>
                <a:sym typeface="+mn-ea"/>
              </a:rPr>
              <a:t>Проблема набуває ракурсу міжнародного масштабу, і сил держав може виявитися недостатньо. Якщо ситуація вийде з-під контролю, то можуть постраждати прилеглі країни.</a:t>
            </a:r>
          </a:p>
        </p:txBody>
      </p:sp>
      <p:pic>
        <p:nvPicPr>
          <p:cNvPr id="3" name="Рисунок 2">
            <a:extLst>
              <a:ext uri="{FF2B5EF4-FFF2-40B4-BE49-F238E27FC236}">
                <a16:creationId xmlns:a16="http://schemas.microsoft.com/office/drawing/2014/main" id="{066393FD-1A82-EDAF-36E9-BA66D6672E57}"/>
              </a:ext>
            </a:extLst>
          </p:cNvPr>
          <p:cNvPicPr>
            <a:picLocks noChangeAspect="1"/>
          </p:cNvPicPr>
          <p:nvPr/>
        </p:nvPicPr>
        <p:blipFill>
          <a:blip r:embed="rId4"/>
          <a:stretch>
            <a:fillRect/>
          </a:stretch>
        </p:blipFill>
        <p:spPr>
          <a:xfrm>
            <a:off x="81307" y="73025"/>
            <a:ext cx="1077101" cy="1026836"/>
          </a:xfrm>
          <a:prstGeom prst="rect">
            <a:avLst/>
          </a:prstGeom>
        </p:spPr>
      </p:pic>
    </p:spTree>
    <p:extLst>
      <p:ext uri="{BB962C8B-B14F-4D97-AF65-F5344CB8AC3E}">
        <p14:creationId xmlns:p14="http://schemas.microsoft.com/office/powerpoint/2010/main" val="39630509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Calibri"/>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722</TotalTime>
  <Words>7232</Words>
  <Application>Microsoft Office PowerPoint</Application>
  <PresentationFormat>Широкоэкранный</PresentationFormat>
  <Paragraphs>276</Paragraphs>
  <Slides>98</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98</vt:i4>
      </vt:variant>
    </vt:vector>
  </HeadingPairs>
  <TitlesOfParts>
    <vt:vector size="107" baseType="lpstr">
      <vt:lpstr>微软雅黑</vt:lpstr>
      <vt:lpstr>Arial</vt:lpstr>
      <vt:lpstr>Arial Black</vt:lpstr>
      <vt:lpstr>Calibri</vt:lpstr>
      <vt:lpstr>Calibri Light</vt:lpstr>
      <vt:lpstr>Segoe UI Black</vt:lpstr>
      <vt:lpstr>Times New Roman</vt:lpstr>
      <vt:lpstr>Wingdings</vt:lpstr>
      <vt:lpstr>Office Theme</vt:lpstr>
      <vt:lpstr>ЛЕКЦІЯ 4. Терористичні ісламські угрупування в країнах АТР</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1.«Група Абу Сайафа» на Південних Філіппінах</vt:lpstr>
      <vt:lpstr>2. Концепція «вічного джихаду»</vt:lpstr>
      <vt:lpstr>2. Концепція «вічного джихаду»</vt:lpstr>
      <vt:lpstr>2. Концепція «вічного джихаду»</vt:lpstr>
      <vt:lpstr>2. Концепція «вічного джихаду»</vt:lpstr>
      <vt:lpstr>2. Концепція «вічного джихаду»</vt:lpstr>
      <vt:lpstr>2. Концепція «вічного джихаду»</vt:lpstr>
      <vt:lpstr>2. Концепція «вічного джихаду»</vt:lpstr>
      <vt:lpstr>2. Концепція «вічного джихаду»</vt:lpstr>
      <vt:lpstr>2. Концепція «вічного джихаду»</vt:lpstr>
      <vt:lpstr>2. Концепція «вічного джихаду»</vt:lpstr>
      <vt:lpstr>2. Концепція «вічного джихаду»</vt:lpstr>
      <vt:lpstr>2. Концепція «вічного джихаду»</vt:lpstr>
      <vt:lpstr>2. Концепція «вічного джихаду»</vt:lpstr>
      <vt:lpstr>2. Концепція «вічного джихаду»</vt:lpstr>
      <vt:lpstr>2. Концепція «вічного джихаду»</vt:lpstr>
      <vt:lpstr>2. Концепція «вічного джихаду»</vt:lpstr>
      <vt:lpstr>2. Концепція «вічного джихаду»</vt:lpstr>
      <vt:lpstr>2. Концепція «вічного джихаду»</vt:lpstr>
      <vt:lpstr>2. Концепція «вічного джихаду»</vt:lpstr>
      <vt:lpstr>2. Концепція «вічного джихаду»</vt:lpstr>
      <vt:lpstr>2. Концепція «вічного джихаду»</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lpstr>3.Тероризм в АТР і боротьба з ним: проблеми і їх рішення</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admin</cp:lastModifiedBy>
  <cp:revision>20</cp:revision>
  <dcterms:created xsi:type="dcterms:W3CDTF">2024-04-19T11:31:00Z</dcterms:created>
  <dcterms:modified xsi:type="dcterms:W3CDTF">2024-10-15T11:09:52Z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1049-12.2.0.16731</vt:lpwstr>
  </property>
  <property fmtid="{D5CDD505-2E9C-101B-9397-08002B2CF9AE}" pid="3" name="ICV">
    <vt:lpwstr>F66A1C7C668D4655A48EB95DB600DED3_11</vt:lpwstr>
  </property>
</Properties>
</file>