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30"/>
  </p:notesMasterIdLst>
  <p:sldIdLst>
    <p:sldId id="256" r:id="rId2"/>
    <p:sldId id="260" r:id="rId3"/>
    <p:sldId id="266" r:id="rId4"/>
    <p:sldId id="267" r:id="rId5"/>
    <p:sldId id="264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57" r:id="rId14"/>
    <p:sldId id="258" r:id="rId15"/>
    <p:sldId id="277" r:id="rId16"/>
    <p:sldId id="278" r:id="rId17"/>
    <p:sldId id="279" r:id="rId18"/>
    <p:sldId id="280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ADF91-88A4-4276-91EA-3ECD44FE2B8B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57B17A13-FD32-445F-B162-6064915F6B8E}">
      <dgm:prSet phldrT="[Текст]" custT="1"/>
      <dgm:spPr/>
      <dgm:t>
        <a:bodyPr/>
        <a:lstStyle/>
        <a:p>
          <a:r>
            <a:rPr lang="en-US" sz="1800" dirty="0" smtClean="0"/>
            <a:t>Skills</a:t>
          </a:r>
          <a:endParaRPr lang="uk-UA" sz="1800" dirty="0"/>
        </a:p>
      </dgm:t>
    </dgm:pt>
    <dgm:pt modelId="{BAD4E761-DF6A-4B73-B70A-1C234231281F}" type="parTrans" cxnId="{EE723649-6419-45E6-B75D-ACAAABC7C503}">
      <dgm:prSet/>
      <dgm:spPr/>
      <dgm:t>
        <a:bodyPr/>
        <a:lstStyle/>
        <a:p>
          <a:endParaRPr lang="uk-UA"/>
        </a:p>
      </dgm:t>
    </dgm:pt>
    <dgm:pt modelId="{49DC48CC-6526-41B7-B9E8-97B4D1878EB3}" type="sibTrans" cxnId="{EE723649-6419-45E6-B75D-ACAAABC7C503}">
      <dgm:prSet/>
      <dgm:spPr/>
      <dgm:t>
        <a:bodyPr/>
        <a:lstStyle/>
        <a:p>
          <a:endParaRPr lang="uk-UA"/>
        </a:p>
      </dgm:t>
    </dgm:pt>
    <dgm:pt modelId="{13C0C5B3-B2CD-4DFA-9BA7-4F814EA604D2}">
      <dgm:prSet phldrT="[Текст]" custT="1"/>
      <dgm:spPr/>
      <dgm:t>
        <a:bodyPr/>
        <a:lstStyle/>
        <a:p>
          <a:r>
            <a:rPr lang="en-GB" sz="1800" dirty="0" smtClean="0"/>
            <a:t>Attitudes</a:t>
          </a:r>
          <a:endParaRPr lang="uk-UA" sz="1800" dirty="0"/>
        </a:p>
      </dgm:t>
    </dgm:pt>
    <dgm:pt modelId="{F6DF40D6-E383-4E46-9AF5-3FFBD76326C7}" type="parTrans" cxnId="{B56F1967-0C99-4FC5-89FD-E6E2EF19F10E}">
      <dgm:prSet/>
      <dgm:spPr/>
      <dgm:t>
        <a:bodyPr/>
        <a:lstStyle/>
        <a:p>
          <a:endParaRPr lang="uk-UA"/>
        </a:p>
      </dgm:t>
    </dgm:pt>
    <dgm:pt modelId="{A5F9B698-7465-4C5B-8EAA-7719CF3F788D}" type="sibTrans" cxnId="{B56F1967-0C99-4FC5-89FD-E6E2EF19F10E}">
      <dgm:prSet/>
      <dgm:spPr/>
      <dgm:t>
        <a:bodyPr/>
        <a:lstStyle/>
        <a:p>
          <a:endParaRPr lang="uk-UA"/>
        </a:p>
      </dgm:t>
    </dgm:pt>
    <dgm:pt modelId="{3BA99708-698E-465E-8292-3B26C479F9E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smtClean="0"/>
            <a:t>Knowledge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A348FFC0-94CC-40C1-A7F8-F3D9D20C724B}" type="parTrans" cxnId="{9738D8E2-7F02-47FF-9D1B-4034510F9C29}">
      <dgm:prSet/>
      <dgm:spPr/>
      <dgm:t>
        <a:bodyPr/>
        <a:lstStyle/>
        <a:p>
          <a:endParaRPr lang="uk-UA"/>
        </a:p>
      </dgm:t>
    </dgm:pt>
    <dgm:pt modelId="{1EDC42E1-6902-47BB-905A-30E9F08A44C2}" type="sibTrans" cxnId="{9738D8E2-7F02-47FF-9D1B-4034510F9C29}">
      <dgm:prSet/>
      <dgm:spPr/>
      <dgm:t>
        <a:bodyPr/>
        <a:lstStyle/>
        <a:p>
          <a:endParaRPr lang="uk-UA"/>
        </a:p>
      </dgm:t>
    </dgm:pt>
    <dgm:pt modelId="{D59AD0FB-8C6C-48DF-A598-43116452D68E}" type="pres">
      <dgm:prSet presAssocID="{33FADF91-88A4-4276-91EA-3ECD44FE2B8B}" presName="compositeShape" presStyleCnt="0">
        <dgm:presLayoutVars>
          <dgm:chMax val="7"/>
          <dgm:dir/>
          <dgm:resizeHandles val="exact"/>
        </dgm:presLayoutVars>
      </dgm:prSet>
      <dgm:spPr/>
    </dgm:pt>
    <dgm:pt modelId="{8FEF250F-0EC8-4CA2-82A0-821C6DD58A0E}" type="pres">
      <dgm:prSet presAssocID="{33FADF91-88A4-4276-91EA-3ECD44FE2B8B}" presName="wedge1" presStyleLbl="node1" presStyleIdx="0" presStyleCnt="3"/>
      <dgm:spPr/>
      <dgm:t>
        <a:bodyPr/>
        <a:lstStyle/>
        <a:p>
          <a:endParaRPr lang="uk-UA"/>
        </a:p>
      </dgm:t>
    </dgm:pt>
    <dgm:pt modelId="{32F7C016-0D29-4C17-B36E-0E9ED50824D4}" type="pres">
      <dgm:prSet presAssocID="{33FADF91-88A4-4276-91EA-3ECD44FE2B8B}" presName="dummy1a" presStyleCnt="0"/>
      <dgm:spPr/>
    </dgm:pt>
    <dgm:pt modelId="{95FE090E-F98E-43DD-9280-F7F43F4EC928}" type="pres">
      <dgm:prSet presAssocID="{33FADF91-88A4-4276-91EA-3ECD44FE2B8B}" presName="dummy1b" presStyleCnt="0"/>
      <dgm:spPr/>
    </dgm:pt>
    <dgm:pt modelId="{94AF849B-E9AA-445C-B223-9B96DB65124B}" type="pres">
      <dgm:prSet presAssocID="{33FADF91-88A4-4276-91EA-3ECD44FE2B8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AC9503-EBB4-4DCE-938B-1FF3160069B0}" type="pres">
      <dgm:prSet presAssocID="{33FADF91-88A4-4276-91EA-3ECD44FE2B8B}" presName="wedge2" presStyleLbl="node1" presStyleIdx="1" presStyleCnt="3"/>
      <dgm:spPr/>
      <dgm:t>
        <a:bodyPr/>
        <a:lstStyle/>
        <a:p>
          <a:endParaRPr lang="uk-UA"/>
        </a:p>
      </dgm:t>
    </dgm:pt>
    <dgm:pt modelId="{08B81DA7-5F5C-4253-AE79-FE14DA5A9862}" type="pres">
      <dgm:prSet presAssocID="{33FADF91-88A4-4276-91EA-3ECD44FE2B8B}" presName="dummy2a" presStyleCnt="0"/>
      <dgm:spPr/>
    </dgm:pt>
    <dgm:pt modelId="{9885A842-799D-4E60-9B3A-C33D7E8BB98B}" type="pres">
      <dgm:prSet presAssocID="{33FADF91-88A4-4276-91EA-3ECD44FE2B8B}" presName="dummy2b" presStyleCnt="0"/>
      <dgm:spPr/>
    </dgm:pt>
    <dgm:pt modelId="{237297D8-606F-4E52-BDFD-B7CD67E7D002}" type="pres">
      <dgm:prSet presAssocID="{33FADF91-88A4-4276-91EA-3ECD44FE2B8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5A4CB2-D05F-43F4-B257-22A945F9C04B}" type="pres">
      <dgm:prSet presAssocID="{33FADF91-88A4-4276-91EA-3ECD44FE2B8B}" presName="wedge3" presStyleLbl="node1" presStyleIdx="2" presStyleCnt="3"/>
      <dgm:spPr/>
      <dgm:t>
        <a:bodyPr/>
        <a:lstStyle/>
        <a:p>
          <a:endParaRPr lang="uk-UA"/>
        </a:p>
      </dgm:t>
    </dgm:pt>
    <dgm:pt modelId="{2CDF1B1E-0F30-4667-A688-52F91168B92B}" type="pres">
      <dgm:prSet presAssocID="{33FADF91-88A4-4276-91EA-3ECD44FE2B8B}" presName="dummy3a" presStyleCnt="0"/>
      <dgm:spPr/>
    </dgm:pt>
    <dgm:pt modelId="{280E928A-9430-4905-9FAA-5AD7FF505F03}" type="pres">
      <dgm:prSet presAssocID="{33FADF91-88A4-4276-91EA-3ECD44FE2B8B}" presName="dummy3b" presStyleCnt="0"/>
      <dgm:spPr/>
    </dgm:pt>
    <dgm:pt modelId="{9DCEE936-947B-49EB-BB28-AFDA78860610}" type="pres">
      <dgm:prSet presAssocID="{33FADF91-88A4-4276-91EA-3ECD44FE2B8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A5C09C-540D-49A1-ACBB-553C15970AC1}" type="pres">
      <dgm:prSet presAssocID="{49DC48CC-6526-41B7-B9E8-97B4D1878EB3}" presName="arrowWedge1" presStyleLbl="fgSibTrans2D1" presStyleIdx="0" presStyleCnt="3"/>
      <dgm:spPr/>
    </dgm:pt>
    <dgm:pt modelId="{522EA3EB-D3DC-4DFA-9693-46E20BA8B8DC}" type="pres">
      <dgm:prSet presAssocID="{A5F9B698-7465-4C5B-8EAA-7719CF3F788D}" presName="arrowWedge2" presStyleLbl="fgSibTrans2D1" presStyleIdx="1" presStyleCnt="3"/>
      <dgm:spPr/>
    </dgm:pt>
    <dgm:pt modelId="{98FEF363-31CD-412F-9C98-C5B0A3B288C5}" type="pres">
      <dgm:prSet presAssocID="{1EDC42E1-6902-47BB-905A-30E9F08A44C2}" presName="arrowWedge3" presStyleLbl="fgSibTrans2D1" presStyleIdx="2" presStyleCnt="3"/>
      <dgm:spPr/>
    </dgm:pt>
  </dgm:ptLst>
  <dgm:cxnLst>
    <dgm:cxn modelId="{B07E0361-D7B5-4A9F-87F8-2AED763C6425}" type="presOf" srcId="{13C0C5B3-B2CD-4DFA-9BA7-4F814EA604D2}" destId="{237297D8-606F-4E52-BDFD-B7CD67E7D002}" srcOrd="1" destOrd="0" presId="urn:microsoft.com/office/officeart/2005/8/layout/cycle8"/>
    <dgm:cxn modelId="{F8CE5558-5B15-469E-AAE4-EAB8D47B3171}" type="presOf" srcId="{33FADF91-88A4-4276-91EA-3ECD44FE2B8B}" destId="{D59AD0FB-8C6C-48DF-A598-43116452D68E}" srcOrd="0" destOrd="0" presId="urn:microsoft.com/office/officeart/2005/8/layout/cycle8"/>
    <dgm:cxn modelId="{B7D339E1-EAA7-4EDA-A7FC-77585661EEA2}" type="presOf" srcId="{3BA99708-698E-465E-8292-3B26C479F9E7}" destId="{A95A4CB2-D05F-43F4-B257-22A945F9C04B}" srcOrd="0" destOrd="0" presId="urn:microsoft.com/office/officeart/2005/8/layout/cycle8"/>
    <dgm:cxn modelId="{77EBB6A8-F7F1-4B8E-9307-8E1600987BD6}" type="presOf" srcId="{13C0C5B3-B2CD-4DFA-9BA7-4F814EA604D2}" destId="{DEAC9503-EBB4-4DCE-938B-1FF3160069B0}" srcOrd="0" destOrd="0" presId="urn:microsoft.com/office/officeart/2005/8/layout/cycle8"/>
    <dgm:cxn modelId="{9738D8E2-7F02-47FF-9D1B-4034510F9C29}" srcId="{33FADF91-88A4-4276-91EA-3ECD44FE2B8B}" destId="{3BA99708-698E-465E-8292-3B26C479F9E7}" srcOrd="2" destOrd="0" parTransId="{A348FFC0-94CC-40C1-A7F8-F3D9D20C724B}" sibTransId="{1EDC42E1-6902-47BB-905A-30E9F08A44C2}"/>
    <dgm:cxn modelId="{C4CDE262-C774-47BB-A318-6FB215ABCB00}" type="presOf" srcId="{57B17A13-FD32-445F-B162-6064915F6B8E}" destId="{8FEF250F-0EC8-4CA2-82A0-821C6DD58A0E}" srcOrd="0" destOrd="0" presId="urn:microsoft.com/office/officeart/2005/8/layout/cycle8"/>
    <dgm:cxn modelId="{EE723649-6419-45E6-B75D-ACAAABC7C503}" srcId="{33FADF91-88A4-4276-91EA-3ECD44FE2B8B}" destId="{57B17A13-FD32-445F-B162-6064915F6B8E}" srcOrd="0" destOrd="0" parTransId="{BAD4E761-DF6A-4B73-B70A-1C234231281F}" sibTransId="{49DC48CC-6526-41B7-B9E8-97B4D1878EB3}"/>
    <dgm:cxn modelId="{5B91E523-69A0-4BB7-9F2D-DAE4097F07A6}" type="presOf" srcId="{3BA99708-698E-465E-8292-3B26C479F9E7}" destId="{9DCEE936-947B-49EB-BB28-AFDA78860610}" srcOrd="1" destOrd="0" presId="urn:microsoft.com/office/officeart/2005/8/layout/cycle8"/>
    <dgm:cxn modelId="{F26663D7-F16F-4273-B966-73D1AF258D15}" type="presOf" srcId="{57B17A13-FD32-445F-B162-6064915F6B8E}" destId="{94AF849B-E9AA-445C-B223-9B96DB65124B}" srcOrd="1" destOrd="0" presId="urn:microsoft.com/office/officeart/2005/8/layout/cycle8"/>
    <dgm:cxn modelId="{B56F1967-0C99-4FC5-89FD-E6E2EF19F10E}" srcId="{33FADF91-88A4-4276-91EA-3ECD44FE2B8B}" destId="{13C0C5B3-B2CD-4DFA-9BA7-4F814EA604D2}" srcOrd="1" destOrd="0" parTransId="{F6DF40D6-E383-4E46-9AF5-3FFBD76326C7}" sibTransId="{A5F9B698-7465-4C5B-8EAA-7719CF3F788D}"/>
    <dgm:cxn modelId="{73D5B6DB-AC92-43EF-A171-18CD3CD3B56F}" type="presParOf" srcId="{D59AD0FB-8C6C-48DF-A598-43116452D68E}" destId="{8FEF250F-0EC8-4CA2-82A0-821C6DD58A0E}" srcOrd="0" destOrd="0" presId="urn:microsoft.com/office/officeart/2005/8/layout/cycle8"/>
    <dgm:cxn modelId="{584581B7-0ADF-4F5D-ADDE-397C5B27FE43}" type="presParOf" srcId="{D59AD0FB-8C6C-48DF-A598-43116452D68E}" destId="{32F7C016-0D29-4C17-B36E-0E9ED50824D4}" srcOrd="1" destOrd="0" presId="urn:microsoft.com/office/officeart/2005/8/layout/cycle8"/>
    <dgm:cxn modelId="{824A9514-67D3-492C-939D-12CAADDDF258}" type="presParOf" srcId="{D59AD0FB-8C6C-48DF-A598-43116452D68E}" destId="{95FE090E-F98E-43DD-9280-F7F43F4EC928}" srcOrd="2" destOrd="0" presId="urn:microsoft.com/office/officeart/2005/8/layout/cycle8"/>
    <dgm:cxn modelId="{7202BE19-C686-4841-814A-6E39D2430255}" type="presParOf" srcId="{D59AD0FB-8C6C-48DF-A598-43116452D68E}" destId="{94AF849B-E9AA-445C-B223-9B96DB65124B}" srcOrd="3" destOrd="0" presId="urn:microsoft.com/office/officeart/2005/8/layout/cycle8"/>
    <dgm:cxn modelId="{FE52A167-776A-4A29-B978-0D40320631C4}" type="presParOf" srcId="{D59AD0FB-8C6C-48DF-A598-43116452D68E}" destId="{DEAC9503-EBB4-4DCE-938B-1FF3160069B0}" srcOrd="4" destOrd="0" presId="urn:microsoft.com/office/officeart/2005/8/layout/cycle8"/>
    <dgm:cxn modelId="{CAAE5B71-822E-4295-84C7-E2CC7B746C32}" type="presParOf" srcId="{D59AD0FB-8C6C-48DF-A598-43116452D68E}" destId="{08B81DA7-5F5C-4253-AE79-FE14DA5A9862}" srcOrd="5" destOrd="0" presId="urn:microsoft.com/office/officeart/2005/8/layout/cycle8"/>
    <dgm:cxn modelId="{AC9E2E91-3C01-4B6D-9C56-854791D0088C}" type="presParOf" srcId="{D59AD0FB-8C6C-48DF-A598-43116452D68E}" destId="{9885A842-799D-4E60-9B3A-C33D7E8BB98B}" srcOrd="6" destOrd="0" presId="urn:microsoft.com/office/officeart/2005/8/layout/cycle8"/>
    <dgm:cxn modelId="{C7064D37-1683-47C3-B79E-BE89F448A2D3}" type="presParOf" srcId="{D59AD0FB-8C6C-48DF-A598-43116452D68E}" destId="{237297D8-606F-4E52-BDFD-B7CD67E7D002}" srcOrd="7" destOrd="0" presId="urn:microsoft.com/office/officeart/2005/8/layout/cycle8"/>
    <dgm:cxn modelId="{71BA6878-AB78-4CE9-9ADD-10A48FE62A7A}" type="presParOf" srcId="{D59AD0FB-8C6C-48DF-A598-43116452D68E}" destId="{A95A4CB2-D05F-43F4-B257-22A945F9C04B}" srcOrd="8" destOrd="0" presId="urn:microsoft.com/office/officeart/2005/8/layout/cycle8"/>
    <dgm:cxn modelId="{58A1DEB4-8B21-4494-A8D3-54022AEFC2D0}" type="presParOf" srcId="{D59AD0FB-8C6C-48DF-A598-43116452D68E}" destId="{2CDF1B1E-0F30-4667-A688-52F91168B92B}" srcOrd="9" destOrd="0" presId="urn:microsoft.com/office/officeart/2005/8/layout/cycle8"/>
    <dgm:cxn modelId="{34A2711E-4A45-4BBF-B143-12C4C6A059C4}" type="presParOf" srcId="{D59AD0FB-8C6C-48DF-A598-43116452D68E}" destId="{280E928A-9430-4905-9FAA-5AD7FF505F03}" srcOrd="10" destOrd="0" presId="urn:microsoft.com/office/officeart/2005/8/layout/cycle8"/>
    <dgm:cxn modelId="{BE923870-47CF-4295-B7AE-9E6DC0DE1C21}" type="presParOf" srcId="{D59AD0FB-8C6C-48DF-A598-43116452D68E}" destId="{9DCEE936-947B-49EB-BB28-AFDA78860610}" srcOrd="11" destOrd="0" presId="urn:microsoft.com/office/officeart/2005/8/layout/cycle8"/>
    <dgm:cxn modelId="{1EFDB6E1-9B2B-420C-9A6C-B8520DF280CC}" type="presParOf" srcId="{D59AD0FB-8C6C-48DF-A598-43116452D68E}" destId="{0AA5C09C-540D-49A1-ACBB-553C15970AC1}" srcOrd="12" destOrd="0" presId="urn:microsoft.com/office/officeart/2005/8/layout/cycle8"/>
    <dgm:cxn modelId="{F9668252-0E60-4D01-B39C-1A897908C5D7}" type="presParOf" srcId="{D59AD0FB-8C6C-48DF-A598-43116452D68E}" destId="{522EA3EB-D3DC-4DFA-9693-46E20BA8B8DC}" srcOrd="13" destOrd="0" presId="urn:microsoft.com/office/officeart/2005/8/layout/cycle8"/>
    <dgm:cxn modelId="{6458678B-69DC-4FCB-ADAD-CD495411AB34}" type="presParOf" srcId="{D59AD0FB-8C6C-48DF-A598-43116452D68E}" destId="{98FEF363-31CD-412F-9C98-C5B0A3B288C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F250F-0EC8-4CA2-82A0-821C6DD58A0E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Skills</a:t>
          </a:r>
          <a:endParaRPr lang="uk-UA" sz="1800" kern="1200" dirty="0"/>
        </a:p>
      </dsp:txBody>
      <dsp:txXfrm>
        <a:off x="3210560" y="987551"/>
        <a:ext cx="1219200" cy="1016000"/>
      </dsp:txXfrm>
    </dsp:sp>
    <dsp:sp modelId="{DEAC9503-EBB4-4DCE-938B-1FF3160069B0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Attitudes</a:t>
          </a:r>
          <a:endParaRPr lang="uk-UA" sz="1800" kern="1200" dirty="0"/>
        </a:p>
      </dsp:txBody>
      <dsp:txXfrm>
        <a:off x="2153920" y="2600960"/>
        <a:ext cx="1828800" cy="894080"/>
      </dsp:txXfrm>
    </dsp:sp>
    <dsp:sp modelId="{A95A4CB2-D05F-43F4-B257-22A945F9C04B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smtClean="0"/>
            <a:t>Knowledge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1666240" y="987551"/>
        <a:ext cx="1219200" cy="1016000"/>
      </dsp:txXfrm>
    </dsp:sp>
    <dsp:sp modelId="{0AA5C09C-540D-49A1-ACBB-553C15970AC1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A3EB-D3DC-4DFA-9693-46E20BA8B8D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EF363-31CD-412F-9C98-C5B0A3B288C5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19811-6E5F-4205-A6A0-19FDB98E2075}" type="datetimeFigureOut">
              <a:rPr lang="uk-UA" smtClean="0"/>
              <a:t>20.03.2017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0022-A532-43E0-BBD0-45FAF779D8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61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0022-A532-43E0-BBD0-45FAF779D82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5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1461" y="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Interculturally Competent Person</a:t>
            </a:r>
            <a:endParaRPr lang="uk-UA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"Profile of the Interculturally Effective Person" (IEP) </a:t>
            </a:r>
            <a:r>
              <a:rPr lang="en-US" sz="2400" dirty="0"/>
              <a:t>produced by an international group of researchers for the Canadian Foreign Service Institute, Center for Intercultural Learning (2000).</a:t>
            </a:r>
          </a:p>
          <a:p>
            <a:endParaRPr lang="en-US" sz="2400" dirty="0"/>
          </a:p>
          <a:p>
            <a:pPr algn="just"/>
            <a:r>
              <a:rPr lang="en-US" sz="2400" dirty="0"/>
              <a:t>According to the IEP definition, an </a:t>
            </a:r>
            <a:r>
              <a:rPr lang="en-US" sz="2400" b="1" dirty="0"/>
              <a:t>interculturally effective perso</a:t>
            </a:r>
            <a:r>
              <a:rPr lang="en-US" sz="2400" dirty="0"/>
              <a:t>n has three main attributes (2000:4):</a:t>
            </a:r>
          </a:p>
          <a:p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 ability to communicate with people in a way that earns their respect and trust, thereby encouraging a cooperative and productive workplace that is conducive to the achievements of professional or assignment goals;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capacity to adapt his/her professional skills (both technical and managerial) to fit local conditions and constraints; 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capacity to adjust personally so that s/he is content and generally at ease in the host culture.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1560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profile includes nine essential skills or qualities of interculturally effective persons: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adaptation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attitude of modesty and respect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understanding of the concept of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knowledge of the host country and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relationship-building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self-knowledge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intercultural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organizational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personal and professional commitment.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039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7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7631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020" y="548680"/>
            <a:ext cx="82334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/>
              <a:t>What </a:t>
            </a:r>
            <a:r>
              <a:rPr lang="en-GB" sz="3200" dirty="0"/>
              <a:t>is Intercultural Competence</a:t>
            </a:r>
            <a:r>
              <a:rPr lang="en-GB" sz="3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3200" dirty="0" smtClean="0"/>
              <a:t> Interculturally Competent Person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Developmental </a:t>
            </a:r>
            <a:r>
              <a:rPr lang="en-US" sz="3200" dirty="0"/>
              <a:t>Model of Intercultural </a:t>
            </a:r>
            <a:r>
              <a:rPr lang="en-US" sz="3200" dirty="0" smtClean="0"/>
              <a:t>Sensitivity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Intercultural Competence in Solving conflicts</a:t>
            </a:r>
            <a:endParaRPr lang="en-GB" sz="3200" dirty="0" smtClean="0"/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8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0250"/>
            <a:ext cx="6984776" cy="380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Intercultural Competence in Solving conflicts</a:t>
            </a:r>
          </a:p>
        </p:txBody>
      </p:sp>
    </p:spTree>
    <p:extLst>
      <p:ext uri="{BB962C8B-B14F-4D97-AF65-F5344CB8AC3E}">
        <p14:creationId xmlns:p14="http://schemas.microsoft.com/office/powerpoint/2010/main" val="41541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2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81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00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5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algn="just"/>
            <a:r>
              <a:rPr lang="uk-UA" sz="2000" b="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2000" b="0" dirty="0">
                <a:solidFill>
                  <a:srgbClr val="000000"/>
                </a:solidFill>
                <a:latin typeface="Calibri"/>
              </a:rPr>
            </a:br>
            <a:r>
              <a:rPr lang="en-US" sz="28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Intercultural competence </a:t>
            </a:r>
            <a:r>
              <a:rPr lang="en-US" sz="3200" b="0" dirty="0">
                <a:solidFill>
                  <a:srgbClr val="000000"/>
                </a:solidFill>
                <a:latin typeface="Calibri"/>
              </a:rPr>
              <a:t>is the ability to develop targeted knowledge, skills and attitudes that lead to visible </a:t>
            </a:r>
            <a:r>
              <a:rPr lang="en-US" sz="3200" b="0" dirty="0" smtClean="0">
                <a:solidFill>
                  <a:srgbClr val="000000"/>
                </a:solidFill>
                <a:latin typeface="Calibri"/>
              </a:rPr>
              <a:t>behavior </a:t>
            </a:r>
            <a:r>
              <a:rPr lang="en-US" sz="3200" b="0" dirty="0">
                <a:solidFill>
                  <a:srgbClr val="000000"/>
                </a:solidFill>
                <a:latin typeface="Calibri"/>
              </a:rPr>
              <a:t>and communication that are both effective and appropriate in intercultural interactions.” </a:t>
            </a:r>
            <a:endParaRPr lang="uk-UA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685800" y="3501008"/>
            <a:ext cx="7772400" cy="11059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Constituent elements of intercultural 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</a:rPr>
              <a:t>competence</a:t>
            </a:r>
            <a:endParaRPr lang="en-GB" sz="3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sz="3200" dirty="0">
              <a:solidFill>
                <a:srgbClr val="C00000"/>
              </a:solidFill>
            </a:endParaRPr>
          </a:p>
          <a:p>
            <a:pPr algn="ctr"/>
            <a:endParaRPr lang="en-GB" sz="3200" dirty="0" smtClean="0">
              <a:solidFill>
                <a:srgbClr val="C00000"/>
              </a:solidFill>
            </a:endParaRPr>
          </a:p>
          <a:p>
            <a:pPr algn="ctr"/>
            <a:endParaRPr lang="en-GB" sz="3200" dirty="0">
              <a:solidFill>
                <a:srgbClr val="C00000"/>
              </a:solidFill>
            </a:endParaRPr>
          </a:p>
          <a:p>
            <a:pPr algn="ctr"/>
            <a:endParaRPr lang="en-GB" sz="3200" dirty="0" smtClean="0">
              <a:solidFill>
                <a:srgbClr val="C00000"/>
              </a:solidFill>
            </a:endParaRPr>
          </a:p>
          <a:p>
            <a:pPr algn="ctr"/>
            <a:endParaRPr lang="en-GB" sz="3200" dirty="0">
              <a:solidFill>
                <a:srgbClr val="C00000"/>
              </a:solidFill>
            </a:endParaRPr>
          </a:p>
          <a:p>
            <a:pPr algn="ctr"/>
            <a:endParaRPr lang="en-GB" sz="3200" dirty="0" smtClean="0">
              <a:solidFill>
                <a:srgbClr val="C00000"/>
              </a:solidFill>
            </a:endParaRPr>
          </a:p>
          <a:p>
            <a:pPr algn="ctr"/>
            <a:endParaRPr lang="en-GB" sz="3200" dirty="0">
              <a:solidFill>
                <a:srgbClr val="C00000"/>
              </a:solidFill>
            </a:endParaRPr>
          </a:p>
          <a:p>
            <a:pPr algn="ctr"/>
            <a:endParaRPr lang="uk-UA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0188910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2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" y="1700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Knowledge</a:t>
            </a:r>
          </a:p>
          <a:p>
            <a:pPr algn="just"/>
            <a:r>
              <a:rPr lang="en-US" dirty="0" smtClean="0"/>
              <a:t> </a:t>
            </a:r>
            <a:r>
              <a:rPr lang="en-US" sz="2800" dirty="0">
                <a:solidFill>
                  <a:srgbClr val="C00000"/>
                </a:solidFill>
              </a:rPr>
              <a:t>Cultural self- awareness</a:t>
            </a:r>
            <a:r>
              <a:rPr lang="en-US" sz="2800" dirty="0"/>
              <a:t>: articulating how one’s own culture has shaped one’s identity and world view</a:t>
            </a:r>
          </a:p>
          <a:p>
            <a:pPr algn="just"/>
            <a:r>
              <a:rPr lang="en-US" sz="2800" dirty="0"/>
              <a:t> </a:t>
            </a:r>
            <a:r>
              <a:rPr lang="en-US" sz="2800" dirty="0">
                <a:solidFill>
                  <a:srgbClr val="C00000"/>
                </a:solidFill>
              </a:rPr>
              <a:t>Culture specific knowledge</a:t>
            </a:r>
            <a:r>
              <a:rPr lang="en-US" sz="2800" dirty="0"/>
              <a:t>: analyzing and explaining basic information about other cultures (history, values, politics, economics, communication styles, values, beliefs and practices)</a:t>
            </a:r>
          </a:p>
          <a:p>
            <a:pPr algn="just"/>
            <a:r>
              <a:rPr lang="en-US" sz="2800" dirty="0"/>
              <a:t> </a:t>
            </a:r>
            <a:r>
              <a:rPr lang="en-US" sz="2800" dirty="0">
                <a:solidFill>
                  <a:srgbClr val="C00000"/>
                </a:solidFill>
              </a:rPr>
              <a:t>Sociolinguistic awareness</a:t>
            </a:r>
            <a:r>
              <a:rPr lang="en-US" sz="2800" dirty="0"/>
              <a:t>: acquiring basic local language skills, articulating differences in verbal/ non-verbal communication and adjusting one’s speech to accommodate nationals from other cultures</a:t>
            </a:r>
          </a:p>
          <a:p>
            <a:pPr algn="just"/>
            <a:r>
              <a:rPr lang="en-US" sz="2800" dirty="0"/>
              <a:t> </a:t>
            </a:r>
            <a:r>
              <a:rPr lang="en-US" sz="2800" dirty="0">
                <a:solidFill>
                  <a:srgbClr val="C00000"/>
                </a:solidFill>
              </a:rPr>
              <a:t>Grasp of global issues and trends</a:t>
            </a:r>
            <a:r>
              <a:rPr lang="en-US" sz="2800" dirty="0"/>
              <a:t>: explaining the meaning and implications of globalization and relating local issues to global forces</a:t>
            </a:r>
          </a:p>
        </p:txBody>
      </p:sp>
    </p:spTree>
    <p:extLst>
      <p:ext uri="{BB962C8B-B14F-4D97-AF65-F5344CB8AC3E}">
        <p14:creationId xmlns:p14="http://schemas.microsoft.com/office/powerpoint/2010/main" val="9834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Skills</a:t>
            </a:r>
          </a:p>
          <a:p>
            <a:pPr algn="just"/>
            <a:r>
              <a:rPr lang="en-US" dirty="0"/>
              <a:t> </a:t>
            </a:r>
            <a:r>
              <a:rPr lang="en-US" sz="2800" dirty="0">
                <a:solidFill>
                  <a:srgbClr val="C00000"/>
                </a:solidFill>
              </a:rPr>
              <a:t>Listening, observing, evaluating </a:t>
            </a:r>
            <a:r>
              <a:rPr lang="en-US" sz="2800" dirty="0"/>
              <a:t>: using patience and perseverance to identify and minimize ethnocentrism, seek out cultural clues and meaning</a:t>
            </a:r>
          </a:p>
          <a:p>
            <a:pPr algn="just"/>
            <a:r>
              <a:rPr lang="en-US" sz="2800" dirty="0"/>
              <a:t> </a:t>
            </a:r>
            <a:r>
              <a:rPr lang="en-US" sz="2800" dirty="0" smtClean="0">
                <a:solidFill>
                  <a:srgbClr val="C00000"/>
                </a:solidFill>
              </a:rPr>
              <a:t>Analyzing, </a:t>
            </a:r>
            <a:r>
              <a:rPr lang="en-US" sz="2800" dirty="0">
                <a:solidFill>
                  <a:srgbClr val="C00000"/>
                </a:solidFill>
              </a:rPr>
              <a:t>interpreting and relating</a:t>
            </a:r>
            <a:r>
              <a:rPr lang="en-US" sz="2800" dirty="0"/>
              <a:t>: seeking out linkages, causality and relationships using comparative techniques of analysis</a:t>
            </a:r>
          </a:p>
          <a:p>
            <a:pPr algn="just"/>
            <a:r>
              <a:rPr lang="en-US" sz="2800" dirty="0"/>
              <a:t> </a:t>
            </a:r>
            <a:r>
              <a:rPr lang="en-US" sz="2800" dirty="0">
                <a:solidFill>
                  <a:srgbClr val="C00000"/>
                </a:solidFill>
              </a:rPr>
              <a:t>Critical thinking: </a:t>
            </a:r>
            <a:r>
              <a:rPr lang="en-US" sz="2800" dirty="0"/>
              <a:t>viewing and interpreting the world from other cultures’ point of view and identifying one’s own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76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07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Attitudes</a:t>
            </a:r>
          </a:p>
          <a:p>
            <a:pPr algn="just"/>
            <a:r>
              <a:rPr lang="en-US" dirty="0"/>
              <a:t> </a:t>
            </a:r>
            <a:r>
              <a:rPr lang="en-US" sz="2800" b="1" dirty="0"/>
              <a:t>Respect</a:t>
            </a:r>
            <a:r>
              <a:rPr lang="en-US" sz="2800" dirty="0"/>
              <a:t>: seeking out other cultures’ attributes; value cultural diversity; thinking comparatively and without prejudice about cultural differences</a:t>
            </a:r>
          </a:p>
          <a:p>
            <a:pPr algn="just"/>
            <a:r>
              <a:rPr lang="en-US" sz="2800" dirty="0"/>
              <a:t> </a:t>
            </a:r>
            <a:r>
              <a:rPr lang="en-US" sz="2800" b="1" dirty="0"/>
              <a:t>Openness</a:t>
            </a:r>
            <a:r>
              <a:rPr lang="en-US" sz="2800" dirty="0"/>
              <a:t>: suspending criticism of other cultures; investing in collecting ‘evidence’ of cultural difference; being disposed to be proven wrong;</a:t>
            </a:r>
          </a:p>
          <a:p>
            <a:pPr algn="just"/>
            <a:r>
              <a:rPr lang="en-US" sz="2800" dirty="0"/>
              <a:t> </a:t>
            </a:r>
            <a:r>
              <a:rPr lang="en-US" sz="2800" b="1" dirty="0"/>
              <a:t>Curiosity</a:t>
            </a:r>
            <a:r>
              <a:rPr lang="en-US" sz="2800" dirty="0"/>
              <a:t>: seeking out intercultural interactions, viewing difference as a learning opportunity, being aware of one’s own ignorance</a:t>
            </a:r>
          </a:p>
          <a:p>
            <a:pPr algn="just"/>
            <a:r>
              <a:rPr lang="en-US" sz="2800" dirty="0"/>
              <a:t> </a:t>
            </a:r>
            <a:r>
              <a:rPr lang="en-US" sz="2800" b="1" dirty="0"/>
              <a:t>Discovery</a:t>
            </a:r>
            <a:r>
              <a:rPr lang="en-US" sz="2800" dirty="0"/>
              <a:t>: tolerating ambiguity and viewing it as a positive experience; willingness to move beyond one’s comfort zone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01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Outcomes</a:t>
            </a:r>
          </a:p>
          <a:p>
            <a:pPr algn="just"/>
            <a:r>
              <a:rPr lang="en-US" sz="2800" dirty="0"/>
              <a:t>The above knowledge, skills and attitudes lead to </a:t>
            </a:r>
            <a:r>
              <a:rPr lang="en-US" sz="2800" b="1" dirty="0"/>
              <a:t>internal outcomes </a:t>
            </a:r>
            <a:r>
              <a:rPr lang="en-US" sz="2800" dirty="0"/>
              <a:t>which refer to an individual who learns to be flexible, adaptable, empathetic and adopts an ethno-relative perspective.</a:t>
            </a:r>
          </a:p>
          <a:p>
            <a:pPr algn="just"/>
            <a:r>
              <a:rPr lang="en-US" sz="2800" dirty="0"/>
              <a:t>These qualities are reflected in </a:t>
            </a:r>
            <a:r>
              <a:rPr lang="en-US" sz="2800" b="1" dirty="0"/>
              <a:t>external outcomes </a:t>
            </a:r>
            <a:r>
              <a:rPr lang="en-US" sz="2800" dirty="0"/>
              <a:t>which refer to the observable </a:t>
            </a:r>
            <a:r>
              <a:rPr lang="en-US" sz="2800" dirty="0" smtClean="0"/>
              <a:t>behavior </a:t>
            </a:r>
            <a:r>
              <a:rPr lang="en-US" sz="2800" dirty="0"/>
              <a:t>and communication styles of the individual. They are the visible evidence that the individual is, or is learning to be, interculturally competent.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43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902</TotalTime>
  <Words>526</Words>
  <Application>Microsoft Office PowerPoint</Application>
  <PresentationFormat>Экран (4:3)</PresentationFormat>
  <Paragraphs>55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Презентация PowerPoint</vt:lpstr>
      <vt:lpstr>Презентация PowerPoint</vt:lpstr>
      <vt:lpstr>  “Intercultural competence is the ability to develop targeted knowledge, skills and attitudes that lead to visible behavior and communication that are both effective and appropriate in intercultural interactions.”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2017-03-20T06:23:35Z</dcterms:created>
  <dcterms:modified xsi:type="dcterms:W3CDTF">2017-03-20T21:38:34Z</dcterms:modified>
</cp:coreProperties>
</file>