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sldIdLst>
    <p:sldId id="256" r:id="rId7"/>
    <p:sldId id="388"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93" r:id="rId61"/>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74" d="100"/>
          <a:sy n="74" d="100"/>
        </p:scale>
        <p:origin x="1290"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24"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ru-RU" sz="3200" b="0" strike="noStrike" spc="-1">
              <a:latin typeface="Arial"/>
            </a:endParaRPr>
          </a:p>
        </p:txBody>
      </p:sp>
      <p:sp>
        <p:nvSpPr>
          <p:cNvPr id="25"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27"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28"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29"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ru-RU" sz="3200" b="0" strike="noStrike" spc="-1">
              <a:latin typeface="Arial"/>
            </a:endParaRPr>
          </a:p>
        </p:txBody>
      </p:sp>
      <p:sp>
        <p:nvSpPr>
          <p:cNvPr id="30" name="PlaceHolder 5"/>
          <p:cNvSpPr>
            <a:spLocks noGrp="1"/>
          </p:cNvSpPr>
          <p:nvPr>
            <p:ph type="body"/>
          </p:nvPr>
        </p:nvSpPr>
        <p:spPr>
          <a:xfrm>
            <a:off x="467388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41" name="PlaceHolder 2"/>
          <p:cNvSpPr>
            <a:spLocks noGrp="1"/>
          </p:cNvSpPr>
          <p:nvPr>
            <p:ph type="subTitle"/>
          </p:nvPr>
        </p:nvSpPr>
        <p:spPr>
          <a:xfrm>
            <a:off x="457200" y="1604520"/>
            <a:ext cx="8228880" cy="397692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43"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45"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ru-RU" sz="3200" b="0" strike="noStrike" spc="-1">
              <a:latin typeface="Arial"/>
            </a:endParaRPr>
          </a:p>
        </p:txBody>
      </p:sp>
      <p:sp>
        <p:nvSpPr>
          <p:cNvPr id="46"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85800" y="2292120"/>
            <a:ext cx="777132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50"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51"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ru-RU" sz="3200" b="0" strike="noStrike" spc="-1">
              <a:latin typeface="Arial"/>
            </a:endParaRPr>
          </a:p>
        </p:txBody>
      </p:sp>
      <p:sp>
        <p:nvSpPr>
          <p:cNvPr id="52"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3" name="PlaceHolder 2"/>
          <p:cNvSpPr>
            <a:spLocks noGrp="1"/>
          </p:cNvSpPr>
          <p:nvPr>
            <p:ph type="subTitle"/>
          </p:nvPr>
        </p:nvSpPr>
        <p:spPr>
          <a:xfrm>
            <a:off x="457200" y="1604520"/>
            <a:ext cx="8228880" cy="397692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54"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ru-RU" sz="3200" b="0" strike="noStrike" spc="-1">
              <a:latin typeface="Arial"/>
            </a:endParaRPr>
          </a:p>
        </p:txBody>
      </p:sp>
      <p:sp>
        <p:nvSpPr>
          <p:cNvPr id="55"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56"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58"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59"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60"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62"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ru-RU" sz="3200" b="0" strike="noStrike" spc="-1">
              <a:latin typeface="Arial"/>
            </a:endParaRPr>
          </a:p>
        </p:txBody>
      </p:sp>
      <p:sp>
        <p:nvSpPr>
          <p:cNvPr id="63"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65"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66"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67"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ru-RU" sz="3200" b="0" strike="noStrike" spc="-1">
              <a:latin typeface="Arial"/>
            </a:endParaRPr>
          </a:p>
        </p:txBody>
      </p:sp>
      <p:sp>
        <p:nvSpPr>
          <p:cNvPr id="68" name="PlaceHolder 5"/>
          <p:cNvSpPr>
            <a:spLocks noGrp="1"/>
          </p:cNvSpPr>
          <p:nvPr>
            <p:ph type="body"/>
          </p:nvPr>
        </p:nvSpPr>
        <p:spPr>
          <a:xfrm>
            <a:off x="467388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79" name="PlaceHolder 2"/>
          <p:cNvSpPr>
            <a:spLocks noGrp="1"/>
          </p:cNvSpPr>
          <p:nvPr>
            <p:ph type="subTitle"/>
          </p:nvPr>
        </p:nvSpPr>
        <p:spPr>
          <a:xfrm>
            <a:off x="457200" y="1604520"/>
            <a:ext cx="8228880" cy="397692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81"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83"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ru-RU" sz="3200" b="0" strike="noStrike" spc="-1">
              <a:latin typeface="Arial"/>
            </a:endParaRPr>
          </a:p>
        </p:txBody>
      </p:sp>
      <p:sp>
        <p:nvSpPr>
          <p:cNvPr id="84"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5"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85800" y="2292120"/>
            <a:ext cx="777132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88"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89"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ru-RU" sz="3200" b="0" strike="noStrike" spc="-1">
              <a:latin typeface="Arial"/>
            </a:endParaRPr>
          </a:p>
        </p:txBody>
      </p:sp>
      <p:sp>
        <p:nvSpPr>
          <p:cNvPr id="90"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92"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ru-RU" sz="3200" b="0" strike="noStrike" spc="-1">
              <a:latin typeface="Arial"/>
            </a:endParaRPr>
          </a:p>
        </p:txBody>
      </p:sp>
      <p:sp>
        <p:nvSpPr>
          <p:cNvPr id="93"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94"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96"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97"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98"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00"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ru-RU" sz="3200" b="0" strike="noStrike" spc="-1">
              <a:latin typeface="Arial"/>
            </a:endParaRPr>
          </a:p>
        </p:txBody>
      </p:sp>
      <p:sp>
        <p:nvSpPr>
          <p:cNvPr id="101"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03"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104"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105"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ru-RU" sz="3200" b="0" strike="noStrike" spc="-1">
              <a:latin typeface="Arial"/>
            </a:endParaRPr>
          </a:p>
        </p:txBody>
      </p:sp>
      <p:sp>
        <p:nvSpPr>
          <p:cNvPr id="106" name="PlaceHolder 5"/>
          <p:cNvSpPr>
            <a:spLocks noGrp="1"/>
          </p:cNvSpPr>
          <p:nvPr>
            <p:ph type="body"/>
          </p:nvPr>
        </p:nvSpPr>
        <p:spPr>
          <a:xfrm>
            <a:off x="467388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7"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18" name="PlaceHolder 2"/>
          <p:cNvSpPr>
            <a:spLocks noGrp="1"/>
          </p:cNvSpPr>
          <p:nvPr>
            <p:ph type="subTitle"/>
          </p:nvPr>
        </p:nvSpPr>
        <p:spPr>
          <a:xfrm>
            <a:off x="457200" y="1604520"/>
            <a:ext cx="8228880" cy="397692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20"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7"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ru-RU" sz="3200" b="0" strike="noStrike" spc="-1">
              <a:latin typeface="Arial"/>
            </a:endParaRPr>
          </a:p>
        </p:txBody>
      </p:sp>
      <p:sp>
        <p:nvSpPr>
          <p:cNvPr id="8"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22"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ru-RU" sz="3200" b="0" strike="noStrike" spc="-1">
              <a:latin typeface="Arial"/>
            </a:endParaRPr>
          </a:p>
        </p:txBody>
      </p:sp>
      <p:sp>
        <p:nvSpPr>
          <p:cNvPr id="123"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4"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5" name="PlaceHolder 1"/>
          <p:cNvSpPr>
            <a:spLocks noGrp="1"/>
          </p:cNvSpPr>
          <p:nvPr>
            <p:ph type="subTitle"/>
          </p:nvPr>
        </p:nvSpPr>
        <p:spPr>
          <a:xfrm>
            <a:off x="685800" y="2292120"/>
            <a:ext cx="777132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27"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128"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ru-RU" sz="3200" b="0" strike="noStrike" spc="-1">
              <a:latin typeface="Arial"/>
            </a:endParaRPr>
          </a:p>
        </p:txBody>
      </p:sp>
      <p:sp>
        <p:nvSpPr>
          <p:cNvPr id="129"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31"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ru-RU" sz="3200" b="0" strike="noStrike" spc="-1">
              <a:latin typeface="Arial"/>
            </a:endParaRPr>
          </a:p>
        </p:txBody>
      </p:sp>
      <p:sp>
        <p:nvSpPr>
          <p:cNvPr id="132"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133"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35"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136"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137"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39"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ru-RU" sz="3200" b="0" strike="noStrike" spc="-1">
              <a:latin typeface="Arial"/>
            </a:endParaRPr>
          </a:p>
        </p:txBody>
      </p:sp>
      <p:sp>
        <p:nvSpPr>
          <p:cNvPr id="140"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42"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143"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144"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ru-RU" sz="3200" b="0" strike="noStrike" spc="-1">
              <a:latin typeface="Arial"/>
            </a:endParaRPr>
          </a:p>
        </p:txBody>
      </p:sp>
      <p:sp>
        <p:nvSpPr>
          <p:cNvPr id="145" name="PlaceHolder 5"/>
          <p:cNvSpPr>
            <a:spLocks noGrp="1"/>
          </p:cNvSpPr>
          <p:nvPr>
            <p:ph type="body"/>
          </p:nvPr>
        </p:nvSpPr>
        <p:spPr>
          <a:xfrm>
            <a:off x="467388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47"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48"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49"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50"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51"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52"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5"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56" name="PlaceHolder 2"/>
          <p:cNvSpPr>
            <a:spLocks noGrp="1"/>
          </p:cNvSpPr>
          <p:nvPr>
            <p:ph type="subTitle"/>
          </p:nvPr>
        </p:nvSpPr>
        <p:spPr>
          <a:xfrm>
            <a:off x="457200" y="1604520"/>
            <a:ext cx="8228880" cy="397692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58"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60"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ru-RU" sz="3200" b="0" strike="noStrike" spc="-1">
              <a:latin typeface="Arial"/>
            </a:endParaRPr>
          </a:p>
        </p:txBody>
      </p:sp>
      <p:sp>
        <p:nvSpPr>
          <p:cNvPr id="161"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2"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3" name="PlaceHolder 1"/>
          <p:cNvSpPr>
            <a:spLocks noGrp="1"/>
          </p:cNvSpPr>
          <p:nvPr>
            <p:ph type="subTitle"/>
          </p:nvPr>
        </p:nvSpPr>
        <p:spPr>
          <a:xfrm>
            <a:off x="685800" y="2292120"/>
            <a:ext cx="777132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65"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166"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ru-RU" sz="3200" b="0" strike="noStrike" spc="-1">
              <a:latin typeface="Arial"/>
            </a:endParaRPr>
          </a:p>
        </p:txBody>
      </p:sp>
      <p:sp>
        <p:nvSpPr>
          <p:cNvPr id="167"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69"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ru-RU" sz="3200" b="0" strike="noStrike" spc="-1">
              <a:latin typeface="Arial"/>
            </a:endParaRPr>
          </a:p>
        </p:txBody>
      </p:sp>
      <p:sp>
        <p:nvSpPr>
          <p:cNvPr id="170"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171"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73"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174"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175"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77"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ru-RU" sz="3200" b="0" strike="noStrike" spc="-1">
              <a:latin typeface="Arial"/>
            </a:endParaRPr>
          </a:p>
        </p:txBody>
      </p:sp>
      <p:sp>
        <p:nvSpPr>
          <p:cNvPr id="178"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80"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181"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182"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ru-RU" sz="3200" b="0" strike="noStrike" spc="-1">
              <a:latin typeface="Arial"/>
            </a:endParaRPr>
          </a:p>
        </p:txBody>
      </p:sp>
      <p:sp>
        <p:nvSpPr>
          <p:cNvPr id="183" name="PlaceHolder 5"/>
          <p:cNvSpPr>
            <a:spLocks noGrp="1"/>
          </p:cNvSpPr>
          <p:nvPr>
            <p:ph type="body"/>
          </p:nvPr>
        </p:nvSpPr>
        <p:spPr>
          <a:xfrm>
            <a:off x="467388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85800" y="2292120"/>
            <a:ext cx="777132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85"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86"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87"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88"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89"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90"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3"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94" name="PlaceHolder 2"/>
          <p:cNvSpPr>
            <a:spLocks noGrp="1"/>
          </p:cNvSpPr>
          <p:nvPr>
            <p:ph type="subTitle"/>
          </p:nvPr>
        </p:nvSpPr>
        <p:spPr>
          <a:xfrm>
            <a:off x="457200" y="1604520"/>
            <a:ext cx="8228880" cy="397692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96"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98"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ru-RU" sz="3200" b="0" strike="noStrike" spc="-1">
              <a:latin typeface="Arial"/>
            </a:endParaRPr>
          </a:p>
        </p:txBody>
      </p:sp>
      <p:sp>
        <p:nvSpPr>
          <p:cNvPr id="199"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0"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1" name="PlaceHolder 1"/>
          <p:cNvSpPr>
            <a:spLocks noGrp="1"/>
          </p:cNvSpPr>
          <p:nvPr>
            <p:ph type="subTitle"/>
          </p:nvPr>
        </p:nvSpPr>
        <p:spPr>
          <a:xfrm>
            <a:off x="685800" y="2292120"/>
            <a:ext cx="777132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203"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204"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ru-RU" sz="3200" b="0" strike="noStrike" spc="-1">
              <a:latin typeface="Arial"/>
            </a:endParaRPr>
          </a:p>
        </p:txBody>
      </p:sp>
      <p:sp>
        <p:nvSpPr>
          <p:cNvPr id="205"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207"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ru-RU" sz="3200" b="0" strike="noStrike" spc="-1">
              <a:latin typeface="Arial"/>
            </a:endParaRPr>
          </a:p>
        </p:txBody>
      </p:sp>
      <p:sp>
        <p:nvSpPr>
          <p:cNvPr id="208"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209"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211"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212"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213"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2"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13"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ru-RU" sz="3200" b="0" strike="noStrike" spc="-1">
              <a:latin typeface="Arial"/>
            </a:endParaRPr>
          </a:p>
        </p:txBody>
      </p:sp>
      <p:sp>
        <p:nvSpPr>
          <p:cNvPr id="14"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215"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ru-RU" sz="3200" b="0" strike="noStrike" spc="-1">
              <a:latin typeface="Arial"/>
            </a:endParaRPr>
          </a:p>
        </p:txBody>
      </p:sp>
      <p:sp>
        <p:nvSpPr>
          <p:cNvPr id="216"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218"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219"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220"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ru-RU" sz="3200" b="0" strike="noStrike" spc="-1">
              <a:latin typeface="Arial"/>
            </a:endParaRPr>
          </a:p>
        </p:txBody>
      </p:sp>
      <p:sp>
        <p:nvSpPr>
          <p:cNvPr id="221" name="PlaceHolder 5"/>
          <p:cNvSpPr>
            <a:spLocks noGrp="1"/>
          </p:cNvSpPr>
          <p:nvPr>
            <p:ph type="body"/>
          </p:nvPr>
        </p:nvSpPr>
        <p:spPr>
          <a:xfrm>
            <a:off x="467388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223"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224"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225"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226"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227"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228"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16"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ru-RU" sz="3200" b="0" strike="noStrike" spc="-1">
              <a:latin typeface="Arial"/>
            </a:endParaRPr>
          </a:p>
        </p:txBody>
      </p:sp>
      <p:sp>
        <p:nvSpPr>
          <p:cNvPr id="17"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18"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239560"/>
            <a:ext cx="7771320" cy="1250280"/>
          </a:xfrm>
          <a:prstGeom prst="rect">
            <a:avLst/>
          </a:prstGeom>
        </p:spPr>
        <p:txBody>
          <a:bodyPr lIns="0" tIns="0" rIns="0" bIns="0" anchor="ctr">
            <a:spAutoFit/>
          </a:bodyPr>
          <a:lstStyle/>
          <a:p>
            <a:pPr algn="ctr"/>
            <a:endParaRPr lang="ru-RU" sz="4400" b="0" strike="noStrike" spc="-1">
              <a:latin typeface="Arial"/>
            </a:endParaRPr>
          </a:p>
        </p:txBody>
      </p:sp>
      <p:sp>
        <p:nvSpPr>
          <p:cNvPr id="20"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ru-RU" sz="3200" b="0" strike="noStrike" spc="-1">
              <a:latin typeface="Arial"/>
            </a:endParaRPr>
          </a:p>
        </p:txBody>
      </p:sp>
      <p:sp>
        <p:nvSpPr>
          <p:cNvPr id="21"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ru-RU" sz="3200" b="0" strike="noStrike" spc="-1">
              <a:latin typeface="Arial"/>
            </a:endParaRPr>
          </a:p>
        </p:txBody>
      </p:sp>
      <p:sp>
        <p:nvSpPr>
          <p:cNvPr id="22"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2292120"/>
            <a:ext cx="7771320" cy="1145160"/>
          </a:xfrm>
          <a:prstGeom prst="rect">
            <a:avLst/>
          </a:prstGeom>
        </p:spPr>
        <p:txBody>
          <a:bodyPr lIns="0" tIns="0" rIns="0" bIns="0" anchor="ctr">
            <a:spAutoFit/>
          </a:bodyPr>
          <a:lstStyle/>
          <a:p>
            <a:r>
              <a:rPr lang="ru-RU" sz="1800" b="0" strike="noStrike" spc="-1">
                <a:latin typeface="Arial"/>
              </a:rPr>
              <a:t>Для правки текста заглавия щёлкните мышью</a:t>
            </a:r>
          </a:p>
        </p:txBody>
      </p:sp>
      <p:sp>
        <p:nvSpPr>
          <p:cNvPr id="3" name="PlaceHolder 2"/>
          <p:cNvSpPr>
            <a:spLocks noGrp="1"/>
          </p:cNvSpPr>
          <p:nvPr>
            <p:ph type="body"/>
          </p:nvPr>
        </p:nvSpPr>
        <p:spPr>
          <a:xfrm>
            <a:off x="457200" y="1604520"/>
            <a:ext cx="82288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7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85800" y="2292120"/>
            <a:ext cx="7771320" cy="1145160"/>
          </a:xfrm>
          <a:prstGeom prst="rect">
            <a:avLst/>
          </a:prstGeom>
        </p:spPr>
        <p:txBody>
          <a:bodyPr lIns="0" tIns="0" rIns="0" bIns="0" anchor="ctr">
            <a:spAutoFit/>
          </a:bodyPr>
          <a:lstStyle/>
          <a:p>
            <a:r>
              <a:rPr lang="ru-RU" sz="1800" b="0" strike="noStrike" spc="-1">
                <a:latin typeface="Arial"/>
              </a:rPr>
              <a:t>Для правки текста заглавия щёлкните мышью</a:t>
            </a:r>
          </a:p>
        </p:txBody>
      </p:sp>
      <p:sp>
        <p:nvSpPr>
          <p:cNvPr id="115" name="PlaceHolder 2"/>
          <p:cNvSpPr>
            <a:spLocks noGrp="1"/>
          </p:cNvSpPr>
          <p:nvPr>
            <p:ph type="body"/>
          </p:nvPr>
        </p:nvSpPr>
        <p:spPr>
          <a:xfrm>
            <a:off x="457200" y="1604520"/>
            <a:ext cx="4015440" cy="3976920"/>
          </a:xfrm>
          <a:prstGeom prst="rect">
            <a:avLst/>
          </a:prstGeom>
        </p:spPr>
        <p:txBody>
          <a:bodyPr lIns="0" tIns="0" rIns="0" bIns="0">
            <a:normAutofit fontScale="81000"/>
          </a:bodyPr>
          <a:lstStyle/>
          <a:p>
            <a:pPr marL="432000" indent="-324000">
              <a:spcBef>
                <a:spcPts val="1417"/>
              </a:spcBef>
              <a:buClr>
                <a:srgbClr val="000000"/>
              </a:buClr>
              <a:buSzPct val="45000"/>
              <a:buFont typeface="Wingdings" charset="2"/>
              <a:buChar char=""/>
            </a:pPr>
            <a:r>
              <a:rPr lang="ru-RU" sz="18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latin typeface="Arial"/>
              </a:rPr>
              <a:t>Седьмой уровень структуры</a:t>
            </a:r>
          </a:p>
        </p:txBody>
      </p:sp>
      <p:sp>
        <p:nvSpPr>
          <p:cNvPr id="116" name="PlaceHolder 3"/>
          <p:cNvSpPr>
            <a:spLocks noGrp="1"/>
          </p:cNvSpPr>
          <p:nvPr>
            <p:ph type="body"/>
          </p:nvPr>
        </p:nvSpPr>
        <p:spPr>
          <a:xfrm>
            <a:off x="4674240" y="1604520"/>
            <a:ext cx="4015440" cy="3976920"/>
          </a:xfrm>
          <a:prstGeom prst="rect">
            <a:avLst/>
          </a:prstGeom>
        </p:spPr>
        <p:txBody>
          <a:bodyPr lIns="0" tIns="0" rIns="0" bIns="0">
            <a:normAutofit fontScale="81000"/>
          </a:bodyPr>
          <a:lstStyle/>
          <a:p>
            <a:pPr marL="432000" indent="-324000">
              <a:spcBef>
                <a:spcPts val="1417"/>
              </a:spcBef>
              <a:buClr>
                <a:srgbClr val="000000"/>
              </a:buClr>
              <a:buSzPct val="45000"/>
              <a:buFont typeface="Wingdings" charset="2"/>
              <a:buChar char=""/>
            </a:pPr>
            <a:r>
              <a:rPr lang="ru-RU" sz="18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 name="PlaceHolder 1"/>
          <p:cNvSpPr>
            <a:spLocks noGrp="1"/>
          </p:cNvSpPr>
          <p:nvPr>
            <p:ph type="title"/>
          </p:nvPr>
        </p:nvSpPr>
        <p:spPr>
          <a:xfrm>
            <a:off x="685800" y="2292120"/>
            <a:ext cx="7771320" cy="1145160"/>
          </a:xfrm>
          <a:prstGeom prst="rect">
            <a:avLst/>
          </a:prstGeom>
        </p:spPr>
        <p:txBody>
          <a:bodyPr lIns="0" tIns="0" rIns="0" bIns="0" anchor="ctr">
            <a:spAutoFit/>
          </a:bodyPr>
          <a:lstStyle/>
          <a:p>
            <a:r>
              <a:rPr lang="ru-RU" sz="1800" b="0" strike="noStrike" spc="-1">
                <a:latin typeface="Arial"/>
              </a:rPr>
              <a:t>Для правки текста заглавия щёлкните мышью</a:t>
            </a:r>
          </a:p>
        </p:txBody>
      </p:sp>
      <p:sp>
        <p:nvSpPr>
          <p:cNvPr id="154"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192"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3.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1.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CustomShape 1"/>
          <p:cNvSpPr/>
          <p:nvPr/>
        </p:nvSpPr>
        <p:spPr>
          <a:xfrm>
            <a:off x="1047600" y="333360"/>
            <a:ext cx="7853760" cy="73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55000" lnSpcReduction="20000"/>
          </a:bodyPr>
          <a:lstStyle/>
          <a:p>
            <a:pPr algn="ctr">
              <a:lnSpc>
                <a:spcPct val="100000"/>
              </a:lnSpc>
            </a:pPr>
            <a:r>
              <a:rPr lang="ru-RU" sz="4400" b="1" strike="noStrike" spc="-1" dirty="0">
                <a:solidFill>
                  <a:srgbClr val="0070C0"/>
                </a:solidFill>
                <a:latin typeface="Calibri"/>
                <a:ea typeface="DejaVu Sans"/>
              </a:rPr>
              <a:t>ОСНОВИ МЕДИЧНИХ </a:t>
            </a:r>
            <a:r>
              <a:rPr lang="ru-RU" sz="4400" b="1" strike="noStrike" spc="-1" dirty="0" smtClean="0">
                <a:solidFill>
                  <a:srgbClr val="0070C0"/>
                </a:solidFill>
                <a:latin typeface="Calibri"/>
                <a:ea typeface="DejaVu Sans"/>
              </a:rPr>
              <a:t>ЗНАНЬ ТА МЕДИЦИНИ КАТАСТРОФ</a:t>
            </a:r>
            <a:endParaRPr lang="ru-RU" sz="4400" b="0" strike="noStrike" spc="-1" dirty="0">
              <a:latin typeface="Arial"/>
            </a:endParaRPr>
          </a:p>
        </p:txBody>
      </p:sp>
      <p:sp>
        <p:nvSpPr>
          <p:cNvPr id="306" name="CustomShape 2"/>
          <p:cNvSpPr/>
          <p:nvPr/>
        </p:nvSpPr>
        <p:spPr>
          <a:xfrm>
            <a:off x="477000" y="1071720"/>
            <a:ext cx="8265960" cy="178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90000"/>
              </a:lnSpc>
              <a:spcBef>
                <a:spcPts val="641"/>
              </a:spcBef>
            </a:pPr>
            <a:r>
              <a:rPr lang="ru-RU" sz="2400" b="1" strike="noStrike" spc="-1" dirty="0">
                <a:solidFill>
                  <a:srgbClr val="8B8B8B"/>
                </a:solidFill>
                <a:latin typeface="Calibri"/>
                <a:ea typeface="DejaVu Sans"/>
              </a:rPr>
              <a:t> </a:t>
            </a:r>
            <a:r>
              <a:rPr lang="ru-RU" sz="3200" b="1" strike="noStrike" spc="-1" dirty="0" err="1" smtClean="0">
                <a:solidFill>
                  <a:srgbClr val="FF0000"/>
                </a:solidFill>
                <a:latin typeface="Calibri"/>
                <a:ea typeface="DejaVu Sans"/>
              </a:rPr>
              <a:t>Лекція</a:t>
            </a:r>
            <a:endParaRPr lang="ru-RU" sz="3200" b="0" strike="noStrike" spc="-1" dirty="0">
              <a:latin typeface="Arial"/>
            </a:endParaRPr>
          </a:p>
          <a:p>
            <a:pPr algn="ctr">
              <a:lnSpc>
                <a:spcPct val="90000"/>
              </a:lnSpc>
              <a:spcBef>
                <a:spcPts val="641"/>
              </a:spcBef>
            </a:pPr>
            <a:r>
              <a:rPr lang="ru-RU" sz="3200" b="1" strike="noStrike" spc="-1" dirty="0" smtClean="0">
                <a:solidFill>
                  <a:srgbClr val="FF0000"/>
                </a:solidFill>
                <a:latin typeface="Calibri"/>
                <a:ea typeface="DejaVu Sans"/>
              </a:rPr>
              <a:t>Тема 2. </a:t>
            </a:r>
            <a:r>
              <a:rPr lang="ru-RU" sz="3200" b="1" strike="noStrike" spc="-1" dirty="0" err="1" smtClean="0">
                <a:solidFill>
                  <a:srgbClr val="FF0000"/>
                </a:solidFill>
                <a:latin typeface="Calibri"/>
                <a:ea typeface="DejaVu Sans"/>
              </a:rPr>
              <a:t>Травматичні</a:t>
            </a:r>
            <a:r>
              <a:rPr lang="ru-RU" sz="3200" b="1" strike="noStrike" spc="-1" dirty="0" smtClean="0">
                <a:solidFill>
                  <a:srgbClr val="FF0000"/>
                </a:solidFill>
                <a:latin typeface="Calibri"/>
                <a:ea typeface="DejaVu Sans"/>
              </a:rPr>
              <a:t> </a:t>
            </a:r>
            <a:r>
              <a:rPr lang="ru-RU" sz="3200" b="1" strike="noStrike" spc="-1" dirty="0" err="1">
                <a:solidFill>
                  <a:srgbClr val="FF0000"/>
                </a:solidFill>
                <a:latin typeface="Calibri"/>
                <a:ea typeface="DejaVu Sans"/>
              </a:rPr>
              <a:t>пошкодження</a:t>
            </a:r>
            <a:r>
              <a:rPr lang="ru-RU" sz="3200" b="1" strike="noStrike" spc="-1" dirty="0">
                <a:solidFill>
                  <a:srgbClr val="FF0000"/>
                </a:solidFill>
                <a:latin typeface="Calibri"/>
                <a:ea typeface="DejaVu Sans"/>
              </a:rPr>
              <a:t> </a:t>
            </a:r>
            <a:r>
              <a:rPr lang="ru-RU" sz="3200" b="1" strike="noStrike" spc="-1" dirty="0" err="1">
                <a:solidFill>
                  <a:srgbClr val="FF0000"/>
                </a:solidFill>
                <a:latin typeface="Calibri"/>
                <a:ea typeface="DejaVu Sans"/>
              </a:rPr>
              <a:t>людини</a:t>
            </a:r>
            <a:r>
              <a:rPr lang="ru-RU" sz="3200" b="1" strike="noStrike" spc="-1" dirty="0">
                <a:solidFill>
                  <a:srgbClr val="FF0000"/>
                </a:solidFill>
                <a:latin typeface="Calibri"/>
                <a:ea typeface="DejaVu Sans"/>
              </a:rPr>
              <a:t>: прояви, </a:t>
            </a:r>
            <a:r>
              <a:rPr lang="ru-RU" sz="3200" b="1" strike="noStrike" spc="-1" dirty="0" err="1">
                <a:solidFill>
                  <a:srgbClr val="FF0000"/>
                </a:solidFill>
                <a:latin typeface="Calibri"/>
                <a:ea typeface="DejaVu Sans"/>
              </a:rPr>
              <a:t>діагностика</a:t>
            </a:r>
            <a:r>
              <a:rPr lang="ru-RU" sz="3200" b="1" strike="noStrike" spc="-1" dirty="0">
                <a:solidFill>
                  <a:srgbClr val="FF0000"/>
                </a:solidFill>
                <a:latin typeface="Calibri"/>
                <a:ea typeface="DejaVu Sans"/>
              </a:rPr>
              <a:t>, </a:t>
            </a:r>
            <a:r>
              <a:rPr lang="ru-RU" sz="3200" b="1" strike="noStrike" spc="-1" dirty="0" err="1" smtClean="0">
                <a:solidFill>
                  <a:srgbClr val="FF0000"/>
                </a:solidFill>
                <a:latin typeface="Calibri"/>
                <a:ea typeface="DejaVu Sans"/>
              </a:rPr>
              <a:t>допомога</a:t>
            </a:r>
            <a:r>
              <a:rPr lang="en-US" sz="3200" b="1" spc="-1" dirty="0" smtClean="0">
                <a:solidFill>
                  <a:srgbClr val="FF0000"/>
                </a:solidFill>
                <a:latin typeface="Calibri"/>
                <a:ea typeface="DejaVu Sans"/>
              </a:rPr>
              <a:t>. </a:t>
            </a:r>
            <a:r>
              <a:rPr lang="uk-UA" sz="3200" b="1" spc="-1" dirty="0" smtClean="0">
                <a:solidFill>
                  <a:srgbClr val="FF0000"/>
                </a:solidFill>
                <a:latin typeface="Calibri"/>
                <a:ea typeface="DejaVu Sans"/>
              </a:rPr>
              <a:t>Кровотечі</a:t>
            </a:r>
            <a:endParaRPr lang="ru-RU" sz="3200" b="0" strike="noStrike" spc="-1" dirty="0">
              <a:latin typeface="Arial"/>
            </a:endParaRPr>
          </a:p>
        </p:txBody>
      </p:sp>
      <p:sp>
        <p:nvSpPr>
          <p:cNvPr id="307" name="CustomShape 3"/>
          <p:cNvSpPr/>
          <p:nvPr/>
        </p:nvSpPr>
        <p:spPr>
          <a:xfrm>
            <a:off x="173160" y="-144360"/>
            <a:ext cx="303840" cy="303840"/>
          </a:xfrm>
          <a:prstGeom prst="rect">
            <a:avLst/>
          </a:prstGeom>
          <a:noFill/>
          <a:ln w="9360">
            <a:noFill/>
          </a:ln>
        </p:spPr>
        <p:style>
          <a:lnRef idx="0">
            <a:scrgbClr r="0" g="0" b="0"/>
          </a:lnRef>
          <a:fillRef idx="0">
            <a:scrgbClr r="0" g="0" b="0"/>
          </a:fillRef>
          <a:effectRef idx="0">
            <a:scrgbClr r="0" g="0" b="0"/>
          </a:effectRef>
          <a:fontRef idx="minor"/>
        </p:style>
      </p:sp>
      <p:sp>
        <p:nvSpPr>
          <p:cNvPr id="308" name="CustomShape 4"/>
          <p:cNvSpPr/>
          <p:nvPr/>
        </p:nvSpPr>
        <p:spPr>
          <a:xfrm>
            <a:off x="155520" y="-144360"/>
            <a:ext cx="303840" cy="303840"/>
          </a:xfrm>
          <a:prstGeom prst="rect">
            <a:avLst/>
          </a:prstGeom>
          <a:noFill/>
          <a:ln>
            <a:noFill/>
          </a:ln>
        </p:spPr>
        <p:style>
          <a:lnRef idx="0">
            <a:scrgbClr r="0" g="0" b="0"/>
          </a:lnRef>
          <a:fillRef idx="0">
            <a:scrgbClr r="0" g="0" b="0"/>
          </a:fillRef>
          <a:effectRef idx="0">
            <a:scrgbClr r="0" g="0" b="0"/>
          </a:effectRef>
          <a:fontRef idx="minor"/>
        </p:style>
      </p:sp>
      <p:pic>
        <p:nvPicPr>
          <p:cNvPr id="309" name="Picture 4"/>
          <p:cNvPicPr/>
          <p:nvPr/>
        </p:nvPicPr>
        <p:blipFill>
          <a:blip r:embed="rId2"/>
          <a:srcRect l="4141"/>
          <a:stretch/>
        </p:blipFill>
        <p:spPr>
          <a:xfrm>
            <a:off x="3786120" y="2643120"/>
            <a:ext cx="4956840" cy="1999080"/>
          </a:xfrm>
          <a:prstGeom prst="rect">
            <a:avLst/>
          </a:prstGeom>
          <a:ln>
            <a:noFill/>
          </a:ln>
        </p:spPr>
      </p:pic>
      <p:pic>
        <p:nvPicPr>
          <p:cNvPr id="310" name="Picture 6"/>
          <p:cNvPicPr/>
          <p:nvPr/>
        </p:nvPicPr>
        <p:blipFill>
          <a:blip r:embed="rId3"/>
          <a:srcRect l="27113" r="5604"/>
          <a:stretch/>
        </p:blipFill>
        <p:spPr>
          <a:xfrm>
            <a:off x="399240" y="3429000"/>
            <a:ext cx="3100320" cy="2927880"/>
          </a:xfrm>
          <a:prstGeom prst="rect">
            <a:avLst/>
          </a:prstGeom>
          <a:ln>
            <a:noFill/>
          </a:ln>
        </p:spPr>
      </p:pic>
      <p:pic>
        <p:nvPicPr>
          <p:cNvPr id="311" name="Picture 10"/>
          <p:cNvPicPr/>
          <p:nvPr/>
        </p:nvPicPr>
        <p:blipFill>
          <a:blip r:embed="rId4"/>
          <a:stretch/>
        </p:blipFill>
        <p:spPr>
          <a:xfrm>
            <a:off x="4143240" y="4668840"/>
            <a:ext cx="3356640" cy="2188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CustomShape 1"/>
          <p:cNvSpPr/>
          <p:nvPr/>
        </p:nvSpPr>
        <p:spPr>
          <a:xfrm>
            <a:off x="500040" y="285840"/>
            <a:ext cx="8228520" cy="5542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gn="ctr">
              <a:lnSpc>
                <a:spcPct val="90000"/>
              </a:lnSpc>
              <a:spcBef>
                <a:spcPts val="561"/>
              </a:spcBef>
            </a:pPr>
            <a:r>
              <a:rPr lang="ru-RU" sz="2800" b="0" strike="noStrike" spc="-1">
                <a:solidFill>
                  <a:srgbClr val="000000"/>
                </a:solidFill>
                <a:latin typeface="Calibri"/>
                <a:ea typeface="DejaVu Sans"/>
              </a:rPr>
              <a:t>        </a:t>
            </a:r>
            <a:r>
              <a:rPr lang="ru-RU" sz="2800" b="1" i="1" strike="noStrike" spc="-1">
                <a:solidFill>
                  <a:srgbClr val="FF0000"/>
                </a:solidFill>
                <a:latin typeface="Calibri"/>
                <a:ea typeface="DejaVu Sans"/>
              </a:rPr>
              <a:t>Додаткові методи обстеження</a:t>
            </a:r>
            <a:endParaRPr lang="ru-RU" sz="2800" b="0" strike="noStrike" spc="-1">
              <a:latin typeface="Arial"/>
            </a:endParaRPr>
          </a:p>
          <a:p>
            <a:pPr marL="343080" indent="-342000" algn="just">
              <a:lnSpc>
                <a:spcPct val="90000"/>
              </a:lnSpc>
              <a:spcBef>
                <a:spcPts val="561"/>
              </a:spcBef>
            </a:pPr>
            <a:r>
              <a:rPr lang="ru-RU" sz="2800" b="1" strike="noStrike" spc="-1">
                <a:solidFill>
                  <a:srgbClr val="FF0000"/>
                </a:solidFill>
                <a:latin typeface="Times New Roman"/>
                <a:ea typeface="DejaVu Sans"/>
              </a:rPr>
              <a:t>Рентгенологічне дослідження </a:t>
            </a:r>
            <a:r>
              <a:rPr lang="ru-RU" sz="2800" b="1" strike="noStrike" spc="-1">
                <a:solidFill>
                  <a:srgbClr val="000000"/>
                </a:solidFill>
                <a:latin typeface="Times New Roman"/>
                <a:ea typeface="DejaVu Sans"/>
              </a:rPr>
              <a:t>дозволяє з'ясувати характер ушкодження, визначити лінію перелому, наявність і характер зміщення; у складних випадках рентгенографію можна доповнити комп'ютерною томографією і дослідженням ядерно-магнітного резонансу.</a:t>
            </a:r>
            <a:endParaRPr lang="ru-RU" sz="2800" b="0" strike="noStrike" spc="-1">
              <a:latin typeface="Arial"/>
            </a:endParaRPr>
          </a:p>
          <a:p>
            <a:pPr marL="343080" indent="-342000" algn="just">
              <a:lnSpc>
                <a:spcPct val="90000"/>
              </a:lnSpc>
              <a:spcBef>
                <a:spcPts val="561"/>
              </a:spcBef>
            </a:pPr>
            <a:r>
              <a:rPr lang="ru-RU" sz="2800" b="1" strike="noStrike" spc="-1">
                <a:solidFill>
                  <a:srgbClr val="000000"/>
                </a:solidFill>
                <a:latin typeface="Times New Roman"/>
                <a:ea typeface="DejaVu Sans"/>
              </a:rPr>
              <a:t>        За допомогою </a:t>
            </a:r>
            <a:r>
              <a:rPr lang="ru-RU" sz="2800" b="1" strike="noStrike" spc="-1">
                <a:solidFill>
                  <a:srgbClr val="FF0000"/>
                </a:solidFill>
                <a:latin typeface="Times New Roman"/>
                <a:ea typeface="DejaVu Sans"/>
              </a:rPr>
              <a:t>лабораторних досліджень </a:t>
            </a:r>
            <a:r>
              <a:rPr lang="ru-RU" sz="2800" b="1" strike="noStrike" spc="-1">
                <a:solidFill>
                  <a:srgbClr val="000000"/>
                </a:solidFill>
                <a:latin typeface="Times New Roman"/>
                <a:ea typeface="DejaVu Sans"/>
              </a:rPr>
              <a:t>оцінюють величину крововтрати, виявляють ознаки ушкодження внутрішніх органів (гематурія, підвищення рівня креатиніну в плазмі, трансаміназ тощо). УЗД, ендоскопічні методи дозволяють виявити ушкодження внутрішніх органів.</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4" presetClass="entr" fill="hold" nodeType="clickEffect">
                                  <p:stCondLst>
                                    <p:cond delay="0"/>
                                  </p:stCondLst>
                                  <p:childTnLst>
                                    <p:set>
                                      <p:cBhvr>
                                        <p:cTn id="6" dur="1" fill="hold">
                                          <p:stCondLst>
                                            <p:cond delay="0"/>
                                          </p:stCondLst>
                                        </p:cTn>
                                        <p:tgtEl>
                                          <p:spTgt spid="326">
                                            <p:txEl>
                                              <p:pRg st="0" end="0"/>
                                            </p:txEl>
                                          </p:spTgt>
                                        </p:tgtEl>
                                        <p:attrNameLst>
                                          <p:attrName>style.visibility</p:attrName>
                                        </p:attrNameLst>
                                      </p:cBhvr>
                                      <p:to>
                                        <p:strVal val="visible"/>
                                      </p:to>
                                    </p:set>
                                    <p:anim calcmode="lin" valueType="str">
                                      <p:cBhvr additive="repl">
                                        <p:cTn id="7" dur="1" fill="hold"/>
                                        <p:tgtEl>
                                          <p:spTgt spid="326">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fill="hold" nodeType="clickEffect">
                                  <p:stCondLst>
                                    <p:cond delay="0"/>
                                  </p:stCondLst>
                                  <p:childTnLst>
                                    <p:set>
                                      <p:cBhvr>
                                        <p:cTn id="11" dur="1" fill="hold">
                                          <p:stCondLst>
                                            <p:cond delay="0"/>
                                          </p:stCondLst>
                                        </p:cTn>
                                        <p:tgtEl>
                                          <p:spTgt spid="326">
                                            <p:txEl>
                                              <p:pRg st="1" end="1"/>
                                            </p:txEl>
                                          </p:spTgt>
                                        </p:tgtEl>
                                        <p:attrNameLst>
                                          <p:attrName>style.visibility</p:attrName>
                                        </p:attrNameLst>
                                      </p:cBhvr>
                                      <p:to>
                                        <p:strVal val="visible"/>
                                      </p:to>
                                    </p:set>
                                    <p:anim calcmode="lin" valueType="str">
                                      <p:cBhvr additive="repl">
                                        <p:cTn id="12" dur="1" fill="hold"/>
                                        <p:tgtEl>
                                          <p:spTgt spid="326">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fill="hold" nodeType="clickEffect">
                                  <p:stCondLst>
                                    <p:cond delay="0"/>
                                  </p:stCondLst>
                                  <p:childTnLst>
                                    <p:set>
                                      <p:cBhvr>
                                        <p:cTn id="16" dur="1" fill="hold">
                                          <p:stCondLst>
                                            <p:cond delay="0"/>
                                          </p:stCondLst>
                                        </p:cTn>
                                        <p:tgtEl>
                                          <p:spTgt spid="326">
                                            <p:txEl>
                                              <p:pRg st="2" end="2"/>
                                            </p:txEl>
                                          </p:spTgt>
                                        </p:tgtEl>
                                        <p:attrNameLst>
                                          <p:attrName>style.visibility</p:attrName>
                                        </p:attrNameLst>
                                      </p:cBhvr>
                                      <p:to>
                                        <p:strVal val="visible"/>
                                      </p:to>
                                    </p:set>
                                    <p:anim calcmode="lin" valueType="str">
                                      <p:cBhvr additive="repl">
                                        <p:cTn id="17" dur="1" fill="hold"/>
                                        <p:tgtEl>
                                          <p:spTgt spid="326">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49" presetClass="exit" fill="hold" nodeType="clickEffect">
                                  <p:stCondLst>
                                    <p:cond delay="0"/>
                                  </p:stCondLst>
                                  <p:childTnLst>
                                    <p:anim calcmode="lin" valueType="num">
                                      <p:cBhvr additive="repl">
                                        <p:cTn id="21" dur="500"/>
                                        <p:tgtEl>
                                          <p:spTgt spid="326">
                                            <p:txEl>
                                              <p:pRg st="0" end="0"/>
                                            </p:txEl>
                                          </p:spTgt>
                                        </p:tgtEl>
                                        <p:attrNameLst>
                                          <p:attrName>ppt_w</p:attrName>
                                        </p:attrNameLst>
                                      </p:cBhvr>
                                      <p:tavLst>
                                        <p:tav tm="0">
                                          <p:val>
                                            <p:strVal val="#ppt_w"/>
                                          </p:val>
                                        </p:tav>
                                        <p:tav tm="100000">
                                          <p:val>
                                            <p:fltVal val="0"/>
                                          </p:val>
                                        </p:tav>
                                      </p:tavLst>
                                    </p:anim>
                                    <p:anim calcmode="lin" valueType="num">
                                      <p:cBhvr additive="repl">
                                        <p:cTn id="22" dur="500"/>
                                        <p:tgtEl>
                                          <p:spTgt spid="326">
                                            <p:txEl>
                                              <p:pRg st="0" end="0"/>
                                            </p:txEl>
                                          </p:spTgt>
                                        </p:tgtEl>
                                        <p:attrNameLst>
                                          <p:attrName>ppt_h</p:attrName>
                                        </p:attrNameLst>
                                      </p:cBhvr>
                                      <p:tavLst>
                                        <p:tav tm="0">
                                          <p:val>
                                            <p:strVal val="#ppt_h"/>
                                          </p:val>
                                        </p:tav>
                                        <p:tav tm="100000">
                                          <p:val>
                                            <p:fltVal val="0"/>
                                          </p:val>
                                        </p:tav>
                                      </p:tavLst>
                                    </p:anim>
                                    <p:anim calcmode="lin" valueType="num">
                                      <p:cBhvr additive="repl">
                                        <p:cTn id="23" dur="500"/>
                                        <p:tgtEl>
                                          <p:spTgt spid="326">
                                            <p:txEl>
                                              <p:pRg st="0" end="0"/>
                                            </p:txEl>
                                          </p:spTgt>
                                        </p:tgtEl>
                                        <p:attrNameLst>
                                          <p:attrName>r</p:attrName>
                                        </p:attrNameLst>
                                      </p:cBhvr>
                                      <p:tavLst>
                                        <p:tav tm="0">
                                          <p:val>
                                            <p:strVal val="0"/>
                                          </p:val>
                                        </p:tav>
                                        <p:tav tm="100000">
                                          <p:val>
                                            <p:strVal val="360"/>
                                          </p:val>
                                        </p:tav>
                                      </p:tavLst>
                                    </p:anim>
                                    <p:animEffect transition="out" filter="fade">
                                      <p:cBhvr additive="repl">
                                        <p:cTn id="24" dur="500"/>
                                        <p:tgtEl>
                                          <p:spTgt spid="326">
                                            <p:txEl>
                                              <p:pRg st="0" end="0"/>
                                            </p:txEl>
                                          </p:spTgt>
                                        </p:tgtEl>
                                      </p:cBhvr>
                                    </p:animEffect>
                                    <p:set>
                                      <p:cBhvr>
                                        <p:cTn id="25" dur="1" fill="hold">
                                          <p:stCondLst>
                                            <p:cond delay="499"/>
                                          </p:stCondLst>
                                        </p:cTn>
                                        <p:tgtEl>
                                          <p:spTgt spid="326">
                                            <p:txEl>
                                              <p:pRg st="0" end="0"/>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9" presetClass="exit" fill="hold" nodeType="clickEffect">
                                  <p:stCondLst>
                                    <p:cond delay="0"/>
                                  </p:stCondLst>
                                  <p:childTnLst>
                                    <p:anim calcmode="lin" valueType="num">
                                      <p:cBhvr additive="repl">
                                        <p:cTn id="29" dur="500"/>
                                        <p:tgtEl>
                                          <p:spTgt spid="326">
                                            <p:txEl>
                                              <p:pRg st="1" end="1"/>
                                            </p:txEl>
                                          </p:spTgt>
                                        </p:tgtEl>
                                        <p:attrNameLst>
                                          <p:attrName>ppt_w</p:attrName>
                                        </p:attrNameLst>
                                      </p:cBhvr>
                                      <p:tavLst>
                                        <p:tav tm="0">
                                          <p:val>
                                            <p:strVal val="#ppt_w"/>
                                          </p:val>
                                        </p:tav>
                                        <p:tav tm="100000">
                                          <p:val>
                                            <p:fltVal val="0"/>
                                          </p:val>
                                        </p:tav>
                                      </p:tavLst>
                                    </p:anim>
                                    <p:anim calcmode="lin" valueType="num">
                                      <p:cBhvr additive="repl">
                                        <p:cTn id="30" dur="500"/>
                                        <p:tgtEl>
                                          <p:spTgt spid="326">
                                            <p:txEl>
                                              <p:pRg st="1" end="1"/>
                                            </p:txEl>
                                          </p:spTgt>
                                        </p:tgtEl>
                                        <p:attrNameLst>
                                          <p:attrName>ppt_h</p:attrName>
                                        </p:attrNameLst>
                                      </p:cBhvr>
                                      <p:tavLst>
                                        <p:tav tm="0">
                                          <p:val>
                                            <p:strVal val="#ppt_h"/>
                                          </p:val>
                                        </p:tav>
                                        <p:tav tm="100000">
                                          <p:val>
                                            <p:fltVal val="0"/>
                                          </p:val>
                                        </p:tav>
                                      </p:tavLst>
                                    </p:anim>
                                    <p:anim calcmode="lin" valueType="num">
                                      <p:cBhvr additive="repl">
                                        <p:cTn id="31" dur="500"/>
                                        <p:tgtEl>
                                          <p:spTgt spid="326">
                                            <p:txEl>
                                              <p:pRg st="1" end="1"/>
                                            </p:txEl>
                                          </p:spTgt>
                                        </p:tgtEl>
                                        <p:attrNameLst>
                                          <p:attrName>r</p:attrName>
                                        </p:attrNameLst>
                                      </p:cBhvr>
                                      <p:tavLst>
                                        <p:tav tm="0">
                                          <p:val>
                                            <p:strVal val="0"/>
                                          </p:val>
                                        </p:tav>
                                        <p:tav tm="100000">
                                          <p:val>
                                            <p:strVal val="360"/>
                                          </p:val>
                                        </p:tav>
                                      </p:tavLst>
                                    </p:anim>
                                    <p:animEffect transition="out" filter="fade">
                                      <p:cBhvr additive="repl">
                                        <p:cTn id="32" dur="500"/>
                                        <p:tgtEl>
                                          <p:spTgt spid="326">
                                            <p:txEl>
                                              <p:pRg st="1" end="1"/>
                                            </p:txEl>
                                          </p:spTgt>
                                        </p:tgtEl>
                                      </p:cBhvr>
                                    </p:animEffect>
                                    <p:set>
                                      <p:cBhvr>
                                        <p:cTn id="33" dur="1" fill="hold">
                                          <p:stCondLst>
                                            <p:cond delay="499"/>
                                          </p:stCondLst>
                                        </p:cTn>
                                        <p:tgtEl>
                                          <p:spTgt spid="326">
                                            <p:txEl>
                                              <p:pRg st="1" end="1"/>
                                            </p:txEl>
                                          </p:spTgt>
                                        </p:tgtEl>
                                        <p:attrNameLst>
                                          <p:attrName>style.visibility</p:attrName>
                                        </p:attrNameLst>
                                      </p:cBhvr>
                                      <p:to>
                                        <p:strVal val="hidden"/>
                                      </p:to>
                                    </p:set>
                                  </p:childTnLst>
                                </p:cTn>
                              </p:par>
                              <p:par>
                                <p:cTn id="34" presetID="49" presetClass="exit" fill="hold" nodeType="withEffect">
                                  <p:stCondLst>
                                    <p:cond delay="0"/>
                                  </p:stCondLst>
                                  <p:childTnLst>
                                    <p:anim calcmode="lin" valueType="num">
                                      <p:cBhvr additive="repl">
                                        <p:cTn id="35" dur="500"/>
                                        <p:tgtEl>
                                          <p:spTgt spid="326">
                                            <p:txEl>
                                              <p:pRg st="2" end="2"/>
                                            </p:txEl>
                                          </p:spTgt>
                                        </p:tgtEl>
                                        <p:attrNameLst>
                                          <p:attrName>ppt_w</p:attrName>
                                        </p:attrNameLst>
                                      </p:cBhvr>
                                      <p:tavLst>
                                        <p:tav tm="0">
                                          <p:val>
                                            <p:strVal val="#ppt_w"/>
                                          </p:val>
                                        </p:tav>
                                        <p:tav tm="100000">
                                          <p:val>
                                            <p:fltVal val="0"/>
                                          </p:val>
                                        </p:tav>
                                      </p:tavLst>
                                    </p:anim>
                                    <p:anim calcmode="lin" valueType="num">
                                      <p:cBhvr additive="repl">
                                        <p:cTn id="36" dur="500"/>
                                        <p:tgtEl>
                                          <p:spTgt spid="326">
                                            <p:txEl>
                                              <p:pRg st="2" end="2"/>
                                            </p:txEl>
                                          </p:spTgt>
                                        </p:tgtEl>
                                        <p:attrNameLst>
                                          <p:attrName>ppt_h</p:attrName>
                                        </p:attrNameLst>
                                      </p:cBhvr>
                                      <p:tavLst>
                                        <p:tav tm="0">
                                          <p:val>
                                            <p:strVal val="#ppt_h"/>
                                          </p:val>
                                        </p:tav>
                                        <p:tav tm="100000">
                                          <p:val>
                                            <p:fltVal val="0"/>
                                          </p:val>
                                        </p:tav>
                                      </p:tavLst>
                                    </p:anim>
                                    <p:anim calcmode="lin" valueType="num">
                                      <p:cBhvr additive="repl">
                                        <p:cTn id="37" dur="500"/>
                                        <p:tgtEl>
                                          <p:spTgt spid="326">
                                            <p:txEl>
                                              <p:pRg st="2" end="2"/>
                                            </p:txEl>
                                          </p:spTgt>
                                        </p:tgtEl>
                                        <p:attrNameLst>
                                          <p:attrName>r</p:attrName>
                                        </p:attrNameLst>
                                      </p:cBhvr>
                                      <p:tavLst>
                                        <p:tav tm="0">
                                          <p:val>
                                            <p:strVal val="0"/>
                                          </p:val>
                                        </p:tav>
                                        <p:tav tm="100000">
                                          <p:val>
                                            <p:strVal val="360"/>
                                          </p:val>
                                        </p:tav>
                                      </p:tavLst>
                                    </p:anim>
                                    <p:animEffect transition="out" filter="fade">
                                      <p:cBhvr additive="repl">
                                        <p:cTn id="38" dur="500"/>
                                        <p:tgtEl>
                                          <p:spTgt spid="326">
                                            <p:txEl>
                                              <p:pRg st="2" end="2"/>
                                            </p:txEl>
                                          </p:spTgt>
                                        </p:tgtEl>
                                      </p:cBhvr>
                                    </p:animEffect>
                                    <p:set>
                                      <p:cBhvr>
                                        <p:cTn id="39" dur="1" fill="hold">
                                          <p:stCondLst>
                                            <p:cond delay="499"/>
                                          </p:stCondLst>
                                        </p:cTn>
                                        <p:tgtEl>
                                          <p:spTgt spid="326">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CustomShape 1"/>
          <p:cNvSpPr/>
          <p:nvPr/>
        </p:nvSpPr>
        <p:spPr>
          <a:xfrm>
            <a:off x="457200" y="274680"/>
            <a:ext cx="8228520" cy="581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ru-RU" sz="2400" b="1" strike="noStrike" spc="-1" dirty="0" err="1" smtClean="0">
                <a:solidFill>
                  <a:srgbClr val="FF0000"/>
                </a:solidFill>
                <a:latin typeface="Calibri"/>
                <a:ea typeface="DejaVu Sans"/>
              </a:rPr>
              <a:t>Поранення</a:t>
            </a:r>
            <a:r>
              <a:rPr lang="ru-RU" sz="2400" b="1" strike="noStrike" spc="-1" dirty="0">
                <a:solidFill>
                  <a:srgbClr val="FF0000"/>
                </a:solidFill>
                <a:latin typeface="Calibri"/>
                <a:ea typeface="DejaVu Sans"/>
              </a:rPr>
              <a:t>. Рани. </a:t>
            </a:r>
            <a:r>
              <a:rPr lang="ru-RU" sz="2400" b="1" i="1" strike="noStrike" spc="-1" dirty="0" err="1">
                <a:solidFill>
                  <a:srgbClr val="FF0000"/>
                </a:solidFill>
                <a:latin typeface="Calibri"/>
                <a:ea typeface="DejaVu Sans"/>
              </a:rPr>
              <a:t>Кровотеча</a:t>
            </a:r>
            <a:r>
              <a:rPr lang="ru-RU" sz="2400" b="1" strike="noStrike" spc="-1" dirty="0">
                <a:solidFill>
                  <a:srgbClr val="FF0000"/>
                </a:solidFill>
                <a:latin typeface="Calibri"/>
                <a:ea typeface="DejaVu Sans"/>
              </a:rPr>
              <a:t>. </a:t>
            </a:r>
            <a:r>
              <a:rPr lang="ru-RU" sz="2400" b="1" strike="noStrike" spc="-1" dirty="0" err="1">
                <a:solidFill>
                  <a:srgbClr val="FF0000"/>
                </a:solidFill>
                <a:latin typeface="Calibri"/>
                <a:ea typeface="DejaVu Sans"/>
              </a:rPr>
              <a:t>Види</a:t>
            </a:r>
            <a:r>
              <a:rPr lang="ru-RU" sz="2400" b="1" strike="noStrike" spc="-1" dirty="0">
                <a:solidFill>
                  <a:srgbClr val="FF0000"/>
                </a:solidFill>
                <a:latin typeface="Calibri"/>
                <a:ea typeface="DejaVu Sans"/>
              </a:rPr>
              <a:t> </a:t>
            </a:r>
            <a:r>
              <a:rPr lang="ru-RU" sz="2400" b="1" strike="noStrike" spc="-1" dirty="0" err="1">
                <a:solidFill>
                  <a:srgbClr val="FF0000"/>
                </a:solidFill>
                <a:latin typeface="Calibri"/>
                <a:ea typeface="DejaVu Sans"/>
              </a:rPr>
              <a:t>кровотеч</a:t>
            </a:r>
            <a:r>
              <a:rPr lang="ru-RU" sz="2400" b="1" strike="noStrike" spc="-1" dirty="0">
                <a:solidFill>
                  <a:srgbClr val="FF0000"/>
                </a:solidFill>
                <a:latin typeface="Calibri"/>
                <a:ea typeface="DejaVu Sans"/>
              </a:rPr>
              <a:t>. </a:t>
            </a:r>
            <a:r>
              <a:rPr lang="ru-RU" sz="2400" b="1" strike="noStrike" spc="-1" dirty="0" err="1">
                <a:solidFill>
                  <a:srgbClr val="FF0000"/>
                </a:solidFill>
                <a:latin typeface="Calibri"/>
                <a:ea typeface="DejaVu Sans"/>
              </a:rPr>
              <a:t>Долікарська</a:t>
            </a:r>
            <a:r>
              <a:rPr lang="ru-RU" sz="2400" b="1" strike="noStrike" spc="-1" dirty="0">
                <a:solidFill>
                  <a:srgbClr val="FF0000"/>
                </a:solidFill>
                <a:latin typeface="Calibri"/>
                <a:ea typeface="DejaVu Sans"/>
              </a:rPr>
              <a:t> </a:t>
            </a:r>
            <a:r>
              <a:rPr lang="ru-RU" sz="2400" b="1" strike="noStrike" spc="-1" dirty="0" err="1">
                <a:solidFill>
                  <a:srgbClr val="FF0000"/>
                </a:solidFill>
                <a:latin typeface="Calibri"/>
                <a:ea typeface="DejaVu Sans"/>
              </a:rPr>
              <a:t>допомога</a:t>
            </a:r>
            <a:r>
              <a:rPr lang="ru-RU" sz="2400" b="1" strike="noStrike" spc="-1" dirty="0">
                <a:solidFill>
                  <a:srgbClr val="FF0000"/>
                </a:solidFill>
                <a:latin typeface="Calibri"/>
                <a:ea typeface="DejaVu Sans"/>
              </a:rPr>
              <a:t>. </a:t>
            </a:r>
            <a:endParaRPr lang="ru-RU" sz="2400" b="0" strike="noStrike" spc="-1" dirty="0">
              <a:latin typeface="Arial"/>
            </a:endParaRPr>
          </a:p>
        </p:txBody>
      </p:sp>
      <p:sp>
        <p:nvSpPr>
          <p:cNvPr id="328" name="CustomShape 2"/>
          <p:cNvSpPr/>
          <p:nvPr/>
        </p:nvSpPr>
        <p:spPr>
          <a:xfrm>
            <a:off x="357120" y="1143000"/>
            <a:ext cx="8285760" cy="5696640"/>
          </a:xfrm>
          <a:prstGeom prst="rect">
            <a:avLst/>
          </a:prstGeom>
          <a:solidFill>
            <a:srgbClr val="FFFF00"/>
          </a:solidFill>
          <a:ln w="9360">
            <a:solidFill>
              <a:schemeClr val="bg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4800" b="1" strike="noStrike" spc="-1">
                <a:solidFill>
                  <a:srgbClr val="000066"/>
                </a:solidFill>
                <a:latin typeface="Georgia"/>
                <a:ea typeface="DejaVu Sans"/>
              </a:rPr>
              <a:t>ПОРАНЕННЯ</a:t>
            </a:r>
            <a:r>
              <a:rPr lang="ru-RU" sz="4000" b="1" strike="noStrike" spc="-1">
                <a:solidFill>
                  <a:srgbClr val="000066"/>
                </a:solidFill>
                <a:latin typeface="Georgia"/>
                <a:ea typeface="DejaVu Sans"/>
              </a:rPr>
              <a:t> - </a:t>
            </a:r>
            <a:endParaRPr lang="ru-RU" sz="4000" b="0" strike="noStrike" spc="-1">
              <a:latin typeface="Arial"/>
            </a:endParaRPr>
          </a:p>
          <a:p>
            <a:pPr algn="ctr">
              <a:lnSpc>
                <a:spcPct val="100000"/>
              </a:lnSpc>
            </a:pPr>
            <a:r>
              <a:rPr lang="ru-RU" sz="4000" b="1" strike="noStrike" spc="-1">
                <a:solidFill>
                  <a:srgbClr val="000066"/>
                </a:solidFill>
                <a:latin typeface="Georgia"/>
                <a:ea typeface="DejaVu Sans"/>
              </a:rPr>
              <a:t>порушення цілісності шкіри та слизистої оболонки. </a:t>
            </a:r>
            <a:endParaRPr lang="ru-RU" sz="4000" b="0" strike="noStrike" spc="-1">
              <a:latin typeface="Arial"/>
            </a:endParaRPr>
          </a:p>
          <a:p>
            <a:pPr algn="ctr">
              <a:lnSpc>
                <a:spcPct val="100000"/>
              </a:lnSpc>
            </a:pPr>
            <a:r>
              <a:rPr lang="ru-RU" sz="4000" b="1" strike="noStrike" spc="-1">
                <a:solidFill>
                  <a:srgbClr val="000066"/>
                </a:solidFill>
                <a:latin typeface="Georgia"/>
                <a:ea typeface="DejaVu Sans"/>
              </a:rPr>
              <a:t>При пораненнях (процесі нанесення ушкодження) можуть також пошкоджуватися м’язи, судини, нервові закінчення, внутрішні органи.</a:t>
            </a:r>
            <a:endParaRPr lang="ru-RU" sz="4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CustomShape 1"/>
          <p:cNvSpPr/>
          <p:nvPr/>
        </p:nvSpPr>
        <p:spPr>
          <a:xfrm>
            <a:off x="1692360" y="331920"/>
            <a:ext cx="6191640" cy="638280"/>
          </a:xfrm>
          <a:prstGeom prst="rect">
            <a:avLst/>
          </a:prstGeom>
          <a:solidFill>
            <a:srgbClr val="FFFF00"/>
          </a:solidFill>
          <a:ln w="31680">
            <a:solidFill>
              <a:schemeClr val="bg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800"/>
              </a:spcBef>
            </a:pPr>
            <a:r>
              <a:rPr lang="ru-RU" sz="3600" b="1" strike="noStrike" spc="-1">
                <a:solidFill>
                  <a:srgbClr val="000066"/>
                </a:solidFill>
                <a:latin typeface="Georgia"/>
                <a:ea typeface="DejaVu Sans"/>
              </a:rPr>
              <a:t>Причини поранень:</a:t>
            </a:r>
            <a:endParaRPr lang="ru-RU" sz="3600" b="0" strike="noStrike" spc="-1">
              <a:latin typeface="Arial"/>
            </a:endParaRPr>
          </a:p>
        </p:txBody>
      </p:sp>
      <p:sp>
        <p:nvSpPr>
          <p:cNvPr id="330" name="CustomShape 2"/>
          <p:cNvSpPr/>
          <p:nvPr/>
        </p:nvSpPr>
        <p:spPr>
          <a:xfrm>
            <a:off x="826920" y="1123920"/>
            <a:ext cx="2878560" cy="1583280"/>
          </a:xfrm>
          <a:prstGeom prst="rect">
            <a:avLst/>
          </a:prstGeom>
          <a:solidFill>
            <a:srgbClr val="FFFF00"/>
          </a:solidFill>
          <a:ln w="25560">
            <a:solidFill>
              <a:schemeClr val="bg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trike="noStrike" spc="-1">
                <a:solidFill>
                  <a:srgbClr val="000066"/>
                </a:solidFill>
                <a:latin typeface="Georgia"/>
                <a:ea typeface="DejaVu Sans"/>
              </a:rPr>
              <a:t>аварії під час </a:t>
            </a:r>
            <a:endParaRPr lang="ru-RU" sz="2000" b="0" strike="noStrike" spc="-1">
              <a:latin typeface="Arial"/>
            </a:endParaRPr>
          </a:p>
          <a:p>
            <a:pPr algn="ctr">
              <a:lnSpc>
                <a:spcPct val="100000"/>
              </a:lnSpc>
            </a:pPr>
            <a:r>
              <a:rPr lang="ru-RU" sz="2000" b="1" strike="noStrike" spc="-1">
                <a:solidFill>
                  <a:srgbClr val="000066"/>
                </a:solidFill>
                <a:latin typeface="Georgia"/>
                <a:ea typeface="DejaVu Sans"/>
              </a:rPr>
              <a:t>промислового </a:t>
            </a:r>
            <a:endParaRPr lang="ru-RU" sz="2000" b="0" strike="noStrike" spc="-1">
              <a:latin typeface="Arial"/>
            </a:endParaRPr>
          </a:p>
          <a:p>
            <a:pPr algn="ctr">
              <a:lnSpc>
                <a:spcPct val="100000"/>
              </a:lnSpc>
            </a:pPr>
            <a:r>
              <a:rPr lang="ru-RU" sz="2000" b="1" strike="noStrike" spc="-1">
                <a:solidFill>
                  <a:srgbClr val="000066"/>
                </a:solidFill>
                <a:latin typeface="Georgia"/>
                <a:ea typeface="DejaVu Sans"/>
              </a:rPr>
              <a:t>виробництва,</a:t>
            </a:r>
            <a:endParaRPr lang="ru-RU" sz="2000" b="0" strike="noStrike" spc="-1">
              <a:latin typeface="Arial"/>
            </a:endParaRPr>
          </a:p>
          <a:p>
            <a:pPr algn="ctr">
              <a:lnSpc>
                <a:spcPct val="100000"/>
              </a:lnSpc>
            </a:pPr>
            <a:r>
              <a:rPr lang="ru-RU" sz="2000" b="1" strike="noStrike" spc="-1">
                <a:solidFill>
                  <a:srgbClr val="000066"/>
                </a:solidFill>
                <a:latin typeface="Georgia"/>
                <a:ea typeface="DejaVu Sans"/>
              </a:rPr>
              <a:t>роботи </a:t>
            </a:r>
            <a:endParaRPr lang="ru-RU" sz="2000" b="0" strike="noStrike" spc="-1">
              <a:latin typeface="Arial"/>
            </a:endParaRPr>
          </a:p>
          <a:p>
            <a:pPr algn="ctr">
              <a:lnSpc>
                <a:spcPct val="100000"/>
              </a:lnSpc>
            </a:pPr>
            <a:r>
              <a:rPr lang="ru-RU" sz="2000" b="1" strike="noStrike" spc="-1">
                <a:solidFill>
                  <a:srgbClr val="000066"/>
                </a:solidFill>
                <a:latin typeface="Georgia"/>
                <a:ea typeface="DejaVu Sans"/>
              </a:rPr>
              <a:t>з устаткуванням </a:t>
            </a:r>
            <a:endParaRPr lang="ru-RU" sz="2000" b="0" strike="noStrike" spc="-1">
              <a:latin typeface="Arial"/>
            </a:endParaRPr>
          </a:p>
        </p:txBody>
      </p:sp>
      <p:sp>
        <p:nvSpPr>
          <p:cNvPr id="331" name="CustomShape 3"/>
          <p:cNvSpPr/>
          <p:nvPr/>
        </p:nvSpPr>
        <p:spPr>
          <a:xfrm>
            <a:off x="826920" y="2924280"/>
            <a:ext cx="2878560" cy="1583280"/>
          </a:xfrm>
          <a:prstGeom prst="rect">
            <a:avLst/>
          </a:prstGeom>
          <a:solidFill>
            <a:srgbClr val="FFFF00"/>
          </a:solidFill>
          <a:ln w="25560">
            <a:solidFill>
              <a:schemeClr val="bg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trike="noStrike" spc="-1">
                <a:solidFill>
                  <a:srgbClr val="000066"/>
                </a:solidFill>
                <a:latin typeface="Georgia"/>
                <a:ea typeface="DejaVu Sans"/>
              </a:rPr>
              <a:t>наслідки</a:t>
            </a:r>
            <a:endParaRPr lang="ru-RU" sz="2000" b="0" strike="noStrike" spc="-1">
              <a:latin typeface="Arial"/>
            </a:endParaRPr>
          </a:p>
          <a:p>
            <a:pPr algn="ctr">
              <a:lnSpc>
                <a:spcPct val="100000"/>
              </a:lnSpc>
            </a:pPr>
            <a:r>
              <a:rPr lang="ru-RU" sz="2000" b="1" strike="noStrike" spc="-1">
                <a:solidFill>
                  <a:srgbClr val="000066"/>
                </a:solidFill>
                <a:latin typeface="Georgia"/>
                <a:ea typeface="DejaVu Sans"/>
              </a:rPr>
              <a:t>надзвичайних </a:t>
            </a:r>
            <a:endParaRPr lang="ru-RU" sz="2000" b="0" strike="noStrike" spc="-1">
              <a:latin typeface="Arial"/>
            </a:endParaRPr>
          </a:p>
          <a:p>
            <a:pPr algn="ctr">
              <a:lnSpc>
                <a:spcPct val="100000"/>
              </a:lnSpc>
            </a:pPr>
            <a:r>
              <a:rPr lang="ru-RU" sz="2000" b="1" strike="noStrike" spc="-1">
                <a:solidFill>
                  <a:srgbClr val="000066"/>
                </a:solidFill>
                <a:latin typeface="Georgia"/>
                <a:ea typeface="DejaVu Sans"/>
              </a:rPr>
              <a:t>ситуацій, </a:t>
            </a:r>
            <a:endParaRPr lang="ru-RU" sz="2000" b="0" strike="noStrike" spc="-1">
              <a:latin typeface="Arial"/>
            </a:endParaRPr>
          </a:p>
          <a:p>
            <a:pPr algn="ctr">
              <a:lnSpc>
                <a:spcPct val="100000"/>
              </a:lnSpc>
            </a:pPr>
            <a:r>
              <a:rPr lang="ru-RU" sz="2000" b="1" strike="noStrike" spc="-1">
                <a:solidFill>
                  <a:srgbClr val="000066"/>
                </a:solidFill>
                <a:latin typeface="Georgia"/>
                <a:ea typeface="DejaVu Sans"/>
              </a:rPr>
              <a:t>техногенних аварій,</a:t>
            </a:r>
            <a:endParaRPr lang="ru-RU" sz="2000" b="0" strike="noStrike" spc="-1">
              <a:latin typeface="Arial"/>
            </a:endParaRPr>
          </a:p>
          <a:p>
            <a:pPr algn="ctr">
              <a:lnSpc>
                <a:spcPct val="100000"/>
              </a:lnSpc>
            </a:pPr>
            <a:r>
              <a:rPr lang="ru-RU" sz="2000" b="1" strike="noStrike" spc="-1">
                <a:solidFill>
                  <a:srgbClr val="000066"/>
                </a:solidFill>
                <a:latin typeface="Georgia"/>
                <a:ea typeface="DejaVu Sans"/>
              </a:rPr>
              <a:t>катастроф, тощо</a:t>
            </a:r>
            <a:endParaRPr lang="ru-RU" sz="2000" b="0" strike="noStrike" spc="-1">
              <a:latin typeface="Arial"/>
            </a:endParaRPr>
          </a:p>
        </p:txBody>
      </p:sp>
      <p:sp>
        <p:nvSpPr>
          <p:cNvPr id="332" name="CustomShape 4"/>
          <p:cNvSpPr/>
          <p:nvPr/>
        </p:nvSpPr>
        <p:spPr>
          <a:xfrm>
            <a:off x="5219640" y="3643200"/>
            <a:ext cx="3526200" cy="2088000"/>
          </a:xfrm>
          <a:prstGeom prst="rect">
            <a:avLst/>
          </a:prstGeom>
          <a:solidFill>
            <a:srgbClr val="FFFF00"/>
          </a:solidFill>
          <a:ln w="25560">
            <a:solidFill>
              <a:schemeClr val="bg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trike="noStrike" spc="-1">
                <a:solidFill>
                  <a:srgbClr val="000066"/>
                </a:solidFill>
                <a:latin typeface="Georgia"/>
                <a:ea typeface="DejaVu Sans"/>
              </a:rPr>
              <a:t>необережне</a:t>
            </a:r>
            <a:endParaRPr lang="ru-RU" sz="2000" b="0" strike="noStrike" spc="-1">
              <a:latin typeface="Arial"/>
            </a:endParaRPr>
          </a:p>
          <a:p>
            <a:pPr algn="ctr">
              <a:lnSpc>
                <a:spcPct val="100000"/>
              </a:lnSpc>
            </a:pPr>
            <a:r>
              <a:rPr lang="ru-RU" sz="2000" b="1" strike="noStrike" spc="-1">
                <a:solidFill>
                  <a:srgbClr val="000066"/>
                </a:solidFill>
                <a:latin typeface="Georgia"/>
                <a:ea typeface="DejaVu Sans"/>
              </a:rPr>
              <a:t>поводження з </a:t>
            </a:r>
            <a:endParaRPr lang="ru-RU" sz="2000" b="0" strike="noStrike" spc="-1">
              <a:latin typeface="Arial"/>
            </a:endParaRPr>
          </a:p>
          <a:p>
            <a:pPr algn="ctr">
              <a:lnSpc>
                <a:spcPct val="100000"/>
              </a:lnSpc>
            </a:pPr>
            <a:r>
              <a:rPr lang="ru-RU" sz="2000" b="1" strike="noStrike" spc="-1">
                <a:solidFill>
                  <a:srgbClr val="000066"/>
                </a:solidFill>
                <a:latin typeface="Georgia"/>
                <a:ea typeface="DejaVu Sans"/>
              </a:rPr>
              <a:t>колючими,</a:t>
            </a:r>
            <a:endParaRPr lang="ru-RU" sz="2000" b="0" strike="noStrike" spc="-1">
              <a:latin typeface="Arial"/>
            </a:endParaRPr>
          </a:p>
          <a:p>
            <a:pPr algn="ctr">
              <a:lnSpc>
                <a:spcPct val="100000"/>
              </a:lnSpc>
            </a:pPr>
            <a:r>
              <a:rPr lang="ru-RU" sz="2000" b="1" strike="noStrike" spc="-1">
                <a:solidFill>
                  <a:srgbClr val="000066"/>
                </a:solidFill>
                <a:latin typeface="Georgia"/>
                <a:ea typeface="DejaVu Sans"/>
              </a:rPr>
              <a:t>ріжучими,</a:t>
            </a:r>
            <a:endParaRPr lang="ru-RU" sz="2000" b="0" strike="noStrike" spc="-1">
              <a:latin typeface="Arial"/>
            </a:endParaRPr>
          </a:p>
          <a:p>
            <a:pPr algn="ctr">
              <a:lnSpc>
                <a:spcPct val="100000"/>
              </a:lnSpc>
            </a:pPr>
            <a:r>
              <a:rPr lang="ru-RU" sz="2000" b="1" strike="noStrike" spc="-1">
                <a:solidFill>
                  <a:srgbClr val="000066"/>
                </a:solidFill>
                <a:latin typeface="Georgia"/>
                <a:ea typeface="DejaVu Sans"/>
              </a:rPr>
              <a:t>іншими побутовими</a:t>
            </a:r>
            <a:endParaRPr lang="ru-RU" sz="2000" b="0" strike="noStrike" spc="-1">
              <a:latin typeface="Arial"/>
            </a:endParaRPr>
          </a:p>
          <a:p>
            <a:pPr algn="ctr">
              <a:lnSpc>
                <a:spcPct val="100000"/>
              </a:lnSpc>
            </a:pPr>
            <a:r>
              <a:rPr lang="ru-RU" sz="2000" b="1" strike="noStrike" spc="-1">
                <a:solidFill>
                  <a:srgbClr val="000066"/>
                </a:solidFill>
                <a:latin typeface="Georgia"/>
                <a:ea typeface="DejaVu Sans"/>
              </a:rPr>
              <a:t>інструментами </a:t>
            </a:r>
            <a:endParaRPr lang="ru-RU" sz="2000" b="0" strike="noStrike" spc="-1">
              <a:latin typeface="Arial"/>
            </a:endParaRPr>
          </a:p>
        </p:txBody>
      </p:sp>
      <p:sp>
        <p:nvSpPr>
          <p:cNvPr id="333" name="CustomShape 5"/>
          <p:cNvSpPr/>
          <p:nvPr/>
        </p:nvSpPr>
        <p:spPr>
          <a:xfrm>
            <a:off x="5796000" y="1916280"/>
            <a:ext cx="2448360" cy="1222920"/>
          </a:xfrm>
          <a:prstGeom prst="rect">
            <a:avLst/>
          </a:prstGeom>
          <a:solidFill>
            <a:srgbClr val="FFFF00"/>
          </a:solidFill>
          <a:ln w="25560">
            <a:solidFill>
              <a:schemeClr val="bg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trike="noStrike" spc="-1">
                <a:solidFill>
                  <a:srgbClr val="000066"/>
                </a:solidFill>
                <a:latin typeface="Georgia"/>
                <a:ea typeface="DejaVu Sans"/>
              </a:rPr>
              <a:t>укуси </a:t>
            </a:r>
            <a:endParaRPr lang="ru-RU" sz="2000" b="0" strike="noStrike" spc="-1">
              <a:latin typeface="Arial"/>
            </a:endParaRPr>
          </a:p>
          <a:p>
            <a:pPr algn="ctr">
              <a:lnSpc>
                <a:spcPct val="100000"/>
              </a:lnSpc>
            </a:pPr>
            <a:r>
              <a:rPr lang="ru-RU" sz="2000" b="1" strike="noStrike" spc="-1">
                <a:solidFill>
                  <a:srgbClr val="000066"/>
                </a:solidFill>
                <a:latin typeface="Georgia"/>
                <a:ea typeface="DejaVu Sans"/>
              </a:rPr>
              <a:t>тварин</a:t>
            </a:r>
            <a:endParaRPr lang="ru-RU" sz="2000" b="0" strike="noStrike" spc="-1">
              <a:latin typeface="Arial"/>
            </a:endParaRPr>
          </a:p>
        </p:txBody>
      </p:sp>
      <p:sp>
        <p:nvSpPr>
          <p:cNvPr id="334" name="CustomShape 6"/>
          <p:cNvSpPr/>
          <p:nvPr/>
        </p:nvSpPr>
        <p:spPr>
          <a:xfrm>
            <a:off x="826920" y="4724280"/>
            <a:ext cx="2880360" cy="1583280"/>
          </a:xfrm>
          <a:prstGeom prst="rect">
            <a:avLst/>
          </a:prstGeom>
          <a:solidFill>
            <a:srgbClr val="FFFF00"/>
          </a:solidFill>
          <a:ln w="25560">
            <a:solidFill>
              <a:schemeClr val="bg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trike="noStrike" spc="-1">
                <a:solidFill>
                  <a:srgbClr val="000066"/>
                </a:solidFill>
                <a:latin typeface="Georgia"/>
                <a:ea typeface="DejaVu Sans"/>
              </a:rPr>
              <a:t>вибухи на </a:t>
            </a:r>
            <a:endParaRPr lang="ru-RU" sz="2000" b="0" strike="noStrike" spc="-1">
              <a:latin typeface="Arial"/>
            </a:endParaRPr>
          </a:p>
          <a:p>
            <a:pPr algn="ctr">
              <a:lnSpc>
                <a:spcPct val="100000"/>
              </a:lnSpc>
            </a:pPr>
            <a:r>
              <a:rPr lang="ru-RU" sz="2000" b="1" strike="noStrike" spc="-1">
                <a:solidFill>
                  <a:srgbClr val="000066"/>
                </a:solidFill>
                <a:latin typeface="Georgia"/>
                <a:ea typeface="DejaVu Sans"/>
              </a:rPr>
              <a:t>виробництві,</a:t>
            </a:r>
            <a:endParaRPr lang="ru-RU" sz="2000" b="0" strike="noStrike" spc="-1">
              <a:latin typeface="Arial"/>
            </a:endParaRPr>
          </a:p>
          <a:p>
            <a:pPr algn="ctr">
              <a:lnSpc>
                <a:spcPct val="100000"/>
              </a:lnSpc>
            </a:pPr>
            <a:r>
              <a:rPr lang="ru-RU" sz="2000" b="1" strike="noStrike" spc="-1">
                <a:solidFill>
                  <a:srgbClr val="000066"/>
                </a:solidFill>
                <a:latin typeface="Georgia"/>
                <a:ea typeface="DejaVu Sans"/>
              </a:rPr>
              <a:t>побуті</a:t>
            </a:r>
            <a:endParaRPr lang="ru-RU" sz="2000" b="0" strike="noStrike" spc="-1">
              <a:latin typeface="Arial"/>
            </a:endParaRPr>
          </a:p>
        </p:txBody>
      </p:sp>
      <p:sp>
        <p:nvSpPr>
          <p:cNvPr id="335" name="Line 7"/>
          <p:cNvSpPr/>
          <p:nvPr/>
        </p:nvSpPr>
        <p:spPr>
          <a:xfrm>
            <a:off x="4500360" y="979200"/>
            <a:ext cx="0" cy="4969080"/>
          </a:xfrm>
          <a:prstGeom prst="line">
            <a:avLst/>
          </a:prstGeom>
          <a:ln w="34920">
            <a:solidFill>
              <a:schemeClr val="bg1"/>
            </a:solidFill>
            <a:round/>
          </a:ln>
        </p:spPr>
        <p:style>
          <a:lnRef idx="0">
            <a:scrgbClr r="0" g="0" b="0"/>
          </a:lnRef>
          <a:fillRef idx="0">
            <a:scrgbClr r="0" g="0" b="0"/>
          </a:fillRef>
          <a:effectRef idx="0">
            <a:scrgbClr r="0" g="0" b="0"/>
          </a:effectRef>
          <a:fontRef idx="minor"/>
        </p:style>
      </p:sp>
      <p:sp>
        <p:nvSpPr>
          <p:cNvPr id="336" name="Line 8"/>
          <p:cNvSpPr/>
          <p:nvPr/>
        </p:nvSpPr>
        <p:spPr>
          <a:xfrm>
            <a:off x="4500360" y="2492280"/>
            <a:ext cx="1295280" cy="0"/>
          </a:xfrm>
          <a:prstGeom prst="line">
            <a:avLst/>
          </a:prstGeom>
          <a:ln w="34920">
            <a:solidFill>
              <a:schemeClr val="bg1"/>
            </a:solidFill>
            <a:round/>
            <a:tailEnd type="triangle" w="med" len="med"/>
          </a:ln>
        </p:spPr>
        <p:style>
          <a:lnRef idx="0">
            <a:scrgbClr r="0" g="0" b="0"/>
          </a:lnRef>
          <a:fillRef idx="0">
            <a:scrgbClr r="0" g="0" b="0"/>
          </a:fillRef>
          <a:effectRef idx="0">
            <a:scrgbClr r="0" g="0" b="0"/>
          </a:effectRef>
          <a:fontRef idx="minor"/>
        </p:style>
      </p:sp>
      <p:sp>
        <p:nvSpPr>
          <p:cNvPr id="337" name="Line 9"/>
          <p:cNvSpPr/>
          <p:nvPr/>
        </p:nvSpPr>
        <p:spPr>
          <a:xfrm>
            <a:off x="4500360" y="4435200"/>
            <a:ext cx="719280" cy="0"/>
          </a:xfrm>
          <a:prstGeom prst="line">
            <a:avLst/>
          </a:prstGeom>
          <a:ln w="34920">
            <a:solidFill>
              <a:schemeClr val="bg1"/>
            </a:solidFill>
            <a:round/>
            <a:tailEnd type="triangle" w="med" len="med"/>
          </a:ln>
        </p:spPr>
        <p:style>
          <a:lnRef idx="0">
            <a:scrgbClr r="0" g="0" b="0"/>
          </a:lnRef>
          <a:fillRef idx="0">
            <a:scrgbClr r="0" g="0" b="0"/>
          </a:fillRef>
          <a:effectRef idx="0">
            <a:scrgbClr r="0" g="0" b="0"/>
          </a:effectRef>
          <a:fontRef idx="minor"/>
        </p:style>
      </p:sp>
      <p:sp>
        <p:nvSpPr>
          <p:cNvPr id="338" name="Line 10"/>
          <p:cNvSpPr/>
          <p:nvPr/>
        </p:nvSpPr>
        <p:spPr>
          <a:xfrm flipH="1">
            <a:off x="3708360" y="1915920"/>
            <a:ext cx="792000" cy="0"/>
          </a:xfrm>
          <a:prstGeom prst="line">
            <a:avLst/>
          </a:prstGeom>
          <a:ln w="34920">
            <a:solidFill>
              <a:schemeClr val="bg1"/>
            </a:solidFill>
            <a:round/>
            <a:tailEnd type="triangle" w="med" len="med"/>
          </a:ln>
        </p:spPr>
        <p:style>
          <a:lnRef idx="0">
            <a:scrgbClr r="0" g="0" b="0"/>
          </a:lnRef>
          <a:fillRef idx="0">
            <a:scrgbClr r="0" g="0" b="0"/>
          </a:fillRef>
          <a:effectRef idx="0">
            <a:scrgbClr r="0" g="0" b="0"/>
          </a:effectRef>
          <a:fontRef idx="minor"/>
        </p:style>
      </p:sp>
      <p:sp>
        <p:nvSpPr>
          <p:cNvPr id="339" name="Line 11"/>
          <p:cNvSpPr/>
          <p:nvPr/>
        </p:nvSpPr>
        <p:spPr>
          <a:xfrm flipH="1">
            <a:off x="3708360" y="3571560"/>
            <a:ext cx="792000" cy="0"/>
          </a:xfrm>
          <a:prstGeom prst="line">
            <a:avLst/>
          </a:prstGeom>
          <a:ln w="34920">
            <a:solidFill>
              <a:schemeClr val="bg1"/>
            </a:solidFill>
            <a:round/>
            <a:tailEnd type="triangle" w="med" len="med"/>
          </a:ln>
        </p:spPr>
        <p:style>
          <a:lnRef idx="0">
            <a:scrgbClr r="0" g="0" b="0"/>
          </a:lnRef>
          <a:fillRef idx="0">
            <a:scrgbClr r="0" g="0" b="0"/>
          </a:fillRef>
          <a:effectRef idx="0">
            <a:scrgbClr r="0" g="0" b="0"/>
          </a:effectRef>
          <a:fontRef idx="minor"/>
        </p:style>
      </p:sp>
      <p:sp>
        <p:nvSpPr>
          <p:cNvPr id="340" name="Line 12"/>
          <p:cNvSpPr/>
          <p:nvPr/>
        </p:nvSpPr>
        <p:spPr>
          <a:xfrm flipH="1">
            <a:off x="3708360" y="5300640"/>
            <a:ext cx="792000" cy="0"/>
          </a:xfrm>
          <a:prstGeom prst="line">
            <a:avLst/>
          </a:prstGeom>
          <a:ln w="34920">
            <a:solidFill>
              <a:schemeClr val="bg1"/>
            </a:solidFill>
            <a:round/>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Line 1"/>
          <p:cNvSpPr/>
          <p:nvPr/>
        </p:nvSpPr>
        <p:spPr>
          <a:xfrm flipH="1" flipV="1">
            <a:off x="2698560" y="1339560"/>
            <a:ext cx="1873440" cy="1297080"/>
          </a:xfrm>
          <a:prstGeom prst="line">
            <a:avLst/>
          </a:prstGeom>
          <a:ln w="34920">
            <a:solidFill>
              <a:schemeClr val="bg1"/>
            </a:solidFill>
            <a:round/>
            <a:tailEnd type="triangle" w="med" len="med"/>
          </a:ln>
        </p:spPr>
        <p:style>
          <a:lnRef idx="0">
            <a:scrgbClr r="0" g="0" b="0"/>
          </a:lnRef>
          <a:fillRef idx="0">
            <a:scrgbClr r="0" g="0" b="0"/>
          </a:fillRef>
          <a:effectRef idx="0">
            <a:scrgbClr r="0" g="0" b="0"/>
          </a:effectRef>
          <a:fontRef idx="minor"/>
        </p:style>
      </p:sp>
      <p:sp>
        <p:nvSpPr>
          <p:cNvPr id="342" name="Line 2"/>
          <p:cNvSpPr/>
          <p:nvPr/>
        </p:nvSpPr>
        <p:spPr>
          <a:xfrm flipV="1">
            <a:off x="4572000" y="1412640"/>
            <a:ext cx="2016000" cy="1224000"/>
          </a:xfrm>
          <a:prstGeom prst="line">
            <a:avLst/>
          </a:prstGeom>
          <a:ln w="34920">
            <a:solidFill>
              <a:schemeClr val="bg1"/>
            </a:solidFill>
            <a:round/>
            <a:tailEnd type="triangle" w="med" len="med"/>
          </a:ln>
        </p:spPr>
        <p:style>
          <a:lnRef idx="0">
            <a:scrgbClr r="0" g="0" b="0"/>
          </a:lnRef>
          <a:fillRef idx="0">
            <a:scrgbClr r="0" g="0" b="0"/>
          </a:fillRef>
          <a:effectRef idx="0">
            <a:scrgbClr r="0" g="0" b="0"/>
          </a:effectRef>
          <a:fontRef idx="minor"/>
        </p:style>
      </p:sp>
      <p:sp>
        <p:nvSpPr>
          <p:cNvPr id="343" name="CustomShape 3"/>
          <p:cNvSpPr/>
          <p:nvPr/>
        </p:nvSpPr>
        <p:spPr>
          <a:xfrm>
            <a:off x="1403280" y="2637000"/>
            <a:ext cx="6191640" cy="1186920"/>
          </a:xfrm>
          <a:prstGeom prst="rect">
            <a:avLst/>
          </a:prstGeom>
          <a:solidFill>
            <a:srgbClr val="FFFF00"/>
          </a:solidFill>
          <a:ln w="31680">
            <a:solidFill>
              <a:schemeClr val="bg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800"/>
              </a:spcBef>
            </a:pPr>
            <a:r>
              <a:rPr lang="ru-RU" sz="3600" b="1" strike="noStrike" spc="-1">
                <a:solidFill>
                  <a:srgbClr val="000066"/>
                </a:solidFill>
                <a:latin typeface="Georgia"/>
                <a:ea typeface="DejaVu Sans"/>
              </a:rPr>
              <a:t>КЛАСИФІКАЦІЯ ПОРАНЕНЬ</a:t>
            </a:r>
            <a:endParaRPr lang="ru-RU" sz="3600" b="0" strike="noStrike" spc="-1">
              <a:latin typeface="Arial"/>
            </a:endParaRPr>
          </a:p>
        </p:txBody>
      </p:sp>
      <p:sp>
        <p:nvSpPr>
          <p:cNvPr id="344" name="CustomShape 4"/>
          <p:cNvSpPr/>
          <p:nvPr/>
        </p:nvSpPr>
        <p:spPr>
          <a:xfrm>
            <a:off x="611280" y="763560"/>
            <a:ext cx="2086560" cy="1080000"/>
          </a:xfrm>
          <a:prstGeom prst="rect">
            <a:avLst/>
          </a:prstGeom>
          <a:solidFill>
            <a:srgbClr val="FFFF00"/>
          </a:solidFill>
          <a:ln w="25560">
            <a:solidFill>
              <a:schemeClr val="bg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3200" b="1" strike="noStrike" spc="-1">
                <a:solidFill>
                  <a:srgbClr val="000000"/>
                </a:solidFill>
                <a:latin typeface="Georgia"/>
                <a:ea typeface="DejaVu Sans"/>
              </a:rPr>
              <a:t>різані </a:t>
            </a:r>
            <a:endParaRPr lang="ru-RU" sz="3200" b="0" strike="noStrike" spc="-1">
              <a:latin typeface="Arial"/>
            </a:endParaRPr>
          </a:p>
        </p:txBody>
      </p:sp>
      <p:sp>
        <p:nvSpPr>
          <p:cNvPr id="345" name="CustomShape 5"/>
          <p:cNvSpPr/>
          <p:nvPr/>
        </p:nvSpPr>
        <p:spPr>
          <a:xfrm>
            <a:off x="3429000" y="1143000"/>
            <a:ext cx="2086560" cy="1080000"/>
          </a:xfrm>
          <a:prstGeom prst="rect">
            <a:avLst/>
          </a:prstGeom>
          <a:solidFill>
            <a:srgbClr val="FFFF00"/>
          </a:solidFill>
          <a:ln w="25560">
            <a:solidFill>
              <a:schemeClr val="bg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3200" b="1" strike="noStrike" spc="-1">
                <a:solidFill>
                  <a:srgbClr val="000000"/>
                </a:solidFill>
                <a:latin typeface="Georgia"/>
                <a:ea typeface="DejaVu Sans"/>
              </a:rPr>
              <a:t>колоті</a:t>
            </a:r>
            <a:endParaRPr lang="ru-RU" sz="3200" b="0" strike="noStrike" spc="-1">
              <a:latin typeface="Arial"/>
            </a:endParaRPr>
          </a:p>
        </p:txBody>
      </p:sp>
      <p:sp>
        <p:nvSpPr>
          <p:cNvPr id="346" name="CustomShape 6"/>
          <p:cNvSpPr/>
          <p:nvPr/>
        </p:nvSpPr>
        <p:spPr>
          <a:xfrm>
            <a:off x="6588000" y="835200"/>
            <a:ext cx="2086560" cy="1080000"/>
          </a:xfrm>
          <a:prstGeom prst="rect">
            <a:avLst/>
          </a:prstGeom>
          <a:solidFill>
            <a:srgbClr val="FFFF00"/>
          </a:solidFill>
          <a:ln w="25560">
            <a:solidFill>
              <a:schemeClr val="bg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3200" b="1" strike="noStrike" spc="-1">
                <a:solidFill>
                  <a:srgbClr val="000000"/>
                </a:solidFill>
                <a:latin typeface="Georgia"/>
                <a:ea typeface="DejaVu Sans"/>
              </a:rPr>
              <a:t>рублені</a:t>
            </a:r>
            <a:endParaRPr lang="ru-RU" sz="3200" b="0" strike="noStrike" spc="-1">
              <a:latin typeface="Arial"/>
            </a:endParaRPr>
          </a:p>
        </p:txBody>
      </p:sp>
      <p:sp>
        <p:nvSpPr>
          <p:cNvPr id="347" name="CustomShape 7"/>
          <p:cNvSpPr/>
          <p:nvPr/>
        </p:nvSpPr>
        <p:spPr>
          <a:xfrm>
            <a:off x="2411280" y="4437000"/>
            <a:ext cx="4607280" cy="1151280"/>
          </a:xfrm>
          <a:prstGeom prst="rect">
            <a:avLst/>
          </a:prstGeom>
          <a:solidFill>
            <a:srgbClr val="FFFF00"/>
          </a:solidFill>
          <a:ln w="25560">
            <a:solidFill>
              <a:schemeClr val="bg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3200" b="1" strike="noStrike" spc="-1">
                <a:solidFill>
                  <a:srgbClr val="000000"/>
                </a:solidFill>
                <a:latin typeface="Georgia"/>
                <a:ea typeface="DejaVu Sans"/>
              </a:rPr>
              <a:t>внаслідок травм </a:t>
            </a:r>
            <a:endParaRPr lang="ru-RU" sz="3200" b="0" strike="noStrike" spc="-1">
              <a:latin typeface="Arial"/>
            </a:endParaRPr>
          </a:p>
          <a:p>
            <a:pPr algn="ctr">
              <a:lnSpc>
                <a:spcPct val="100000"/>
              </a:lnSpc>
            </a:pPr>
            <a:r>
              <a:rPr lang="ru-RU" sz="3200" b="1" strike="noStrike" spc="-1">
                <a:solidFill>
                  <a:srgbClr val="000000"/>
                </a:solidFill>
                <a:latin typeface="Georgia"/>
                <a:ea typeface="DejaVu Sans"/>
              </a:rPr>
              <a:t>та укусів </a:t>
            </a:r>
            <a:endParaRPr lang="ru-RU" sz="3200" b="0" strike="noStrike" spc="-1">
              <a:latin typeface="Arial"/>
            </a:endParaRPr>
          </a:p>
        </p:txBody>
      </p:sp>
      <p:sp>
        <p:nvSpPr>
          <p:cNvPr id="348" name="Line 8"/>
          <p:cNvSpPr/>
          <p:nvPr/>
        </p:nvSpPr>
        <p:spPr>
          <a:xfrm>
            <a:off x="4572000" y="3860640"/>
            <a:ext cx="1440" cy="576360"/>
          </a:xfrm>
          <a:prstGeom prst="line">
            <a:avLst/>
          </a:prstGeom>
          <a:ln w="34920">
            <a:solidFill>
              <a:schemeClr val="bg1"/>
            </a:solidFill>
            <a:round/>
            <a:tailEnd type="triangle" w="med" len="med"/>
          </a:ln>
        </p:spPr>
        <p:style>
          <a:lnRef idx="0">
            <a:scrgbClr r="0" g="0" b="0"/>
          </a:lnRef>
          <a:fillRef idx="0">
            <a:scrgbClr r="0" g="0" b="0"/>
          </a:fillRef>
          <a:effectRef idx="0">
            <a:scrgbClr r="0" g="0" b="0"/>
          </a:effectRef>
          <a:fontRef idx="minor"/>
        </p:style>
      </p:sp>
      <p:sp>
        <p:nvSpPr>
          <p:cNvPr id="349" name="Line 9"/>
          <p:cNvSpPr/>
          <p:nvPr/>
        </p:nvSpPr>
        <p:spPr>
          <a:xfrm flipV="1">
            <a:off x="4572000" y="2276280"/>
            <a:ext cx="1440" cy="360360"/>
          </a:xfrm>
          <a:prstGeom prst="line">
            <a:avLst/>
          </a:prstGeom>
          <a:ln w="34920">
            <a:solidFill>
              <a:schemeClr val="bg1"/>
            </a:solidFill>
            <a:round/>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CustomShape 1"/>
          <p:cNvSpPr/>
          <p:nvPr/>
        </p:nvSpPr>
        <p:spPr>
          <a:xfrm>
            <a:off x="457200" y="27468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strike="noStrike" spc="-1">
                <a:solidFill>
                  <a:srgbClr val="7030A0"/>
                </a:solidFill>
                <a:latin typeface="Calibri"/>
                <a:ea typeface="DejaVu Sans"/>
              </a:rPr>
              <a:t>Рани. Види ран. </a:t>
            </a:r>
            <a:endParaRPr lang="ru-RU" sz="4400" b="0" strike="noStrike" spc="-1">
              <a:latin typeface="Arial"/>
            </a:endParaRPr>
          </a:p>
        </p:txBody>
      </p:sp>
      <p:sp>
        <p:nvSpPr>
          <p:cNvPr id="351" name="CustomShape 2"/>
          <p:cNvSpPr/>
          <p:nvPr/>
        </p:nvSpPr>
        <p:spPr>
          <a:xfrm>
            <a:off x="285840" y="1571760"/>
            <a:ext cx="8399880" cy="13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nSpc>
                <a:spcPct val="100000"/>
              </a:lnSpc>
              <a:spcBef>
                <a:spcPts val="641"/>
              </a:spcBef>
              <a:buClr>
                <a:srgbClr val="000000"/>
              </a:buClr>
              <a:buFont typeface="Arial"/>
              <a:buChar char="•"/>
            </a:pPr>
            <a:r>
              <a:rPr lang="ru-RU" sz="3200" b="1" strike="noStrike" spc="-1">
                <a:solidFill>
                  <a:srgbClr val="000000"/>
                </a:solidFill>
                <a:latin typeface="Calibri"/>
                <a:ea typeface="DejaVu Sans"/>
              </a:rPr>
              <a:t>Види ран: </a:t>
            </a:r>
            <a:r>
              <a:rPr lang="ru-RU" sz="3200" b="0" strike="noStrike" spc="-1">
                <a:solidFill>
                  <a:srgbClr val="000000"/>
                </a:solidFill>
                <a:latin typeface="Calibri"/>
                <a:ea typeface="DejaVu Sans"/>
              </a:rPr>
              <a:t>операційні (стерильні) та випадкові (інфіковані).</a:t>
            </a:r>
            <a:endParaRPr lang="ru-RU" sz="3200" b="0" strike="noStrike" spc="-1">
              <a:latin typeface="Arial"/>
            </a:endParaRPr>
          </a:p>
        </p:txBody>
      </p:sp>
      <p:pic>
        <p:nvPicPr>
          <p:cNvPr id="352" name="Picture 2"/>
          <p:cNvPicPr/>
          <p:nvPr/>
        </p:nvPicPr>
        <p:blipFill>
          <a:blip r:embed="rId2"/>
          <a:stretch/>
        </p:blipFill>
        <p:spPr>
          <a:xfrm>
            <a:off x="4429080" y="3214800"/>
            <a:ext cx="3686760" cy="2142000"/>
          </a:xfrm>
          <a:prstGeom prst="rect">
            <a:avLst/>
          </a:prstGeom>
          <a:ln w="9360">
            <a:noFill/>
          </a:ln>
        </p:spPr>
      </p:pic>
      <p:pic>
        <p:nvPicPr>
          <p:cNvPr id="353" name="Picture 3"/>
          <p:cNvPicPr/>
          <p:nvPr/>
        </p:nvPicPr>
        <p:blipFill>
          <a:blip r:embed="rId3"/>
          <a:stretch/>
        </p:blipFill>
        <p:spPr>
          <a:xfrm>
            <a:off x="571320" y="3143160"/>
            <a:ext cx="3499200" cy="22262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CustomShape 1"/>
          <p:cNvSpPr/>
          <p:nvPr/>
        </p:nvSpPr>
        <p:spPr>
          <a:xfrm>
            <a:off x="0" y="785880"/>
            <a:ext cx="5999760" cy="578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nSpc>
                <a:spcPct val="100000"/>
              </a:lnSpc>
              <a:spcBef>
                <a:spcPts val="641"/>
              </a:spcBef>
              <a:buClr>
                <a:srgbClr val="000000"/>
              </a:buClr>
              <a:buFont typeface="Arial"/>
              <a:buChar char="•"/>
            </a:pPr>
            <a:r>
              <a:rPr lang="ru-RU" sz="3200" b="0" strike="noStrike" spc="-1" dirty="0">
                <a:solidFill>
                  <a:srgbClr val="000000"/>
                </a:solidFill>
                <a:latin typeface="Calibri"/>
                <a:ea typeface="DejaVu Sans"/>
              </a:rPr>
              <a:t>Є рани </a:t>
            </a:r>
            <a:r>
              <a:rPr lang="ru-RU" sz="3200" b="1" strike="noStrike" spc="-1" dirty="0" err="1">
                <a:solidFill>
                  <a:srgbClr val="000000"/>
                </a:solidFill>
                <a:latin typeface="Calibri"/>
                <a:ea typeface="DejaVu Sans"/>
              </a:rPr>
              <a:t>поверхневі</a:t>
            </a:r>
            <a:r>
              <a:rPr lang="ru-RU" sz="3200" b="0" strike="noStrike" spc="-1" dirty="0">
                <a:solidFill>
                  <a:srgbClr val="000000"/>
                </a:solidFill>
                <a:latin typeface="Calibri"/>
                <a:ea typeface="DejaVu Sans"/>
              </a:rPr>
              <a:t> (</a:t>
            </a:r>
            <a:r>
              <a:rPr lang="ru-RU" sz="3200" b="0" strike="noStrike" spc="-1" dirty="0" err="1">
                <a:solidFill>
                  <a:srgbClr val="000000"/>
                </a:solidFill>
                <a:latin typeface="Calibri"/>
                <a:ea typeface="DejaVu Sans"/>
              </a:rPr>
              <a:t>подряпини</a:t>
            </a:r>
            <a:r>
              <a:rPr lang="ru-RU" sz="3200" b="0" strike="noStrike" spc="-1" dirty="0">
                <a:solidFill>
                  <a:srgbClr val="000000"/>
                </a:solidFill>
                <a:latin typeface="Calibri"/>
                <a:ea typeface="DejaVu Sans"/>
              </a:rPr>
              <a:t>, </a:t>
            </a:r>
            <a:r>
              <a:rPr lang="ru-RU" sz="3200" b="0" strike="noStrike" spc="-1" dirty="0" err="1">
                <a:solidFill>
                  <a:srgbClr val="000000"/>
                </a:solidFill>
                <a:latin typeface="Calibri"/>
                <a:ea typeface="DejaVu Sans"/>
              </a:rPr>
              <a:t>садна</a:t>
            </a:r>
            <a:r>
              <a:rPr lang="ru-RU" sz="3200" b="0" strike="noStrike" spc="-1" dirty="0">
                <a:solidFill>
                  <a:srgbClr val="000000"/>
                </a:solidFill>
                <a:latin typeface="Calibri"/>
                <a:ea typeface="DejaVu Sans"/>
              </a:rPr>
              <a:t>)</a:t>
            </a:r>
            <a:endParaRPr lang="ru-RU" sz="3200" b="0" strike="noStrike" spc="-1" dirty="0">
              <a:latin typeface="Arial"/>
            </a:endParaRPr>
          </a:p>
        </p:txBody>
      </p:sp>
      <p:pic>
        <p:nvPicPr>
          <p:cNvPr id="355" name="Picture 3"/>
          <p:cNvPicPr/>
          <p:nvPr/>
        </p:nvPicPr>
        <p:blipFill>
          <a:blip r:embed="rId2"/>
          <a:srcRect l="10433"/>
          <a:stretch/>
        </p:blipFill>
        <p:spPr>
          <a:xfrm>
            <a:off x="4678920" y="1712175"/>
            <a:ext cx="4142160" cy="3075480"/>
          </a:xfrm>
          <a:prstGeom prst="rect">
            <a:avLst/>
          </a:prstGeom>
          <a:ln w="9360">
            <a:noFill/>
          </a:ln>
        </p:spPr>
      </p:pic>
      <p:pic>
        <p:nvPicPr>
          <p:cNvPr id="356" name="Picture 4"/>
          <p:cNvPicPr/>
          <p:nvPr/>
        </p:nvPicPr>
        <p:blipFill>
          <a:blip r:embed="rId3"/>
          <a:srcRect t="14136" r="8901"/>
          <a:stretch/>
        </p:blipFill>
        <p:spPr>
          <a:xfrm>
            <a:off x="357120" y="3357720"/>
            <a:ext cx="4142160" cy="26024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CustomShape 1"/>
          <p:cNvSpPr/>
          <p:nvPr/>
        </p:nvSpPr>
        <p:spPr>
          <a:xfrm>
            <a:off x="457200" y="500040"/>
            <a:ext cx="8228520" cy="228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000">
              <a:lnSpc>
                <a:spcPct val="100000"/>
              </a:lnSpc>
              <a:spcBef>
                <a:spcPts val="641"/>
              </a:spcBef>
              <a:buClr>
                <a:srgbClr val="000000"/>
              </a:buClr>
              <a:buFont typeface="Arial"/>
              <a:buChar char="•"/>
            </a:pPr>
            <a:r>
              <a:rPr lang="ru-RU" sz="3200" b="1" strike="noStrike" spc="-1">
                <a:solidFill>
                  <a:srgbClr val="000000"/>
                </a:solidFill>
                <a:latin typeface="Calibri"/>
                <a:ea typeface="DejaVu Sans"/>
              </a:rPr>
              <a:t>глибокі непроникні </a:t>
            </a:r>
            <a:r>
              <a:rPr lang="ru-RU" sz="3200" b="0" strike="noStrike" spc="-1">
                <a:solidFill>
                  <a:srgbClr val="000000"/>
                </a:solidFill>
                <a:latin typeface="Calibri"/>
                <a:ea typeface="DejaVu Sans"/>
              </a:rPr>
              <a:t>(з ушкодженням шкіри, м'язів, кісток) і </a:t>
            </a:r>
            <a:r>
              <a:rPr lang="ru-RU" sz="3200" b="1" strike="noStrike" spc="-1">
                <a:solidFill>
                  <a:srgbClr val="000000"/>
                </a:solidFill>
                <a:latin typeface="Calibri"/>
                <a:ea typeface="DejaVu Sans"/>
              </a:rPr>
              <a:t>проникні</a:t>
            </a:r>
            <a:r>
              <a:rPr lang="ru-RU" sz="3200" b="0" strike="noStrike" spc="-1">
                <a:solidFill>
                  <a:srgbClr val="000000"/>
                </a:solidFill>
                <a:latin typeface="Calibri"/>
                <a:ea typeface="DejaVu Sans"/>
              </a:rPr>
              <a:t> (що проникають у порожнину тіла - черепа, грудної клітки, суглоба тощо) без ушкодження і з ушкодженням внутрішніх органів. </a:t>
            </a:r>
            <a:endParaRPr lang="ru-RU" sz="3200" b="0" strike="noStrike" spc="-1">
              <a:latin typeface="Arial"/>
            </a:endParaRPr>
          </a:p>
          <a:p>
            <a:pPr>
              <a:lnSpc>
                <a:spcPct val="100000"/>
              </a:lnSpc>
              <a:spcBef>
                <a:spcPts val="641"/>
              </a:spcBef>
            </a:pPr>
            <a:endParaRPr lang="ru-RU" sz="3200" b="0" strike="noStrike" spc="-1">
              <a:latin typeface="Arial"/>
            </a:endParaRPr>
          </a:p>
        </p:txBody>
      </p:sp>
      <p:pic>
        <p:nvPicPr>
          <p:cNvPr id="358" name="Picture 2"/>
          <p:cNvPicPr/>
          <p:nvPr/>
        </p:nvPicPr>
        <p:blipFill>
          <a:blip r:embed="rId2"/>
          <a:stretch/>
        </p:blipFill>
        <p:spPr>
          <a:xfrm>
            <a:off x="428760" y="3071880"/>
            <a:ext cx="3420000" cy="2778480"/>
          </a:xfrm>
          <a:prstGeom prst="rect">
            <a:avLst/>
          </a:prstGeom>
          <a:ln w="9360">
            <a:noFill/>
          </a:ln>
        </p:spPr>
      </p:pic>
      <p:pic>
        <p:nvPicPr>
          <p:cNvPr id="359" name="Picture 3"/>
          <p:cNvPicPr/>
          <p:nvPr/>
        </p:nvPicPr>
        <p:blipFill>
          <a:blip r:embed="rId3"/>
          <a:stretch/>
        </p:blipFill>
        <p:spPr>
          <a:xfrm>
            <a:off x="4786200" y="3071880"/>
            <a:ext cx="3545280" cy="278496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CustomShape 1"/>
          <p:cNvSpPr/>
          <p:nvPr/>
        </p:nvSpPr>
        <p:spPr>
          <a:xfrm>
            <a:off x="0" y="857160"/>
            <a:ext cx="8685720" cy="1499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000">
              <a:lnSpc>
                <a:spcPct val="100000"/>
              </a:lnSpc>
              <a:spcBef>
                <a:spcPts val="641"/>
              </a:spcBef>
              <a:buClr>
                <a:srgbClr val="000000"/>
              </a:buClr>
              <a:buFont typeface="Arial"/>
              <a:buChar char="•"/>
            </a:pPr>
            <a:r>
              <a:rPr lang="ru-RU" sz="3200" b="1" strike="noStrike" spc="-1">
                <a:solidFill>
                  <a:srgbClr val="000000"/>
                </a:solidFill>
                <a:latin typeface="Calibri"/>
                <a:ea typeface="DejaVu Sans"/>
              </a:rPr>
              <a:t>Рвані й забиті рани </a:t>
            </a:r>
            <a:r>
              <a:rPr lang="ru-RU" sz="3200" b="0" strike="noStrike" spc="-1">
                <a:solidFill>
                  <a:srgbClr val="000000"/>
                </a:solidFill>
                <a:latin typeface="Calibri"/>
                <a:ea typeface="DejaVu Sans"/>
              </a:rPr>
              <a:t>- значні розриви тканин, невеликі кровотечі, змертвіння тканин, інфекційні ускладнення.</a:t>
            </a:r>
            <a:endParaRPr lang="ru-RU" sz="3200" b="0" strike="noStrike" spc="-1">
              <a:latin typeface="Arial"/>
            </a:endParaRPr>
          </a:p>
        </p:txBody>
      </p:sp>
      <p:pic>
        <p:nvPicPr>
          <p:cNvPr id="361" name="Picture 2"/>
          <p:cNvPicPr/>
          <p:nvPr/>
        </p:nvPicPr>
        <p:blipFill>
          <a:blip r:embed="rId2"/>
          <a:stretch/>
        </p:blipFill>
        <p:spPr>
          <a:xfrm>
            <a:off x="5143680" y="2000160"/>
            <a:ext cx="3778920" cy="2518200"/>
          </a:xfrm>
          <a:prstGeom prst="rect">
            <a:avLst/>
          </a:prstGeom>
          <a:ln w="9360">
            <a:noFill/>
          </a:ln>
        </p:spPr>
      </p:pic>
      <p:pic>
        <p:nvPicPr>
          <p:cNvPr id="362" name="Picture 3"/>
          <p:cNvPicPr/>
          <p:nvPr/>
        </p:nvPicPr>
        <p:blipFill>
          <a:blip r:embed="rId3"/>
          <a:stretch/>
        </p:blipFill>
        <p:spPr>
          <a:xfrm>
            <a:off x="0" y="3000240"/>
            <a:ext cx="5428080" cy="319932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CustomShape 1"/>
          <p:cNvSpPr/>
          <p:nvPr/>
        </p:nvSpPr>
        <p:spPr>
          <a:xfrm>
            <a:off x="354169" y="784980"/>
            <a:ext cx="3899520" cy="5215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nSpc>
                <a:spcPct val="100000"/>
              </a:lnSpc>
              <a:spcBef>
                <a:spcPts val="641"/>
              </a:spcBef>
              <a:buClr>
                <a:srgbClr val="000000"/>
              </a:buClr>
              <a:buFont typeface="Arial"/>
              <a:buChar char="•"/>
            </a:pPr>
            <a:r>
              <a:rPr lang="ru-RU" sz="3200" b="1" strike="noStrike" spc="-1" dirty="0" err="1">
                <a:solidFill>
                  <a:srgbClr val="000000"/>
                </a:solidFill>
                <a:latin typeface="Calibri"/>
                <a:ea typeface="DejaVu Sans"/>
              </a:rPr>
              <a:t>Колоті</a:t>
            </a:r>
            <a:r>
              <a:rPr lang="ru-RU" sz="3200" b="1" strike="noStrike" spc="-1" dirty="0">
                <a:solidFill>
                  <a:srgbClr val="000000"/>
                </a:solidFill>
                <a:latin typeface="Calibri"/>
                <a:ea typeface="DejaVu Sans"/>
              </a:rPr>
              <a:t> рани </a:t>
            </a:r>
            <a:r>
              <a:rPr lang="ru-RU" sz="3200" b="0" strike="noStrike" spc="-1" dirty="0">
                <a:solidFill>
                  <a:srgbClr val="000000"/>
                </a:solidFill>
                <a:latin typeface="Calibri"/>
                <a:ea typeface="DejaVu Sans"/>
              </a:rPr>
              <a:t>- </a:t>
            </a:r>
            <a:r>
              <a:rPr lang="ru-RU" sz="3200" b="0" strike="noStrike" spc="-1" dirty="0" err="1">
                <a:solidFill>
                  <a:srgbClr val="000000"/>
                </a:solidFill>
                <a:latin typeface="Calibri"/>
                <a:ea typeface="DejaVu Sans"/>
              </a:rPr>
              <a:t>вузький</a:t>
            </a:r>
            <a:r>
              <a:rPr lang="ru-RU" sz="3200" b="0" strike="noStrike" spc="-1" dirty="0">
                <a:solidFill>
                  <a:srgbClr val="000000"/>
                </a:solidFill>
                <a:latin typeface="Calibri"/>
                <a:ea typeface="DejaVu Sans"/>
              </a:rPr>
              <a:t> </a:t>
            </a:r>
            <a:r>
              <a:rPr lang="ru-RU" sz="3200" b="0" strike="noStrike" spc="-1" dirty="0" err="1">
                <a:solidFill>
                  <a:srgbClr val="000000"/>
                </a:solidFill>
                <a:latin typeface="Calibri"/>
                <a:ea typeface="DejaVu Sans"/>
              </a:rPr>
              <a:t>рановий</a:t>
            </a:r>
            <a:r>
              <a:rPr lang="ru-RU" sz="3200" b="0" strike="noStrike" spc="-1" dirty="0">
                <a:solidFill>
                  <a:srgbClr val="000000"/>
                </a:solidFill>
                <a:latin typeface="Calibri"/>
                <a:ea typeface="DejaVu Sans"/>
              </a:rPr>
              <a:t> канал, </a:t>
            </a:r>
            <a:r>
              <a:rPr lang="ru-RU" sz="3200" b="0" strike="noStrike" spc="-1" dirty="0" err="1">
                <a:solidFill>
                  <a:srgbClr val="000000"/>
                </a:solidFill>
                <a:latin typeface="Calibri"/>
                <a:ea typeface="DejaVu Sans"/>
              </a:rPr>
              <a:t>значна</a:t>
            </a:r>
            <a:r>
              <a:rPr lang="ru-RU" sz="3200" b="0" strike="noStrike" spc="-1" dirty="0">
                <a:solidFill>
                  <a:srgbClr val="000000"/>
                </a:solidFill>
                <a:latin typeface="Calibri"/>
                <a:ea typeface="DejaVu Sans"/>
              </a:rPr>
              <a:t> </a:t>
            </a:r>
            <a:r>
              <a:rPr lang="ru-RU" sz="3200" b="0" strike="noStrike" spc="-1" dirty="0" err="1">
                <a:solidFill>
                  <a:srgbClr val="000000"/>
                </a:solidFill>
                <a:latin typeface="Calibri"/>
                <a:ea typeface="DejaVu Sans"/>
              </a:rPr>
              <a:t>глибина</a:t>
            </a:r>
            <a:r>
              <a:rPr lang="ru-RU" sz="3200" b="0" strike="noStrike" spc="-1" dirty="0">
                <a:solidFill>
                  <a:srgbClr val="000000"/>
                </a:solidFill>
                <a:latin typeface="Calibri"/>
                <a:ea typeface="DejaVu Sans"/>
              </a:rPr>
              <a:t>, </a:t>
            </a:r>
            <a:r>
              <a:rPr lang="ru-RU" sz="3200" b="0" strike="noStrike" spc="-1" dirty="0" err="1">
                <a:solidFill>
                  <a:srgbClr val="000000"/>
                </a:solidFill>
                <a:latin typeface="Calibri"/>
                <a:ea typeface="DejaVu Sans"/>
              </a:rPr>
              <a:t>ушкодження</a:t>
            </a:r>
            <a:r>
              <a:rPr lang="ru-RU" sz="3200" b="0" strike="noStrike" spc="-1" dirty="0">
                <a:solidFill>
                  <a:srgbClr val="000000"/>
                </a:solidFill>
                <a:latin typeface="Calibri"/>
                <a:ea typeface="DejaVu Sans"/>
              </a:rPr>
              <a:t> </a:t>
            </a:r>
            <a:r>
              <a:rPr lang="ru-RU" sz="3200" b="0" strike="noStrike" spc="-1" dirty="0" err="1">
                <a:solidFill>
                  <a:srgbClr val="000000"/>
                </a:solidFill>
                <a:latin typeface="Calibri"/>
                <a:ea typeface="DejaVu Sans"/>
              </a:rPr>
              <a:t>порожнин</a:t>
            </a:r>
            <a:r>
              <a:rPr lang="ru-RU" sz="3200" b="0" strike="noStrike" spc="-1" dirty="0">
                <a:solidFill>
                  <a:srgbClr val="000000"/>
                </a:solidFill>
                <a:latin typeface="Calibri"/>
                <a:ea typeface="DejaVu Sans"/>
              </a:rPr>
              <a:t>, </a:t>
            </a:r>
            <a:r>
              <a:rPr lang="ru-RU" sz="3200" b="0" strike="noStrike" spc="-1" dirty="0" err="1">
                <a:solidFill>
                  <a:srgbClr val="000000"/>
                </a:solidFill>
                <a:latin typeface="Calibri"/>
                <a:ea typeface="DejaVu Sans"/>
              </a:rPr>
              <a:t>органів</a:t>
            </a:r>
            <a:r>
              <a:rPr lang="ru-RU" sz="3200" b="0" strike="noStrike" spc="-1" dirty="0">
                <a:solidFill>
                  <a:srgbClr val="000000"/>
                </a:solidFill>
                <a:latin typeface="Calibri"/>
                <a:ea typeface="DejaVu Sans"/>
              </a:rPr>
              <a:t>, </a:t>
            </a:r>
            <a:r>
              <a:rPr lang="ru-RU" sz="3200" b="0" strike="noStrike" spc="-1" dirty="0" err="1">
                <a:solidFill>
                  <a:srgbClr val="000000"/>
                </a:solidFill>
                <a:latin typeface="Calibri"/>
                <a:ea typeface="DejaVu Sans"/>
              </a:rPr>
              <a:t>судин</a:t>
            </a:r>
            <a:r>
              <a:rPr lang="ru-RU" sz="3200" b="0" strike="noStrike" spc="-1" dirty="0">
                <a:solidFill>
                  <a:srgbClr val="000000"/>
                </a:solidFill>
                <a:latin typeface="Calibri"/>
                <a:ea typeface="DejaVu Sans"/>
              </a:rPr>
              <a:t>, </a:t>
            </a:r>
            <a:r>
              <a:rPr lang="ru-RU" sz="3200" b="0" strike="noStrike" spc="-1" dirty="0" err="1">
                <a:solidFill>
                  <a:srgbClr val="000000"/>
                </a:solidFill>
                <a:latin typeface="Calibri"/>
                <a:ea typeface="DejaVu Sans"/>
              </a:rPr>
              <a:t>нервів</a:t>
            </a:r>
            <a:r>
              <a:rPr lang="ru-RU" sz="3200" b="0" strike="noStrike" spc="-1" dirty="0">
                <a:solidFill>
                  <a:srgbClr val="000000"/>
                </a:solidFill>
                <a:latin typeface="Calibri"/>
                <a:ea typeface="DejaVu Sans"/>
              </a:rPr>
              <a:t>, </a:t>
            </a:r>
            <a:r>
              <a:rPr lang="ru-RU" sz="3200" b="0" strike="noStrike" spc="-1" dirty="0" err="1">
                <a:solidFill>
                  <a:srgbClr val="000000"/>
                </a:solidFill>
                <a:latin typeface="Calibri"/>
                <a:ea typeface="DejaVu Sans"/>
              </a:rPr>
              <a:t>ускладнення</a:t>
            </a:r>
            <a:r>
              <a:rPr lang="ru-RU" sz="3200" b="0" strike="noStrike" spc="-1" dirty="0">
                <a:solidFill>
                  <a:srgbClr val="000000"/>
                </a:solidFill>
                <a:latin typeface="Calibri"/>
                <a:ea typeface="DejaVu Sans"/>
              </a:rPr>
              <a:t> </a:t>
            </a:r>
            <a:r>
              <a:rPr lang="ru-RU" sz="3200" b="0" strike="noStrike" spc="-1" dirty="0" err="1">
                <a:solidFill>
                  <a:srgbClr val="000000"/>
                </a:solidFill>
                <a:latin typeface="Calibri"/>
                <a:ea typeface="DejaVu Sans"/>
              </a:rPr>
              <a:t>нагноєнням</a:t>
            </a:r>
            <a:r>
              <a:rPr lang="ru-RU" sz="3200" b="0" strike="noStrike" spc="-1" dirty="0">
                <a:solidFill>
                  <a:srgbClr val="000000"/>
                </a:solidFill>
                <a:latin typeface="Calibri"/>
                <a:ea typeface="DejaVu Sans"/>
              </a:rPr>
              <a:t> і </a:t>
            </a:r>
            <a:r>
              <a:rPr lang="ru-RU" sz="3200" b="0" strike="noStrike" spc="-1" dirty="0" err="1">
                <a:solidFill>
                  <a:srgbClr val="000000"/>
                </a:solidFill>
                <a:latin typeface="Calibri"/>
                <a:ea typeface="DejaVu Sans"/>
              </a:rPr>
              <a:t>правцем</a:t>
            </a:r>
            <a:r>
              <a:rPr lang="ru-RU" sz="3200" b="0" strike="noStrike" spc="-1" dirty="0">
                <a:solidFill>
                  <a:srgbClr val="000000"/>
                </a:solidFill>
                <a:latin typeface="Calibri"/>
                <a:ea typeface="DejaVu Sans"/>
              </a:rPr>
              <a:t>.</a:t>
            </a:r>
            <a:endParaRPr lang="ru-RU" sz="3200" b="0" strike="noStrike" spc="-1" dirty="0">
              <a:latin typeface="Arial"/>
            </a:endParaRPr>
          </a:p>
        </p:txBody>
      </p:sp>
      <p:pic>
        <p:nvPicPr>
          <p:cNvPr id="364" name="Picture 2"/>
          <p:cNvPicPr/>
          <p:nvPr/>
        </p:nvPicPr>
        <p:blipFill>
          <a:blip r:embed="rId2"/>
          <a:stretch/>
        </p:blipFill>
        <p:spPr>
          <a:xfrm>
            <a:off x="4524480" y="1000080"/>
            <a:ext cx="4606560" cy="478512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CustomShape 1"/>
          <p:cNvSpPr/>
          <p:nvPr/>
        </p:nvSpPr>
        <p:spPr>
          <a:xfrm>
            <a:off x="0" y="357120"/>
            <a:ext cx="8228520" cy="235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000">
              <a:lnSpc>
                <a:spcPct val="100000"/>
              </a:lnSpc>
              <a:spcBef>
                <a:spcPts val="641"/>
              </a:spcBef>
              <a:buClr>
                <a:srgbClr val="000000"/>
              </a:buClr>
              <a:buFont typeface="Arial"/>
              <a:buChar char="•"/>
            </a:pPr>
            <a:r>
              <a:rPr lang="ru-RU" sz="3200" b="1" strike="noStrike" spc="-1">
                <a:solidFill>
                  <a:srgbClr val="000000"/>
                </a:solidFill>
                <a:latin typeface="Calibri"/>
                <a:ea typeface="DejaVu Sans"/>
              </a:rPr>
              <a:t>Розтрощені рани </a:t>
            </a:r>
            <a:r>
              <a:rPr lang="ru-RU" sz="3200" b="0" strike="noStrike" spc="-1">
                <a:solidFill>
                  <a:srgbClr val="000000"/>
                </a:solidFill>
                <a:latin typeface="Calibri"/>
                <a:ea typeface="DejaVu Sans"/>
              </a:rPr>
              <a:t>- розтрощення тканин, іноді відрив кінцівок та внутрішніх органів, тяжкий шок, велика крововтрата, інтоксикація, ускладнення анаеробною інфекцією і правцем.</a:t>
            </a:r>
            <a:endParaRPr lang="ru-RU" sz="3200" b="0" strike="noStrike" spc="-1">
              <a:latin typeface="Arial"/>
            </a:endParaRPr>
          </a:p>
        </p:txBody>
      </p:sp>
      <p:pic>
        <p:nvPicPr>
          <p:cNvPr id="366" name="Picture 2"/>
          <p:cNvPicPr/>
          <p:nvPr/>
        </p:nvPicPr>
        <p:blipFill>
          <a:blip r:embed="rId2"/>
          <a:stretch/>
        </p:blipFill>
        <p:spPr>
          <a:xfrm>
            <a:off x="466144" y="3196912"/>
            <a:ext cx="3961440" cy="3113640"/>
          </a:xfrm>
          <a:prstGeom prst="rect">
            <a:avLst/>
          </a:prstGeom>
          <a:ln w="9360">
            <a:noFill/>
          </a:ln>
        </p:spPr>
      </p:pic>
      <p:pic>
        <p:nvPicPr>
          <p:cNvPr id="367" name="Picture 3"/>
          <p:cNvPicPr/>
          <p:nvPr/>
        </p:nvPicPr>
        <p:blipFill>
          <a:blip r:embed="rId3"/>
          <a:stretch/>
        </p:blipFill>
        <p:spPr>
          <a:xfrm>
            <a:off x="5389270" y="2537584"/>
            <a:ext cx="2628000" cy="35024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8566" y="550475"/>
            <a:ext cx="8066530" cy="5632311"/>
          </a:xfrm>
          <a:prstGeom prst="rect">
            <a:avLst/>
          </a:prstGeom>
        </p:spPr>
        <p:txBody>
          <a:bodyPr wrap="square">
            <a:spAutoFit/>
          </a:bodyPr>
          <a:lstStyle/>
          <a:p>
            <a:pPr marL="342900" indent="-342900" algn="just">
              <a:spcAft>
                <a:spcPts val="0"/>
              </a:spcAft>
              <a:buFont typeface="Wingdings" panose="05000000000000000000" pitchFamily="2" charset="2"/>
              <a:buChar char="Ø"/>
            </a:pPr>
            <a:r>
              <a:rPr lang="ru-RU" sz="2000" dirty="0" err="1">
                <a:solidFill>
                  <a:srgbClr val="000000"/>
                </a:solidFill>
                <a:latin typeface="Times New Roman" panose="02020603050405020304" pitchFamily="18" charset="0"/>
                <a:ea typeface="Calibri" panose="020F0502020204030204" pitchFamily="34" charset="0"/>
              </a:rPr>
              <a:t>Поняття</a:t>
            </a:r>
            <a:r>
              <a:rPr lang="ru-RU" sz="2000" dirty="0">
                <a:solidFill>
                  <a:srgbClr val="000000"/>
                </a:solidFill>
                <a:latin typeface="Times New Roman" panose="02020603050405020304" pitchFamily="18" charset="0"/>
                <a:ea typeface="Calibri" panose="020F0502020204030204" pitchFamily="34" charset="0"/>
              </a:rPr>
              <a:t> травматизм, травма. </a:t>
            </a:r>
            <a:endParaRPr lang="ru-RU" sz="2000" dirty="0" smtClean="0">
              <a:solidFill>
                <a:srgbClr val="000000"/>
              </a:solidFill>
              <a:latin typeface="Times New Roman" panose="02020603050405020304" pitchFamily="18" charset="0"/>
              <a:ea typeface="Calibri" panose="020F0502020204030204" pitchFamily="34" charset="0"/>
            </a:endParaRPr>
          </a:p>
          <a:p>
            <a:pPr marL="342900" indent="-342900" algn="just">
              <a:spcAft>
                <a:spcPts val="0"/>
              </a:spcAft>
              <a:buFont typeface="Wingdings" panose="05000000000000000000" pitchFamily="2" charset="2"/>
              <a:buChar char="Ø"/>
            </a:pPr>
            <a:r>
              <a:rPr lang="ru-RU" sz="2000" dirty="0" err="1" smtClean="0">
                <a:solidFill>
                  <a:srgbClr val="000000"/>
                </a:solidFill>
                <a:latin typeface="Times New Roman" panose="02020603050405020304" pitchFamily="18" charset="0"/>
                <a:ea typeface="Calibri" panose="020F0502020204030204" pitchFamily="34" charset="0"/>
              </a:rPr>
              <a:t>Класифікація</a:t>
            </a:r>
            <a:r>
              <a:rPr lang="ru-RU" sz="2000" dirty="0" smtClean="0">
                <a:solidFill>
                  <a:srgbClr val="000000"/>
                </a:solidFill>
                <a:latin typeface="Times New Roman" panose="02020603050405020304" pitchFamily="18" charset="0"/>
                <a:ea typeface="Calibri" panose="020F0502020204030204" pitchFamily="34" charset="0"/>
              </a:rPr>
              <a:t> </a:t>
            </a:r>
            <a:r>
              <a:rPr lang="ru-RU" sz="2000" dirty="0">
                <a:solidFill>
                  <a:srgbClr val="000000"/>
                </a:solidFill>
                <a:latin typeface="Times New Roman" panose="02020603050405020304" pitchFamily="18" charset="0"/>
                <a:ea typeface="Calibri" panose="020F0502020204030204" pitchFamily="34" charset="0"/>
              </a:rPr>
              <a:t>травм: у </a:t>
            </a:r>
            <a:r>
              <a:rPr lang="ru-RU" sz="2000" dirty="0" err="1">
                <a:solidFill>
                  <a:srgbClr val="000000"/>
                </a:solidFill>
                <a:latin typeface="Times New Roman" panose="02020603050405020304" pitchFamily="18" charset="0"/>
                <a:ea typeface="Calibri" panose="020F0502020204030204" pitchFamily="34" charset="0"/>
              </a:rPr>
              <a:t>залежності</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від</a:t>
            </a:r>
            <a:r>
              <a:rPr lang="ru-RU" sz="2000" dirty="0">
                <a:solidFill>
                  <a:srgbClr val="000000"/>
                </a:solidFill>
                <a:latin typeface="Times New Roman" panose="02020603050405020304" pitchFamily="18" charset="0"/>
                <a:ea typeface="Calibri" panose="020F0502020204030204" pitchFamily="34" charset="0"/>
              </a:rPr>
              <a:t> </a:t>
            </a:r>
            <a:r>
              <a:rPr lang="ru-RU" sz="2000" dirty="0" smtClean="0">
                <a:solidFill>
                  <a:srgbClr val="000000"/>
                </a:solidFill>
                <a:latin typeface="Times New Roman" panose="02020603050405020304" pitchFamily="18" charset="0"/>
                <a:ea typeface="Calibri" panose="020F0502020204030204" pitchFamily="34" charset="0"/>
              </a:rPr>
              <a:t>умов </a:t>
            </a:r>
            <a:r>
              <a:rPr lang="ru-RU" sz="2000" dirty="0" err="1" smtClean="0">
                <a:solidFill>
                  <a:srgbClr val="000000"/>
                </a:solidFill>
                <a:latin typeface="Times New Roman" panose="02020603050405020304" pitchFamily="18" charset="0"/>
                <a:ea typeface="Calibri" panose="020F0502020204030204" pitchFamily="34" charset="0"/>
              </a:rPr>
              <a:t>отримання</a:t>
            </a:r>
            <a:r>
              <a:rPr lang="ru-RU" sz="2000" dirty="0" smtClean="0">
                <a:solidFill>
                  <a:srgbClr val="000000"/>
                </a:solidFill>
                <a:latin typeface="Times New Roman" panose="02020603050405020304" pitchFamily="18" charset="0"/>
                <a:ea typeface="Calibri" panose="020F0502020204030204" pitchFamily="34" charset="0"/>
              </a:rPr>
              <a:t>; </a:t>
            </a:r>
            <a:r>
              <a:rPr lang="ru-RU" sz="2000" dirty="0">
                <a:solidFill>
                  <a:srgbClr val="000000"/>
                </a:solidFill>
                <a:latin typeface="Times New Roman" panose="02020603050405020304" pitchFamily="18" charset="0"/>
                <a:ea typeface="Calibri" panose="020F0502020204030204" pitchFamily="34" charset="0"/>
              </a:rPr>
              <a:t>у </a:t>
            </a:r>
            <a:r>
              <a:rPr lang="ru-RU" sz="2000" dirty="0" err="1">
                <a:solidFill>
                  <a:srgbClr val="000000"/>
                </a:solidFill>
                <a:latin typeface="Times New Roman" panose="02020603050405020304" pitchFamily="18" charset="0"/>
                <a:ea typeface="Calibri" panose="020F0502020204030204" pitchFamily="34" charset="0"/>
              </a:rPr>
              <a:t>залежності</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від</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пошкоджуючого</a:t>
            </a:r>
            <a:r>
              <a:rPr lang="ru-RU" sz="2000" dirty="0">
                <a:solidFill>
                  <a:srgbClr val="000000"/>
                </a:solidFill>
                <a:latin typeface="Times New Roman" panose="02020603050405020304" pitchFamily="18" charset="0"/>
                <a:ea typeface="Calibri" panose="020F0502020204030204" pitchFamily="34" charset="0"/>
              </a:rPr>
              <a:t> </a:t>
            </a:r>
            <a:r>
              <a:rPr lang="ru-RU" sz="2000" dirty="0" smtClean="0">
                <a:solidFill>
                  <a:srgbClr val="000000"/>
                </a:solidFill>
                <a:latin typeface="Times New Roman" panose="02020603050405020304" pitchFamily="18" charset="0"/>
                <a:ea typeface="Calibri" panose="020F0502020204030204" pitchFamily="34" charset="0"/>
              </a:rPr>
              <a:t>фактору; </a:t>
            </a:r>
            <a:r>
              <a:rPr lang="ru-RU" sz="2000" dirty="0">
                <a:solidFill>
                  <a:srgbClr val="000000"/>
                </a:solidFill>
                <a:latin typeface="Times New Roman" panose="02020603050405020304" pitchFamily="18" charset="0"/>
                <a:ea typeface="Calibri" panose="020F0502020204030204" pitchFamily="34" charset="0"/>
              </a:rPr>
              <a:t>у </a:t>
            </a:r>
            <a:r>
              <a:rPr lang="ru-RU" sz="2000" dirty="0" err="1">
                <a:solidFill>
                  <a:srgbClr val="000000"/>
                </a:solidFill>
                <a:latin typeface="Times New Roman" panose="02020603050405020304" pitchFamily="18" charset="0"/>
                <a:ea typeface="Calibri" panose="020F0502020204030204" pitchFamily="34" charset="0"/>
              </a:rPr>
              <a:t>залежності</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від</a:t>
            </a:r>
            <a:r>
              <a:rPr lang="ru-RU" sz="2000" dirty="0">
                <a:solidFill>
                  <a:srgbClr val="000000"/>
                </a:solidFill>
                <a:latin typeface="Times New Roman" panose="02020603050405020304" pitchFamily="18" charset="0"/>
                <a:ea typeface="Calibri" panose="020F0502020204030204" pitchFamily="34" charset="0"/>
              </a:rPr>
              <a:t> характеру </a:t>
            </a:r>
            <a:r>
              <a:rPr lang="ru-RU" sz="2000" dirty="0" err="1" smtClean="0">
                <a:solidFill>
                  <a:srgbClr val="000000"/>
                </a:solidFill>
                <a:latin typeface="Times New Roman" panose="02020603050405020304" pitchFamily="18" charset="0"/>
                <a:ea typeface="Calibri" panose="020F0502020204030204" pitchFamily="34" charset="0"/>
              </a:rPr>
              <a:t>ушкодження</a:t>
            </a:r>
            <a:r>
              <a:rPr lang="ru-RU" sz="2000" dirty="0" smtClean="0">
                <a:solidFill>
                  <a:srgbClr val="000000"/>
                </a:solidFill>
                <a:latin typeface="Times New Roman" panose="02020603050405020304" pitchFamily="18" charset="0"/>
                <a:ea typeface="Calibri" panose="020F0502020204030204" pitchFamily="34" charset="0"/>
              </a:rPr>
              <a:t>. </a:t>
            </a:r>
          </a:p>
          <a:p>
            <a:pPr marL="342900" indent="-342900" algn="just">
              <a:spcAft>
                <a:spcPts val="0"/>
              </a:spcAft>
              <a:buFont typeface="Wingdings" panose="05000000000000000000" pitchFamily="2" charset="2"/>
              <a:buChar char="Ø"/>
            </a:pPr>
            <a:r>
              <a:rPr lang="ru-RU" sz="2000" dirty="0" err="1" smtClean="0">
                <a:solidFill>
                  <a:srgbClr val="000000"/>
                </a:solidFill>
                <a:latin typeface="Times New Roman" panose="02020603050405020304" pitchFamily="18" charset="0"/>
                <a:ea typeface="Calibri" panose="020F0502020204030204" pitchFamily="34" charset="0"/>
              </a:rPr>
              <a:t>Класифікація</a:t>
            </a:r>
            <a:r>
              <a:rPr lang="ru-RU" sz="2000" dirty="0" smtClean="0">
                <a:solidFill>
                  <a:srgbClr val="000000"/>
                </a:solidFill>
                <a:latin typeface="Times New Roman" panose="02020603050405020304" pitchFamily="18" charset="0"/>
                <a:ea typeface="Calibri" panose="020F0502020204030204" pitchFamily="34" charset="0"/>
              </a:rPr>
              <a:t> </a:t>
            </a:r>
            <a:r>
              <a:rPr lang="ru-RU" sz="2000" dirty="0">
                <a:solidFill>
                  <a:srgbClr val="000000"/>
                </a:solidFill>
                <a:latin typeface="Times New Roman" panose="02020603050405020304" pitchFamily="18" charset="0"/>
                <a:ea typeface="Calibri" panose="020F0502020204030204" pitchFamily="34" charset="0"/>
              </a:rPr>
              <a:t>травм за результатом </a:t>
            </a:r>
            <a:r>
              <a:rPr lang="ru-RU" sz="2000" dirty="0" err="1">
                <a:solidFill>
                  <a:srgbClr val="000000"/>
                </a:solidFill>
                <a:latin typeface="Times New Roman" panose="02020603050405020304" pitchFamily="18" charset="0"/>
                <a:ea typeface="Calibri" panose="020F0502020204030204" pitchFamily="34" charset="0"/>
              </a:rPr>
              <a:t>дії</a:t>
            </a:r>
            <a:r>
              <a:rPr lang="ru-RU" sz="2000" dirty="0">
                <a:solidFill>
                  <a:srgbClr val="000000"/>
                </a:solidFill>
                <a:latin typeface="Times New Roman" panose="02020603050405020304" pitchFamily="18" charset="0"/>
                <a:ea typeface="Calibri" panose="020F0502020204030204" pitchFamily="34" charset="0"/>
              </a:rPr>
              <a:t> фактора, </a:t>
            </a:r>
            <a:r>
              <a:rPr lang="ru-RU" sz="2000" dirty="0" err="1">
                <a:solidFill>
                  <a:srgbClr val="000000"/>
                </a:solidFill>
                <a:latin typeface="Times New Roman" panose="02020603050405020304" pitchFamily="18" charset="0"/>
                <a:ea typeface="Calibri" panose="020F0502020204030204" pitchFamily="34" charset="0"/>
              </a:rPr>
              <a:t>що</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ушкоджує</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ізольована</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множинна</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комбінована</a:t>
            </a:r>
            <a:r>
              <a:rPr lang="ru-RU" sz="2000" dirty="0">
                <a:solidFill>
                  <a:srgbClr val="000000"/>
                </a:solidFill>
                <a:latin typeface="Times New Roman" panose="02020603050405020304" pitchFamily="18" charset="0"/>
                <a:ea typeface="Calibri" panose="020F0502020204030204" pitchFamily="34" charset="0"/>
              </a:rPr>
              <a:t> травма. </a:t>
            </a:r>
            <a:endParaRPr lang="ru-RU" sz="2000" dirty="0" smtClean="0">
              <a:solidFill>
                <a:srgbClr val="000000"/>
              </a:solidFill>
              <a:latin typeface="Times New Roman" panose="02020603050405020304" pitchFamily="18" charset="0"/>
              <a:ea typeface="Calibri" panose="020F0502020204030204" pitchFamily="34" charset="0"/>
            </a:endParaRPr>
          </a:p>
          <a:p>
            <a:pPr marL="342900" indent="-342900" algn="just">
              <a:spcAft>
                <a:spcPts val="0"/>
              </a:spcAft>
              <a:buFont typeface="Wingdings" panose="05000000000000000000" pitchFamily="2" charset="2"/>
              <a:buChar char="Ø"/>
            </a:pPr>
            <a:r>
              <a:rPr lang="ru-RU" sz="2000" dirty="0" err="1" smtClean="0">
                <a:solidFill>
                  <a:srgbClr val="000000"/>
                </a:solidFill>
                <a:latin typeface="Times New Roman" panose="02020603050405020304" pitchFamily="18" charset="0"/>
                <a:ea typeface="Calibri" panose="020F0502020204030204" pitchFamily="34" charset="0"/>
              </a:rPr>
              <a:t>Гострі</a:t>
            </a:r>
            <a:r>
              <a:rPr lang="ru-RU" sz="2000" dirty="0" smtClean="0">
                <a:solidFill>
                  <a:srgbClr val="000000"/>
                </a:solidFill>
                <a:latin typeface="Times New Roman" panose="02020603050405020304" pitchFamily="18" charset="0"/>
                <a:ea typeface="Calibri" panose="020F0502020204030204" pitchFamily="34" charset="0"/>
              </a:rPr>
              <a:t> </a:t>
            </a:r>
            <a:r>
              <a:rPr lang="ru-RU" sz="2000" dirty="0">
                <a:solidFill>
                  <a:srgbClr val="000000"/>
                </a:solidFill>
                <a:latin typeface="Times New Roman" panose="02020603050405020304" pitchFamily="18" charset="0"/>
                <a:ea typeface="Calibri" panose="020F0502020204030204" pitchFamily="34" charset="0"/>
              </a:rPr>
              <a:t>та </a:t>
            </a:r>
            <a:r>
              <a:rPr lang="ru-RU" sz="2000" dirty="0" err="1">
                <a:solidFill>
                  <a:srgbClr val="000000"/>
                </a:solidFill>
                <a:latin typeface="Times New Roman" panose="02020603050405020304" pitchFamily="18" charset="0"/>
                <a:ea typeface="Calibri" panose="020F0502020204030204" pitchFamily="34" charset="0"/>
              </a:rPr>
              <a:t>хронічні</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травми</a:t>
            </a:r>
            <a:r>
              <a:rPr lang="ru-RU" sz="2000" dirty="0">
                <a:solidFill>
                  <a:srgbClr val="000000"/>
                </a:solidFill>
                <a:latin typeface="Times New Roman" panose="02020603050405020304" pitchFamily="18" charset="0"/>
                <a:ea typeface="Calibri" panose="020F0502020204030204" pitchFamily="34" charset="0"/>
              </a:rPr>
              <a:t>. </a:t>
            </a:r>
            <a:endParaRPr lang="ru-RU" sz="2000" dirty="0" smtClean="0">
              <a:solidFill>
                <a:srgbClr val="000000"/>
              </a:solidFill>
              <a:latin typeface="Times New Roman" panose="02020603050405020304" pitchFamily="18" charset="0"/>
              <a:ea typeface="Calibri" panose="020F0502020204030204" pitchFamily="34" charset="0"/>
            </a:endParaRPr>
          </a:p>
          <a:p>
            <a:pPr marL="342900" indent="-342900" algn="just">
              <a:spcAft>
                <a:spcPts val="0"/>
              </a:spcAft>
              <a:buFont typeface="Wingdings" panose="05000000000000000000" pitchFamily="2" charset="2"/>
              <a:buChar char="Ø"/>
            </a:pPr>
            <a:r>
              <a:rPr lang="ru-RU" sz="2000" dirty="0" err="1" smtClean="0">
                <a:solidFill>
                  <a:srgbClr val="000000"/>
                </a:solidFill>
                <a:latin typeface="Times New Roman" panose="02020603050405020304" pitchFamily="18" charset="0"/>
                <a:ea typeface="Calibri" panose="020F0502020204030204" pitchFamily="34" charset="0"/>
              </a:rPr>
              <a:t>Кровотеча</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Види</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зовнішніх</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кровотеч</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капілярна</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венозна</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артеріальна</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кровотечі</a:t>
            </a:r>
            <a:r>
              <a:rPr lang="ru-RU" sz="2000" dirty="0">
                <a:solidFill>
                  <a:srgbClr val="000000"/>
                </a:solidFill>
                <a:latin typeface="Times New Roman" panose="02020603050405020304" pitchFamily="18" charset="0"/>
                <a:ea typeface="Calibri" panose="020F0502020204030204" pitchFamily="34" charset="0"/>
              </a:rPr>
              <a:t> з рота, з носа, з </a:t>
            </a:r>
            <a:r>
              <a:rPr lang="ru-RU" sz="2000" dirty="0" err="1">
                <a:solidFill>
                  <a:srgbClr val="000000"/>
                </a:solidFill>
                <a:latin typeface="Times New Roman" panose="02020603050405020304" pitchFamily="18" charset="0"/>
                <a:ea typeface="Calibri" panose="020F0502020204030204" pitchFamily="34" charset="0"/>
              </a:rPr>
              <a:t>вух</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тощо</a:t>
            </a:r>
            <a:r>
              <a:rPr lang="ru-RU" sz="2000" dirty="0">
                <a:solidFill>
                  <a:srgbClr val="000000"/>
                </a:solidFill>
                <a:latin typeface="Times New Roman" panose="02020603050405020304" pitchFamily="18" charset="0"/>
                <a:ea typeface="Calibri" panose="020F0502020204030204" pitchFamily="34" charset="0"/>
              </a:rPr>
              <a:t>. </a:t>
            </a:r>
            <a:endParaRPr lang="ru-RU" sz="2000" dirty="0" smtClean="0">
              <a:solidFill>
                <a:srgbClr val="000000"/>
              </a:solidFill>
              <a:latin typeface="Times New Roman" panose="02020603050405020304" pitchFamily="18" charset="0"/>
              <a:ea typeface="Calibri" panose="020F0502020204030204" pitchFamily="34" charset="0"/>
            </a:endParaRPr>
          </a:p>
          <a:p>
            <a:pPr marL="342900" indent="-342900" algn="just">
              <a:spcAft>
                <a:spcPts val="0"/>
              </a:spcAft>
              <a:buFont typeface="Wingdings" panose="05000000000000000000" pitchFamily="2" charset="2"/>
              <a:buChar char="Ø"/>
            </a:pPr>
            <a:r>
              <a:rPr lang="ru-RU" sz="2000" dirty="0" err="1" smtClean="0">
                <a:solidFill>
                  <a:srgbClr val="000000"/>
                </a:solidFill>
                <a:latin typeface="Times New Roman" panose="02020603050405020304" pitchFamily="18" charset="0"/>
                <a:ea typeface="Calibri" panose="020F0502020204030204" pitchFamily="34" charset="0"/>
              </a:rPr>
              <a:t>Капілярна</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венозна</a:t>
            </a:r>
            <a:r>
              <a:rPr lang="ru-RU" sz="2000" dirty="0">
                <a:solidFill>
                  <a:srgbClr val="000000"/>
                </a:solidFill>
                <a:latin typeface="Times New Roman" panose="02020603050405020304" pitchFamily="18" charset="0"/>
                <a:ea typeface="Calibri" panose="020F0502020204030204" pitchFamily="34" charset="0"/>
              </a:rPr>
              <a:t> та </a:t>
            </a:r>
            <a:r>
              <a:rPr lang="ru-RU" sz="2000" dirty="0" err="1">
                <a:solidFill>
                  <a:srgbClr val="000000"/>
                </a:solidFill>
                <a:latin typeface="Times New Roman" panose="02020603050405020304" pitchFamily="18" charset="0"/>
                <a:ea typeface="Calibri" panose="020F0502020204030204" pitchFamily="34" charset="0"/>
              </a:rPr>
              <a:t>артеріальна</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кровотеча</a:t>
            </a:r>
            <a:r>
              <a:rPr lang="ru-RU" sz="2000" dirty="0">
                <a:solidFill>
                  <a:srgbClr val="000000"/>
                </a:solidFill>
                <a:latin typeface="Times New Roman" panose="02020603050405020304" pitchFamily="18" charset="0"/>
                <a:ea typeface="Calibri" panose="020F0502020204030204" pitchFamily="34" charset="0"/>
              </a:rPr>
              <a:t>: причини, </a:t>
            </a:r>
            <a:r>
              <a:rPr lang="ru-RU" sz="2000" dirty="0" err="1">
                <a:solidFill>
                  <a:srgbClr val="000000"/>
                </a:solidFill>
                <a:latin typeface="Times New Roman" panose="02020603050405020304" pitchFamily="18" charset="0"/>
                <a:ea typeface="Calibri" panose="020F0502020204030204" pitchFamily="34" charset="0"/>
              </a:rPr>
              <a:t>ознаки</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допомога</a:t>
            </a:r>
            <a:r>
              <a:rPr lang="ru-RU" sz="2000" dirty="0">
                <a:solidFill>
                  <a:srgbClr val="000000"/>
                </a:solidFill>
                <a:latin typeface="Times New Roman" panose="02020603050405020304" pitchFamily="18" charset="0"/>
                <a:ea typeface="Calibri" panose="020F0502020204030204" pitchFamily="34" charset="0"/>
              </a:rPr>
              <a:t>. </a:t>
            </a:r>
            <a:endParaRPr lang="ru-RU" sz="2000" dirty="0" smtClean="0">
              <a:solidFill>
                <a:srgbClr val="000000"/>
              </a:solidFill>
              <a:latin typeface="Times New Roman" panose="02020603050405020304" pitchFamily="18" charset="0"/>
              <a:ea typeface="Calibri" panose="020F0502020204030204" pitchFamily="34" charset="0"/>
            </a:endParaRPr>
          </a:p>
          <a:p>
            <a:pPr marL="342900" indent="-342900" algn="just">
              <a:spcAft>
                <a:spcPts val="0"/>
              </a:spcAft>
              <a:buFont typeface="Wingdings" panose="05000000000000000000" pitchFamily="2" charset="2"/>
              <a:buChar char="Ø"/>
            </a:pPr>
            <a:r>
              <a:rPr lang="ru-RU" sz="2000" dirty="0" err="1" smtClean="0">
                <a:solidFill>
                  <a:srgbClr val="000000"/>
                </a:solidFill>
                <a:latin typeface="Times New Roman" panose="02020603050405020304" pitchFamily="18" charset="0"/>
                <a:ea typeface="Calibri" panose="020F0502020204030204" pitchFamily="34" charset="0"/>
              </a:rPr>
              <a:t>Небезпека</a:t>
            </a:r>
            <a:r>
              <a:rPr lang="ru-RU" sz="2000" dirty="0" smtClean="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кровотеч</a:t>
            </a:r>
            <a:r>
              <a:rPr lang="ru-RU" sz="2000" dirty="0">
                <a:solidFill>
                  <a:srgbClr val="000000"/>
                </a:solidFill>
                <a:latin typeface="Times New Roman" panose="02020603050405020304" pitchFamily="18" charset="0"/>
                <a:ea typeface="Calibri" panose="020F0502020204030204" pitchFamily="34" charset="0"/>
              </a:rPr>
              <a:t>. </a:t>
            </a:r>
            <a:endParaRPr lang="ru-RU" sz="2000" dirty="0" smtClean="0">
              <a:solidFill>
                <a:srgbClr val="000000"/>
              </a:solidFill>
              <a:latin typeface="Times New Roman" panose="02020603050405020304" pitchFamily="18" charset="0"/>
              <a:ea typeface="Calibri" panose="020F0502020204030204" pitchFamily="34" charset="0"/>
            </a:endParaRPr>
          </a:p>
          <a:p>
            <a:pPr marL="342900" indent="-342900" algn="just">
              <a:spcAft>
                <a:spcPts val="0"/>
              </a:spcAft>
              <a:buFont typeface="Wingdings" panose="05000000000000000000" pitchFamily="2" charset="2"/>
              <a:buChar char="Ø"/>
            </a:pPr>
            <a:r>
              <a:rPr lang="ru-RU" sz="2000" dirty="0" err="1" smtClean="0">
                <a:solidFill>
                  <a:srgbClr val="000000"/>
                </a:solidFill>
                <a:latin typeface="Times New Roman" panose="02020603050405020304" pitchFamily="18" charset="0"/>
                <a:ea typeface="Calibri" panose="020F0502020204030204" pitchFamily="34" charset="0"/>
              </a:rPr>
              <a:t>Методи</a:t>
            </a:r>
            <a:r>
              <a:rPr lang="ru-RU" sz="2000" dirty="0" smtClean="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зупинки</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кровотеч</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тимчасова</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остаточна</a:t>
            </a:r>
            <a:r>
              <a:rPr lang="ru-RU" sz="2000" dirty="0">
                <a:solidFill>
                  <a:srgbClr val="000000"/>
                </a:solidFill>
                <a:latin typeface="Times New Roman" panose="02020603050405020304" pitchFamily="18" charset="0"/>
                <a:ea typeface="Calibri" panose="020F0502020204030204" pitchFamily="34" charset="0"/>
              </a:rPr>
              <a:t>). </a:t>
            </a:r>
            <a:endParaRPr lang="ru-RU" sz="2000" dirty="0" smtClean="0">
              <a:solidFill>
                <a:srgbClr val="000000"/>
              </a:solidFill>
              <a:latin typeface="Times New Roman" panose="02020603050405020304" pitchFamily="18" charset="0"/>
              <a:ea typeface="Calibri" panose="020F0502020204030204" pitchFamily="34" charset="0"/>
            </a:endParaRPr>
          </a:p>
          <a:p>
            <a:pPr marL="342900" indent="-342900" algn="just">
              <a:spcAft>
                <a:spcPts val="0"/>
              </a:spcAft>
              <a:buFont typeface="Wingdings" panose="05000000000000000000" pitchFamily="2" charset="2"/>
              <a:buChar char="Ø"/>
            </a:pPr>
            <a:r>
              <a:rPr lang="ru-RU" sz="2000" dirty="0" err="1" smtClean="0">
                <a:solidFill>
                  <a:srgbClr val="000000"/>
                </a:solidFill>
                <a:latin typeface="Times New Roman" panose="02020603050405020304" pitchFamily="18" charset="0"/>
                <a:ea typeface="Calibri" panose="020F0502020204030204" pitchFamily="34" charset="0"/>
              </a:rPr>
              <a:t>Способи</a:t>
            </a:r>
            <a:r>
              <a:rPr lang="ru-RU" sz="2000" dirty="0" smtClean="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тимчасової</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зупинки</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кровотеч</a:t>
            </a:r>
            <a:r>
              <a:rPr lang="ru-RU" sz="2000" dirty="0">
                <a:solidFill>
                  <a:srgbClr val="000000"/>
                </a:solidFill>
                <a:latin typeface="Times New Roman" panose="02020603050405020304" pitchFamily="18" charset="0"/>
                <a:ea typeface="Calibri" panose="020F0502020204030204" pitchFamily="34" charset="0"/>
              </a:rPr>
              <a:t>. </a:t>
            </a:r>
            <a:endParaRPr lang="ru-RU" sz="2000" dirty="0" smtClean="0">
              <a:solidFill>
                <a:srgbClr val="000000"/>
              </a:solidFill>
              <a:latin typeface="Times New Roman" panose="02020603050405020304" pitchFamily="18" charset="0"/>
              <a:ea typeface="Calibri" panose="020F0502020204030204" pitchFamily="34" charset="0"/>
            </a:endParaRPr>
          </a:p>
          <a:p>
            <a:pPr marL="342900" indent="-342900" algn="just">
              <a:spcAft>
                <a:spcPts val="0"/>
              </a:spcAft>
              <a:buFont typeface="Wingdings" panose="05000000000000000000" pitchFamily="2" charset="2"/>
              <a:buChar char="Ø"/>
            </a:pPr>
            <a:r>
              <a:rPr lang="ru-RU" sz="2000" dirty="0" smtClean="0">
                <a:solidFill>
                  <a:srgbClr val="000000"/>
                </a:solidFill>
                <a:latin typeface="Times New Roman" panose="02020603050405020304" pitchFamily="18" charset="0"/>
                <a:ea typeface="Calibri" panose="020F0502020204030204" pitchFamily="34" charset="0"/>
              </a:rPr>
              <a:t>Правила </a:t>
            </a:r>
            <a:r>
              <a:rPr lang="ru-RU" sz="2000" dirty="0" err="1">
                <a:solidFill>
                  <a:srgbClr val="000000"/>
                </a:solidFill>
                <a:latin typeface="Times New Roman" panose="02020603050405020304" pitchFamily="18" charset="0"/>
                <a:ea typeface="Calibri" panose="020F0502020204030204" pitchFamily="34" charset="0"/>
              </a:rPr>
              <a:t>накладання</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джгута</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турнікета</a:t>
            </a:r>
            <a:r>
              <a:rPr lang="ru-RU" sz="2000" dirty="0">
                <a:solidFill>
                  <a:srgbClr val="000000"/>
                </a:solidFill>
                <a:latin typeface="Times New Roman" panose="02020603050405020304" pitchFamily="18" charset="0"/>
                <a:ea typeface="Calibri" panose="020F0502020204030204" pitchFamily="34" charset="0"/>
              </a:rPr>
              <a:t>. </a:t>
            </a:r>
          </a:p>
          <a:p>
            <a:pPr marL="342900" indent="-342900" algn="just">
              <a:spcAft>
                <a:spcPts val="0"/>
              </a:spcAft>
              <a:buFont typeface="Wingdings" panose="05000000000000000000" pitchFamily="2" charset="2"/>
              <a:buChar char="Ø"/>
            </a:pPr>
            <a:r>
              <a:rPr lang="ru-RU" sz="2000" dirty="0" err="1">
                <a:solidFill>
                  <a:srgbClr val="000000"/>
                </a:solidFill>
                <a:latin typeface="Times New Roman" panose="02020603050405020304" pitchFamily="18" charset="0"/>
                <a:ea typeface="Calibri" panose="020F0502020204030204" pitchFamily="34" charset="0"/>
              </a:rPr>
              <a:t>Травматичний</a:t>
            </a:r>
            <a:r>
              <a:rPr lang="ru-RU" sz="2000" dirty="0">
                <a:solidFill>
                  <a:srgbClr val="000000"/>
                </a:solidFill>
                <a:latin typeface="Times New Roman" panose="02020603050405020304" pitchFamily="18" charset="0"/>
                <a:ea typeface="Calibri" panose="020F0502020204030204" pitchFamily="34" charset="0"/>
              </a:rPr>
              <a:t> шок, </a:t>
            </a:r>
            <a:r>
              <a:rPr lang="ru-RU" sz="2000" dirty="0" err="1">
                <a:solidFill>
                  <a:srgbClr val="000000"/>
                </a:solidFill>
                <a:latin typeface="Times New Roman" panose="02020603050405020304" pitchFamily="18" charset="0"/>
                <a:ea typeface="Calibri" panose="020F0502020204030204" pitchFamily="34" charset="0"/>
              </a:rPr>
              <a:t>його</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перебіг</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основні</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ознаки</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Долікарська</a:t>
            </a:r>
            <a:r>
              <a:rPr lang="ru-RU" sz="2000" dirty="0">
                <a:solidFill>
                  <a:srgbClr val="000000"/>
                </a:solidFill>
                <a:latin typeface="Times New Roman" panose="02020603050405020304" pitchFamily="18" charset="0"/>
                <a:ea typeface="Calibri" panose="020F0502020204030204" pitchFamily="34" charset="0"/>
              </a:rPr>
              <a:t> </a:t>
            </a:r>
            <a:r>
              <a:rPr lang="ru-RU" sz="2000" dirty="0" err="1">
                <a:solidFill>
                  <a:srgbClr val="000000"/>
                </a:solidFill>
                <a:latin typeface="Times New Roman" panose="02020603050405020304" pitchFamily="18" charset="0"/>
                <a:ea typeface="Calibri" panose="020F0502020204030204" pitchFamily="34" charset="0"/>
              </a:rPr>
              <a:t>допомога</a:t>
            </a:r>
            <a:r>
              <a:rPr lang="ru-RU" sz="2000" dirty="0">
                <a:solidFill>
                  <a:srgbClr val="000000"/>
                </a:solidFill>
                <a:latin typeface="Times New Roman" panose="02020603050405020304" pitchFamily="18" charset="0"/>
                <a:ea typeface="Calibri" panose="020F0502020204030204" pitchFamily="34" charset="0"/>
              </a:rPr>
              <a:t> при </a:t>
            </a:r>
            <a:r>
              <a:rPr lang="ru-RU" sz="2000" dirty="0" err="1">
                <a:solidFill>
                  <a:srgbClr val="000000"/>
                </a:solidFill>
                <a:latin typeface="Times New Roman" panose="02020603050405020304" pitchFamily="18" charset="0"/>
                <a:ea typeface="Calibri" panose="020F0502020204030204" pitchFamily="34" charset="0"/>
              </a:rPr>
              <a:t>травматичному</a:t>
            </a:r>
            <a:r>
              <a:rPr lang="ru-RU" sz="2000" dirty="0">
                <a:solidFill>
                  <a:srgbClr val="000000"/>
                </a:solidFill>
                <a:latin typeface="Times New Roman" panose="02020603050405020304" pitchFamily="18" charset="0"/>
                <a:ea typeface="Calibri" panose="020F0502020204030204" pitchFamily="34" charset="0"/>
              </a:rPr>
              <a:t> шоку. </a:t>
            </a:r>
            <a:r>
              <a:rPr lang="ru-RU" sz="2000" dirty="0" err="1">
                <a:solidFill>
                  <a:srgbClr val="000000"/>
                </a:solidFill>
                <a:latin typeface="Times New Roman" panose="02020603050405020304" pitchFamily="18" charset="0"/>
                <a:ea typeface="Calibri" panose="020F0502020204030204" pitchFamily="34" charset="0"/>
              </a:rPr>
              <a:t>Поняття</a:t>
            </a:r>
            <a:r>
              <a:rPr lang="ru-RU" sz="2000" dirty="0">
                <a:solidFill>
                  <a:srgbClr val="000000"/>
                </a:solidFill>
                <a:latin typeface="Times New Roman" panose="02020603050405020304" pitchFamily="18" charset="0"/>
                <a:ea typeface="Calibri" panose="020F0502020204030204" pitchFamily="34" charset="0"/>
              </a:rPr>
              <a:t> про </a:t>
            </a:r>
            <a:r>
              <a:rPr lang="ru-RU" sz="2000" dirty="0" err="1">
                <a:solidFill>
                  <a:srgbClr val="000000"/>
                </a:solidFill>
                <a:latin typeface="Times New Roman" panose="02020603050405020304" pitchFamily="18" charset="0"/>
                <a:ea typeface="Calibri" panose="020F0502020204030204" pitchFamily="34" charset="0"/>
              </a:rPr>
              <a:t>знеболювання</a:t>
            </a:r>
            <a:r>
              <a:rPr lang="ru-RU" sz="2000" dirty="0">
                <a:solidFill>
                  <a:srgbClr val="000000"/>
                </a:solidFill>
                <a:latin typeface="Times New Roman" panose="02020603050405020304" pitchFamily="18" charset="0"/>
                <a:ea typeface="Calibri" panose="020F0502020204030204" pitchFamily="34" charset="0"/>
              </a:rPr>
              <a:t> при травмах.</a:t>
            </a:r>
          </a:p>
        </p:txBody>
      </p:sp>
      <p:sp>
        <p:nvSpPr>
          <p:cNvPr id="3" name="CustomShape 1"/>
          <p:cNvSpPr/>
          <p:nvPr/>
        </p:nvSpPr>
        <p:spPr>
          <a:xfrm>
            <a:off x="462656" y="194435"/>
            <a:ext cx="8182440" cy="356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47000" lnSpcReduction="20000"/>
          </a:bodyPr>
          <a:lstStyle/>
          <a:p>
            <a:pPr algn="ctr">
              <a:lnSpc>
                <a:spcPct val="100000"/>
              </a:lnSpc>
            </a:pPr>
            <a:r>
              <a:rPr lang="ru-RU" sz="4400" b="1" strike="noStrike" spc="-1" dirty="0">
                <a:solidFill>
                  <a:srgbClr val="FF0000"/>
                </a:solidFill>
                <a:latin typeface="Calibri"/>
                <a:ea typeface="DejaVu Sans"/>
              </a:rPr>
              <a:t>План</a:t>
            </a:r>
            <a:endParaRPr lang="ru-RU" sz="4400" b="0" strike="noStrike" spc="-1" dirty="0">
              <a:latin typeface="Arial"/>
            </a:endParaRPr>
          </a:p>
        </p:txBody>
      </p:sp>
    </p:spTree>
    <p:extLst>
      <p:ext uri="{BB962C8B-B14F-4D97-AF65-F5344CB8AC3E}">
        <p14:creationId xmlns:p14="http://schemas.microsoft.com/office/powerpoint/2010/main" val="3218710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CustomShape 1"/>
          <p:cNvSpPr/>
          <p:nvPr/>
        </p:nvSpPr>
        <p:spPr>
          <a:xfrm>
            <a:off x="0" y="642960"/>
            <a:ext cx="8685720" cy="107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nSpc>
                <a:spcPct val="100000"/>
              </a:lnSpc>
              <a:spcBef>
                <a:spcPts val="641"/>
              </a:spcBef>
              <a:buClr>
                <a:srgbClr val="000000"/>
              </a:buClr>
              <a:buFont typeface="Arial"/>
              <a:buChar char="•"/>
            </a:pPr>
            <a:r>
              <a:rPr lang="ru-RU" sz="3200" b="1" strike="noStrike" spc="-1">
                <a:solidFill>
                  <a:srgbClr val="000000"/>
                </a:solidFill>
                <a:latin typeface="Calibri"/>
                <a:ea typeface="DejaVu Sans"/>
              </a:rPr>
              <a:t>Рубані рани </a:t>
            </a:r>
            <a:r>
              <a:rPr lang="ru-RU" sz="3200" b="0" strike="noStrike" spc="-1">
                <a:solidFill>
                  <a:srgbClr val="000000"/>
                </a:solidFill>
                <a:latin typeface="Calibri"/>
                <a:ea typeface="DejaVu Sans"/>
              </a:rPr>
              <a:t>- значний удар тканин, глибоке ушкодження кісток та внутрішніх органів.</a:t>
            </a:r>
            <a:endParaRPr lang="ru-RU" sz="3200" b="0" strike="noStrike" spc="-1">
              <a:latin typeface="Arial"/>
            </a:endParaRPr>
          </a:p>
        </p:txBody>
      </p:sp>
      <p:pic>
        <p:nvPicPr>
          <p:cNvPr id="369" name="Picture 2"/>
          <p:cNvPicPr/>
          <p:nvPr/>
        </p:nvPicPr>
        <p:blipFill>
          <a:blip r:embed="rId2"/>
          <a:stretch/>
        </p:blipFill>
        <p:spPr>
          <a:xfrm>
            <a:off x="1785960" y="2428920"/>
            <a:ext cx="5424840" cy="39186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CustomShape 1"/>
          <p:cNvSpPr/>
          <p:nvPr/>
        </p:nvSpPr>
        <p:spPr>
          <a:xfrm>
            <a:off x="0" y="785880"/>
            <a:ext cx="8685720" cy="128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4000"/>
          </a:bodyPr>
          <a:lstStyle/>
          <a:p>
            <a:pPr marL="343080" indent="-342000">
              <a:lnSpc>
                <a:spcPct val="100000"/>
              </a:lnSpc>
              <a:spcBef>
                <a:spcPts val="641"/>
              </a:spcBef>
              <a:buClr>
                <a:srgbClr val="000000"/>
              </a:buClr>
              <a:buFont typeface="Arial"/>
              <a:buChar char="•"/>
            </a:pPr>
            <a:r>
              <a:rPr lang="ru-RU" sz="3200" b="1" strike="noStrike" spc="-1">
                <a:solidFill>
                  <a:srgbClr val="000000"/>
                </a:solidFill>
                <a:latin typeface="Calibri"/>
                <a:ea typeface="DejaVu Sans"/>
              </a:rPr>
              <a:t>Отруєні рани </a:t>
            </a:r>
            <a:r>
              <a:rPr lang="ru-RU" sz="3200" b="0" strike="noStrike" spc="-1">
                <a:solidFill>
                  <a:srgbClr val="000000"/>
                </a:solidFill>
                <a:latin typeface="Calibri"/>
                <a:ea typeface="DejaVu Sans"/>
              </a:rPr>
              <a:t>як наслідок проникнення різних отруйних речовин (укусів змій, скорпіонів тощо).</a:t>
            </a:r>
            <a:endParaRPr lang="ru-RU" sz="3200" b="0" strike="noStrike" spc="-1">
              <a:latin typeface="Arial"/>
            </a:endParaRPr>
          </a:p>
        </p:txBody>
      </p:sp>
      <p:pic>
        <p:nvPicPr>
          <p:cNvPr id="371" name="Picture 2"/>
          <p:cNvPicPr/>
          <p:nvPr/>
        </p:nvPicPr>
        <p:blipFill>
          <a:blip r:embed="rId2"/>
          <a:stretch/>
        </p:blipFill>
        <p:spPr>
          <a:xfrm>
            <a:off x="1424160" y="2357280"/>
            <a:ext cx="6290280" cy="402516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CustomShape 1"/>
          <p:cNvSpPr/>
          <p:nvPr/>
        </p:nvSpPr>
        <p:spPr>
          <a:xfrm>
            <a:off x="285840" y="214200"/>
            <a:ext cx="8642880" cy="285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nSpc>
                <a:spcPct val="100000"/>
              </a:lnSpc>
              <a:spcBef>
                <a:spcPts val="641"/>
              </a:spcBef>
              <a:buClr>
                <a:srgbClr val="000000"/>
              </a:buClr>
              <a:buFont typeface="Arial"/>
              <a:buChar char="•"/>
            </a:pPr>
            <a:r>
              <a:rPr lang="ru-RU" sz="3200" b="1" strike="noStrike" spc="-1">
                <a:solidFill>
                  <a:srgbClr val="000000"/>
                </a:solidFill>
                <a:latin typeface="Calibri"/>
                <a:ea typeface="DejaVu Sans"/>
              </a:rPr>
              <a:t>Вогнепальні рани</a:t>
            </a:r>
            <a:r>
              <a:rPr lang="ru-RU" sz="3200" b="0" strike="noStrike" spc="-1">
                <a:solidFill>
                  <a:srgbClr val="000000"/>
                </a:solidFill>
                <a:latin typeface="Calibri"/>
                <a:ea typeface="DejaVu Sans"/>
              </a:rPr>
              <a:t>: кульові, осколкові, поранення дробом і сіллю; наскрізні, сліпі, дотичні рани. їх характеристика: значна травматизація й руйнування тканин, ушкодження судин, нервів, внутрішніх органів.</a:t>
            </a:r>
            <a:endParaRPr lang="ru-RU" sz="3200" b="0" strike="noStrike" spc="-1">
              <a:latin typeface="Arial"/>
            </a:endParaRPr>
          </a:p>
        </p:txBody>
      </p:sp>
      <p:pic>
        <p:nvPicPr>
          <p:cNvPr id="373" name="Picture 2"/>
          <p:cNvPicPr/>
          <p:nvPr/>
        </p:nvPicPr>
        <p:blipFill>
          <a:blip r:embed="rId2"/>
          <a:stretch/>
        </p:blipFill>
        <p:spPr>
          <a:xfrm>
            <a:off x="214200" y="3071880"/>
            <a:ext cx="3394440" cy="3427920"/>
          </a:xfrm>
          <a:prstGeom prst="rect">
            <a:avLst/>
          </a:prstGeom>
          <a:ln w="9360">
            <a:noFill/>
          </a:ln>
        </p:spPr>
      </p:pic>
      <p:pic>
        <p:nvPicPr>
          <p:cNvPr id="374" name="Picture 3"/>
          <p:cNvPicPr/>
          <p:nvPr/>
        </p:nvPicPr>
        <p:blipFill>
          <a:blip r:embed="rId3"/>
          <a:stretch/>
        </p:blipFill>
        <p:spPr>
          <a:xfrm>
            <a:off x="4040280" y="3286080"/>
            <a:ext cx="5102640" cy="33994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CustomShape 1"/>
          <p:cNvSpPr/>
          <p:nvPr/>
        </p:nvSpPr>
        <p:spPr>
          <a:xfrm>
            <a:off x="214200" y="428760"/>
            <a:ext cx="8471520" cy="614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gn="ctr">
              <a:lnSpc>
                <a:spcPct val="100000"/>
              </a:lnSpc>
              <a:spcBef>
                <a:spcPts val="641"/>
              </a:spcBef>
            </a:pPr>
            <a:r>
              <a:rPr lang="ru-RU" sz="3200" b="1" strike="noStrike" spc="-1">
                <a:solidFill>
                  <a:srgbClr val="FF0000"/>
                </a:solidFill>
                <a:latin typeface="Calibri"/>
                <a:ea typeface="DejaVu Sans"/>
              </a:rPr>
              <a:t>Основні ознаки ран: </a:t>
            </a:r>
            <a:endParaRPr lang="ru-RU" sz="3200" b="0" strike="noStrike" spc="-1">
              <a:latin typeface="Arial"/>
            </a:endParaRPr>
          </a:p>
          <a:p>
            <a:pPr marL="343080" indent="-342000">
              <a:lnSpc>
                <a:spcPct val="100000"/>
              </a:lnSpc>
              <a:spcBef>
                <a:spcPts val="641"/>
              </a:spcBef>
              <a:buClr>
                <a:srgbClr val="000000"/>
              </a:buClr>
              <a:buFont typeface="Arial"/>
              <a:buChar char="•"/>
            </a:pPr>
            <a:r>
              <a:rPr lang="ru-RU" sz="3200" b="0" strike="noStrike" spc="-1">
                <a:solidFill>
                  <a:srgbClr val="000000"/>
                </a:solidFill>
                <a:latin typeface="Calibri"/>
                <a:ea typeface="DejaVu Sans"/>
              </a:rPr>
              <a:t>біль, </a:t>
            </a:r>
            <a:endParaRPr lang="ru-RU" sz="3200" b="0" strike="noStrike" spc="-1">
              <a:latin typeface="Arial"/>
            </a:endParaRPr>
          </a:p>
          <a:p>
            <a:pPr marL="343080" indent="-342000">
              <a:lnSpc>
                <a:spcPct val="100000"/>
              </a:lnSpc>
              <a:spcBef>
                <a:spcPts val="641"/>
              </a:spcBef>
              <a:buClr>
                <a:srgbClr val="000000"/>
              </a:buClr>
              <a:buFont typeface="Arial"/>
              <a:buChar char="•"/>
            </a:pPr>
            <a:r>
              <a:rPr lang="ru-RU" sz="3200" b="0" strike="noStrike" spc="-1">
                <a:solidFill>
                  <a:srgbClr val="000000"/>
                </a:solidFill>
                <a:latin typeface="Calibri"/>
                <a:ea typeface="DejaVu Sans"/>
              </a:rPr>
              <a:t>кровотеча, </a:t>
            </a:r>
            <a:endParaRPr lang="ru-RU" sz="3200" b="0" strike="noStrike" spc="-1">
              <a:latin typeface="Arial"/>
            </a:endParaRPr>
          </a:p>
          <a:p>
            <a:pPr marL="343080" indent="-342000" algn="ctr">
              <a:lnSpc>
                <a:spcPct val="100000"/>
              </a:lnSpc>
              <a:spcBef>
                <a:spcPts val="641"/>
              </a:spcBef>
              <a:buClr>
                <a:srgbClr val="000000"/>
              </a:buClr>
              <a:buFont typeface="Arial"/>
              <a:buChar char="•"/>
            </a:pPr>
            <a:r>
              <a:rPr lang="ru-RU" sz="3200" b="0" strike="noStrike" spc="-1">
                <a:solidFill>
                  <a:srgbClr val="000000"/>
                </a:solidFill>
                <a:latin typeface="Calibri"/>
                <a:ea typeface="DejaVu Sans"/>
              </a:rPr>
              <a:t>порушення функцій ушкодженої частини тіла. </a:t>
            </a:r>
            <a:r>
              <a:rPr lang="ru-RU" sz="3200" b="1" strike="noStrike" spc="-1">
                <a:solidFill>
                  <a:srgbClr val="FF0000"/>
                </a:solidFill>
                <a:latin typeface="Calibri"/>
                <a:ea typeface="DejaVu Sans"/>
              </a:rPr>
              <a:t>Ускладнення ран:</a:t>
            </a:r>
            <a:r>
              <a:rPr lang="ru-RU" sz="3200" b="0" strike="noStrike" spc="-1">
                <a:solidFill>
                  <a:srgbClr val="FF0000"/>
                </a:solidFill>
                <a:latin typeface="Calibri"/>
                <a:ea typeface="DejaVu Sans"/>
              </a:rPr>
              <a:t> </a:t>
            </a:r>
            <a:endParaRPr lang="ru-RU" sz="3200" b="0" strike="noStrike" spc="-1">
              <a:latin typeface="Arial"/>
            </a:endParaRPr>
          </a:p>
          <a:p>
            <a:pPr marL="343080" indent="-342000">
              <a:lnSpc>
                <a:spcPct val="100000"/>
              </a:lnSpc>
              <a:spcBef>
                <a:spcPts val="641"/>
              </a:spcBef>
              <a:buClr>
                <a:srgbClr val="000000"/>
              </a:buClr>
              <a:buFont typeface="Arial"/>
              <a:buChar char="•"/>
            </a:pPr>
            <a:r>
              <a:rPr lang="ru-RU" sz="3200" b="0" strike="noStrike" spc="-1">
                <a:solidFill>
                  <a:srgbClr val="000000"/>
                </a:solidFill>
                <a:latin typeface="Calibri"/>
                <a:ea typeface="DejaVu Sans"/>
              </a:rPr>
              <a:t>гостра кровотеча, </a:t>
            </a:r>
            <a:endParaRPr lang="ru-RU" sz="3200" b="0" strike="noStrike" spc="-1">
              <a:latin typeface="Arial"/>
            </a:endParaRPr>
          </a:p>
          <a:p>
            <a:pPr marL="343080" indent="-342000">
              <a:lnSpc>
                <a:spcPct val="100000"/>
              </a:lnSpc>
              <a:spcBef>
                <a:spcPts val="641"/>
              </a:spcBef>
              <a:buClr>
                <a:srgbClr val="000000"/>
              </a:buClr>
              <a:buFont typeface="Arial"/>
              <a:buChar char="•"/>
            </a:pPr>
            <a:r>
              <a:rPr lang="ru-RU" sz="3200" b="0" strike="noStrike" spc="-1">
                <a:solidFill>
                  <a:srgbClr val="000000"/>
                </a:solidFill>
                <a:latin typeface="Calibri"/>
                <a:ea typeface="DejaVu Sans"/>
              </a:rPr>
              <a:t>крововтрата, </a:t>
            </a:r>
            <a:endParaRPr lang="ru-RU" sz="3200" b="0" strike="noStrike" spc="-1">
              <a:latin typeface="Arial"/>
            </a:endParaRPr>
          </a:p>
          <a:p>
            <a:pPr marL="343080" indent="-342000">
              <a:lnSpc>
                <a:spcPct val="100000"/>
              </a:lnSpc>
              <a:spcBef>
                <a:spcPts val="641"/>
              </a:spcBef>
              <a:buClr>
                <a:srgbClr val="000000"/>
              </a:buClr>
              <a:buFont typeface="Arial"/>
              <a:buChar char="•"/>
            </a:pPr>
            <a:r>
              <a:rPr lang="ru-RU" sz="3200" b="0" strike="noStrike" spc="-1">
                <a:solidFill>
                  <a:srgbClr val="000000"/>
                </a:solidFill>
                <a:latin typeface="Calibri"/>
                <a:ea typeface="DejaVu Sans"/>
              </a:rPr>
              <a:t>травматичний шок, </a:t>
            </a:r>
            <a:endParaRPr lang="ru-RU" sz="3200" b="0" strike="noStrike" spc="-1">
              <a:latin typeface="Arial"/>
            </a:endParaRPr>
          </a:p>
          <a:p>
            <a:pPr marL="343080" indent="-342000">
              <a:lnSpc>
                <a:spcPct val="100000"/>
              </a:lnSpc>
              <a:spcBef>
                <a:spcPts val="641"/>
              </a:spcBef>
              <a:buClr>
                <a:srgbClr val="000000"/>
              </a:buClr>
              <a:buFont typeface="Arial"/>
              <a:buChar char="•"/>
            </a:pPr>
            <a:r>
              <a:rPr lang="ru-RU" sz="3200" b="0" strike="noStrike" spc="-1">
                <a:solidFill>
                  <a:srgbClr val="000000"/>
                </a:solidFill>
                <a:latin typeface="Calibri"/>
                <a:ea typeface="DejaVu Sans"/>
              </a:rPr>
              <a:t>ранова інфекція.</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CustomShape 1"/>
          <p:cNvSpPr/>
          <p:nvPr/>
        </p:nvSpPr>
        <p:spPr>
          <a:xfrm>
            <a:off x="0" y="152280"/>
            <a:ext cx="9142920" cy="638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600" b="1" strike="noStrike" spc="-1">
                <a:solidFill>
                  <a:srgbClr val="FFFFFF"/>
                </a:solidFill>
                <a:latin typeface="Georgia"/>
                <a:ea typeface="DejaVu Sans"/>
              </a:rPr>
              <a:t>Засоби асептики та антисептики</a:t>
            </a:r>
            <a:endParaRPr lang="ru-RU" sz="3600" b="0" strike="noStrike" spc="-1">
              <a:latin typeface="Arial"/>
            </a:endParaRPr>
          </a:p>
        </p:txBody>
      </p:sp>
      <p:sp>
        <p:nvSpPr>
          <p:cNvPr id="377" name="CustomShape 2"/>
          <p:cNvSpPr/>
          <p:nvPr/>
        </p:nvSpPr>
        <p:spPr>
          <a:xfrm>
            <a:off x="500040" y="571320"/>
            <a:ext cx="8206200" cy="5284800"/>
          </a:xfrm>
          <a:prstGeom prst="rect">
            <a:avLst/>
          </a:prstGeom>
          <a:solidFill>
            <a:srgbClr val="FFFF00"/>
          </a:solidFill>
          <a:ln w="9360">
            <a:solidFill>
              <a:schemeClr val="bg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599"/>
              </a:spcBef>
            </a:pPr>
            <a:r>
              <a:rPr lang="ru-RU" sz="3200" b="1" strike="noStrike" spc="-1">
                <a:solidFill>
                  <a:srgbClr val="000066"/>
                </a:solidFill>
                <a:latin typeface="Georgia"/>
                <a:ea typeface="DejaVu Sans"/>
              </a:rPr>
              <a:t>Асептика</a:t>
            </a:r>
            <a:r>
              <a:rPr lang="ru-RU" sz="2800" b="0" strike="noStrike" spc="-1">
                <a:solidFill>
                  <a:srgbClr val="FFFFFF"/>
                </a:solidFill>
                <a:latin typeface="Georgia"/>
                <a:ea typeface="DejaVu Sans"/>
              </a:rPr>
              <a:t> </a:t>
            </a:r>
            <a:r>
              <a:rPr lang="ru-RU" sz="2800" b="0" strike="noStrike" spc="-1">
                <a:solidFill>
                  <a:srgbClr val="000000"/>
                </a:solidFill>
                <a:latin typeface="Georgia"/>
                <a:ea typeface="DejaVu Sans"/>
              </a:rPr>
              <a:t>– це метод, який запобігає потраплянню мікроб у рану під час її обробки. Включає в себе стерилізацію інструментів та обробку рук особи, що надає медичну допомогу.</a:t>
            </a:r>
            <a:endParaRPr lang="ru-RU" sz="2800" b="0" strike="noStrike" spc="-1">
              <a:latin typeface="Arial"/>
            </a:endParaRPr>
          </a:p>
          <a:p>
            <a:pPr algn="ctr">
              <a:lnSpc>
                <a:spcPct val="100000"/>
              </a:lnSpc>
              <a:spcBef>
                <a:spcPts val="1400"/>
              </a:spcBef>
            </a:pPr>
            <a:r>
              <a:rPr lang="ru-RU" sz="2800" b="1" strike="noStrike" spc="-1">
                <a:solidFill>
                  <a:srgbClr val="CC0000"/>
                </a:solidFill>
                <a:latin typeface="Georgia"/>
                <a:ea typeface="DejaVu Sans"/>
              </a:rPr>
              <a:t>ОСНОВНИЙ ЗАКОН АСЕПТИКИ: </a:t>
            </a:r>
            <a:endParaRPr lang="ru-RU" sz="2800" b="0" strike="noStrike" spc="-1">
              <a:latin typeface="Arial"/>
            </a:endParaRPr>
          </a:p>
          <a:p>
            <a:pPr algn="ctr">
              <a:lnSpc>
                <a:spcPct val="100000"/>
              </a:lnSpc>
            </a:pPr>
            <a:r>
              <a:rPr lang="ru-RU" sz="2800" b="1" strike="noStrike" spc="-1">
                <a:solidFill>
                  <a:srgbClr val="CC0000"/>
                </a:solidFill>
                <a:latin typeface="Georgia"/>
                <a:ea typeface="DejaVu Sans"/>
              </a:rPr>
              <a:t>все, що вступає в контакт з раною, повинно бути стерильним.</a:t>
            </a:r>
            <a:endParaRPr lang="ru-RU" sz="2800" b="0" strike="noStrike" spc="-1">
              <a:latin typeface="Arial"/>
            </a:endParaRPr>
          </a:p>
          <a:p>
            <a:pPr algn="ctr">
              <a:lnSpc>
                <a:spcPct val="100000"/>
              </a:lnSpc>
              <a:spcBef>
                <a:spcPts val="1599"/>
              </a:spcBef>
            </a:pPr>
            <a:r>
              <a:rPr lang="ru-RU" sz="3200" b="1" strike="noStrike" spc="-1">
                <a:solidFill>
                  <a:srgbClr val="000066"/>
                </a:solidFill>
                <a:latin typeface="Georgia"/>
                <a:ea typeface="DejaVu Sans"/>
              </a:rPr>
              <a:t>Антисептика</a:t>
            </a:r>
            <a:r>
              <a:rPr lang="ru-RU" sz="2800" b="0" strike="noStrike" spc="-1">
                <a:solidFill>
                  <a:srgbClr val="FFFFFF"/>
                </a:solidFill>
                <a:latin typeface="Georgia"/>
                <a:ea typeface="DejaVu Sans"/>
              </a:rPr>
              <a:t> </a:t>
            </a:r>
            <a:r>
              <a:rPr lang="ru-RU" sz="2800" b="0" strike="noStrike" spc="-1">
                <a:solidFill>
                  <a:srgbClr val="000000"/>
                </a:solidFill>
                <a:latin typeface="Georgia"/>
                <a:ea typeface="DejaVu Sans"/>
              </a:rPr>
              <a:t>– комплекс заходів, направлених на знешкодження мікроб на шкірі, в рані або у організмі (в цілому)</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428760" y="0"/>
            <a:ext cx="8228520" cy="64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9500" lnSpcReduction="10000"/>
          </a:bodyPr>
          <a:lstStyle/>
          <a:p>
            <a:pPr algn="ctr">
              <a:lnSpc>
                <a:spcPct val="100000"/>
              </a:lnSpc>
            </a:pPr>
            <a:r>
              <a:rPr lang="ru-RU" sz="4400" b="1" strike="noStrike" spc="-1">
                <a:solidFill>
                  <a:srgbClr val="0070C0"/>
                </a:solidFill>
                <a:latin typeface="Calibri"/>
                <a:ea typeface="DejaVu Sans"/>
              </a:rPr>
              <a:t>Види кровотеч</a:t>
            </a:r>
            <a:endParaRPr lang="ru-RU" sz="4400" b="0" strike="noStrike" spc="-1">
              <a:latin typeface="Arial"/>
            </a:endParaRPr>
          </a:p>
        </p:txBody>
      </p:sp>
      <p:sp>
        <p:nvSpPr>
          <p:cNvPr id="379" name="CustomShape 2"/>
          <p:cNvSpPr/>
          <p:nvPr/>
        </p:nvSpPr>
        <p:spPr>
          <a:xfrm>
            <a:off x="428760" y="714240"/>
            <a:ext cx="8228520" cy="545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000">
              <a:lnSpc>
                <a:spcPct val="100000"/>
              </a:lnSpc>
              <a:spcBef>
                <a:spcPts val="479"/>
              </a:spcBef>
            </a:pPr>
            <a:r>
              <a:rPr lang="ru-RU" sz="2400" b="0" strike="noStrike" spc="-1">
                <a:solidFill>
                  <a:srgbClr val="000000"/>
                </a:solidFill>
                <a:latin typeface="Calibri"/>
                <a:ea typeface="DejaVu Sans"/>
              </a:rPr>
              <a:t> </a:t>
            </a:r>
            <a:r>
              <a:rPr lang="ru-RU" sz="2400" b="1" i="1" strike="noStrike" spc="-1">
                <a:solidFill>
                  <a:srgbClr val="000000"/>
                </a:solidFill>
                <a:latin typeface="Calibri"/>
                <a:ea typeface="DejaVu Sans"/>
              </a:rPr>
              <a:t>Кровотечею називається витікання крові з кровоносних судин в результаті порушення цілісності клітинної стінки. Вони виникають в результаті механічного або патологічного порушення.</a:t>
            </a:r>
            <a:endParaRPr lang="ru-RU" sz="2400" b="0" strike="noStrike" spc="-1">
              <a:latin typeface="Arial"/>
            </a:endParaRPr>
          </a:p>
          <a:p>
            <a:pPr marL="343080" indent="-342000">
              <a:lnSpc>
                <a:spcPct val="100000"/>
              </a:lnSpc>
              <a:spcBef>
                <a:spcPts val="479"/>
              </a:spcBef>
            </a:pPr>
            <a:r>
              <a:rPr lang="ru-RU" sz="2400" b="1" strike="noStrike" spc="-1">
                <a:solidFill>
                  <a:srgbClr val="000000"/>
                </a:solidFill>
                <a:latin typeface="Calibri"/>
                <a:ea typeface="DejaVu Sans"/>
              </a:rPr>
              <a:t>Кровотечі бувають внутрішні та зовнішні. </a:t>
            </a:r>
            <a:r>
              <a:rPr lang="ru-RU" sz="2400" b="1" strike="noStrike" spc="-1">
                <a:solidFill>
                  <a:srgbClr val="FF0000"/>
                </a:solidFill>
                <a:latin typeface="Calibri"/>
                <a:ea typeface="DejaVu Sans"/>
              </a:rPr>
              <a:t>Зовнішні </a:t>
            </a:r>
            <a:r>
              <a:rPr lang="ru-RU" sz="2400" b="1" strike="noStrike" spc="-1">
                <a:solidFill>
                  <a:srgbClr val="000000"/>
                </a:solidFill>
                <a:latin typeface="Calibri"/>
                <a:ea typeface="DejaVu Sans"/>
              </a:rPr>
              <a:t>– коли видно місце звідки тече кров. </a:t>
            </a:r>
            <a:r>
              <a:rPr lang="ru-RU" sz="2400" b="1" strike="noStrike" spc="-1">
                <a:solidFill>
                  <a:srgbClr val="FF0000"/>
                </a:solidFill>
                <a:latin typeface="Calibri"/>
                <a:ea typeface="DejaVu Sans"/>
              </a:rPr>
              <a:t>Внутрішні </a:t>
            </a:r>
            <a:r>
              <a:rPr lang="ru-RU" sz="2400" b="1" strike="noStrike" spc="-1">
                <a:solidFill>
                  <a:srgbClr val="000000"/>
                </a:solidFill>
                <a:latin typeface="Calibri"/>
                <a:ea typeface="DejaVu Sans"/>
              </a:rPr>
              <a:t>– кров надходить у внутрішні порожнини чи тканини, або у просвіт порожнистих органів.</a:t>
            </a:r>
            <a:endParaRPr lang="ru-RU" sz="2400" b="0" strike="noStrike" spc="-1">
              <a:latin typeface="Arial"/>
            </a:endParaRPr>
          </a:p>
          <a:p>
            <a:pPr marL="343080" indent="-342000">
              <a:lnSpc>
                <a:spcPct val="100000"/>
              </a:lnSpc>
              <a:spcBef>
                <a:spcPts val="479"/>
              </a:spcBef>
            </a:pPr>
            <a:r>
              <a:rPr lang="ru-RU" sz="2400" b="1" strike="noStrike" spc="-1">
                <a:solidFill>
                  <a:srgbClr val="000000"/>
                </a:solidFill>
                <a:latin typeface="Calibri"/>
                <a:ea typeface="DejaVu Sans"/>
              </a:rPr>
              <a:t>    Залежно від виду пошкодження кровоносних судин кровотечі бувають:</a:t>
            </a:r>
            <a:endParaRPr lang="ru-RU" sz="2400" b="0" strike="noStrike" spc="-1">
              <a:latin typeface="Arial"/>
            </a:endParaRPr>
          </a:p>
          <a:p>
            <a:pPr marL="343080" indent="-342000">
              <a:lnSpc>
                <a:spcPct val="100000"/>
              </a:lnSpc>
              <a:spcBef>
                <a:spcPts val="479"/>
              </a:spcBef>
            </a:pPr>
            <a:endParaRPr lang="ru-RU" sz="2400" b="0" strike="noStrike" spc="-1">
              <a:latin typeface="Arial"/>
            </a:endParaRPr>
          </a:p>
          <a:p>
            <a:pPr marL="343080" indent="-342000">
              <a:lnSpc>
                <a:spcPct val="100000"/>
              </a:lnSpc>
              <a:spcBef>
                <a:spcPts val="479"/>
              </a:spcBef>
              <a:buClr>
                <a:srgbClr val="FF0000"/>
              </a:buClr>
              <a:buFont typeface="Wingdings" charset="2"/>
              <a:buChar char=""/>
            </a:pPr>
            <a:r>
              <a:rPr lang="ru-RU" sz="2400" b="1" strike="noStrike" spc="-1">
                <a:solidFill>
                  <a:srgbClr val="FF0000"/>
                </a:solidFill>
                <a:latin typeface="Calibri"/>
                <a:ea typeface="DejaVu Sans"/>
              </a:rPr>
              <a:t> капілярні</a:t>
            </a:r>
            <a:endParaRPr lang="ru-RU" sz="2400" b="0" strike="noStrike" spc="-1">
              <a:latin typeface="Arial"/>
            </a:endParaRPr>
          </a:p>
          <a:p>
            <a:pPr marL="343080" indent="-342000">
              <a:lnSpc>
                <a:spcPct val="100000"/>
              </a:lnSpc>
              <a:spcBef>
                <a:spcPts val="479"/>
              </a:spcBef>
              <a:buClr>
                <a:srgbClr val="FF0000"/>
              </a:buClr>
              <a:buFont typeface="Wingdings" charset="2"/>
              <a:buChar char=""/>
            </a:pPr>
            <a:r>
              <a:rPr lang="ru-RU" sz="2400" b="1" strike="noStrike" spc="-1">
                <a:solidFill>
                  <a:srgbClr val="FF0000"/>
                </a:solidFill>
                <a:latin typeface="Calibri"/>
                <a:ea typeface="DejaVu Sans"/>
              </a:rPr>
              <a:t> венозні</a:t>
            </a:r>
            <a:endParaRPr lang="ru-RU" sz="2400" b="0" strike="noStrike" spc="-1">
              <a:latin typeface="Arial"/>
            </a:endParaRPr>
          </a:p>
          <a:p>
            <a:pPr marL="343080" indent="-342000">
              <a:lnSpc>
                <a:spcPct val="100000"/>
              </a:lnSpc>
              <a:spcBef>
                <a:spcPts val="479"/>
              </a:spcBef>
              <a:buClr>
                <a:srgbClr val="FF0000"/>
              </a:buClr>
              <a:buFont typeface="Wingdings" charset="2"/>
              <a:buChar char=""/>
            </a:pPr>
            <a:r>
              <a:rPr lang="ru-RU" sz="2400" b="1" strike="noStrike" spc="-1">
                <a:solidFill>
                  <a:srgbClr val="FF0000"/>
                </a:solidFill>
                <a:latin typeface="Calibri"/>
                <a:ea typeface="DejaVu Sans"/>
              </a:rPr>
              <a:t> артеріальні.</a:t>
            </a:r>
            <a:endParaRPr lang="ru-RU" sz="2400" b="0" strike="noStrike" spc="-1">
              <a:latin typeface="Arial"/>
            </a:endParaRPr>
          </a:p>
        </p:txBody>
      </p:sp>
      <p:pic>
        <p:nvPicPr>
          <p:cNvPr id="380" name="Picture 2"/>
          <p:cNvPicPr/>
          <p:nvPr/>
        </p:nvPicPr>
        <p:blipFill>
          <a:blip r:embed="rId2"/>
          <a:stretch/>
        </p:blipFill>
        <p:spPr>
          <a:xfrm>
            <a:off x="4786200" y="4084200"/>
            <a:ext cx="3499560" cy="2772720"/>
          </a:xfrm>
          <a:prstGeom prst="rect">
            <a:avLst/>
          </a:prstGeom>
          <a:ln w="9360">
            <a:noFill/>
          </a:ln>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CustomShape 1"/>
          <p:cNvSpPr/>
          <p:nvPr/>
        </p:nvSpPr>
        <p:spPr>
          <a:xfrm>
            <a:off x="457200" y="274680"/>
            <a:ext cx="8228520" cy="101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0" strike="noStrike" spc="-1">
                <a:solidFill>
                  <a:srgbClr val="7030A0"/>
                </a:solidFill>
                <a:latin typeface="Calibri"/>
                <a:ea typeface="DejaVu Sans"/>
              </a:rPr>
              <a:t>Капілярна кровотеча</a:t>
            </a:r>
            <a:endParaRPr lang="ru-RU" sz="4400" b="0" strike="noStrike" spc="-1">
              <a:latin typeface="Arial"/>
            </a:endParaRPr>
          </a:p>
        </p:txBody>
      </p:sp>
      <p:sp>
        <p:nvSpPr>
          <p:cNvPr id="382" name="CustomShape 2"/>
          <p:cNvSpPr/>
          <p:nvPr/>
        </p:nvSpPr>
        <p:spPr>
          <a:xfrm>
            <a:off x="457200" y="1071720"/>
            <a:ext cx="4399560" cy="57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nSpc>
                <a:spcPct val="100000"/>
              </a:lnSpc>
              <a:spcBef>
                <a:spcPts val="561"/>
              </a:spcBef>
            </a:pPr>
            <a:r>
              <a:rPr lang="ru-RU" sz="2800" b="0" strike="noStrike" spc="-1">
                <a:solidFill>
                  <a:srgbClr val="000000"/>
                </a:solidFill>
                <a:latin typeface="Calibri"/>
                <a:ea typeface="DejaVu Sans"/>
              </a:rPr>
              <a:t>     Капілярна кровотеча виникає при ушкодженні капілярів. Кров виділяється краплями або сочиться з усієї поверхні рани. Цей вид кровотеч зазвичай припиняється самостійно або стисною пов'язкою, перед чим шкіру навколо рани обробляють розчином йоду, спирту.</a:t>
            </a:r>
            <a:endParaRPr lang="ru-RU" sz="2800" b="0" strike="noStrike" spc="-1">
              <a:latin typeface="Arial"/>
            </a:endParaRPr>
          </a:p>
        </p:txBody>
      </p:sp>
      <p:pic>
        <p:nvPicPr>
          <p:cNvPr id="383" name="Рисунок 4"/>
          <p:cNvPicPr/>
          <p:nvPr/>
        </p:nvPicPr>
        <p:blipFill>
          <a:blip r:embed="rId2"/>
          <a:stretch/>
        </p:blipFill>
        <p:spPr>
          <a:xfrm>
            <a:off x="5213520" y="1500120"/>
            <a:ext cx="3386520" cy="4785120"/>
          </a:xfrm>
          <a:prstGeom prst="rect">
            <a:avLst/>
          </a:prstGeom>
          <a:ln w="9360">
            <a:noFill/>
          </a:ln>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CustomShape 1"/>
          <p:cNvSpPr/>
          <p:nvPr/>
        </p:nvSpPr>
        <p:spPr>
          <a:xfrm>
            <a:off x="500040" y="500040"/>
            <a:ext cx="8228520" cy="92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strike="noStrike" spc="-1">
                <a:solidFill>
                  <a:srgbClr val="7030A0"/>
                </a:solidFill>
                <a:latin typeface="Calibri"/>
                <a:ea typeface="DejaVu Sans"/>
              </a:rPr>
              <a:t>Венозна кровотеча</a:t>
            </a:r>
            <a:endParaRPr lang="ru-RU" sz="4400" b="0" strike="noStrike" spc="-1">
              <a:latin typeface="Arial"/>
            </a:endParaRPr>
          </a:p>
        </p:txBody>
      </p:sp>
      <p:sp>
        <p:nvSpPr>
          <p:cNvPr id="385" name="CustomShape 2"/>
          <p:cNvSpPr/>
          <p:nvPr/>
        </p:nvSpPr>
        <p:spPr>
          <a:xfrm>
            <a:off x="428760" y="1500120"/>
            <a:ext cx="8228520" cy="432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nSpc>
                <a:spcPct val="100000"/>
              </a:lnSpc>
              <a:spcBef>
                <a:spcPts val="641"/>
              </a:spcBef>
            </a:pPr>
            <a:r>
              <a:rPr lang="ru-RU" sz="3200" b="0" strike="noStrike" spc="-1">
                <a:solidFill>
                  <a:srgbClr val="000000"/>
                </a:solidFill>
                <a:latin typeface="Calibri"/>
                <a:ea typeface="DejaVu Sans"/>
              </a:rPr>
              <a:t>   </a:t>
            </a:r>
            <a:r>
              <a:rPr lang="ru-RU" sz="2400" b="0" strike="noStrike" spc="-1">
                <a:solidFill>
                  <a:srgbClr val="000000"/>
                </a:solidFill>
                <a:latin typeface="Calibri"/>
                <a:ea typeface="DejaVu Sans"/>
              </a:rPr>
              <a:t>Характеризується витіканням крові темного кольору, що пояснюється більш низьким вмістом кисню і підвищеним насиченням її вуглекислотою; кров тече повільно та безперервно. Притиснення ушкодженої ділянки, накладання давлючої пов'язки зупиняє кровотечу.</a:t>
            </a:r>
            <a:endParaRPr lang="ru-RU" sz="2400" b="0" strike="noStrike" spc="-1">
              <a:latin typeface="Arial"/>
            </a:endParaRPr>
          </a:p>
          <a:p>
            <a:pPr marL="343080" indent="-342000">
              <a:lnSpc>
                <a:spcPct val="100000"/>
              </a:lnSpc>
              <a:spcBef>
                <a:spcPts val="479"/>
              </a:spcBef>
            </a:pPr>
            <a:endParaRPr lang="ru-RU" sz="2400" b="0" strike="noStrike" spc="-1">
              <a:latin typeface="Arial"/>
            </a:endParaRPr>
          </a:p>
          <a:p>
            <a:pPr marL="343080" indent="-342000">
              <a:lnSpc>
                <a:spcPct val="100000"/>
              </a:lnSpc>
              <a:spcBef>
                <a:spcPts val="479"/>
              </a:spcBef>
            </a:pPr>
            <a:endParaRPr lang="ru-RU" sz="2400" b="0" strike="noStrike" spc="-1">
              <a:latin typeface="Arial"/>
            </a:endParaRPr>
          </a:p>
          <a:p>
            <a:pPr marL="343080" indent="-342000">
              <a:lnSpc>
                <a:spcPct val="100000"/>
              </a:lnSpc>
              <a:spcBef>
                <a:spcPts val="641"/>
              </a:spcBef>
            </a:pPr>
            <a:endParaRPr lang="ru-RU" sz="2400" b="0" strike="noStrike" spc="-1">
              <a:latin typeface="Arial"/>
            </a:endParaRPr>
          </a:p>
          <a:p>
            <a:pPr marL="343080" indent="-342000">
              <a:lnSpc>
                <a:spcPct val="100000"/>
              </a:lnSpc>
              <a:spcBef>
                <a:spcPts val="641"/>
              </a:spcBef>
            </a:pPr>
            <a:endParaRPr lang="ru-RU" sz="2400" b="0" strike="noStrike" spc="-1">
              <a:latin typeface="Arial"/>
            </a:endParaRPr>
          </a:p>
        </p:txBody>
      </p:sp>
      <p:pic>
        <p:nvPicPr>
          <p:cNvPr id="386" name="Picture 2"/>
          <p:cNvPicPr/>
          <p:nvPr/>
        </p:nvPicPr>
        <p:blipFill>
          <a:blip r:embed="rId2"/>
          <a:stretch/>
        </p:blipFill>
        <p:spPr>
          <a:xfrm>
            <a:off x="1432080" y="4357800"/>
            <a:ext cx="6652080" cy="2054880"/>
          </a:xfrm>
          <a:prstGeom prst="rect">
            <a:avLst/>
          </a:prstGeom>
          <a:ln w="9360">
            <a:noFill/>
          </a:ln>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 name="Picture 2"/>
          <p:cNvPicPr/>
          <p:nvPr/>
        </p:nvPicPr>
        <p:blipFill>
          <a:blip r:embed="rId2"/>
          <a:stretch/>
        </p:blipFill>
        <p:spPr>
          <a:xfrm>
            <a:off x="1428840" y="1785960"/>
            <a:ext cx="2999160" cy="2062800"/>
          </a:xfrm>
          <a:prstGeom prst="rect">
            <a:avLst/>
          </a:prstGeom>
          <a:ln w="9360">
            <a:noFill/>
          </a:ln>
        </p:spPr>
      </p:pic>
      <p:pic>
        <p:nvPicPr>
          <p:cNvPr id="388" name="Picture 3"/>
          <p:cNvPicPr/>
          <p:nvPr/>
        </p:nvPicPr>
        <p:blipFill>
          <a:blip r:embed="rId3"/>
          <a:stretch/>
        </p:blipFill>
        <p:spPr>
          <a:xfrm>
            <a:off x="4572000" y="1785960"/>
            <a:ext cx="3126240" cy="2070720"/>
          </a:xfrm>
          <a:prstGeom prst="rect">
            <a:avLst/>
          </a:prstGeom>
          <a:ln w="9360">
            <a:noFill/>
          </a:ln>
        </p:spPr>
      </p:pic>
      <p:pic>
        <p:nvPicPr>
          <p:cNvPr id="389" name="Picture 4"/>
          <p:cNvPicPr/>
          <p:nvPr/>
        </p:nvPicPr>
        <p:blipFill>
          <a:blip r:embed="rId4"/>
          <a:stretch/>
        </p:blipFill>
        <p:spPr>
          <a:xfrm>
            <a:off x="1428840" y="4000680"/>
            <a:ext cx="2999160" cy="2284920"/>
          </a:xfrm>
          <a:prstGeom prst="rect">
            <a:avLst/>
          </a:prstGeom>
          <a:ln w="9360">
            <a:noFill/>
          </a:ln>
        </p:spPr>
      </p:pic>
      <p:pic>
        <p:nvPicPr>
          <p:cNvPr id="390" name="Picture 5"/>
          <p:cNvPicPr/>
          <p:nvPr/>
        </p:nvPicPr>
        <p:blipFill>
          <a:blip r:embed="rId5"/>
          <a:stretch/>
        </p:blipFill>
        <p:spPr>
          <a:xfrm>
            <a:off x="4572000" y="4000680"/>
            <a:ext cx="3142080" cy="2284920"/>
          </a:xfrm>
          <a:prstGeom prst="rect">
            <a:avLst/>
          </a:prstGeom>
          <a:ln w="9360">
            <a:noFill/>
          </a:ln>
        </p:spPr>
      </p:pic>
      <p:sp>
        <p:nvSpPr>
          <p:cNvPr id="391" name="CustomShape 1"/>
          <p:cNvSpPr/>
          <p:nvPr/>
        </p:nvSpPr>
        <p:spPr>
          <a:xfrm>
            <a:off x="500040" y="285840"/>
            <a:ext cx="8228520" cy="78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ru-RU" sz="4400" b="1" strike="noStrike" spc="-1">
                <a:solidFill>
                  <a:srgbClr val="000000"/>
                </a:solidFill>
                <a:latin typeface="Calibri"/>
                <a:ea typeface="DejaVu Sans"/>
              </a:rPr>
              <a:t>Венозна кровотеча</a:t>
            </a:r>
            <a:endParaRPr lang="ru-RU" sz="4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CustomShape 1"/>
          <p:cNvSpPr/>
          <p:nvPr/>
        </p:nvSpPr>
        <p:spPr>
          <a:xfrm>
            <a:off x="428760" y="0"/>
            <a:ext cx="8228520" cy="856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ru-RU" sz="4400" b="1" strike="noStrike" spc="-1">
                <a:solidFill>
                  <a:srgbClr val="7030A0"/>
                </a:solidFill>
                <a:latin typeface="Calibri"/>
                <a:ea typeface="DejaVu Sans"/>
              </a:rPr>
              <a:t>Артеріальна кровотеча</a:t>
            </a:r>
            <a:endParaRPr lang="ru-RU" sz="4400" b="0" strike="noStrike" spc="-1">
              <a:latin typeface="Arial"/>
            </a:endParaRPr>
          </a:p>
        </p:txBody>
      </p:sp>
      <p:sp>
        <p:nvSpPr>
          <p:cNvPr id="393" name="CustomShape 2"/>
          <p:cNvSpPr/>
          <p:nvPr/>
        </p:nvSpPr>
        <p:spPr>
          <a:xfrm>
            <a:off x="285840" y="714240"/>
            <a:ext cx="8571600" cy="3142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nSpc>
                <a:spcPct val="100000"/>
              </a:lnSpc>
              <a:spcBef>
                <a:spcPts val="641"/>
              </a:spcBef>
            </a:pPr>
            <a:r>
              <a:rPr lang="ru-RU" sz="3200" b="0" strike="noStrike" spc="-1">
                <a:solidFill>
                  <a:srgbClr val="000000"/>
                </a:solidFill>
                <a:latin typeface="Calibri"/>
                <a:ea typeface="DejaVu Sans"/>
              </a:rPr>
              <a:t>   Найбільш небезпечна кровотеча внаслідок швидкої втрати крові. Кров б'є сильним струменем, поштовхами, яскраво-червоного кольору. Пов'язка швидко просочується кров'ю. Притиснення артерії вище рани значно зменшує  або спиняє кровотечу.</a:t>
            </a:r>
            <a:endParaRPr lang="ru-RU" sz="3200" b="0" strike="noStrike" spc="-1">
              <a:latin typeface="Arial"/>
            </a:endParaRPr>
          </a:p>
          <a:p>
            <a:pPr marL="343080" indent="-342000">
              <a:lnSpc>
                <a:spcPct val="100000"/>
              </a:lnSpc>
              <a:spcBef>
                <a:spcPts val="641"/>
              </a:spcBef>
            </a:pPr>
            <a:endParaRPr lang="ru-RU" sz="3200" b="0" strike="noStrike" spc="-1">
              <a:latin typeface="Arial"/>
            </a:endParaRPr>
          </a:p>
        </p:txBody>
      </p:sp>
      <p:pic>
        <p:nvPicPr>
          <p:cNvPr id="394" name="Picture 3"/>
          <p:cNvPicPr/>
          <p:nvPr/>
        </p:nvPicPr>
        <p:blipFill>
          <a:blip r:embed="rId2"/>
          <a:stretch/>
        </p:blipFill>
        <p:spPr>
          <a:xfrm>
            <a:off x="571320" y="3929040"/>
            <a:ext cx="7972200" cy="2927880"/>
          </a:xfrm>
          <a:prstGeom prst="rect">
            <a:avLst/>
          </a:prstGeom>
          <a:ln w="9360">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CustomShape 1"/>
          <p:cNvSpPr/>
          <p:nvPr/>
        </p:nvSpPr>
        <p:spPr>
          <a:xfrm>
            <a:off x="142920" y="0"/>
            <a:ext cx="8785800" cy="64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7500"/>
          </a:bodyPr>
          <a:lstStyle/>
          <a:p>
            <a:pPr algn="ctr">
              <a:lnSpc>
                <a:spcPct val="100000"/>
              </a:lnSpc>
            </a:pPr>
            <a:r>
              <a:rPr lang="ru-RU" sz="3600" b="1" strike="noStrike" spc="-1" dirty="0" err="1" smtClean="0">
                <a:solidFill>
                  <a:srgbClr val="FF0000"/>
                </a:solidFill>
                <a:latin typeface="Calibri"/>
                <a:ea typeface="DejaVu Sans"/>
              </a:rPr>
              <a:t>Визначення</a:t>
            </a:r>
            <a:r>
              <a:rPr lang="ru-RU" sz="3600" b="1" strike="noStrike" spc="-1" dirty="0" smtClean="0">
                <a:solidFill>
                  <a:srgbClr val="FF0000"/>
                </a:solidFill>
                <a:latin typeface="Calibri"/>
                <a:ea typeface="DejaVu Sans"/>
              </a:rPr>
              <a:t> </a:t>
            </a:r>
            <a:r>
              <a:rPr lang="ru-RU" sz="3600" b="1" strike="noStrike" spc="-1" dirty="0" err="1">
                <a:solidFill>
                  <a:srgbClr val="FF0000"/>
                </a:solidFill>
                <a:latin typeface="Calibri"/>
                <a:ea typeface="DejaVu Sans"/>
              </a:rPr>
              <a:t>поняття</a:t>
            </a:r>
            <a:r>
              <a:rPr lang="ru-RU" sz="3600" b="1" strike="noStrike" spc="-1" dirty="0">
                <a:solidFill>
                  <a:srgbClr val="FF0000"/>
                </a:solidFill>
                <a:latin typeface="Calibri"/>
                <a:ea typeface="DejaVu Sans"/>
              </a:rPr>
              <a:t> </a:t>
            </a:r>
            <a:r>
              <a:rPr lang="ru-RU" sz="3600" b="1" strike="noStrike" spc="-1" dirty="0" err="1">
                <a:solidFill>
                  <a:srgbClr val="FF0000"/>
                </a:solidFill>
                <a:latin typeface="Calibri"/>
                <a:ea typeface="DejaVu Sans"/>
              </a:rPr>
              <a:t>травми</a:t>
            </a:r>
            <a:r>
              <a:rPr lang="ru-RU" sz="3600" b="1" strike="noStrike" spc="-1" dirty="0">
                <a:solidFill>
                  <a:srgbClr val="FF0000"/>
                </a:solidFill>
                <a:latin typeface="Calibri"/>
                <a:ea typeface="DejaVu Sans"/>
              </a:rPr>
              <a:t>, </a:t>
            </a:r>
            <a:r>
              <a:rPr lang="ru-RU" sz="3600" b="1" strike="noStrike" spc="-1" dirty="0" err="1">
                <a:solidFill>
                  <a:srgbClr val="FF0000"/>
                </a:solidFill>
                <a:latin typeface="Calibri"/>
                <a:ea typeface="DejaVu Sans"/>
              </a:rPr>
              <a:t>класифікація</a:t>
            </a:r>
            <a:r>
              <a:rPr lang="ru-RU" sz="3600" b="1" strike="noStrike" spc="-1" dirty="0">
                <a:solidFill>
                  <a:srgbClr val="FF0000"/>
                </a:solidFill>
                <a:latin typeface="Calibri"/>
                <a:ea typeface="DejaVu Sans"/>
              </a:rPr>
              <a:t>. </a:t>
            </a:r>
            <a:endParaRPr lang="ru-RU" sz="3600" b="0" strike="noStrike" spc="-1" dirty="0">
              <a:latin typeface="Arial"/>
            </a:endParaRPr>
          </a:p>
        </p:txBody>
      </p:sp>
      <p:sp>
        <p:nvSpPr>
          <p:cNvPr id="315" name="CustomShape 2"/>
          <p:cNvSpPr/>
          <p:nvPr/>
        </p:nvSpPr>
        <p:spPr>
          <a:xfrm>
            <a:off x="214200" y="785880"/>
            <a:ext cx="4642560" cy="58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gn="just">
              <a:lnSpc>
                <a:spcPct val="100000"/>
              </a:lnSpc>
            </a:pPr>
            <a:r>
              <a:rPr lang="ru-RU" sz="2000" b="1" i="1" strike="noStrike" spc="-1">
                <a:solidFill>
                  <a:srgbClr val="7030A0"/>
                </a:solidFill>
                <a:latin typeface="Calibri"/>
                <a:ea typeface="DejaVu Sans"/>
              </a:rPr>
              <a:t>Травмою</a:t>
            </a:r>
            <a:r>
              <a:rPr lang="ru-RU" sz="2000" b="1" i="1" strike="noStrike" spc="-1">
                <a:solidFill>
                  <a:srgbClr val="000000"/>
                </a:solidFill>
                <a:latin typeface="Calibri"/>
                <a:ea typeface="DejaVu Sans"/>
              </a:rPr>
              <a:t> називають раптову дію на організм людини зовнішніх чинників (механічних, термічних, хімічних та ін.), що приводять до порушення  анатомічної цілісності тканин і функційних розладів в них, які  супроводжуються місцевою та загальною реакцією  організму. </a:t>
            </a:r>
            <a:endParaRPr lang="ru-RU" sz="2000" b="0" strike="noStrike" spc="-1">
              <a:latin typeface="Arial"/>
            </a:endParaRPr>
          </a:p>
          <a:p>
            <a:pPr marL="343080" indent="-342000" algn="just">
              <a:lnSpc>
                <a:spcPct val="100000"/>
              </a:lnSpc>
            </a:pPr>
            <a:r>
              <a:rPr lang="ru-RU" sz="2000" b="1" strike="noStrike" spc="-1">
                <a:solidFill>
                  <a:srgbClr val="00003E"/>
                </a:solidFill>
                <a:latin typeface="Calibri"/>
                <a:ea typeface="DejaVu Sans"/>
              </a:rPr>
              <a:t>Дія може бути </a:t>
            </a:r>
            <a:r>
              <a:rPr lang="ru-RU" sz="2000" b="1" strike="noStrike" spc="-1">
                <a:solidFill>
                  <a:srgbClr val="0070C0"/>
                </a:solidFill>
                <a:latin typeface="Calibri"/>
                <a:ea typeface="DejaVu Sans"/>
              </a:rPr>
              <a:t>механічною</a:t>
            </a:r>
            <a:r>
              <a:rPr lang="ru-RU" sz="2000" b="1" strike="noStrike" spc="-1">
                <a:solidFill>
                  <a:srgbClr val="00003E"/>
                </a:solidFill>
                <a:latin typeface="Calibri"/>
                <a:ea typeface="DejaVu Sans"/>
              </a:rPr>
              <a:t> (удар, розтягнення), </a:t>
            </a:r>
            <a:r>
              <a:rPr lang="ru-RU" sz="2000" b="1" strike="noStrike" spc="-1">
                <a:solidFill>
                  <a:srgbClr val="0070C0"/>
                </a:solidFill>
                <a:latin typeface="Calibri"/>
                <a:ea typeface="DejaVu Sans"/>
              </a:rPr>
              <a:t>фізичною</a:t>
            </a:r>
            <a:r>
              <a:rPr lang="ru-RU" sz="2000" b="1" strike="noStrike" spc="-1">
                <a:solidFill>
                  <a:srgbClr val="00003E"/>
                </a:solidFill>
                <a:latin typeface="Calibri"/>
                <a:ea typeface="DejaVu Sans"/>
              </a:rPr>
              <a:t> (тепло, холод, електричний струм), </a:t>
            </a:r>
            <a:r>
              <a:rPr lang="ru-RU" sz="2000" b="1" strike="noStrike" spc="-1">
                <a:solidFill>
                  <a:srgbClr val="0070C0"/>
                </a:solidFill>
                <a:latin typeface="Calibri"/>
                <a:ea typeface="DejaVu Sans"/>
              </a:rPr>
              <a:t>хімічною</a:t>
            </a:r>
            <a:r>
              <a:rPr lang="ru-RU" sz="2000" b="1" strike="noStrike" spc="-1">
                <a:solidFill>
                  <a:srgbClr val="00003E"/>
                </a:solidFill>
                <a:latin typeface="Calibri"/>
                <a:ea typeface="DejaVu Sans"/>
              </a:rPr>
              <a:t> (кислоти, отрути), </a:t>
            </a:r>
            <a:r>
              <a:rPr lang="ru-RU" sz="2000" b="1" strike="noStrike" spc="-1">
                <a:solidFill>
                  <a:srgbClr val="0070C0"/>
                </a:solidFill>
                <a:latin typeface="Calibri"/>
                <a:ea typeface="DejaVu Sans"/>
              </a:rPr>
              <a:t>психічною</a:t>
            </a:r>
            <a:r>
              <a:rPr lang="ru-RU" sz="2000" b="1" strike="noStrike" spc="-1">
                <a:solidFill>
                  <a:srgbClr val="00003E"/>
                </a:solidFill>
                <a:latin typeface="Calibri"/>
                <a:ea typeface="DejaVu Sans"/>
              </a:rPr>
              <a:t> (переляк, страх).</a:t>
            </a:r>
            <a:endParaRPr lang="ru-RU" sz="2000" b="0" strike="noStrike" spc="-1">
              <a:latin typeface="Arial"/>
            </a:endParaRPr>
          </a:p>
          <a:p>
            <a:pPr marL="343080" indent="-342000" algn="just">
              <a:lnSpc>
                <a:spcPct val="100000"/>
              </a:lnSpc>
            </a:pPr>
            <a:r>
              <a:rPr lang="ru-RU" sz="2000" b="1" strike="noStrike" spc="-1">
                <a:solidFill>
                  <a:srgbClr val="3E003E"/>
                </a:solidFill>
                <a:latin typeface="Calibri"/>
                <a:ea typeface="DejaVu Sans"/>
              </a:rPr>
              <a:t>Сукупність травм певних груп населення, які виникають на певній території за визначений проміжок часу, називається</a:t>
            </a:r>
            <a:r>
              <a:rPr lang="ru-RU" sz="2000" b="1" strike="noStrike" spc="-1">
                <a:solidFill>
                  <a:srgbClr val="000000"/>
                </a:solidFill>
                <a:latin typeface="Calibri"/>
                <a:ea typeface="DejaVu Sans"/>
              </a:rPr>
              <a:t> </a:t>
            </a:r>
            <a:r>
              <a:rPr lang="ru-RU" sz="2000" b="1" strike="noStrike" spc="-1">
                <a:solidFill>
                  <a:srgbClr val="7030A0"/>
                </a:solidFill>
                <a:latin typeface="Calibri"/>
                <a:ea typeface="DejaVu Sans"/>
              </a:rPr>
              <a:t>травматизмом</a:t>
            </a:r>
            <a:r>
              <a:rPr lang="ru-RU" sz="2000" b="1" strike="noStrike" spc="-1">
                <a:solidFill>
                  <a:srgbClr val="000000"/>
                </a:solidFill>
                <a:latin typeface="Calibri"/>
                <a:ea typeface="DejaVu Sans"/>
              </a:rPr>
              <a:t>.</a:t>
            </a:r>
            <a:endParaRPr lang="ru-RU" sz="2000" b="0" strike="noStrike" spc="-1">
              <a:latin typeface="Arial"/>
            </a:endParaRPr>
          </a:p>
        </p:txBody>
      </p:sp>
      <p:pic>
        <p:nvPicPr>
          <p:cNvPr id="316" name="Рисунок 315"/>
          <p:cNvPicPr/>
          <p:nvPr/>
        </p:nvPicPr>
        <p:blipFill>
          <a:blip r:embed="rId2"/>
          <a:stretch/>
        </p:blipFill>
        <p:spPr>
          <a:xfrm>
            <a:off x="4968000" y="1008000"/>
            <a:ext cx="4025160" cy="4752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 name="Рисунок 3"/>
          <p:cNvPicPr/>
          <p:nvPr/>
        </p:nvPicPr>
        <p:blipFill>
          <a:blip r:embed="rId2"/>
          <a:stretch/>
        </p:blipFill>
        <p:spPr>
          <a:xfrm>
            <a:off x="6572160" y="1500120"/>
            <a:ext cx="2356200" cy="4998960"/>
          </a:xfrm>
          <a:prstGeom prst="rect">
            <a:avLst/>
          </a:prstGeom>
          <a:ln w="9360">
            <a:noFill/>
          </a:ln>
        </p:spPr>
      </p:pic>
      <p:sp>
        <p:nvSpPr>
          <p:cNvPr id="396" name="CustomShape 1"/>
          <p:cNvSpPr/>
          <p:nvPr/>
        </p:nvSpPr>
        <p:spPr>
          <a:xfrm>
            <a:off x="457200" y="27468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strike="noStrike" spc="-1">
                <a:solidFill>
                  <a:srgbClr val="000000"/>
                </a:solidFill>
                <a:latin typeface="Calibri"/>
                <a:ea typeface="DejaVu Sans"/>
              </a:rPr>
              <a:t>Способи зупинки кровотеч</a:t>
            </a:r>
            <a:endParaRPr lang="ru-RU" sz="4400" b="0" strike="noStrike" spc="-1">
              <a:latin typeface="Arial"/>
            </a:endParaRPr>
          </a:p>
        </p:txBody>
      </p:sp>
      <p:sp>
        <p:nvSpPr>
          <p:cNvPr id="397" name="CustomShape 2"/>
          <p:cNvSpPr/>
          <p:nvPr/>
        </p:nvSpPr>
        <p:spPr>
          <a:xfrm>
            <a:off x="285840" y="1571760"/>
            <a:ext cx="6213960" cy="5096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65760" indent="-254880" algn="just">
              <a:lnSpc>
                <a:spcPct val="100000"/>
              </a:lnSpc>
              <a:spcBef>
                <a:spcPts val="561"/>
              </a:spcBef>
            </a:pPr>
            <a:r>
              <a:rPr lang="ru-RU" sz="2800" b="0" strike="noStrike" spc="-1">
                <a:solidFill>
                  <a:srgbClr val="000000"/>
                </a:solidFill>
                <a:latin typeface="Calibri"/>
                <a:ea typeface="DejaVu Sans"/>
              </a:rPr>
              <a:t>    Зупинка кровотечі може бути </a:t>
            </a:r>
            <a:r>
              <a:rPr lang="ru-RU" sz="2800" b="1" strike="noStrike" spc="-1">
                <a:solidFill>
                  <a:srgbClr val="000000"/>
                </a:solidFill>
                <a:latin typeface="Calibri"/>
                <a:ea typeface="DejaVu Sans"/>
              </a:rPr>
              <a:t>тимчасовою і остаточною.</a:t>
            </a:r>
            <a:endParaRPr lang="ru-RU" sz="2800" b="0" strike="noStrike" spc="-1">
              <a:latin typeface="Arial"/>
            </a:endParaRPr>
          </a:p>
          <a:p>
            <a:pPr marL="365760" indent="-254880" algn="ctr">
              <a:lnSpc>
                <a:spcPct val="100000"/>
              </a:lnSpc>
              <a:spcBef>
                <a:spcPts val="561"/>
              </a:spcBef>
            </a:pPr>
            <a:r>
              <a:rPr lang="ru-RU" sz="2800" b="0" strike="noStrike" spc="-1">
                <a:solidFill>
                  <a:srgbClr val="FF0000"/>
                </a:solidFill>
                <a:latin typeface="Calibri"/>
                <a:ea typeface="DejaVu Sans"/>
              </a:rPr>
              <a:t>    </a:t>
            </a:r>
            <a:r>
              <a:rPr lang="ru-RU" sz="2800" b="1" strike="noStrike" spc="-1">
                <a:solidFill>
                  <a:srgbClr val="FF0000"/>
                </a:solidFill>
                <a:latin typeface="Calibri"/>
                <a:ea typeface="DejaVu Sans"/>
              </a:rPr>
              <a:t>Методи тимчасової зупинки кровотечі:</a:t>
            </a:r>
            <a:endParaRPr lang="ru-RU" sz="2800" b="0" strike="noStrike" spc="-1">
              <a:latin typeface="Arial"/>
            </a:endParaRPr>
          </a:p>
          <a:p>
            <a:pPr marL="365760" indent="-254880" algn="just">
              <a:lnSpc>
                <a:spcPct val="100000"/>
              </a:lnSpc>
              <a:spcBef>
                <a:spcPts val="561"/>
              </a:spcBef>
              <a:buClr>
                <a:srgbClr val="9BBB59"/>
              </a:buClr>
              <a:buFont typeface="Arial"/>
              <a:buChar char="•"/>
            </a:pPr>
            <a:r>
              <a:rPr lang="ru-RU" sz="2800" b="0" strike="noStrike" spc="-1">
                <a:solidFill>
                  <a:srgbClr val="000000"/>
                </a:solidFill>
                <a:latin typeface="Calibri"/>
                <a:ea typeface="DejaVu Sans"/>
              </a:rPr>
              <a:t>    накладання тиснучої повязки, тампонада рани, пальцьовим</a:t>
            </a:r>
            <a:endParaRPr lang="ru-RU" sz="2800" b="0" strike="noStrike" spc="-1">
              <a:latin typeface="Arial"/>
            </a:endParaRPr>
          </a:p>
          <a:p>
            <a:pPr marL="365760" indent="-254880" algn="just">
              <a:lnSpc>
                <a:spcPct val="100000"/>
              </a:lnSpc>
              <a:spcBef>
                <a:spcPts val="561"/>
              </a:spcBef>
              <a:buClr>
                <a:srgbClr val="9BBB59"/>
              </a:buClr>
              <a:buFont typeface="Arial"/>
              <a:buChar char="•"/>
            </a:pPr>
            <a:r>
              <a:rPr lang="ru-RU" sz="2800" b="0" strike="noStrike" spc="-1">
                <a:solidFill>
                  <a:srgbClr val="000000"/>
                </a:solidFill>
                <a:latin typeface="Calibri"/>
                <a:ea typeface="DejaVu Sans"/>
              </a:rPr>
              <a:t>    притисненням  судин,</a:t>
            </a:r>
            <a:endParaRPr lang="ru-RU" sz="2800" b="0" strike="noStrike" spc="-1">
              <a:latin typeface="Arial"/>
            </a:endParaRPr>
          </a:p>
          <a:p>
            <a:pPr marL="365760" indent="-254880" algn="just">
              <a:lnSpc>
                <a:spcPct val="100000"/>
              </a:lnSpc>
              <a:spcBef>
                <a:spcPts val="561"/>
              </a:spcBef>
              <a:buClr>
                <a:srgbClr val="9BBB59"/>
              </a:buClr>
              <a:buFont typeface="Arial"/>
              <a:buChar char="•"/>
            </a:pPr>
            <a:r>
              <a:rPr lang="ru-RU" sz="2800" b="0" strike="noStrike" spc="-1">
                <a:solidFill>
                  <a:srgbClr val="000000"/>
                </a:solidFill>
                <a:latin typeface="Calibri"/>
                <a:ea typeface="DejaVu Sans"/>
              </a:rPr>
              <a:t>    підвищеним положенням або максимальним згинанням кінцівки в суглобі і накладанням джгута.</a:t>
            </a:r>
            <a:endParaRPr lang="ru-RU" sz="2800" b="0" strike="noStrike" spc="-1">
              <a:latin typeface="Arial"/>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CustomShape 1"/>
          <p:cNvSpPr/>
          <p:nvPr/>
        </p:nvSpPr>
        <p:spPr>
          <a:xfrm>
            <a:off x="1116000" y="2852640"/>
            <a:ext cx="7200000" cy="365760"/>
          </a:xfrm>
          <a:prstGeom prst="rect">
            <a:avLst/>
          </a:prstGeom>
          <a:noFill/>
          <a:ln w="9360">
            <a:noFill/>
          </a:ln>
        </p:spPr>
        <p:style>
          <a:lnRef idx="0">
            <a:scrgbClr r="0" g="0" b="0"/>
          </a:lnRef>
          <a:fillRef idx="0">
            <a:scrgbClr r="0" g="0" b="0"/>
          </a:fillRef>
          <a:effectRef idx="0">
            <a:scrgbClr r="0" g="0" b="0"/>
          </a:effectRef>
          <a:fontRef idx="minor"/>
        </p:style>
      </p:sp>
      <p:pic>
        <p:nvPicPr>
          <p:cNvPr id="399" name="Picture 9"/>
          <p:cNvPicPr/>
          <p:nvPr/>
        </p:nvPicPr>
        <p:blipFill>
          <a:blip r:embed="rId2"/>
          <a:srcRect t="7584" b="8000"/>
          <a:stretch/>
        </p:blipFill>
        <p:spPr>
          <a:xfrm>
            <a:off x="0" y="1915560"/>
            <a:ext cx="8961840" cy="4941360"/>
          </a:xfrm>
          <a:prstGeom prst="rect">
            <a:avLst/>
          </a:prstGeom>
          <a:ln w="9360">
            <a:noFill/>
          </a:ln>
        </p:spPr>
      </p:pic>
      <p:sp>
        <p:nvSpPr>
          <p:cNvPr id="400" name="CustomShape 2"/>
          <p:cNvSpPr/>
          <p:nvPr/>
        </p:nvSpPr>
        <p:spPr>
          <a:xfrm>
            <a:off x="0" y="189000"/>
            <a:ext cx="8747640" cy="1551960"/>
          </a:xfrm>
          <a:prstGeom prst="rect">
            <a:avLst/>
          </a:prstGeom>
          <a:solidFill>
            <a:srgbClr val="FFFF00"/>
          </a:solidFill>
          <a:ln w="9360">
            <a:solidFill>
              <a:schemeClr val="bg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599"/>
              </a:spcBef>
            </a:pPr>
            <a:r>
              <a:rPr lang="ru-RU" sz="3200" b="1" strike="noStrike" spc="-1">
                <a:solidFill>
                  <a:srgbClr val="000066"/>
                </a:solidFill>
                <a:latin typeface="Georgia"/>
                <a:ea typeface="DejaVu Sans"/>
              </a:rPr>
              <a:t>Види кровотеч: поверхнева, внутрішня, капілярна, артеріальна, венозна</a:t>
            </a:r>
            <a:endParaRPr lang="ru-RU" sz="3200" b="0" strike="noStrike" spc="-1">
              <a:latin typeface="Arial"/>
            </a:endParaRPr>
          </a:p>
        </p:txBody>
      </p:sp>
      <p:sp>
        <p:nvSpPr>
          <p:cNvPr id="401" name="CustomShape 3"/>
          <p:cNvSpPr/>
          <p:nvPr/>
        </p:nvSpPr>
        <p:spPr>
          <a:xfrm>
            <a:off x="3276720" y="6093000"/>
            <a:ext cx="237384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901"/>
              </a:spcBef>
            </a:pPr>
            <a:r>
              <a:rPr lang="ru-RU" sz="1800" b="1" strike="noStrike" spc="-1">
                <a:solidFill>
                  <a:srgbClr val="2F351B"/>
                </a:solidFill>
                <a:latin typeface="Georgia"/>
                <a:ea typeface="DejaVu Sans"/>
              </a:rPr>
              <a:t>артеріальна</a:t>
            </a:r>
            <a:endParaRPr lang="ru-RU" sz="1800" b="0" strike="noStrike" spc="-1">
              <a:latin typeface="Arial"/>
            </a:endParaRPr>
          </a:p>
        </p:txBody>
      </p:sp>
      <p:sp>
        <p:nvSpPr>
          <p:cNvPr id="402" name="CustomShape 4"/>
          <p:cNvSpPr/>
          <p:nvPr/>
        </p:nvSpPr>
        <p:spPr>
          <a:xfrm>
            <a:off x="6012000" y="5589720"/>
            <a:ext cx="24469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901"/>
              </a:spcBef>
            </a:pPr>
            <a:r>
              <a:rPr lang="ru-RU" sz="1800" b="1" strike="noStrike" spc="-1">
                <a:solidFill>
                  <a:srgbClr val="2F351B"/>
                </a:solidFill>
                <a:latin typeface="Georgia"/>
                <a:ea typeface="DejaVu Sans"/>
              </a:rPr>
              <a:t>венозна</a:t>
            </a:r>
            <a:r>
              <a:rPr lang="ru-RU" sz="1800" b="0" strike="noStrike" spc="-1">
                <a:solidFill>
                  <a:srgbClr val="2F351B"/>
                </a:solidFill>
                <a:latin typeface="Calibri"/>
                <a:ea typeface="DejaVu Sans"/>
              </a:rPr>
              <a:t> </a:t>
            </a:r>
            <a:endParaRPr lang="ru-RU" sz="1800" b="0" strike="noStrike" spc="-1">
              <a:latin typeface="Arial"/>
            </a:endParaRPr>
          </a:p>
        </p:txBody>
      </p:sp>
      <p:sp>
        <p:nvSpPr>
          <p:cNvPr id="403" name="CustomShape 5"/>
          <p:cNvSpPr/>
          <p:nvPr/>
        </p:nvSpPr>
        <p:spPr>
          <a:xfrm>
            <a:off x="6084720" y="3500280"/>
            <a:ext cx="237384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901"/>
              </a:spcBef>
            </a:pPr>
            <a:r>
              <a:rPr lang="ru-RU" sz="1800" b="1" strike="noStrike" spc="-1">
                <a:solidFill>
                  <a:srgbClr val="2F351B"/>
                </a:solidFill>
                <a:latin typeface="Georgia"/>
                <a:ea typeface="DejaVu Sans"/>
              </a:rPr>
              <a:t>внутрішня</a:t>
            </a:r>
            <a:endParaRPr lang="ru-RU" sz="1800" b="0" strike="noStrike" spc="-1">
              <a:latin typeface="Arial"/>
            </a:endParaRPr>
          </a:p>
        </p:txBody>
      </p:sp>
      <p:sp>
        <p:nvSpPr>
          <p:cNvPr id="404" name="CustomShape 6"/>
          <p:cNvSpPr/>
          <p:nvPr/>
        </p:nvSpPr>
        <p:spPr>
          <a:xfrm>
            <a:off x="468360" y="5589720"/>
            <a:ext cx="24469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901"/>
              </a:spcBef>
            </a:pPr>
            <a:r>
              <a:rPr lang="ru-RU" sz="1800" b="1" strike="noStrike" spc="-1">
                <a:solidFill>
                  <a:srgbClr val="2F351B"/>
                </a:solidFill>
                <a:latin typeface="Georgia"/>
                <a:ea typeface="DejaVu Sans"/>
              </a:rPr>
              <a:t>капілярна</a:t>
            </a:r>
            <a:endParaRPr lang="ru-RU" sz="1800" b="0" strike="noStrike" spc="-1">
              <a:latin typeface="Arial"/>
            </a:endParaRPr>
          </a:p>
        </p:txBody>
      </p:sp>
      <p:sp>
        <p:nvSpPr>
          <p:cNvPr id="405" name="CustomShape 7"/>
          <p:cNvSpPr/>
          <p:nvPr/>
        </p:nvSpPr>
        <p:spPr>
          <a:xfrm>
            <a:off x="3276720" y="3357720"/>
            <a:ext cx="237384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901"/>
              </a:spcBef>
            </a:pPr>
            <a:r>
              <a:rPr lang="ru-RU" sz="1800" b="1" strike="noStrike" spc="-1">
                <a:solidFill>
                  <a:srgbClr val="2F351B"/>
                </a:solidFill>
                <a:latin typeface="Georgia"/>
                <a:ea typeface="DejaVu Sans"/>
              </a:rPr>
              <a:t>поверхнева</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CustomShape 1"/>
          <p:cNvSpPr/>
          <p:nvPr/>
        </p:nvSpPr>
        <p:spPr>
          <a:xfrm>
            <a:off x="1116000" y="3141720"/>
            <a:ext cx="7200000" cy="365760"/>
          </a:xfrm>
          <a:prstGeom prst="rect">
            <a:avLst/>
          </a:prstGeom>
          <a:noFill/>
          <a:ln w="9360">
            <a:noFill/>
          </a:ln>
        </p:spPr>
        <p:style>
          <a:lnRef idx="0">
            <a:scrgbClr r="0" g="0" b="0"/>
          </a:lnRef>
          <a:fillRef idx="0">
            <a:scrgbClr r="0" g="0" b="0"/>
          </a:fillRef>
          <a:effectRef idx="0">
            <a:scrgbClr r="0" g="0" b="0"/>
          </a:effectRef>
          <a:fontRef idx="minor"/>
        </p:style>
      </p:sp>
      <p:pic>
        <p:nvPicPr>
          <p:cNvPr id="407" name="Picture 4"/>
          <p:cNvPicPr/>
          <p:nvPr/>
        </p:nvPicPr>
        <p:blipFill>
          <a:blip r:embed="rId2"/>
          <a:stretch/>
        </p:blipFill>
        <p:spPr>
          <a:xfrm>
            <a:off x="179280" y="1197000"/>
            <a:ext cx="8712720" cy="5361480"/>
          </a:xfrm>
          <a:prstGeom prst="rect">
            <a:avLst/>
          </a:prstGeom>
          <a:ln w="9360">
            <a:noFill/>
          </a:ln>
        </p:spPr>
      </p:pic>
      <p:sp>
        <p:nvSpPr>
          <p:cNvPr id="408" name="CustomShape 2"/>
          <p:cNvSpPr/>
          <p:nvPr/>
        </p:nvSpPr>
        <p:spPr>
          <a:xfrm>
            <a:off x="179280" y="58680"/>
            <a:ext cx="8712720" cy="1064520"/>
          </a:xfrm>
          <a:prstGeom prst="rect">
            <a:avLst/>
          </a:prstGeom>
          <a:solidFill>
            <a:srgbClr val="FFFF00"/>
          </a:solid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599"/>
              </a:spcBef>
            </a:pPr>
            <a:r>
              <a:rPr lang="ru-RU" sz="3200" b="1" strike="noStrike" spc="-1">
                <a:solidFill>
                  <a:srgbClr val="000066"/>
                </a:solidFill>
                <a:latin typeface="Georgia"/>
                <a:ea typeface="DejaVu Sans"/>
              </a:rPr>
              <a:t>Зупинка артеріальної кровотечі підручними засобами</a:t>
            </a:r>
            <a:endParaRPr lang="ru-RU" sz="3200" b="0" strike="noStrike" spc="-1">
              <a:latin typeface="Arial"/>
            </a:endParaRPr>
          </a:p>
        </p:txBody>
      </p:sp>
      <p:sp>
        <p:nvSpPr>
          <p:cNvPr id="409" name="CustomShape 3"/>
          <p:cNvSpPr/>
          <p:nvPr/>
        </p:nvSpPr>
        <p:spPr>
          <a:xfrm>
            <a:off x="539640" y="3357720"/>
            <a:ext cx="2518200" cy="638280"/>
          </a:xfrm>
          <a:prstGeom prst="rect">
            <a:avLst/>
          </a:prstGeom>
          <a:solidFill>
            <a:srgbClr val="FFFF00"/>
          </a:solidFill>
          <a:ln w="9360">
            <a:solidFill>
              <a:schemeClr val="bg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901"/>
              </a:spcBef>
            </a:pPr>
            <a:r>
              <a:rPr lang="ru-RU" sz="1800" b="1" strike="noStrike" spc="-1">
                <a:solidFill>
                  <a:srgbClr val="000066"/>
                </a:solidFill>
                <a:latin typeface="Georgia"/>
                <a:ea typeface="DejaVu Sans"/>
              </a:rPr>
              <a:t>Зажати артерію зверху поранення</a:t>
            </a:r>
            <a:endParaRPr lang="ru-RU" sz="1800" b="0" strike="noStrike" spc="-1">
              <a:latin typeface="Arial"/>
            </a:endParaRPr>
          </a:p>
        </p:txBody>
      </p:sp>
      <p:sp>
        <p:nvSpPr>
          <p:cNvPr id="410" name="CustomShape 4"/>
          <p:cNvSpPr/>
          <p:nvPr/>
        </p:nvSpPr>
        <p:spPr>
          <a:xfrm>
            <a:off x="3419640" y="3213000"/>
            <a:ext cx="2446920" cy="1306440"/>
          </a:xfrm>
          <a:prstGeom prst="rect">
            <a:avLst/>
          </a:prstGeom>
          <a:solidFill>
            <a:srgbClr val="FFFF00"/>
          </a:solidFill>
          <a:ln w="9360">
            <a:solidFill>
              <a:schemeClr val="bg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799"/>
              </a:spcBef>
            </a:pPr>
            <a:r>
              <a:rPr lang="ru-RU" sz="1600" b="1" strike="noStrike" spc="-1">
                <a:solidFill>
                  <a:srgbClr val="000066"/>
                </a:solidFill>
                <a:latin typeface="Georgia"/>
                <a:ea typeface="DejaVu Sans"/>
              </a:rPr>
              <a:t>На відстані 3-5см вище рани довкола кінцівки накласти будь-яку чисту і м’яку тканину</a:t>
            </a:r>
            <a:endParaRPr lang="ru-RU" sz="1600" b="0" strike="noStrike" spc="-1">
              <a:latin typeface="Arial"/>
            </a:endParaRPr>
          </a:p>
        </p:txBody>
      </p:sp>
      <p:sp>
        <p:nvSpPr>
          <p:cNvPr id="411" name="CustomShape 5"/>
          <p:cNvSpPr/>
          <p:nvPr/>
        </p:nvSpPr>
        <p:spPr>
          <a:xfrm>
            <a:off x="539640" y="6021360"/>
            <a:ext cx="2446920" cy="576360"/>
          </a:xfrm>
          <a:prstGeom prst="rect">
            <a:avLst/>
          </a:prstGeom>
          <a:solidFill>
            <a:srgbClr val="FFFF00"/>
          </a:solidFill>
          <a:ln w="9360">
            <a:solidFill>
              <a:schemeClr val="bg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799"/>
              </a:spcBef>
            </a:pPr>
            <a:r>
              <a:rPr lang="ru-RU" sz="1600" b="1" strike="noStrike" spc="-1">
                <a:solidFill>
                  <a:srgbClr val="000066"/>
                </a:solidFill>
                <a:latin typeface="Georgia"/>
                <a:ea typeface="DejaVu Sans"/>
              </a:rPr>
              <a:t>Доставити у медпункт</a:t>
            </a:r>
            <a:endParaRPr lang="ru-RU" sz="1600" b="0" strike="noStrike" spc="-1">
              <a:latin typeface="Arial"/>
            </a:endParaRPr>
          </a:p>
        </p:txBody>
      </p:sp>
      <p:sp>
        <p:nvSpPr>
          <p:cNvPr id="412" name="CustomShape 6"/>
          <p:cNvSpPr/>
          <p:nvPr/>
        </p:nvSpPr>
        <p:spPr>
          <a:xfrm>
            <a:off x="6012000" y="4726080"/>
            <a:ext cx="2880360" cy="1002240"/>
          </a:xfrm>
          <a:prstGeom prst="rect">
            <a:avLst/>
          </a:prstGeom>
          <a:solidFill>
            <a:srgbClr val="FFFF00"/>
          </a:solidFill>
          <a:ln w="9360">
            <a:solidFill>
              <a:schemeClr val="bg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601"/>
              </a:spcBef>
            </a:pPr>
            <a:r>
              <a:rPr lang="ru-RU" sz="1200" b="1" strike="noStrike" spc="-1">
                <a:solidFill>
                  <a:srgbClr val="000066"/>
                </a:solidFill>
                <a:latin typeface="Georgia"/>
                <a:ea typeface="DejaVu Sans"/>
              </a:rPr>
              <a:t>Розтягти джгут руками в середній частині, щільно прикласти джгут до кінцівки, виконати необхідну кількість обертів довкола кінцівки</a:t>
            </a:r>
            <a:endParaRPr lang="ru-RU" sz="1200" b="0" strike="noStrike" spc="-1">
              <a:latin typeface="Arial"/>
            </a:endParaRPr>
          </a:p>
        </p:txBody>
      </p:sp>
      <p:sp>
        <p:nvSpPr>
          <p:cNvPr id="413" name="CustomShape 7"/>
          <p:cNvSpPr/>
          <p:nvPr/>
        </p:nvSpPr>
        <p:spPr>
          <a:xfrm>
            <a:off x="6012000" y="5950080"/>
            <a:ext cx="2880360" cy="729000"/>
          </a:xfrm>
          <a:prstGeom prst="rect">
            <a:avLst/>
          </a:prstGeom>
          <a:solidFill>
            <a:srgbClr val="FFFF00"/>
          </a:solidFill>
          <a:ln w="9360">
            <a:solidFill>
              <a:schemeClr val="bg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700"/>
              </a:spcBef>
            </a:pPr>
            <a:r>
              <a:rPr lang="ru-RU" sz="1400" b="1" strike="noStrike" spc="-1">
                <a:solidFill>
                  <a:srgbClr val="000066"/>
                </a:solidFill>
                <a:latin typeface="Georgia"/>
                <a:ea typeface="DejaVu Sans"/>
              </a:rPr>
              <a:t>До джгуту прикріпити записку з точним часом його накладання</a:t>
            </a:r>
            <a:endParaRPr lang="ru-RU"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 name="Picture 3"/>
          <p:cNvPicPr/>
          <p:nvPr/>
        </p:nvPicPr>
        <p:blipFill>
          <a:blip r:embed="rId2"/>
          <a:srcRect l="28354" r="28187"/>
          <a:stretch/>
        </p:blipFill>
        <p:spPr>
          <a:xfrm>
            <a:off x="4714920" y="189000"/>
            <a:ext cx="4177080" cy="6478920"/>
          </a:xfrm>
          <a:prstGeom prst="rect">
            <a:avLst/>
          </a:prstGeom>
          <a:ln w="9360">
            <a:noFill/>
          </a:ln>
        </p:spPr>
      </p:pic>
      <p:sp>
        <p:nvSpPr>
          <p:cNvPr id="415" name="CustomShape 1"/>
          <p:cNvSpPr/>
          <p:nvPr/>
        </p:nvSpPr>
        <p:spPr>
          <a:xfrm>
            <a:off x="250920" y="189000"/>
            <a:ext cx="4248720" cy="2039400"/>
          </a:xfrm>
          <a:prstGeom prst="rect">
            <a:avLst/>
          </a:prstGeom>
          <a:solidFill>
            <a:srgbClr val="FFFF00"/>
          </a:solidFill>
          <a:ln w="9360">
            <a:solidFill>
              <a:schemeClr val="bg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599"/>
              </a:spcBef>
            </a:pPr>
            <a:r>
              <a:rPr lang="ru-RU" sz="3200" b="1" strike="noStrike" spc="-1">
                <a:solidFill>
                  <a:srgbClr val="000066"/>
                </a:solidFill>
                <a:latin typeface="Georgia"/>
                <a:ea typeface="DejaVu Sans"/>
              </a:rPr>
              <a:t>Точки зупинки артеріальної кровотечі пальцями</a:t>
            </a:r>
            <a:endParaRPr lang="ru-RU" sz="3200" b="0" strike="noStrike" spc="-1">
              <a:latin typeface="Arial"/>
            </a:endParaRPr>
          </a:p>
        </p:txBody>
      </p:sp>
      <p:sp>
        <p:nvSpPr>
          <p:cNvPr id="416" name="CustomShape 2"/>
          <p:cNvSpPr/>
          <p:nvPr/>
        </p:nvSpPr>
        <p:spPr>
          <a:xfrm>
            <a:off x="250920" y="2276640"/>
            <a:ext cx="4248720" cy="4355640"/>
          </a:xfrm>
          <a:prstGeom prst="rect">
            <a:avLst/>
          </a:prstGeom>
          <a:solidFill>
            <a:srgbClr val="FFFF00"/>
          </a:solidFill>
          <a:ln w="9360">
            <a:solidFill>
              <a:schemeClr val="bg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800" b="0" strike="noStrike" spc="-1">
                <a:solidFill>
                  <a:srgbClr val="000000"/>
                </a:solidFill>
                <a:latin typeface="Georgia"/>
                <a:ea typeface="DejaVu Sans"/>
              </a:rPr>
              <a:t>Спосіб застосовується у випадку, якщо не вдалося зупинити кровотечу шляхом прямого натискання або підняття кінцівки, при цьому пальцями чи кулаком слід натискати в точках затискання артерій.</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CustomShape 1"/>
          <p:cNvSpPr/>
          <p:nvPr/>
        </p:nvSpPr>
        <p:spPr>
          <a:xfrm>
            <a:off x="457200" y="27468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0000" lnSpcReduction="20000"/>
          </a:bodyPr>
          <a:lstStyle/>
          <a:p>
            <a:pPr algn="ctr">
              <a:lnSpc>
                <a:spcPct val="100000"/>
              </a:lnSpc>
            </a:pPr>
            <a:r>
              <a:rPr lang="ru-RU" sz="4400" b="1" strike="noStrike" spc="-1">
                <a:solidFill>
                  <a:srgbClr val="000000"/>
                </a:solidFill>
                <a:latin typeface="Calibri"/>
                <a:ea typeface="DejaVu Sans"/>
              </a:rPr>
              <a:t>Анатомічні точки перетискання артерій</a:t>
            </a:r>
            <a:endParaRPr lang="ru-RU" sz="4400" b="0" strike="noStrike" spc="-1">
              <a:latin typeface="Arial"/>
            </a:endParaRPr>
          </a:p>
        </p:txBody>
      </p:sp>
      <p:pic>
        <p:nvPicPr>
          <p:cNvPr id="418" name="Picture 2"/>
          <p:cNvPicPr/>
          <p:nvPr/>
        </p:nvPicPr>
        <p:blipFill>
          <a:blip r:embed="rId2"/>
          <a:stretch/>
        </p:blipFill>
        <p:spPr>
          <a:xfrm>
            <a:off x="242640" y="1357200"/>
            <a:ext cx="3685320" cy="5441760"/>
          </a:xfrm>
          <a:prstGeom prst="rect">
            <a:avLst/>
          </a:prstGeom>
          <a:ln>
            <a:noFill/>
          </a:ln>
        </p:spPr>
      </p:pic>
      <p:sp>
        <p:nvSpPr>
          <p:cNvPr id="419" name="CustomShape 2"/>
          <p:cNvSpPr/>
          <p:nvPr/>
        </p:nvSpPr>
        <p:spPr>
          <a:xfrm>
            <a:off x="3857760" y="1500120"/>
            <a:ext cx="5070960" cy="5070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65760" indent="-254880">
              <a:lnSpc>
                <a:spcPct val="100000"/>
              </a:lnSpc>
            </a:pPr>
            <a:r>
              <a:rPr lang="ru-RU" sz="1600" b="1" strike="noStrike" spc="-1">
                <a:solidFill>
                  <a:srgbClr val="000000"/>
                </a:solidFill>
                <a:latin typeface="Calibri"/>
                <a:ea typeface="DejaVu Sans"/>
              </a:rPr>
              <a:t>1) </a:t>
            </a:r>
            <a:r>
              <a:rPr lang="ru-RU" sz="1600" b="1" strike="noStrike" spc="-1">
                <a:solidFill>
                  <a:srgbClr val="FF0000"/>
                </a:solidFill>
                <a:latin typeface="Calibri"/>
                <a:ea typeface="DejaVu Sans"/>
              </a:rPr>
              <a:t>вискова </a:t>
            </a:r>
            <a:r>
              <a:rPr lang="ru-RU" sz="1600" b="1" strike="noStrike" spc="-1">
                <a:solidFill>
                  <a:srgbClr val="000000"/>
                </a:solidFill>
                <a:latin typeface="Calibri"/>
                <a:ea typeface="DejaVu Sans"/>
              </a:rPr>
              <a:t>– притискують до виличного відростку вискової кістки, на 1 см вперед від козелка вуха.</a:t>
            </a:r>
            <a:endParaRPr lang="ru-RU" sz="1600" b="0" strike="noStrike" spc="-1">
              <a:latin typeface="Arial"/>
            </a:endParaRPr>
          </a:p>
          <a:p>
            <a:pPr marL="365760" indent="-254880">
              <a:lnSpc>
                <a:spcPct val="100000"/>
              </a:lnSpc>
            </a:pPr>
            <a:r>
              <a:rPr lang="ru-RU" sz="1600" b="1" strike="noStrike" spc="-1">
                <a:solidFill>
                  <a:srgbClr val="000000"/>
                </a:solidFill>
                <a:latin typeface="Calibri"/>
                <a:ea typeface="DejaVu Sans"/>
              </a:rPr>
              <a:t>2)</a:t>
            </a:r>
            <a:r>
              <a:rPr lang="ru-RU" sz="1600" b="1" strike="noStrike" spc="-1">
                <a:solidFill>
                  <a:srgbClr val="FF0000"/>
                </a:solidFill>
                <a:latin typeface="Calibri"/>
                <a:ea typeface="DejaVu Sans"/>
              </a:rPr>
              <a:t>щелепна</a:t>
            </a:r>
            <a:r>
              <a:rPr lang="ru-RU" sz="1600" b="1" strike="noStrike" spc="-1">
                <a:solidFill>
                  <a:srgbClr val="000000"/>
                </a:solidFill>
                <a:latin typeface="Calibri"/>
                <a:ea typeface="DejaVu Sans"/>
              </a:rPr>
              <a:t> – на 2 см вперед від кута нижньої щелепи.</a:t>
            </a:r>
            <a:endParaRPr lang="ru-RU" sz="1600" b="0" strike="noStrike" spc="-1">
              <a:latin typeface="Arial"/>
            </a:endParaRPr>
          </a:p>
          <a:p>
            <a:pPr marL="365760" indent="-254880">
              <a:lnSpc>
                <a:spcPct val="100000"/>
              </a:lnSpc>
            </a:pPr>
            <a:r>
              <a:rPr lang="ru-RU" sz="1600" b="1" strike="noStrike" spc="-1">
                <a:solidFill>
                  <a:srgbClr val="000000"/>
                </a:solidFill>
                <a:latin typeface="Calibri"/>
                <a:ea typeface="DejaVu Sans"/>
              </a:rPr>
              <a:t>3) </a:t>
            </a:r>
            <a:r>
              <a:rPr lang="ru-RU" sz="1600" b="1" strike="noStrike" spc="-1">
                <a:solidFill>
                  <a:srgbClr val="FF0000"/>
                </a:solidFill>
                <a:latin typeface="Calibri"/>
                <a:ea typeface="DejaVu Sans"/>
              </a:rPr>
              <a:t>загальна сонна </a:t>
            </a:r>
            <a:r>
              <a:rPr lang="ru-RU" sz="1600" b="1" strike="noStrike" spc="-1">
                <a:solidFill>
                  <a:srgbClr val="000000"/>
                </a:solidFill>
                <a:latin typeface="Calibri"/>
                <a:ea typeface="DejaVu Sans"/>
              </a:rPr>
              <a:t>– притискують 2-3 зігнутими пальцями до поперечних відростків VI  шийного хребця.</a:t>
            </a:r>
            <a:endParaRPr lang="ru-RU" sz="1600" b="0" strike="noStrike" spc="-1">
              <a:latin typeface="Arial"/>
            </a:endParaRPr>
          </a:p>
          <a:p>
            <a:pPr marL="365760" indent="-254880">
              <a:lnSpc>
                <a:spcPct val="100000"/>
              </a:lnSpc>
            </a:pPr>
            <a:r>
              <a:rPr lang="ru-RU" sz="1600" b="1" strike="noStrike" spc="-1">
                <a:solidFill>
                  <a:srgbClr val="000000"/>
                </a:solidFill>
                <a:latin typeface="Calibri"/>
                <a:ea typeface="DejaVu Sans"/>
              </a:rPr>
              <a:t>4) </a:t>
            </a:r>
            <a:r>
              <a:rPr lang="ru-RU" sz="1600" b="1" strike="noStrike" spc="-1">
                <a:solidFill>
                  <a:srgbClr val="FF0000"/>
                </a:solidFill>
                <a:latin typeface="Calibri"/>
                <a:ea typeface="DejaVu Sans"/>
              </a:rPr>
              <a:t>підключична</a:t>
            </a:r>
            <a:r>
              <a:rPr lang="ru-RU" sz="1600" b="1" strike="noStrike" spc="-1">
                <a:solidFill>
                  <a:srgbClr val="000000"/>
                </a:solidFill>
                <a:latin typeface="Calibri"/>
                <a:ea typeface="DejaVu Sans"/>
              </a:rPr>
              <a:t> – до першого ребра в надключичні</a:t>
            </a:r>
            <a:endParaRPr lang="ru-RU" sz="1600" b="0" strike="noStrike" spc="-1">
              <a:latin typeface="Arial"/>
            </a:endParaRPr>
          </a:p>
          <a:p>
            <a:pPr marL="365760" indent="-254880">
              <a:lnSpc>
                <a:spcPct val="100000"/>
              </a:lnSpc>
            </a:pPr>
            <a:r>
              <a:rPr lang="ru-RU" sz="1600" b="1" strike="noStrike" spc="-1">
                <a:solidFill>
                  <a:srgbClr val="000000"/>
                </a:solidFill>
                <a:latin typeface="Calibri"/>
                <a:ea typeface="DejaVu Sans"/>
              </a:rPr>
              <a:t>        області.</a:t>
            </a:r>
            <a:endParaRPr lang="ru-RU" sz="1600" b="0" strike="noStrike" spc="-1">
              <a:latin typeface="Arial"/>
            </a:endParaRPr>
          </a:p>
          <a:p>
            <a:pPr marL="365760" indent="-254880">
              <a:lnSpc>
                <a:spcPct val="100000"/>
              </a:lnSpc>
            </a:pPr>
            <a:r>
              <a:rPr lang="ru-RU" sz="1600" b="1" strike="noStrike" spc="-1">
                <a:solidFill>
                  <a:srgbClr val="000000"/>
                </a:solidFill>
                <a:latin typeface="Calibri"/>
                <a:ea typeface="DejaVu Sans"/>
              </a:rPr>
              <a:t>5) </a:t>
            </a:r>
            <a:r>
              <a:rPr lang="ru-RU" sz="1600" b="1" strike="noStrike" spc="-1">
                <a:solidFill>
                  <a:srgbClr val="FF0000"/>
                </a:solidFill>
                <a:latin typeface="Calibri"/>
                <a:ea typeface="DejaVu Sans"/>
              </a:rPr>
              <a:t>пахвова </a:t>
            </a:r>
            <a:r>
              <a:rPr lang="ru-RU" sz="1600" b="1" strike="noStrike" spc="-1">
                <a:solidFill>
                  <a:srgbClr val="000000"/>
                </a:solidFill>
                <a:latin typeface="Calibri"/>
                <a:ea typeface="DejaVu Sans"/>
              </a:rPr>
              <a:t>– до головки плечової кістки.</a:t>
            </a:r>
            <a:endParaRPr lang="ru-RU" sz="1600" b="0" strike="noStrike" spc="-1">
              <a:latin typeface="Arial"/>
            </a:endParaRPr>
          </a:p>
          <a:p>
            <a:pPr marL="365760" indent="-254880">
              <a:lnSpc>
                <a:spcPct val="100000"/>
              </a:lnSpc>
            </a:pPr>
            <a:r>
              <a:rPr lang="ru-RU" sz="1600" b="1" strike="noStrike" spc="-1">
                <a:solidFill>
                  <a:srgbClr val="000000"/>
                </a:solidFill>
                <a:latin typeface="Calibri"/>
                <a:ea typeface="DejaVu Sans"/>
              </a:rPr>
              <a:t>6) </a:t>
            </a:r>
            <a:r>
              <a:rPr lang="ru-RU" sz="1600" b="1" strike="noStrike" spc="-1">
                <a:solidFill>
                  <a:srgbClr val="FF0000"/>
                </a:solidFill>
                <a:latin typeface="Calibri"/>
                <a:ea typeface="DejaVu Sans"/>
              </a:rPr>
              <a:t>плечова</a:t>
            </a:r>
            <a:r>
              <a:rPr lang="ru-RU" sz="1600" b="1" strike="noStrike" spc="-1">
                <a:solidFill>
                  <a:srgbClr val="000000"/>
                </a:solidFill>
                <a:latin typeface="Calibri"/>
                <a:ea typeface="DejaVu Sans"/>
              </a:rPr>
              <a:t> – до печової кістки верхньої третини внутрішньої поверхні плеча в борозні двоголового м'яза</a:t>
            </a:r>
            <a:endParaRPr lang="ru-RU" sz="1600" b="0" strike="noStrike" spc="-1">
              <a:latin typeface="Arial"/>
            </a:endParaRPr>
          </a:p>
          <a:p>
            <a:pPr marL="365760" indent="-254880">
              <a:lnSpc>
                <a:spcPct val="100000"/>
              </a:lnSpc>
            </a:pPr>
            <a:r>
              <a:rPr lang="ru-RU" sz="1600" b="1" strike="noStrike" spc="-1">
                <a:solidFill>
                  <a:srgbClr val="000000"/>
                </a:solidFill>
                <a:latin typeface="Calibri"/>
                <a:ea typeface="DejaVu Sans"/>
              </a:rPr>
              <a:t>7 )</a:t>
            </a:r>
            <a:r>
              <a:rPr lang="ru-RU" sz="1600" b="1" strike="noStrike" spc="-1">
                <a:solidFill>
                  <a:srgbClr val="FF0000"/>
                </a:solidFill>
                <a:latin typeface="Calibri"/>
                <a:ea typeface="DejaVu Sans"/>
              </a:rPr>
              <a:t>променева</a:t>
            </a:r>
            <a:r>
              <a:rPr lang="ru-RU" sz="1600" b="1" strike="noStrike" spc="-1">
                <a:solidFill>
                  <a:srgbClr val="000000"/>
                </a:solidFill>
                <a:latin typeface="Calibri"/>
                <a:ea typeface="DejaVu Sans"/>
              </a:rPr>
              <a:t>– до променевої кістки на 2-3 см  вище </a:t>
            </a:r>
            <a:endParaRPr lang="ru-RU" sz="1600" b="0" strike="noStrike" spc="-1">
              <a:latin typeface="Arial"/>
            </a:endParaRPr>
          </a:p>
          <a:p>
            <a:pPr marL="365760" indent="-254880">
              <a:lnSpc>
                <a:spcPct val="100000"/>
              </a:lnSpc>
            </a:pPr>
            <a:r>
              <a:rPr lang="ru-RU" sz="1600" b="1" strike="noStrike" spc="-1">
                <a:solidFill>
                  <a:srgbClr val="000000"/>
                </a:solidFill>
                <a:latin typeface="Calibri"/>
                <a:ea typeface="DejaVu Sans"/>
              </a:rPr>
              <a:t>     променезап’ясткового суглобу.</a:t>
            </a:r>
            <a:endParaRPr lang="ru-RU" sz="1600" b="0" strike="noStrike" spc="-1">
              <a:latin typeface="Arial"/>
            </a:endParaRPr>
          </a:p>
          <a:p>
            <a:pPr marL="365760" indent="-254880">
              <a:lnSpc>
                <a:spcPct val="100000"/>
              </a:lnSpc>
            </a:pPr>
            <a:r>
              <a:rPr lang="ru-RU" sz="1600" b="1" strike="noStrike" spc="-1">
                <a:solidFill>
                  <a:srgbClr val="000000"/>
                </a:solidFill>
                <a:latin typeface="Calibri"/>
                <a:ea typeface="DejaVu Sans"/>
              </a:rPr>
              <a:t>8) </a:t>
            </a:r>
            <a:r>
              <a:rPr lang="ru-RU" sz="1600" b="1" strike="noStrike" spc="-1">
                <a:solidFill>
                  <a:srgbClr val="FF0000"/>
                </a:solidFill>
                <a:latin typeface="Calibri"/>
                <a:ea typeface="DejaVu Sans"/>
              </a:rPr>
              <a:t>стегнова</a:t>
            </a:r>
            <a:r>
              <a:rPr lang="ru-RU" sz="1600" b="1" strike="noStrike" spc="-1">
                <a:solidFill>
                  <a:srgbClr val="000000"/>
                </a:solidFill>
                <a:latin typeface="Calibri"/>
                <a:ea typeface="DejaVu Sans"/>
              </a:rPr>
              <a:t> – притискують кулаком до стегнової кістки</a:t>
            </a:r>
            <a:endParaRPr lang="ru-RU" sz="1600" b="0" strike="noStrike" spc="-1">
              <a:latin typeface="Arial"/>
            </a:endParaRPr>
          </a:p>
          <a:p>
            <a:pPr marL="365760" indent="-254880">
              <a:lnSpc>
                <a:spcPct val="100000"/>
              </a:lnSpc>
            </a:pPr>
            <a:r>
              <a:rPr lang="ru-RU" sz="1600" b="1" strike="noStrike" spc="-1">
                <a:solidFill>
                  <a:srgbClr val="000000"/>
                </a:solidFill>
                <a:latin typeface="Calibri"/>
                <a:ea typeface="DejaVu Sans"/>
              </a:rPr>
              <a:t>     верхньої третини стегна з внутрішнього його боку.</a:t>
            </a:r>
            <a:endParaRPr lang="ru-RU" sz="1600" b="0" strike="noStrike" spc="-1">
              <a:latin typeface="Arial"/>
            </a:endParaRPr>
          </a:p>
          <a:p>
            <a:pPr marL="365760" indent="-254880">
              <a:lnSpc>
                <a:spcPct val="100000"/>
              </a:lnSpc>
            </a:pPr>
            <a:r>
              <a:rPr lang="ru-RU" sz="1600" b="1" strike="noStrike" spc="-1">
                <a:solidFill>
                  <a:srgbClr val="000000"/>
                </a:solidFill>
                <a:latin typeface="Calibri"/>
                <a:ea typeface="DejaVu Sans"/>
              </a:rPr>
              <a:t>9) </a:t>
            </a:r>
            <a:r>
              <a:rPr lang="ru-RU" sz="1600" b="1" strike="noStrike" spc="-1">
                <a:solidFill>
                  <a:srgbClr val="FF0000"/>
                </a:solidFill>
                <a:latin typeface="Calibri"/>
                <a:ea typeface="DejaVu Sans"/>
              </a:rPr>
              <a:t>підколінна</a:t>
            </a:r>
            <a:r>
              <a:rPr lang="ru-RU" sz="1600" b="1" strike="noStrike" spc="-1">
                <a:solidFill>
                  <a:srgbClr val="000000"/>
                </a:solidFill>
                <a:latin typeface="Calibri"/>
                <a:ea typeface="DejaVu Sans"/>
              </a:rPr>
              <a:t> – до головки великогомілкової кістки в підколінній ямці.</a:t>
            </a:r>
            <a:endParaRPr lang="ru-RU" sz="1600" b="0" strike="noStrike" spc="-1">
              <a:latin typeface="Arial"/>
            </a:endParaRPr>
          </a:p>
          <a:p>
            <a:pPr marL="365760" indent="-254880">
              <a:lnSpc>
                <a:spcPct val="100000"/>
              </a:lnSpc>
            </a:pPr>
            <a:r>
              <a:rPr lang="ru-RU" sz="1600" b="1" strike="noStrike" spc="-1">
                <a:solidFill>
                  <a:srgbClr val="000000"/>
                </a:solidFill>
                <a:latin typeface="Calibri"/>
                <a:ea typeface="DejaVu Sans"/>
              </a:rPr>
              <a:t>10) </a:t>
            </a:r>
            <a:r>
              <a:rPr lang="ru-RU" sz="1600" b="1" strike="noStrike" spc="-1">
                <a:solidFill>
                  <a:srgbClr val="FF0000"/>
                </a:solidFill>
                <a:latin typeface="Calibri"/>
                <a:ea typeface="DejaVu Sans"/>
              </a:rPr>
              <a:t>тильна артерія стопи </a:t>
            </a:r>
            <a:r>
              <a:rPr lang="ru-RU" sz="1600" b="1" strike="noStrike" spc="-1">
                <a:solidFill>
                  <a:srgbClr val="000000"/>
                </a:solidFill>
                <a:latin typeface="Calibri"/>
                <a:ea typeface="DejaVu Sans"/>
              </a:rPr>
              <a:t>– до кісток тильної поверхні стопи.</a:t>
            </a:r>
            <a:endParaRPr lang="ru-RU" sz="1600" b="0" strike="noStrike" spc="-1">
              <a:latin typeface="Arial"/>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CustomShape 1"/>
          <p:cNvSpPr/>
          <p:nvPr/>
        </p:nvSpPr>
        <p:spPr>
          <a:xfrm>
            <a:off x="1116000" y="2852640"/>
            <a:ext cx="7200000" cy="365760"/>
          </a:xfrm>
          <a:prstGeom prst="rect">
            <a:avLst/>
          </a:prstGeom>
          <a:noFill/>
          <a:ln w="9360">
            <a:noFill/>
          </a:ln>
        </p:spPr>
        <p:style>
          <a:lnRef idx="0">
            <a:scrgbClr r="0" g="0" b="0"/>
          </a:lnRef>
          <a:fillRef idx="0">
            <a:scrgbClr r="0" g="0" b="0"/>
          </a:fillRef>
          <a:effectRef idx="0">
            <a:scrgbClr r="0" g="0" b="0"/>
          </a:effectRef>
          <a:fontRef idx="minor"/>
        </p:style>
      </p:sp>
      <p:pic>
        <p:nvPicPr>
          <p:cNvPr id="421" name="Picture 3"/>
          <p:cNvPicPr/>
          <p:nvPr/>
        </p:nvPicPr>
        <p:blipFill>
          <a:blip r:embed="rId2"/>
          <a:stretch/>
        </p:blipFill>
        <p:spPr>
          <a:xfrm>
            <a:off x="179280" y="1484280"/>
            <a:ext cx="5976000" cy="4464720"/>
          </a:xfrm>
          <a:prstGeom prst="rect">
            <a:avLst/>
          </a:prstGeom>
          <a:ln w="9360">
            <a:noFill/>
          </a:ln>
        </p:spPr>
      </p:pic>
      <p:sp>
        <p:nvSpPr>
          <p:cNvPr id="422" name="CustomShape 2"/>
          <p:cNvSpPr/>
          <p:nvPr/>
        </p:nvSpPr>
        <p:spPr>
          <a:xfrm>
            <a:off x="179280" y="189000"/>
            <a:ext cx="8712720" cy="1064520"/>
          </a:xfrm>
          <a:prstGeom prst="rect">
            <a:avLst/>
          </a:prstGeom>
          <a:solidFill>
            <a:srgbClr val="FFFF00"/>
          </a:solidFill>
          <a:ln w="9360">
            <a:solidFill>
              <a:schemeClr val="bg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599"/>
              </a:spcBef>
            </a:pPr>
            <a:r>
              <a:rPr lang="ru-RU" sz="3200" b="1" strike="noStrike" spc="-1">
                <a:solidFill>
                  <a:srgbClr val="000066"/>
                </a:solidFill>
                <a:latin typeface="Georgia"/>
                <a:ea typeface="DejaVu Sans"/>
              </a:rPr>
              <a:t>Зупинка кровотечі методом максимального згинання кінцівок</a:t>
            </a:r>
            <a:endParaRPr lang="ru-RU" sz="3200" b="0" strike="noStrike" spc="-1">
              <a:latin typeface="Arial"/>
            </a:endParaRPr>
          </a:p>
        </p:txBody>
      </p:sp>
      <p:sp>
        <p:nvSpPr>
          <p:cNvPr id="423" name="CustomShape 3"/>
          <p:cNvSpPr/>
          <p:nvPr/>
        </p:nvSpPr>
        <p:spPr>
          <a:xfrm>
            <a:off x="6227640" y="1484280"/>
            <a:ext cx="2626200" cy="4446720"/>
          </a:xfrm>
          <a:prstGeom prst="rect">
            <a:avLst/>
          </a:prstGeom>
          <a:solidFill>
            <a:srgbClr val="FFFF00"/>
          </a:solidFill>
          <a:ln w="9360">
            <a:solidFill>
              <a:schemeClr val="bg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1100"/>
              </a:spcBef>
            </a:pPr>
            <a:r>
              <a:rPr lang="ru-RU" sz="2200" b="0" strike="noStrike" spc="-1">
                <a:solidFill>
                  <a:srgbClr val="000000"/>
                </a:solidFill>
                <a:latin typeface="Georgia"/>
                <a:ea typeface="DejaVu Sans"/>
              </a:rPr>
              <a:t>На згинальну поверхню ліктьового або колінного суглоба кладуть валик з щільно скатаної тканини, згодом максимально згинають руку (ногу) в ліктьовому (колінному) суглобі відповідно</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CustomShape 1"/>
          <p:cNvSpPr/>
          <p:nvPr/>
        </p:nvSpPr>
        <p:spPr>
          <a:xfrm>
            <a:off x="457200" y="785880"/>
            <a:ext cx="8685720" cy="201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5500" lnSpcReduction="20000"/>
          </a:bodyPr>
          <a:lstStyle/>
          <a:p>
            <a:pPr algn="ctr">
              <a:lnSpc>
                <a:spcPct val="100000"/>
              </a:lnSpc>
            </a:pPr>
            <a:r>
              <a:rPr lang="ru-RU" sz="4400" b="0" strike="noStrike" spc="-1">
                <a:solidFill>
                  <a:srgbClr val="FF0000"/>
                </a:solidFill>
                <a:latin typeface="Calibri"/>
                <a:ea typeface="DejaVu Sans"/>
              </a:rPr>
              <a:t>Техніка припинення артеріальної кровотечі згинанням кінцівок при кровотечі з артерій:</a:t>
            </a:r>
            <a:r>
              <a:t/>
            </a:r>
            <a:br/>
            <a:r>
              <a:rPr lang="ru-RU" sz="4400" b="0" strike="noStrike" spc="-1">
                <a:solidFill>
                  <a:srgbClr val="000000"/>
                </a:solidFill>
                <a:latin typeface="Calibri"/>
                <a:ea typeface="DejaVu Sans"/>
              </a:rPr>
              <a:t> передпліччя, стопи, стегна.</a:t>
            </a:r>
            <a:endParaRPr lang="ru-RU" sz="4400" b="0" strike="noStrike" spc="-1">
              <a:latin typeface="Arial"/>
            </a:endParaRPr>
          </a:p>
        </p:txBody>
      </p:sp>
      <p:pic>
        <p:nvPicPr>
          <p:cNvPr id="425" name="Picture 2"/>
          <p:cNvPicPr/>
          <p:nvPr/>
        </p:nvPicPr>
        <p:blipFill>
          <a:blip r:embed="rId2"/>
          <a:stretch/>
        </p:blipFill>
        <p:spPr>
          <a:xfrm>
            <a:off x="863640" y="3389400"/>
            <a:ext cx="7415640" cy="2043720"/>
          </a:xfrm>
          <a:prstGeom prst="rect">
            <a:avLst/>
          </a:prstGeom>
          <a:ln>
            <a:noFill/>
          </a:ln>
        </p:spPr>
      </p:pic>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CustomShape 1"/>
          <p:cNvSpPr/>
          <p:nvPr/>
        </p:nvSpPr>
        <p:spPr>
          <a:xfrm>
            <a:off x="428760" y="571320"/>
            <a:ext cx="8228520" cy="107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0" strike="noStrike" spc="-1">
                <a:solidFill>
                  <a:srgbClr val="000000"/>
                </a:solidFill>
                <a:latin typeface="Calibri"/>
                <a:ea typeface="DejaVu Sans"/>
              </a:rPr>
              <a:t>Накладання джгута</a:t>
            </a:r>
            <a:endParaRPr lang="ru-RU" sz="4400" b="0" strike="noStrike" spc="-1">
              <a:latin typeface="Arial"/>
            </a:endParaRPr>
          </a:p>
        </p:txBody>
      </p:sp>
      <p:pic>
        <p:nvPicPr>
          <p:cNvPr id="427" name="Picture 2"/>
          <p:cNvPicPr/>
          <p:nvPr/>
        </p:nvPicPr>
        <p:blipFill>
          <a:blip r:embed="rId2"/>
          <a:stretch/>
        </p:blipFill>
        <p:spPr>
          <a:xfrm>
            <a:off x="1428840" y="1928880"/>
            <a:ext cx="6482160" cy="4323240"/>
          </a:xfrm>
          <a:prstGeom prst="rect">
            <a:avLst/>
          </a:prstGeom>
          <a:ln>
            <a:noFill/>
          </a:ln>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CustomShape 1"/>
          <p:cNvSpPr/>
          <p:nvPr/>
        </p:nvSpPr>
        <p:spPr>
          <a:xfrm>
            <a:off x="428760" y="285840"/>
            <a:ext cx="8228520" cy="92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ru-RU" sz="4400" b="1" strike="noStrike" spc="-1">
                <a:solidFill>
                  <a:srgbClr val="FF0000"/>
                </a:solidFill>
                <a:latin typeface="Calibri"/>
                <a:ea typeface="DejaVu Sans"/>
              </a:rPr>
              <a:t>Правила накладання джгута</a:t>
            </a:r>
            <a:endParaRPr lang="ru-RU" sz="4400" b="0" strike="noStrike" spc="-1">
              <a:latin typeface="Arial"/>
            </a:endParaRPr>
          </a:p>
        </p:txBody>
      </p:sp>
      <p:sp>
        <p:nvSpPr>
          <p:cNvPr id="429" name="CustomShape 2"/>
          <p:cNvSpPr/>
          <p:nvPr/>
        </p:nvSpPr>
        <p:spPr>
          <a:xfrm>
            <a:off x="500040" y="1214280"/>
            <a:ext cx="8428680" cy="56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nSpc>
                <a:spcPct val="100000"/>
              </a:lnSpc>
              <a:spcBef>
                <a:spcPts val="420"/>
              </a:spcBef>
            </a:pPr>
            <a:r>
              <a:rPr lang="ru-RU" sz="2100" b="1" strike="noStrike" spc="-1">
                <a:solidFill>
                  <a:srgbClr val="000000"/>
                </a:solidFill>
                <a:latin typeface="Calibri"/>
                <a:ea typeface="DejaVu Sans"/>
              </a:rPr>
              <a:t>1. Накладають при травмуванні крупних артерій на верхню і нижню третину плеча, середню і нижню третину стегна. При артеріальній кровотечі – вище місця кровотечі.</a:t>
            </a:r>
            <a:endParaRPr lang="ru-RU" sz="2100" b="0" strike="noStrike" spc="-1">
              <a:latin typeface="Arial"/>
            </a:endParaRPr>
          </a:p>
          <a:p>
            <a:pPr marL="343080" indent="-342000">
              <a:lnSpc>
                <a:spcPct val="100000"/>
              </a:lnSpc>
              <a:spcBef>
                <a:spcPts val="420"/>
              </a:spcBef>
            </a:pPr>
            <a:r>
              <a:rPr lang="ru-RU" sz="2100" b="1" strike="noStrike" spc="-1">
                <a:solidFill>
                  <a:srgbClr val="000000"/>
                </a:solidFill>
                <a:latin typeface="Calibri"/>
                <a:ea typeface="DejaVu Sans"/>
              </a:rPr>
              <a:t>2.  Кінцівку в місці накладання джгута обгортають марлею, рушником чи іншою тканиною, підіймають. Джут розтягують і роблять ним 2-3 оберти навколо кінцівки.</a:t>
            </a:r>
            <a:endParaRPr lang="ru-RU" sz="2100" b="0" strike="noStrike" spc="-1">
              <a:latin typeface="Arial"/>
            </a:endParaRPr>
          </a:p>
          <a:p>
            <a:pPr marL="343080" indent="-342000">
              <a:lnSpc>
                <a:spcPct val="100000"/>
              </a:lnSpc>
              <a:spcBef>
                <a:spcPts val="420"/>
              </a:spcBef>
            </a:pPr>
            <a:r>
              <a:rPr lang="ru-RU" sz="2100" b="1" strike="noStrike" spc="-1">
                <a:solidFill>
                  <a:srgbClr val="000000"/>
                </a:solidFill>
                <a:latin typeface="Calibri"/>
                <a:ea typeface="DejaVu Sans"/>
              </a:rPr>
              <a:t>3.  Якщо джгут накладено правильно – кінцівка бліда,  пульс нижче місця накладання зникає і кровотеча спиняється.</a:t>
            </a:r>
            <a:endParaRPr lang="ru-RU" sz="2100" b="0" strike="noStrike" spc="-1">
              <a:latin typeface="Arial"/>
            </a:endParaRPr>
          </a:p>
          <a:p>
            <a:pPr marL="343080" indent="-342000">
              <a:lnSpc>
                <a:spcPct val="100000"/>
              </a:lnSpc>
              <a:spcBef>
                <a:spcPts val="420"/>
              </a:spcBef>
            </a:pPr>
            <a:r>
              <a:rPr lang="ru-RU" sz="2100" b="1" strike="noStrike" spc="-1">
                <a:solidFill>
                  <a:srgbClr val="000000"/>
                </a:solidFill>
                <a:latin typeface="Calibri"/>
                <a:ea typeface="DejaVu Sans"/>
              </a:rPr>
              <a:t>4. Термін накладання джгута: </a:t>
            </a:r>
            <a:endParaRPr lang="ru-RU" sz="2100" b="0" strike="noStrike" spc="-1">
              <a:latin typeface="Arial"/>
            </a:endParaRPr>
          </a:p>
          <a:p>
            <a:pPr marL="343080" indent="-342000">
              <a:lnSpc>
                <a:spcPct val="100000"/>
              </a:lnSpc>
              <a:spcBef>
                <a:spcPts val="420"/>
              </a:spcBef>
            </a:pPr>
            <a:r>
              <a:rPr lang="ru-RU" sz="2100" b="1" strike="noStrike" spc="-1">
                <a:solidFill>
                  <a:srgbClr val="FF0000"/>
                </a:solidFill>
                <a:latin typeface="Calibri"/>
                <a:ea typeface="DejaVu Sans"/>
              </a:rPr>
              <a:t>в теплих умовах – до 2-х годин, у прохолодних – до 1-1,5 години.</a:t>
            </a:r>
            <a:endParaRPr lang="ru-RU" sz="2100" b="0" strike="noStrike" spc="-1">
              <a:latin typeface="Arial"/>
            </a:endParaRPr>
          </a:p>
          <a:p>
            <a:pPr marL="343080" indent="-342000">
              <a:lnSpc>
                <a:spcPct val="100000"/>
              </a:lnSpc>
              <a:spcBef>
                <a:spcPts val="420"/>
              </a:spcBef>
            </a:pPr>
            <a:r>
              <a:rPr lang="ru-RU" sz="2100" b="1" strike="noStrike" spc="-1">
                <a:solidFill>
                  <a:srgbClr val="000000"/>
                </a:solidFill>
                <a:latin typeface="Calibri"/>
                <a:ea typeface="DejaVu Sans"/>
              </a:rPr>
              <a:t>5. Через  кожні 30 хвилин послабляти джгут. Під джгутом обов'язково залишають записку з точно зазначеним часом накладання джгута.</a:t>
            </a:r>
            <a:endParaRPr lang="ru-RU" sz="2100" b="0" strike="noStrike" spc="-1">
              <a:latin typeface="Arial"/>
            </a:endParaRPr>
          </a:p>
          <a:p>
            <a:pPr marL="343080" indent="-342000">
              <a:lnSpc>
                <a:spcPct val="100000"/>
              </a:lnSpc>
              <a:spcBef>
                <a:spcPts val="420"/>
              </a:spcBef>
            </a:pPr>
            <a:r>
              <a:rPr lang="ru-RU" sz="2100" b="1" strike="noStrike" spc="-1">
                <a:solidFill>
                  <a:srgbClr val="000000"/>
                </a:solidFill>
                <a:latin typeface="Calibri"/>
                <a:ea typeface="DejaVu Sans"/>
              </a:rPr>
              <a:t>6. Кінцівку з накладеним джгутом при холодних умовах утеплюють.</a:t>
            </a:r>
            <a:endParaRPr lang="ru-RU" sz="2100" b="0" strike="noStrike" spc="-1">
              <a:latin typeface="Arial"/>
            </a:endParaRPr>
          </a:p>
          <a:p>
            <a:pPr marL="343080" indent="-342000">
              <a:lnSpc>
                <a:spcPct val="100000"/>
              </a:lnSpc>
              <a:spcBef>
                <a:spcPts val="420"/>
              </a:spcBef>
            </a:pPr>
            <a:r>
              <a:rPr lang="ru-RU" sz="2100" b="1" strike="noStrike" spc="-1">
                <a:solidFill>
                  <a:srgbClr val="000000"/>
                </a:solidFill>
                <a:latin typeface="Calibri"/>
                <a:ea typeface="DejaVu Sans"/>
              </a:rPr>
              <a:t>7. У разі відсутності джгута накладають закрутку.</a:t>
            </a:r>
            <a:endParaRPr lang="ru-RU" sz="2100" b="0" strike="noStrike" spc="-1">
              <a:latin typeface="Arial"/>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 name="Рисунок 429"/>
          <p:cNvPicPr/>
          <p:nvPr/>
        </p:nvPicPr>
        <p:blipFill>
          <a:blip r:embed="rId2"/>
          <a:srcRect l="3602" t="10035" r="7234" b="5153"/>
          <a:stretch/>
        </p:blipFill>
        <p:spPr>
          <a:xfrm>
            <a:off x="0" y="176400"/>
            <a:ext cx="5327640" cy="6519600"/>
          </a:xfrm>
          <a:prstGeom prst="rect">
            <a:avLst/>
          </a:prstGeom>
          <a:ln>
            <a:noFill/>
          </a:ln>
        </p:spPr>
      </p:pic>
      <p:sp>
        <p:nvSpPr>
          <p:cNvPr id="431" name="TextShape 1"/>
          <p:cNvSpPr txBox="1"/>
          <p:nvPr/>
        </p:nvSpPr>
        <p:spPr>
          <a:xfrm>
            <a:off x="4320000" y="225360"/>
            <a:ext cx="4824000" cy="6572653"/>
          </a:xfrm>
          <a:prstGeom prst="rect">
            <a:avLst/>
          </a:prstGeom>
          <a:noFill/>
          <a:ln>
            <a:noFill/>
          </a:ln>
        </p:spPr>
        <p:txBody>
          <a:bodyPr lIns="90000" tIns="45000" rIns="90000" bIns="45000">
            <a:spAutoFit/>
          </a:bodyPr>
          <a:lstStyle/>
          <a:p>
            <a:pPr>
              <a:lnSpc>
                <a:spcPct val="90000"/>
              </a:lnSpc>
            </a:pPr>
            <a:r>
              <a:rPr lang="ru-RU" sz="1800" b="1" i="1" strike="noStrike" spc="-1" dirty="0" err="1">
                <a:solidFill>
                  <a:srgbClr val="FF0000"/>
                </a:solidFill>
                <a:latin typeface="Arial"/>
              </a:rPr>
              <a:t>Джгут</a:t>
            </a:r>
            <a:r>
              <a:rPr lang="ru-RU" sz="1800" b="1" i="1" strike="noStrike" spc="-1" dirty="0">
                <a:solidFill>
                  <a:srgbClr val="FF0000"/>
                </a:solidFill>
                <a:latin typeface="Arial"/>
              </a:rPr>
              <a:t> </a:t>
            </a:r>
            <a:r>
              <a:rPr lang="ru-RU" sz="1800" b="1" i="1" strike="noStrike" spc="-1" dirty="0" err="1">
                <a:solidFill>
                  <a:srgbClr val="FF0000"/>
                </a:solidFill>
                <a:latin typeface="Arial"/>
              </a:rPr>
              <a:t>кровоспинний</a:t>
            </a:r>
            <a:r>
              <a:rPr lang="ru-RU" sz="1800" b="1" i="1" strike="noStrike" spc="-1" dirty="0">
                <a:solidFill>
                  <a:srgbClr val="FF0000"/>
                </a:solidFill>
                <a:latin typeface="Arial"/>
              </a:rPr>
              <a:t> </a:t>
            </a:r>
            <a:r>
              <a:rPr lang="ru-RU" sz="1800" b="1" i="1" strike="noStrike" spc="-1" dirty="0" err="1">
                <a:solidFill>
                  <a:srgbClr val="FF0000"/>
                </a:solidFill>
                <a:latin typeface="Arial"/>
              </a:rPr>
              <a:t>турнікет</a:t>
            </a:r>
            <a:r>
              <a:rPr lang="ru-RU" sz="1800" b="0" strike="noStrike" spc="-1" dirty="0">
                <a:solidFill>
                  <a:srgbClr val="FF0000"/>
                </a:solidFill>
                <a:latin typeface="Arial"/>
              </a:rPr>
              <a:t> </a:t>
            </a:r>
            <a:r>
              <a:rPr lang="ru-RU" sz="1800" b="0" strike="noStrike" spc="-1" dirty="0">
                <a:latin typeface="Arial"/>
              </a:rPr>
              <a:t>- </a:t>
            </a:r>
            <a:r>
              <a:rPr lang="ru-RU" sz="1800" b="0" strike="noStrike" spc="-1" dirty="0" err="1">
                <a:latin typeface="Arial"/>
              </a:rPr>
              <a:t>це</a:t>
            </a:r>
            <a:r>
              <a:rPr lang="ru-RU" sz="1800" b="0" strike="noStrike" spc="-1" dirty="0">
                <a:latin typeface="Arial"/>
              </a:rPr>
              <a:t> </a:t>
            </a:r>
            <a:r>
              <a:rPr lang="ru-RU" sz="1800" b="0" strike="noStrike" spc="-1" dirty="0" err="1">
                <a:latin typeface="Arial"/>
              </a:rPr>
              <a:t>нестерильний</a:t>
            </a:r>
            <a:r>
              <a:rPr lang="ru-RU" sz="1800" b="0" strike="noStrike" spc="-1" dirty="0">
                <a:latin typeface="Arial"/>
              </a:rPr>
              <a:t> </a:t>
            </a:r>
            <a:r>
              <a:rPr lang="ru-RU" sz="1800" b="0" strike="noStrike" spc="-1" dirty="0" err="1">
                <a:latin typeface="Arial"/>
              </a:rPr>
              <a:t>медичний</a:t>
            </a:r>
            <a:r>
              <a:rPr lang="ru-RU" sz="1800" b="0" strike="noStrike" spc="-1" dirty="0">
                <a:latin typeface="Arial"/>
              </a:rPr>
              <a:t> </a:t>
            </a:r>
            <a:r>
              <a:rPr lang="ru-RU" sz="1800" b="0" strike="noStrike" spc="-1" dirty="0" err="1">
                <a:latin typeface="Arial"/>
              </a:rPr>
              <a:t>виріб</a:t>
            </a:r>
            <a:r>
              <a:rPr lang="ru-RU" sz="1800" b="0" strike="noStrike" spc="-1" dirty="0">
                <a:latin typeface="Arial"/>
              </a:rPr>
              <a:t> одноразового </a:t>
            </a:r>
            <a:r>
              <a:rPr lang="ru-RU" sz="1800" b="0" strike="noStrike" spc="-1" dirty="0" err="1">
                <a:latin typeface="Arial"/>
              </a:rPr>
              <a:t>використання</a:t>
            </a:r>
            <a:r>
              <a:rPr lang="ru-RU" sz="1800" b="0" strike="noStrike" spc="-1" dirty="0">
                <a:latin typeface="Arial"/>
              </a:rPr>
              <a:t> </a:t>
            </a:r>
            <a:r>
              <a:rPr lang="ru-RU" sz="1800" b="0" strike="noStrike" spc="-1" dirty="0" err="1">
                <a:latin typeface="Arial"/>
              </a:rPr>
              <a:t>передбачений</a:t>
            </a:r>
            <a:r>
              <a:rPr lang="ru-RU" sz="1800" b="0" strike="noStrike" spc="-1" dirty="0">
                <a:latin typeface="Arial"/>
              </a:rPr>
              <a:t> для </a:t>
            </a:r>
            <a:r>
              <a:rPr lang="ru-RU" sz="1800" b="0" strike="noStrike" spc="-1" dirty="0" err="1">
                <a:latin typeface="Arial"/>
              </a:rPr>
              <a:t>тимчасової</a:t>
            </a:r>
            <a:r>
              <a:rPr lang="ru-RU" sz="1800" b="0" strike="noStrike" spc="-1" dirty="0">
                <a:latin typeface="Arial"/>
              </a:rPr>
              <a:t> </a:t>
            </a:r>
            <a:r>
              <a:rPr lang="ru-RU" sz="1800" b="0" strike="noStrike" spc="-1" dirty="0" err="1">
                <a:latin typeface="Arial"/>
              </a:rPr>
              <a:t>зупинки</a:t>
            </a:r>
            <a:r>
              <a:rPr lang="ru-RU" sz="1800" b="0" strike="noStrike" spc="-1" dirty="0">
                <a:latin typeface="Arial"/>
              </a:rPr>
              <a:t> </a:t>
            </a:r>
            <a:r>
              <a:rPr lang="ru-RU" sz="1800" b="0" strike="noStrike" spc="-1" dirty="0" err="1">
                <a:latin typeface="Arial"/>
              </a:rPr>
              <a:t>кровотечі</a:t>
            </a:r>
            <a:r>
              <a:rPr lang="ru-RU" sz="1800" b="0" strike="noStrike" spc="-1" dirty="0">
                <a:latin typeface="Arial"/>
              </a:rPr>
              <a:t>!</a:t>
            </a:r>
          </a:p>
          <a:p>
            <a:pPr>
              <a:lnSpc>
                <a:spcPct val="90000"/>
              </a:lnSpc>
            </a:pPr>
            <a:r>
              <a:rPr lang="ru-RU" sz="1800" b="0" strike="noStrike" spc="-1" dirty="0">
                <a:latin typeface="Arial"/>
              </a:rPr>
              <a:t>Активно </a:t>
            </a:r>
            <a:r>
              <a:rPr lang="ru-RU" sz="1800" b="0" strike="noStrike" spc="-1" dirty="0" err="1">
                <a:latin typeface="Arial"/>
              </a:rPr>
              <a:t>використовується</a:t>
            </a:r>
            <a:r>
              <a:rPr lang="ru-RU" sz="1800" b="0" strike="noStrike" spc="-1" dirty="0">
                <a:latin typeface="Arial"/>
              </a:rPr>
              <a:t> для </a:t>
            </a:r>
            <a:r>
              <a:rPr lang="ru-RU" sz="1800" b="0" strike="noStrike" spc="-1" dirty="0" err="1">
                <a:latin typeface="Arial"/>
              </a:rPr>
              <a:t>надання</a:t>
            </a:r>
            <a:r>
              <a:rPr lang="ru-RU" sz="1800" b="0" strike="noStrike" spc="-1" dirty="0">
                <a:latin typeface="Arial"/>
              </a:rPr>
              <a:t> </a:t>
            </a:r>
            <a:r>
              <a:rPr lang="ru-RU" sz="1800" b="0" strike="noStrike" spc="-1" dirty="0" err="1">
                <a:latin typeface="Arial"/>
              </a:rPr>
              <a:t>першої</a:t>
            </a:r>
            <a:r>
              <a:rPr lang="ru-RU" sz="1800" b="0" strike="noStrike" spc="-1" dirty="0">
                <a:latin typeface="Arial"/>
              </a:rPr>
              <a:t> </a:t>
            </a:r>
            <a:r>
              <a:rPr lang="ru-RU" sz="1800" b="0" strike="noStrike" spc="-1" dirty="0" err="1">
                <a:latin typeface="Arial"/>
              </a:rPr>
              <a:t>медичної</a:t>
            </a:r>
            <a:r>
              <a:rPr lang="ru-RU" sz="1800" b="0" strike="noStrike" spc="-1" dirty="0">
                <a:latin typeface="Arial"/>
              </a:rPr>
              <a:t> </a:t>
            </a:r>
            <a:r>
              <a:rPr lang="ru-RU" sz="1800" b="0" strike="noStrike" spc="-1" dirty="0" err="1">
                <a:latin typeface="Arial"/>
              </a:rPr>
              <a:t>допомоги</a:t>
            </a:r>
            <a:r>
              <a:rPr lang="ru-RU" sz="1800" b="0" strike="noStrike" spc="-1" dirty="0">
                <a:latin typeface="Arial"/>
              </a:rPr>
              <a:t> в </a:t>
            </a:r>
            <a:r>
              <a:rPr lang="ru-RU" sz="1800" b="0" strike="noStrike" spc="-1" dirty="0" err="1">
                <a:latin typeface="Arial"/>
              </a:rPr>
              <a:t>місцях</a:t>
            </a:r>
            <a:r>
              <a:rPr lang="ru-RU" sz="1800" b="0" strike="noStrike" spc="-1" dirty="0">
                <a:latin typeface="Arial"/>
              </a:rPr>
              <a:t> </a:t>
            </a:r>
            <a:r>
              <a:rPr lang="ru-RU" sz="1800" b="0" strike="noStrike" spc="-1" dirty="0" err="1">
                <a:latin typeface="Arial"/>
              </a:rPr>
              <a:t>бойових</a:t>
            </a:r>
            <a:r>
              <a:rPr lang="ru-RU" sz="1800" b="0" strike="noStrike" spc="-1" dirty="0">
                <a:latin typeface="Arial"/>
              </a:rPr>
              <a:t> </a:t>
            </a:r>
            <a:r>
              <a:rPr lang="ru-RU" sz="1800" b="0" strike="noStrike" spc="-1" dirty="0" err="1">
                <a:latin typeface="Arial"/>
              </a:rPr>
              <a:t>дій</a:t>
            </a:r>
            <a:r>
              <a:rPr lang="ru-RU" sz="1800" b="0" strike="noStrike" spc="-1" dirty="0">
                <a:latin typeface="Arial"/>
              </a:rPr>
              <a:t> та </a:t>
            </a:r>
            <a:r>
              <a:rPr lang="ru-RU" sz="1800" b="0" strike="noStrike" spc="-1" dirty="0" err="1">
                <a:latin typeface="Arial"/>
              </a:rPr>
              <a:t>умовах</a:t>
            </a:r>
            <a:r>
              <a:rPr lang="ru-RU" sz="1800" b="0" strike="noStrike" spc="-1" dirty="0">
                <a:latin typeface="Arial"/>
              </a:rPr>
              <a:t> </a:t>
            </a:r>
            <a:r>
              <a:rPr lang="ru-RU" sz="1800" b="0" strike="noStrike" spc="-1" dirty="0" err="1">
                <a:latin typeface="Arial"/>
              </a:rPr>
              <a:t>масових</a:t>
            </a:r>
            <a:r>
              <a:rPr lang="ru-RU" sz="1800" b="0" strike="noStrike" spc="-1" dirty="0">
                <a:latin typeface="Arial"/>
              </a:rPr>
              <a:t> </a:t>
            </a:r>
            <a:r>
              <a:rPr lang="ru-RU" sz="1800" b="0" strike="noStrike" spc="-1" dirty="0" err="1">
                <a:latin typeface="Arial"/>
              </a:rPr>
              <a:t>уражень</a:t>
            </a:r>
            <a:r>
              <a:rPr lang="ru-RU" sz="1800" b="0" strike="noStrike" spc="-1" dirty="0">
                <a:latin typeface="Arial"/>
              </a:rPr>
              <a:t> людей.</a:t>
            </a:r>
          </a:p>
          <a:p>
            <a:pPr>
              <a:lnSpc>
                <a:spcPct val="90000"/>
              </a:lnSpc>
            </a:pPr>
            <a:r>
              <a:rPr lang="ru-RU" sz="1800" b="0" strike="noStrike" spc="-1" dirty="0" err="1">
                <a:latin typeface="Arial"/>
              </a:rPr>
              <a:t>Перевагою</a:t>
            </a:r>
            <a:r>
              <a:rPr lang="ru-RU" sz="1800" b="0" strike="noStrike" spc="-1" dirty="0">
                <a:latin typeface="Arial"/>
              </a:rPr>
              <a:t> </a:t>
            </a:r>
            <a:r>
              <a:rPr lang="ru-RU" sz="1800" b="0" strike="noStrike" spc="-1" dirty="0" err="1">
                <a:latin typeface="Arial"/>
              </a:rPr>
              <a:t>цього</a:t>
            </a:r>
            <a:r>
              <a:rPr lang="ru-RU" sz="1800" b="0" strike="noStrike" spc="-1" dirty="0">
                <a:latin typeface="Arial"/>
              </a:rPr>
              <a:t> виду </a:t>
            </a:r>
            <a:r>
              <a:rPr lang="ru-RU" sz="1800" b="0" strike="noStrike" spc="-1" dirty="0" err="1">
                <a:latin typeface="Arial"/>
              </a:rPr>
              <a:t>джгуту</a:t>
            </a:r>
            <a:r>
              <a:rPr lang="ru-RU" sz="1800" b="0" strike="noStrike" spc="-1" dirty="0">
                <a:latin typeface="Arial"/>
              </a:rPr>
              <a:t> є:</a:t>
            </a:r>
          </a:p>
          <a:p>
            <a:pPr>
              <a:lnSpc>
                <a:spcPct val="90000"/>
              </a:lnSpc>
            </a:pPr>
            <a:r>
              <a:rPr lang="ru-RU" sz="1800" b="0" strike="noStrike" spc="-1" dirty="0">
                <a:latin typeface="Arial"/>
              </a:rPr>
              <a:t>- </a:t>
            </a:r>
            <a:r>
              <a:rPr lang="ru-RU" sz="1800" b="0" strike="noStrike" spc="-1" dirty="0" err="1">
                <a:latin typeface="Arial"/>
              </a:rPr>
              <a:t>краща</a:t>
            </a:r>
            <a:r>
              <a:rPr lang="ru-RU" sz="1800" b="0" strike="noStrike" spc="-1" dirty="0">
                <a:latin typeface="Arial"/>
              </a:rPr>
              <a:t> </a:t>
            </a:r>
            <a:r>
              <a:rPr lang="ru-RU" sz="1800" b="0" strike="noStrike" spc="-1" dirty="0" err="1">
                <a:latin typeface="Arial"/>
              </a:rPr>
              <a:t>стійкість</a:t>
            </a:r>
            <a:r>
              <a:rPr lang="ru-RU" sz="1800" b="0" strike="noStrike" spc="-1" dirty="0">
                <a:latin typeface="Arial"/>
              </a:rPr>
              <a:t> до </a:t>
            </a:r>
            <a:r>
              <a:rPr lang="ru-RU" sz="1800" b="0" strike="noStrike" spc="-1" dirty="0" err="1">
                <a:latin typeface="Arial"/>
              </a:rPr>
              <a:t>шкідливих</a:t>
            </a:r>
            <a:r>
              <a:rPr lang="ru-RU" sz="1800" b="0" strike="noStrike" spc="-1" dirty="0">
                <a:latin typeface="Arial"/>
              </a:rPr>
              <a:t> та </a:t>
            </a:r>
            <a:r>
              <a:rPr lang="ru-RU" sz="1800" b="0" strike="noStrike" spc="-1" dirty="0" err="1">
                <a:latin typeface="Arial"/>
              </a:rPr>
              <a:t>руйнівних</a:t>
            </a:r>
            <a:r>
              <a:rPr lang="ru-RU" sz="1800" b="0" strike="noStrike" spc="-1" dirty="0">
                <a:latin typeface="Arial"/>
              </a:rPr>
              <a:t> </a:t>
            </a:r>
            <a:r>
              <a:rPr lang="ru-RU" sz="1800" b="0" strike="noStrike" spc="-1" dirty="0" err="1">
                <a:latin typeface="Arial"/>
              </a:rPr>
              <a:t>факторів</a:t>
            </a:r>
            <a:r>
              <a:rPr lang="ru-RU" sz="1800" b="0" strike="noStrike" spc="-1" dirty="0">
                <a:latin typeface="Arial"/>
              </a:rPr>
              <a:t> </a:t>
            </a:r>
            <a:r>
              <a:rPr lang="ru-RU" sz="1800" b="0" strike="noStrike" spc="-1" dirty="0" err="1">
                <a:latin typeface="Arial"/>
              </a:rPr>
              <a:t>зовнішнього</a:t>
            </a:r>
            <a:r>
              <a:rPr lang="ru-RU" sz="1800" b="0" strike="noStrike" spc="-1" dirty="0">
                <a:latin typeface="Arial"/>
              </a:rPr>
              <a:t> </a:t>
            </a:r>
            <a:r>
              <a:rPr lang="ru-RU" sz="1800" b="0" strike="noStrike" spc="-1" dirty="0" err="1">
                <a:latin typeface="Arial"/>
              </a:rPr>
              <a:t>середовища</a:t>
            </a:r>
            <a:r>
              <a:rPr lang="ru-RU" sz="1800" b="0" strike="noStrike" spc="-1" dirty="0">
                <a:latin typeface="Arial"/>
              </a:rPr>
              <a:t>,</a:t>
            </a:r>
          </a:p>
          <a:p>
            <a:pPr>
              <a:lnSpc>
                <a:spcPct val="90000"/>
              </a:lnSpc>
            </a:pPr>
            <a:r>
              <a:rPr lang="ru-RU" sz="1800" b="0" strike="noStrike" spc="-1" dirty="0">
                <a:latin typeface="Arial"/>
              </a:rPr>
              <a:t>- </a:t>
            </a:r>
            <a:r>
              <a:rPr lang="ru-RU" sz="1800" b="0" strike="noStrike" spc="-1" dirty="0" err="1">
                <a:latin typeface="Arial"/>
              </a:rPr>
              <a:t>можливість</a:t>
            </a:r>
            <a:r>
              <a:rPr lang="ru-RU" sz="1800" b="0" strike="noStrike" spc="-1" dirty="0">
                <a:latin typeface="Arial"/>
              </a:rPr>
              <a:t> </a:t>
            </a:r>
            <a:r>
              <a:rPr lang="ru-RU" sz="1800" b="0" strike="noStrike" spc="-1" dirty="0" err="1">
                <a:latin typeface="Arial"/>
              </a:rPr>
              <a:t>накладання</a:t>
            </a:r>
            <a:r>
              <a:rPr lang="ru-RU" sz="1800" b="0" strike="noStrike" spc="-1" dirty="0">
                <a:latin typeface="Arial"/>
              </a:rPr>
              <a:t> </a:t>
            </a:r>
            <a:r>
              <a:rPr lang="ru-RU" sz="1800" b="0" strike="noStrike" spc="-1" dirty="0" err="1">
                <a:latin typeface="Arial"/>
              </a:rPr>
              <a:t>зверху</a:t>
            </a:r>
            <a:r>
              <a:rPr lang="ru-RU" sz="1800" b="0" strike="noStrike" spc="-1" dirty="0">
                <a:latin typeface="Arial"/>
              </a:rPr>
              <a:t> на </a:t>
            </a:r>
            <a:r>
              <a:rPr lang="ru-RU" sz="1800" b="0" strike="noStrike" spc="-1" dirty="0" err="1">
                <a:latin typeface="Arial"/>
              </a:rPr>
              <a:t>одяг</a:t>
            </a:r>
            <a:r>
              <a:rPr lang="ru-RU" sz="1800" b="0" strike="noStrike" spc="-1" dirty="0">
                <a:latin typeface="Arial"/>
              </a:rPr>
              <a:t>,</a:t>
            </a:r>
          </a:p>
          <a:p>
            <a:pPr>
              <a:lnSpc>
                <a:spcPct val="90000"/>
              </a:lnSpc>
            </a:pPr>
            <a:r>
              <a:rPr lang="ru-RU" sz="1800" b="0" strike="noStrike" spc="-1" dirty="0">
                <a:latin typeface="Arial"/>
              </a:rPr>
              <a:t>- </a:t>
            </a:r>
            <a:r>
              <a:rPr lang="ru-RU" sz="1800" b="0" strike="noStrike" spc="-1" dirty="0" err="1">
                <a:latin typeface="Arial"/>
              </a:rPr>
              <a:t>контрольоване</a:t>
            </a:r>
            <a:r>
              <a:rPr lang="ru-RU" sz="1800" b="0" strike="noStrike" spc="-1" dirty="0">
                <a:latin typeface="Arial"/>
              </a:rPr>
              <a:t> </a:t>
            </a:r>
            <a:r>
              <a:rPr lang="ru-RU" sz="1800" b="0" strike="noStrike" spc="-1" dirty="0" err="1">
                <a:latin typeface="Arial"/>
              </a:rPr>
              <a:t>стискання</a:t>
            </a:r>
            <a:r>
              <a:rPr lang="ru-RU" sz="1800" b="0" strike="noStrike" spc="-1" dirty="0">
                <a:latin typeface="Arial"/>
              </a:rPr>
              <a:t> та </a:t>
            </a:r>
            <a:r>
              <a:rPr lang="ru-RU" sz="1800" b="0" strike="noStrike" spc="-1" dirty="0" err="1">
                <a:latin typeface="Arial"/>
              </a:rPr>
              <a:t>послаблення</a:t>
            </a:r>
            <a:r>
              <a:rPr lang="ru-RU" sz="1800" b="0" strike="noStrike" spc="-1" dirty="0">
                <a:latin typeface="Arial"/>
              </a:rPr>
              <a:t>,</a:t>
            </a:r>
          </a:p>
          <a:p>
            <a:pPr>
              <a:lnSpc>
                <a:spcPct val="90000"/>
              </a:lnSpc>
            </a:pPr>
            <a:r>
              <a:rPr lang="ru-RU" sz="1800" b="0" strike="noStrike" spc="-1" dirty="0">
                <a:latin typeface="Arial"/>
              </a:rPr>
              <a:t>- </a:t>
            </a:r>
            <a:r>
              <a:rPr lang="ru-RU" sz="1800" b="0" strike="noStrike" spc="-1" dirty="0" err="1">
                <a:latin typeface="Arial"/>
              </a:rPr>
              <a:t>можливе</a:t>
            </a:r>
            <a:r>
              <a:rPr lang="ru-RU" sz="1800" b="0" strike="noStrike" spc="-1" dirty="0">
                <a:latin typeface="Arial"/>
              </a:rPr>
              <a:t> </a:t>
            </a:r>
            <a:r>
              <a:rPr lang="ru-RU" sz="1800" b="0" strike="noStrike" spc="-1" dirty="0" err="1">
                <a:latin typeface="Arial"/>
              </a:rPr>
              <a:t>накладання</a:t>
            </a:r>
            <a:r>
              <a:rPr lang="ru-RU" sz="1800" b="0" strike="noStrike" spc="-1" dirty="0">
                <a:latin typeface="Arial"/>
              </a:rPr>
              <a:t> </a:t>
            </a:r>
            <a:r>
              <a:rPr lang="ru-RU" sz="1800" b="0" strike="noStrike" spc="-1" dirty="0" err="1">
                <a:latin typeface="Arial"/>
              </a:rPr>
              <a:t>однією</a:t>
            </a:r>
            <a:r>
              <a:rPr lang="ru-RU" sz="1800" b="0" strike="noStrike" spc="-1" dirty="0">
                <a:latin typeface="Arial"/>
              </a:rPr>
              <a:t> рукою.</a:t>
            </a:r>
          </a:p>
          <a:p>
            <a:pPr>
              <a:lnSpc>
                <a:spcPct val="90000"/>
              </a:lnSpc>
            </a:pPr>
            <a:r>
              <a:rPr lang="ru-RU" sz="1800" b="0" strike="noStrike" spc="-1" dirty="0" err="1">
                <a:latin typeface="Arial"/>
              </a:rPr>
              <a:t>Максимальний</a:t>
            </a:r>
            <a:r>
              <a:rPr lang="ru-RU" sz="1800" b="0" strike="noStrike" spc="-1" dirty="0">
                <a:latin typeface="Arial"/>
              </a:rPr>
              <a:t> час </a:t>
            </a:r>
            <a:r>
              <a:rPr lang="ru-RU" sz="1800" b="0" strike="noStrike" spc="-1" dirty="0" err="1">
                <a:latin typeface="Arial"/>
              </a:rPr>
              <a:t>накладання</a:t>
            </a:r>
            <a:r>
              <a:rPr lang="ru-RU" sz="1800" b="0" strike="noStrike" spc="-1" dirty="0">
                <a:latin typeface="Arial"/>
              </a:rPr>
              <a:t> </a:t>
            </a:r>
            <a:r>
              <a:rPr lang="ru-RU" sz="1800" b="0" strike="noStrike" spc="-1" dirty="0">
                <a:solidFill>
                  <a:srgbClr val="FF0000"/>
                </a:solidFill>
                <a:effectLst>
                  <a:outerShdw blurRad="38100" dist="38100" dir="2700000" algn="tl">
                    <a:srgbClr val="000000">
                      <a:alpha val="43137"/>
                    </a:srgbClr>
                  </a:outerShdw>
                </a:effectLst>
                <a:latin typeface="Arial"/>
              </a:rPr>
              <a:t>не </a:t>
            </a:r>
            <a:r>
              <a:rPr lang="ru-RU" sz="1800" b="0" strike="noStrike" spc="-1" dirty="0" err="1">
                <a:solidFill>
                  <a:srgbClr val="FF0000"/>
                </a:solidFill>
                <a:effectLst>
                  <a:outerShdw blurRad="38100" dist="38100" dir="2700000" algn="tl">
                    <a:srgbClr val="000000">
                      <a:alpha val="43137"/>
                    </a:srgbClr>
                  </a:outerShdw>
                </a:effectLst>
                <a:latin typeface="Arial"/>
              </a:rPr>
              <a:t>більше</a:t>
            </a:r>
            <a:r>
              <a:rPr lang="ru-RU" sz="1800" b="0" strike="noStrike" spc="-1" dirty="0">
                <a:solidFill>
                  <a:srgbClr val="FF0000"/>
                </a:solidFill>
                <a:effectLst>
                  <a:outerShdw blurRad="38100" dist="38100" dir="2700000" algn="tl">
                    <a:srgbClr val="000000">
                      <a:alpha val="43137"/>
                    </a:srgbClr>
                  </a:outerShdw>
                </a:effectLst>
                <a:latin typeface="Arial"/>
              </a:rPr>
              <a:t> 2-ох годин.</a:t>
            </a:r>
          </a:p>
          <a:p>
            <a:pPr>
              <a:lnSpc>
                <a:spcPct val="90000"/>
              </a:lnSpc>
            </a:pPr>
            <a:r>
              <a:rPr lang="ru-RU" sz="1800" b="0" strike="noStrike" spc="-1" dirty="0">
                <a:latin typeface="Arial"/>
              </a:rPr>
              <a:t>Для </a:t>
            </a:r>
            <a:r>
              <a:rPr lang="ru-RU" sz="1800" b="0" strike="noStrike" spc="-1" dirty="0" err="1">
                <a:latin typeface="Arial"/>
              </a:rPr>
              <a:t>ефективного</a:t>
            </a:r>
            <a:r>
              <a:rPr lang="ru-RU" sz="1800" b="0" strike="noStrike" spc="-1" dirty="0">
                <a:latin typeface="Arial"/>
              </a:rPr>
              <a:t> </a:t>
            </a:r>
            <a:r>
              <a:rPr lang="ru-RU" sz="1800" b="0" strike="noStrike" spc="-1" dirty="0" err="1">
                <a:latin typeface="Arial"/>
              </a:rPr>
              <a:t>використання</a:t>
            </a:r>
            <a:r>
              <a:rPr lang="ru-RU" sz="1800" b="0" strike="noStrike" spc="-1" dirty="0">
                <a:latin typeface="Arial"/>
              </a:rPr>
              <a:t> </a:t>
            </a:r>
            <a:r>
              <a:rPr lang="ru-RU" sz="1800" b="0" strike="noStrike" spc="-1" dirty="0" err="1">
                <a:latin typeface="Arial"/>
              </a:rPr>
              <a:t>джгут</a:t>
            </a:r>
            <a:r>
              <a:rPr lang="ru-RU" sz="1800" b="0" strike="noStrike" spc="-1" dirty="0">
                <a:latin typeface="Arial"/>
              </a:rPr>
              <a:t> </a:t>
            </a:r>
            <a:r>
              <a:rPr lang="ru-RU" sz="1800" b="0" strike="noStrike" spc="-1" dirty="0" err="1">
                <a:latin typeface="Arial"/>
              </a:rPr>
              <a:t>має</a:t>
            </a:r>
            <a:r>
              <a:rPr lang="ru-RU" sz="1800" b="0" strike="noStrike" spc="-1" dirty="0">
                <a:latin typeface="Arial"/>
              </a:rPr>
              <a:t> бути правильно </a:t>
            </a:r>
            <a:r>
              <a:rPr lang="ru-RU" sz="1800" b="0" strike="noStrike" spc="-1" dirty="0" err="1">
                <a:latin typeface="Arial"/>
              </a:rPr>
              <a:t>складений</a:t>
            </a:r>
            <a:r>
              <a:rPr lang="ru-RU" sz="1800" b="0" strike="noStrike" spc="-1" dirty="0">
                <a:latin typeface="Arial"/>
              </a:rPr>
              <a:t> та </a:t>
            </a:r>
            <a:r>
              <a:rPr lang="ru-RU" sz="1800" b="0" strike="noStrike" spc="-1" dirty="0" err="1">
                <a:latin typeface="Arial"/>
              </a:rPr>
              <a:t>розміщений</a:t>
            </a:r>
            <a:r>
              <a:rPr lang="ru-RU" sz="1800" b="0" strike="noStrike" spc="-1" dirty="0">
                <a:latin typeface="Arial"/>
              </a:rPr>
              <a:t> на </a:t>
            </a:r>
            <a:r>
              <a:rPr lang="ru-RU" sz="1800" b="0" strike="noStrike" spc="-1" dirty="0" err="1">
                <a:latin typeface="Arial"/>
              </a:rPr>
              <a:t>екіпіровці</a:t>
            </a:r>
            <a:r>
              <a:rPr lang="ru-RU" sz="1800" b="0" strike="noStrike" spc="-1" dirty="0">
                <a:latin typeface="Arial"/>
              </a:rPr>
              <a:t> </a:t>
            </a:r>
            <a:r>
              <a:rPr lang="ru-RU" sz="1800" b="0" strike="noStrike" spc="-1" dirty="0" err="1">
                <a:latin typeface="Arial"/>
              </a:rPr>
              <a:t>спереду</a:t>
            </a:r>
            <a:r>
              <a:rPr lang="ru-RU" sz="1800" b="0" strike="noStrike" spc="-1" dirty="0">
                <a:latin typeface="Arial"/>
              </a:rPr>
              <a:t> так, </a:t>
            </a:r>
            <a:r>
              <a:rPr lang="ru-RU" sz="1800" b="0" strike="noStrike" spc="-1" dirty="0" err="1">
                <a:latin typeface="Arial"/>
              </a:rPr>
              <a:t>щоб</a:t>
            </a:r>
            <a:r>
              <a:rPr lang="ru-RU" sz="1800" b="0" strike="noStrike" spc="-1" dirty="0">
                <a:latin typeface="Arial"/>
              </a:rPr>
              <a:t> до </a:t>
            </a:r>
            <a:r>
              <a:rPr lang="ru-RU" sz="1800" b="0" strike="noStrike" spc="-1" dirty="0" err="1">
                <a:latin typeface="Arial"/>
              </a:rPr>
              <a:t>нього</a:t>
            </a:r>
            <a:r>
              <a:rPr lang="ru-RU" sz="1800" b="0" strike="noStrike" spc="-1" dirty="0">
                <a:latin typeface="Arial"/>
              </a:rPr>
              <a:t> </a:t>
            </a:r>
            <a:r>
              <a:rPr lang="ru-RU" sz="1800" b="0" strike="noStrike" spc="-1" dirty="0" err="1">
                <a:latin typeface="Arial"/>
              </a:rPr>
              <a:t>можна</a:t>
            </a:r>
            <a:r>
              <a:rPr lang="ru-RU" sz="1800" b="0" strike="noStrike" spc="-1" dirty="0">
                <a:latin typeface="Arial"/>
              </a:rPr>
              <a:t> </a:t>
            </a:r>
            <a:r>
              <a:rPr lang="ru-RU" sz="1800" b="0" strike="noStrike" spc="-1" dirty="0" err="1">
                <a:latin typeface="Arial"/>
              </a:rPr>
              <a:t>було</a:t>
            </a:r>
            <a:r>
              <a:rPr lang="ru-RU" sz="1800" b="0" strike="noStrike" spc="-1" dirty="0">
                <a:latin typeface="Arial"/>
              </a:rPr>
              <a:t> </a:t>
            </a:r>
            <a:r>
              <a:rPr lang="ru-RU" sz="1800" b="0" strike="noStrike" spc="-1" dirty="0" err="1">
                <a:latin typeface="Arial"/>
              </a:rPr>
              <a:t>швидко</a:t>
            </a:r>
            <a:r>
              <a:rPr lang="ru-RU" sz="1800" b="0" strike="noStrike" spc="-1" dirty="0">
                <a:latin typeface="Arial"/>
              </a:rPr>
              <a:t> </a:t>
            </a:r>
            <a:r>
              <a:rPr lang="ru-RU" sz="1800" b="0" strike="noStrike" spc="-1" dirty="0" err="1">
                <a:latin typeface="Arial"/>
              </a:rPr>
              <a:t>дотягнутися</a:t>
            </a:r>
            <a:r>
              <a:rPr lang="ru-RU" sz="1800" b="0" strike="noStrike" spc="-1" dirty="0">
                <a:latin typeface="Arial"/>
              </a:rPr>
              <a:t> (на грудях, на </a:t>
            </a:r>
            <a:r>
              <a:rPr lang="ru-RU" sz="1800" b="0" strike="noStrike" spc="-1" dirty="0" err="1">
                <a:latin typeface="Arial"/>
              </a:rPr>
              <a:t>поясі</a:t>
            </a:r>
            <a:r>
              <a:rPr lang="ru-RU" sz="1800" b="0" strike="noStrike" spc="-1" dirty="0">
                <a:latin typeface="Arial"/>
              </a:rPr>
              <a:t> </a:t>
            </a:r>
            <a:r>
              <a:rPr lang="ru-RU" sz="1800" b="0" strike="noStrike" spc="-1" dirty="0" err="1">
                <a:latin typeface="Arial"/>
              </a:rPr>
              <a:t>тощо</a:t>
            </a:r>
            <a:r>
              <a:rPr lang="ru-RU" sz="1800" b="0" strike="noStrike" spc="-1" dirty="0">
                <a:latin typeface="Arial"/>
              </a:rPr>
              <a:t>).</a:t>
            </a:r>
          </a:p>
          <a:p>
            <a:pPr>
              <a:lnSpc>
                <a:spcPct val="90000"/>
              </a:lnSpc>
            </a:pPr>
            <a:r>
              <a:rPr lang="ru-RU" sz="1800" b="0" strike="noStrike" spc="-1" dirty="0" err="1">
                <a:latin typeface="Arial"/>
              </a:rPr>
              <a:t>Металевий</a:t>
            </a:r>
            <a:r>
              <a:rPr lang="ru-RU" sz="1800" b="0" strike="noStrike" spc="-1" dirty="0">
                <a:latin typeface="Arial"/>
              </a:rPr>
              <a:t> замок - </a:t>
            </a:r>
            <a:r>
              <a:rPr lang="ru-RU" sz="1800" b="0" strike="noStrike" spc="-1" dirty="0" err="1">
                <a:latin typeface="Arial"/>
              </a:rPr>
              <a:t>фіксатор</a:t>
            </a:r>
            <a:r>
              <a:rPr lang="ru-RU" sz="1800" b="0" strike="noStrike" spc="-1" dirty="0">
                <a:latin typeface="Arial"/>
              </a:rPr>
              <a:t> </a:t>
            </a:r>
            <a:r>
              <a:rPr lang="ru-RU" sz="1800" b="0" strike="noStrike" spc="-1" dirty="0" err="1">
                <a:latin typeface="Arial"/>
              </a:rPr>
              <a:t>надійно</a:t>
            </a:r>
            <a:r>
              <a:rPr lang="ru-RU" sz="1800" b="0" strike="noStrike" spc="-1" dirty="0">
                <a:latin typeface="Arial"/>
              </a:rPr>
              <a:t> </a:t>
            </a:r>
            <a:r>
              <a:rPr lang="ru-RU" sz="1800" b="0" strike="noStrike" spc="-1" dirty="0" err="1">
                <a:latin typeface="Arial"/>
              </a:rPr>
              <a:t>фіксує</a:t>
            </a:r>
            <a:r>
              <a:rPr lang="ru-RU" sz="1800" b="0" strike="noStrike" spc="-1" dirty="0">
                <a:latin typeface="Arial"/>
              </a:rPr>
              <a:t> вороток </a:t>
            </a:r>
            <a:r>
              <a:rPr lang="ru-RU" sz="1800" b="0" strike="noStrike" spc="-1" dirty="0" err="1">
                <a:latin typeface="Arial"/>
              </a:rPr>
              <a:t>турнікету</a:t>
            </a:r>
            <a:r>
              <a:rPr lang="ru-RU" sz="1800" b="0" strike="noStrike" spc="-1" dirty="0">
                <a:latin typeface="Arial"/>
              </a:rPr>
              <a:t> та </a:t>
            </a:r>
            <a:r>
              <a:rPr lang="ru-RU" sz="1800" b="0" strike="noStrike" spc="-1" dirty="0" err="1">
                <a:latin typeface="Arial"/>
              </a:rPr>
              <a:t>запобігає</a:t>
            </a:r>
            <a:r>
              <a:rPr lang="ru-RU" sz="1800" b="0" strike="noStrike" spc="-1" dirty="0">
                <a:latin typeface="Arial"/>
              </a:rPr>
              <a:t> </a:t>
            </a:r>
            <a:r>
              <a:rPr lang="ru-RU" sz="1800" b="0" strike="noStrike" spc="-1" dirty="0" err="1">
                <a:latin typeface="Arial"/>
              </a:rPr>
              <a:t>послабленню</a:t>
            </a:r>
            <a:r>
              <a:rPr lang="ru-RU" sz="1800" b="0" strike="noStrike" spc="-1" dirty="0">
                <a:latin typeface="Arial"/>
              </a:rPr>
              <a:t> </a:t>
            </a:r>
            <a:r>
              <a:rPr lang="ru-RU" sz="1800" b="0" strike="noStrike" spc="-1" dirty="0" err="1">
                <a:latin typeface="Arial"/>
              </a:rPr>
              <a:t>джгута</a:t>
            </a:r>
            <a:r>
              <a:rPr lang="ru-RU" sz="1800" b="0" strike="noStrike" spc="-1" dirty="0">
                <a:latin typeface="Arial"/>
              </a:rPr>
              <a:t>.</a:t>
            </a:r>
          </a:p>
          <a:p>
            <a:pPr>
              <a:lnSpc>
                <a:spcPct val="90000"/>
              </a:lnSpc>
            </a:pPr>
            <a:endParaRPr lang="ru-RU" sz="1800" b="0" strike="noStrike" spc="-1" dirty="0">
              <a:latin typeface="Aria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CustomShape 1"/>
          <p:cNvSpPr/>
          <p:nvPr/>
        </p:nvSpPr>
        <p:spPr>
          <a:xfrm>
            <a:off x="428760" y="0"/>
            <a:ext cx="8228520" cy="42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69500" lnSpcReduction="20000"/>
          </a:bodyPr>
          <a:lstStyle/>
          <a:p>
            <a:pPr algn="ctr">
              <a:lnSpc>
                <a:spcPct val="100000"/>
              </a:lnSpc>
            </a:pPr>
            <a:r>
              <a:rPr lang="ru-RU" sz="3600" b="1" i="1" strike="noStrike" spc="-1">
                <a:solidFill>
                  <a:srgbClr val="7030A0"/>
                </a:solidFill>
                <a:latin typeface="Calibri"/>
                <a:ea typeface="DejaVu Sans"/>
              </a:rPr>
              <a:t>Класифікація травм</a:t>
            </a:r>
            <a:endParaRPr lang="ru-RU" sz="3600" b="0" strike="noStrike" spc="-1">
              <a:latin typeface="Arial"/>
            </a:endParaRPr>
          </a:p>
        </p:txBody>
      </p:sp>
      <p:sp>
        <p:nvSpPr>
          <p:cNvPr id="318" name="CustomShape 2"/>
          <p:cNvSpPr/>
          <p:nvPr/>
        </p:nvSpPr>
        <p:spPr>
          <a:xfrm>
            <a:off x="285840" y="428760"/>
            <a:ext cx="8642880" cy="6428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nSpc>
                <a:spcPct val="100000"/>
              </a:lnSpc>
            </a:pPr>
            <a:r>
              <a:rPr lang="ru-RU" sz="1600" b="1" i="1" strike="noStrike" spc="-1" dirty="0">
                <a:solidFill>
                  <a:srgbClr val="0070C0"/>
                </a:solidFill>
                <a:latin typeface="Calibri"/>
                <a:ea typeface="DejaVu Sans"/>
              </a:rPr>
              <a:t>I. </a:t>
            </a:r>
            <a:r>
              <a:rPr lang="ru-RU" sz="1600" b="1" i="1" strike="noStrike" spc="-1" dirty="0" err="1">
                <a:solidFill>
                  <a:srgbClr val="0070C0"/>
                </a:solidFill>
                <a:latin typeface="Calibri"/>
                <a:ea typeface="DejaVu Sans"/>
              </a:rPr>
              <a:t>Залежно</a:t>
            </a:r>
            <a:r>
              <a:rPr lang="ru-RU" sz="1600" b="1" i="1" strike="noStrike" spc="-1" dirty="0">
                <a:solidFill>
                  <a:srgbClr val="0070C0"/>
                </a:solidFill>
                <a:latin typeface="Calibri"/>
                <a:ea typeface="DejaVu Sans"/>
              </a:rPr>
              <a:t> </a:t>
            </a:r>
            <a:r>
              <a:rPr lang="ru-RU" sz="1600" b="1" i="1" strike="noStrike" spc="-1" dirty="0" err="1">
                <a:solidFill>
                  <a:srgbClr val="0070C0"/>
                </a:solidFill>
                <a:latin typeface="Calibri"/>
                <a:ea typeface="DejaVu Sans"/>
              </a:rPr>
              <a:t>від</a:t>
            </a:r>
            <a:r>
              <a:rPr lang="ru-RU" sz="1600" b="1" i="1" strike="noStrike" spc="-1" dirty="0">
                <a:solidFill>
                  <a:srgbClr val="0070C0"/>
                </a:solidFill>
                <a:latin typeface="Calibri"/>
                <a:ea typeface="DejaVu Sans"/>
              </a:rPr>
              <a:t> причини та умов, </a:t>
            </a:r>
            <a:r>
              <a:rPr lang="ru-RU" sz="1600" b="1" i="1" strike="noStrike" spc="-1" dirty="0" err="1">
                <a:solidFill>
                  <a:srgbClr val="0070C0"/>
                </a:solidFill>
                <a:latin typeface="Calibri"/>
                <a:ea typeface="DejaVu Sans"/>
              </a:rPr>
              <a:t>що</a:t>
            </a:r>
            <a:r>
              <a:rPr lang="ru-RU" sz="1600" b="1" i="1" strike="noStrike" spc="-1" dirty="0">
                <a:solidFill>
                  <a:srgbClr val="0070C0"/>
                </a:solidFill>
                <a:latin typeface="Calibri"/>
                <a:ea typeface="DejaVu Sans"/>
              </a:rPr>
              <a:t> </a:t>
            </a:r>
            <a:r>
              <a:rPr lang="ru-RU" sz="1600" b="1" i="1" strike="noStrike" spc="-1" dirty="0" err="1">
                <a:solidFill>
                  <a:srgbClr val="0070C0"/>
                </a:solidFill>
                <a:latin typeface="Calibri"/>
                <a:ea typeface="DejaVu Sans"/>
              </a:rPr>
              <a:t>спричинили</a:t>
            </a:r>
            <a:r>
              <a:rPr lang="ru-RU" sz="1600" b="1" i="1" strike="noStrike" spc="-1" dirty="0">
                <a:solidFill>
                  <a:srgbClr val="0070C0"/>
                </a:solidFill>
                <a:latin typeface="Calibri"/>
                <a:ea typeface="DejaVu Sans"/>
              </a:rPr>
              <a:t> травму</a:t>
            </a:r>
            <a:r>
              <a:rPr lang="ru-RU" sz="1600" b="0" strike="noStrike" spc="-1" dirty="0">
                <a:solidFill>
                  <a:srgbClr val="0070C0"/>
                </a:solidFill>
                <a:latin typeface="Calibri"/>
                <a:ea typeface="DejaVu Sans"/>
              </a:rPr>
              <a:t>:</a:t>
            </a:r>
            <a:endParaRPr lang="ru-RU" sz="1600" b="0" strike="noStrike" spc="-1" dirty="0">
              <a:latin typeface="Arial"/>
            </a:endParaRPr>
          </a:p>
          <a:p>
            <a:pPr marL="343080" indent="-342000">
              <a:lnSpc>
                <a:spcPct val="100000"/>
              </a:lnSpc>
            </a:pPr>
            <a:r>
              <a:rPr lang="ru-RU" sz="1600" b="0" strike="noStrike" spc="-1" dirty="0">
                <a:solidFill>
                  <a:srgbClr val="000000"/>
                </a:solidFill>
                <a:latin typeface="Calibri"/>
                <a:ea typeface="DejaVu Sans"/>
              </a:rPr>
              <a:t>	1) </a:t>
            </a:r>
            <a:r>
              <a:rPr lang="ru-RU" sz="1600" b="0" strike="noStrike" spc="-1" dirty="0" err="1">
                <a:solidFill>
                  <a:srgbClr val="000000"/>
                </a:solidFill>
                <a:latin typeface="Calibri"/>
                <a:ea typeface="DejaVu Sans"/>
              </a:rPr>
              <a:t>травми</a:t>
            </a:r>
            <a:r>
              <a:rPr lang="ru-RU" sz="1600" b="0" strike="noStrike" spc="-1" dirty="0">
                <a:solidFill>
                  <a:srgbClr val="000000"/>
                </a:solidFill>
                <a:latin typeface="Calibri"/>
                <a:ea typeface="DejaVu Sans"/>
              </a:rPr>
              <a:t> </a:t>
            </a:r>
            <a:r>
              <a:rPr lang="ru-RU" sz="1600" b="0" strike="noStrike" spc="-1" dirty="0" err="1">
                <a:solidFill>
                  <a:srgbClr val="000000"/>
                </a:solidFill>
                <a:latin typeface="Calibri"/>
                <a:ea typeface="DejaVu Sans"/>
              </a:rPr>
              <a:t>невиробничого</a:t>
            </a:r>
            <a:r>
              <a:rPr lang="ru-RU" sz="1600" b="0" strike="noStrike" spc="-1" dirty="0">
                <a:solidFill>
                  <a:srgbClr val="000000"/>
                </a:solidFill>
                <a:latin typeface="Calibri"/>
                <a:ea typeface="DejaVu Sans"/>
              </a:rPr>
              <a:t> характеру; </a:t>
            </a:r>
            <a:endParaRPr lang="ru-RU" sz="1600" b="0" strike="noStrike" spc="-1" dirty="0">
              <a:latin typeface="Arial"/>
            </a:endParaRPr>
          </a:p>
          <a:p>
            <a:pPr marL="343080" indent="-342000">
              <a:lnSpc>
                <a:spcPct val="100000"/>
              </a:lnSpc>
            </a:pPr>
            <a:r>
              <a:rPr lang="ru-RU" sz="1600" b="0" strike="noStrike" spc="-1" dirty="0">
                <a:solidFill>
                  <a:srgbClr val="000000"/>
                </a:solidFill>
                <a:latin typeface="Calibri"/>
                <a:ea typeface="DejaVu Sans"/>
              </a:rPr>
              <a:t>	2) </a:t>
            </a:r>
            <a:r>
              <a:rPr lang="ru-RU" sz="1600" b="0" strike="noStrike" spc="-1" dirty="0" err="1">
                <a:solidFill>
                  <a:srgbClr val="000000"/>
                </a:solidFill>
                <a:latin typeface="Calibri"/>
                <a:ea typeface="DejaVu Sans"/>
              </a:rPr>
              <a:t>травми</a:t>
            </a:r>
            <a:r>
              <a:rPr lang="ru-RU" sz="1600" b="0" strike="noStrike" spc="-1" dirty="0">
                <a:solidFill>
                  <a:srgbClr val="000000"/>
                </a:solidFill>
                <a:latin typeface="Calibri"/>
                <a:ea typeface="DejaVu Sans"/>
              </a:rPr>
              <a:t> </a:t>
            </a:r>
            <a:r>
              <a:rPr lang="ru-RU" sz="1600" b="0" strike="noStrike" spc="-1" dirty="0" err="1">
                <a:solidFill>
                  <a:srgbClr val="000000"/>
                </a:solidFill>
                <a:latin typeface="Calibri"/>
                <a:ea typeface="DejaVu Sans"/>
              </a:rPr>
              <a:t>виробничого</a:t>
            </a:r>
            <a:r>
              <a:rPr lang="ru-RU" sz="1600" b="0" strike="noStrike" spc="-1" dirty="0">
                <a:solidFill>
                  <a:srgbClr val="000000"/>
                </a:solidFill>
                <a:latin typeface="Calibri"/>
                <a:ea typeface="DejaVu Sans"/>
              </a:rPr>
              <a:t> характеру;</a:t>
            </a:r>
            <a:endParaRPr lang="ru-RU" sz="1600" b="0" strike="noStrike" spc="-1" dirty="0">
              <a:latin typeface="Arial"/>
            </a:endParaRPr>
          </a:p>
          <a:p>
            <a:pPr marL="343080" indent="-342000">
              <a:lnSpc>
                <a:spcPct val="100000"/>
              </a:lnSpc>
            </a:pPr>
            <a:r>
              <a:rPr lang="ru-RU" sz="1600" b="0" strike="noStrike" spc="-1" dirty="0">
                <a:solidFill>
                  <a:srgbClr val="000000"/>
                </a:solidFill>
                <a:latin typeface="Calibri"/>
                <a:ea typeface="DejaVu Sans"/>
              </a:rPr>
              <a:t>	3) </a:t>
            </a:r>
            <a:r>
              <a:rPr lang="ru-RU" sz="1600" b="0" strike="noStrike" spc="-1" dirty="0" err="1">
                <a:solidFill>
                  <a:srgbClr val="000000"/>
                </a:solidFill>
                <a:latin typeface="Calibri"/>
                <a:ea typeface="DejaVu Sans"/>
              </a:rPr>
              <a:t>травми</a:t>
            </a:r>
            <a:r>
              <a:rPr lang="ru-RU" sz="1600" b="0" strike="noStrike" spc="-1" dirty="0">
                <a:solidFill>
                  <a:srgbClr val="000000"/>
                </a:solidFill>
                <a:latin typeface="Calibri"/>
                <a:ea typeface="DejaVu Sans"/>
              </a:rPr>
              <a:t> </a:t>
            </a:r>
            <a:r>
              <a:rPr lang="ru-RU" sz="1600" b="0" strike="noStrike" spc="-1" dirty="0" err="1">
                <a:solidFill>
                  <a:srgbClr val="000000"/>
                </a:solidFill>
                <a:latin typeface="Calibri"/>
                <a:ea typeface="DejaVu Sans"/>
              </a:rPr>
              <a:t>умисні</a:t>
            </a:r>
            <a:r>
              <a:rPr lang="ru-RU" sz="1600" b="0" strike="noStrike" spc="-1" dirty="0">
                <a:solidFill>
                  <a:srgbClr val="000000"/>
                </a:solidFill>
                <a:latin typeface="Calibri"/>
                <a:ea typeface="DejaVu Sans"/>
              </a:rPr>
              <a:t>.</a:t>
            </a:r>
            <a:endParaRPr lang="ru-RU" sz="1600" b="0" strike="noStrike" spc="-1" dirty="0">
              <a:latin typeface="Arial"/>
            </a:endParaRPr>
          </a:p>
          <a:p>
            <a:pPr marL="343080" indent="-342000">
              <a:lnSpc>
                <a:spcPct val="100000"/>
              </a:lnSpc>
            </a:pPr>
            <a:r>
              <a:rPr lang="ru-RU" sz="1600" b="1" i="1" strike="noStrike" spc="-1" dirty="0">
                <a:solidFill>
                  <a:srgbClr val="0070C0"/>
                </a:solidFill>
                <a:latin typeface="Calibri"/>
                <a:ea typeface="DejaVu Sans"/>
              </a:rPr>
              <a:t>II. За характером </a:t>
            </a:r>
            <a:r>
              <a:rPr lang="ru-RU" sz="1600" b="1" i="1" strike="noStrike" spc="-1" dirty="0" err="1">
                <a:solidFill>
                  <a:srgbClr val="0070C0"/>
                </a:solidFill>
                <a:latin typeface="Calibri"/>
                <a:ea typeface="DejaVu Sans"/>
              </a:rPr>
              <a:t>ушкоджувального</a:t>
            </a:r>
            <a:r>
              <a:rPr lang="ru-RU" sz="1600" b="1" i="1" strike="noStrike" spc="-1" dirty="0">
                <a:solidFill>
                  <a:srgbClr val="0070C0"/>
                </a:solidFill>
                <a:latin typeface="Calibri"/>
                <a:ea typeface="DejaVu Sans"/>
              </a:rPr>
              <a:t> </a:t>
            </a:r>
            <a:r>
              <a:rPr lang="ru-RU" sz="1600" b="1" i="1" strike="noStrike" spc="-1" dirty="0" err="1">
                <a:solidFill>
                  <a:srgbClr val="0070C0"/>
                </a:solidFill>
                <a:latin typeface="Calibri"/>
                <a:ea typeface="DejaVu Sans"/>
              </a:rPr>
              <a:t>чинника</a:t>
            </a:r>
            <a:r>
              <a:rPr lang="ru-RU" sz="1600" b="1" i="1" strike="noStrike" spc="-1" dirty="0">
                <a:solidFill>
                  <a:srgbClr val="0070C0"/>
                </a:solidFill>
                <a:latin typeface="Calibri"/>
                <a:ea typeface="DejaVu Sans"/>
              </a:rPr>
              <a:t>:</a:t>
            </a:r>
            <a:endParaRPr lang="ru-RU" sz="1600" b="0" strike="noStrike" spc="-1" dirty="0">
              <a:latin typeface="Arial"/>
            </a:endParaRPr>
          </a:p>
          <a:p>
            <a:pPr marL="343080" indent="-342000">
              <a:lnSpc>
                <a:spcPct val="100000"/>
              </a:lnSpc>
            </a:pPr>
            <a:r>
              <a:rPr lang="ru-RU" sz="1600" b="0" strike="noStrike" spc="-1" dirty="0">
                <a:solidFill>
                  <a:srgbClr val="000000"/>
                </a:solidFill>
                <a:latin typeface="Calibri"/>
                <a:ea typeface="DejaVu Sans"/>
              </a:rPr>
              <a:t>	1)</a:t>
            </a:r>
            <a:r>
              <a:rPr lang="ru-RU" sz="1600" b="0" strike="noStrike" spc="-1" dirty="0" err="1">
                <a:solidFill>
                  <a:srgbClr val="000000"/>
                </a:solidFill>
                <a:latin typeface="Calibri"/>
                <a:ea typeface="DejaVu Sans"/>
              </a:rPr>
              <a:t>механічні</a:t>
            </a:r>
            <a:r>
              <a:rPr lang="ru-RU" sz="1600" b="0" strike="noStrike" spc="-1" dirty="0">
                <a:solidFill>
                  <a:srgbClr val="000000"/>
                </a:solidFill>
                <a:latin typeface="Calibri"/>
                <a:ea typeface="DejaVu Sans"/>
              </a:rPr>
              <a:t>;</a:t>
            </a:r>
            <a:endParaRPr lang="ru-RU" sz="1600" b="0" strike="noStrike" spc="-1" dirty="0">
              <a:latin typeface="Arial"/>
            </a:endParaRPr>
          </a:p>
          <a:p>
            <a:pPr marL="343080" indent="-342000">
              <a:lnSpc>
                <a:spcPct val="100000"/>
              </a:lnSpc>
            </a:pPr>
            <a:r>
              <a:rPr lang="ru-RU" sz="1600" b="0" strike="noStrike" spc="-1" dirty="0">
                <a:solidFill>
                  <a:srgbClr val="000000"/>
                </a:solidFill>
                <a:latin typeface="Calibri"/>
                <a:ea typeface="DejaVu Sans"/>
              </a:rPr>
              <a:t>	2)</a:t>
            </a:r>
            <a:r>
              <a:rPr lang="ru-RU" sz="1600" b="0" strike="noStrike" spc="-1" dirty="0" err="1">
                <a:solidFill>
                  <a:srgbClr val="000000"/>
                </a:solidFill>
                <a:latin typeface="Calibri"/>
                <a:ea typeface="DejaVu Sans"/>
              </a:rPr>
              <a:t>термічні</a:t>
            </a:r>
            <a:r>
              <a:rPr lang="ru-RU" sz="1600" b="0" strike="noStrike" spc="-1" dirty="0">
                <a:solidFill>
                  <a:srgbClr val="000000"/>
                </a:solidFill>
                <a:latin typeface="Calibri"/>
                <a:ea typeface="DejaVu Sans"/>
              </a:rPr>
              <a:t>; </a:t>
            </a:r>
            <a:endParaRPr lang="ru-RU" sz="1600" b="0" strike="noStrike" spc="-1" dirty="0">
              <a:latin typeface="Arial"/>
            </a:endParaRPr>
          </a:p>
          <a:p>
            <a:pPr marL="343080" indent="-342000">
              <a:lnSpc>
                <a:spcPct val="100000"/>
              </a:lnSpc>
            </a:pPr>
            <a:r>
              <a:rPr lang="ru-RU" sz="1600" b="0" strike="noStrike" spc="-1" dirty="0">
                <a:solidFill>
                  <a:srgbClr val="000000"/>
                </a:solidFill>
                <a:latin typeface="Calibri"/>
                <a:ea typeface="DejaVu Sans"/>
              </a:rPr>
              <a:t>	3) </a:t>
            </a:r>
            <a:r>
              <a:rPr lang="ru-RU" sz="1600" b="0" strike="noStrike" spc="-1" dirty="0" err="1">
                <a:solidFill>
                  <a:srgbClr val="000000"/>
                </a:solidFill>
                <a:latin typeface="Calibri"/>
                <a:ea typeface="DejaVu Sans"/>
              </a:rPr>
              <a:t>хімічні</a:t>
            </a:r>
            <a:r>
              <a:rPr lang="ru-RU" sz="1600" b="0" strike="noStrike" spc="-1" dirty="0">
                <a:solidFill>
                  <a:srgbClr val="000000"/>
                </a:solidFill>
                <a:latin typeface="Calibri"/>
                <a:ea typeface="DejaVu Sans"/>
              </a:rPr>
              <a:t>; </a:t>
            </a:r>
            <a:endParaRPr lang="ru-RU" sz="1600" b="0" strike="noStrike" spc="-1" dirty="0">
              <a:latin typeface="Arial"/>
            </a:endParaRPr>
          </a:p>
          <a:p>
            <a:pPr marL="343080" indent="-342000">
              <a:lnSpc>
                <a:spcPct val="100000"/>
              </a:lnSpc>
            </a:pPr>
            <a:r>
              <a:rPr lang="ru-RU" sz="1600" b="0" strike="noStrike" spc="-1" dirty="0">
                <a:solidFill>
                  <a:srgbClr val="000000"/>
                </a:solidFill>
                <a:latin typeface="Calibri"/>
                <a:ea typeface="DejaVu Sans"/>
              </a:rPr>
              <a:t>	4) </a:t>
            </a:r>
            <a:r>
              <a:rPr lang="ru-RU" sz="1600" b="0" strike="noStrike" spc="-1" dirty="0" err="1">
                <a:solidFill>
                  <a:srgbClr val="000000"/>
                </a:solidFill>
                <a:latin typeface="Calibri"/>
                <a:ea typeface="DejaVu Sans"/>
              </a:rPr>
              <a:t>операційні</a:t>
            </a:r>
            <a:r>
              <a:rPr lang="ru-RU" sz="1600" b="0" strike="noStrike" spc="-1" dirty="0">
                <a:solidFill>
                  <a:srgbClr val="000000"/>
                </a:solidFill>
                <a:latin typeface="Calibri"/>
                <a:ea typeface="DejaVu Sans"/>
              </a:rPr>
              <a:t>; </a:t>
            </a:r>
            <a:endParaRPr lang="ru-RU" sz="1600" b="0" strike="noStrike" spc="-1" dirty="0">
              <a:latin typeface="Arial"/>
            </a:endParaRPr>
          </a:p>
          <a:p>
            <a:pPr marL="343080" indent="-342000">
              <a:lnSpc>
                <a:spcPct val="100000"/>
              </a:lnSpc>
            </a:pPr>
            <a:r>
              <a:rPr lang="ru-RU" sz="1600" b="0" strike="noStrike" spc="-1" dirty="0">
                <a:solidFill>
                  <a:srgbClr val="000000"/>
                </a:solidFill>
                <a:latin typeface="Calibri"/>
                <a:ea typeface="DejaVu Sans"/>
              </a:rPr>
              <a:t>	5) </a:t>
            </a:r>
            <a:r>
              <a:rPr lang="ru-RU" sz="1600" b="0" strike="noStrike" spc="-1" dirty="0" err="1">
                <a:solidFill>
                  <a:srgbClr val="000000"/>
                </a:solidFill>
                <a:latin typeface="Calibri"/>
                <a:ea typeface="DejaVu Sans"/>
              </a:rPr>
              <a:t>променеві,електротравма</a:t>
            </a:r>
            <a:r>
              <a:rPr lang="ru-RU" sz="1600" b="0" strike="noStrike" spc="-1" dirty="0">
                <a:solidFill>
                  <a:srgbClr val="000000"/>
                </a:solidFill>
                <a:latin typeface="Calibri"/>
                <a:ea typeface="DejaVu Sans"/>
              </a:rPr>
              <a:t>.</a:t>
            </a:r>
            <a:endParaRPr lang="ru-RU" sz="1600" b="0" strike="noStrike" spc="-1" dirty="0">
              <a:latin typeface="Arial"/>
            </a:endParaRPr>
          </a:p>
          <a:p>
            <a:pPr marL="343080" indent="-342000">
              <a:lnSpc>
                <a:spcPct val="100000"/>
              </a:lnSpc>
            </a:pPr>
            <a:r>
              <a:rPr lang="ru-RU" sz="1600" b="1" i="1" strike="noStrike" spc="-1" dirty="0">
                <a:solidFill>
                  <a:srgbClr val="0070C0"/>
                </a:solidFill>
                <a:latin typeface="Calibri"/>
                <a:ea typeface="DejaVu Sans"/>
              </a:rPr>
              <a:t>III. За характером </a:t>
            </a:r>
            <a:r>
              <a:rPr lang="ru-RU" sz="1600" b="1" i="1" strike="noStrike" spc="-1" dirty="0" err="1">
                <a:solidFill>
                  <a:srgbClr val="0070C0"/>
                </a:solidFill>
                <a:latin typeface="Calibri"/>
                <a:ea typeface="DejaVu Sans"/>
              </a:rPr>
              <a:t>пошкодження</a:t>
            </a:r>
            <a:r>
              <a:rPr lang="ru-RU" sz="1600" b="1" i="1" strike="noStrike" spc="-1" dirty="0">
                <a:solidFill>
                  <a:srgbClr val="0070C0"/>
                </a:solidFill>
                <a:latin typeface="Calibri"/>
                <a:ea typeface="DejaVu Sans"/>
              </a:rPr>
              <a:t>:</a:t>
            </a:r>
            <a:endParaRPr lang="ru-RU" sz="1600" b="0" strike="noStrike" spc="-1" dirty="0">
              <a:latin typeface="Arial"/>
            </a:endParaRPr>
          </a:p>
          <a:p>
            <a:pPr marL="343080" indent="-342000">
              <a:lnSpc>
                <a:spcPct val="100000"/>
              </a:lnSpc>
            </a:pPr>
            <a:r>
              <a:rPr lang="ru-RU" sz="1600" b="0" strike="noStrike" spc="-1" dirty="0">
                <a:solidFill>
                  <a:srgbClr val="000000"/>
                </a:solidFill>
                <a:latin typeface="Calibri"/>
                <a:ea typeface="DejaVu Sans"/>
              </a:rPr>
              <a:t>	1) </a:t>
            </a:r>
            <a:r>
              <a:rPr lang="ru-RU" sz="1600" b="0" strike="noStrike" spc="-1" dirty="0" err="1">
                <a:solidFill>
                  <a:srgbClr val="000000"/>
                </a:solidFill>
                <a:latin typeface="Calibri"/>
                <a:ea typeface="DejaVu Sans"/>
              </a:rPr>
              <a:t>закриті</a:t>
            </a:r>
            <a:r>
              <a:rPr lang="ru-RU" sz="1600" b="0" strike="noStrike" spc="-1" dirty="0">
                <a:solidFill>
                  <a:srgbClr val="000000"/>
                </a:solidFill>
                <a:latin typeface="Calibri"/>
                <a:ea typeface="DejaVu Sans"/>
              </a:rPr>
              <a:t>; </a:t>
            </a:r>
            <a:endParaRPr lang="ru-RU" sz="1600" b="0" strike="noStrike" spc="-1" dirty="0">
              <a:latin typeface="Arial"/>
            </a:endParaRPr>
          </a:p>
          <a:p>
            <a:pPr marL="343080" indent="-342000">
              <a:lnSpc>
                <a:spcPct val="100000"/>
              </a:lnSpc>
            </a:pPr>
            <a:r>
              <a:rPr lang="ru-RU" sz="1600" b="0" strike="noStrike" spc="-1" dirty="0">
                <a:solidFill>
                  <a:srgbClr val="000000"/>
                </a:solidFill>
                <a:latin typeface="Calibri"/>
                <a:ea typeface="DejaVu Sans"/>
              </a:rPr>
              <a:t>	2) </a:t>
            </a:r>
            <a:r>
              <a:rPr lang="ru-RU" sz="1600" b="0" strike="noStrike" spc="-1" dirty="0" err="1">
                <a:solidFill>
                  <a:srgbClr val="000000"/>
                </a:solidFill>
                <a:latin typeface="Calibri"/>
                <a:ea typeface="DejaVu Sans"/>
              </a:rPr>
              <a:t>відкриті</a:t>
            </a:r>
            <a:r>
              <a:rPr lang="ru-RU" sz="1600" b="0" strike="noStrike" spc="-1" dirty="0">
                <a:solidFill>
                  <a:srgbClr val="000000"/>
                </a:solidFill>
                <a:latin typeface="Calibri"/>
                <a:ea typeface="DejaVu Sans"/>
              </a:rPr>
              <a:t>; </a:t>
            </a:r>
            <a:endParaRPr lang="ru-RU" sz="1600" b="0" strike="noStrike" spc="-1" dirty="0">
              <a:latin typeface="Arial"/>
            </a:endParaRPr>
          </a:p>
          <a:p>
            <a:pPr marL="343080" indent="-342000">
              <a:lnSpc>
                <a:spcPct val="100000"/>
              </a:lnSpc>
            </a:pPr>
            <a:r>
              <a:rPr lang="ru-RU" sz="1600" b="0" strike="noStrike" spc="-1" dirty="0">
                <a:solidFill>
                  <a:srgbClr val="000000"/>
                </a:solidFill>
                <a:latin typeface="Calibri"/>
                <a:ea typeface="DejaVu Sans"/>
              </a:rPr>
              <a:t>	3) </a:t>
            </a:r>
            <a:r>
              <a:rPr lang="ru-RU" sz="1600" b="0" strike="noStrike" spc="-1" dirty="0" err="1">
                <a:solidFill>
                  <a:srgbClr val="000000"/>
                </a:solidFill>
                <a:latin typeface="Calibri"/>
                <a:ea typeface="DejaVu Sans"/>
              </a:rPr>
              <a:t>проникаючі</a:t>
            </a:r>
            <a:r>
              <a:rPr lang="ru-RU" sz="1600" b="0" strike="noStrike" spc="-1" dirty="0">
                <a:solidFill>
                  <a:srgbClr val="000000"/>
                </a:solidFill>
                <a:latin typeface="Calibri"/>
                <a:ea typeface="DejaVu Sans"/>
              </a:rPr>
              <a:t>; </a:t>
            </a:r>
            <a:endParaRPr lang="ru-RU" sz="1600" b="0" strike="noStrike" spc="-1" dirty="0">
              <a:latin typeface="Arial"/>
            </a:endParaRPr>
          </a:p>
          <a:p>
            <a:pPr marL="343080" indent="-342000">
              <a:lnSpc>
                <a:spcPct val="100000"/>
              </a:lnSpc>
            </a:pPr>
            <a:r>
              <a:rPr lang="ru-RU" sz="1600" b="0" strike="noStrike" spc="-1" dirty="0">
                <a:solidFill>
                  <a:srgbClr val="000000"/>
                </a:solidFill>
                <a:latin typeface="Calibri"/>
                <a:ea typeface="DejaVu Sans"/>
              </a:rPr>
              <a:t>	4) </a:t>
            </a:r>
            <a:r>
              <a:rPr lang="ru-RU" sz="1600" b="0" strike="noStrike" spc="-1" dirty="0" err="1">
                <a:solidFill>
                  <a:srgbClr val="000000"/>
                </a:solidFill>
                <a:latin typeface="Calibri"/>
                <a:ea typeface="DejaVu Sans"/>
              </a:rPr>
              <a:t>непроникаючі</a:t>
            </a:r>
            <a:r>
              <a:rPr lang="ru-RU" sz="1600" b="0" strike="noStrike" spc="-1" dirty="0">
                <a:solidFill>
                  <a:srgbClr val="000000"/>
                </a:solidFill>
                <a:latin typeface="Calibri"/>
                <a:ea typeface="DejaVu Sans"/>
              </a:rPr>
              <a:t>; </a:t>
            </a:r>
            <a:endParaRPr lang="ru-RU" sz="1600" b="0" strike="noStrike" spc="-1" dirty="0">
              <a:latin typeface="Arial"/>
            </a:endParaRPr>
          </a:p>
          <a:p>
            <a:pPr marL="343080" indent="-342000">
              <a:lnSpc>
                <a:spcPct val="100000"/>
              </a:lnSpc>
            </a:pPr>
            <a:r>
              <a:rPr lang="ru-RU" sz="1600" b="0" strike="noStrike" spc="-1" dirty="0">
                <a:solidFill>
                  <a:srgbClr val="000000"/>
                </a:solidFill>
                <a:latin typeface="Calibri"/>
                <a:ea typeface="DejaVu Sans"/>
              </a:rPr>
              <a:t>	5) </a:t>
            </a:r>
            <a:r>
              <a:rPr lang="ru-RU" sz="1600" b="0" strike="noStrike" spc="-1" dirty="0" err="1">
                <a:solidFill>
                  <a:srgbClr val="000000"/>
                </a:solidFill>
                <a:latin typeface="Calibri"/>
                <a:ea typeface="DejaVu Sans"/>
              </a:rPr>
              <a:t>поодинокі</a:t>
            </a:r>
            <a:r>
              <a:rPr lang="ru-RU" sz="1600" b="0" strike="noStrike" spc="-1" dirty="0">
                <a:solidFill>
                  <a:srgbClr val="000000"/>
                </a:solidFill>
                <a:latin typeface="Calibri"/>
                <a:ea typeface="DejaVu Sans"/>
              </a:rPr>
              <a:t>; </a:t>
            </a:r>
            <a:endParaRPr lang="ru-RU" sz="1600" b="0" strike="noStrike" spc="-1" dirty="0">
              <a:latin typeface="Arial"/>
            </a:endParaRPr>
          </a:p>
          <a:p>
            <a:pPr marL="343080" indent="-342000">
              <a:lnSpc>
                <a:spcPct val="100000"/>
              </a:lnSpc>
            </a:pPr>
            <a:r>
              <a:rPr lang="ru-RU" sz="1600" b="0" strike="noStrike" spc="-1" dirty="0">
                <a:solidFill>
                  <a:srgbClr val="000000"/>
                </a:solidFill>
                <a:latin typeface="Calibri"/>
                <a:ea typeface="DejaVu Sans"/>
              </a:rPr>
              <a:t>	6) </a:t>
            </a:r>
            <a:r>
              <a:rPr lang="ru-RU" sz="1600" b="0" strike="noStrike" spc="-1" dirty="0" err="1">
                <a:solidFill>
                  <a:srgbClr val="000000"/>
                </a:solidFill>
                <a:latin typeface="Calibri"/>
                <a:ea typeface="DejaVu Sans"/>
              </a:rPr>
              <a:t>множинні</a:t>
            </a:r>
            <a:r>
              <a:rPr lang="ru-RU" sz="1600" b="0" strike="noStrike" spc="-1" dirty="0">
                <a:solidFill>
                  <a:srgbClr val="000000"/>
                </a:solidFill>
                <a:latin typeface="Calibri"/>
                <a:ea typeface="DejaVu Sans"/>
              </a:rPr>
              <a:t>; </a:t>
            </a:r>
            <a:endParaRPr lang="ru-RU" sz="1600" b="0" strike="noStrike" spc="-1" dirty="0">
              <a:latin typeface="Arial"/>
            </a:endParaRPr>
          </a:p>
          <a:p>
            <a:pPr marL="343080" indent="-342000">
              <a:lnSpc>
                <a:spcPct val="100000"/>
              </a:lnSpc>
            </a:pPr>
            <a:r>
              <a:rPr lang="ru-RU" sz="1600" b="0" strike="noStrike" spc="-1" dirty="0">
                <a:solidFill>
                  <a:srgbClr val="000000"/>
                </a:solidFill>
                <a:latin typeface="Calibri"/>
                <a:ea typeface="DejaVu Sans"/>
              </a:rPr>
              <a:t>	7) </a:t>
            </a:r>
            <a:r>
              <a:rPr lang="ru-RU" sz="1600" b="0" strike="noStrike" spc="-1" dirty="0" err="1">
                <a:solidFill>
                  <a:srgbClr val="000000"/>
                </a:solidFill>
                <a:latin typeface="Calibri"/>
                <a:ea typeface="DejaVu Sans"/>
              </a:rPr>
              <a:t>комбіновані</a:t>
            </a:r>
            <a:r>
              <a:rPr lang="ru-RU" sz="1600" b="0" strike="noStrike" spc="-1" dirty="0">
                <a:solidFill>
                  <a:srgbClr val="000000"/>
                </a:solidFill>
                <a:latin typeface="Calibri"/>
                <a:ea typeface="DejaVu Sans"/>
              </a:rPr>
              <a:t>.</a:t>
            </a:r>
            <a:endParaRPr lang="ru-RU" sz="1600" b="0" strike="noStrike" spc="-1" dirty="0">
              <a:latin typeface="Arial"/>
            </a:endParaRPr>
          </a:p>
          <a:p>
            <a:pPr marL="343080" indent="-342000">
              <a:lnSpc>
                <a:spcPct val="100000"/>
              </a:lnSpc>
            </a:pPr>
            <a:r>
              <a:rPr lang="ru-RU" sz="1600" b="1" i="1" strike="noStrike" spc="-1" dirty="0">
                <a:solidFill>
                  <a:srgbClr val="0070C0"/>
                </a:solidFill>
                <a:latin typeface="Calibri"/>
                <a:ea typeface="DejaVu Sans"/>
              </a:rPr>
              <a:t>IV. </a:t>
            </a:r>
            <a:r>
              <a:rPr lang="ru-RU" sz="1600" b="1" i="1" strike="noStrike" spc="-1" dirty="0" err="1">
                <a:solidFill>
                  <a:srgbClr val="0070C0"/>
                </a:solidFill>
                <a:latin typeface="Calibri"/>
                <a:ea typeface="DejaVu Sans"/>
              </a:rPr>
              <a:t>Замісцем</a:t>
            </a:r>
            <a:r>
              <a:rPr lang="ru-RU" sz="1600" b="1" i="1" strike="noStrike" spc="-1" dirty="0">
                <a:solidFill>
                  <a:srgbClr val="0070C0"/>
                </a:solidFill>
                <a:latin typeface="Calibri"/>
                <a:ea typeface="DejaVu Sans"/>
              </a:rPr>
              <a:t> </a:t>
            </a:r>
            <a:r>
              <a:rPr lang="ru-RU" sz="1600" b="1" i="1" strike="noStrike" spc="-1" dirty="0" err="1">
                <a:solidFill>
                  <a:srgbClr val="0070C0"/>
                </a:solidFill>
                <a:latin typeface="Calibri"/>
                <a:ea typeface="DejaVu Sans"/>
              </a:rPr>
              <a:t>прикладання</a:t>
            </a:r>
            <a:r>
              <a:rPr lang="ru-RU" sz="1600" b="1" i="1" strike="noStrike" spc="-1" dirty="0">
                <a:solidFill>
                  <a:srgbClr val="0070C0"/>
                </a:solidFill>
                <a:latin typeface="Calibri"/>
                <a:ea typeface="DejaVu Sans"/>
              </a:rPr>
              <a:t> </a:t>
            </a:r>
            <a:r>
              <a:rPr lang="ru-RU" sz="1600" b="1" i="1" strike="noStrike" spc="-1" dirty="0" err="1">
                <a:solidFill>
                  <a:srgbClr val="0070C0"/>
                </a:solidFill>
                <a:latin typeface="Calibri"/>
                <a:ea typeface="DejaVu Sans"/>
              </a:rPr>
              <a:t>травмуючої</a:t>
            </a:r>
            <a:r>
              <a:rPr lang="ru-RU" sz="1600" b="1" i="1" strike="noStrike" spc="-1" dirty="0">
                <a:solidFill>
                  <a:srgbClr val="0070C0"/>
                </a:solidFill>
                <a:latin typeface="Calibri"/>
                <a:ea typeface="DejaVu Sans"/>
              </a:rPr>
              <a:t> </a:t>
            </a:r>
            <a:r>
              <a:rPr lang="ru-RU" sz="1600" b="1" i="1" strike="noStrike" spc="-1" dirty="0" err="1">
                <a:solidFill>
                  <a:srgbClr val="0070C0"/>
                </a:solidFill>
                <a:latin typeface="Calibri"/>
                <a:ea typeface="DejaVu Sans"/>
              </a:rPr>
              <a:t>сили</a:t>
            </a:r>
            <a:r>
              <a:rPr lang="ru-RU" sz="1600" b="1" i="1" strike="noStrike" spc="-1" dirty="0">
                <a:solidFill>
                  <a:srgbClr val="0070C0"/>
                </a:solidFill>
                <a:latin typeface="Calibri"/>
                <a:ea typeface="DejaVu Sans"/>
              </a:rPr>
              <a:t>:</a:t>
            </a:r>
            <a:endParaRPr lang="ru-RU" sz="1600" b="0" strike="noStrike" spc="-1" dirty="0">
              <a:latin typeface="Arial"/>
            </a:endParaRPr>
          </a:p>
          <a:p>
            <a:pPr marL="343080" indent="-342000">
              <a:lnSpc>
                <a:spcPct val="100000"/>
              </a:lnSpc>
            </a:pPr>
            <a:r>
              <a:rPr lang="ru-RU" sz="1600" b="0" strike="noStrike" spc="-1" dirty="0">
                <a:solidFill>
                  <a:srgbClr val="000000"/>
                </a:solidFill>
                <a:latin typeface="Calibri"/>
                <a:ea typeface="DejaVu Sans"/>
              </a:rPr>
              <a:t>	1) </a:t>
            </a:r>
            <a:r>
              <a:rPr lang="ru-RU" sz="1600" b="0" strike="noStrike" spc="-1" dirty="0" err="1">
                <a:solidFill>
                  <a:srgbClr val="000000"/>
                </a:solidFill>
                <a:latin typeface="Calibri"/>
                <a:ea typeface="DejaVu Sans"/>
              </a:rPr>
              <a:t>прямі</a:t>
            </a:r>
            <a:r>
              <a:rPr lang="ru-RU" sz="1600" b="0" strike="noStrike" spc="-1" dirty="0">
                <a:solidFill>
                  <a:srgbClr val="000000"/>
                </a:solidFill>
                <a:latin typeface="Calibri"/>
                <a:ea typeface="DejaVu Sans"/>
              </a:rPr>
              <a:t>; </a:t>
            </a:r>
            <a:endParaRPr lang="ru-RU" sz="1600" b="0" strike="noStrike" spc="-1" dirty="0">
              <a:latin typeface="Arial"/>
            </a:endParaRPr>
          </a:p>
          <a:p>
            <a:pPr marL="343080" indent="-342000">
              <a:lnSpc>
                <a:spcPct val="100000"/>
              </a:lnSpc>
            </a:pPr>
            <a:r>
              <a:rPr lang="ru-RU" sz="1600" b="0" strike="noStrike" spc="-1" dirty="0">
                <a:solidFill>
                  <a:srgbClr val="000000"/>
                </a:solidFill>
                <a:latin typeface="Calibri"/>
                <a:ea typeface="DejaVu Sans"/>
              </a:rPr>
              <a:t>	2) </a:t>
            </a:r>
            <a:r>
              <a:rPr lang="ru-RU" sz="1600" b="0" strike="noStrike" spc="-1" dirty="0" err="1">
                <a:solidFill>
                  <a:srgbClr val="000000"/>
                </a:solidFill>
                <a:latin typeface="Calibri"/>
                <a:ea typeface="DejaVu Sans"/>
              </a:rPr>
              <a:t>непрямі</a:t>
            </a:r>
            <a:r>
              <a:rPr lang="ru-RU" sz="1600" b="0" strike="noStrike" spc="-1" dirty="0">
                <a:solidFill>
                  <a:srgbClr val="000000"/>
                </a:solidFill>
                <a:latin typeface="Calibri"/>
                <a:ea typeface="DejaVu Sans"/>
              </a:rPr>
              <a:t>.</a:t>
            </a:r>
            <a:endParaRPr lang="ru-RU" sz="1600" b="0" strike="noStrike" spc="-1" dirty="0">
              <a:latin typeface="Arial"/>
            </a:endParaRPr>
          </a:p>
          <a:p>
            <a:pPr marL="343080" indent="-342000">
              <a:lnSpc>
                <a:spcPct val="100000"/>
              </a:lnSpc>
            </a:pPr>
            <a:r>
              <a:rPr lang="ru-RU" sz="1600" b="1" i="1" strike="noStrike" spc="-1" dirty="0">
                <a:solidFill>
                  <a:srgbClr val="0070C0"/>
                </a:solidFill>
                <a:latin typeface="Calibri"/>
                <a:ea typeface="DejaVu Sans"/>
              </a:rPr>
              <a:t>V. За часом  </a:t>
            </a:r>
            <a:r>
              <a:rPr lang="ru-RU" sz="1600" b="1" i="1" strike="noStrike" spc="-1" dirty="0" err="1">
                <a:solidFill>
                  <a:srgbClr val="0070C0"/>
                </a:solidFill>
                <a:latin typeface="Calibri"/>
                <a:ea typeface="DejaVu Sans"/>
              </a:rPr>
              <a:t>дії</a:t>
            </a:r>
            <a:r>
              <a:rPr lang="ru-RU" sz="1600" b="1" i="1" strike="noStrike" spc="-1" dirty="0">
                <a:solidFill>
                  <a:srgbClr val="0070C0"/>
                </a:solidFill>
                <a:latin typeface="Calibri"/>
                <a:ea typeface="DejaVu Sans"/>
              </a:rPr>
              <a:t>:</a:t>
            </a:r>
            <a:endParaRPr lang="ru-RU" sz="1600" b="0" strike="noStrike" spc="-1" dirty="0">
              <a:latin typeface="Arial"/>
            </a:endParaRPr>
          </a:p>
          <a:p>
            <a:pPr marL="343080" indent="-342000">
              <a:lnSpc>
                <a:spcPct val="100000"/>
              </a:lnSpc>
            </a:pPr>
            <a:r>
              <a:rPr lang="ru-RU" sz="1600" b="0" strike="noStrike" spc="-1" dirty="0">
                <a:solidFill>
                  <a:srgbClr val="000000"/>
                </a:solidFill>
                <a:latin typeface="Calibri"/>
                <a:ea typeface="DejaVu Sans"/>
              </a:rPr>
              <a:t>	1) </a:t>
            </a:r>
            <a:r>
              <a:rPr lang="ru-RU" sz="1600" b="0" strike="noStrike" spc="-1" dirty="0" err="1">
                <a:solidFill>
                  <a:srgbClr val="000000"/>
                </a:solidFill>
                <a:latin typeface="Calibri"/>
                <a:ea typeface="DejaVu Sans"/>
              </a:rPr>
              <a:t>гострі</a:t>
            </a:r>
            <a:r>
              <a:rPr lang="ru-RU" sz="1600" b="0" strike="noStrike" spc="-1" dirty="0">
                <a:solidFill>
                  <a:srgbClr val="000000"/>
                </a:solidFill>
                <a:latin typeface="Calibri"/>
                <a:ea typeface="DejaVu Sans"/>
              </a:rPr>
              <a:t>; </a:t>
            </a:r>
            <a:endParaRPr lang="ru-RU" sz="1600" b="0" strike="noStrike" spc="-1" dirty="0">
              <a:latin typeface="Arial"/>
            </a:endParaRPr>
          </a:p>
          <a:p>
            <a:pPr marL="343080" indent="-342000">
              <a:lnSpc>
                <a:spcPct val="100000"/>
              </a:lnSpc>
            </a:pPr>
            <a:r>
              <a:rPr lang="ru-RU" sz="1600" b="0" strike="noStrike" spc="-1" dirty="0">
                <a:solidFill>
                  <a:srgbClr val="000000"/>
                </a:solidFill>
                <a:latin typeface="Calibri"/>
                <a:ea typeface="DejaVu Sans"/>
              </a:rPr>
              <a:t>	2) </a:t>
            </a:r>
            <a:r>
              <a:rPr lang="ru-RU" sz="1600" b="0" strike="noStrike" spc="-1" dirty="0" err="1">
                <a:solidFill>
                  <a:srgbClr val="000000"/>
                </a:solidFill>
                <a:latin typeface="Calibri"/>
                <a:ea typeface="DejaVu Sans"/>
              </a:rPr>
              <a:t>хронічні</a:t>
            </a:r>
            <a:r>
              <a:rPr lang="ru-RU" sz="1600" b="0" strike="noStrike" spc="-1" dirty="0">
                <a:solidFill>
                  <a:srgbClr val="000000"/>
                </a:solidFill>
                <a:latin typeface="Calibri"/>
                <a:ea typeface="DejaVu Sans"/>
              </a:rPr>
              <a:t>.</a:t>
            </a:r>
            <a:endParaRPr lang="ru-RU" sz="1600" b="0" strike="noStrike" spc="-1" dirty="0">
              <a:latin typeface="Arial"/>
            </a:endParaRPr>
          </a:p>
          <a:p>
            <a:pPr marL="343080" indent="-342000">
              <a:lnSpc>
                <a:spcPct val="100000"/>
              </a:lnSpc>
            </a:pPr>
            <a:r>
              <a:rPr lang="ru-RU" sz="1400" b="0" strike="noStrike" spc="-1" dirty="0">
                <a:solidFill>
                  <a:srgbClr val="000000"/>
                </a:solidFill>
                <a:latin typeface="Calibri"/>
                <a:ea typeface="DejaVu Sans"/>
              </a:rPr>
              <a:t>	</a:t>
            </a:r>
            <a:r>
              <a:rPr lang="ru-RU" sz="1600" b="0" strike="noStrike" spc="-1" dirty="0" err="1">
                <a:solidFill>
                  <a:srgbClr val="FF0000"/>
                </a:solidFill>
                <a:latin typeface="Calibri"/>
                <a:ea typeface="DejaVu Sans"/>
              </a:rPr>
              <a:t>Такий</a:t>
            </a:r>
            <a:r>
              <a:rPr lang="ru-RU" sz="1600" b="0" strike="noStrike" spc="-1" dirty="0">
                <a:solidFill>
                  <a:srgbClr val="FF0000"/>
                </a:solidFill>
                <a:latin typeface="Calibri"/>
                <a:ea typeface="DejaVu Sans"/>
              </a:rPr>
              <a:t> </a:t>
            </a:r>
            <a:r>
              <a:rPr lang="ru-RU" sz="1600" b="0" strike="noStrike" spc="-1" dirty="0" err="1">
                <a:solidFill>
                  <a:srgbClr val="FF0000"/>
                </a:solidFill>
                <a:latin typeface="Calibri"/>
                <a:ea typeface="DejaVu Sans"/>
              </a:rPr>
              <a:t>розподіл</a:t>
            </a:r>
            <a:r>
              <a:rPr lang="ru-RU" sz="1600" b="0" strike="noStrike" spc="-1" dirty="0">
                <a:solidFill>
                  <a:srgbClr val="FF0000"/>
                </a:solidFill>
                <a:latin typeface="Calibri"/>
                <a:ea typeface="DejaVu Sans"/>
              </a:rPr>
              <a:t> травматизму </a:t>
            </a:r>
            <a:r>
              <a:rPr lang="ru-RU" sz="1600" b="0" strike="noStrike" spc="-1" dirty="0" err="1">
                <a:solidFill>
                  <a:srgbClr val="FF0000"/>
                </a:solidFill>
                <a:latin typeface="Calibri"/>
                <a:ea typeface="DejaVu Sans"/>
              </a:rPr>
              <a:t>дозволяє</a:t>
            </a:r>
            <a:r>
              <a:rPr lang="ru-RU" sz="1600" b="0" strike="noStrike" spc="-1" dirty="0">
                <a:solidFill>
                  <a:srgbClr val="FF0000"/>
                </a:solidFill>
                <a:latin typeface="Calibri"/>
                <a:ea typeface="DejaVu Sans"/>
              </a:rPr>
              <a:t> </a:t>
            </a:r>
            <a:r>
              <a:rPr lang="ru-RU" sz="1600" b="0" strike="noStrike" spc="-1" dirty="0" err="1">
                <a:solidFill>
                  <a:srgbClr val="FF0000"/>
                </a:solidFill>
                <a:latin typeface="Calibri"/>
                <a:ea typeface="DejaVu Sans"/>
              </a:rPr>
              <a:t>виявити</a:t>
            </a:r>
            <a:r>
              <a:rPr lang="ru-RU" sz="1600" b="0" strike="noStrike" spc="-1" dirty="0">
                <a:solidFill>
                  <a:srgbClr val="FF0000"/>
                </a:solidFill>
                <a:latin typeface="Calibri"/>
                <a:ea typeface="DejaVu Sans"/>
              </a:rPr>
              <a:t> причину, </a:t>
            </a:r>
            <a:r>
              <a:rPr lang="ru-RU" sz="1600" b="0" strike="noStrike" spc="-1" dirty="0" err="1">
                <a:solidFill>
                  <a:srgbClr val="FF0000"/>
                </a:solidFill>
                <a:latin typeface="Calibri"/>
                <a:ea typeface="DejaVu Sans"/>
              </a:rPr>
              <a:t>умови</a:t>
            </a:r>
            <a:r>
              <a:rPr lang="ru-RU" sz="1600" b="0" strike="noStrike" spc="-1" dirty="0">
                <a:solidFill>
                  <a:srgbClr val="FF0000"/>
                </a:solidFill>
                <a:latin typeface="Calibri"/>
                <a:ea typeface="DejaVu Sans"/>
              </a:rPr>
              <a:t>, в </a:t>
            </a:r>
            <a:r>
              <a:rPr lang="ru-RU" sz="1600" b="0" strike="noStrike" spc="-1" dirty="0" err="1">
                <a:solidFill>
                  <a:srgbClr val="FF0000"/>
                </a:solidFill>
                <a:latin typeface="Calibri"/>
                <a:ea typeface="DejaVu Sans"/>
              </a:rPr>
              <a:t>яких</a:t>
            </a:r>
            <a:r>
              <a:rPr lang="ru-RU" sz="1600" b="0" strike="noStrike" spc="-1" dirty="0">
                <a:solidFill>
                  <a:srgbClr val="FF0000"/>
                </a:solidFill>
                <a:latin typeface="Calibri"/>
                <a:ea typeface="DejaVu Sans"/>
              </a:rPr>
              <a:t> </a:t>
            </a:r>
            <a:r>
              <a:rPr lang="ru-RU" sz="1600" b="0" strike="noStrike" spc="-1" dirty="0" err="1">
                <a:solidFill>
                  <a:srgbClr val="FF0000"/>
                </a:solidFill>
                <a:latin typeface="Calibri"/>
                <a:ea typeface="DejaVu Sans"/>
              </a:rPr>
              <a:t>він</a:t>
            </a:r>
            <a:r>
              <a:rPr lang="ru-RU" sz="1600" b="0" strike="noStrike" spc="-1" dirty="0">
                <a:solidFill>
                  <a:srgbClr val="FF0000"/>
                </a:solidFill>
                <a:latin typeface="Calibri"/>
                <a:ea typeface="DejaVu Sans"/>
              </a:rPr>
              <a:t> </a:t>
            </a:r>
            <a:r>
              <a:rPr lang="ru-RU" sz="1600" b="0" strike="noStrike" spc="-1" dirty="0" err="1">
                <a:solidFill>
                  <a:srgbClr val="FF0000"/>
                </a:solidFill>
                <a:latin typeface="Calibri"/>
                <a:ea typeface="DejaVu Sans"/>
              </a:rPr>
              <a:t>виник</a:t>
            </a:r>
            <a:r>
              <a:rPr lang="ru-RU" sz="1600" b="0" strike="noStrike" spc="-1" dirty="0">
                <a:solidFill>
                  <a:srgbClr val="FF0000"/>
                </a:solidFill>
                <a:latin typeface="Calibri"/>
                <a:ea typeface="DejaVu Sans"/>
              </a:rPr>
              <a:t>, </a:t>
            </a:r>
            <a:r>
              <a:rPr lang="ru-RU" sz="1600" b="0" strike="noStrike" spc="-1" dirty="0" err="1">
                <a:solidFill>
                  <a:srgbClr val="FF0000"/>
                </a:solidFill>
                <a:latin typeface="Calibri"/>
                <a:ea typeface="DejaVu Sans"/>
              </a:rPr>
              <a:t>своєчасно</a:t>
            </a:r>
            <a:r>
              <a:rPr lang="ru-RU" sz="1600" b="0" strike="noStrike" spc="-1" dirty="0">
                <a:solidFill>
                  <a:srgbClr val="FF0000"/>
                </a:solidFill>
                <a:latin typeface="Calibri"/>
                <a:ea typeface="DejaVu Sans"/>
              </a:rPr>
              <a:t> провести </a:t>
            </a:r>
            <a:r>
              <a:rPr lang="ru-RU" sz="1600" b="0" strike="noStrike" spc="-1" dirty="0" err="1">
                <a:solidFill>
                  <a:srgbClr val="FF0000"/>
                </a:solidFill>
                <a:latin typeface="Calibri"/>
                <a:ea typeface="DejaVu Sans"/>
              </a:rPr>
              <a:t>лікувальні</a:t>
            </a:r>
            <a:r>
              <a:rPr lang="ru-RU" sz="1600" b="0" strike="noStrike" spc="-1" dirty="0">
                <a:solidFill>
                  <a:srgbClr val="FF0000"/>
                </a:solidFill>
                <a:latin typeface="Calibri"/>
                <a:ea typeface="DejaVu Sans"/>
              </a:rPr>
              <a:t> та </a:t>
            </a:r>
            <a:r>
              <a:rPr lang="ru-RU" sz="1600" b="0" strike="noStrike" spc="-1" dirty="0" err="1">
                <a:solidFill>
                  <a:srgbClr val="FF0000"/>
                </a:solidFill>
                <a:latin typeface="Calibri"/>
                <a:ea typeface="DejaVu Sans"/>
              </a:rPr>
              <a:t>профілактичні</a:t>
            </a:r>
            <a:r>
              <a:rPr lang="ru-RU" sz="1600" b="0" strike="noStrike" spc="-1" dirty="0">
                <a:solidFill>
                  <a:srgbClr val="FF0000"/>
                </a:solidFill>
                <a:latin typeface="Calibri"/>
                <a:ea typeface="DejaVu Sans"/>
              </a:rPr>
              <a:t> заходи.</a:t>
            </a:r>
            <a:endParaRPr lang="ru-RU" sz="1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CustomShape 1"/>
          <p:cNvSpPr/>
          <p:nvPr/>
        </p:nvSpPr>
        <p:spPr>
          <a:xfrm>
            <a:off x="512919" y="457915"/>
            <a:ext cx="8228520" cy="106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7500"/>
          </a:bodyPr>
          <a:lstStyle/>
          <a:p>
            <a:pPr algn="ctr">
              <a:lnSpc>
                <a:spcPct val="100000"/>
              </a:lnSpc>
            </a:pPr>
            <a:r>
              <a:rPr lang="ru-RU" sz="4400" b="0" strike="noStrike" spc="-1" dirty="0">
                <a:solidFill>
                  <a:srgbClr val="000000"/>
                </a:solidFill>
                <a:latin typeface="Calibri"/>
                <a:ea typeface="DejaVu Sans"/>
              </a:rPr>
              <a:t>Схема </a:t>
            </a:r>
            <a:r>
              <a:rPr lang="ru-RU" sz="4400" b="0" strike="noStrike" spc="-1" dirty="0" err="1">
                <a:solidFill>
                  <a:srgbClr val="000000"/>
                </a:solidFill>
                <a:latin typeface="Calibri"/>
                <a:ea typeface="DejaVu Sans"/>
              </a:rPr>
              <a:t>накладання</a:t>
            </a:r>
            <a:r>
              <a:rPr lang="ru-RU" sz="4400" b="0" strike="noStrike" spc="-1" dirty="0">
                <a:solidFill>
                  <a:srgbClr val="000000"/>
                </a:solidFill>
                <a:latin typeface="Calibri"/>
                <a:ea typeface="DejaVu Sans"/>
              </a:rPr>
              <a:t> </a:t>
            </a:r>
            <a:r>
              <a:rPr lang="ru-RU" sz="4400" b="0" strike="noStrike" spc="-1" dirty="0" err="1">
                <a:solidFill>
                  <a:srgbClr val="000000"/>
                </a:solidFill>
                <a:latin typeface="Calibri"/>
                <a:ea typeface="DejaVu Sans"/>
              </a:rPr>
              <a:t>джгута</a:t>
            </a:r>
            <a:r>
              <a:rPr lang="ru-RU" sz="4400" b="0" strike="noStrike" spc="-1" dirty="0">
                <a:solidFill>
                  <a:srgbClr val="000000"/>
                </a:solidFill>
                <a:latin typeface="Calibri"/>
                <a:ea typeface="DejaVu Sans"/>
              </a:rPr>
              <a:t> - закрутки</a:t>
            </a:r>
            <a:endParaRPr lang="ru-RU" sz="4400" b="0" strike="noStrike" spc="-1" dirty="0">
              <a:latin typeface="Arial"/>
            </a:endParaRPr>
          </a:p>
        </p:txBody>
      </p:sp>
      <p:pic>
        <p:nvPicPr>
          <p:cNvPr id="433" name="Picture 2"/>
          <p:cNvPicPr/>
          <p:nvPr/>
        </p:nvPicPr>
        <p:blipFill>
          <a:blip r:embed="rId2"/>
          <a:stretch/>
        </p:blipFill>
        <p:spPr>
          <a:xfrm>
            <a:off x="1249479" y="1749829"/>
            <a:ext cx="6755400" cy="4323240"/>
          </a:xfrm>
          <a:prstGeom prst="rect">
            <a:avLst/>
          </a:prstGeom>
          <a:ln>
            <a:noFill/>
          </a:ln>
        </p:spPr>
      </p:pic>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CustomShape 1"/>
          <p:cNvSpPr/>
          <p:nvPr/>
        </p:nvSpPr>
        <p:spPr>
          <a:xfrm>
            <a:off x="250920" y="260280"/>
            <a:ext cx="8712720" cy="1369440"/>
          </a:xfrm>
          <a:prstGeom prst="rect">
            <a:avLst/>
          </a:prstGeom>
          <a:solidFill>
            <a:srgbClr val="FFFF00"/>
          </a:solidFill>
          <a:ln w="9360">
            <a:solidFill>
              <a:schemeClr val="bg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400"/>
              </a:spcBef>
            </a:pPr>
            <a:r>
              <a:rPr lang="ru-RU" sz="2800" b="1" strike="noStrike" spc="-1">
                <a:solidFill>
                  <a:srgbClr val="000066"/>
                </a:solidFill>
                <a:latin typeface="Georgia"/>
                <a:ea typeface="DejaVu Sans"/>
              </a:rPr>
              <a:t>Зупинка кровотечі з підключичної артерії шляхом максимального відтягування рук назад</a:t>
            </a:r>
            <a:endParaRPr lang="ru-RU" sz="2800" b="0" strike="noStrike" spc="-1">
              <a:latin typeface="Arial"/>
            </a:endParaRPr>
          </a:p>
        </p:txBody>
      </p:sp>
      <p:sp>
        <p:nvSpPr>
          <p:cNvPr id="435" name="CustomShape 2"/>
          <p:cNvSpPr/>
          <p:nvPr/>
        </p:nvSpPr>
        <p:spPr>
          <a:xfrm>
            <a:off x="250920" y="1773360"/>
            <a:ext cx="3891600" cy="4610880"/>
          </a:xfrm>
          <a:prstGeom prst="rect">
            <a:avLst/>
          </a:prstGeom>
          <a:solidFill>
            <a:srgbClr val="FFFF00"/>
          </a:solidFill>
          <a:ln w="9360">
            <a:solidFill>
              <a:schemeClr val="bg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000">
              <a:lnSpc>
                <a:spcPct val="100000"/>
              </a:lnSpc>
              <a:spcBef>
                <a:spcPts val="1301"/>
              </a:spcBef>
              <a:buClr>
                <a:srgbClr val="000000"/>
              </a:buClr>
              <a:buFont typeface="StarSymbol"/>
              <a:buAutoNum type="arabicPeriod"/>
            </a:pPr>
            <a:r>
              <a:rPr lang="ru-RU" sz="2600" b="0" strike="noStrike" spc="-1">
                <a:solidFill>
                  <a:srgbClr val="000000"/>
                </a:solidFill>
                <a:latin typeface="Georgia"/>
                <a:ea typeface="DejaVu Sans"/>
              </a:rPr>
              <a:t>Максимально відтягти назад ліве і праве плече.</a:t>
            </a:r>
            <a:endParaRPr lang="ru-RU" sz="2600" b="0" strike="noStrike" spc="-1">
              <a:latin typeface="Arial"/>
            </a:endParaRPr>
          </a:p>
          <a:p>
            <a:pPr marL="343080" indent="-342000">
              <a:lnSpc>
                <a:spcPct val="100000"/>
              </a:lnSpc>
              <a:spcBef>
                <a:spcPts val="1301"/>
              </a:spcBef>
            </a:pPr>
            <a:r>
              <a:rPr lang="ru-RU" sz="2600" b="0" strike="noStrike" spc="-1">
                <a:solidFill>
                  <a:srgbClr val="000000"/>
                </a:solidFill>
                <a:latin typeface="Georgia"/>
                <a:ea typeface="DejaVu Sans"/>
              </a:rPr>
              <a:t>2. Відтягнуті плечі зафіксувати за спиною, використовуючи широкий бинт або матерію, яка підходить за розміром.</a:t>
            </a:r>
            <a:endParaRPr lang="ru-RU" sz="2600" b="0" strike="noStrike" spc="-1">
              <a:latin typeface="Arial"/>
            </a:endParaRPr>
          </a:p>
        </p:txBody>
      </p:sp>
      <p:pic>
        <p:nvPicPr>
          <p:cNvPr id="436" name="Picture 9"/>
          <p:cNvPicPr/>
          <p:nvPr/>
        </p:nvPicPr>
        <p:blipFill>
          <a:blip r:embed="rId2"/>
          <a:stretch/>
        </p:blipFill>
        <p:spPr>
          <a:xfrm>
            <a:off x="4214880" y="1773360"/>
            <a:ext cx="4748760" cy="48232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CustomShape 1"/>
          <p:cNvSpPr/>
          <p:nvPr/>
        </p:nvSpPr>
        <p:spPr>
          <a:xfrm>
            <a:off x="1116000" y="2852640"/>
            <a:ext cx="7200000" cy="365760"/>
          </a:xfrm>
          <a:prstGeom prst="rect">
            <a:avLst/>
          </a:prstGeom>
          <a:noFill/>
          <a:ln w="9360">
            <a:noFill/>
          </a:ln>
        </p:spPr>
        <p:style>
          <a:lnRef idx="0">
            <a:scrgbClr r="0" g="0" b="0"/>
          </a:lnRef>
          <a:fillRef idx="0">
            <a:scrgbClr r="0" g="0" b="0"/>
          </a:fillRef>
          <a:effectRef idx="0">
            <a:scrgbClr r="0" g="0" b="0"/>
          </a:effectRef>
          <a:fontRef idx="minor"/>
        </p:style>
      </p:sp>
      <p:pic>
        <p:nvPicPr>
          <p:cNvPr id="438" name="Picture 3"/>
          <p:cNvPicPr/>
          <p:nvPr/>
        </p:nvPicPr>
        <p:blipFill>
          <a:blip r:embed="rId2"/>
          <a:srcRect l="4730" t="27722" r="5499" b="31946"/>
          <a:stretch/>
        </p:blipFill>
        <p:spPr>
          <a:xfrm>
            <a:off x="395280" y="1484280"/>
            <a:ext cx="8279280" cy="2304000"/>
          </a:xfrm>
          <a:prstGeom prst="rect">
            <a:avLst/>
          </a:prstGeom>
          <a:ln w="9360">
            <a:noFill/>
          </a:ln>
        </p:spPr>
      </p:pic>
      <p:sp>
        <p:nvSpPr>
          <p:cNvPr id="439" name="CustomShape 2"/>
          <p:cNvSpPr/>
          <p:nvPr/>
        </p:nvSpPr>
        <p:spPr>
          <a:xfrm>
            <a:off x="395280" y="260280"/>
            <a:ext cx="8279280" cy="942840"/>
          </a:xfrm>
          <a:prstGeom prst="rect">
            <a:avLst/>
          </a:prstGeom>
          <a:solidFill>
            <a:srgbClr val="FFFF00"/>
          </a:solidFill>
          <a:ln w="9360">
            <a:solidFill>
              <a:schemeClr val="bg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400"/>
              </a:spcBef>
            </a:pPr>
            <a:r>
              <a:rPr lang="ru-RU" sz="2800" b="1" strike="noStrike" spc="-1">
                <a:solidFill>
                  <a:srgbClr val="000066"/>
                </a:solidFill>
                <a:latin typeface="Georgia"/>
                <a:ea typeface="DejaVu Sans"/>
              </a:rPr>
              <a:t>Правила надання першої допомоги при пораненнях кінцівки</a:t>
            </a:r>
            <a:endParaRPr lang="ru-RU" sz="2800" b="0" strike="noStrike" spc="-1">
              <a:latin typeface="Arial"/>
            </a:endParaRPr>
          </a:p>
        </p:txBody>
      </p:sp>
      <p:sp>
        <p:nvSpPr>
          <p:cNvPr id="440" name="CustomShape 3"/>
          <p:cNvSpPr/>
          <p:nvPr/>
        </p:nvSpPr>
        <p:spPr>
          <a:xfrm>
            <a:off x="395280" y="3865680"/>
            <a:ext cx="8279280" cy="1055520"/>
          </a:xfrm>
          <a:prstGeom prst="rect">
            <a:avLst/>
          </a:prstGeom>
          <a:solidFill>
            <a:srgbClr val="FFFF00"/>
          </a:solidFill>
          <a:ln w="9360">
            <a:solidFill>
              <a:schemeClr val="bg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000">
              <a:lnSpc>
                <a:spcPct val="100000"/>
              </a:lnSpc>
              <a:spcBef>
                <a:spcPts val="201"/>
              </a:spcBef>
            </a:pPr>
            <a:r>
              <a:rPr lang="ru-RU" sz="2000" b="1" strike="noStrike" spc="-1">
                <a:solidFill>
                  <a:srgbClr val="000000"/>
                </a:solidFill>
                <a:latin typeface="Georgia"/>
                <a:ea typeface="DejaVu Sans"/>
              </a:rPr>
              <a:t>1. Припідняти кінцівку та прижати артерію.</a:t>
            </a:r>
            <a:endParaRPr lang="ru-RU" sz="2000" b="0" strike="noStrike" spc="-1">
              <a:latin typeface="Arial"/>
            </a:endParaRPr>
          </a:p>
          <a:p>
            <a:pPr marL="343080" indent="-342000">
              <a:lnSpc>
                <a:spcPct val="100000"/>
              </a:lnSpc>
              <a:spcBef>
                <a:spcPts val="201"/>
              </a:spcBef>
            </a:pPr>
            <a:r>
              <a:rPr lang="ru-RU" sz="2000" b="1" strike="noStrike" spc="-1">
                <a:solidFill>
                  <a:srgbClr val="000000"/>
                </a:solidFill>
                <a:latin typeface="Georgia"/>
                <a:ea typeface="DejaVu Sans"/>
              </a:rPr>
              <a:t>2. Накласти кровоспинний джгут або тугу пов’язку.</a:t>
            </a:r>
            <a:endParaRPr lang="ru-RU" sz="2000" b="0" strike="noStrike" spc="-1">
              <a:latin typeface="Arial"/>
            </a:endParaRPr>
          </a:p>
          <a:p>
            <a:pPr marL="343080" indent="-342000">
              <a:lnSpc>
                <a:spcPct val="100000"/>
              </a:lnSpc>
              <a:spcBef>
                <a:spcPts val="201"/>
              </a:spcBef>
            </a:pPr>
            <a:r>
              <a:rPr lang="ru-RU" sz="2000" b="1" strike="noStrike" spc="-1">
                <a:solidFill>
                  <a:srgbClr val="000000"/>
                </a:solidFill>
                <a:latin typeface="Georgia"/>
                <a:ea typeface="DejaVu Sans"/>
              </a:rPr>
              <a:t>3. Накрити рану серветкою та закріпити її.</a:t>
            </a:r>
            <a:endParaRPr lang="ru-RU" sz="2000" b="0" strike="noStrike" spc="-1">
              <a:latin typeface="Arial"/>
            </a:endParaRPr>
          </a:p>
        </p:txBody>
      </p:sp>
      <p:sp>
        <p:nvSpPr>
          <p:cNvPr id="441" name="CustomShape 4"/>
          <p:cNvSpPr/>
          <p:nvPr/>
        </p:nvSpPr>
        <p:spPr>
          <a:xfrm>
            <a:off x="395280" y="5157720"/>
            <a:ext cx="8604720" cy="1186920"/>
          </a:xfrm>
          <a:prstGeom prst="rect">
            <a:avLst/>
          </a:prstGeom>
          <a:solidFill>
            <a:srgbClr val="FFFF00"/>
          </a:solidFill>
          <a:ln w="9360">
            <a:solidFill>
              <a:schemeClr val="bg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400" b="1" strike="noStrike" spc="-1">
                <a:solidFill>
                  <a:srgbClr val="000000"/>
                </a:solidFill>
                <a:latin typeface="Georgia"/>
                <a:ea typeface="DejaVu Sans"/>
              </a:rPr>
              <a:t>N.B. </a:t>
            </a:r>
            <a:r>
              <a:rPr lang="ru-RU" sz="2400" b="0" strike="noStrike" spc="-1">
                <a:solidFill>
                  <a:srgbClr val="000000"/>
                </a:solidFill>
                <a:latin typeface="Georgia"/>
                <a:ea typeface="DejaVu Sans"/>
              </a:rPr>
              <a:t>У випадку посиніння та набряку кінцівки (в наслідок неправильного накладання джгута) слід негайно його зняти та накласти ще раз.</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CustomShape 1"/>
          <p:cNvSpPr/>
          <p:nvPr/>
        </p:nvSpPr>
        <p:spPr>
          <a:xfrm>
            <a:off x="1116000" y="2852640"/>
            <a:ext cx="7200000" cy="365760"/>
          </a:xfrm>
          <a:prstGeom prst="rect">
            <a:avLst/>
          </a:prstGeom>
          <a:noFill/>
          <a:ln w="9360">
            <a:noFill/>
          </a:ln>
        </p:spPr>
        <p:style>
          <a:lnRef idx="0">
            <a:scrgbClr r="0" g="0" b="0"/>
          </a:lnRef>
          <a:fillRef idx="0">
            <a:scrgbClr r="0" g="0" b="0"/>
          </a:fillRef>
          <a:effectRef idx="0">
            <a:scrgbClr r="0" g="0" b="0"/>
          </a:effectRef>
          <a:fontRef idx="minor"/>
        </p:style>
      </p:sp>
      <p:sp>
        <p:nvSpPr>
          <p:cNvPr id="443" name="CustomShape 2"/>
          <p:cNvSpPr/>
          <p:nvPr/>
        </p:nvSpPr>
        <p:spPr>
          <a:xfrm>
            <a:off x="395280" y="260280"/>
            <a:ext cx="8423640" cy="516240"/>
          </a:xfrm>
          <a:prstGeom prst="rect">
            <a:avLst/>
          </a:prstGeom>
          <a:solidFill>
            <a:srgbClr val="FFFF00"/>
          </a:solidFill>
          <a:ln w="9360">
            <a:solidFill>
              <a:schemeClr val="bg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400"/>
              </a:spcBef>
            </a:pPr>
            <a:r>
              <a:rPr lang="ru-RU" sz="2800" b="1" strike="noStrike" spc="-1">
                <a:solidFill>
                  <a:srgbClr val="000066"/>
                </a:solidFill>
                <a:latin typeface="Georgia"/>
                <a:ea typeface="DejaVu Sans"/>
              </a:rPr>
              <a:t>Зупинка венозної та капілярної кровотеч</a:t>
            </a:r>
            <a:endParaRPr lang="ru-RU" sz="2800" b="0" strike="noStrike" spc="-1">
              <a:latin typeface="Arial"/>
            </a:endParaRPr>
          </a:p>
        </p:txBody>
      </p:sp>
      <p:sp>
        <p:nvSpPr>
          <p:cNvPr id="444" name="CustomShape 3"/>
          <p:cNvSpPr/>
          <p:nvPr/>
        </p:nvSpPr>
        <p:spPr>
          <a:xfrm>
            <a:off x="395280" y="4941720"/>
            <a:ext cx="8423640" cy="1552680"/>
          </a:xfrm>
          <a:prstGeom prst="rect">
            <a:avLst/>
          </a:prstGeom>
          <a:solidFill>
            <a:srgbClr val="FFFF00"/>
          </a:solidFill>
          <a:ln w="9360">
            <a:solidFill>
              <a:schemeClr val="bg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400" b="0" strike="noStrike" spc="-1">
                <a:solidFill>
                  <a:srgbClr val="000000"/>
                </a:solidFill>
                <a:latin typeface="Georgia"/>
                <a:ea typeface="DejaVu Sans"/>
              </a:rPr>
              <a:t>Капілярну та венозну кровотечі зупиняють шляхом накладання </a:t>
            </a:r>
            <a:r>
              <a:rPr lang="ru-RU" sz="2400" b="1" strike="noStrike" spc="-1">
                <a:solidFill>
                  <a:srgbClr val="000000"/>
                </a:solidFill>
                <a:latin typeface="Georgia"/>
                <a:ea typeface="DejaVu Sans"/>
              </a:rPr>
              <a:t>стерильної тугої пов’язки</a:t>
            </a:r>
            <a:r>
              <a:rPr lang="ru-RU" sz="2400" b="0" strike="noStrike" spc="-1">
                <a:solidFill>
                  <a:srgbClr val="000000"/>
                </a:solidFill>
                <a:latin typeface="Georgia"/>
                <a:ea typeface="DejaVu Sans"/>
              </a:rPr>
              <a:t>. </a:t>
            </a:r>
            <a:endParaRPr lang="ru-RU" sz="2400" b="0" strike="noStrike" spc="-1">
              <a:latin typeface="Arial"/>
            </a:endParaRPr>
          </a:p>
          <a:p>
            <a:pPr>
              <a:lnSpc>
                <a:spcPct val="100000"/>
              </a:lnSpc>
            </a:pPr>
            <a:r>
              <a:rPr lang="ru-RU" sz="2400" b="0" strike="noStrike" spc="-1">
                <a:solidFill>
                  <a:srgbClr val="000000"/>
                </a:solidFill>
                <a:latin typeface="Georgia"/>
                <a:ea typeface="DejaVu Sans"/>
              </a:rPr>
              <a:t>При венозній кровотечі пошкоджену кінцівку слід припідняти. </a:t>
            </a:r>
            <a:endParaRPr lang="ru-RU" sz="2400" b="0" strike="noStrike" spc="-1">
              <a:latin typeface="Arial"/>
            </a:endParaRPr>
          </a:p>
        </p:txBody>
      </p:sp>
      <p:sp>
        <p:nvSpPr>
          <p:cNvPr id="445" name="CustomShape 4"/>
          <p:cNvSpPr/>
          <p:nvPr/>
        </p:nvSpPr>
        <p:spPr>
          <a:xfrm>
            <a:off x="2916360" y="1052640"/>
            <a:ext cx="5902920" cy="1796040"/>
          </a:xfrm>
          <a:prstGeom prst="rect">
            <a:avLst/>
          </a:prstGeom>
          <a:solidFill>
            <a:srgbClr val="FFFF00"/>
          </a:solidFill>
          <a:ln w="9360">
            <a:solidFill>
              <a:schemeClr val="bg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1400"/>
              </a:spcBef>
            </a:pPr>
            <a:r>
              <a:rPr lang="ru-RU" sz="2800" b="0" strike="noStrike" spc="-1">
                <a:solidFill>
                  <a:srgbClr val="000000"/>
                </a:solidFill>
                <a:latin typeface="Georgia"/>
                <a:ea typeface="DejaVu Sans"/>
              </a:rPr>
              <a:t>При </a:t>
            </a:r>
            <a:r>
              <a:rPr lang="ru-RU" sz="2800" b="1" i="1" strike="noStrike" spc="-1">
                <a:solidFill>
                  <a:srgbClr val="000000"/>
                </a:solidFill>
                <a:latin typeface="Georgia"/>
                <a:ea typeface="DejaVu Sans"/>
              </a:rPr>
              <a:t>венозній кровотечі</a:t>
            </a:r>
            <a:r>
              <a:rPr lang="ru-RU" sz="2800" b="1" strike="noStrike" spc="-1">
                <a:solidFill>
                  <a:srgbClr val="000000"/>
                </a:solidFill>
                <a:latin typeface="Georgia"/>
                <a:ea typeface="DejaVu Sans"/>
              </a:rPr>
              <a:t> </a:t>
            </a:r>
            <a:r>
              <a:rPr lang="ru-RU" sz="2800" b="0" strike="noStrike" spc="-1">
                <a:solidFill>
                  <a:srgbClr val="000000"/>
                </a:solidFill>
                <a:latin typeface="Georgia"/>
                <a:ea typeface="DejaVu Sans"/>
              </a:rPr>
              <a:t>темна кров витікає повільно, рівномірно, непрямим струменем.</a:t>
            </a:r>
            <a:endParaRPr lang="ru-RU" sz="2800" b="0" strike="noStrike" spc="-1">
              <a:latin typeface="Arial"/>
            </a:endParaRPr>
          </a:p>
        </p:txBody>
      </p:sp>
      <p:pic>
        <p:nvPicPr>
          <p:cNvPr id="446" name="Picture 9"/>
          <p:cNvPicPr/>
          <p:nvPr/>
        </p:nvPicPr>
        <p:blipFill>
          <a:blip r:embed="rId2"/>
          <a:stretch/>
        </p:blipFill>
        <p:spPr>
          <a:xfrm>
            <a:off x="395280" y="1052640"/>
            <a:ext cx="2408760" cy="1799280"/>
          </a:xfrm>
          <a:prstGeom prst="rect">
            <a:avLst/>
          </a:prstGeom>
          <a:ln w="9360">
            <a:noFill/>
          </a:ln>
        </p:spPr>
      </p:pic>
      <p:sp>
        <p:nvSpPr>
          <p:cNvPr id="447" name="CustomShape 5"/>
          <p:cNvSpPr/>
          <p:nvPr/>
        </p:nvSpPr>
        <p:spPr>
          <a:xfrm>
            <a:off x="395280" y="2997360"/>
            <a:ext cx="5831280" cy="1704960"/>
          </a:xfrm>
          <a:prstGeom prst="rect">
            <a:avLst/>
          </a:prstGeom>
          <a:solidFill>
            <a:srgbClr val="FFFF00"/>
          </a:solidFill>
          <a:ln w="9360">
            <a:solidFill>
              <a:schemeClr val="bg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199"/>
              </a:spcBef>
            </a:pPr>
            <a:r>
              <a:rPr lang="ru-RU" sz="2400" b="0" strike="noStrike" spc="-1">
                <a:solidFill>
                  <a:srgbClr val="000000"/>
                </a:solidFill>
                <a:latin typeface="Georgia"/>
                <a:ea typeface="DejaVu Sans"/>
              </a:rPr>
              <a:t>При </a:t>
            </a:r>
            <a:r>
              <a:rPr lang="ru-RU" sz="2400" b="1" i="1" strike="noStrike" spc="-1">
                <a:solidFill>
                  <a:srgbClr val="000000"/>
                </a:solidFill>
                <a:latin typeface="Georgia"/>
                <a:ea typeface="DejaVu Sans"/>
              </a:rPr>
              <a:t>капілярній кровотечі</a:t>
            </a:r>
            <a:r>
              <a:rPr lang="ru-RU" sz="2400" b="1" strike="noStrike" spc="-1">
                <a:solidFill>
                  <a:srgbClr val="000000"/>
                </a:solidFill>
                <a:latin typeface="Georgia"/>
                <a:ea typeface="DejaVu Sans"/>
              </a:rPr>
              <a:t> </a:t>
            </a:r>
            <a:r>
              <a:rPr lang="ru-RU" sz="2400" b="0" strike="noStrike" spc="-1">
                <a:solidFill>
                  <a:srgbClr val="000000"/>
                </a:solidFill>
                <a:latin typeface="Georgia"/>
                <a:ea typeface="DejaVu Sans"/>
              </a:rPr>
              <a:t>кров сочиться каплями з усієї пошкодженої поверхні.</a:t>
            </a:r>
            <a:endParaRPr lang="ru-RU" sz="2400" b="0" strike="noStrike" spc="-1">
              <a:latin typeface="Arial"/>
            </a:endParaRPr>
          </a:p>
          <a:p>
            <a:pPr algn="ctr">
              <a:lnSpc>
                <a:spcPct val="100000"/>
              </a:lnSpc>
              <a:spcBef>
                <a:spcPts val="1199"/>
              </a:spcBef>
            </a:pPr>
            <a:endParaRPr lang="ru-RU" sz="2400" b="0" strike="noStrike" spc="-1">
              <a:latin typeface="Arial"/>
            </a:endParaRPr>
          </a:p>
        </p:txBody>
      </p:sp>
      <p:pic>
        <p:nvPicPr>
          <p:cNvPr id="448" name="Picture 11"/>
          <p:cNvPicPr/>
          <p:nvPr/>
        </p:nvPicPr>
        <p:blipFill>
          <a:blip r:embed="rId3"/>
          <a:stretch/>
        </p:blipFill>
        <p:spPr>
          <a:xfrm>
            <a:off x="6443640" y="2924280"/>
            <a:ext cx="2375280" cy="17992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CustomShape 1"/>
          <p:cNvSpPr/>
          <p:nvPr/>
        </p:nvSpPr>
        <p:spPr>
          <a:xfrm>
            <a:off x="755640" y="2708280"/>
            <a:ext cx="7960320" cy="367200"/>
          </a:xfrm>
          <a:prstGeom prst="rect">
            <a:avLst/>
          </a:prstGeom>
          <a:noFill/>
          <a:ln w="9360">
            <a:noFill/>
          </a:ln>
        </p:spPr>
        <p:style>
          <a:lnRef idx="0">
            <a:scrgbClr r="0" g="0" b="0"/>
          </a:lnRef>
          <a:fillRef idx="0">
            <a:scrgbClr r="0" g="0" b="0"/>
          </a:fillRef>
          <a:effectRef idx="0">
            <a:scrgbClr r="0" g="0" b="0"/>
          </a:effectRef>
          <a:fontRef idx="minor"/>
        </p:style>
      </p:sp>
      <p:pic>
        <p:nvPicPr>
          <p:cNvPr id="450" name="Picture 3"/>
          <p:cNvPicPr/>
          <p:nvPr/>
        </p:nvPicPr>
        <p:blipFill>
          <a:blip r:embed="rId2"/>
          <a:srcRect t="4639" b="7167"/>
          <a:stretch/>
        </p:blipFill>
        <p:spPr>
          <a:xfrm>
            <a:off x="395280" y="1268280"/>
            <a:ext cx="8423640" cy="5571000"/>
          </a:xfrm>
          <a:prstGeom prst="rect">
            <a:avLst/>
          </a:prstGeom>
          <a:ln w="9360">
            <a:noFill/>
          </a:ln>
        </p:spPr>
      </p:pic>
      <p:sp>
        <p:nvSpPr>
          <p:cNvPr id="451" name="CustomShape 2"/>
          <p:cNvSpPr/>
          <p:nvPr/>
        </p:nvSpPr>
        <p:spPr>
          <a:xfrm>
            <a:off x="395280" y="260280"/>
            <a:ext cx="8423640" cy="821160"/>
          </a:xfrm>
          <a:prstGeom prst="rect">
            <a:avLst/>
          </a:prstGeom>
          <a:solidFill>
            <a:srgbClr val="FFFF00"/>
          </a:solidFill>
          <a:ln w="9360">
            <a:solidFill>
              <a:schemeClr val="bg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199"/>
              </a:spcBef>
            </a:pPr>
            <a:r>
              <a:rPr lang="ru-RU" sz="2400" b="1" strike="noStrike" spc="-1">
                <a:solidFill>
                  <a:srgbClr val="000066"/>
                </a:solidFill>
                <a:latin typeface="Georgia"/>
                <a:ea typeface="DejaVu Sans"/>
              </a:rPr>
              <a:t>Накладання пов’язок на різні частини тіла при венозній та капілярній кровотечах</a:t>
            </a:r>
            <a:endParaRPr lang="ru-RU" sz="2400" b="0" strike="noStrike" spc="-1">
              <a:latin typeface="Arial"/>
            </a:endParaRPr>
          </a:p>
        </p:txBody>
      </p:sp>
      <p:sp>
        <p:nvSpPr>
          <p:cNvPr id="452" name="CustomShape 3"/>
          <p:cNvSpPr/>
          <p:nvPr/>
        </p:nvSpPr>
        <p:spPr>
          <a:xfrm>
            <a:off x="3708360" y="1628640"/>
            <a:ext cx="1908720" cy="16142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001"/>
              </a:spcBef>
            </a:pPr>
            <a:r>
              <a:rPr lang="ru-RU" sz="2000" b="1" strike="noStrike" spc="-1">
                <a:solidFill>
                  <a:srgbClr val="FFFFFF"/>
                </a:solidFill>
                <a:latin typeface="Georgia"/>
                <a:ea typeface="DejaVu Sans"/>
              </a:rPr>
              <a:t>метод накладання пов’язки на передпліччя</a:t>
            </a:r>
            <a:endParaRPr lang="ru-RU" sz="2000" b="0" strike="noStrike" spc="-1">
              <a:latin typeface="Arial"/>
            </a:endParaRPr>
          </a:p>
        </p:txBody>
      </p:sp>
      <p:sp>
        <p:nvSpPr>
          <p:cNvPr id="453" name="CustomShape 4"/>
          <p:cNvSpPr/>
          <p:nvPr/>
        </p:nvSpPr>
        <p:spPr>
          <a:xfrm>
            <a:off x="468360" y="4365720"/>
            <a:ext cx="2227680" cy="16142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001"/>
              </a:spcBef>
            </a:pPr>
            <a:r>
              <a:rPr lang="ru-RU" sz="2000" b="1" strike="noStrike" spc="-1">
                <a:solidFill>
                  <a:srgbClr val="FFFFFF"/>
                </a:solidFill>
                <a:latin typeface="Georgia"/>
                <a:ea typeface="DejaVu Sans"/>
              </a:rPr>
              <a:t>метод накладання пов’язки на область потилиці</a:t>
            </a:r>
            <a:endParaRPr lang="ru-RU" sz="2000" b="0" strike="noStrike" spc="-1">
              <a:latin typeface="Arial"/>
            </a:endParaRPr>
          </a:p>
        </p:txBody>
      </p:sp>
      <p:sp>
        <p:nvSpPr>
          <p:cNvPr id="454" name="CustomShape 5"/>
          <p:cNvSpPr/>
          <p:nvPr/>
        </p:nvSpPr>
        <p:spPr>
          <a:xfrm>
            <a:off x="5867280" y="4941720"/>
            <a:ext cx="2951640" cy="1309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001"/>
              </a:spcBef>
            </a:pPr>
            <a:r>
              <a:rPr lang="ru-RU" sz="2000" b="1" strike="noStrike" spc="-1">
                <a:solidFill>
                  <a:srgbClr val="FFFFFF"/>
                </a:solidFill>
                <a:latin typeface="Georgia"/>
                <a:ea typeface="DejaVu Sans"/>
              </a:rPr>
              <a:t>метод накладання пов’язки на нижню частину живота та пахову область</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5" name="Picture 3"/>
          <p:cNvPicPr/>
          <p:nvPr/>
        </p:nvPicPr>
        <p:blipFill>
          <a:blip r:embed="rId2"/>
          <a:srcRect l="25511" t="18917" r="31034" b="5499"/>
          <a:stretch/>
        </p:blipFill>
        <p:spPr>
          <a:xfrm>
            <a:off x="539640" y="1484280"/>
            <a:ext cx="3959640" cy="4391640"/>
          </a:xfrm>
          <a:prstGeom prst="rect">
            <a:avLst/>
          </a:prstGeom>
          <a:ln w="9360">
            <a:noFill/>
          </a:ln>
        </p:spPr>
      </p:pic>
      <p:sp>
        <p:nvSpPr>
          <p:cNvPr id="456" name="CustomShape 1"/>
          <p:cNvSpPr/>
          <p:nvPr/>
        </p:nvSpPr>
        <p:spPr>
          <a:xfrm>
            <a:off x="539640" y="260280"/>
            <a:ext cx="8208000" cy="942840"/>
          </a:xfrm>
          <a:prstGeom prst="rect">
            <a:avLst/>
          </a:prstGeom>
          <a:solidFill>
            <a:srgbClr val="FFFF00"/>
          </a:solidFill>
          <a:ln w="9360">
            <a:solidFill>
              <a:schemeClr val="bg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400"/>
              </a:spcBef>
            </a:pPr>
            <a:r>
              <a:rPr lang="ru-RU" sz="2800" b="1" strike="noStrike" spc="-1">
                <a:solidFill>
                  <a:srgbClr val="000066"/>
                </a:solidFill>
                <a:latin typeface="Georgia"/>
                <a:ea typeface="DejaVu Sans"/>
              </a:rPr>
              <a:t>Правила надання першої допомоги при пораненнях грудної клітки</a:t>
            </a:r>
            <a:endParaRPr lang="ru-RU" sz="2800" b="0" strike="noStrike" spc="-1">
              <a:latin typeface="Arial"/>
            </a:endParaRPr>
          </a:p>
        </p:txBody>
      </p:sp>
      <p:sp>
        <p:nvSpPr>
          <p:cNvPr id="457" name="CustomShape 2"/>
          <p:cNvSpPr/>
          <p:nvPr/>
        </p:nvSpPr>
        <p:spPr>
          <a:xfrm>
            <a:off x="4643280" y="1484280"/>
            <a:ext cx="4104360" cy="4284720"/>
          </a:xfrm>
          <a:prstGeom prst="rect">
            <a:avLst/>
          </a:prstGeom>
          <a:solidFill>
            <a:srgbClr val="FFFF00"/>
          </a:solidFill>
          <a:ln w="9360">
            <a:solidFill>
              <a:schemeClr val="bg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000">
              <a:lnSpc>
                <a:spcPct val="100000"/>
              </a:lnSpc>
              <a:spcBef>
                <a:spcPts val="1400"/>
              </a:spcBef>
              <a:buClr>
                <a:srgbClr val="000000"/>
              </a:buClr>
              <a:buFont typeface="StarSymbol"/>
              <a:buAutoNum type="arabicPeriod"/>
            </a:pPr>
            <a:r>
              <a:rPr lang="ru-RU" sz="2800" b="0" strike="noStrike" spc="-1">
                <a:solidFill>
                  <a:srgbClr val="000000"/>
                </a:solidFill>
                <a:latin typeface="Georgia"/>
                <a:ea typeface="DejaVu Sans"/>
              </a:rPr>
              <a:t>Прижати долоню до рани таким чином, щоб повітря не потрапляло через неї в грудну порожнину</a:t>
            </a:r>
            <a:endParaRPr lang="ru-RU" sz="2800" b="0" strike="noStrike" spc="-1">
              <a:latin typeface="Arial"/>
            </a:endParaRPr>
          </a:p>
          <a:p>
            <a:pPr marL="343080" indent="-342000">
              <a:lnSpc>
                <a:spcPct val="100000"/>
              </a:lnSpc>
              <a:spcBef>
                <a:spcPts val="1400"/>
              </a:spcBef>
              <a:buClr>
                <a:srgbClr val="000000"/>
              </a:buClr>
              <a:buFont typeface="StarSymbol"/>
              <a:buAutoNum type="arabicPeriod"/>
            </a:pPr>
            <a:r>
              <a:rPr lang="ru-RU" sz="2800" b="0" strike="noStrike" spc="-1">
                <a:solidFill>
                  <a:srgbClr val="000000"/>
                </a:solidFill>
                <a:latin typeface="Georgia"/>
                <a:ea typeface="DejaVu Sans"/>
              </a:rPr>
              <a:t>На рану накласти герметичну пов’язку або лейкопластир.</a:t>
            </a:r>
            <a:endParaRPr lang="ru-RU" sz="2800" b="0" strike="noStrike" spc="-1">
              <a:latin typeface="Arial"/>
            </a:endParaRPr>
          </a:p>
          <a:p>
            <a:pPr marL="343080" indent="-342000">
              <a:lnSpc>
                <a:spcPct val="100000"/>
              </a:lnSpc>
              <a:spcBef>
                <a:spcPts val="1400"/>
              </a:spcBef>
            </a:pP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CustomShape 1"/>
          <p:cNvSpPr/>
          <p:nvPr/>
        </p:nvSpPr>
        <p:spPr>
          <a:xfrm>
            <a:off x="428760" y="285840"/>
            <a:ext cx="8256960" cy="192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gn="ctr">
              <a:lnSpc>
                <a:spcPct val="100000"/>
              </a:lnSpc>
            </a:pPr>
            <a:r>
              <a:rPr lang="ru-RU" sz="4400" b="1" strike="noStrike" spc="-1">
                <a:solidFill>
                  <a:srgbClr val="7030A0"/>
                </a:solidFill>
                <a:latin typeface="Calibri"/>
                <a:ea typeface="DejaVu Sans"/>
              </a:rPr>
              <a:t>Правила надання першої допомоги при пораненні голови, шлунка, грудної клітки.</a:t>
            </a:r>
            <a:endParaRPr lang="ru-RU" sz="4400" b="0" strike="noStrike" spc="-1">
              <a:latin typeface="Arial"/>
            </a:endParaRPr>
          </a:p>
        </p:txBody>
      </p:sp>
      <p:pic>
        <p:nvPicPr>
          <p:cNvPr id="459" name="Picture 2"/>
          <p:cNvPicPr/>
          <p:nvPr/>
        </p:nvPicPr>
        <p:blipFill>
          <a:blip r:embed="rId2"/>
          <a:stretch/>
        </p:blipFill>
        <p:spPr>
          <a:xfrm>
            <a:off x="1500120" y="2286000"/>
            <a:ext cx="5844240" cy="438372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CustomShape 1"/>
          <p:cNvSpPr/>
          <p:nvPr/>
        </p:nvSpPr>
        <p:spPr>
          <a:xfrm>
            <a:off x="0" y="285840"/>
            <a:ext cx="5499720" cy="6490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000">
              <a:lnSpc>
                <a:spcPct val="100000"/>
              </a:lnSpc>
              <a:spcBef>
                <a:spcPts val="479"/>
              </a:spcBef>
              <a:buClr>
                <a:srgbClr val="FF0000"/>
              </a:buClr>
              <a:buFont typeface="Arial"/>
              <a:buChar char="•"/>
            </a:pPr>
            <a:r>
              <a:rPr lang="ru-RU" sz="2400" b="1" strike="noStrike" spc="-1">
                <a:solidFill>
                  <a:srgbClr val="FF0000"/>
                </a:solidFill>
                <a:latin typeface="Calibri"/>
                <a:ea typeface="DejaVu Sans"/>
              </a:rPr>
              <a:t>Поранення голови </a:t>
            </a:r>
            <a:r>
              <a:rPr lang="ru-RU" sz="2400" b="0" strike="noStrike" spc="-1">
                <a:solidFill>
                  <a:srgbClr val="000000"/>
                </a:solidFill>
                <a:latin typeface="Calibri"/>
                <a:ea typeface="DejaVu Sans"/>
              </a:rPr>
              <a:t>дуже небезпечно, так як висока вірогідність пошкодження головного мозку. </a:t>
            </a:r>
            <a:endParaRPr lang="ru-RU" sz="2400" b="0" strike="noStrike" spc="-1">
              <a:latin typeface="Arial"/>
            </a:endParaRPr>
          </a:p>
          <a:p>
            <a:pPr marL="343080" indent="-342000">
              <a:lnSpc>
                <a:spcPct val="100000"/>
              </a:lnSpc>
              <a:spcBef>
                <a:spcPts val="479"/>
              </a:spcBef>
              <a:buClr>
                <a:srgbClr val="000000"/>
              </a:buClr>
              <a:buFont typeface="Arial"/>
              <a:buChar char="•"/>
            </a:pPr>
            <a:r>
              <a:rPr lang="ru-RU" sz="2400" b="0" strike="noStrike" spc="-1">
                <a:solidFill>
                  <a:srgbClr val="000000"/>
                </a:solidFill>
                <a:latin typeface="Calibri"/>
                <a:ea typeface="DejaVu Sans"/>
              </a:rPr>
              <a:t>При цьому дуже швидко виникає набряк мозкової тканини, що призводить до вклинювання частини мозку у великий потиличний отвір. </a:t>
            </a:r>
            <a:endParaRPr lang="ru-RU" sz="2400" b="0" strike="noStrike" spc="-1">
              <a:latin typeface="Arial"/>
            </a:endParaRPr>
          </a:p>
          <a:p>
            <a:pPr marL="343080" indent="-342000">
              <a:lnSpc>
                <a:spcPct val="100000"/>
              </a:lnSpc>
              <a:spcBef>
                <a:spcPts val="479"/>
              </a:spcBef>
              <a:buClr>
                <a:srgbClr val="000000"/>
              </a:buClr>
              <a:buFont typeface="Arial"/>
              <a:buChar char="•"/>
            </a:pPr>
            <a:r>
              <a:rPr lang="ru-RU" sz="2400" b="0" strike="noStrike" spc="-1">
                <a:solidFill>
                  <a:srgbClr val="000000"/>
                </a:solidFill>
                <a:latin typeface="Calibri"/>
                <a:ea typeface="DejaVu Sans"/>
              </a:rPr>
              <a:t>В результаті порушується діяльність життєво важливих центрів, що відповідають за дихання і кровообіг, при цьому людина може швидко втратити свідомість і навіть загинути.</a:t>
            </a:r>
            <a:endParaRPr lang="ru-RU" sz="2400" b="0" strike="noStrike" spc="-1">
              <a:latin typeface="Arial"/>
            </a:endParaRPr>
          </a:p>
          <a:p>
            <a:pPr marL="343080" indent="-342000">
              <a:lnSpc>
                <a:spcPct val="100000"/>
              </a:lnSpc>
              <a:spcBef>
                <a:spcPts val="479"/>
              </a:spcBef>
              <a:buClr>
                <a:srgbClr val="000000"/>
              </a:buClr>
              <a:buFont typeface="Arial"/>
              <a:buChar char="•"/>
            </a:pPr>
            <a:r>
              <a:rPr lang="ru-RU" sz="2400" b="0" strike="noStrike" spc="-1">
                <a:solidFill>
                  <a:srgbClr val="000000"/>
                </a:solidFill>
                <a:latin typeface="Calibri"/>
                <a:ea typeface="DejaVu Sans"/>
              </a:rPr>
              <a:t>Іншою причиною високої небезпеки поранень голови є хороше кровопостачання цієї частини тіла, тому при ушкодженнях судин висока ймовірність швидкої крововтрати.</a:t>
            </a:r>
            <a:endParaRPr lang="ru-RU" sz="2400" b="0" strike="noStrike" spc="-1">
              <a:latin typeface="Arial"/>
            </a:endParaRPr>
          </a:p>
        </p:txBody>
      </p:sp>
      <p:pic>
        <p:nvPicPr>
          <p:cNvPr id="461" name="Picture 2"/>
          <p:cNvPicPr/>
          <p:nvPr/>
        </p:nvPicPr>
        <p:blipFill>
          <a:blip r:embed="rId2"/>
          <a:stretch/>
        </p:blipFill>
        <p:spPr>
          <a:xfrm>
            <a:off x="5459400" y="1500120"/>
            <a:ext cx="3683520" cy="3499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CustomShape 1"/>
          <p:cNvSpPr/>
          <p:nvPr/>
        </p:nvSpPr>
        <p:spPr>
          <a:xfrm>
            <a:off x="0" y="214200"/>
            <a:ext cx="8928720" cy="6358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gn="ctr">
              <a:lnSpc>
                <a:spcPct val="100000"/>
              </a:lnSpc>
              <a:spcBef>
                <a:spcPts val="641"/>
              </a:spcBef>
              <a:buClr>
                <a:srgbClr val="FF0000"/>
              </a:buClr>
              <a:buFont typeface="Arial"/>
              <a:buChar char="•"/>
            </a:pPr>
            <a:r>
              <a:rPr lang="ru-RU" sz="3200" b="1" u="sng" strike="noStrike" spc="-1">
                <a:solidFill>
                  <a:srgbClr val="FF0000"/>
                </a:solidFill>
                <a:uFillTx/>
                <a:latin typeface="Calibri"/>
                <a:ea typeface="DejaVu Sans"/>
              </a:rPr>
              <a:t>Перша долікарська допомога:</a:t>
            </a:r>
            <a:endParaRPr lang="ru-RU" sz="3200" b="0" strike="noStrike" spc="-1">
              <a:latin typeface="Arial"/>
            </a:endParaRPr>
          </a:p>
          <a:p>
            <a:pPr>
              <a:lnSpc>
                <a:spcPct val="100000"/>
              </a:lnSpc>
              <a:spcBef>
                <a:spcPts val="360"/>
              </a:spcBef>
            </a:pPr>
            <a:endParaRPr lang="ru-RU" sz="3200" b="0" strike="noStrike" spc="-1">
              <a:latin typeface="Arial"/>
            </a:endParaRPr>
          </a:p>
          <a:p>
            <a:pPr marL="343080" indent="-342000">
              <a:lnSpc>
                <a:spcPct val="100000"/>
              </a:lnSpc>
              <a:spcBef>
                <a:spcPts val="479"/>
              </a:spcBef>
              <a:buClr>
                <a:srgbClr val="000000"/>
              </a:buClr>
              <a:buFont typeface="Arial"/>
              <a:buChar char="•"/>
            </a:pPr>
            <a:r>
              <a:rPr lang="ru-RU" sz="2400" b="1" strike="noStrike" spc="-1">
                <a:solidFill>
                  <a:srgbClr val="000000"/>
                </a:solidFill>
                <a:latin typeface="Calibri"/>
                <a:ea typeface="DejaVu Sans"/>
              </a:rPr>
              <a:t>Слід обережно покласти потерпілого на рівну поверхню, попередньо постеливши на неї ковдру, одяг і т. п. </a:t>
            </a:r>
            <a:endParaRPr lang="ru-RU" sz="2400" b="0" strike="noStrike" spc="-1">
              <a:latin typeface="Arial"/>
            </a:endParaRPr>
          </a:p>
          <a:p>
            <a:pPr marL="343080" indent="-342000">
              <a:lnSpc>
                <a:spcPct val="100000"/>
              </a:lnSpc>
              <a:spcBef>
                <a:spcPts val="479"/>
              </a:spcBef>
              <a:buClr>
                <a:srgbClr val="000000"/>
              </a:buClr>
              <a:buFont typeface="Arial"/>
              <a:buChar char="•"/>
            </a:pPr>
            <a:r>
              <a:rPr lang="ru-RU" sz="2400" b="1" strike="noStrike" spc="-1">
                <a:solidFill>
                  <a:srgbClr val="000000"/>
                </a:solidFill>
                <a:latin typeface="Calibri"/>
                <a:ea typeface="DejaVu Sans"/>
              </a:rPr>
              <a:t>Під гомілки рекомендується підкласти валик (подушку, куртку). Якщо потерпілий без свідомості, обережно покласти долоні з двох сторін під нижню щелепу і без значних зусиль відхилити голову назад, висуваючи підборіддя вперед. Очистити ротову порожнину від слини або іншого вмісту чистим носовою хусткою, потім постаратися повернути голову набік для запобігання потрапляння блювотних мас або іншої рідини в дихальні шляхи.</a:t>
            </a:r>
            <a:endParaRPr lang="ru-RU" sz="2400" b="0" strike="noStrike" spc="-1">
              <a:latin typeface="Arial"/>
            </a:endParaRPr>
          </a:p>
          <a:p>
            <a:pPr marL="343080" indent="-342000">
              <a:lnSpc>
                <a:spcPct val="100000"/>
              </a:lnSpc>
              <a:spcBef>
                <a:spcPts val="479"/>
              </a:spcBef>
              <a:buClr>
                <a:srgbClr val="000000"/>
              </a:buClr>
              <a:buFont typeface="Arial"/>
              <a:buChar char="•"/>
            </a:pPr>
            <a:r>
              <a:rPr lang="ru-RU" sz="2400" b="1" strike="noStrike" spc="-1">
                <a:solidFill>
                  <a:srgbClr val="000000"/>
                </a:solidFill>
                <a:latin typeface="Calibri"/>
                <a:ea typeface="DejaVu Sans"/>
              </a:rPr>
              <a:t>Будь-яке чужорідне тіло, що перебуває в рані, не можна ворушити, а тим більше намагатися отримати. Ці дії можуть збільшити обсяг ураження мозку і посилити кровотечу.</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CustomShape 1"/>
          <p:cNvSpPr/>
          <p:nvPr/>
        </p:nvSpPr>
        <p:spPr>
          <a:xfrm>
            <a:off x="357120" y="285840"/>
            <a:ext cx="8328600" cy="628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gn="just">
              <a:lnSpc>
                <a:spcPct val="100000"/>
              </a:lnSpc>
              <a:spcBef>
                <a:spcPts val="400"/>
              </a:spcBef>
              <a:buClr>
                <a:srgbClr val="000000"/>
              </a:buClr>
              <a:buFont typeface="Arial"/>
              <a:buChar char="•"/>
            </a:pPr>
            <a:r>
              <a:rPr lang="ru-RU" sz="2000" b="0" strike="noStrike" spc="-1">
                <a:solidFill>
                  <a:srgbClr val="000000"/>
                </a:solidFill>
                <a:latin typeface="Calibri"/>
                <a:ea typeface="DejaVu Sans"/>
              </a:rPr>
              <a:t>Для зупинки кровотечі спочатку потрібно спробувати очистити шкіру навколо місця ураження з допомогою рушника, при можливості швидко обробити поверхню навколо рани розчином брильянтового зеленого чи йоду. Потім на рану накласти пов’язку, що давить: спочатку кілька шарів чистої тканини або марлі, зверху бажано покласти твердий предмет (пульт від техніки, шматок сухого мила, гребінець тощо) і добре забинтувати, щоб цей предмет здавлював пошкоджену судину.</a:t>
            </a:r>
            <a:endParaRPr lang="ru-RU" sz="2000" b="0" strike="noStrike" spc="-1">
              <a:latin typeface="Arial"/>
            </a:endParaRPr>
          </a:p>
          <a:p>
            <a:pPr marL="343080" indent="-342000" algn="just">
              <a:lnSpc>
                <a:spcPct val="100000"/>
              </a:lnSpc>
              <a:spcBef>
                <a:spcPts val="400"/>
              </a:spcBef>
              <a:buClr>
                <a:srgbClr val="000000"/>
              </a:buClr>
              <a:buFont typeface="Arial"/>
              <a:buChar char="•"/>
            </a:pPr>
            <a:r>
              <a:rPr lang="ru-RU" sz="2000" b="0" strike="noStrike" spc="-1">
                <a:solidFill>
                  <a:srgbClr val="000000"/>
                </a:solidFill>
                <a:latin typeface="Calibri"/>
                <a:ea typeface="DejaVu Sans"/>
              </a:rPr>
              <a:t>Якщо кровотеча сильна, а накласти пов’язку немає можливості, слід притиснути пальцями шкіру біля краю рани, щоб кров перестала текти. Пальцеве притиснення судини потрібно здійснювати до приїзду «Швидкої допомоги».</a:t>
            </a:r>
            <a:endParaRPr lang="ru-RU" sz="2000" b="0" strike="noStrike" spc="-1">
              <a:latin typeface="Arial"/>
            </a:endParaRPr>
          </a:p>
          <a:p>
            <a:pPr>
              <a:lnSpc>
                <a:spcPct val="100000"/>
              </a:lnSpc>
              <a:spcBef>
                <a:spcPts val="360"/>
              </a:spcBef>
            </a:pPr>
            <a:endParaRPr lang="ru-RU" sz="2000" b="0" strike="noStrike" spc="-1">
              <a:latin typeface="Arial"/>
            </a:endParaRPr>
          </a:p>
          <a:p>
            <a:pPr>
              <a:lnSpc>
                <a:spcPct val="100000"/>
              </a:lnSpc>
              <a:spcBef>
                <a:spcPts val="360"/>
              </a:spcBef>
            </a:pPr>
            <a:endParaRPr lang="ru-RU" sz="2000" b="0" strike="noStrike" spc="-1">
              <a:latin typeface="Arial"/>
            </a:endParaRPr>
          </a:p>
        </p:txBody>
      </p:sp>
      <p:pic>
        <p:nvPicPr>
          <p:cNvPr id="464" name="Picture 2"/>
          <p:cNvPicPr/>
          <p:nvPr/>
        </p:nvPicPr>
        <p:blipFill>
          <a:blip r:embed="rId2"/>
          <a:stretch/>
        </p:blipFill>
        <p:spPr>
          <a:xfrm>
            <a:off x="4071960" y="3786120"/>
            <a:ext cx="4713840" cy="30708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CustomShape 1"/>
          <p:cNvSpPr/>
          <p:nvPr/>
        </p:nvSpPr>
        <p:spPr>
          <a:xfrm>
            <a:off x="357120" y="500040"/>
            <a:ext cx="8339760" cy="576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gn="just">
              <a:lnSpc>
                <a:spcPct val="90000"/>
              </a:lnSpc>
              <a:spcBef>
                <a:spcPts val="561"/>
              </a:spcBef>
            </a:pPr>
            <a:r>
              <a:rPr lang="ru-RU" sz="2800" b="0" strike="noStrike" spc="-1">
                <a:solidFill>
                  <a:srgbClr val="FF0000"/>
                </a:solidFill>
                <a:latin typeface="Calibri"/>
                <a:ea typeface="DejaVu Sans"/>
              </a:rPr>
              <a:t>        Травма може бути одиничною, множинною, поєднаною і комбінованою.</a:t>
            </a:r>
            <a:endParaRPr lang="ru-RU" sz="2800" b="0" strike="noStrike" spc="-1">
              <a:latin typeface="Arial"/>
            </a:endParaRPr>
          </a:p>
          <a:p>
            <a:pPr marL="343080" indent="-342000" algn="just">
              <a:lnSpc>
                <a:spcPct val="90000"/>
              </a:lnSpc>
              <a:spcBef>
                <a:spcPts val="561"/>
              </a:spcBef>
            </a:pPr>
            <a:r>
              <a:rPr lang="ru-RU" sz="2800" b="0" strike="noStrike" spc="-1">
                <a:solidFill>
                  <a:srgbClr val="220600"/>
                </a:solidFill>
                <a:latin typeface="Calibri"/>
                <a:ea typeface="DejaVu Sans"/>
              </a:rPr>
              <a:t>        </a:t>
            </a:r>
            <a:r>
              <a:rPr lang="ru-RU" sz="2800" b="1" u="sng" strike="noStrike" spc="-1">
                <a:solidFill>
                  <a:srgbClr val="220600"/>
                </a:solidFill>
                <a:uFillTx/>
                <a:latin typeface="Calibri"/>
                <a:ea typeface="DejaVu Sans"/>
              </a:rPr>
              <a:t>Одинична</a:t>
            </a:r>
            <a:r>
              <a:rPr lang="ru-RU" sz="2800" b="0" strike="noStrike" spc="-1">
                <a:solidFill>
                  <a:srgbClr val="220600"/>
                </a:solidFill>
                <a:latin typeface="Calibri"/>
                <a:ea typeface="DejaVu Sans"/>
              </a:rPr>
              <a:t>, або </a:t>
            </a:r>
            <a:r>
              <a:rPr lang="ru-RU" sz="2800" b="1" u="sng" strike="noStrike" spc="-1">
                <a:solidFill>
                  <a:srgbClr val="220600"/>
                </a:solidFill>
                <a:uFillTx/>
                <a:latin typeface="Calibri"/>
                <a:ea typeface="DejaVu Sans"/>
              </a:rPr>
              <a:t>ізольована</a:t>
            </a:r>
            <a:r>
              <a:rPr lang="ru-RU" sz="2800" b="0" strike="noStrike" spc="-1">
                <a:solidFill>
                  <a:srgbClr val="220600"/>
                </a:solidFill>
                <a:latin typeface="Calibri"/>
                <a:ea typeface="DejaVu Sans"/>
              </a:rPr>
              <a:t>, травма - це ушкодження одного органа або кінцівки в межах одного сегменту. </a:t>
            </a:r>
            <a:endParaRPr lang="ru-RU" sz="2800" b="0" strike="noStrike" spc="-1">
              <a:latin typeface="Arial"/>
            </a:endParaRPr>
          </a:p>
          <a:p>
            <a:pPr marL="343080" indent="-342000" algn="just">
              <a:lnSpc>
                <a:spcPct val="90000"/>
              </a:lnSpc>
              <a:spcBef>
                <a:spcPts val="561"/>
              </a:spcBef>
            </a:pPr>
            <a:r>
              <a:rPr lang="ru-RU" sz="2800" b="0" strike="noStrike" spc="-1">
                <a:solidFill>
                  <a:srgbClr val="220600"/>
                </a:solidFill>
                <a:latin typeface="Calibri"/>
                <a:ea typeface="DejaVu Sans"/>
              </a:rPr>
              <a:t>       </a:t>
            </a:r>
            <a:r>
              <a:rPr lang="ru-RU" sz="2800" b="1" u="sng" strike="noStrike" spc="-1">
                <a:solidFill>
                  <a:srgbClr val="220600"/>
                </a:solidFill>
                <a:uFillTx/>
                <a:latin typeface="Calibri"/>
                <a:ea typeface="DejaVu Sans"/>
              </a:rPr>
              <a:t>Множинна травма</a:t>
            </a:r>
            <a:r>
              <a:rPr lang="ru-RU" sz="2800" b="0" strike="noStrike" spc="-1">
                <a:solidFill>
                  <a:srgbClr val="220600"/>
                </a:solidFill>
                <a:latin typeface="Calibri"/>
                <a:ea typeface="DejaVu Sans"/>
              </a:rPr>
              <a:t> характеризується ушкодженням багатьох ділянок тіла в межах однієї системи. </a:t>
            </a:r>
            <a:endParaRPr lang="ru-RU" sz="2800" b="0" strike="noStrike" spc="-1">
              <a:latin typeface="Arial"/>
            </a:endParaRPr>
          </a:p>
          <a:p>
            <a:pPr marL="343080" indent="-342000" algn="just">
              <a:lnSpc>
                <a:spcPct val="90000"/>
              </a:lnSpc>
              <a:spcBef>
                <a:spcPts val="561"/>
              </a:spcBef>
            </a:pPr>
            <a:r>
              <a:rPr lang="ru-RU" sz="2800" b="0" strike="noStrike" spc="-1">
                <a:solidFill>
                  <a:srgbClr val="220600"/>
                </a:solidFill>
                <a:latin typeface="Calibri"/>
                <a:ea typeface="DejaVu Sans"/>
              </a:rPr>
              <a:t>        </a:t>
            </a:r>
            <a:r>
              <a:rPr lang="ru-RU" sz="2800" b="1" u="sng" strike="noStrike" spc="-1">
                <a:solidFill>
                  <a:srgbClr val="220600"/>
                </a:solidFill>
                <a:uFillTx/>
                <a:latin typeface="Calibri"/>
                <a:ea typeface="DejaVu Sans"/>
              </a:rPr>
              <a:t>Поєднана травма </a:t>
            </a:r>
            <a:r>
              <a:rPr lang="ru-RU" sz="2800" b="0" strike="noStrike" spc="-1">
                <a:solidFill>
                  <a:srgbClr val="220600"/>
                </a:solidFill>
                <a:latin typeface="Calibri"/>
                <a:ea typeface="DejaVu Sans"/>
              </a:rPr>
              <a:t>- це ушкодження опорно-рухового апарату і внутрішніх органів. </a:t>
            </a:r>
            <a:endParaRPr lang="ru-RU" sz="2800" b="0" strike="noStrike" spc="-1">
              <a:latin typeface="Arial"/>
            </a:endParaRPr>
          </a:p>
          <a:p>
            <a:pPr marL="343080" indent="-342000" algn="just">
              <a:lnSpc>
                <a:spcPct val="90000"/>
              </a:lnSpc>
              <a:spcBef>
                <a:spcPts val="561"/>
              </a:spcBef>
            </a:pPr>
            <a:r>
              <a:rPr lang="ru-RU" sz="2800" b="0" strike="noStrike" spc="-1">
                <a:solidFill>
                  <a:srgbClr val="220600"/>
                </a:solidFill>
                <a:latin typeface="Calibri"/>
                <a:ea typeface="DejaVu Sans"/>
              </a:rPr>
              <a:t>        </a:t>
            </a:r>
            <a:r>
              <a:rPr lang="ru-RU" sz="2800" b="1" u="sng" strike="noStrike" spc="-1">
                <a:solidFill>
                  <a:srgbClr val="220600"/>
                </a:solidFill>
                <a:uFillTx/>
                <a:latin typeface="Calibri"/>
                <a:ea typeface="DejaVu Sans"/>
              </a:rPr>
              <a:t>Комбінована травма</a:t>
            </a:r>
            <a:r>
              <a:rPr lang="ru-RU" sz="2800" b="0" strike="noStrike" spc="-1">
                <a:solidFill>
                  <a:srgbClr val="220600"/>
                </a:solidFill>
                <a:latin typeface="Calibri"/>
                <a:ea typeface="DejaVu Sans"/>
              </a:rPr>
              <a:t> виникає під дією механічних і немеханічних факторів</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4" presetClass="entr" fill="hold" nodeType="clickEffect">
                                  <p:stCondLst>
                                    <p:cond delay="0"/>
                                  </p:stCondLst>
                                  <p:childTnLst>
                                    <p:set>
                                      <p:cBhvr>
                                        <p:cTn id="6" dur="1" fill="hold">
                                          <p:stCondLst>
                                            <p:cond delay="0"/>
                                          </p:stCondLst>
                                        </p:cTn>
                                        <p:tgtEl>
                                          <p:spTgt spid="319">
                                            <p:txEl>
                                              <p:pRg st="0" end="0"/>
                                            </p:txEl>
                                          </p:spTgt>
                                        </p:tgtEl>
                                        <p:attrNameLst>
                                          <p:attrName>style.visibility</p:attrName>
                                        </p:attrNameLst>
                                      </p:cBhvr>
                                      <p:to>
                                        <p:strVal val="visible"/>
                                      </p:to>
                                    </p:set>
                                    <p:anim calcmode="lin" valueType="str">
                                      <p:cBhvr additive="repl">
                                        <p:cTn id="7" dur="1" fill="hold"/>
                                        <p:tgtEl>
                                          <p:spTgt spid="319">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fill="hold" nodeType="clickEffect">
                                  <p:stCondLst>
                                    <p:cond delay="0"/>
                                  </p:stCondLst>
                                  <p:childTnLst>
                                    <p:set>
                                      <p:cBhvr>
                                        <p:cTn id="11" dur="1" fill="hold">
                                          <p:stCondLst>
                                            <p:cond delay="0"/>
                                          </p:stCondLst>
                                        </p:cTn>
                                        <p:tgtEl>
                                          <p:spTgt spid="319">
                                            <p:txEl>
                                              <p:pRg st="1" end="1"/>
                                            </p:txEl>
                                          </p:spTgt>
                                        </p:tgtEl>
                                        <p:attrNameLst>
                                          <p:attrName>style.visibility</p:attrName>
                                        </p:attrNameLst>
                                      </p:cBhvr>
                                      <p:to>
                                        <p:strVal val="visible"/>
                                      </p:to>
                                    </p:set>
                                    <p:anim calcmode="lin" valueType="str">
                                      <p:cBhvr additive="repl">
                                        <p:cTn id="12" dur="1" fill="hold"/>
                                        <p:tgtEl>
                                          <p:spTgt spid="319">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fill="hold" nodeType="clickEffect">
                                  <p:stCondLst>
                                    <p:cond delay="0"/>
                                  </p:stCondLst>
                                  <p:childTnLst>
                                    <p:set>
                                      <p:cBhvr>
                                        <p:cTn id="16" dur="1" fill="hold">
                                          <p:stCondLst>
                                            <p:cond delay="0"/>
                                          </p:stCondLst>
                                        </p:cTn>
                                        <p:tgtEl>
                                          <p:spTgt spid="319">
                                            <p:txEl>
                                              <p:pRg st="2" end="2"/>
                                            </p:txEl>
                                          </p:spTgt>
                                        </p:tgtEl>
                                        <p:attrNameLst>
                                          <p:attrName>style.visibility</p:attrName>
                                        </p:attrNameLst>
                                      </p:cBhvr>
                                      <p:to>
                                        <p:strVal val="visible"/>
                                      </p:to>
                                    </p:set>
                                    <p:anim calcmode="lin" valueType="str">
                                      <p:cBhvr additive="repl">
                                        <p:cTn id="17" dur="1" fill="hold"/>
                                        <p:tgtEl>
                                          <p:spTgt spid="319">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fill="hold" nodeType="clickEffect">
                                  <p:stCondLst>
                                    <p:cond delay="0"/>
                                  </p:stCondLst>
                                  <p:childTnLst>
                                    <p:set>
                                      <p:cBhvr>
                                        <p:cTn id="21" dur="1" fill="hold">
                                          <p:stCondLst>
                                            <p:cond delay="0"/>
                                          </p:stCondLst>
                                        </p:cTn>
                                        <p:tgtEl>
                                          <p:spTgt spid="319">
                                            <p:txEl>
                                              <p:pRg st="3" end="3"/>
                                            </p:txEl>
                                          </p:spTgt>
                                        </p:tgtEl>
                                        <p:attrNameLst>
                                          <p:attrName>style.visibility</p:attrName>
                                        </p:attrNameLst>
                                      </p:cBhvr>
                                      <p:to>
                                        <p:strVal val="visible"/>
                                      </p:to>
                                    </p:set>
                                    <p:anim calcmode="lin" valueType="str">
                                      <p:cBhvr additive="repl">
                                        <p:cTn id="22" dur="1" fill="hold"/>
                                        <p:tgtEl>
                                          <p:spTgt spid="319">
                                            <p:txEl>
                                              <p:pRg st="3" end="3"/>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fill="hold" nodeType="clickEffect">
                                  <p:stCondLst>
                                    <p:cond delay="0"/>
                                  </p:stCondLst>
                                  <p:childTnLst>
                                    <p:set>
                                      <p:cBhvr>
                                        <p:cTn id="26" dur="1" fill="hold">
                                          <p:stCondLst>
                                            <p:cond delay="0"/>
                                          </p:stCondLst>
                                        </p:cTn>
                                        <p:tgtEl>
                                          <p:spTgt spid="319">
                                            <p:txEl>
                                              <p:pRg st="4" end="4"/>
                                            </p:txEl>
                                          </p:spTgt>
                                        </p:tgtEl>
                                        <p:attrNameLst>
                                          <p:attrName>style.visibility</p:attrName>
                                        </p:attrNameLst>
                                      </p:cBhvr>
                                      <p:to>
                                        <p:strVal val="visible"/>
                                      </p:to>
                                    </p:set>
                                    <p:anim calcmode="lin" valueType="str">
                                      <p:cBhvr additive="repl">
                                        <p:cTn id="27" dur="1" fill="hold"/>
                                        <p:tgtEl>
                                          <p:spTgt spid="319">
                                            <p:txEl>
                                              <p:pRg st="4" end="4"/>
                                            </p:txEl>
                                          </p:spTgt>
                                        </p:tgtEl>
                                      </p:cBhvr>
                                    </p:anim>
                                  </p:childTnLst>
                                </p:cTn>
                              </p:par>
                            </p:childTnLst>
                          </p:cTn>
                        </p:par>
                      </p:childTnLst>
                    </p:cTn>
                  </p:par>
                  <p:par>
                    <p:cTn id="28" fill="hold">
                      <p:stCondLst>
                        <p:cond delay="indefinite"/>
                      </p:stCondLst>
                      <p:childTnLst>
                        <p:par>
                          <p:cTn id="29" fill="hold">
                            <p:stCondLst>
                              <p:cond delay="0"/>
                            </p:stCondLst>
                            <p:childTnLst>
                              <p:par>
                                <p:cTn id="30" presetID="24" presetClass="exit" fill="hold" nodeType="clickEffect">
                                  <p:stCondLst>
                                    <p:cond delay="0"/>
                                  </p:stCondLst>
                                  <p:childTnLst>
                                    <p:anim calcmode="lin" valueType="str">
                                      <p:cBhvr additive="repl">
                                        <p:cTn id="31" dur="1"/>
                                        <p:tgtEl>
                                          <p:spTgt spid="319">
                                            <p:txEl>
                                              <p:pRg st="0" end="0"/>
                                            </p:txEl>
                                          </p:spTgt>
                                        </p:tgtEl>
                                      </p:cBhvr>
                                    </p:anim>
                                    <p:set>
                                      <p:cBhvr>
                                        <p:cTn id="32" dur="1" fill="hold">
                                          <p:stCondLst>
                                            <p:cond delay="0"/>
                                          </p:stCondLst>
                                        </p:cTn>
                                        <p:tgtEl>
                                          <p:spTgt spid="319">
                                            <p:txEl>
                                              <p:pRg st="0" end="0"/>
                                            </p:txEl>
                                          </p:spTgt>
                                        </p:tgtEl>
                                        <p:attrNameLst>
                                          <p:attrName>style.visibility</p:attrName>
                                        </p:attrNameLst>
                                      </p:cBhvr>
                                      <p:to>
                                        <p:strVal val="hidden"/>
                                      </p:to>
                                    </p:set>
                                  </p:childTnLst>
                                </p:cTn>
                              </p:par>
                              <p:par>
                                <p:cTn id="33" presetID="24" presetClass="exit" fill="hold" nodeType="withEffect">
                                  <p:stCondLst>
                                    <p:cond delay="0"/>
                                  </p:stCondLst>
                                  <p:childTnLst>
                                    <p:anim calcmode="lin" valueType="str">
                                      <p:cBhvr additive="repl">
                                        <p:cTn id="34" dur="1"/>
                                        <p:tgtEl>
                                          <p:spTgt spid="319">
                                            <p:txEl>
                                              <p:pRg st="1" end="1"/>
                                            </p:txEl>
                                          </p:spTgt>
                                        </p:tgtEl>
                                      </p:cBhvr>
                                    </p:anim>
                                    <p:set>
                                      <p:cBhvr>
                                        <p:cTn id="35" dur="1" fill="hold">
                                          <p:stCondLst>
                                            <p:cond delay="0"/>
                                          </p:stCondLst>
                                        </p:cTn>
                                        <p:tgtEl>
                                          <p:spTgt spid="319">
                                            <p:txEl>
                                              <p:pRg st="1" end="1"/>
                                            </p:txEl>
                                          </p:spTgt>
                                        </p:tgtEl>
                                        <p:attrNameLst>
                                          <p:attrName>style.visibility</p:attrName>
                                        </p:attrNameLst>
                                      </p:cBhvr>
                                      <p:to>
                                        <p:strVal val="hidden"/>
                                      </p:to>
                                    </p:set>
                                  </p:childTnLst>
                                </p:cTn>
                              </p:par>
                              <p:par>
                                <p:cTn id="36" presetID="24" presetClass="exit" fill="hold" nodeType="withEffect">
                                  <p:stCondLst>
                                    <p:cond delay="0"/>
                                  </p:stCondLst>
                                  <p:childTnLst>
                                    <p:anim calcmode="lin" valueType="str">
                                      <p:cBhvr additive="repl">
                                        <p:cTn id="37" dur="1"/>
                                        <p:tgtEl>
                                          <p:spTgt spid="319">
                                            <p:txEl>
                                              <p:pRg st="2" end="2"/>
                                            </p:txEl>
                                          </p:spTgt>
                                        </p:tgtEl>
                                      </p:cBhvr>
                                    </p:anim>
                                    <p:set>
                                      <p:cBhvr>
                                        <p:cTn id="38" dur="1" fill="hold">
                                          <p:stCondLst>
                                            <p:cond delay="0"/>
                                          </p:stCondLst>
                                        </p:cTn>
                                        <p:tgtEl>
                                          <p:spTgt spid="319">
                                            <p:txEl>
                                              <p:pRg st="2" end="2"/>
                                            </p:txEl>
                                          </p:spTgt>
                                        </p:tgtEl>
                                        <p:attrNameLst>
                                          <p:attrName>style.visibility</p:attrName>
                                        </p:attrNameLst>
                                      </p:cBhvr>
                                      <p:to>
                                        <p:strVal val="hidden"/>
                                      </p:to>
                                    </p:set>
                                  </p:childTnLst>
                                </p:cTn>
                              </p:par>
                              <p:par>
                                <p:cTn id="39" presetID="24" presetClass="exit" fill="hold" nodeType="withEffect">
                                  <p:stCondLst>
                                    <p:cond delay="0"/>
                                  </p:stCondLst>
                                  <p:childTnLst>
                                    <p:anim calcmode="lin" valueType="str">
                                      <p:cBhvr additive="repl">
                                        <p:cTn id="40" dur="1"/>
                                        <p:tgtEl>
                                          <p:spTgt spid="319">
                                            <p:txEl>
                                              <p:pRg st="3" end="3"/>
                                            </p:txEl>
                                          </p:spTgt>
                                        </p:tgtEl>
                                      </p:cBhvr>
                                    </p:anim>
                                    <p:set>
                                      <p:cBhvr>
                                        <p:cTn id="41" dur="1" fill="hold">
                                          <p:stCondLst>
                                            <p:cond delay="0"/>
                                          </p:stCondLst>
                                        </p:cTn>
                                        <p:tgtEl>
                                          <p:spTgt spid="319">
                                            <p:txEl>
                                              <p:pRg st="3" end="3"/>
                                            </p:txEl>
                                          </p:spTgt>
                                        </p:tgtEl>
                                        <p:attrNameLst>
                                          <p:attrName>style.visibility</p:attrName>
                                        </p:attrNameLst>
                                      </p:cBhvr>
                                      <p:to>
                                        <p:strVal val="hidden"/>
                                      </p:to>
                                    </p:set>
                                  </p:childTnLst>
                                </p:cTn>
                              </p:par>
                              <p:par>
                                <p:cTn id="42" presetID="24" presetClass="exit" fill="hold" nodeType="withEffect">
                                  <p:stCondLst>
                                    <p:cond delay="0"/>
                                  </p:stCondLst>
                                  <p:childTnLst>
                                    <p:anim calcmode="lin" valueType="str">
                                      <p:cBhvr additive="repl">
                                        <p:cTn id="43" dur="1"/>
                                        <p:tgtEl>
                                          <p:spTgt spid="319">
                                            <p:txEl>
                                              <p:pRg st="4" end="4"/>
                                            </p:txEl>
                                          </p:spTgt>
                                        </p:tgtEl>
                                      </p:cBhvr>
                                    </p:anim>
                                    <p:set>
                                      <p:cBhvr>
                                        <p:cTn id="44" dur="1" fill="hold">
                                          <p:stCondLst>
                                            <p:cond delay="0"/>
                                          </p:stCondLst>
                                        </p:cTn>
                                        <p:tgtEl>
                                          <p:spTgt spid="319">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CustomShape 1"/>
          <p:cNvSpPr/>
          <p:nvPr/>
        </p:nvSpPr>
        <p:spPr>
          <a:xfrm>
            <a:off x="0" y="357120"/>
            <a:ext cx="5428080" cy="628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000" algn="just">
              <a:lnSpc>
                <a:spcPct val="100000"/>
              </a:lnSpc>
              <a:spcBef>
                <a:spcPts val="400"/>
              </a:spcBef>
              <a:buClr>
                <a:srgbClr val="000000"/>
              </a:buClr>
              <a:buFont typeface="Arial"/>
              <a:buChar char="•"/>
            </a:pPr>
            <a:r>
              <a:rPr lang="ru-RU" sz="2000" b="1" strike="noStrike" spc="-1">
                <a:solidFill>
                  <a:srgbClr val="000000"/>
                </a:solidFill>
                <a:latin typeface="Calibri"/>
                <a:ea typeface="DejaVu Sans"/>
              </a:rPr>
              <a:t>Перша медична допомога при травмах грудей і живота</a:t>
            </a:r>
            <a:r>
              <a:rPr lang="ru-RU" sz="2000" b="0" strike="noStrike" spc="-1">
                <a:solidFill>
                  <a:srgbClr val="000000"/>
                </a:solidFill>
                <a:latin typeface="Calibri"/>
                <a:ea typeface="DejaVu Sans"/>
              </a:rPr>
              <a:t> полягає в наданні потерпілому правильного положення: у першому випадку людині слід надати сидяче або напівсидяче положення з невеликим нахилом на уражену сторону, а в другому - положення на спині з напівзігнутими ногами. </a:t>
            </a:r>
            <a:endParaRPr lang="ru-RU" sz="2000" b="0" strike="noStrike" spc="-1">
              <a:latin typeface="Arial"/>
            </a:endParaRPr>
          </a:p>
          <a:p>
            <a:pPr marL="343080" indent="-342000" algn="just">
              <a:lnSpc>
                <a:spcPct val="100000"/>
              </a:lnSpc>
              <a:spcBef>
                <a:spcPts val="400"/>
              </a:spcBef>
              <a:buClr>
                <a:srgbClr val="000000"/>
              </a:buClr>
              <a:buFont typeface="Arial"/>
              <a:buChar char="•"/>
            </a:pPr>
            <a:r>
              <a:rPr lang="ru-RU" sz="2000" b="0" strike="noStrike" spc="-1">
                <a:solidFill>
                  <a:srgbClr val="000000"/>
                </a:solidFill>
                <a:latin typeface="Calibri"/>
                <a:ea typeface="DejaVu Sans"/>
              </a:rPr>
              <a:t>При травмах грудей потерпілого необхідно звільнити від тісного одягу і забезпечити йому доступ свіжого повітря. Після цього залишається тільки контролювати стан постраждалої людини до приїзду швидкої, можна давати доступні болезаспокійливі засоби, а при травмах живота прикладати холод на живіт.</a:t>
            </a:r>
            <a:endParaRPr lang="ru-RU" sz="2000" b="0" strike="noStrike" spc="-1">
              <a:latin typeface="Arial"/>
            </a:endParaRPr>
          </a:p>
          <a:p>
            <a:pPr marL="343080" indent="-342000" algn="just">
              <a:lnSpc>
                <a:spcPct val="100000"/>
              </a:lnSpc>
              <a:spcBef>
                <a:spcPts val="400"/>
              </a:spcBef>
              <a:buClr>
                <a:srgbClr val="000000"/>
              </a:buClr>
              <a:buFont typeface="Arial"/>
              <a:buChar char="•"/>
            </a:pPr>
            <a:r>
              <a:rPr lang="ru-RU" sz="2000" b="0" strike="noStrike" spc="-1">
                <a:solidFill>
                  <a:srgbClr val="000000"/>
                </a:solidFill>
                <a:latin typeface="Calibri"/>
                <a:ea typeface="DejaVu Sans"/>
              </a:rPr>
              <a:t>Крім усього перерахованого вище, перша допомога при травмах грудей і живота передбачає забезпечення повного спокою потерпілому та його зігрівання, для чого людину можна укутати ковдрами. </a:t>
            </a:r>
            <a:endParaRPr lang="ru-RU" sz="2000" b="0" strike="noStrike" spc="-1">
              <a:latin typeface="Arial"/>
            </a:endParaRPr>
          </a:p>
        </p:txBody>
      </p:sp>
      <p:pic>
        <p:nvPicPr>
          <p:cNvPr id="466" name="Picture 2"/>
          <p:cNvPicPr/>
          <p:nvPr/>
        </p:nvPicPr>
        <p:blipFill>
          <a:blip r:embed="rId2"/>
          <a:stretch/>
        </p:blipFill>
        <p:spPr>
          <a:xfrm>
            <a:off x="5572080" y="1219680"/>
            <a:ext cx="3570840" cy="34358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CustomShape 1"/>
          <p:cNvSpPr/>
          <p:nvPr/>
        </p:nvSpPr>
        <p:spPr>
          <a:xfrm>
            <a:off x="0" y="126720"/>
            <a:ext cx="8928720" cy="673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gn="just">
              <a:lnSpc>
                <a:spcPct val="85000"/>
              </a:lnSpc>
              <a:buClr>
                <a:srgbClr val="000000"/>
              </a:buClr>
              <a:buFont typeface="Arial"/>
              <a:buChar char="•"/>
            </a:pPr>
            <a:r>
              <a:rPr lang="ru-RU" sz="1900" b="0" strike="noStrike" spc="-1">
                <a:solidFill>
                  <a:srgbClr val="000000"/>
                </a:solidFill>
                <a:latin typeface="Calibri"/>
                <a:ea typeface="DejaVu Sans"/>
              </a:rPr>
              <a:t>Надання допомоги при пораненні грудної клітки і живота відрізняється від допомоги, яка необхідна при травмах. </a:t>
            </a:r>
            <a:endParaRPr lang="ru-RU" sz="1900" b="0" strike="noStrike" spc="-1">
              <a:latin typeface="Arial"/>
            </a:endParaRPr>
          </a:p>
          <a:p>
            <a:pPr marL="343080" indent="-342000" algn="just">
              <a:lnSpc>
                <a:spcPct val="85000"/>
              </a:lnSpc>
              <a:buClr>
                <a:srgbClr val="FF0000"/>
              </a:buClr>
              <a:buFont typeface="Arial"/>
              <a:buChar char="•"/>
            </a:pPr>
            <a:r>
              <a:rPr lang="ru-RU" sz="1900" b="1" strike="noStrike" spc="-1">
                <a:solidFill>
                  <a:srgbClr val="FF0000"/>
                </a:solidFill>
                <a:latin typeface="Calibri"/>
                <a:ea typeface="DejaVu Sans"/>
              </a:rPr>
              <a:t>Поранення грудної клітини </a:t>
            </a:r>
            <a:r>
              <a:rPr lang="ru-RU" sz="1900" b="0" strike="noStrike" spc="-1">
                <a:solidFill>
                  <a:srgbClr val="000000"/>
                </a:solidFill>
                <a:latin typeface="Calibri"/>
                <a:ea typeface="DejaVu Sans"/>
              </a:rPr>
              <a:t>представляють серйозну небезпеку для життя потерпілого, оскільки не виключають пошкодження таких життєво важливих органів, як серце, легені, що може стати причиною внутрішньої кровотечі і, як наслідок, швидкої смерті. Ознаками того, що органи пошкоджені, є те, що під час вдиху потерпілого в рану засмоктується повітря, при цьому можна почути характерний звук, на видиху ж кров може пузиритися, при цьому дихання у людини часте, поверхневе, а шкіра обличчя бліда з синюшним відтінком. Навіть якщо всі органи залишилися без пошкодження, поранення грудної клітки все одно надзвичайно небезпечні, так як в плевральну порожнину починає проникати повітря, що може спровокувати розвиток відкритого </a:t>
            </a:r>
            <a:r>
              <a:rPr lang="ru-RU" sz="1900" b="1" i="1" strike="noStrike" spc="-1">
                <a:solidFill>
                  <a:srgbClr val="000000"/>
                </a:solidFill>
                <a:latin typeface="Calibri"/>
                <a:ea typeface="DejaVu Sans"/>
              </a:rPr>
              <a:t>пневмотораксу</a:t>
            </a:r>
            <a:r>
              <a:rPr lang="ru-RU" sz="1900" b="0" strike="noStrike" spc="-1">
                <a:solidFill>
                  <a:srgbClr val="000000"/>
                </a:solidFill>
                <a:latin typeface="Calibri"/>
                <a:ea typeface="DejaVu Sans"/>
              </a:rPr>
              <a:t> (скупчення в плевральній порожнині повітря) та його ускладнення - плевропульмонального шоку (шок виникає більш ніж у 60% постраждалих з відкритим пневматороксом) . </a:t>
            </a:r>
            <a:endParaRPr lang="ru-RU" sz="1900" b="0" strike="noStrike" spc="-1">
              <a:latin typeface="Arial"/>
            </a:endParaRPr>
          </a:p>
          <a:p>
            <a:pPr marL="343080" indent="-342000" algn="just">
              <a:lnSpc>
                <a:spcPct val="85000"/>
              </a:lnSpc>
              <a:buClr>
                <a:srgbClr val="000000"/>
              </a:buClr>
              <a:buFont typeface="Arial"/>
              <a:buChar char="•"/>
            </a:pPr>
            <a:r>
              <a:rPr lang="ru-RU" sz="1900" b="0" strike="noStrike" spc="-1">
                <a:solidFill>
                  <a:srgbClr val="000000"/>
                </a:solidFill>
                <a:latin typeface="Calibri"/>
                <a:ea typeface="DejaVu Sans"/>
              </a:rPr>
              <a:t>Не менш небезпечні і </a:t>
            </a:r>
            <a:r>
              <a:rPr lang="ru-RU" sz="1900" b="1" strike="noStrike" spc="-1">
                <a:solidFill>
                  <a:srgbClr val="FF0000"/>
                </a:solidFill>
                <a:latin typeface="Calibri"/>
                <a:ea typeface="DejaVu Sans"/>
              </a:rPr>
              <a:t>поранення живота</a:t>
            </a:r>
            <a:r>
              <a:rPr lang="ru-RU" sz="1900" b="0" strike="noStrike" spc="-1">
                <a:solidFill>
                  <a:srgbClr val="000000"/>
                </a:solidFill>
                <a:latin typeface="Calibri"/>
                <a:ea typeface="DejaVu Sans"/>
              </a:rPr>
              <a:t>, при яких може відбутися ушкодження внутрішніх органів, розташованих в черевній порожнині. Також при пораненні живота може спостерігатися випадіння внутрішніх органів. Перша допомога при пораненнях грудей і живота полягає в первинної герметизації рани, яку можна здійснити, приклавши долоню до рани.</a:t>
            </a:r>
            <a:endParaRPr lang="ru-RU" sz="1900" b="0" strike="noStrike" spc="-1">
              <a:latin typeface="Arial"/>
            </a:endParaRPr>
          </a:p>
          <a:p>
            <a:pPr marL="343080" indent="-342000" algn="just">
              <a:lnSpc>
                <a:spcPct val="85000"/>
              </a:lnSpc>
              <a:buClr>
                <a:srgbClr val="000000"/>
              </a:buClr>
              <a:buFont typeface="Arial"/>
              <a:buChar char="•"/>
            </a:pPr>
            <a:r>
              <a:rPr lang="ru-RU" sz="1900" b="0" strike="noStrike" spc="-1">
                <a:solidFill>
                  <a:srgbClr val="000000"/>
                </a:solidFill>
                <a:latin typeface="Calibri"/>
                <a:ea typeface="DejaVu Sans"/>
              </a:rPr>
              <a:t>У разі </a:t>
            </a:r>
            <a:r>
              <a:rPr lang="ru-RU" sz="1900" b="1" i="1" strike="noStrike" spc="-1">
                <a:solidFill>
                  <a:srgbClr val="000000"/>
                </a:solidFill>
                <a:latin typeface="Calibri"/>
                <a:ea typeface="DejaVu Sans"/>
              </a:rPr>
              <a:t>випадіння внутрішніх органів </a:t>
            </a:r>
            <a:r>
              <a:rPr lang="ru-RU" sz="1900" b="0" strike="noStrike" spc="-1">
                <a:solidFill>
                  <a:srgbClr val="000000"/>
                </a:solidFill>
                <a:latin typeface="Calibri"/>
                <a:ea typeface="DejaVu Sans"/>
              </a:rPr>
              <a:t>з рани не можна вправляти їх, не виймати з рани сторонні предмети, а потрібно накласти стерильну серветку, щоб попередити здавлювання, кладуть ватно-марлеве кільце, що оточує органи і дає змогу щільно забинтувати живіт. Таким потерпілим категорично заборонено давати пити, їсти й ліки через рот. Можна ввести знеболювальні речовини внутрішньом'язово. Транспортують їх обережно на носилках, підклавши під коліна валик.</a:t>
            </a:r>
            <a:endParaRPr lang="ru-RU" sz="1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CustomShape 1"/>
          <p:cNvSpPr/>
          <p:nvPr/>
        </p:nvSpPr>
        <p:spPr>
          <a:xfrm>
            <a:off x="457200" y="274680"/>
            <a:ext cx="8228520" cy="79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strike="noStrike" spc="-1" dirty="0">
                <a:solidFill>
                  <a:srgbClr val="FF0000"/>
                </a:solidFill>
                <a:latin typeface="Calibri"/>
                <a:ea typeface="DejaVu Sans"/>
              </a:rPr>
              <a:t>Носова </a:t>
            </a:r>
            <a:r>
              <a:rPr lang="ru-RU" sz="4400" b="1" strike="noStrike" spc="-1" dirty="0" err="1">
                <a:solidFill>
                  <a:srgbClr val="FF0000"/>
                </a:solidFill>
                <a:latin typeface="Calibri"/>
                <a:ea typeface="DejaVu Sans"/>
              </a:rPr>
              <a:t>кровотеча</a:t>
            </a:r>
            <a:endParaRPr lang="ru-RU" sz="4400" b="0" strike="noStrike" spc="-1" dirty="0">
              <a:solidFill>
                <a:srgbClr val="FF0000"/>
              </a:solidFill>
              <a:latin typeface="Arial"/>
            </a:endParaRPr>
          </a:p>
        </p:txBody>
      </p:sp>
      <p:sp>
        <p:nvSpPr>
          <p:cNvPr id="469" name="CustomShape 2"/>
          <p:cNvSpPr/>
          <p:nvPr/>
        </p:nvSpPr>
        <p:spPr>
          <a:xfrm>
            <a:off x="285840" y="1071720"/>
            <a:ext cx="5356800" cy="527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1000" lnSpcReduction="20000"/>
          </a:bodyPr>
          <a:lstStyle/>
          <a:p>
            <a:pPr marL="365760" indent="-254880" algn="just">
              <a:lnSpc>
                <a:spcPct val="100000"/>
              </a:lnSpc>
              <a:spcBef>
                <a:spcPts val="561"/>
              </a:spcBef>
            </a:pPr>
            <a:r>
              <a:rPr lang="ru-RU" sz="2800" b="0" strike="noStrike" spc="-1">
                <a:solidFill>
                  <a:srgbClr val="000000"/>
                </a:solidFill>
                <a:latin typeface="Calibri"/>
                <a:ea typeface="DejaVu Sans"/>
              </a:rPr>
              <a:t>    Якщо з носа пішла кров, не можна кластися горілиць. В такій позиції можна захлинитися власною кров'ю. Треба так сісти щоб голова знаходилася вище тулуба, щоб уся кров вільно витекла з носа. </a:t>
            </a:r>
            <a:r>
              <a:t/>
            </a:r>
            <a:br/>
            <a:r>
              <a:rPr lang="ru-RU" sz="2800" b="0" strike="noStrike" spc="-1">
                <a:solidFill>
                  <a:srgbClr val="000000"/>
                </a:solidFill>
                <a:latin typeface="Calibri"/>
                <a:ea typeface="DejaVu Sans"/>
              </a:rPr>
              <a:t>До носа слід прикласти хустинку і в цьому самому часі масувати перенісся. Можна також до носа ввести тампон.</a:t>
            </a:r>
            <a:endParaRPr lang="ru-RU" sz="2800" b="0" strike="noStrike" spc="-1">
              <a:latin typeface="Arial"/>
            </a:endParaRPr>
          </a:p>
          <a:p>
            <a:pPr marL="365760" indent="-254880" algn="just">
              <a:lnSpc>
                <a:spcPct val="100000"/>
              </a:lnSpc>
              <a:spcBef>
                <a:spcPts val="561"/>
              </a:spcBef>
            </a:pPr>
            <a:r>
              <a:t/>
            </a:r>
            <a:br/>
            <a:r>
              <a:rPr lang="ru-RU" sz="2800" b="0" strike="noStrike" spc="-1">
                <a:solidFill>
                  <a:srgbClr val="000000"/>
                </a:solidFill>
                <a:latin typeface="Calibri"/>
                <a:ea typeface="DejaVu Sans"/>
              </a:rPr>
              <a:t>Після затамування кровотечі можна прийняти як мінімум п'ять таблеток вітаміну C (цей вітамін ущільнює кровоносні судини). Таку дозу вітаміну можна приймати, ще декілька днів опісля.  </a:t>
            </a:r>
            <a:endParaRPr lang="ru-RU" sz="2800" b="0" strike="noStrike" spc="-1">
              <a:latin typeface="Arial"/>
            </a:endParaRPr>
          </a:p>
        </p:txBody>
      </p:sp>
      <p:pic>
        <p:nvPicPr>
          <p:cNvPr id="470" name="Picture 2"/>
          <p:cNvPicPr/>
          <p:nvPr/>
        </p:nvPicPr>
        <p:blipFill>
          <a:blip r:embed="rId2"/>
          <a:stretch/>
        </p:blipFill>
        <p:spPr>
          <a:xfrm>
            <a:off x="6000840" y="1285920"/>
            <a:ext cx="2784960" cy="2691360"/>
          </a:xfrm>
          <a:prstGeom prst="rect">
            <a:avLst/>
          </a:prstGeom>
          <a:ln>
            <a:noFill/>
          </a:ln>
        </p:spPr>
      </p:pic>
      <p:pic>
        <p:nvPicPr>
          <p:cNvPr id="471" name="Рисунок 4"/>
          <p:cNvPicPr/>
          <p:nvPr/>
        </p:nvPicPr>
        <p:blipFill>
          <a:blip r:embed="rId3"/>
          <a:stretch/>
        </p:blipFill>
        <p:spPr>
          <a:xfrm>
            <a:off x="6072120" y="4286160"/>
            <a:ext cx="2784960" cy="2046960"/>
          </a:xfrm>
          <a:prstGeom prst="rect">
            <a:avLst/>
          </a:prstGeom>
          <a:ln w="9360">
            <a:noFill/>
          </a:ln>
        </p:spPr>
      </p:pic>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CustomShape 1"/>
          <p:cNvSpPr/>
          <p:nvPr/>
        </p:nvSpPr>
        <p:spPr>
          <a:xfrm>
            <a:off x="1214280" y="0"/>
            <a:ext cx="5285160" cy="71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gn="ctr">
              <a:lnSpc>
                <a:spcPct val="100000"/>
              </a:lnSpc>
            </a:pPr>
            <a:r>
              <a:rPr lang="ru-RU" sz="3200" b="1" strike="noStrike" spc="-1">
                <a:solidFill>
                  <a:srgbClr val="FF0000"/>
                </a:solidFill>
                <a:latin typeface="Calibri"/>
                <a:ea typeface="DejaVu Sans"/>
              </a:rPr>
              <a:t>Шлункова кровотеча</a:t>
            </a:r>
            <a:endParaRPr lang="ru-RU" sz="3200" b="0" strike="noStrike" spc="-1">
              <a:latin typeface="Arial"/>
            </a:endParaRPr>
          </a:p>
        </p:txBody>
      </p:sp>
      <p:sp>
        <p:nvSpPr>
          <p:cNvPr id="473" name="CustomShape 2"/>
          <p:cNvSpPr/>
          <p:nvPr/>
        </p:nvSpPr>
        <p:spPr>
          <a:xfrm>
            <a:off x="500040" y="928800"/>
            <a:ext cx="5642640" cy="56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7920" algn="just">
              <a:lnSpc>
                <a:spcPct val="100000"/>
              </a:lnSpc>
              <a:spcBef>
                <a:spcPts val="561"/>
              </a:spcBef>
            </a:pPr>
            <a:r>
              <a:rPr lang="ru-RU" sz="2800" b="0" strike="noStrike" spc="-1">
                <a:solidFill>
                  <a:srgbClr val="000000"/>
                </a:solidFill>
                <a:latin typeface="Calibri"/>
                <a:ea typeface="DejaVu Sans"/>
              </a:rPr>
              <a:t>Ознаками шлункової кровотечі є блювота свіжою або згорнутою кров'ю, чорні рідкі фекалії, блідість, прискорене серцебиття, зниження артеріального тиску, слабкість, втрата свідомості.</a:t>
            </a:r>
            <a:endParaRPr lang="ru-RU" sz="2800" b="0" strike="noStrike" spc="-1">
              <a:latin typeface="Arial"/>
            </a:endParaRPr>
          </a:p>
          <a:p>
            <a:pPr marL="7920" algn="just">
              <a:lnSpc>
                <a:spcPct val="100000"/>
              </a:lnSpc>
              <a:spcBef>
                <a:spcPts val="561"/>
              </a:spcBef>
            </a:pPr>
            <a:r>
              <a:rPr lang="ru-RU" sz="2800" b="0" strike="noStrike" spc="-1">
                <a:solidFill>
                  <a:srgbClr val="000000"/>
                </a:solidFill>
                <a:latin typeface="Calibri"/>
                <a:ea typeface="DejaVu Sans"/>
              </a:rPr>
              <a:t>Хворому забезпечують повний спокій та горизонтальне положення.  На живіт кладуть пузир із льодом, дають ковтати дрібні шматочки льоду. Таких хворих заборонено кормити та поїти.</a:t>
            </a:r>
            <a:endParaRPr lang="ru-RU" sz="2800" b="0" strike="noStrike" spc="-1">
              <a:latin typeface="Arial"/>
            </a:endParaRPr>
          </a:p>
        </p:txBody>
      </p:sp>
      <p:pic>
        <p:nvPicPr>
          <p:cNvPr id="474" name="Содержимое 9"/>
          <p:cNvPicPr/>
          <p:nvPr/>
        </p:nvPicPr>
        <p:blipFill>
          <a:blip r:embed="rId2"/>
          <a:stretch/>
        </p:blipFill>
        <p:spPr>
          <a:xfrm>
            <a:off x="6643800" y="0"/>
            <a:ext cx="2202480" cy="3310560"/>
          </a:xfrm>
          <a:prstGeom prst="rect">
            <a:avLst/>
          </a:prstGeom>
          <a:ln>
            <a:noFill/>
          </a:ln>
        </p:spPr>
      </p:pic>
      <p:pic>
        <p:nvPicPr>
          <p:cNvPr id="475" name="Содержимое 10"/>
          <p:cNvPicPr/>
          <p:nvPr/>
        </p:nvPicPr>
        <p:blipFill>
          <a:blip r:embed="rId3"/>
          <a:stretch/>
        </p:blipFill>
        <p:spPr>
          <a:xfrm>
            <a:off x="6518160" y="3143160"/>
            <a:ext cx="2624760" cy="3456360"/>
          </a:xfrm>
          <a:prstGeom prst="rect">
            <a:avLst/>
          </a:prstGeom>
          <a:ln>
            <a:noFill/>
          </a:ln>
        </p:spPr>
      </p:pic>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CustomShape 1"/>
          <p:cNvSpPr/>
          <p:nvPr/>
        </p:nvSpPr>
        <p:spPr>
          <a:xfrm>
            <a:off x="457200" y="428760"/>
            <a:ext cx="8228520" cy="78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0" strike="noStrike" spc="-1">
                <a:solidFill>
                  <a:srgbClr val="FF0000"/>
                </a:solidFill>
                <a:latin typeface="Calibri"/>
                <a:ea typeface="DejaVu Sans"/>
              </a:rPr>
              <a:t>Легенева кровотеча</a:t>
            </a:r>
            <a:endParaRPr lang="ru-RU" sz="4400" b="0" strike="noStrike" spc="-1">
              <a:latin typeface="Arial"/>
            </a:endParaRPr>
          </a:p>
        </p:txBody>
      </p:sp>
      <p:pic>
        <p:nvPicPr>
          <p:cNvPr id="477" name="Picture 2"/>
          <p:cNvPicPr/>
          <p:nvPr/>
        </p:nvPicPr>
        <p:blipFill>
          <a:blip r:embed="rId2"/>
          <a:stretch/>
        </p:blipFill>
        <p:spPr>
          <a:xfrm>
            <a:off x="142920" y="1714320"/>
            <a:ext cx="4037400" cy="3918600"/>
          </a:xfrm>
          <a:prstGeom prst="rect">
            <a:avLst/>
          </a:prstGeom>
          <a:ln>
            <a:noFill/>
          </a:ln>
        </p:spPr>
      </p:pic>
      <p:sp>
        <p:nvSpPr>
          <p:cNvPr id="478" name="CustomShape 2"/>
          <p:cNvSpPr/>
          <p:nvPr/>
        </p:nvSpPr>
        <p:spPr>
          <a:xfrm>
            <a:off x="4214880" y="1285920"/>
            <a:ext cx="4642560" cy="548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5500"/>
          </a:bodyPr>
          <a:lstStyle/>
          <a:p>
            <a:pPr marL="343080" indent="-342000" algn="just">
              <a:lnSpc>
                <a:spcPct val="100000"/>
              </a:lnSpc>
              <a:spcBef>
                <a:spcPts val="561"/>
              </a:spcBef>
            </a:pPr>
            <a:r>
              <a:rPr lang="ru-RU" sz="2800" b="0" strike="noStrike" spc="-1">
                <a:solidFill>
                  <a:srgbClr val="000000"/>
                </a:solidFill>
                <a:latin typeface="Calibri"/>
                <a:ea typeface="DejaVu Sans"/>
              </a:rPr>
              <a:t>    Причиною є туберкульоз, пневмонія, пухлини, чужородні тіла та травми. </a:t>
            </a:r>
            <a:endParaRPr lang="ru-RU" sz="2800" b="0" strike="noStrike" spc="-1">
              <a:latin typeface="Arial"/>
            </a:endParaRPr>
          </a:p>
          <a:p>
            <a:pPr marL="343080" indent="-342000" algn="just">
              <a:lnSpc>
                <a:spcPct val="100000"/>
              </a:lnSpc>
              <a:spcBef>
                <a:spcPts val="561"/>
              </a:spcBef>
            </a:pPr>
            <a:r>
              <a:rPr lang="ru-RU" sz="2800" b="0" strike="noStrike" spc="-1">
                <a:solidFill>
                  <a:srgbClr val="000000"/>
                </a:solidFill>
                <a:latin typeface="Calibri"/>
                <a:ea typeface="DejaVu Sans"/>
              </a:rPr>
              <a:t>Кровотеча може початися з невеликого кровохаркання. </a:t>
            </a:r>
            <a:endParaRPr lang="ru-RU" sz="2800" b="0" strike="noStrike" spc="-1">
              <a:latin typeface="Arial"/>
            </a:endParaRPr>
          </a:p>
          <a:p>
            <a:pPr marL="343080" indent="-342000" algn="just">
              <a:lnSpc>
                <a:spcPct val="100000"/>
              </a:lnSpc>
              <a:spcBef>
                <a:spcPts val="561"/>
              </a:spcBef>
            </a:pPr>
            <a:r>
              <a:rPr lang="ru-RU" sz="2800" b="0" strike="noStrike" spc="-1">
                <a:solidFill>
                  <a:srgbClr val="000000"/>
                </a:solidFill>
                <a:latin typeface="Calibri"/>
                <a:ea typeface="DejaVu Sans"/>
              </a:rPr>
              <a:t>При значній кровотечі хворий переляканий, блідий. З'являється слабкість, запаморочення. </a:t>
            </a:r>
            <a:endParaRPr lang="ru-RU" sz="2800" b="0" strike="noStrike" spc="-1">
              <a:latin typeface="Arial"/>
            </a:endParaRPr>
          </a:p>
          <a:p>
            <a:pPr marL="343080" indent="-342000" algn="just">
              <a:lnSpc>
                <a:spcPct val="100000"/>
              </a:lnSpc>
              <a:spcBef>
                <a:spcPts val="561"/>
              </a:spcBef>
            </a:pPr>
            <a:r>
              <a:rPr lang="ru-RU" sz="2800" b="0" strike="noStrike" spc="-1">
                <a:solidFill>
                  <a:srgbClr val="000000"/>
                </a:solidFill>
                <a:latin typeface="Calibri"/>
                <a:ea typeface="DejaVu Sans"/>
              </a:rPr>
              <a:t>Хворому необхідно забезпечити повний спокій, напівсидяче положення. На груди покласти міхур із льодом. Заборонено говорити, рухатися, кашляти.</a:t>
            </a:r>
            <a:endParaRPr lang="ru-RU" sz="2800" b="0" strike="noStrike" spc="-1">
              <a:latin typeface="Arial"/>
            </a:endParaRPr>
          </a:p>
        </p:txBody>
      </p:sp>
      <p:sp>
        <p:nvSpPr>
          <p:cNvPr id="479" name="CustomShape 3"/>
          <p:cNvSpPr/>
          <p:nvPr/>
        </p:nvSpPr>
        <p:spPr>
          <a:xfrm>
            <a:off x="857160" y="2500200"/>
            <a:ext cx="8020440" cy="8449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 name="CustomShape 1"/>
          <p:cNvSpPr/>
          <p:nvPr/>
        </p:nvSpPr>
        <p:spPr>
          <a:xfrm>
            <a:off x="714240" y="2214720"/>
            <a:ext cx="7538040" cy="144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i="1" strike="noStrike" spc="-1">
                <a:solidFill>
                  <a:srgbClr val="FF0000"/>
                </a:solidFill>
                <a:latin typeface="Calibri"/>
                <a:ea typeface="DejaVu Sans"/>
              </a:rPr>
              <a:t>Дякую за увагу!</a:t>
            </a:r>
            <a:endParaRPr lang="ru-RU" sz="4400" b="0" strike="noStrike" spc="-1">
              <a:latin typeface="Arial"/>
            </a:endParaRPr>
          </a:p>
        </p:txBody>
      </p:sp>
    </p:spTree>
    <p:extLst>
      <p:ext uri="{BB962C8B-B14F-4D97-AF65-F5344CB8AC3E}">
        <p14:creationId xmlns:p14="http://schemas.microsoft.com/office/powerpoint/2010/main" val="127298547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ustomShape 1"/>
          <p:cNvSpPr/>
          <p:nvPr/>
        </p:nvSpPr>
        <p:spPr>
          <a:xfrm>
            <a:off x="457200" y="285840"/>
            <a:ext cx="8228520" cy="856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ru-RU" sz="3600" b="1" i="1" strike="noStrike" spc="-1">
                <a:solidFill>
                  <a:srgbClr val="FF0000"/>
                </a:solidFill>
                <a:latin typeface="Calibri"/>
                <a:ea typeface="DejaVu Sans"/>
              </a:rPr>
              <a:t>Класифікація травматизму</a:t>
            </a:r>
            <a:endParaRPr lang="ru-RU" sz="3600" b="0" strike="noStrike" spc="-1">
              <a:latin typeface="Arial"/>
            </a:endParaRPr>
          </a:p>
        </p:txBody>
      </p:sp>
      <p:sp>
        <p:nvSpPr>
          <p:cNvPr id="321" name="CustomShape 2"/>
          <p:cNvSpPr/>
          <p:nvPr/>
        </p:nvSpPr>
        <p:spPr>
          <a:xfrm>
            <a:off x="457200" y="1285920"/>
            <a:ext cx="8228520" cy="5037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10000"/>
          </a:bodyPr>
          <a:lstStyle/>
          <a:p>
            <a:pPr marL="514440" indent="-513360">
              <a:lnSpc>
                <a:spcPct val="100000"/>
              </a:lnSpc>
              <a:spcBef>
                <a:spcPts val="641"/>
              </a:spcBef>
            </a:pPr>
            <a:r>
              <a:rPr lang="ru-RU" sz="3200" b="1" i="1" strike="noStrike" spc="-1">
                <a:solidFill>
                  <a:srgbClr val="0070C0"/>
                </a:solidFill>
                <a:latin typeface="Calibri"/>
                <a:ea typeface="DejaVu Sans"/>
              </a:rPr>
              <a:t>Виробничий травматизм:</a:t>
            </a:r>
            <a:endParaRPr lang="ru-RU" sz="3200" b="0" strike="noStrike" spc="-1">
              <a:latin typeface="Arial"/>
            </a:endParaRPr>
          </a:p>
          <a:p>
            <a:pPr marL="514440" indent="-513360">
              <a:lnSpc>
                <a:spcPct val="100000"/>
              </a:lnSpc>
              <a:spcBef>
                <a:spcPts val="641"/>
              </a:spcBef>
              <a:buClr>
                <a:srgbClr val="000000"/>
              </a:buClr>
              <a:buFont typeface="Arial"/>
              <a:buChar char="•"/>
            </a:pPr>
            <a:r>
              <a:rPr lang="ru-RU" sz="3200" b="0" strike="noStrike" spc="-1">
                <a:solidFill>
                  <a:srgbClr val="000000"/>
                </a:solidFill>
                <a:latin typeface="Calibri"/>
                <a:ea typeface="DejaVu Sans"/>
              </a:rPr>
              <a:t>	Промисловий</a:t>
            </a:r>
            <a:endParaRPr lang="ru-RU" sz="3200" b="0" strike="noStrike" spc="-1">
              <a:latin typeface="Arial"/>
            </a:endParaRPr>
          </a:p>
          <a:p>
            <a:pPr marL="514440" indent="-513360">
              <a:lnSpc>
                <a:spcPct val="100000"/>
              </a:lnSpc>
              <a:spcBef>
                <a:spcPts val="641"/>
              </a:spcBef>
              <a:buClr>
                <a:srgbClr val="000000"/>
              </a:buClr>
              <a:buFont typeface="Arial"/>
              <a:buChar char="•"/>
            </a:pPr>
            <a:r>
              <a:rPr lang="ru-RU" sz="3200" b="0" strike="noStrike" spc="-1">
                <a:solidFill>
                  <a:srgbClr val="000000"/>
                </a:solidFill>
                <a:latin typeface="Calibri"/>
                <a:ea typeface="DejaVu Sans"/>
              </a:rPr>
              <a:t>	Сільськогосподарський</a:t>
            </a:r>
            <a:endParaRPr lang="ru-RU" sz="3200" b="0" strike="noStrike" spc="-1">
              <a:latin typeface="Arial"/>
            </a:endParaRPr>
          </a:p>
          <a:p>
            <a:pPr marL="514440" indent="-513360">
              <a:lnSpc>
                <a:spcPct val="100000"/>
              </a:lnSpc>
              <a:spcBef>
                <a:spcPts val="641"/>
              </a:spcBef>
            </a:pPr>
            <a:r>
              <a:rPr lang="ru-RU" sz="3200" b="1" i="1" strike="noStrike" spc="-1">
                <a:solidFill>
                  <a:srgbClr val="0070C0"/>
                </a:solidFill>
                <a:latin typeface="Calibri"/>
                <a:ea typeface="DejaVu Sans"/>
              </a:rPr>
              <a:t>Невиробничий травматизм</a:t>
            </a:r>
            <a:r>
              <a:rPr lang="ru-RU" sz="3200" b="0" strike="noStrike" spc="-1">
                <a:solidFill>
                  <a:srgbClr val="000000"/>
                </a:solidFill>
                <a:latin typeface="Calibri"/>
                <a:ea typeface="DejaVu Sans"/>
              </a:rPr>
              <a:t>:</a:t>
            </a:r>
            <a:endParaRPr lang="ru-RU" sz="3200" b="0" strike="noStrike" spc="-1">
              <a:latin typeface="Arial"/>
            </a:endParaRPr>
          </a:p>
          <a:p>
            <a:pPr marL="514440" indent="-513360">
              <a:lnSpc>
                <a:spcPct val="100000"/>
              </a:lnSpc>
              <a:spcBef>
                <a:spcPts val="641"/>
              </a:spcBef>
              <a:buClr>
                <a:srgbClr val="000000"/>
              </a:buClr>
              <a:buFont typeface="Arial"/>
              <a:buChar char="•"/>
            </a:pPr>
            <a:r>
              <a:rPr lang="ru-RU" sz="3200" b="0" strike="noStrike" spc="-1">
                <a:solidFill>
                  <a:srgbClr val="000000"/>
                </a:solidFill>
                <a:latin typeface="Calibri"/>
                <a:ea typeface="DejaVu Sans"/>
              </a:rPr>
              <a:t>	Побутовий</a:t>
            </a:r>
            <a:endParaRPr lang="ru-RU" sz="3200" b="0" strike="noStrike" spc="-1">
              <a:latin typeface="Arial"/>
            </a:endParaRPr>
          </a:p>
          <a:p>
            <a:pPr marL="514440" indent="-513360">
              <a:lnSpc>
                <a:spcPct val="100000"/>
              </a:lnSpc>
              <a:spcBef>
                <a:spcPts val="641"/>
              </a:spcBef>
              <a:buClr>
                <a:srgbClr val="000000"/>
              </a:buClr>
              <a:buFont typeface="Arial"/>
              <a:buChar char="•"/>
            </a:pPr>
            <a:r>
              <a:rPr lang="ru-RU" sz="3200" b="0" strike="noStrike" spc="-1">
                <a:solidFill>
                  <a:srgbClr val="000000"/>
                </a:solidFill>
                <a:latin typeface="Calibri"/>
                <a:ea typeface="DejaVu Sans"/>
              </a:rPr>
              <a:t>	Спортивний</a:t>
            </a:r>
            <a:endParaRPr lang="ru-RU" sz="3200" b="0" strike="noStrike" spc="-1">
              <a:latin typeface="Arial"/>
            </a:endParaRPr>
          </a:p>
          <a:p>
            <a:pPr marL="514440" indent="-513360">
              <a:lnSpc>
                <a:spcPct val="100000"/>
              </a:lnSpc>
              <a:spcBef>
                <a:spcPts val="641"/>
              </a:spcBef>
              <a:buClr>
                <a:srgbClr val="000000"/>
              </a:buClr>
              <a:buFont typeface="Arial"/>
              <a:buChar char="•"/>
            </a:pPr>
            <a:r>
              <a:rPr lang="ru-RU" sz="3200" b="0" strike="noStrike" spc="-1">
                <a:solidFill>
                  <a:srgbClr val="000000"/>
                </a:solidFill>
                <a:latin typeface="Calibri"/>
                <a:ea typeface="DejaVu Sans"/>
              </a:rPr>
              <a:t>	Дорожньо-транспортний</a:t>
            </a:r>
            <a:endParaRPr lang="ru-RU" sz="3200" b="0" strike="noStrike" spc="-1">
              <a:latin typeface="Arial"/>
            </a:endParaRPr>
          </a:p>
          <a:p>
            <a:pPr marL="514440" indent="-513360">
              <a:lnSpc>
                <a:spcPct val="100000"/>
              </a:lnSpc>
              <a:spcBef>
                <a:spcPts val="641"/>
              </a:spcBef>
            </a:pPr>
            <a:r>
              <a:rPr lang="ru-RU" sz="3200" b="1" i="1" strike="noStrike" spc="-1">
                <a:solidFill>
                  <a:srgbClr val="0070C0"/>
                </a:solidFill>
                <a:latin typeface="Calibri"/>
                <a:ea typeface="DejaVu Sans"/>
              </a:rPr>
              <a:t>Дитячий травматизм:</a:t>
            </a:r>
            <a:endParaRPr lang="ru-RU" sz="3200" b="0" strike="noStrike" spc="-1">
              <a:latin typeface="Arial"/>
            </a:endParaRPr>
          </a:p>
          <a:p>
            <a:pPr marL="514440" indent="-513360">
              <a:lnSpc>
                <a:spcPct val="100000"/>
              </a:lnSpc>
              <a:spcBef>
                <a:spcPts val="641"/>
              </a:spcBef>
              <a:buClr>
                <a:srgbClr val="000000"/>
              </a:buClr>
              <a:buFont typeface="Arial"/>
              <a:buChar char="•"/>
            </a:pPr>
            <a:r>
              <a:rPr lang="ru-RU" sz="3200" b="0" strike="noStrike" spc="-1">
                <a:solidFill>
                  <a:srgbClr val="000000"/>
                </a:solidFill>
                <a:latin typeface="Calibri"/>
                <a:ea typeface="DejaVu Sans"/>
              </a:rPr>
              <a:t>	В організованому колективі</a:t>
            </a:r>
            <a:endParaRPr lang="ru-RU" sz="3200" b="0" strike="noStrike" spc="-1">
              <a:latin typeface="Arial"/>
            </a:endParaRPr>
          </a:p>
          <a:p>
            <a:pPr marL="514440" indent="-513360">
              <a:lnSpc>
                <a:spcPct val="100000"/>
              </a:lnSpc>
              <a:spcBef>
                <a:spcPts val="641"/>
              </a:spcBef>
              <a:buClr>
                <a:srgbClr val="000000"/>
              </a:buClr>
              <a:buFont typeface="Arial"/>
              <a:buChar char="•"/>
            </a:pPr>
            <a:r>
              <a:rPr lang="ru-RU" sz="3200" b="0" strike="noStrike" spc="-1">
                <a:solidFill>
                  <a:srgbClr val="000000"/>
                </a:solidFill>
                <a:latin typeface="Calibri"/>
                <a:ea typeface="DejaVu Sans"/>
              </a:rPr>
              <a:t>	В не організованому колективі</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CustomShape 1"/>
          <p:cNvSpPr/>
          <p:nvPr/>
        </p:nvSpPr>
        <p:spPr>
          <a:xfrm>
            <a:off x="457200" y="274680"/>
            <a:ext cx="8228520" cy="653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3500"/>
          </a:bodyPr>
          <a:lstStyle/>
          <a:p>
            <a:pPr algn="ctr">
              <a:lnSpc>
                <a:spcPct val="100000"/>
              </a:lnSpc>
            </a:pPr>
            <a:r>
              <a:rPr lang="ru-RU" sz="3600" b="1" strike="noStrike" spc="-1" dirty="0" err="1">
                <a:solidFill>
                  <a:srgbClr val="800080"/>
                </a:solidFill>
                <a:latin typeface="Times New Roman"/>
                <a:ea typeface="DejaVu Sans"/>
              </a:rPr>
              <a:t>Організація</a:t>
            </a:r>
            <a:r>
              <a:rPr lang="ru-RU" sz="3600" b="1" strike="noStrike" spc="-1" dirty="0">
                <a:solidFill>
                  <a:srgbClr val="800080"/>
                </a:solidFill>
                <a:latin typeface="Times New Roman"/>
                <a:ea typeface="DejaVu Sans"/>
              </a:rPr>
              <a:t> </a:t>
            </a:r>
            <a:r>
              <a:rPr lang="ru-RU" sz="3600" b="1" strike="noStrike" spc="-1" dirty="0" err="1">
                <a:solidFill>
                  <a:srgbClr val="800080"/>
                </a:solidFill>
                <a:latin typeface="Times New Roman"/>
                <a:ea typeface="DejaVu Sans"/>
              </a:rPr>
              <a:t>травматологічної</a:t>
            </a:r>
            <a:r>
              <a:rPr lang="ru-RU" sz="3600" b="1" strike="noStrike" spc="-1" dirty="0">
                <a:solidFill>
                  <a:srgbClr val="800080"/>
                </a:solidFill>
                <a:latin typeface="Times New Roman"/>
                <a:ea typeface="DejaVu Sans"/>
              </a:rPr>
              <a:t> </a:t>
            </a:r>
            <a:r>
              <a:rPr lang="ru-RU" sz="3600" b="1" strike="noStrike" spc="-1" dirty="0" err="1" smtClean="0">
                <a:solidFill>
                  <a:srgbClr val="800080"/>
                </a:solidFill>
                <a:latin typeface="Times New Roman"/>
                <a:ea typeface="DejaVu Sans"/>
              </a:rPr>
              <a:t>допомоги</a:t>
            </a:r>
            <a:endParaRPr lang="ru-RU" sz="3600" b="0" strike="noStrike" spc="-1" dirty="0">
              <a:latin typeface="Arial"/>
            </a:endParaRPr>
          </a:p>
        </p:txBody>
      </p:sp>
      <p:sp>
        <p:nvSpPr>
          <p:cNvPr id="323" name="CustomShape 2"/>
          <p:cNvSpPr/>
          <p:nvPr/>
        </p:nvSpPr>
        <p:spPr>
          <a:xfrm>
            <a:off x="457200" y="785880"/>
            <a:ext cx="8228520" cy="533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gn="just">
              <a:lnSpc>
                <a:spcPct val="100000"/>
              </a:lnSpc>
            </a:pPr>
            <a:r>
              <a:rPr lang="ru-RU" sz="3200" b="0" strike="noStrike" spc="-1">
                <a:solidFill>
                  <a:srgbClr val="000000"/>
                </a:solidFill>
                <a:latin typeface="Calibri"/>
                <a:ea typeface="DejaVu Sans"/>
              </a:rPr>
              <a:t>      </a:t>
            </a:r>
            <a:r>
              <a:rPr lang="ru-RU" sz="2600" b="1" strike="noStrike" spc="-1">
                <a:solidFill>
                  <a:srgbClr val="000000"/>
                </a:solidFill>
                <a:latin typeface="Calibri"/>
                <a:ea typeface="DejaVu Sans"/>
              </a:rPr>
              <a:t>Вона складається з таких ланок: </a:t>
            </a:r>
            <a:endParaRPr lang="ru-RU" sz="2600" b="0" strike="noStrike" spc="-1">
              <a:latin typeface="Arial"/>
            </a:endParaRPr>
          </a:p>
          <a:p>
            <a:pPr marL="343080" indent="-342000" algn="just">
              <a:lnSpc>
                <a:spcPct val="100000"/>
              </a:lnSpc>
              <a:buClr>
                <a:srgbClr val="FF0000"/>
              </a:buClr>
              <a:buFont typeface="Arial"/>
              <a:buChar char="•"/>
            </a:pPr>
            <a:r>
              <a:rPr lang="ru-RU" sz="2600" b="1" strike="noStrike" spc="-1">
                <a:solidFill>
                  <a:srgbClr val="FF0000"/>
                </a:solidFill>
                <a:latin typeface="Calibri"/>
                <a:ea typeface="DejaVu Sans"/>
              </a:rPr>
              <a:t>першої допомоги, </a:t>
            </a:r>
            <a:endParaRPr lang="ru-RU" sz="2600" b="0" strike="noStrike" spc="-1">
              <a:latin typeface="Arial"/>
            </a:endParaRPr>
          </a:p>
          <a:p>
            <a:pPr marL="343080" indent="-342000" algn="just">
              <a:lnSpc>
                <a:spcPct val="100000"/>
              </a:lnSpc>
              <a:buClr>
                <a:srgbClr val="FF0000"/>
              </a:buClr>
              <a:buFont typeface="Arial"/>
              <a:buChar char="•"/>
            </a:pPr>
            <a:r>
              <a:rPr lang="ru-RU" sz="2600" b="1" strike="noStrike" spc="-1">
                <a:solidFill>
                  <a:srgbClr val="FF0000"/>
                </a:solidFill>
                <a:latin typeface="Calibri"/>
                <a:ea typeface="DejaVu Sans"/>
              </a:rPr>
              <a:t>евакуації потерпілого в лікувальний заклад, </a:t>
            </a:r>
            <a:endParaRPr lang="ru-RU" sz="2600" b="0" strike="noStrike" spc="-1">
              <a:latin typeface="Arial"/>
            </a:endParaRPr>
          </a:p>
          <a:p>
            <a:pPr marL="343080" indent="-342000" algn="just">
              <a:lnSpc>
                <a:spcPct val="100000"/>
              </a:lnSpc>
              <a:buClr>
                <a:srgbClr val="FF0000"/>
              </a:buClr>
              <a:buFont typeface="Arial"/>
              <a:buChar char="•"/>
            </a:pPr>
            <a:r>
              <a:rPr lang="ru-RU" sz="2600" b="1" strike="noStrike" spc="-1">
                <a:solidFill>
                  <a:srgbClr val="FF0000"/>
                </a:solidFill>
                <a:latin typeface="Calibri"/>
                <a:ea typeface="DejaVu Sans"/>
              </a:rPr>
              <a:t>амбулаторного і стаціонарного лікування, </a:t>
            </a:r>
            <a:endParaRPr lang="ru-RU" sz="2600" b="0" strike="noStrike" spc="-1">
              <a:latin typeface="Arial"/>
            </a:endParaRPr>
          </a:p>
          <a:p>
            <a:pPr marL="343080" indent="-342000" algn="just">
              <a:lnSpc>
                <a:spcPct val="100000"/>
              </a:lnSpc>
              <a:buClr>
                <a:srgbClr val="FF0000"/>
              </a:buClr>
              <a:buFont typeface="Arial"/>
              <a:buChar char="•"/>
            </a:pPr>
            <a:r>
              <a:rPr lang="ru-RU" sz="2600" b="1" strike="noStrike" spc="-1">
                <a:solidFill>
                  <a:srgbClr val="FF0000"/>
                </a:solidFill>
                <a:latin typeface="Calibri"/>
                <a:ea typeface="DejaVu Sans"/>
              </a:rPr>
              <a:t>реабілітації.</a:t>
            </a:r>
            <a:endParaRPr lang="ru-RU" sz="2600" b="0" strike="noStrike" spc="-1">
              <a:latin typeface="Arial"/>
            </a:endParaRPr>
          </a:p>
          <a:p>
            <a:pPr marL="343080" indent="-342000" algn="just">
              <a:lnSpc>
                <a:spcPct val="100000"/>
              </a:lnSpc>
            </a:pPr>
            <a:r>
              <a:rPr lang="ru-RU" sz="2600" b="1" strike="noStrike" spc="-1">
                <a:solidFill>
                  <a:srgbClr val="000000"/>
                </a:solidFill>
                <a:latin typeface="Calibri"/>
                <a:ea typeface="DejaVu Sans"/>
              </a:rPr>
              <a:t>     Першу допомогу може надати як лікар, так і фельдшер швидкої допомоги, або фельдшер медпункту на підприємстві.</a:t>
            </a:r>
            <a:endParaRPr lang="ru-RU" sz="2600" b="0" strike="noStrike" spc="-1">
              <a:latin typeface="Arial"/>
            </a:endParaRPr>
          </a:p>
          <a:p>
            <a:pPr marL="343080" indent="-342000" algn="just">
              <a:lnSpc>
                <a:spcPct val="100000"/>
              </a:lnSpc>
            </a:pPr>
            <a:r>
              <a:rPr lang="ru-RU" sz="2600" b="1" strike="noStrike" spc="-1">
                <a:solidFill>
                  <a:srgbClr val="FF0000"/>
                </a:solidFill>
                <a:latin typeface="Calibri"/>
                <a:ea typeface="DejaVu Sans"/>
              </a:rPr>
              <a:t>ОБСТЕЖЕННЯ</a:t>
            </a:r>
            <a:r>
              <a:rPr lang="ru-RU" sz="2600" b="1" strike="noStrike" spc="-1">
                <a:solidFill>
                  <a:srgbClr val="000000"/>
                </a:solidFill>
                <a:latin typeface="Calibri"/>
                <a:ea typeface="DejaVu Sans"/>
              </a:rPr>
              <a:t> </a:t>
            </a:r>
            <a:r>
              <a:rPr lang="ru-RU" sz="2600" b="1" strike="noStrike" spc="-1">
                <a:solidFill>
                  <a:srgbClr val="002600"/>
                </a:solidFill>
                <a:latin typeface="Calibri"/>
                <a:ea typeface="DejaVu Sans"/>
              </a:rPr>
              <a:t>складається з опитування, огляду, пальпації, визначення об'єму рухів у суглобах, вимірювання довжини кінцівок і дослідження їх функцій, рентгенологічного і лабораторних досліджень.</a:t>
            </a:r>
            <a:endParaRPr lang="ru-RU"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animEffect transition="in" filter="wheel(4)">
                                      <p:cBhvr additive="repl">
                                        <p:cTn id="7" dur="2000"/>
                                        <p:tgtEl>
                                          <p:spTgt spid="32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fill="hold" nodeType="clickEffect">
                                  <p:stCondLst>
                                    <p:cond delay="0"/>
                                  </p:stCondLst>
                                  <p:childTnLst>
                                    <p:set>
                                      <p:cBhvr>
                                        <p:cTn id="11" dur="1" fill="hold">
                                          <p:stCondLst>
                                            <p:cond delay="0"/>
                                          </p:stCondLst>
                                        </p:cTn>
                                        <p:tgtEl>
                                          <p:spTgt spid="323">
                                            <p:txEl>
                                              <p:pRg st="0" end="0"/>
                                            </p:txEl>
                                          </p:spTgt>
                                        </p:tgtEl>
                                        <p:attrNameLst>
                                          <p:attrName>style.visibility</p:attrName>
                                        </p:attrNameLst>
                                      </p:cBhvr>
                                      <p:to>
                                        <p:strVal val="visible"/>
                                      </p:to>
                                    </p:set>
                                    <p:anim calcmode="lin" valueType="str">
                                      <p:cBhvr additive="repl">
                                        <p:cTn id="12" dur="1" fill="hold"/>
                                        <p:tgtEl>
                                          <p:spTgt spid="323">
                                            <p:txEl>
                                              <p:pRg st="0" end="0"/>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fill="hold" nodeType="clickEffect">
                                  <p:stCondLst>
                                    <p:cond delay="0"/>
                                  </p:stCondLst>
                                  <p:childTnLst>
                                    <p:set>
                                      <p:cBhvr>
                                        <p:cTn id="16" dur="1" fill="hold">
                                          <p:stCondLst>
                                            <p:cond delay="0"/>
                                          </p:stCondLst>
                                        </p:cTn>
                                        <p:tgtEl>
                                          <p:spTgt spid="323">
                                            <p:txEl>
                                              <p:pRg st="1" end="1"/>
                                            </p:txEl>
                                          </p:spTgt>
                                        </p:tgtEl>
                                        <p:attrNameLst>
                                          <p:attrName>style.visibility</p:attrName>
                                        </p:attrNameLst>
                                      </p:cBhvr>
                                      <p:to>
                                        <p:strVal val="visible"/>
                                      </p:to>
                                    </p:set>
                                    <p:anim calcmode="lin" valueType="str">
                                      <p:cBhvr additive="repl">
                                        <p:cTn id="17" dur="1" fill="hold"/>
                                        <p:tgtEl>
                                          <p:spTgt spid="323">
                                            <p:txEl>
                                              <p:pRg st="1" end="1"/>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fill="hold" nodeType="clickEffect">
                                  <p:stCondLst>
                                    <p:cond delay="0"/>
                                  </p:stCondLst>
                                  <p:childTnLst>
                                    <p:set>
                                      <p:cBhvr>
                                        <p:cTn id="21" dur="1" fill="hold">
                                          <p:stCondLst>
                                            <p:cond delay="0"/>
                                          </p:stCondLst>
                                        </p:cTn>
                                        <p:tgtEl>
                                          <p:spTgt spid="323">
                                            <p:txEl>
                                              <p:pRg st="2" end="2"/>
                                            </p:txEl>
                                          </p:spTgt>
                                        </p:tgtEl>
                                        <p:attrNameLst>
                                          <p:attrName>style.visibility</p:attrName>
                                        </p:attrNameLst>
                                      </p:cBhvr>
                                      <p:to>
                                        <p:strVal val="visible"/>
                                      </p:to>
                                    </p:set>
                                    <p:anim calcmode="lin" valueType="str">
                                      <p:cBhvr additive="repl">
                                        <p:cTn id="22" dur="1" fill="hold"/>
                                        <p:tgtEl>
                                          <p:spTgt spid="323">
                                            <p:txEl>
                                              <p:pRg st="2" end="2"/>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fill="hold" nodeType="clickEffect">
                                  <p:stCondLst>
                                    <p:cond delay="0"/>
                                  </p:stCondLst>
                                  <p:childTnLst>
                                    <p:set>
                                      <p:cBhvr>
                                        <p:cTn id="26" dur="1" fill="hold">
                                          <p:stCondLst>
                                            <p:cond delay="0"/>
                                          </p:stCondLst>
                                        </p:cTn>
                                        <p:tgtEl>
                                          <p:spTgt spid="323">
                                            <p:txEl>
                                              <p:pRg st="3" end="3"/>
                                            </p:txEl>
                                          </p:spTgt>
                                        </p:tgtEl>
                                        <p:attrNameLst>
                                          <p:attrName>style.visibility</p:attrName>
                                        </p:attrNameLst>
                                      </p:cBhvr>
                                      <p:to>
                                        <p:strVal val="visible"/>
                                      </p:to>
                                    </p:set>
                                    <p:anim calcmode="lin" valueType="str">
                                      <p:cBhvr additive="repl">
                                        <p:cTn id="27" dur="1" fill="hold"/>
                                        <p:tgtEl>
                                          <p:spTgt spid="323">
                                            <p:txEl>
                                              <p:pRg st="3" end="3"/>
                                            </p:txEl>
                                          </p:spTgt>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fill="hold" nodeType="clickEffect">
                                  <p:stCondLst>
                                    <p:cond delay="0"/>
                                  </p:stCondLst>
                                  <p:childTnLst>
                                    <p:set>
                                      <p:cBhvr>
                                        <p:cTn id="31" dur="1" fill="hold">
                                          <p:stCondLst>
                                            <p:cond delay="0"/>
                                          </p:stCondLst>
                                        </p:cTn>
                                        <p:tgtEl>
                                          <p:spTgt spid="323">
                                            <p:txEl>
                                              <p:pRg st="4" end="4"/>
                                            </p:txEl>
                                          </p:spTgt>
                                        </p:tgtEl>
                                        <p:attrNameLst>
                                          <p:attrName>style.visibility</p:attrName>
                                        </p:attrNameLst>
                                      </p:cBhvr>
                                      <p:to>
                                        <p:strVal val="visible"/>
                                      </p:to>
                                    </p:set>
                                    <p:anim calcmode="lin" valueType="str">
                                      <p:cBhvr additive="repl">
                                        <p:cTn id="32" dur="1" fill="hold"/>
                                        <p:tgtEl>
                                          <p:spTgt spid="323">
                                            <p:txEl>
                                              <p:pRg st="4" end="4"/>
                                            </p:txEl>
                                          </p:spTgt>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fill="hold" nodeType="clickEffect">
                                  <p:stCondLst>
                                    <p:cond delay="0"/>
                                  </p:stCondLst>
                                  <p:childTnLst>
                                    <p:set>
                                      <p:cBhvr>
                                        <p:cTn id="36" dur="1" fill="hold">
                                          <p:stCondLst>
                                            <p:cond delay="0"/>
                                          </p:stCondLst>
                                        </p:cTn>
                                        <p:tgtEl>
                                          <p:spTgt spid="323">
                                            <p:txEl>
                                              <p:pRg st="5" end="5"/>
                                            </p:txEl>
                                          </p:spTgt>
                                        </p:tgtEl>
                                        <p:attrNameLst>
                                          <p:attrName>style.visibility</p:attrName>
                                        </p:attrNameLst>
                                      </p:cBhvr>
                                      <p:to>
                                        <p:strVal val="visible"/>
                                      </p:to>
                                    </p:set>
                                    <p:anim calcmode="lin" valueType="str">
                                      <p:cBhvr additive="repl">
                                        <p:cTn id="37" dur="1" fill="hold"/>
                                        <p:tgtEl>
                                          <p:spTgt spid="323">
                                            <p:txEl>
                                              <p:pRg st="5" end="5"/>
                                            </p:txEl>
                                          </p:spTgt>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fill="hold" nodeType="clickEffect">
                                  <p:stCondLst>
                                    <p:cond delay="0"/>
                                  </p:stCondLst>
                                  <p:childTnLst>
                                    <p:set>
                                      <p:cBhvr>
                                        <p:cTn id="41" dur="1" fill="hold">
                                          <p:stCondLst>
                                            <p:cond delay="0"/>
                                          </p:stCondLst>
                                        </p:cTn>
                                        <p:tgtEl>
                                          <p:spTgt spid="323">
                                            <p:txEl>
                                              <p:pRg st="6" end="6"/>
                                            </p:txEl>
                                          </p:spTgt>
                                        </p:tgtEl>
                                        <p:attrNameLst>
                                          <p:attrName>style.visibility</p:attrName>
                                        </p:attrNameLst>
                                      </p:cBhvr>
                                      <p:to>
                                        <p:strVal val="visible"/>
                                      </p:to>
                                    </p:set>
                                    <p:anim calcmode="lin" valueType="str">
                                      <p:cBhvr additive="repl">
                                        <p:cTn id="42" dur="1" fill="hold"/>
                                        <p:tgtEl>
                                          <p:spTgt spid="323">
                                            <p:txEl>
                                              <p:pRg st="6" end="6"/>
                                            </p:txEl>
                                          </p:spTgt>
                                        </p:tgtEl>
                                      </p:cBhvr>
                                    </p:anim>
                                  </p:childTnLst>
                                </p:cTn>
                              </p:par>
                            </p:childTnLst>
                          </p:cTn>
                        </p:par>
                      </p:childTnLst>
                    </p:cTn>
                  </p:par>
                  <p:par>
                    <p:cTn id="43" fill="hold">
                      <p:stCondLst>
                        <p:cond delay="indefinite"/>
                      </p:stCondLst>
                      <p:childTnLst>
                        <p:par>
                          <p:cTn id="44" fill="hold">
                            <p:stCondLst>
                              <p:cond delay="0"/>
                            </p:stCondLst>
                            <p:childTnLst>
                              <p:par>
                                <p:cTn id="45" presetID="24" presetClass="exit" fill="hold" nodeType="clickEffect">
                                  <p:stCondLst>
                                    <p:cond delay="0"/>
                                  </p:stCondLst>
                                  <p:childTnLst>
                                    <p:anim calcmode="lin" valueType="str">
                                      <p:cBhvr additive="repl">
                                        <p:cTn id="46" dur="1"/>
                                        <p:tgtEl>
                                          <p:spTgt spid="322"/>
                                        </p:tgtEl>
                                      </p:cBhvr>
                                    </p:anim>
                                    <p:set>
                                      <p:cBhvr>
                                        <p:cTn id="47" dur="1" fill="hold">
                                          <p:stCondLst>
                                            <p:cond delay="0"/>
                                          </p:stCondLst>
                                        </p:cTn>
                                        <p:tgtEl>
                                          <p:spTgt spid="32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8" presetClass="exit" presetSubtype="12" fill="hold" nodeType="clickEffect">
                                  <p:stCondLst>
                                    <p:cond delay="0"/>
                                  </p:stCondLst>
                                  <p:childTnLst>
                                    <p:animEffect transition="out" filter="strips(downLeft)">
                                      <p:cBhvr additive="repl">
                                        <p:cTn id="51" dur="500"/>
                                        <p:tgtEl>
                                          <p:spTgt spid="323">
                                            <p:txEl>
                                              <p:pRg st="0" end="0"/>
                                            </p:txEl>
                                          </p:spTgt>
                                        </p:tgtEl>
                                      </p:cBhvr>
                                    </p:animEffect>
                                    <p:set>
                                      <p:cBhvr>
                                        <p:cTn id="52" dur="1" fill="hold">
                                          <p:stCondLst>
                                            <p:cond delay="499"/>
                                          </p:stCondLst>
                                        </p:cTn>
                                        <p:tgtEl>
                                          <p:spTgt spid="323">
                                            <p:txEl>
                                              <p:pRg st="0" end="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8" presetClass="exit" presetSubtype="12" fill="hold" nodeType="clickEffect">
                                  <p:stCondLst>
                                    <p:cond delay="0"/>
                                  </p:stCondLst>
                                  <p:childTnLst>
                                    <p:animEffect transition="out" filter="strips(downLeft)">
                                      <p:cBhvr additive="repl">
                                        <p:cTn id="56" dur="500"/>
                                        <p:tgtEl>
                                          <p:spTgt spid="323">
                                            <p:txEl>
                                              <p:pRg st="1" end="1"/>
                                            </p:txEl>
                                          </p:spTgt>
                                        </p:tgtEl>
                                      </p:cBhvr>
                                    </p:animEffect>
                                    <p:set>
                                      <p:cBhvr>
                                        <p:cTn id="57" dur="1" fill="hold">
                                          <p:stCondLst>
                                            <p:cond delay="499"/>
                                          </p:stCondLst>
                                        </p:cTn>
                                        <p:tgtEl>
                                          <p:spTgt spid="323">
                                            <p:txEl>
                                              <p:pRg st="1" end="1"/>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8" presetClass="exit" presetSubtype="12" fill="hold" nodeType="clickEffect">
                                  <p:stCondLst>
                                    <p:cond delay="0"/>
                                  </p:stCondLst>
                                  <p:childTnLst>
                                    <p:animEffect transition="out" filter="strips(downLeft)">
                                      <p:cBhvr additive="repl">
                                        <p:cTn id="61" dur="500"/>
                                        <p:tgtEl>
                                          <p:spTgt spid="323">
                                            <p:txEl>
                                              <p:pRg st="2" end="2"/>
                                            </p:txEl>
                                          </p:spTgt>
                                        </p:tgtEl>
                                      </p:cBhvr>
                                    </p:animEffect>
                                    <p:set>
                                      <p:cBhvr>
                                        <p:cTn id="62" dur="1" fill="hold">
                                          <p:stCondLst>
                                            <p:cond delay="499"/>
                                          </p:stCondLst>
                                        </p:cTn>
                                        <p:tgtEl>
                                          <p:spTgt spid="323">
                                            <p:txEl>
                                              <p:pRg st="2" end="2"/>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8" presetClass="exit" presetSubtype="12" fill="hold" nodeType="clickEffect">
                                  <p:stCondLst>
                                    <p:cond delay="0"/>
                                  </p:stCondLst>
                                  <p:childTnLst>
                                    <p:animEffect transition="out" filter="strips(downLeft)">
                                      <p:cBhvr additive="repl">
                                        <p:cTn id="66" dur="500"/>
                                        <p:tgtEl>
                                          <p:spTgt spid="323">
                                            <p:txEl>
                                              <p:pRg st="3" end="3"/>
                                            </p:txEl>
                                          </p:spTgt>
                                        </p:tgtEl>
                                      </p:cBhvr>
                                    </p:animEffect>
                                    <p:set>
                                      <p:cBhvr>
                                        <p:cTn id="67" dur="1" fill="hold">
                                          <p:stCondLst>
                                            <p:cond delay="499"/>
                                          </p:stCondLst>
                                        </p:cTn>
                                        <p:tgtEl>
                                          <p:spTgt spid="323">
                                            <p:txEl>
                                              <p:pRg st="3" end="3"/>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8" presetClass="exit" presetSubtype="12" fill="hold" nodeType="clickEffect">
                                  <p:stCondLst>
                                    <p:cond delay="0"/>
                                  </p:stCondLst>
                                  <p:childTnLst>
                                    <p:animEffect transition="out" filter="strips(downLeft)">
                                      <p:cBhvr additive="repl">
                                        <p:cTn id="71" dur="500"/>
                                        <p:tgtEl>
                                          <p:spTgt spid="323">
                                            <p:txEl>
                                              <p:pRg st="4" end="4"/>
                                            </p:txEl>
                                          </p:spTgt>
                                        </p:tgtEl>
                                      </p:cBhvr>
                                    </p:animEffect>
                                    <p:set>
                                      <p:cBhvr>
                                        <p:cTn id="72" dur="1" fill="hold">
                                          <p:stCondLst>
                                            <p:cond delay="499"/>
                                          </p:stCondLst>
                                        </p:cTn>
                                        <p:tgtEl>
                                          <p:spTgt spid="323">
                                            <p:txEl>
                                              <p:pRg st="4" end="4"/>
                                            </p:txEl>
                                          </p:spTgt>
                                        </p:tgtEl>
                                        <p:attrNameLst>
                                          <p:attrName>style.visibility</p:attrName>
                                        </p:attrNameLst>
                                      </p:cBhvr>
                                      <p:to>
                                        <p:strVal val="hidden"/>
                                      </p:to>
                                    </p:set>
                                  </p:childTnLst>
                                </p:cTn>
                              </p:par>
                              <p:par>
                                <p:cTn id="73" presetID="18" presetClass="exit" presetSubtype="12" fill="hold" nodeType="withEffect">
                                  <p:stCondLst>
                                    <p:cond delay="0"/>
                                  </p:stCondLst>
                                  <p:childTnLst>
                                    <p:animEffect transition="out" filter="strips(downLeft)">
                                      <p:cBhvr additive="repl">
                                        <p:cTn id="74" dur="500"/>
                                        <p:tgtEl>
                                          <p:spTgt spid="323">
                                            <p:txEl>
                                              <p:pRg st="5" end="5"/>
                                            </p:txEl>
                                          </p:spTgt>
                                        </p:tgtEl>
                                      </p:cBhvr>
                                    </p:animEffect>
                                    <p:set>
                                      <p:cBhvr>
                                        <p:cTn id="75" dur="1" fill="hold">
                                          <p:stCondLst>
                                            <p:cond delay="499"/>
                                          </p:stCondLst>
                                        </p:cTn>
                                        <p:tgtEl>
                                          <p:spTgt spid="323">
                                            <p:txEl>
                                              <p:pRg st="5" end="5"/>
                                            </p:txEl>
                                          </p:spTgt>
                                        </p:tgtEl>
                                        <p:attrNameLst>
                                          <p:attrName>style.visibility</p:attrName>
                                        </p:attrNameLst>
                                      </p:cBhvr>
                                      <p:to>
                                        <p:strVal val="hidden"/>
                                      </p:to>
                                    </p:set>
                                  </p:childTnLst>
                                </p:cTn>
                              </p:par>
                              <p:par>
                                <p:cTn id="76" presetID="18" presetClass="exit" presetSubtype="12" fill="hold" nodeType="withEffect">
                                  <p:stCondLst>
                                    <p:cond delay="0"/>
                                  </p:stCondLst>
                                  <p:childTnLst>
                                    <p:animEffect transition="out" filter="strips(downLeft)">
                                      <p:cBhvr additive="repl">
                                        <p:cTn id="77" dur="500"/>
                                        <p:tgtEl>
                                          <p:spTgt spid="323">
                                            <p:txEl>
                                              <p:pRg st="6" end="6"/>
                                            </p:txEl>
                                          </p:spTgt>
                                        </p:tgtEl>
                                      </p:cBhvr>
                                    </p:animEffect>
                                    <p:set>
                                      <p:cBhvr>
                                        <p:cTn id="78" dur="1" fill="hold">
                                          <p:stCondLst>
                                            <p:cond delay="499"/>
                                          </p:stCondLst>
                                        </p:cTn>
                                        <p:tgtEl>
                                          <p:spTgt spid="32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CustomShape 1"/>
          <p:cNvSpPr/>
          <p:nvPr/>
        </p:nvSpPr>
        <p:spPr>
          <a:xfrm>
            <a:off x="285840" y="285840"/>
            <a:ext cx="8482680" cy="612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000" algn="just">
              <a:lnSpc>
                <a:spcPct val="90000"/>
              </a:lnSpc>
              <a:spcBef>
                <a:spcPts val="479"/>
              </a:spcBef>
            </a:pPr>
            <a:r>
              <a:rPr lang="ru-RU" sz="2400" b="1" strike="noStrike" spc="-1" dirty="0">
                <a:solidFill>
                  <a:srgbClr val="FF0000"/>
                </a:solidFill>
                <a:latin typeface="Calibri"/>
                <a:ea typeface="DejaVu Sans"/>
              </a:rPr>
              <a:t>        </a:t>
            </a:r>
            <a:r>
              <a:rPr lang="ru-RU" sz="2400" b="1" strike="noStrike" spc="-1" dirty="0" err="1">
                <a:solidFill>
                  <a:srgbClr val="FF0000"/>
                </a:solidFill>
                <a:latin typeface="Calibri"/>
                <a:ea typeface="DejaVu Sans"/>
              </a:rPr>
              <a:t>Під</a:t>
            </a:r>
            <a:r>
              <a:rPr lang="ru-RU" sz="2400" b="1" strike="noStrike" spc="-1" dirty="0">
                <a:solidFill>
                  <a:srgbClr val="FF0000"/>
                </a:solidFill>
                <a:latin typeface="Calibri"/>
                <a:ea typeface="DejaVu Sans"/>
              </a:rPr>
              <a:t> час </a:t>
            </a:r>
            <a:r>
              <a:rPr lang="ru-RU" sz="2400" b="1" strike="noStrike" spc="-1" dirty="0" err="1">
                <a:solidFill>
                  <a:srgbClr val="FF0000"/>
                </a:solidFill>
                <a:latin typeface="Calibri"/>
                <a:ea typeface="DejaVu Sans"/>
              </a:rPr>
              <a:t>опитування</a:t>
            </a:r>
            <a:r>
              <a:rPr lang="ru-RU" sz="2400" b="1" strike="noStrike" spc="-1" dirty="0">
                <a:solidFill>
                  <a:srgbClr val="FF0000"/>
                </a:solidFill>
                <a:latin typeface="Calibri"/>
                <a:ea typeface="DejaVu Sans"/>
              </a:rPr>
              <a:t> хворого </a:t>
            </a:r>
            <a:r>
              <a:rPr lang="ru-RU" sz="2400" b="1" strike="noStrike" spc="-1" dirty="0" err="1">
                <a:solidFill>
                  <a:srgbClr val="000000"/>
                </a:solidFill>
                <a:latin typeface="Calibri"/>
                <a:ea typeface="DejaVu Sans"/>
              </a:rPr>
              <a:t>необхідно</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з'ясувати</a:t>
            </a:r>
            <a:r>
              <a:rPr lang="ru-RU" sz="2400" b="1" strike="noStrike" spc="-1" dirty="0">
                <a:solidFill>
                  <a:srgbClr val="000000"/>
                </a:solidFill>
                <a:latin typeface="Calibri"/>
                <a:ea typeface="DejaVu Sans"/>
              </a:rPr>
              <a:t> час, </a:t>
            </a:r>
            <a:r>
              <a:rPr lang="ru-RU" sz="2400" b="1" strike="noStrike" spc="-1" dirty="0" err="1">
                <a:solidFill>
                  <a:srgbClr val="000000"/>
                </a:solidFill>
                <a:latin typeface="Calibri"/>
                <a:ea typeface="DejaVu Sans"/>
              </a:rPr>
              <a:t>місце</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обставини</a:t>
            </a:r>
            <a:r>
              <a:rPr lang="ru-RU" sz="2400" b="1" strike="noStrike" spc="-1" dirty="0">
                <a:solidFill>
                  <a:srgbClr val="000000"/>
                </a:solidFill>
                <a:latin typeface="Calibri"/>
                <a:ea typeface="DejaVu Sans"/>
              </a:rPr>
              <a:t> і причини </a:t>
            </a:r>
            <a:r>
              <a:rPr lang="ru-RU" sz="2400" b="1" strike="noStrike" spc="-1" dirty="0" err="1">
                <a:solidFill>
                  <a:srgbClr val="000000"/>
                </a:solidFill>
                <a:latin typeface="Calibri"/>
                <a:ea typeface="DejaVu Sans"/>
              </a:rPr>
              <a:t>нещасного</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випадку</a:t>
            </a:r>
            <a:r>
              <a:rPr lang="ru-RU" sz="2400" b="1" strike="noStrike" spc="-1" dirty="0">
                <a:solidFill>
                  <a:srgbClr val="000000"/>
                </a:solidFill>
                <a:latin typeface="Calibri"/>
                <a:ea typeface="DejaVu Sans"/>
              </a:rPr>
              <a:t>; силу і </a:t>
            </a:r>
            <a:r>
              <a:rPr lang="ru-RU" sz="2400" b="1" strike="noStrike" spc="-1" dirty="0" err="1">
                <a:solidFill>
                  <a:srgbClr val="000000"/>
                </a:solidFill>
                <a:latin typeface="Calibri"/>
                <a:ea typeface="DejaVu Sans"/>
              </a:rPr>
              <a:t>напрямок</a:t>
            </a:r>
            <a:r>
              <a:rPr lang="ru-RU" sz="2400" b="1" strike="noStrike" spc="-1" dirty="0">
                <a:solidFill>
                  <a:srgbClr val="000000"/>
                </a:solidFill>
                <a:latin typeface="Calibri"/>
                <a:ea typeface="DejaVu Sans"/>
              </a:rPr>
              <a:t> удару </a:t>
            </a:r>
            <a:r>
              <a:rPr lang="ru-RU" sz="2400" b="1" strike="noStrike" spc="-1" dirty="0" err="1">
                <a:solidFill>
                  <a:srgbClr val="000000"/>
                </a:solidFill>
                <a:latin typeface="Calibri"/>
                <a:ea typeface="DejaVu Sans"/>
              </a:rPr>
              <a:t>або</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тиску</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положення</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тулуба</a:t>
            </a:r>
            <a:r>
              <a:rPr lang="ru-RU" sz="2400" b="1" strike="noStrike" spc="-1" dirty="0">
                <a:solidFill>
                  <a:srgbClr val="000000"/>
                </a:solidFill>
                <a:latin typeface="Calibri"/>
                <a:ea typeface="DejaVu Sans"/>
              </a:rPr>
              <a:t> і </a:t>
            </a:r>
            <a:r>
              <a:rPr lang="ru-RU" sz="2400" b="1" strike="noStrike" spc="-1" dirty="0" err="1">
                <a:solidFill>
                  <a:srgbClr val="000000"/>
                </a:solidFill>
                <a:latin typeface="Calibri"/>
                <a:ea typeface="DejaVu Sans"/>
              </a:rPr>
              <a:t>кінцівок</a:t>
            </a:r>
            <a:r>
              <a:rPr lang="ru-RU" sz="2400" b="1" strike="noStrike" spc="-1" dirty="0">
                <a:solidFill>
                  <a:srgbClr val="000000"/>
                </a:solidFill>
                <a:latin typeface="Calibri"/>
                <a:ea typeface="DejaVu Sans"/>
              </a:rPr>
              <a:t> у момент </a:t>
            </a:r>
            <a:r>
              <a:rPr lang="ru-RU" sz="2400" b="1" strike="noStrike" spc="-1" dirty="0" err="1">
                <a:solidFill>
                  <a:srgbClr val="000000"/>
                </a:solidFill>
                <a:latin typeface="Calibri"/>
                <a:ea typeface="DejaVu Sans"/>
              </a:rPr>
              <a:t>травми</a:t>
            </a:r>
            <a:r>
              <a:rPr lang="ru-RU" sz="2400" b="1" strike="noStrike" spc="-1" dirty="0">
                <a:solidFill>
                  <a:srgbClr val="000000"/>
                </a:solidFill>
                <a:latin typeface="Calibri"/>
                <a:ea typeface="DejaVu Sans"/>
              </a:rPr>
              <a:t>. </a:t>
            </a:r>
            <a:endParaRPr lang="ru-RU" sz="2400" b="0" strike="noStrike" spc="-1" dirty="0">
              <a:latin typeface="Arial"/>
            </a:endParaRPr>
          </a:p>
          <a:p>
            <a:pPr marL="343080" indent="-342000" algn="just">
              <a:lnSpc>
                <a:spcPct val="90000"/>
              </a:lnSpc>
              <a:spcBef>
                <a:spcPts val="479"/>
              </a:spcBef>
            </a:pPr>
            <a:r>
              <a:rPr lang="ru-RU" sz="2400" b="1" strike="noStrike" spc="-1" dirty="0" err="1">
                <a:solidFill>
                  <a:srgbClr val="000000"/>
                </a:solidFill>
                <a:latin typeface="Calibri"/>
                <a:ea typeface="DejaVu Sans"/>
              </a:rPr>
              <a:t>Обов'язково</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потрібно</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уточнити</a:t>
            </a:r>
            <a:r>
              <a:rPr lang="ru-RU" sz="2400" b="1" strike="noStrike" spc="-1" dirty="0">
                <a:solidFill>
                  <a:srgbClr val="000000"/>
                </a:solidFill>
                <a:latin typeface="Calibri"/>
                <a:ea typeface="DejaVu Sans"/>
              </a:rPr>
              <a:t> вид травматизму. При </a:t>
            </a:r>
            <a:r>
              <a:rPr lang="ru-RU" sz="2400" b="1" strike="noStrike" spc="-1" dirty="0" err="1">
                <a:solidFill>
                  <a:srgbClr val="FF0000"/>
                </a:solidFill>
                <a:latin typeface="Calibri"/>
                <a:ea typeface="DejaVu Sans"/>
              </a:rPr>
              <a:t>виробничому</a:t>
            </a:r>
            <a:r>
              <a:rPr lang="ru-RU" sz="2400" b="1" strike="noStrike" spc="-1" dirty="0">
                <a:solidFill>
                  <a:srgbClr val="FF0000"/>
                </a:solidFill>
                <a:latin typeface="Calibri"/>
                <a:ea typeface="DejaVu Sans"/>
              </a:rPr>
              <a:t> </a:t>
            </a:r>
            <a:r>
              <a:rPr lang="ru-RU" sz="2400" b="1" strike="noStrike" spc="-1" dirty="0" err="1">
                <a:solidFill>
                  <a:srgbClr val="FF0000"/>
                </a:solidFill>
                <a:latin typeface="Calibri"/>
                <a:ea typeface="DejaVu Sans"/>
              </a:rPr>
              <a:t>травматизмі</a:t>
            </a:r>
            <a:r>
              <a:rPr lang="ru-RU" sz="2400" b="1" strike="noStrike" spc="-1" dirty="0">
                <a:solidFill>
                  <a:srgbClr val="FF0000"/>
                </a:solidFill>
                <a:latin typeface="Calibri"/>
                <a:ea typeface="DejaVu Sans"/>
              </a:rPr>
              <a:t> </a:t>
            </a:r>
            <a:r>
              <a:rPr lang="ru-RU" sz="2400" b="1" strike="noStrike" spc="-1" dirty="0" err="1">
                <a:solidFill>
                  <a:srgbClr val="000000"/>
                </a:solidFill>
                <a:latin typeface="Calibri"/>
                <a:ea typeface="DejaVu Sans"/>
              </a:rPr>
              <a:t>потрібно</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уточнити</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чи</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було</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складено</a:t>
            </a:r>
            <a:r>
              <a:rPr lang="ru-RU" sz="2400" b="1" strike="noStrike" spc="-1" dirty="0">
                <a:solidFill>
                  <a:srgbClr val="000000"/>
                </a:solidFill>
                <a:latin typeface="Calibri"/>
                <a:ea typeface="DejaVu Sans"/>
              </a:rPr>
              <a:t> акт про </a:t>
            </a:r>
            <a:r>
              <a:rPr lang="ru-RU" sz="2400" b="1" strike="noStrike" spc="-1" dirty="0" err="1">
                <a:solidFill>
                  <a:srgbClr val="000000"/>
                </a:solidFill>
                <a:latin typeface="Calibri"/>
                <a:ea typeface="DejaVu Sans"/>
              </a:rPr>
              <a:t>нещасний</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випадок</a:t>
            </a:r>
            <a:r>
              <a:rPr lang="ru-RU" sz="2400" b="1" strike="noStrike" spc="-1" dirty="0">
                <a:solidFill>
                  <a:srgbClr val="000000"/>
                </a:solidFill>
                <a:latin typeface="Calibri"/>
                <a:ea typeface="DejaVu Sans"/>
              </a:rPr>
              <a:t> за формою Н-1 і </a:t>
            </a:r>
            <a:r>
              <a:rPr lang="ru-RU" sz="2400" b="1" strike="noStrike" spc="-1" dirty="0" err="1">
                <a:solidFill>
                  <a:srgbClr val="000000"/>
                </a:solidFill>
                <a:latin typeface="Calibri"/>
                <a:ea typeface="DejaVu Sans"/>
              </a:rPr>
              <a:t>чи</a:t>
            </a:r>
            <a:r>
              <a:rPr lang="ru-RU" sz="2400" b="1" strike="noStrike" spc="-1" dirty="0">
                <a:solidFill>
                  <a:srgbClr val="000000"/>
                </a:solidFill>
                <a:latin typeface="Calibri"/>
                <a:ea typeface="DejaVu Sans"/>
              </a:rPr>
              <a:t> є в </a:t>
            </a:r>
            <a:r>
              <a:rPr lang="ru-RU" sz="2400" b="1" strike="noStrike" spc="-1" dirty="0" err="1">
                <a:solidFill>
                  <a:srgbClr val="000000"/>
                </a:solidFill>
                <a:latin typeface="Calibri"/>
                <a:ea typeface="DejaVu Sans"/>
              </a:rPr>
              <a:t>травмованого</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екземпляр</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цього</a:t>
            </a:r>
            <a:r>
              <a:rPr lang="ru-RU" sz="2400" b="1" strike="noStrike" spc="-1" dirty="0">
                <a:solidFill>
                  <a:srgbClr val="000000"/>
                </a:solidFill>
                <a:latin typeface="Calibri"/>
                <a:ea typeface="DejaVu Sans"/>
              </a:rPr>
              <a:t> акту. </a:t>
            </a:r>
            <a:r>
              <a:rPr lang="ru-RU" sz="2400" b="1" strike="noStrike" spc="-1" dirty="0" err="1">
                <a:solidFill>
                  <a:srgbClr val="000000"/>
                </a:solidFill>
                <a:latin typeface="Calibri"/>
                <a:ea typeface="DejaVu Sans"/>
              </a:rPr>
              <a:t>Якщо</a:t>
            </a:r>
            <a:r>
              <a:rPr lang="ru-RU" sz="2400" b="1" strike="noStrike" spc="-1" dirty="0">
                <a:solidFill>
                  <a:srgbClr val="000000"/>
                </a:solidFill>
                <a:latin typeface="Calibri"/>
                <a:ea typeface="DejaVu Sans"/>
              </a:rPr>
              <a:t> акту у хворого </a:t>
            </a:r>
            <a:r>
              <a:rPr lang="ru-RU" sz="2400" b="1" strike="noStrike" spc="-1" dirty="0" err="1">
                <a:solidFill>
                  <a:srgbClr val="000000"/>
                </a:solidFill>
                <a:latin typeface="Calibri"/>
                <a:ea typeface="DejaVu Sans"/>
              </a:rPr>
              <a:t>немає</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необхідно</a:t>
            </a:r>
            <a:r>
              <a:rPr lang="ru-RU" sz="2400" b="1" strike="noStrike" spc="-1" dirty="0">
                <a:solidFill>
                  <a:srgbClr val="000000"/>
                </a:solidFill>
                <a:latin typeface="Calibri"/>
                <a:ea typeface="DejaVu Sans"/>
              </a:rPr>
              <a:t> про </a:t>
            </a:r>
            <a:r>
              <a:rPr lang="ru-RU" sz="2400" b="1" strike="noStrike" spc="-1" dirty="0" err="1">
                <a:solidFill>
                  <a:srgbClr val="000000"/>
                </a:solidFill>
                <a:latin typeface="Calibri"/>
                <a:ea typeface="DejaVu Sans"/>
              </a:rPr>
              <a:t>це</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повідомити</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керівника</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підприємства</a:t>
            </a:r>
            <a:r>
              <a:rPr lang="ru-RU" sz="2400" b="1" strike="noStrike" spc="-1" dirty="0">
                <a:solidFill>
                  <a:srgbClr val="000000"/>
                </a:solidFill>
                <a:latin typeface="Calibri"/>
                <a:ea typeface="DejaVu Sans"/>
              </a:rPr>
              <a:t>.</a:t>
            </a:r>
            <a:endParaRPr lang="ru-RU" sz="2400" b="0" strike="noStrike" spc="-1" dirty="0">
              <a:latin typeface="Arial"/>
            </a:endParaRPr>
          </a:p>
          <a:p>
            <a:pPr marL="343080" indent="-342000" algn="just">
              <a:lnSpc>
                <a:spcPct val="100000"/>
              </a:lnSpc>
              <a:spcBef>
                <a:spcPts val="479"/>
              </a:spcBef>
            </a:pP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Оглядаючи</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травматологічного</a:t>
            </a:r>
            <a:r>
              <a:rPr lang="ru-RU" sz="2400" b="1" strike="noStrike" spc="-1" dirty="0">
                <a:solidFill>
                  <a:srgbClr val="000000"/>
                </a:solidFill>
                <a:latin typeface="Calibri"/>
                <a:ea typeface="DejaVu Sans"/>
              </a:rPr>
              <a:t> й </a:t>
            </a:r>
            <a:r>
              <a:rPr lang="ru-RU" sz="2400" b="1" strike="noStrike" spc="-1" dirty="0" err="1">
                <a:solidFill>
                  <a:srgbClr val="000000"/>
                </a:solidFill>
                <a:latin typeface="Calibri"/>
                <a:ea typeface="DejaVu Sans"/>
              </a:rPr>
              <a:t>ортопедичного</a:t>
            </a:r>
            <a:r>
              <a:rPr lang="ru-RU" sz="2400" b="1" strike="noStrike" spc="-1" dirty="0">
                <a:solidFill>
                  <a:srgbClr val="000000"/>
                </a:solidFill>
                <a:latin typeface="Calibri"/>
                <a:ea typeface="DejaVu Sans"/>
              </a:rPr>
              <a:t> хворого, </a:t>
            </a:r>
            <a:r>
              <a:rPr lang="ru-RU" sz="2400" b="1" strike="noStrike" spc="-1" dirty="0" err="1">
                <a:solidFill>
                  <a:srgbClr val="000000"/>
                </a:solidFill>
                <a:latin typeface="Calibri"/>
                <a:ea typeface="DejaVu Sans"/>
              </a:rPr>
              <a:t>необхідно</a:t>
            </a:r>
            <a:r>
              <a:rPr lang="ru-RU" sz="2400" b="1" strike="noStrike" spc="-1" dirty="0">
                <a:solidFill>
                  <a:srgbClr val="000000"/>
                </a:solidFill>
                <a:latin typeface="Calibri"/>
                <a:ea typeface="DejaVu Sans"/>
              </a:rPr>
              <a:t> </a:t>
            </a:r>
            <a:r>
              <a:rPr lang="ru-RU" sz="2400" b="1" strike="noStrike" spc="-1" dirty="0" err="1">
                <a:solidFill>
                  <a:srgbClr val="FF0000"/>
                </a:solidFill>
                <a:latin typeface="Calibri"/>
                <a:ea typeface="DejaVu Sans"/>
              </a:rPr>
              <a:t>оголити</a:t>
            </a:r>
            <a:r>
              <a:rPr lang="ru-RU" sz="2400" b="1" strike="noStrike" spc="-1" dirty="0">
                <a:solidFill>
                  <a:srgbClr val="FF0000"/>
                </a:solidFill>
                <a:latin typeface="Calibri"/>
                <a:ea typeface="DejaVu Sans"/>
              </a:rPr>
              <a:t> не </a:t>
            </a:r>
            <a:r>
              <a:rPr lang="ru-RU" sz="2400" b="1" strike="noStrike" spc="-1" dirty="0" err="1">
                <a:solidFill>
                  <a:srgbClr val="FF0000"/>
                </a:solidFill>
                <a:latin typeface="Calibri"/>
                <a:ea typeface="DejaVu Sans"/>
              </a:rPr>
              <a:t>тільки</a:t>
            </a:r>
            <a:r>
              <a:rPr lang="ru-RU" sz="2400" b="1" strike="noStrike" spc="-1" dirty="0">
                <a:solidFill>
                  <a:srgbClr val="FF0000"/>
                </a:solidFill>
                <a:latin typeface="Calibri"/>
                <a:ea typeface="DejaVu Sans"/>
              </a:rPr>
              <a:t> </a:t>
            </a:r>
            <a:r>
              <a:rPr lang="ru-RU" sz="2400" b="1" strike="noStrike" spc="-1" dirty="0" err="1">
                <a:solidFill>
                  <a:srgbClr val="FF0000"/>
                </a:solidFill>
                <a:latin typeface="Calibri"/>
                <a:ea typeface="DejaVu Sans"/>
              </a:rPr>
              <a:t>ушкоджену</a:t>
            </a:r>
            <a:r>
              <a:rPr lang="ru-RU" sz="2400" b="1" strike="noStrike" spc="-1" dirty="0">
                <a:solidFill>
                  <a:srgbClr val="FF0000"/>
                </a:solidFill>
                <a:latin typeface="Calibri"/>
                <a:ea typeface="DejaVu Sans"/>
              </a:rPr>
              <a:t>, а й </a:t>
            </a:r>
            <a:r>
              <a:rPr lang="ru-RU" sz="2400" b="1" strike="noStrike" spc="-1" dirty="0" err="1">
                <a:solidFill>
                  <a:srgbClr val="FF0000"/>
                </a:solidFill>
                <a:latin typeface="Calibri"/>
                <a:ea typeface="DejaVu Sans"/>
              </a:rPr>
              <a:t>здорову</a:t>
            </a:r>
            <a:r>
              <a:rPr lang="ru-RU" sz="2400" b="1" strike="noStrike" spc="-1" dirty="0">
                <a:solidFill>
                  <a:srgbClr val="FF0000"/>
                </a:solidFill>
                <a:latin typeface="Calibri"/>
                <a:ea typeface="DejaVu Sans"/>
              </a:rPr>
              <a:t> </a:t>
            </a:r>
            <a:r>
              <a:rPr lang="ru-RU" sz="2400" b="1" strike="noStrike" spc="-1" dirty="0" err="1">
                <a:solidFill>
                  <a:srgbClr val="FF0000"/>
                </a:solidFill>
                <a:latin typeface="Calibri"/>
                <a:ea typeface="DejaVu Sans"/>
              </a:rPr>
              <a:t>кінцівку</a:t>
            </a:r>
            <a:r>
              <a:rPr lang="ru-RU" sz="2400" b="1" strike="noStrike" spc="-1" dirty="0">
                <a:solidFill>
                  <a:srgbClr val="FF0000"/>
                </a:solidFill>
                <a:latin typeface="Calibri"/>
                <a:ea typeface="DejaVu Sans"/>
              </a:rPr>
              <a:t>!!!!!!</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щоб</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порівняти</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їх</a:t>
            </a:r>
            <a:r>
              <a:rPr lang="ru-RU" sz="2400" b="1" strike="noStrike" spc="-1" dirty="0">
                <a:solidFill>
                  <a:srgbClr val="000000"/>
                </a:solidFill>
                <a:latin typeface="Calibri"/>
                <a:ea typeface="DejaVu Sans"/>
              </a:rPr>
              <a:t>). </a:t>
            </a:r>
            <a:endParaRPr lang="ru-RU" sz="2400" b="0" strike="noStrike" spc="-1" dirty="0">
              <a:latin typeface="Arial"/>
            </a:endParaRPr>
          </a:p>
          <a:p>
            <a:pPr marL="343080" indent="-342000" algn="just">
              <a:lnSpc>
                <a:spcPct val="100000"/>
              </a:lnSpc>
              <a:spcBef>
                <a:spcPts val="479"/>
              </a:spcBef>
            </a:pPr>
            <a:r>
              <a:rPr lang="ru-RU" sz="2400" b="1" strike="noStrike" spc="-1" dirty="0">
                <a:solidFill>
                  <a:srgbClr val="FF0000"/>
                </a:solidFill>
                <a:latin typeface="Calibri"/>
                <a:ea typeface="DejaVu Sans"/>
              </a:rPr>
              <a:t>        При </a:t>
            </a:r>
            <a:r>
              <a:rPr lang="ru-RU" sz="2400" b="1" strike="noStrike" spc="-1" dirty="0" err="1">
                <a:solidFill>
                  <a:srgbClr val="FF0000"/>
                </a:solidFill>
                <a:latin typeface="Calibri"/>
                <a:ea typeface="DejaVu Sans"/>
              </a:rPr>
              <a:t>деформації</a:t>
            </a:r>
            <a:r>
              <a:rPr lang="ru-RU" sz="2400" b="1" strike="noStrike" spc="-1" dirty="0">
                <a:solidFill>
                  <a:srgbClr val="FF0000"/>
                </a:solidFill>
                <a:latin typeface="Calibri"/>
                <a:ea typeface="DejaVu Sans"/>
              </a:rPr>
              <a:t> хребта </a:t>
            </a:r>
            <a:r>
              <a:rPr lang="ru-RU" sz="2400" b="1" strike="noStrike" spc="-1" dirty="0" err="1">
                <a:solidFill>
                  <a:srgbClr val="FF0000"/>
                </a:solidFill>
                <a:latin typeface="Calibri"/>
                <a:ea typeface="DejaVu Sans"/>
              </a:rPr>
              <a:t>слід</a:t>
            </a:r>
            <a:r>
              <a:rPr lang="ru-RU" sz="2400" b="1" strike="noStrike" spc="-1" dirty="0">
                <a:solidFill>
                  <a:srgbClr val="FF0000"/>
                </a:solidFill>
                <a:latin typeface="Calibri"/>
                <a:ea typeface="DejaVu Sans"/>
              </a:rPr>
              <a:t> </a:t>
            </a:r>
            <a:r>
              <a:rPr lang="ru-RU" sz="2400" b="1" strike="noStrike" spc="-1" dirty="0" err="1">
                <a:solidFill>
                  <a:srgbClr val="FF0000"/>
                </a:solidFill>
                <a:latin typeface="Calibri"/>
                <a:ea typeface="DejaVu Sans"/>
              </a:rPr>
              <a:t>оглянути</a:t>
            </a:r>
            <a:r>
              <a:rPr lang="ru-RU" sz="2400" b="1" strike="noStrike" spc="-1" dirty="0">
                <a:solidFill>
                  <a:srgbClr val="FF0000"/>
                </a:solidFill>
                <a:latin typeface="Calibri"/>
                <a:ea typeface="DejaVu Sans"/>
              </a:rPr>
              <a:t> весь </a:t>
            </a:r>
            <a:r>
              <a:rPr lang="ru-RU" sz="2400" b="1" strike="noStrike" spc="-1" dirty="0" err="1">
                <a:solidFill>
                  <a:srgbClr val="FF0000"/>
                </a:solidFill>
                <a:latin typeface="Calibri"/>
                <a:ea typeface="DejaVu Sans"/>
              </a:rPr>
              <a:t>тулуб</a:t>
            </a:r>
            <a:r>
              <a:rPr lang="ru-RU" sz="2400" b="1" strike="noStrike" spc="-1" dirty="0">
                <a:solidFill>
                  <a:srgbClr val="FF0000"/>
                </a:solidFill>
                <a:latin typeface="Calibri"/>
                <a:ea typeface="DejaVu Sans"/>
              </a:rPr>
              <a:t>. </a:t>
            </a:r>
            <a:endParaRPr lang="ru-RU" sz="2400" b="0" strike="noStrike" spc="-1" dirty="0">
              <a:latin typeface="Arial"/>
            </a:endParaRPr>
          </a:p>
          <a:p>
            <a:pPr marL="343080" indent="-342000" algn="just">
              <a:lnSpc>
                <a:spcPct val="100000"/>
              </a:lnSpc>
              <a:spcBef>
                <a:spcPts val="479"/>
              </a:spcBef>
            </a:pP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Звертають</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увагу</a:t>
            </a:r>
            <a:r>
              <a:rPr lang="ru-RU" sz="2400" b="1" strike="noStrike" spc="-1" dirty="0">
                <a:solidFill>
                  <a:srgbClr val="000000"/>
                </a:solidFill>
                <a:latin typeface="Calibri"/>
                <a:ea typeface="DejaVu Sans"/>
              </a:rPr>
              <a:t> на </a:t>
            </a:r>
            <a:r>
              <a:rPr lang="ru-RU" sz="2400" b="1" strike="noStrike" spc="-1" dirty="0" err="1">
                <a:solidFill>
                  <a:srgbClr val="FF0000"/>
                </a:solidFill>
                <a:latin typeface="Calibri"/>
                <a:ea typeface="DejaVu Sans"/>
              </a:rPr>
              <a:t>положення</a:t>
            </a:r>
            <a:r>
              <a:rPr lang="ru-RU" sz="2400" b="1" strike="noStrike" spc="-1" dirty="0">
                <a:solidFill>
                  <a:srgbClr val="FF0000"/>
                </a:solidFill>
                <a:latin typeface="Calibri"/>
                <a:ea typeface="DejaVu Sans"/>
              </a:rPr>
              <a:t> хворого </a:t>
            </a:r>
            <a:r>
              <a:rPr lang="ru-RU" sz="2400" b="1" strike="noStrike" spc="-1" dirty="0">
                <a:solidFill>
                  <a:srgbClr val="000000"/>
                </a:solidFill>
                <a:latin typeface="Calibri"/>
                <a:ea typeface="DejaVu Sans"/>
              </a:rPr>
              <a:t>(</a:t>
            </a:r>
            <a:r>
              <a:rPr lang="ru-RU" sz="2400" b="1" strike="noStrike" spc="-1" dirty="0" err="1">
                <a:solidFill>
                  <a:srgbClr val="000000"/>
                </a:solidFill>
                <a:latin typeface="Calibri"/>
                <a:ea typeface="DejaVu Sans"/>
              </a:rPr>
              <a:t>активне</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пасивне</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вимушене</a:t>
            </a:r>
            <a:r>
              <a:rPr lang="ru-RU" sz="2400" b="1" strike="noStrike" spc="-1" dirty="0">
                <a:solidFill>
                  <a:srgbClr val="000000"/>
                </a:solidFill>
                <a:latin typeface="Calibri"/>
                <a:ea typeface="DejaVu Sans"/>
              </a:rPr>
              <a:t>), </a:t>
            </a:r>
            <a:r>
              <a:rPr lang="ru-RU" sz="2400" b="1" strike="noStrike" spc="-1" dirty="0">
                <a:solidFill>
                  <a:srgbClr val="FF0000"/>
                </a:solidFill>
                <a:latin typeface="Calibri"/>
                <a:ea typeface="DejaVu Sans"/>
              </a:rPr>
              <a:t>характер ходи, </a:t>
            </a:r>
            <a:r>
              <a:rPr lang="ru-RU" sz="2400" b="1" strike="noStrike" spc="-1" dirty="0" err="1">
                <a:solidFill>
                  <a:srgbClr val="FF0000"/>
                </a:solidFill>
                <a:latin typeface="Calibri"/>
                <a:ea typeface="DejaVu Sans"/>
              </a:rPr>
              <a:t>рухів</a:t>
            </a:r>
            <a:r>
              <a:rPr lang="ru-RU" sz="2400" b="1" strike="noStrike" spc="-1" dirty="0">
                <a:solidFill>
                  <a:srgbClr val="FF0000"/>
                </a:solidFill>
                <a:latin typeface="Calibri"/>
                <a:ea typeface="DejaVu Sans"/>
              </a:rPr>
              <a:t> </a:t>
            </a:r>
            <a:r>
              <a:rPr lang="ru-RU" sz="2400" b="1" strike="noStrike" spc="-1" dirty="0" err="1">
                <a:solidFill>
                  <a:srgbClr val="FF0000"/>
                </a:solidFill>
                <a:latin typeface="Calibri"/>
                <a:ea typeface="DejaVu Sans"/>
              </a:rPr>
              <a:t>кінцівок</a:t>
            </a:r>
            <a:r>
              <a:rPr lang="ru-RU" sz="2400" b="1" strike="noStrike" spc="-1" dirty="0">
                <a:solidFill>
                  <a:srgbClr val="FF0000"/>
                </a:solidFill>
                <a:latin typeface="Calibri"/>
                <a:ea typeface="DejaVu Sans"/>
              </a:rPr>
              <a:t> і </a:t>
            </a:r>
            <a:r>
              <a:rPr lang="ru-RU" sz="2400" b="1" strike="noStrike" spc="-1" dirty="0" err="1">
                <a:solidFill>
                  <a:srgbClr val="FF0000"/>
                </a:solidFill>
                <a:latin typeface="Calibri"/>
                <a:ea typeface="DejaVu Sans"/>
              </a:rPr>
              <a:t>тулуба</a:t>
            </a:r>
            <a:r>
              <a:rPr lang="ru-RU" sz="2400" b="1" strike="noStrike" spc="-1" dirty="0">
                <a:solidFill>
                  <a:srgbClr val="FF0000"/>
                </a:solidFill>
                <a:latin typeface="Calibri"/>
                <a:ea typeface="DejaVu Sans"/>
              </a:rPr>
              <a:t>, </a:t>
            </a:r>
            <a:r>
              <a:rPr lang="ru-RU" sz="2400" b="1" strike="noStrike" spc="-1" dirty="0" err="1">
                <a:solidFill>
                  <a:srgbClr val="FF0000"/>
                </a:solidFill>
                <a:latin typeface="Calibri"/>
                <a:ea typeface="DejaVu Sans"/>
              </a:rPr>
              <a:t>наявність</a:t>
            </a:r>
            <a:r>
              <a:rPr lang="ru-RU" sz="2400" b="1" strike="noStrike" spc="-1" dirty="0">
                <a:solidFill>
                  <a:srgbClr val="FF0000"/>
                </a:solidFill>
                <a:latin typeface="Calibri"/>
                <a:ea typeface="DejaVu Sans"/>
              </a:rPr>
              <a:t> </a:t>
            </a:r>
            <a:r>
              <a:rPr lang="ru-RU" sz="2400" b="1" strike="noStrike" spc="-1" dirty="0" err="1">
                <a:solidFill>
                  <a:srgbClr val="FF0000"/>
                </a:solidFill>
                <a:latin typeface="Calibri"/>
                <a:ea typeface="DejaVu Sans"/>
              </a:rPr>
              <a:t>їх</a:t>
            </a:r>
            <a:r>
              <a:rPr lang="ru-RU" sz="2400" b="1" strike="noStrike" spc="-1" dirty="0">
                <a:solidFill>
                  <a:srgbClr val="FF0000"/>
                </a:solidFill>
                <a:latin typeface="Calibri"/>
                <a:ea typeface="DejaVu Sans"/>
              </a:rPr>
              <a:t> </a:t>
            </a:r>
            <a:r>
              <a:rPr lang="ru-RU" sz="2400" b="1" strike="noStrike" spc="-1" dirty="0" err="1">
                <a:solidFill>
                  <a:srgbClr val="FF0000"/>
                </a:solidFill>
                <a:latin typeface="Calibri"/>
                <a:ea typeface="DejaVu Sans"/>
              </a:rPr>
              <a:t>патологічної</a:t>
            </a:r>
            <a:r>
              <a:rPr lang="ru-RU" sz="2400" b="1" strike="noStrike" spc="-1" dirty="0">
                <a:solidFill>
                  <a:srgbClr val="FF0000"/>
                </a:solidFill>
                <a:latin typeface="Calibri"/>
                <a:ea typeface="DejaVu Sans"/>
              </a:rPr>
              <a:t> установки</a:t>
            </a:r>
            <a:endParaRPr lang="ru-RU"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0" presetClass="entr" fill="hold" nodeType="clickEffect">
                                  <p:stCondLst>
                                    <p:cond delay="0"/>
                                  </p:stCondLst>
                                  <p:childTnLst>
                                    <p:set>
                                      <p:cBhvr>
                                        <p:cTn id="6" dur="1" fill="hold">
                                          <p:stCondLst>
                                            <p:cond delay="0"/>
                                          </p:stCondLst>
                                        </p:cTn>
                                        <p:tgtEl>
                                          <p:spTgt spid="324">
                                            <p:txEl>
                                              <p:pRg st="0" end="0"/>
                                            </p:txEl>
                                          </p:spTgt>
                                        </p:tgtEl>
                                        <p:attrNameLst>
                                          <p:attrName>style.visibility</p:attrName>
                                        </p:attrNameLst>
                                      </p:cBhvr>
                                      <p:to>
                                        <p:strVal val="visible"/>
                                      </p:to>
                                    </p:set>
                                    <p:animEffect transition="in" filter="wedge">
                                      <p:cBhvr additive="repl">
                                        <p:cTn id="7" dur="2000"/>
                                        <p:tgtEl>
                                          <p:spTgt spid="3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fill="hold" nodeType="clickEffect">
                                  <p:stCondLst>
                                    <p:cond delay="0"/>
                                  </p:stCondLst>
                                  <p:childTnLst>
                                    <p:set>
                                      <p:cBhvr>
                                        <p:cTn id="11" dur="1" fill="hold">
                                          <p:stCondLst>
                                            <p:cond delay="0"/>
                                          </p:stCondLst>
                                        </p:cTn>
                                        <p:tgtEl>
                                          <p:spTgt spid="324">
                                            <p:txEl>
                                              <p:pRg st="1" end="1"/>
                                            </p:txEl>
                                          </p:spTgt>
                                        </p:tgtEl>
                                        <p:attrNameLst>
                                          <p:attrName>style.visibility</p:attrName>
                                        </p:attrNameLst>
                                      </p:cBhvr>
                                      <p:to>
                                        <p:strVal val="visible"/>
                                      </p:to>
                                    </p:set>
                                    <p:animEffect transition="in" filter="wedge">
                                      <p:cBhvr additive="repl">
                                        <p:cTn id="12" dur="2000"/>
                                        <p:tgtEl>
                                          <p:spTgt spid="3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fill="hold" nodeType="clickEffect">
                                  <p:stCondLst>
                                    <p:cond delay="0"/>
                                  </p:stCondLst>
                                  <p:childTnLst>
                                    <p:set>
                                      <p:cBhvr>
                                        <p:cTn id="16" dur="1" fill="hold">
                                          <p:stCondLst>
                                            <p:cond delay="0"/>
                                          </p:stCondLst>
                                        </p:cTn>
                                        <p:tgtEl>
                                          <p:spTgt spid="324">
                                            <p:txEl>
                                              <p:pRg st="4" end="4"/>
                                            </p:txEl>
                                          </p:spTgt>
                                        </p:tgtEl>
                                        <p:attrNameLst>
                                          <p:attrName>style.visibility</p:attrName>
                                        </p:attrNameLst>
                                      </p:cBhvr>
                                      <p:to>
                                        <p:strVal val="visible"/>
                                      </p:to>
                                    </p:set>
                                    <p:animEffect transition="in" filter="wedge">
                                      <p:cBhvr additive="repl">
                                        <p:cTn id="17" dur="2000"/>
                                        <p:tgtEl>
                                          <p:spTgt spid="32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fill="hold" nodeType="clickEffect">
                                  <p:stCondLst>
                                    <p:cond delay="0"/>
                                  </p:stCondLst>
                                  <p:childTnLst>
                                    <p:set>
                                      <p:cBhvr>
                                        <p:cTn id="21" dur="1" fill="hold">
                                          <p:stCondLst>
                                            <p:cond delay="0"/>
                                          </p:stCondLst>
                                        </p:cTn>
                                        <p:tgtEl>
                                          <p:spTgt spid="324">
                                            <p:txEl>
                                              <p:pRg st="2" end="2"/>
                                            </p:txEl>
                                          </p:spTgt>
                                        </p:tgtEl>
                                        <p:attrNameLst>
                                          <p:attrName>style.visibility</p:attrName>
                                        </p:attrNameLst>
                                      </p:cBhvr>
                                      <p:to>
                                        <p:strVal val="visible"/>
                                      </p:to>
                                    </p:set>
                                    <p:animEffect transition="in" filter="wedge">
                                      <p:cBhvr additive="repl">
                                        <p:cTn id="22" dur="2000"/>
                                        <p:tgtEl>
                                          <p:spTgt spid="3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fill="hold" nodeType="clickEffect">
                                  <p:stCondLst>
                                    <p:cond delay="0"/>
                                  </p:stCondLst>
                                  <p:childTnLst>
                                    <p:set>
                                      <p:cBhvr>
                                        <p:cTn id="26" dur="1" fill="hold">
                                          <p:stCondLst>
                                            <p:cond delay="0"/>
                                          </p:stCondLst>
                                        </p:cTn>
                                        <p:tgtEl>
                                          <p:spTgt spid="324">
                                            <p:txEl>
                                              <p:pRg st="3" end="3"/>
                                            </p:txEl>
                                          </p:spTgt>
                                        </p:tgtEl>
                                        <p:attrNameLst>
                                          <p:attrName>style.visibility</p:attrName>
                                        </p:attrNameLst>
                                      </p:cBhvr>
                                      <p:to>
                                        <p:strVal val="visible"/>
                                      </p:to>
                                    </p:set>
                                    <p:animEffect transition="in" filter="wedge">
                                      <p:cBhvr additive="repl">
                                        <p:cTn id="27" dur="2000"/>
                                        <p:tgtEl>
                                          <p:spTgt spid="3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xit" fill="hold" nodeType="clickEffect">
                                  <p:stCondLst>
                                    <p:cond delay="0"/>
                                  </p:stCondLst>
                                  <p:childTnLst>
                                    <p:anim calcmode="lin" valueType="str">
                                      <p:cBhvr additive="repl">
                                        <p:cTn id="31" dur="1"/>
                                        <p:tgtEl>
                                          <p:spTgt spid="324">
                                            <p:txEl>
                                              <p:pRg st="0" end="0"/>
                                            </p:txEl>
                                          </p:spTgt>
                                        </p:tgtEl>
                                      </p:cBhvr>
                                    </p:anim>
                                    <p:set>
                                      <p:cBhvr>
                                        <p:cTn id="32" dur="1" fill="hold">
                                          <p:stCondLst>
                                            <p:cond delay="0"/>
                                          </p:stCondLst>
                                        </p:cTn>
                                        <p:tgtEl>
                                          <p:spTgt spid="324">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4" presetClass="exit" fill="hold" nodeType="clickEffect">
                                  <p:stCondLst>
                                    <p:cond delay="0"/>
                                  </p:stCondLst>
                                  <p:childTnLst>
                                    <p:anim calcmode="lin" valueType="str">
                                      <p:cBhvr additive="repl">
                                        <p:cTn id="36" dur="1"/>
                                        <p:tgtEl>
                                          <p:spTgt spid="324">
                                            <p:txEl>
                                              <p:pRg st="1" end="1"/>
                                            </p:txEl>
                                          </p:spTgt>
                                        </p:tgtEl>
                                      </p:cBhvr>
                                    </p:anim>
                                    <p:set>
                                      <p:cBhvr>
                                        <p:cTn id="37" dur="1" fill="hold">
                                          <p:stCondLst>
                                            <p:cond delay="0"/>
                                          </p:stCondLst>
                                        </p:cTn>
                                        <p:tgtEl>
                                          <p:spTgt spid="324">
                                            <p:txEl>
                                              <p:pRg st="1" end="1"/>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4" presetClass="exit" fill="hold" nodeType="clickEffect">
                                  <p:stCondLst>
                                    <p:cond delay="0"/>
                                  </p:stCondLst>
                                  <p:childTnLst>
                                    <p:anim calcmode="lin" valueType="str">
                                      <p:cBhvr additive="repl">
                                        <p:cTn id="41" dur="1"/>
                                        <p:tgtEl>
                                          <p:spTgt spid="324">
                                            <p:txEl>
                                              <p:pRg st="4" end="4"/>
                                            </p:txEl>
                                          </p:spTgt>
                                        </p:tgtEl>
                                      </p:cBhvr>
                                    </p:anim>
                                    <p:set>
                                      <p:cBhvr>
                                        <p:cTn id="42" dur="1" fill="hold">
                                          <p:stCondLst>
                                            <p:cond delay="0"/>
                                          </p:stCondLst>
                                        </p:cTn>
                                        <p:tgtEl>
                                          <p:spTgt spid="324">
                                            <p:txEl>
                                              <p:pRg st="4" end="4"/>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4" presetClass="exit" fill="hold" nodeType="clickEffect">
                                  <p:stCondLst>
                                    <p:cond delay="0"/>
                                  </p:stCondLst>
                                  <p:childTnLst>
                                    <p:anim calcmode="lin" valueType="str">
                                      <p:cBhvr additive="repl">
                                        <p:cTn id="46" dur="1"/>
                                        <p:tgtEl>
                                          <p:spTgt spid="324">
                                            <p:txEl>
                                              <p:pRg st="2" end="2"/>
                                            </p:txEl>
                                          </p:spTgt>
                                        </p:tgtEl>
                                      </p:cBhvr>
                                    </p:anim>
                                    <p:set>
                                      <p:cBhvr>
                                        <p:cTn id="47" dur="1" fill="hold">
                                          <p:stCondLst>
                                            <p:cond delay="0"/>
                                          </p:stCondLst>
                                        </p:cTn>
                                        <p:tgtEl>
                                          <p:spTgt spid="324">
                                            <p:txEl>
                                              <p:pRg st="2" end="2"/>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4" presetClass="exit" fill="hold" nodeType="clickEffect">
                                  <p:stCondLst>
                                    <p:cond delay="0"/>
                                  </p:stCondLst>
                                  <p:childTnLst>
                                    <p:anim calcmode="lin" valueType="str">
                                      <p:cBhvr additive="repl">
                                        <p:cTn id="51" dur="1"/>
                                        <p:tgtEl>
                                          <p:spTgt spid="324">
                                            <p:txEl>
                                              <p:pRg st="3" end="3"/>
                                            </p:txEl>
                                          </p:spTgt>
                                        </p:tgtEl>
                                      </p:cBhvr>
                                    </p:anim>
                                    <p:set>
                                      <p:cBhvr>
                                        <p:cTn id="52" dur="1" fill="hold">
                                          <p:stCondLst>
                                            <p:cond delay="0"/>
                                          </p:stCondLst>
                                        </p:cTn>
                                        <p:tgtEl>
                                          <p:spTgt spid="32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CustomShape 1"/>
          <p:cNvSpPr/>
          <p:nvPr/>
        </p:nvSpPr>
        <p:spPr>
          <a:xfrm>
            <a:off x="357120" y="285840"/>
            <a:ext cx="8499960" cy="606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800" b="1" strike="noStrike" spc="-1">
                <a:solidFill>
                  <a:srgbClr val="FF0000"/>
                </a:solidFill>
                <a:latin typeface="Calibri"/>
                <a:ea typeface="DejaVu Sans"/>
              </a:rPr>
              <a:t>Оглядають шкіру. </a:t>
            </a:r>
            <a:r>
              <a:rPr lang="ru-RU" sz="2800" b="1" strike="noStrike" spc="-1">
                <a:solidFill>
                  <a:srgbClr val="000000"/>
                </a:solidFill>
                <a:latin typeface="Calibri"/>
                <a:ea typeface="DejaVu Sans"/>
              </a:rPr>
              <a:t>Потрібно звернути увагу на колір шкіри, наявність шкірних захворювань, саден, ран, крововиливів.</a:t>
            </a:r>
            <a:endParaRPr lang="ru-RU" sz="2800" b="0" strike="noStrike" spc="-1">
              <a:latin typeface="Arial"/>
            </a:endParaRPr>
          </a:p>
          <a:p>
            <a:pPr algn="just">
              <a:lnSpc>
                <a:spcPct val="100000"/>
              </a:lnSpc>
            </a:pPr>
            <a:r>
              <a:rPr lang="ru-RU" sz="2800" b="1" strike="noStrike" spc="-1">
                <a:solidFill>
                  <a:srgbClr val="000000"/>
                </a:solidFill>
                <a:latin typeface="Calibri"/>
                <a:ea typeface="DejaVu Sans"/>
              </a:rPr>
              <a:t> Необхідно також звернути увагу на </a:t>
            </a:r>
            <a:r>
              <a:rPr lang="ru-RU" sz="2800" b="1" i="1" strike="noStrike" spc="-1">
                <a:solidFill>
                  <a:srgbClr val="FF0000"/>
                </a:solidFill>
                <a:latin typeface="Calibri"/>
                <a:ea typeface="DejaVu Sans"/>
              </a:rPr>
              <a:t>пропорційність будови тіла, форму суглобів, наявність складок у незвичних місцях </a:t>
            </a:r>
            <a:r>
              <a:rPr lang="ru-RU" sz="2800" b="1" strike="noStrike" spc="-1">
                <a:solidFill>
                  <a:srgbClr val="000000"/>
                </a:solidFill>
                <a:latin typeface="Calibri"/>
                <a:ea typeface="DejaVu Sans"/>
              </a:rPr>
              <a:t>та ін.</a:t>
            </a:r>
            <a:endParaRPr lang="ru-RU" sz="2800" b="0" strike="noStrike" spc="-1">
              <a:latin typeface="Arial"/>
            </a:endParaRPr>
          </a:p>
          <a:p>
            <a:pPr algn="just">
              <a:lnSpc>
                <a:spcPct val="100000"/>
              </a:lnSpc>
            </a:pPr>
            <a:r>
              <a:rPr lang="ru-RU" sz="2800" b="0" strike="noStrike" spc="-1">
                <a:solidFill>
                  <a:srgbClr val="000000"/>
                </a:solidFill>
                <a:latin typeface="Calibri"/>
                <a:ea typeface="DejaVu Sans"/>
              </a:rPr>
              <a:t> </a:t>
            </a:r>
            <a:r>
              <a:rPr lang="ru-RU" sz="2800" b="1" i="1" strike="noStrike" spc="-1">
                <a:solidFill>
                  <a:srgbClr val="7030A0"/>
                </a:solidFill>
                <a:latin typeface="Calibri"/>
                <a:ea typeface="DejaVu Sans"/>
              </a:rPr>
              <a:t>Дослідження місця ушкодження.</a:t>
            </a:r>
            <a:endParaRPr lang="ru-RU" sz="2800" b="0" strike="noStrike" spc="-1">
              <a:latin typeface="Arial"/>
            </a:endParaRPr>
          </a:p>
          <a:p>
            <a:pPr algn="just">
              <a:lnSpc>
                <a:spcPct val="100000"/>
              </a:lnSpc>
            </a:pPr>
            <a:r>
              <a:rPr lang="ru-RU" sz="2800" b="0" strike="noStrike" spc="-1">
                <a:solidFill>
                  <a:srgbClr val="000000"/>
                </a:solidFill>
                <a:latin typeface="Calibri"/>
                <a:ea typeface="DejaVu Sans"/>
              </a:rPr>
              <a:t>  Ушкоджену частину тіла треба порівняти із симетричною. Під час пальпації необхідно з'ясувати біль у разі навантаження на вісь. Пальпацію слід проводити дуже обережно.</a:t>
            </a:r>
            <a:endParaRPr lang="ru-RU" sz="2800" b="0" strike="noStrike" spc="-1">
              <a:latin typeface="Arial"/>
            </a:endParaRPr>
          </a:p>
          <a:p>
            <a:pPr algn="just">
              <a:lnSpc>
                <a:spcPct val="100000"/>
              </a:lnSpc>
            </a:pPr>
            <a:r>
              <a:rPr lang="ru-RU" sz="2800" b="0" strike="noStrike" spc="-1">
                <a:solidFill>
                  <a:srgbClr val="000000"/>
                </a:solidFill>
                <a:latin typeface="Calibri"/>
                <a:ea typeface="DejaVu Sans"/>
              </a:rPr>
              <a:t>Обстежуючи місце ушкодження, можна виявити низку </a:t>
            </a:r>
            <a:r>
              <a:rPr lang="ru-RU" sz="2800" b="1" i="1" strike="noStrike" spc="-1">
                <a:solidFill>
                  <a:srgbClr val="0070C0"/>
                </a:solidFill>
                <a:latin typeface="Calibri"/>
                <a:ea typeface="DejaVu Sans"/>
              </a:rPr>
              <a:t>специфічних симптомів</a:t>
            </a:r>
            <a:r>
              <a:rPr lang="ru-RU" sz="2800" b="0" strike="noStrike" spc="-1">
                <a:solidFill>
                  <a:srgbClr val="000000"/>
                </a:solidFill>
                <a:latin typeface="Calibri"/>
                <a:ea typeface="DejaVu Sans"/>
              </a:rPr>
              <a:t>: кісткову крепітацію, патологічну рухливість, підшкірну емфізему тощо.</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1511</TotalTime>
  <Words>2884</Words>
  <Application>Microsoft Office PowerPoint</Application>
  <PresentationFormat>Экран (4:3)</PresentationFormat>
  <Paragraphs>263</Paragraphs>
  <Slides>55</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6</vt:i4>
      </vt:variant>
      <vt:variant>
        <vt:lpstr>Заголовки слайдов</vt:lpstr>
      </vt:variant>
      <vt:variant>
        <vt:i4>55</vt:i4>
      </vt:variant>
    </vt:vector>
  </HeadingPairs>
  <TitlesOfParts>
    <vt:vector size="69" baseType="lpstr">
      <vt:lpstr>Arial</vt:lpstr>
      <vt:lpstr>Calibri</vt:lpstr>
      <vt:lpstr>DejaVu Sans</vt:lpstr>
      <vt:lpstr>Georgia</vt:lpstr>
      <vt:lpstr>StarSymbol</vt:lpstr>
      <vt:lpstr>Symbol</vt:lpstr>
      <vt:lpstr>Times New Roman</vt:lpstr>
      <vt:lpstr>Wingdings</vt:lpstr>
      <vt:lpstr>Office Theme</vt:lpstr>
      <vt:lpstr>Office Theme</vt:lpstr>
      <vt:lpstr>Office Theme</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ОСНОВИ МЕДИЧНИХ ЗНАНЬ</dc:title>
  <dc:subject/>
  <dc:creator>hp</dc:creator>
  <dc:description/>
  <cp:lastModifiedBy>User</cp:lastModifiedBy>
  <cp:revision>142</cp:revision>
  <dcterms:created xsi:type="dcterms:W3CDTF">2019-04-01T20:52:18Z</dcterms:created>
  <dcterms:modified xsi:type="dcterms:W3CDTF">2026-03-07T06:53:57Z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130</vt:i4>
  </property>
</Properties>
</file>